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73"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78" y="-7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6A7D83-6A2A-4678-93E5-EFEFC0BC6B68}" type="datetimeFigureOut">
              <a:rPr lang="en-US" smtClean="0"/>
              <a:t>6/29/2012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6E1F8-6D2F-46A4-A1A8-03092B210631}" type="slidenum">
              <a:rPr lang="en-US" smtClean="0"/>
              <a:t>‹#›</a:t>
            </a:fld>
            <a:endParaRPr lang="en-US"/>
          </a:p>
        </p:txBody>
      </p:sp>
    </p:spTree>
    <p:extLst>
      <p:ext uri="{BB962C8B-B14F-4D97-AF65-F5344CB8AC3E}">
        <p14:creationId xmlns:p14="http://schemas.microsoft.com/office/powerpoint/2010/main" val="2703567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1pPr>
            <a:lvl2pPr marL="666723" indent="-256432"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2pPr>
            <a:lvl3pPr marL="1025728"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3pPr>
            <a:lvl4pPr marL="1436019"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4pPr>
            <a:lvl5pPr marL="1846311"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5pPr>
            <a:lvl6pPr marL="2256602"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6pPr>
            <a:lvl7pPr marL="2666893"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7pPr>
            <a:lvl8pPr marL="3077185"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8pPr>
            <a:lvl9pPr marL="3487476"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9pPr>
          </a:lstStyle>
          <a:p>
            <a:pPr eaLnBrk="1"/>
            <a:fld id="{5FFE9A81-E6C6-4067-9C66-7CE862446224}" type="slidenum">
              <a:rPr lang="en-GB" smtClean="0">
                <a:solidFill>
                  <a:srgbClr val="000000"/>
                </a:solidFill>
                <a:latin typeface="Bitstream Vera Serif" pitchFamily="16" charset="0"/>
              </a:rPr>
              <a:pPr eaLnBrk="1"/>
              <a:t>2</a:t>
            </a:fld>
            <a:endParaRPr lang="en-GB" smtClean="0">
              <a:solidFill>
                <a:srgbClr val="000000"/>
              </a:solidFill>
              <a:latin typeface="Bitstream Vera Serif" pitchFamily="16" charset="0"/>
            </a:endParaRPr>
          </a:p>
        </p:txBody>
      </p:sp>
      <p:sp>
        <p:nvSpPr>
          <p:cNvPr id="22531" name="Text Box 1"/>
          <p:cNvSpPr txBox="1">
            <a:spLocks noChangeArrowheads="1"/>
          </p:cNvSpPr>
          <p:nvPr/>
        </p:nvSpPr>
        <p:spPr bwMode="auto">
          <a:xfrm>
            <a:off x="1210236" y="694171"/>
            <a:ext cx="4437529" cy="3429000"/>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endParaRPr lang="en-US"/>
          </a:p>
        </p:txBody>
      </p:sp>
      <p:sp>
        <p:nvSpPr>
          <p:cNvPr id="22532" name="Rectangle 2"/>
          <p:cNvSpPr>
            <a:spLocks noGrp="1" noChangeArrowheads="1"/>
          </p:cNvSpPr>
          <p:nvPr>
            <p:ph type="body"/>
          </p:nvPr>
        </p:nvSpPr>
        <p:spPr>
          <a:xfrm>
            <a:off x="686361" y="4342535"/>
            <a:ext cx="5485279" cy="41145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1pPr>
            <a:lvl2pPr marL="666723" indent="-256432"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2pPr>
            <a:lvl3pPr marL="1025728"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3pPr>
            <a:lvl4pPr marL="1436019"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4pPr>
            <a:lvl5pPr marL="1846311"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5pPr>
            <a:lvl6pPr marL="2256602"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6pPr>
            <a:lvl7pPr marL="2666893"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7pPr>
            <a:lvl8pPr marL="3077185"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8pPr>
            <a:lvl9pPr marL="3487476"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9pPr>
          </a:lstStyle>
          <a:p>
            <a:pPr eaLnBrk="1"/>
            <a:fld id="{14AF8E75-B575-4050-AD0B-C76F3CA3D2EA}" type="slidenum">
              <a:rPr lang="en-GB" smtClean="0">
                <a:solidFill>
                  <a:srgbClr val="000000"/>
                </a:solidFill>
                <a:latin typeface="Bitstream Vera Serif" pitchFamily="16" charset="0"/>
              </a:rPr>
              <a:pPr eaLnBrk="1"/>
              <a:t>3</a:t>
            </a:fld>
            <a:endParaRPr lang="en-GB" smtClean="0">
              <a:solidFill>
                <a:srgbClr val="000000"/>
              </a:solidFill>
              <a:latin typeface="Bitstream Vera Serif" pitchFamily="16" charset="0"/>
            </a:endParaRPr>
          </a:p>
        </p:txBody>
      </p:sp>
      <p:sp>
        <p:nvSpPr>
          <p:cNvPr id="23555" name="Text Box 1"/>
          <p:cNvSpPr txBox="1">
            <a:spLocks noChangeArrowheads="1"/>
          </p:cNvSpPr>
          <p:nvPr/>
        </p:nvSpPr>
        <p:spPr bwMode="auto">
          <a:xfrm>
            <a:off x="1210236" y="694171"/>
            <a:ext cx="4437529" cy="3429000"/>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endParaRPr lang="en-US"/>
          </a:p>
        </p:txBody>
      </p:sp>
      <p:sp>
        <p:nvSpPr>
          <p:cNvPr id="23556" name="Rectangle 2"/>
          <p:cNvSpPr>
            <a:spLocks noGrp="1" noChangeArrowheads="1"/>
          </p:cNvSpPr>
          <p:nvPr>
            <p:ph type="body"/>
          </p:nvPr>
        </p:nvSpPr>
        <p:spPr>
          <a:xfrm>
            <a:off x="686361" y="4342535"/>
            <a:ext cx="5485279" cy="41145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1pPr>
            <a:lvl2pPr marL="666723" indent="-256432"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2pPr>
            <a:lvl3pPr marL="1025728"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3pPr>
            <a:lvl4pPr marL="1436019"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4pPr>
            <a:lvl5pPr marL="1846311"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5pPr>
            <a:lvl6pPr marL="2256602"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6pPr>
            <a:lvl7pPr marL="2666893"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7pPr>
            <a:lvl8pPr marL="3077185"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8pPr>
            <a:lvl9pPr marL="3487476"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9pPr>
          </a:lstStyle>
          <a:p>
            <a:pPr eaLnBrk="1"/>
            <a:fld id="{BFD9C335-0DE2-4BB9-B740-D2400CCA8172}" type="slidenum">
              <a:rPr lang="en-GB" smtClean="0">
                <a:solidFill>
                  <a:srgbClr val="000000"/>
                </a:solidFill>
                <a:latin typeface="Bitstream Vera Serif" pitchFamily="16" charset="0"/>
              </a:rPr>
              <a:pPr eaLnBrk="1"/>
              <a:t>4</a:t>
            </a:fld>
            <a:endParaRPr lang="en-GB" smtClean="0">
              <a:solidFill>
                <a:srgbClr val="000000"/>
              </a:solidFill>
              <a:latin typeface="Bitstream Vera Serif" pitchFamily="16" charset="0"/>
            </a:endParaRPr>
          </a:p>
        </p:txBody>
      </p:sp>
      <p:sp>
        <p:nvSpPr>
          <p:cNvPr id="24579" name="Text Box 1"/>
          <p:cNvSpPr txBox="1">
            <a:spLocks noChangeArrowheads="1"/>
          </p:cNvSpPr>
          <p:nvPr/>
        </p:nvSpPr>
        <p:spPr bwMode="auto">
          <a:xfrm>
            <a:off x="1210236" y="694171"/>
            <a:ext cx="4437529" cy="3429000"/>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endParaRPr lang="en-US"/>
          </a:p>
        </p:txBody>
      </p:sp>
      <p:sp>
        <p:nvSpPr>
          <p:cNvPr id="24580" name="Rectangle 2"/>
          <p:cNvSpPr>
            <a:spLocks noGrp="1" noChangeArrowheads="1"/>
          </p:cNvSpPr>
          <p:nvPr>
            <p:ph type="body"/>
          </p:nvPr>
        </p:nvSpPr>
        <p:spPr>
          <a:xfrm>
            <a:off x="686361" y="4342535"/>
            <a:ext cx="5485279" cy="41145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1pPr>
            <a:lvl2pPr marL="666723" indent="-256432"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2pPr>
            <a:lvl3pPr marL="1025728"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3pPr>
            <a:lvl4pPr marL="1436019"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4pPr>
            <a:lvl5pPr marL="1846311"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5pPr>
            <a:lvl6pPr marL="2256602"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6pPr>
            <a:lvl7pPr marL="2666893"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7pPr>
            <a:lvl8pPr marL="3077185"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8pPr>
            <a:lvl9pPr marL="3487476"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9pPr>
          </a:lstStyle>
          <a:p>
            <a:pPr eaLnBrk="1"/>
            <a:fld id="{383A6894-7865-4A33-AC0A-B43C15D8EFDE}" type="slidenum">
              <a:rPr lang="en-GB" smtClean="0">
                <a:solidFill>
                  <a:srgbClr val="000000"/>
                </a:solidFill>
                <a:latin typeface="Bitstream Vera Serif" pitchFamily="16" charset="0"/>
              </a:rPr>
              <a:pPr eaLnBrk="1"/>
              <a:t>5</a:t>
            </a:fld>
            <a:endParaRPr lang="en-GB" smtClean="0">
              <a:solidFill>
                <a:srgbClr val="000000"/>
              </a:solidFill>
              <a:latin typeface="Bitstream Vera Serif" pitchFamily="16" charset="0"/>
            </a:endParaRPr>
          </a:p>
        </p:txBody>
      </p:sp>
      <p:sp>
        <p:nvSpPr>
          <p:cNvPr id="25603" name="Text Box 1"/>
          <p:cNvSpPr txBox="1">
            <a:spLocks noChangeArrowheads="1"/>
          </p:cNvSpPr>
          <p:nvPr/>
        </p:nvSpPr>
        <p:spPr bwMode="auto">
          <a:xfrm>
            <a:off x="1210236" y="694171"/>
            <a:ext cx="4437529" cy="3429000"/>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endParaRPr lang="en-US"/>
          </a:p>
        </p:txBody>
      </p:sp>
      <p:sp>
        <p:nvSpPr>
          <p:cNvPr id="25604" name="Rectangle 2"/>
          <p:cNvSpPr>
            <a:spLocks noGrp="1" noChangeArrowheads="1"/>
          </p:cNvSpPr>
          <p:nvPr>
            <p:ph type="body"/>
          </p:nvPr>
        </p:nvSpPr>
        <p:spPr>
          <a:xfrm>
            <a:off x="686361" y="4342535"/>
            <a:ext cx="5485279" cy="41145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1pPr>
            <a:lvl2pPr marL="666723" indent="-256432"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2pPr>
            <a:lvl3pPr marL="1025728"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3pPr>
            <a:lvl4pPr marL="1436019"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4pPr>
            <a:lvl5pPr marL="1846311"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5pPr>
            <a:lvl6pPr marL="2256602"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6pPr>
            <a:lvl7pPr marL="2666893"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7pPr>
            <a:lvl8pPr marL="3077185"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8pPr>
            <a:lvl9pPr marL="3487476"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9pPr>
          </a:lstStyle>
          <a:p>
            <a:pPr eaLnBrk="1"/>
            <a:fld id="{7A214B0C-C048-4FC8-BB1D-5730F952517E}" type="slidenum">
              <a:rPr lang="en-GB" smtClean="0">
                <a:solidFill>
                  <a:srgbClr val="000000"/>
                </a:solidFill>
                <a:latin typeface="Bitstream Vera Serif" pitchFamily="16" charset="0"/>
              </a:rPr>
              <a:pPr eaLnBrk="1"/>
              <a:t>6</a:t>
            </a:fld>
            <a:endParaRPr lang="en-GB" smtClean="0">
              <a:solidFill>
                <a:srgbClr val="000000"/>
              </a:solidFill>
              <a:latin typeface="Bitstream Vera Serif" pitchFamily="16" charset="0"/>
            </a:endParaRPr>
          </a:p>
        </p:txBody>
      </p:sp>
      <p:sp>
        <p:nvSpPr>
          <p:cNvPr id="26627" name="Text Box 1"/>
          <p:cNvSpPr txBox="1">
            <a:spLocks noChangeArrowheads="1"/>
          </p:cNvSpPr>
          <p:nvPr/>
        </p:nvSpPr>
        <p:spPr bwMode="auto">
          <a:xfrm>
            <a:off x="1210236" y="694171"/>
            <a:ext cx="4437529" cy="3429000"/>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endParaRPr lang="en-US"/>
          </a:p>
        </p:txBody>
      </p:sp>
      <p:sp>
        <p:nvSpPr>
          <p:cNvPr id="26628" name="Rectangle 2"/>
          <p:cNvSpPr>
            <a:spLocks noGrp="1" noChangeArrowheads="1"/>
          </p:cNvSpPr>
          <p:nvPr>
            <p:ph type="body"/>
          </p:nvPr>
        </p:nvSpPr>
        <p:spPr>
          <a:xfrm>
            <a:off x="686361" y="4342535"/>
            <a:ext cx="5485279" cy="41145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1pPr>
            <a:lvl2pPr marL="666723" indent="-256432"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2pPr>
            <a:lvl3pPr marL="1025728"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3pPr>
            <a:lvl4pPr marL="1436019"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4pPr>
            <a:lvl5pPr marL="1846311"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5pPr>
            <a:lvl6pPr marL="2256602"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6pPr>
            <a:lvl7pPr marL="2666893"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7pPr>
            <a:lvl8pPr marL="3077185"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8pPr>
            <a:lvl9pPr marL="3487476"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9pPr>
          </a:lstStyle>
          <a:p>
            <a:pPr eaLnBrk="1"/>
            <a:fld id="{029D05EE-5846-4F09-B5B3-25980536059E}" type="slidenum">
              <a:rPr lang="en-GB" smtClean="0">
                <a:solidFill>
                  <a:srgbClr val="000000"/>
                </a:solidFill>
                <a:latin typeface="Bitstream Vera Serif" pitchFamily="16" charset="0"/>
              </a:rPr>
              <a:pPr eaLnBrk="1"/>
              <a:t>7</a:t>
            </a:fld>
            <a:endParaRPr lang="en-GB" smtClean="0">
              <a:solidFill>
                <a:srgbClr val="000000"/>
              </a:solidFill>
              <a:latin typeface="Bitstream Vera Serif" pitchFamily="16" charset="0"/>
            </a:endParaRPr>
          </a:p>
        </p:txBody>
      </p:sp>
      <p:sp>
        <p:nvSpPr>
          <p:cNvPr id="27651" name="Text Box 1"/>
          <p:cNvSpPr txBox="1">
            <a:spLocks noChangeArrowheads="1"/>
          </p:cNvSpPr>
          <p:nvPr/>
        </p:nvSpPr>
        <p:spPr bwMode="auto">
          <a:xfrm>
            <a:off x="1210236" y="694171"/>
            <a:ext cx="4437529" cy="3429000"/>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endParaRPr lang="en-US"/>
          </a:p>
        </p:txBody>
      </p:sp>
      <p:sp>
        <p:nvSpPr>
          <p:cNvPr id="27652" name="Rectangle 2"/>
          <p:cNvSpPr>
            <a:spLocks noGrp="1" noChangeArrowheads="1"/>
          </p:cNvSpPr>
          <p:nvPr>
            <p:ph type="body"/>
          </p:nvPr>
        </p:nvSpPr>
        <p:spPr>
          <a:xfrm>
            <a:off x="686361" y="4342535"/>
            <a:ext cx="5485279" cy="41145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1pPr>
            <a:lvl2pPr marL="666723" indent="-256432"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2pPr>
            <a:lvl3pPr marL="1025728"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3pPr>
            <a:lvl4pPr marL="1436019"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4pPr>
            <a:lvl5pPr marL="1846311"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5pPr>
            <a:lvl6pPr marL="2256602"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6pPr>
            <a:lvl7pPr marL="2666893"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7pPr>
            <a:lvl8pPr marL="3077185"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8pPr>
            <a:lvl9pPr marL="3487476"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9pPr>
          </a:lstStyle>
          <a:p>
            <a:pPr eaLnBrk="1"/>
            <a:fld id="{6676A02E-C64C-48BA-934A-2929991FD369}" type="slidenum">
              <a:rPr lang="en-GB" smtClean="0">
                <a:solidFill>
                  <a:srgbClr val="000000"/>
                </a:solidFill>
                <a:latin typeface="Bitstream Vera Serif" pitchFamily="16" charset="0"/>
              </a:rPr>
              <a:pPr eaLnBrk="1"/>
              <a:t>8</a:t>
            </a:fld>
            <a:endParaRPr lang="en-GB" smtClean="0">
              <a:solidFill>
                <a:srgbClr val="000000"/>
              </a:solidFill>
              <a:latin typeface="Bitstream Vera Serif" pitchFamily="16" charset="0"/>
            </a:endParaRPr>
          </a:p>
        </p:txBody>
      </p:sp>
      <p:sp>
        <p:nvSpPr>
          <p:cNvPr id="28675" name="Text Box 1"/>
          <p:cNvSpPr txBox="1">
            <a:spLocks noChangeArrowheads="1"/>
          </p:cNvSpPr>
          <p:nvPr/>
        </p:nvSpPr>
        <p:spPr bwMode="auto">
          <a:xfrm>
            <a:off x="1210236" y="694171"/>
            <a:ext cx="4437529" cy="3429000"/>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endParaRPr lang="en-US"/>
          </a:p>
        </p:txBody>
      </p:sp>
      <p:sp>
        <p:nvSpPr>
          <p:cNvPr id="28676" name="Rectangle 2"/>
          <p:cNvSpPr>
            <a:spLocks noGrp="1" noChangeArrowheads="1"/>
          </p:cNvSpPr>
          <p:nvPr>
            <p:ph type="body"/>
          </p:nvPr>
        </p:nvSpPr>
        <p:spPr>
          <a:xfrm>
            <a:off x="686361" y="4342535"/>
            <a:ext cx="5485279" cy="41145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1pPr>
            <a:lvl2pPr marL="666723" indent="-256432"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2pPr>
            <a:lvl3pPr marL="1025728"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3pPr>
            <a:lvl4pPr marL="1436019"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4pPr>
            <a:lvl5pPr marL="1846311"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5pPr>
            <a:lvl6pPr marL="2256602"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6pPr>
            <a:lvl7pPr marL="2666893"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7pPr>
            <a:lvl8pPr marL="3077185"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8pPr>
            <a:lvl9pPr marL="3487476"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9pPr>
          </a:lstStyle>
          <a:p>
            <a:pPr eaLnBrk="1"/>
            <a:fld id="{93C05B36-C099-415B-AE92-2E3C06143ADB}" type="slidenum">
              <a:rPr lang="en-GB" smtClean="0">
                <a:solidFill>
                  <a:srgbClr val="000000"/>
                </a:solidFill>
                <a:latin typeface="Bitstream Vera Serif" pitchFamily="16" charset="0"/>
              </a:rPr>
              <a:pPr eaLnBrk="1"/>
              <a:t>9</a:t>
            </a:fld>
            <a:endParaRPr lang="en-GB" smtClean="0">
              <a:solidFill>
                <a:srgbClr val="000000"/>
              </a:solidFill>
              <a:latin typeface="Bitstream Vera Serif" pitchFamily="16" charset="0"/>
            </a:endParaRPr>
          </a:p>
        </p:txBody>
      </p:sp>
      <p:sp>
        <p:nvSpPr>
          <p:cNvPr id="29699"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headEnd/>
            <a:tailEnd/>
          </a:ln>
        </p:spPr>
      </p:sp>
      <p:sp>
        <p:nvSpPr>
          <p:cNvPr id="29700" name="Rectangle 2"/>
          <p:cNvSpPr>
            <a:spLocks noGrp="1" noChangeArrowheads="1"/>
          </p:cNvSpPr>
          <p:nvPr>
            <p:ph type="body" idx="1"/>
          </p:nvPr>
        </p:nvSpPr>
        <p:spPr>
          <a:xfrm>
            <a:off x="686361" y="4342535"/>
            <a:ext cx="5485279" cy="4032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1pPr>
            <a:lvl2pPr marL="666723" indent="-256432"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2pPr>
            <a:lvl3pPr marL="1025728"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3pPr>
            <a:lvl4pPr marL="1436019"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4pPr>
            <a:lvl5pPr marL="1846311"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5pPr>
            <a:lvl6pPr marL="2256602"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6pPr>
            <a:lvl7pPr marL="2666893"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7pPr>
            <a:lvl8pPr marL="3077185"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8pPr>
            <a:lvl9pPr marL="3487476"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9pPr>
          </a:lstStyle>
          <a:p>
            <a:pPr eaLnBrk="1"/>
            <a:fld id="{1C14908D-B4BF-445A-BA2C-D5D280E6E3A7}" type="slidenum">
              <a:rPr lang="en-GB" smtClean="0">
                <a:solidFill>
                  <a:srgbClr val="000000"/>
                </a:solidFill>
                <a:latin typeface="Bitstream Vera Serif" pitchFamily="16" charset="0"/>
              </a:rPr>
              <a:pPr eaLnBrk="1"/>
              <a:t>10</a:t>
            </a:fld>
            <a:endParaRPr lang="en-GB" smtClean="0">
              <a:solidFill>
                <a:srgbClr val="000000"/>
              </a:solidFill>
              <a:latin typeface="Bitstream Vera Serif" pitchFamily="16" charset="0"/>
            </a:endParaRPr>
          </a:p>
        </p:txBody>
      </p:sp>
      <p:sp>
        <p:nvSpPr>
          <p:cNvPr id="3072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headEnd/>
            <a:tailEnd/>
          </a:ln>
        </p:spPr>
      </p:sp>
      <p:sp>
        <p:nvSpPr>
          <p:cNvPr id="30724" name="Rectangle 2"/>
          <p:cNvSpPr>
            <a:spLocks noGrp="1" noChangeArrowheads="1"/>
          </p:cNvSpPr>
          <p:nvPr>
            <p:ph type="body" idx="1"/>
          </p:nvPr>
        </p:nvSpPr>
        <p:spPr>
          <a:xfrm>
            <a:off x="686361" y="4342535"/>
            <a:ext cx="5485279" cy="4032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mtClean="0"/>
          </a:p>
        </p:txBody>
      </p:sp>
      <p:sp>
        <p:nvSpPr>
          <p:cNvPr id="31748"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1pPr>
            <a:lvl2pPr marL="666723" indent="-256432"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2pPr>
            <a:lvl3pPr marL="1025728"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3pPr>
            <a:lvl4pPr marL="1436019"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4pPr>
            <a:lvl5pPr marL="1846311" indent="-205146" eaLnBrk="0">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5pPr>
            <a:lvl6pPr marL="2256602"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6pPr>
            <a:lvl7pPr marL="2666893"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7pPr>
            <a:lvl8pPr marL="3077185"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8pPr>
            <a:lvl9pPr marL="3487476" indent="-205146" defTabSz="410291" eaLnBrk="0" fontAlgn="base" hangingPunct="0">
              <a:lnSpc>
                <a:spcPct val="87000"/>
              </a:lnSpc>
              <a:spcBef>
                <a:spcPct val="0"/>
              </a:spcBef>
              <a:spcAft>
                <a:spcPct val="0"/>
              </a:spcAft>
              <a:buClr>
                <a:srgbClr val="000000"/>
              </a:buClr>
              <a:buSzPct val="45000"/>
              <a:buFont typeface="Wingdings" charset="2"/>
              <a:tabLst>
                <a:tab pos="0" algn="l"/>
                <a:tab pos="410291" algn="l"/>
                <a:tab pos="820583" algn="l"/>
                <a:tab pos="1230874" algn="l"/>
                <a:tab pos="1641165" algn="l"/>
                <a:tab pos="2051456" algn="l"/>
                <a:tab pos="2461748" algn="l"/>
                <a:tab pos="2872039" algn="l"/>
                <a:tab pos="3282330" algn="l"/>
                <a:tab pos="3692622" algn="l"/>
                <a:tab pos="4102913" algn="l"/>
                <a:tab pos="4513204" algn="l"/>
                <a:tab pos="4923495" algn="l"/>
                <a:tab pos="5333787" algn="l"/>
                <a:tab pos="5744078" algn="l"/>
                <a:tab pos="6154369" algn="l"/>
                <a:tab pos="6564660" algn="l"/>
                <a:tab pos="6974952" algn="l"/>
                <a:tab pos="7385243" algn="l"/>
                <a:tab pos="7795534" algn="l"/>
                <a:tab pos="8205826" algn="l"/>
              </a:tabLst>
              <a:defRPr>
                <a:solidFill>
                  <a:schemeClr val="bg1"/>
                </a:solidFill>
                <a:latin typeface="Arial" charset="0"/>
                <a:cs typeface="Arial Unicode MS" charset="0"/>
              </a:defRPr>
            </a:lvl9pPr>
          </a:lstStyle>
          <a:p>
            <a:pPr eaLnBrk="1"/>
            <a:fld id="{E9C48367-34DF-480D-9122-0B7583D8D8F1}" type="slidenum">
              <a:rPr lang="en-GB" smtClean="0">
                <a:solidFill>
                  <a:srgbClr val="000000"/>
                </a:solidFill>
                <a:latin typeface="Bitstream Vera Serif" pitchFamily="16" charset="0"/>
              </a:rPr>
              <a:pPr eaLnBrk="1"/>
              <a:t>16</a:t>
            </a:fld>
            <a:endParaRPr lang="en-GB" smtClean="0">
              <a:solidFill>
                <a:srgbClr val="000000"/>
              </a:solidFill>
              <a:latin typeface="Bitstream Vera Serif" pitchFamily="16"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E25C8423-6D54-4D9E-9E8B-58ED03B4A86A}" type="datetimeFigureOut">
              <a:rPr lang="en-US" smtClean="0"/>
              <a:t>6/29/2012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D4CFE56C-9BE9-48FC-BB1D-984AC24B1B7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25C8423-6D54-4D9E-9E8B-58ED03B4A86A}" type="datetimeFigureOut">
              <a:rPr lang="en-US" smtClean="0"/>
              <a:t>6/29/2012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4CFE56C-9BE9-48FC-BB1D-984AC24B1B7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25C8423-6D54-4D9E-9E8B-58ED03B4A86A}" type="datetimeFigureOut">
              <a:rPr lang="en-US" smtClean="0"/>
              <a:t>6/29/2012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4CFE56C-9BE9-48FC-BB1D-984AC24B1B7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25C8423-6D54-4D9E-9E8B-58ED03B4A86A}" type="datetimeFigureOut">
              <a:rPr lang="en-US" smtClean="0"/>
              <a:t>6/29/2012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4CFE56C-9BE9-48FC-BB1D-984AC24B1B7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25C8423-6D54-4D9E-9E8B-58ED03B4A86A}" type="datetimeFigureOut">
              <a:rPr lang="en-US" smtClean="0"/>
              <a:t>6/29/2012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4CFE56C-9BE9-48FC-BB1D-984AC24B1B7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25C8423-6D54-4D9E-9E8B-58ED03B4A86A}" type="datetimeFigureOut">
              <a:rPr lang="en-US" smtClean="0"/>
              <a:t>6/29/2012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4CFE56C-9BE9-48FC-BB1D-984AC24B1B7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25C8423-6D54-4D9E-9E8B-58ED03B4A86A}" type="datetimeFigureOut">
              <a:rPr lang="en-US" smtClean="0"/>
              <a:t>6/29/2012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4CFE56C-9BE9-48FC-BB1D-984AC24B1B7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25C8423-6D54-4D9E-9E8B-58ED03B4A86A}" type="datetimeFigureOut">
              <a:rPr lang="en-US" smtClean="0"/>
              <a:t>6/29/2012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4CFE56C-9BE9-48FC-BB1D-984AC24B1B7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25C8423-6D54-4D9E-9E8B-58ED03B4A86A}" type="datetimeFigureOut">
              <a:rPr lang="en-US" smtClean="0"/>
              <a:t>6/29/2012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4CFE56C-9BE9-48FC-BB1D-984AC24B1B7A}"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25C8423-6D54-4D9E-9E8B-58ED03B4A86A}" type="datetimeFigureOut">
              <a:rPr lang="en-US" smtClean="0"/>
              <a:t>6/29/2012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4CFE56C-9BE9-48FC-BB1D-984AC24B1B7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25C8423-6D54-4D9E-9E8B-58ED03B4A86A}" type="datetimeFigureOut">
              <a:rPr lang="en-US" smtClean="0"/>
              <a:t>6/29/2012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4CFE56C-9BE9-48FC-BB1D-984AC24B1B7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25C8423-6D54-4D9E-9E8B-58ED03B4A86A}" type="datetimeFigureOut">
              <a:rPr lang="en-US" smtClean="0"/>
              <a:t>6/29/2012</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4CFE56C-9BE9-48FC-BB1D-984AC24B1B7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Events</a:t>
            </a:r>
            <a:endParaRPr lang="en-US" dirty="0"/>
          </a:p>
        </p:txBody>
      </p:sp>
      <p:sp>
        <p:nvSpPr>
          <p:cNvPr id="3" name="Subtitle 2"/>
          <p:cNvSpPr>
            <a:spLocks noGrp="1"/>
          </p:cNvSpPr>
          <p:nvPr>
            <p:ph type="subTitle" idx="1"/>
          </p:nvPr>
        </p:nvSpPr>
        <p:spPr/>
        <p:txBody>
          <a:bodyPr>
            <a:normAutofit lnSpcReduction="10000"/>
          </a:bodyPr>
          <a:lstStyle/>
          <a:p>
            <a:r>
              <a:rPr lang="en-GB" dirty="0">
                <a:solidFill>
                  <a:srgbClr val="000000"/>
                </a:solidFill>
                <a:latin typeface="Calibri" pitchFamily="34" charset="0"/>
              </a:rPr>
              <a:t>This tutorial will teach you the basics of </a:t>
            </a:r>
            <a:r>
              <a:rPr lang="en-GB" dirty="0">
                <a:solidFill>
                  <a:srgbClr val="FF0000"/>
                </a:solidFill>
                <a:latin typeface="Calibri" pitchFamily="34" charset="0"/>
              </a:rPr>
              <a:t>events </a:t>
            </a:r>
            <a:r>
              <a:rPr lang="en-GB" dirty="0">
                <a:solidFill>
                  <a:srgbClr val="000000"/>
                </a:solidFill>
                <a:latin typeface="Calibri" pitchFamily="34" charset="0"/>
              </a:rPr>
              <a:t>in Alice, which are things you tell Alice to do in response to a certain action, like clicking on an object or pressing a key.</a:t>
            </a:r>
          </a:p>
          <a:p>
            <a:endParaRPr lang="en-US"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838200"/>
            <a:ext cx="4267200" cy="246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337762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073600" y="207382"/>
            <a:ext cx="518400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3600">
                <a:solidFill>
                  <a:srgbClr val="000000"/>
                </a:solidFill>
                <a:latin typeface="Calibri" pitchFamily="34" charset="0"/>
              </a:rPr>
              <a:t>When the World Starts</a:t>
            </a:r>
          </a:p>
        </p:txBody>
      </p:sp>
      <p:sp>
        <p:nvSpPr>
          <p:cNvPr id="4099" name="Text Box 2"/>
          <p:cNvSpPr txBox="1">
            <a:spLocks noChangeArrowheads="1"/>
          </p:cNvSpPr>
          <p:nvPr/>
        </p:nvSpPr>
        <p:spPr bwMode="auto">
          <a:xfrm>
            <a:off x="207360" y="754639"/>
            <a:ext cx="8709120" cy="2841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9pPr>
          </a:lstStyle>
          <a:p>
            <a:pPr eaLnBrk="1">
              <a:lnSpc>
                <a:spcPct val="102000"/>
              </a:lnSpc>
            </a:pPr>
            <a:r>
              <a:rPr lang="en-GB" sz="2500">
                <a:solidFill>
                  <a:srgbClr val="000000"/>
                </a:solidFill>
                <a:latin typeface="Calibri" pitchFamily="34" charset="0"/>
              </a:rPr>
              <a:t>The </a:t>
            </a:r>
            <a:r>
              <a:rPr lang="en-GB" sz="2500">
                <a:solidFill>
                  <a:srgbClr val="FF0000"/>
                </a:solidFill>
                <a:latin typeface="Calibri" pitchFamily="34" charset="0"/>
              </a:rPr>
              <a:t>events editor</a:t>
            </a:r>
            <a:r>
              <a:rPr lang="en-GB" sz="2500">
                <a:solidFill>
                  <a:srgbClr val="000000"/>
                </a:solidFill>
                <a:latin typeface="Calibri" pitchFamily="34" charset="0"/>
              </a:rPr>
              <a:t>, where your events are located, is found in the upper right hand part of the Alice screen. There is always one default method: </a:t>
            </a:r>
            <a:r>
              <a:rPr lang="en-GB" sz="2500">
                <a:solidFill>
                  <a:srgbClr val="FF0000"/>
                </a:solidFill>
                <a:latin typeface="Calibri" pitchFamily="34" charset="0"/>
              </a:rPr>
              <a:t>When the world starts, do world.my first method</a:t>
            </a:r>
            <a:r>
              <a:rPr lang="en-GB" sz="2500">
                <a:solidFill>
                  <a:srgbClr val="000000"/>
                </a:solidFill>
                <a:latin typeface="Calibri" pitchFamily="34" charset="0"/>
              </a:rPr>
              <a:t>. This means that whenever you push the </a:t>
            </a:r>
            <a:r>
              <a:rPr lang="en-GB" sz="2500">
                <a:solidFill>
                  <a:srgbClr val="FF0000"/>
                </a:solidFill>
                <a:latin typeface="Calibri" pitchFamily="34" charset="0"/>
              </a:rPr>
              <a:t>play </a:t>
            </a:r>
            <a:r>
              <a:rPr lang="en-GB" sz="2500">
                <a:solidFill>
                  <a:srgbClr val="000000"/>
                </a:solidFill>
                <a:latin typeface="Calibri" pitchFamily="34" charset="0"/>
              </a:rPr>
              <a:t>button, Alice will do whatever code you have put in </a:t>
            </a:r>
            <a:r>
              <a:rPr lang="en-GB" sz="2500">
                <a:solidFill>
                  <a:srgbClr val="FF0000"/>
                </a:solidFill>
                <a:latin typeface="Calibri" pitchFamily="34" charset="0"/>
              </a:rPr>
              <a:t>my first method</a:t>
            </a:r>
            <a:r>
              <a:rPr lang="en-GB" sz="2500">
                <a:solidFill>
                  <a:srgbClr val="000000"/>
                </a:solidFill>
                <a:latin typeface="Calibri" pitchFamily="34" charset="0"/>
              </a:rPr>
              <a:t>. Try playing your world. Nothing should happen, because there is nothing in </a:t>
            </a:r>
            <a:r>
              <a:rPr lang="en-GB" sz="2500">
                <a:solidFill>
                  <a:srgbClr val="FF0000"/>
                </a:solidFill>
                <a:latin typeface="Calibri" pitchFamily="34" charset="0"/>
              </a:rPr>
              <a:t>my first method</a:t>
            </a:r>
            <a:r>
              <a:rPr lang="en-GB" sz="2500">
                <a:solidFill>
                  <a:srgbClr val="000000"/>
                </a:solidFill>
                <a:latin typeface="Calibri" pitchFamily="34" charset="0"/>
              </a:rPr>
              <a:t>. </a:t>
            </a:r>
          </a:p>
        </p:txBody>
      </p:sp>
      <p:pic>
        <p:nvPicPr>
          <p:cNvPr id="410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6880" y="3623421"/>
            <a:ext cx="6013440" cy="3067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101" name="AutoShape 4"/>
          <p:cNvSpPr>
            <a:spLocks noChangeArrowheads="1"/>
          </p:cNvSpPr>
          <p:nvPr/>
        </p:nvSpPr>
        <p:spPr bwMode="auto">
          <a:xfrm>
            <a:off x="1658880" y="4147635"/>
            <a:ext cx="4561920" cy="414764"/>
          </a:xfrm>
          <a:prstGeom prst="roundRect">
            <a:avLst>
              <a:gd name="adj" fmla="val 347"/>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
        <p:nvSpPr>
          <p:cNvPr id="4102" name="Line 5"/>
          <p:cNvSpPr>
            <a:spLocks noChangeShapeType="1"/>
          </p:cNvSpPr>
          <p:nvPr/>
        </p:nvSpPr>
        <p:spPr bwMode="auto">
          <a:xfrm>
            <a:off x="622080" y="3940253"/>
            <a:ext cx="1036800" cy="414764"/>
          </a:xfrm>
          <a:prstGeom prst="line">
            <a:avLst/>
          </a:prstGeom>
          <a:noFill/>
          <a:ln w="64080">
            <a:solidFill>
              <a:srgbClr val="000000"/>
            </a:solidFill>
            <a:round/>
            <a:headEnd/>
            <a:tailEnd type="triangle" w="med" len="med"/>
          </a:ln>
          <a:extLst>
            <a:ext uri="{909E8E84-426E-40DD-AFC4-6F175D3DCCD1}">
              <a14:hiddenFill xmlns:a14="http://schemas.microsoft.com/office/drawing/2010/main">
                <a:noFill/>
              </a14:hiddenFill>
            </a:ext>
          </a:extLst>
        </p:spPr>
        <p:txBody>
          <a:bodyPr lIns="82945" tIns="41473" rIns="82945" bIns="41473"/>
          <a:lstStyle/>
          <a:p>
            <a:endParaRPr lang="en-US"/>
          </a:p>
        </p:txBody>
      </p:sp>
    </p:spTree>
    <p:extLst>
      <p:ext uri="{BB962C8B-B14F-4D97-AF65-F5344CB8AC3E}">
        <p14:creationId xmlns:p14="http://schemas.microsoft.com/office/powerpoint/2010/main" val="45066850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702720" y="207382"/>
            <a:ext cx="518400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3600">
                <a:solidFill>
                  <a:srgbClr val="000000"/>
                </a:solidFill>
                <a:latin typeface="Calibri" pitchFamily="34" charset="0"/>
              </a:rPr>
              <a:t>When the World Starts</a:t>
            </a:r>
          </a:p>
        </p:txBody>
      </p:sp>
      <p:sp>
        <p:nvSpPr>
          <p:cNvPr id="5123" name="Text Box 2"/>
          <p:cNvSpPr txBox="1">
            <a:spLocks noChangeArrowheads="1"/>
          </p:cNvSpPr>
          <p:nvPr/>
        </p:nvSpPr>
        <p:spPr bwMode="auto">
          <a:xfrm>
            <a:off x="207360" y="1347981"/>
            <a:ext cx="3110400" cy="3630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2500">
                <a:solidFill>
                  <a:srgbClr val="000000"/>
                </a:solidFill>
                <a:latin typeface="Calibri" pitchFamily="34" charset="0"/>
              </a:rPr>
              <a:t>We are now going to change </a:t>
            </a:r>
            <a:r>
              <a:rPr lang="en-GB" sz="2500">
                <a:solidFill>
                  <a:srgbClr val="FF0000"/>
                </a:solidFill>
                <a:latin typeface="Calibri" pitchFamily="34" charset="0"/>
              </a:rPr>
              <a:t>When the world starts</a:t>
            </a:r>
            <a:r>
              <a:rPr lang="en-GB" sz="2500">
                <a:solidFill>
                  <a:srgbClr val="000000"/>
                </a:solidFill>
                <a:latin typeface="Calibri" pitchFamily="34" charset="0"/>
              </a:rPr>
              <a:t>. First, click on </a:t>
            </a:r>
            <a:r>
              <a:rPr lang="en-GB" sz="2500">
                <a:solidFill>
                  <a:srgbClr val="FF0000"/>
                </a:solidFill>
                <a:latin typeface="Calibri" pitchFamily="34" charset="0"/>
              </a:rPr>
              <a:t>bluebird </a:t>
            </a:r>
            <a:r>
              <a:rPr lang="en-GB" sz="2500">
                <a:solidFill>
                  <a:srgbClr val="000000"/>
                </a:solidFill>
                <a:latin typeface="Calibri" pitchFamily="34" charset="0"/>
              </a:rPr>
              <a:t>in your object tree, and then look in its </a:t>
            </a:r>
            <a:r>
              <a:rPr lang="en-GB" sz="2500">
                <a:solidFill>
                  <a:srgbClr val="FF0000"/>
                </a:solidFill>
                <a:latin typeface="Calibri" pitchFamily="34" charset="0"/>
              </a:rPr>
              <a:t>methods </a:t>
            </a:r>
            <a:r>
              <a:rPr lang="en-GB" sz="2500">
                <a:solidFill>
                  <a:srgbClr val="000000"/>
                </a:solidFill>
                <a:latin typeface="Calibri" pitchFamily="34" charset="0"/>
              </a:rPr>
              <a:t>pane until you find the method </a:t>
            </a:r>
            <a:r>
              <a:rPr lang="en-GB" sz="2500">
                <a:solidFill>
                  <a:srgbClr val="FF0000"/>
                </a:solidFill>
                <a:latin typeface="Calibri" pitchFamily="34" charset="0"/>
              </a:rPr>
              <a:t>move to</a:t>
            </a:r>
            <a:r>
              <a:rPr lang="en-GB" sz="2500">
                <a:solidFill>
                  <a:srgbClr val="000000"/>
                </a:solidFill>
                <a:latin typeface="Calibri" pitchFamily="34" charset="0"/>
              </a:rPr>
              <a:t>. </a:t>
            </a:r>
          </a:p>
        </p:txBody>
      </p:sp>
      <p:pic>
        <p:nvPicPr>
          <p:cNvPr id="51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8720" y="207382"/>
            <a:ext cx="3110400" cy="6636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125" name="Oval 4"/>
          <p:cNvSpPr>
            <a:spLocks noChangeArrowheads="1"/>
          </p:cNvSpPr>
          <p:nvPr/>
        </p:nvSpPr>
        <p:spPr bwMode="auto">
          <a:xfrm>
            <a:off x="6013440" y="1866436"/>
            <a:ext cx="1244160" cy="622145"/>
          </a:xfrm>
          <a:prstGeom prst="ellipse">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
        <p:nvSpPr>
          <p:cNvPr id="5126" name="Line 5"/>
          <p:cNvSpPr>
            <a:spLocks noChangeShapeType="1"/>
          </p:cNvSpPr>
          <p:nvPr/>
        </p:nvSpPr>
        <p:spPr bwMode="auto">
          <a:xfrm>
            <a:off x="6428160" y="2466980"/>
            <a:ext cx="1440" cy="3339710"/>
          </a:xfrm>
          <a:prstGeom prst="line">
            <a:avLst/>
          </a:prstGeom>
          <a:noFill/>
          <a:ln w="64080">
            <a:solidFill>
              <a:srgbClr val="000000"/>
            </a:solidFill>
            <a:round/>
            <a:headEnd/>
            <a:tailEnd type="triangle" w="med" len="med"/>
          </a:ln>
          <a:extLst>
            <a:ext uri="{909E8E84-426E-40DD-AFC4-6F175D3DCCD1}">
              <a14:hiddenFill xmlns:a14="http://schemas.microsoft.com/office/drawing/2010/main">
                <a:noFill/>
              </a14:hiddenFill>
            </a:ext>
          </a:extLst>
        </p:spPr>
        <p:txBody>
          <a:bodyPr lIns="82945" tIns="41473" rIns="82945" bIns="41473"/>
          <a:lstStyle/>
          <a:p>
            <a:endParaRPr lang="en-US"/>
          </a:p>
        </p:txBody>
      </p:sp>
      <p:sp>
        <p:nvSpPr>
          <p:cNvPr id="5127" name="Oval 6"/>
          <p:cNvSpPr>
            <a:spLocks noChangeArrowheads="1"/>
          </p:cNvSpPr>
          <p:nvPr/>
        </p:nvSpPr>
        <p:spPr bwMode="auto">
          <a:xfrm>
            <a:off x="5598720" y="5871497"/>
            <a:ext cx="1658880" cy="414764"/>
          </a:xfrm>
          <a:prstGeom prst="ellipse">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Tree>
    <p:extLst>
      <p:ext uri="{BB962C8B-B14F-4D97-AF65-F5344CB8AC3E}">
        <p14:creationId xmlns:p14="http://schemas.microsoft.com/office/powerpoint/2010/main" val="81119743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2488320" y="207382"/>
            <a:ext cx="456192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3600">
                <a:solidFill>
                  <a:srgbClr val="000000"/>
                </a:solidFill>
                <a:latin typeface="Calibri" pitchFamily="34" charset="0"/>
              </a:rPr>
              <a:t>When the World Starts</a:t>
            </a:r>
          </a:p>
        </p:txBody>
      </p:sp>
      <p:sp>
        <p:nvSpPr>
          <p:cNvPr id="6147" name="Text Box 2"/>
          <p:cNvSpPr txBox="1">
            <a:spLocks noChangeArrowheads="1"/>
          </p:cNvSpPr>
          <p:nvPr/>
        </p:nvSpPr>
        <p:spPr bwMode="auto">
          <a:xfrm>
            <a:off x="414720" y="1244291"/>
            <a:ext cx="8501760" cy="1659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2500">
                <a:solidFill>
                  <a:srgbClr val="000000"/>
                </a:solidFill>
                <a:latin typeface="Calibri" pitchFamily="34" charset="0"/>
              </a:rPr>
              <a:t>Now drag and drop </a:t>
            </a:r>
            <a:r>
              <a:rPr lang="en-GB" sz="2500">
                <a:solidFill>
                  <a:srgbClr val="FF0000"/>
                </a:solidFill>
                <a:latin typeface="Calibri" pitchFamily="34" charset="0"/>
              </a:rPr>
              <a:t>bluebird move to </a:t>
            </a:r>
            <a:r>
              <a:rPr lang="en-GB" sz="2500">
                <a:solidFill>
                  <a:srgbClr val="000000"/>
                </a:solidFill>
                <a:latin typeface="Calibri" pitchFamily="34" charset="0"/>
              </a:rPr>
              <a:t>over </a:t>
            </a:r>
            <a:r>
              <a:rPr lang="en-GB" sz="2500">
                <a:solidFill>
                  <a:srgbClr val="FF0000"/>
                </a:solidFill>
                <a:latin typeface="Calibri" pitchFamily="34" charset="0"/>
              </a:rPr>
              <a:t>world.my first method </a:t>
            </a:r>
            <a:r>
              <a:rPr lang="en-GB" sz="2500">
                <a:solidFill>
                  <a:srgbClr val="000000"/>
                </a:solidFill>
                <a:latin typeface="Calibri" pitchFamily="34" charset="0"/>
              </a:rPr>
              <a:t>on the </a:t>
            </a:r>
            <a:r>
              <a:rPr lang="en-GB" sz="2500">
                <a:solidFill>
                  <a:srgbClr val="FF0000"/>
                </a:solidFill>
                <a:latin typeface="Calibri" pitchFamily="34" charset="0"/>
              </a:rPr>
              <a:t>When the world starts </a:t>
            </a:r>
            <a:r>
              <a:rPr lang="en-GB" sz="2500">
                <a:solidFill>
                  <a:srgbClr val="000000"/>
                </a:solidFill>
                <a:latin typeface="Calibri" pitchFamily="34" charset="0"/>
              </a:rPr>
              <a:t>event in your events editor. Select </a:t>
            </a:r>
            <a:r>
              <a:rPr lang="en-GB" sz="2500">
                <a:solidFill>
                  <a:srgbClr val="FF0000"/>
                </a:solidFill>
                <a:latin typeface="Calibri" pitchFamily="34" charset="0"/>
              </a:rPr>
              <a:t>bird1</a:t>
            </a:r>
            <a:r>
              <a:rPr lang="en-GB" sz="2500">
                <a:solidFill>
                  <a:srgbClr val="000000"/>
                </a:solidFill>
                <a:latin typeface="Calibri" pitchFamily="34" charset="0"/>
              </a:rPr>
              <a:t>, and then </a:t>
            </a:r>
            <a:r>
              <a:rPr lang="en-GB" sz="2500">
                <a:solidFill>
                  <a:srgbClr val="FF0000"/>
                </a:solidFill>
                <a:latin typeface="Calibri" pitchFamily="34" charset="0"/>
              </a:rPr>
              <a:t>the entire bird1</a:t>
            </a:r>
            <a:r>
              <a:rPr lang="en-GB" sz="2500">
                <a:solidFill>
                  <a:srgbClr val="000000"/>
                </a:solidFill>
                <a:latin typeface="Calibri" pitchFamily="34" charset="0"/>
              </a:rPr>
              <a:t>. Your events editor will now look like this: </a:t>
            </a:r>
          </a:p>
        </p:txBody>
      </p:sp>
      <p:pic>
        <p:nvPicPr>
          <p:cNvPr id="61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800" y="3110727"/>
            <a:ext cx="6635520" cy="331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9" name="AutoShape 4"/>
          <p:cNvSpPr>
            <a:spLocks noChangeArrowheads="1"/>
          </p:cNvSpPr>
          <p:nvPr/>
        </p:nvSpPr>
        <p:spPr bwMode="auto">
          <a:xfrm>
            <a:off x="1244160" y="3634942"/>
            <a:ext cx="6428160" cy="622145"/>
          </a:xfrm>
          <a:prstGeom prst="roundRect">
            <a:avLst>
              <a:gd name="adj" fmla="val 231"/>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
        <p:nvSpPr>
          <p:cNvPr id="6150" name="Line 5"/>
          <p:cNvSpPr>
            <a:spLocks noChangeShapeType="1"/>
          </p:cNvSpPr>
          <p:nvPr/>
        </p:nvSpPr>
        <p:spPr bwMode="auto">
          <a:xfrm>
            <a:off x="414720" y="3110727"/>
            <a:ext cx="829440" cy="829527"/>
          </a:xfrm>
          <a:prstGeom prst="line">
            <a:avLst/>
          </a:prstGeom>
          <a:noFill/>
          <a:ln w="64080">
            <a:solidFill>
              <a:srgbClr val="000000"/>
            </a:solidFill>
            <a:round/>
            <a:headEnd/>
            <a:tailEnd type="triangle" w="med" len="med"/>
          </a:ln>
          <a:extLst>
            <a:ext uri="{909E8E84-426E-40DD-AFC4-6F175D3DCCD1}">
              <a14:hiddenFill xmlns:a14="http://schemas.microsoft.com/office/drawing/2010/main">
                <a:noFill/>
              </a14:hiddenFill>
            </a:ext>
          </a:extLst>
        </p:spPr>
        <p:txBody>
          <a:bodyPr lIns="82945" tIns="41473" rIns="82945" bIns="41473"/>
          <a:lstStyle/>
          <a:p>
            <a:endParaRPr lang="en-US"/>
          </a:p>
        </p:txBody>
      </p:sp>
    </p:spTree>
    <p:extLst>
      <p:ext uri="{BB962C8B-B14F-4D97-AF65-F5344CB8AC3E}">
        <p14:creationId xmlns:p14="http://schemas.microsoft.com/office/powerpoint/2010/main" val="61235179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
          <p:cNvSpPr txBox="1">
            <a:spLocks noChangeArrowheads="1"/>
          </p:cNvSpPr>
          <p:nvPr/>
        </p:nvSpPr>
        <p:spPr bwMode="auto">
          <a:xfrm>
            <a:off x="1451520" y="207382"/>
            <a:ext cx="580608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2945" tIns="41473" rIns="82945" bIns="41473" anchor="ct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endParaRPr lang="en-US"/>
          </a:p>
        </p:txBody>
      </p:sp>
      <p:sp>
        <p:nvSpPr>
          <p:cNvPr id="7171" name="Text Box 2"/>
          <p:cNvSpPr txBox="1">
            <a:spLocks noChangeArrowheads="1"/>
          </p:cNvSpPr>
          <p:nvPr/>
        </p:nvSpPr>
        <p:spPr bwMode="auto">
          <a:xfrm>
            <a:off x="2280960" y="185780"/>
            <a:ext cx="6635520" cy="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3600">
                <a:solidFill>
                  <a:srgbClr val="000000"/>
                </a:solidFill>
                <a:latin typeface="Calibri" pitchFamily="34" charset="0"/>
              </a:rPr>
              <a:t>Playing Your World</a:t>
            </a:r>
          </a:p>
        </p:txBody>
      </p:sp>
      <p:sp>
        <p:nvSpPr>
          <p:cNvPr id="7172" name="Text Box 3"/>
          <p:cNvSpPr txBox="1">
            <a:spLocks noChangeArrowheads="1"/>
          </p:cNvSpPr>
          <p:nvPr/>
        </p:nvSpPr>
        <p:spPr bwMode="auto">
          <a:xfrm>
            <a:off x="207360" y="829527"/>
            <a:ext cx="8709120" cy="2053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9pPr>
          </a:lstStyle>
          <a:p>
            <a:pPr eaLnBrk="1">
              <a:lnSpc>
                <a:spcPct val="102000"/>
              </a:lnSpc>
            </a:pPr>
            <a:r>
              <a:rPr lang="en-GB" sz="2500" dirty="0">
                <a:solidFill>
                  <a:srgbClr val="000000"/>
                </a:solidFill>
                <a:latin typeface="Calibri" pitchFamily="34" charset="0"/>
              </a:rPr>
              <a:t>Press play to see the bluebird fly to the other bird. Alice will probably give you a warning before it plays; just click ok. As you can see, Alice will do whatever you tell it to in </a:t>
            </a:r>
            <a:r>
              <a:rPr lang="en-GB" sz="2500" dirty="0">
                <a:solidFill>
                  <a:srgbClr val="FF0000"/>
                </a:solidFill>
                <a:latin typeface="Calibri" pitchFamily="34" charset="0"/>
              </a:rPr>
              <a:t>When the world starts</a:t>
            </a:r>
            <a:r>
              <a:rPr lang="en-GB" sz="2500" dirty="0">
                <a:solidFill>
                  <a:srgbClr val="000000"/>
                </a:solidFill>
                <a:latin typeface="Calibri" pitchFamily="34" charset="0"/>
              </a:rPr>
              <a:t>. Now right click on your event and select </a:t>
            </a:r>
            <a:r>
              <a:rPr lang="en-GB" sz="2500" dirty="0">
                <a:solidFill>
                  <a:srgbClr val="FF0000"/>
                </a:solidFill>
                <a:latin typeface="Calibri" pitchFamily="34" charset="0"/>
              </a:rPr>
              <a:t>delete</a:t>
            </a:r>
            <a:r>
              <a:rPr lang="en-GB" sz="2500" dirty="0">
                <a:solidFill>
                  <a:srgbClr val="000000"/>
                </a:solidFill>
                <a:latin typeface="Calibri" pitchFamily="34" charset="0"/>
              </a:rPr>
              <a:t>. Your method editor will now look empty like this:</a:t>
            </a:r>
          </a:p>
        </p:txBody>
      </p:sp>
      <p:pic>
        <p:nvPicPr>
          <p:cNvPr id="717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8880" y="3110727"/>
            <a:ext cx="6013440" cy="331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8484739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2695680" y="0"/>
            <a:ext cx="497664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3600">
                <a:solidFill>
                  <a:srgbClr val="000000"/>
                </a:solidFill>
                <a:latin typeface="Calibri" pitchFamily="34" charset="0"/>
              </a:rPr>
              <a:t>Keyboard Events</a:t>
            </a:r>
          </a:p>
        </p:txBody>
      </p:sp>
      <p:sp>
        <p:nvSpPr>
          <p:cNvPr id="8195" name="Text Box 2"/>
          <p:cNvSpPr txBox="1">
            <a:spLocks noChangeArrowheads="1"/>
          </p:cNvSpPr>
          <p:nvPr/>
        </p:nvSpPr>
        <p:spPr bwMode="auto">
          <a:xfrm>
            <a:off x="414720" y="829527"/>
            <a:ext cx="8501760" cy="2053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2500">
                <a:solidFill>
                  <a:srgbClr val="000000"/>
                </a:solidFill>
                <a:latin typeface="Calibri" pitchFamily="34" charset="0"/>
              </a:rPr>
              <a:t>There are several different types of events besides </a:t>
            </a:r>
            <a:r>
              <a:rPr lang="en-GB" sz="2500">
                <a:solidFill>
                  <a:srgbClr val="FF0000"/>
                </a:solidFill>
                <a:latin typeface="Calibri" pitchFamily="34" charset="0"/>
              </a:rPr>
              <a:t>When the world starts</a:t>
            </a:r>
            <a:r>
              <a:rPr lang="en-GB" sz="2500">
                <a:solidFill>
                  <a:srgbClr val="000000"/>
                </a:solidFill>
                <a:latin typeface="Calibri" pitchFamily="34" charset="0"/>
              </a:rPr>
              <a:t>. One of these is a </a:t>
            </a:r>
            <a:r>
              <a:rPr lang="en-GB" sz="2500">
                <a:solidFill>
                  <a:srgbClr val="FF0000"/>
                </a:solidFill>
                <a:latin typeface="Calibri" pitchFamily="34" charset="0"/>
              </a:rPr>
              <a:t>keyboard event</a:t>
            </a:r>
            <a:r>
              <a:rPr lang="en-GB" sz="2500">
                <a:solidFill>
                  <a:srgbClr val="000000"/>
                </a:solidFill>
                <a:latin typeface="Calibri" pitchFamily="34" charset="0"/>
              </a:rPr>
              <a:t>, which is when you tell Alice to do something when a certain key is typed. We are going to create one of these now. Click the </a:t>
            </a:r>
            <a:r>
              <a:rPr lang="en-GB" sz="2500">
                <a:solidFill>
                  <a:srgbClr val="FF0000"/>
                </a:solidFill>
                <a:latin typeface="Calibri" pitchFamily="34" charset="0"/>
              </a:rPr>
              <a:t>create new event </a:t>
            </a:r>
            <a:r>
              <a:rPr lang="en-GB" sz="2500">
                <a:solidFill>
                  <a:srgbClr val="000000"/>
                </a:solidFill>
                <a:latin typeface="Calibri" pitchFamily="34" charset="0"/>
              </a:rPr>
              <a:t>button and select </a:t>
            </a:r>
            <a:r>
              <a:rPr lang="en-GB" sz="2500">
                <a:solidFill>
                  <a:srgbClr val="FF0000"/>
                </a:solidFill>
                <a:latin typeface="Calibri" pitchFamily="34" charset="0"/>
              </a:rPr>
              <a:t>When a key is typed</a:t>
            </a:r>
            <a:r>
              <a:rPr lang="en-GB" sz="2500">
                <a:solidFill>
                  <a:srgbClr val="000000"/>
                </a:solidFill>
                <a:latin typeface="Calibri" pitchFamily="34" charset="0"/>
              </a:rPr>
              <a:t>. </a:t>
            </a:r>
          </a:p>
        </p:txBody>
      </p:sp>
      <p:pic>
        <p:nvPicPr>
          <p:cNvPr id="81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4160" y="3110727"/>
            <a:ext cx="6013440" cy="352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8197" name="AutoShape 4"/>
          <p:cNvSpPr>
            <a:spLocks noChangeArrowheads="1"/>
          </p:cNvSpPr>
          <p:nvPr/>
        </p:nvSpPr>
        <p:spPr bwMode="auto">
          <a:xfrm>
            <a:off x="2073600" y="3907130"/>
            <a:ext cx="2488320" cy="414764"/>
          </a:xfrm>
          <a:prstGeom prst="roundRect">
            <a:avLst>
              <a:gd name="adj" fmla="val 347"/>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Tree>
    <p:extLst>
      <p:ext uri="{BB962C8B-B14F-4D97-AF65-F5344CB8AC3E}">
        <p14:creationId xmlns:p14="http://schemas.microsoft.com/office/powerpoint/2010/main" val="5557790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2727360" y="-86409"/>
            <a:ext cx="476928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3600">
                <a:solidFill>
                  <a:srgbClr val="000000"/>
                </a:solidFill>
                <a:latin typeface="Calibri" pitchFamily="34" charset="0"/>
              </a:rPr>
              <a:t>Keyboard Events</a:t>
            </a:r>
          </a:p>
        </p:txBody>
      </p:sp>
      <p:sp>
        <p:nvSpPr>
          <p:cNvPr id="9219" name="Text Box 2"/>
          <p:cNvSpPr txBox="1">
            <a:spLocks noChangeArrowheads="1"/>
          </p:cNvSpPr>
          <p:nvPr/>
        </p:nvSpPr>
        <p:spPr bwMode="auto">
          <a:xfrm>
            <a:off x="207360" y="416204"/>
            <a:ext cx="8916480" cy="1264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9pPr>
          </a:lstStyle>
          <a:p>
            <a:pPr eaLnBrk="1">
              <a:lnSpc>
                <a:spcPct val="102000"/>
              </a:lnSpc>
            </a:pPr>
            <a:r>
              <a:rPr lang="en-GB" sz="2500">
                <a:solidFill>
                  <a:srgbClr val="000000"/>
                </a:solidFill>
                <a:latin typeface="Calibri" pitchFamily="34" charset="0"/>
              </a:rPr>
              <a:t>Now you will have an event that says </a:t>
            </a:r>
            <a:r>
              <a:rPr lang="en-GB" sz="2500">
                <a:solidFill>
                  <a:srgbClr val="FF0000"/>
                </a:solidFill>
                <a:latin typeface="Calibri" pitchFamily="34" charset="0"/>
              </a:rPr>
              <a:t>When any key is typed, do nothing</a:t>
            </a:r>
            <a:r>
              <a:rPr lang="en-GB" sz="2500">
                <a:solidFill>
                  <a:srgbClr val="000000"/>
                </a:solidFill>
                <a:latin typeface="Calibri" pitchFamily="34" charset="0"/>
              </a:rPr>
              <a:t>. Click on </a:t>
            </a:r>
            <a:r>
              <a:rPr lang="en-GB" sz="2500">
                <a:solidFill>
                  <a:srgbClr val="FF0000"/>
                </a:solidFill>
                <a:latin typeface="Calibri" pitchFamily="34" charset="0"/>
              </a:rPr>
              <a:t>bird1</a:t>
            </a:r>
            <a:r>
              <a:rPr lang="en-GB" sz="2500">
                <a:solidFill>
                  <a:srgbClr val="000000"/>
                </a:solidFill>
                <a:latin typeface="Calibri" pitchFamily="34" charset="0"/>
              </a:rPr>
              <a:t> in the object tree, and find its </a:t>
            </a:r>
            <a:r>
              <a:rPr lang="en-GB" sz="2500">
                <a:solidFill>
                  <a:srgbClr val="FF0000"/>
                </a:solidFill>
                <a:latin typeface="Calibri" pitchFamily="34" charset="0"/>
              </a:rPr>
              <a:t>flyForward </a:t>
            </a:r>
            <a:r>
              <a:rPr lang="en-GB" sz="2500">
                <a:solidFill>
                  <a:srgbClr val="000000"/>
                </a:solidFill>
                <a:latin typeface="Calibri" pitchFamily="34" charset="0"/>
              </a:rPr>
              <a:t>method. Drag and drop it over where your method says </a:t>
            </a:r>
            <a:r>
              <a:rPr lang="en-GB" sz="2500">
                <a:solidFill>
                  <a:srgbClr val="FF0000"/>
                </a:solidFill>
                <a:latin typeface="Calibri" pitchFamily="34" charset="0"/>
              </a:rPr>
              <a:t>nothing</a:t>
            </a:r>
            <a:r>
              <a:rPr lang="en-GB" sz="2500">
                <a:solidFill>
                  <a:srgbClr val="000000"/>
                </a:solidFill>
                <a:latin typeface="Calibri" pitchFamily="34" charset="0"/>
              </a:rPr>
              <a:t>. </a:t>
            </a:r>
          </a:p>
        </p:txBody>
      </p:sp>
      <p:pic>
        <p:nvPicPr>
          <p:cNvPr id="92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9055"/>
            <a:ext cx="9144000" cy="5198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9221" name="Oval 4"/>
          <p:cNvSpPr>
            <a:spLocks noChangeArrowheads="1"/>
          </p:cNvSpPr>
          <p:nvPr/>
        </p:nvSpPr>
        <p:spPr bwMode="auto">
          <a:xfrm>
            <a:off x="272160" y="3012796"/>
            <a:ext cx="829440" cy="414764"/>
          </a:xfrm>
          <a:prstGeom prst="ellipse">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
        <p:nvSpPr>
          <p:cNvPr id="9222" name="Line 5"/>
          <p:cNvSpPr>
            <a:spLocks noChangeShapeType="1"/>
          </p:cNvSpPr>
          <p:nvPr/>
        </p:nvSpPr>
        <p:spPr bwMode="auto">
          <a:xfrm>
            <a:off x="622080" y="3416038"/>
            <a:ext cx="1440" cy="3110727"/>
          </a:xfrm>
          <a:prstGeom prst="line">
            <a:avLst/>
          </a:prstGeom>
          <a:noFill/>
          <a:ln w="64080">
            <a:solidFill>
              <a:srgbClr val="000000"/>
            </a:solidFill>
            <a:round/>
            <a:headEnd/>
            <a:tailEnd type="triangle" w="med" len="med"/>
          </a:ln>
          <a:extLst>
            <a:ext uri="{909E8E84-426E-40DD-AFC4-6F175D3DCCD1}">
              <a14:hiddenFill xmlns:a14="http://schemas.microsoft.com/office/drawing/2010/main">
                <a:noFill/>
              </a14:hiddenFill>
            </a:ext>
          </a:extLst>
        </p:spPr>
        <p:txBody>
          <a:bodyPr lIns="82945" tIns="41473" rIns="82945" bIns="41473"/>
          <a:lstStyle/>
          <a:p>
            <a:endParaRPr lang="en-US"/>
          </a:p>
        </p:txBody>
      </p:sp>
      <p:sp>
        <p:nvSpPr>
          <p:cNvPr id="9223" name="Oval 6"/>
          <p:cNvSpPr>
            <a:spLocks noChangeArrowheads="1"/>
          </p:cNvSpPr>
          <p:nvPr/>
        </p:nvSpPr>
        <p:spPr bwMode="auto">
          <a:xfrm>
            <a:off x="0" y="6505163"/>
            <a:ext cx="1036800" cy="414764"/>
          </a:xfrm>
          <a:prstGeom prst="ellipse">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
        <p:nvSpPr>
          <p:cNvPr id="9224" name="Line 7"/>
          <p:cNvSpPr>
            <a:spLocks noChangeShapeType="1"/>
          </p:cNvSpPr>
          <p:nvPr/>
        </p:nvSpPr>
        <p:spPr bwMode="auto">
          <a:xfrm flipV="1">
            <a:off x="1101600" y="2420895"/>
            <a:ext cx="6635520" cy="4153396"/>
          </a:xfrm>
          <a:prstGeom prst="line">
            <a:avLst/>
          </a:prstGeom>
          <a:noFill/>
          <a:ln w="64080">
            <a:solidFill>
              <a:srgbClr val="000000"/>
            </a:solidFill>
            <a:round/>
            <a:headEnd/>
            <a:tailEnd type="triangle" w="med" len="med"/>
          </a:ln>
          <a:extLst>
            <a:ext uri="{909E8E84-426E-40DD-AFC4-6F175D3DCCD1}">
              <a14:hiddenFill xmlns:a14="http://schemas.microsoft.com/office/drawing/2010/main">
                <a:noFill/>
              </a14:hiddenFill>
            </a:ext>
          </a:extLst>
        </p:spPr>
        <p:txBody>
          <a:bodyPr lIns="82945" tIns="41473" rIns="82945" bIns="41473"/>
          <a:lstStyle/>
          <a:p>
            <a:endParaRPr lang="en-US"/>
          </a:p>
        </p:txBody>
      </p:sp>
      <p:sp>
        <p:nvSpPr>
          <p:cNvPr id="9225" name="Oval 8"/>
          <p:cNvSpPr>
            <a:spLocks noChangeArrowheads="1"/>
          </p:cNvSpPr>
          <p:nvPr/>
        </p:nvSpPr>
        <p:spPr bwMode="auto">
          <a:xfrm>
            <a:off x="7672320" y="1975888"/>
            <a:ext cx="1471680" cy="622145"/>
          </a:xfrm>
          <a:prstGeom prst="ellipse">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Tree>
    <p:extLst>
      <p:ext uri="{BB962C8B-B14F-4D97-AF65-F5344CB8AC3E}">
        <p14:creationId xmlns:p14="http://schemas.microsoft.com/office/powerpoint/2010/main" val="10743034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
          <p:cNvSpPr txBox="1">
            <a:spLocks noChangeArrowheads="1"/>
          </p:cNvSpPr>
          <p:nvPr/>
        </p:nvSpPr>
        <p:spPr bwMode="auto">
          <a:xfrm>
            <a:off x="2727360" y="-86409"/>
            <a:ext cx="476928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3600">
                <a:solidFill>
                  <a:srgbClr val="000000"/>
                </a:solidFill>
                <a:latin typeface="Calibri" pitchFamily="34" charset="0"/>
              </a:rPr>
              <a:t>Keyboard Events</a:t>
            </a:r>
          </a:p>
        </p:txBody>
      </p:sp>
      <p:sp>
        <p:nvSpPr>
          <p:cNvPr id="10243" name="Text Box 2"/>
          <p:cNvSpPr txBox="1">
            <a:spLocks noChangeArrowheads="1"/>
          </p:cNvSpPr>
          <p:nvPr/>
        </p:nvSpPr>
        <p:spPr bwMode="auto">
          <a:xfrm>
            <a:off x="207360" y="622146"/>
            <a:ext cx="3317760" cy="5600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2500">
                <a:solidFill>
                  <a:srgbClr val="000000"/>
                </a:solidFill>
                <a:latin typeface="Calibri" pitchFamily="34" charset="0"/>
              </a:rPr>
              <a:t>Now when you play your world and press almost any key, your bird will fly forward. Let's make it so that you have to press a specific key. Click on the down arrow next to </a:t>
            </a:r>
            <a:r>
              <a:rPr lang="en-GB" sz="2500">
                <a:solidFill>
                  <a:srgbClr val="FF0000"/>
                </a:solidFill>
                <a:latin typeface="Calibri" pitchFamily="34" charset="0"/>
              </a:rPr>
              <a:t>any key </a:t>
            </a:r>
            <a:r>
              <a:rPr lang="en-GB" sz="2500">
                <a:solidFill>
                  <a:srgbClr val="000000"/>
                </a:solidFill>
                <a:latin typeface="Calibri" pitchFamily="34" charset="0"/>
              </a:rPr>
              <a:t>on your event, and look at the keys you can choose from. We'll select </a:t>
            </a:r>
            <a:r>
              <a:rPr lang="en-GB" sz="2500">
                <a:solidFill>
                  <a:srgbClr val="FF0000"/>
                </a:solidFill>
                <a:latin typeface="Calibri" pitchFamily="34" charset="0"/>
              </a:rPr>
              <a:t>letters</a:t>
            </a:r>
            <a:r>
              <a:rPr lang="en-GB" sz="2500">
                <a:solidFill>
                  <a:srgbClr val="000000"/>
                </a:solidFill>
                <a:latin typeface="Calibri" pitchFamily="34" charset="0"/>
              </a:rPr>
              <a:t>, and then </a:t>
            </a:r>
            <a:r>
              <a:rPr lang="en-GB" sz="2500">
                <a:solidFill>
                  <a:srgbClr val="FF0000"/>
                </a:solidFill>
                <a:latin typeface="Calibri" pitchFamily="34" charset="0"/>
              </a:rPr>
              <a:t>F</a:t>
            </a:r>
            <a:r>
              <a:rPr lang="en-GB" sz="2500">
                <a:solidFill>
                  <a:srgbClr val="000000"/>
                </a:solidFill>
                <a:latin typeface="Calibri" pitchFamily="34" charset="0"/>
              </a:rPr>
              <a:t>, because we are making the bird fly. </a:t>
            </a:r>
          </a:p>
        </p:txBody>
      </p:sp>
      <p:pic>
        <p:nvPicPr>
          <p:cNvPr id="1024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360" y="447887"/>
            <a:ext cx="3752640" cy="642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0245" name="AutoShape 4"/>
          <p:cNvSpPr>
            <a:spLocks noChangeArrowheads="1"/>
          </p:cNvSpPr>
          <p:nvPr/>
        </p:nvSpPr>
        <p:spPr bwMode="auto">
          <a:xfrm>
            <a:off x="6187680" y="2379130"/>
            <a:ext cx="1036800" cy="207382"/>
          </a:xfrm>
          <a:prstGeom prst="roundRect">
            <a:avLst>
              <a:gd name="adj" fmla="val 694"/>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
        <p:nvSpPr>
          <p:cNvPr id="10246" name="Line 5"/>
          <p:cNvSpPr>
            <a:spLocks noChangeShapeType="1"/>
          </p:cNvSpPr>
          <p:nvPr/>
        </p:nvSpPr>
        <p:spPr bwMode="auto">
          <a:xfrm>
            <a:off x="6842880" y="2586512"/>
            <a:ext cx="207360" cy="829527"/>
          </a:xfrm>
          <a:prstGeom prst="line">
            <a:avLst/>
          </a:prstGeom>
          <a:noFill/>
          <a:ln w="64080">
            <a:solidFill>
              <a:srgbClr val="000000"/>
            </a:solidFill>
            <a:round/>
            <a:headEnd/>
            <a:tailEnd type="triangle" w="med" len="med"/>
          </a:ln>
          <a:extLst>
            <a:ext uri="{909E8E84-426E-40DD-AFC4-6F175D3DCCD1}">
              <a14:hiddenFill xmlns:a14="http://schemas.microsoft.com/office/drawing/2010/main">
                <a:noFill/>
              </a14:hiddenFill>
            </a:ext>
          </a:extLst>
        </p:spPr>
        <p:txBody>
          <a:bodyPr lIns="82945" tIns="41473" rIns="82945" bIns="41473"/>
          <a:lstStyle/>
          <a:p>
            <a:endParaRPr lang="en-US"/>
          </a:p>
        </p:txBody>
      </p:sp>
      <p:sp>
        <p:nvSpPr>
          <p:cNvPr id="10247" name="AutoShape 6"/>
          <p:cNvSpPr>
            <a:spLocks noChangeArrowheads="1"/>
          </p:cNvSpPr>
          <p:nvPr/>
        </p:nvSpPr>
        <p:spPr bwMode="auto">
          <a:xfrm>
            <a:off x="7126560" y="3416039"/>
            <a:ext cx="622080" cy="207382"/>
          </a:xfrm>
          <a:prstGeom prst="roundRect">
            <a:avLst>
              <a:gd name="adj" fmla="val 694"/>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Tree>
    <p:extLst>
      <p:ext uri="{BB962C8B-B14F-4D97-AF65-F5344CB8AC3E}">
        <p14:creationId xmlns:p14="http://schemas.microsoft.com/office/powerpoint/2010/main" val="278827524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
          <p:cNvSpPr txBox="1">
            <a:spLocks noChangeArrowheads="1"/>
          </p:cNvSpPr>
          <p:nvPr/>
        </p:nvSpPr>
        <p:spPr bwMode="auto">
          <a:xfrm>
            <a:off x="2727360" y="-86409"/>
            <a:ext cx="476928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102000"/>
              </a:lnSpc>
            </a:pPr>
            <a:r>
              <a:rPr lang="en-GB" sz="3600">
                <a:solidFill>
                  <a:srgbClr val="000000"/>
                </a:solidFill>
                <a:latin typeface="Calibri" pitchFamily="34" charset="0"/>
              </a:rPr>
              <a:t>Keyboard Events</a:t>
            </a:r>
          </a:p>
        </p:txBody>
      </p:sp>
      <p:sp>
        <p:nvSpPr>
          <p:cNvPr id="11267" name="Text Box 2"/>
          <p:cNvSpPr txBox="1">
            <a:spLocks noChangeArrowheads="1"/>
          </p:cNvSpPr>
          <p:nvPr/>
        </p:nvSpPr>
        <p:spPr bwMode="auto">
          <a:xfrm>
            <a:off x="207360" y="622146"/>
            <a:ext cx="8709120" cy="15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9pPr>
          </a:lstStyle>
          <a:p>
            <a:pPr eaLnBrk="1">
              <a:lnSpc>
                <a:spcPct val="95000"/>
              </a:lnSpc>
            </a:pPr>
            <a:r>
              <a:rPr lang="en-GB" sz="2500">
                <a:solidFill>
                  <a:srgbClr val="000000"/>
                </a:solidFill>
                <a:latin typeface="Calibri" pitchFamily="34" charset="0"/>
              </a:rPr>
              <a:t>Now follow the previous steps to make another keyboard event. This time, make it so that when you press the letter </a:t>
            </a:r>
            <a:r>
              <a:rPr lang="en-GB" sz="2500">
                <a:solidFill>
                  <a:srgbClr val="FF0000"/>
                </a:solidFill>
                <a:latin typeface="Calibri" pitchFamily="34" charset="0"/>
              </a:rPr>
              <a:t>B</a:t>
            </a:r>
            <a:r>
              <a:rPr lang="en-GB" sz="2500">
                <a:solidFill>
                  <a:srgbClr val="000000"/>
                </a:solidFill>
                <a:latin typeface="Calibri" pitchFamily="34" charset="0"/>
              </a:rPr>
              <a:t>, bird1 does its </a:t>
            </a:r>
            <a:r>
              <a:rPr lang="en-GB" sz="2500">
                <a:solidFill>
                  <a:srgbClr val="FF0000"/>
                </a:solidFill>
                <a:latin typeface="Calibri" pitchFamily="34" charset="0"/>
              </a:rPr>
              <a:t>flyBackwards </a:t>
            </a:r>
            <a:r>
              <a:rPr lang="en-GB" sz="2500">
                <a:solidFill>
                  <a:srgbClr val="000000"/>
                </a:solidFill>
                <a:latin typeface="Calibri" pitchFamily="34" charset="0"/>
              </a:rPr>
              <a:t>method. Your event editor will look like this when your done. </a:t>
            </a:r>
          </a:p>
        </p:txBody>
      </p:sp>
      <p:pic>
        <p:nvPicPr>
          <p:cNvPr id="112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1520" y="2488582"/>
            <a:ext cx="6635520" cy="381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1269" name="Line 4"/>
          <p:cNvSpPr>
            <a:spLocks noChangeShapeType="1"/>
          </p:cNvSpPr>
          <p:nvPr/>
        </p:nvSpPr>
        <p:spPr bwMode="auto">
          <a:xfrm flipH="1" flipV="1">
            <a:off x="2901601" y="4146196"/>
            <a:ext cx="832320" cy="1247171"/>
          </a:xfrm>
          <a:prstGeom prst="line">
            <a:avLst/>
          </a:prstGeom>
          <a:noFill/>
          <a:ln w="64080">
            <a:solidFill>
              <a:srgbClr val="000000"/>
            </a:solidFill>
            <a:round/>
            <a:headEnd/>
            <a:tailEnd type="triangle" w="med" len="med"/>
          </a:ln>
          <a:extLst>
            <a:ext uri="{909E8E84-426E-40DD-AFC4-6F175D3DCCD1}">
              <a14:hiddenFill xmlns:a14="http://schemas.microsoft.com/office/drawing/2010/main">
                <a:noFill/>
              </a14:hiddenFill>
            </a:ext>
          </a:extLst>
        </p:spPr>
        <p:txBody>
          <a:bodyPr lIns="82945" tIns="41473" rIns="82945" bIns="41473"/>
          <a:lstStyle/>
          <a:p>
            <a:endParaRPr lang="en-US"/>
          </a:p>
        </p:txBody>
      </p:sp>
      <p:sp>
        <p:nvSpPr>
          <p:cNvPr id="11270" name="Text Box 5"/>
          <p:cNvSpPr txBox="1">
            <a:spLocks noChangeArrowheads="1"/>
          </p:cNvSpPr>
          <p:nvPr/>
        </p:nvSpPr>
        <p:spPr bwMode="auto">
          <a:xfrm>
            <a:off x="4147200" y="4977163"/>
            <a:ext cx="2903040" cy="6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95000"/>
              </a:lnSpc>
            </a:pPr>
            <a:r>
              <a:rPr lang="en-GB" sz="2000">
                <a:solidFill>
                  <a:srgbClr val="000000"/>
                </a:solidFill>
                <a:latin typeface="Calibri" pitchFamily="34" charset="0"/>
              </a:rPr>
              <a:t>Here is your new keyboard event.</a:t>
            </a:r>
          </a:p>
        </p:txBody>
      </p:sp>
      <p:sp>
        <p:nvSpPr>
          <p:cNvPr id="11271" name="AutoShape 6"/>
          <p:cNvSpPr>
            <a:spLocks noChangeArrowheads="1"/>
          </p:cNvSpPr>
          <p:nvPr/>
        </p:nvSpPr>
        <p:spPr bwMode="auto">
          <a:xfrm>
            <a:off x="1801440" y="3668065"/>
            <a:ext cx="4976640" cy="414764"/>
          </a:xfrm>
          <a:prstGeom prst="roundRect">
            <a:avLst>
              <a:gd name="adj" fmla="val 347"/>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
        <p:nvSpPr>
          <p:cNvPr id="11272" name="TextBox 9"/>
          <p:cNvSpPr txBox="1">
            <a:spLocks noChangeArrowheads="1"/>
          </p:cNvSpPr>
          <p:nvPr/>
        </p:nvSpPr>
        <p:spPr bwMode="auto">
          <a:xfrm>
            <a:off x="1185120" y="6332345"/>
            <a:ext cx="6842880" cy="468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r>
              <a:rPr lang="en-US" sz="2500">
                <a:solidFill>
                  <a:schemeClr val="tx1"/>
                </a:solidFill>
                <a:latin typeface="Calibri" pitchFamily="34" charset="0"/>
              </a:rPr>
              <a:t>Play your world and test out your new event. </a:t>
            </a:r>
          </a:p>
        </p:txBody>
      </p:sp>
    </p:spTree>
    <p:extLst>
      <p:ext uri="{BB962C8B-B14F-4D97-AF65-F5344CB8AC3E}">
        <p14:creationId xmlns:p14="http://schemas.microsoft.com/office/powerpoint/2010/main" val="13203189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2280960" y="0"/>
            <a:ext cx="414720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95000"/>
              </a:lnSpc>
            </a:pPr>
            <a:r>
              <a:rPr lang="en-GB" sz="3600">
                <a:solidFill>
                  <a:srgbClr val="000000"/>
                </a:solidFill>
                <a:latin typeface="Calibri" pitchFamily="34" charset="0"/>
              </a:rPr>
              <a:t>Mouse-Click Events</a:t>
            </a:r>
          </a:p>
        </p:txBody>
      </p:sp>
      <p:sp>
        <p:nvSpPr>
          <p:cNvPr id="12291" name="Text Box 2"/>
          <p:cNvSpPr txBox="1">
            <a:spLocks noChangeArrowheads="1"/>
          </p:cNvSpPr>
          <p:nvPr/>
        </p:nvSpPr>
        <p:spPr bwMode="auto">
          <a:xfrm>
            <a:off x="207360" y="829527"/>
            <a:ext cx="8916480" cy="194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cs typeface="Arial Unicode MS" charset="0"/>
              </a:defRPr>
            </a:lvl9pPr>
          </a:lstStyle>
          <a:p>
            <a:pPr eaLnBrk="1">
              <a:lnSpc>
                <a:spcPct val="95000"/>
              </a:lnSpc>
            </a:pPr>
            <a:r>
              <a:rPr lang="en-GB" sz="2500">
                <a:solidFill>
                  <a:srgbClr val="000000"/>
                </a:solidFill>
                <a:latin typeface="Calibri" pitchFamily="34" charset="0"/>
              </a:rPr>
              <a:t>You can also create an event that is tied to a mouse clicking, either just clicking on anything, or clicking on a specific object. Create a mouse event by selecting </a:t>
            </a:r>
            <a:r>
              <a:rPr lang="en-GB" sz="2500">
                <a:solidFill>
                  <a:srgbClr val="FF0000"/>
                </a:solidFill>
                <a:latin typeface="Calibri" pitchFamily="34" charset="0"/>
              </a:rPr>
              <a:t>When the mouse is clicked on something</a:t>
            </a:r>
            <a:r>
              <a:rPr lang="en-GB" sz="2500">
                <a:solidFill>
                  <a:srgbClr val="000000"/>
                </a:solidFill>
                <a:latin typeface="Calibri" pitchFamily="34" charset="0"/>
              </a:rPr>
              <a:t> in the “create new event” menu. Your event editor will look like this:</a:t>
            </a:r>
          </a:p>
        </p:txBody>
      </p:sp>
      <p:pic>
        <p:nvPicPr>
          <p:cNvPr id="1229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1520" y="2695963"/>
            <a:ext cx="6842880" cy="338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2293" name="AutoShape 4"/>
          <p:cNvSpPr>
            <a:spLocks noChangeArrowheads="1"/>
          </p:cNvSpPr>
          <p:nvPr/>
        </p:nvSpPr>
        <p:spPr bwMode="auto">
          <a:xfrm>
            <a:off x="1658880" y="4147636"/>
            <a:ext cx="4976640" cy="622145"/>
          </a:xfrm>
          <a:prstGeom prst="roundRect">
            <a:avLst>
              <a:gd name="adj" fmla="val 231"/>
            </a:avLst>
          </a:prstGeom>
          <a:noFill/>
          <a:ln w="64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82945" tIns="41473" rIns="82945" bIns="41473" anchor="ctr"/>
          <a:lstStyle/>
          <a:p>
            <a:endParaRPr lang="en-US"/>
          </a:p>
        </p:txBody>
      </p:sp>
      <p:sp>
        <p:nvSpPr>
          <p:cNvPr id="12294" name="Line 5"/>
          <p:cNvSpPr>
            <a:spLocks noChangeShapeType="1"/>
          </p:cNvSpPr>
          <p:nvPr/>
        </p:nvSpPr>
        <p:spPr bwMode="auto">
          <a:xfrm>
            <a:off x="753120" y="3110726"/>
            <a:ext cx="829440" cy="1244291"/>
          </a:xfrm>
          <a:prstGeom prst="line">
            <a:avLst/>
          </a:prstGeom>
          <a:noFill/>
          <a:ln w="64080">
            <a:solidFill>
              <a:srgbClr val="000000"/>
            </a:solidFill>
            <a:round/>
            <a:headEnd/>
            <a:tailEnd type="triangle" w="med" len="med"/>
          </a:ln>
          <a:extLst>
            <a:ext uri="{909E8E84-426E-40DD-AFC4-6F175D3DCCD1}">
              <a14:hiddenFill xmlns:a14="http://schemas.microsoft.com/office/drawing/2010/main">
                <a:noFill/>
              </a14:hiddenFill>
            </a:ext>
          </a:extLst>
        </p:spPr>
        <p:txBody>
          <a:bodyPr lIns="82945" tIns="41473" rIns="82945" bIns="41473"/>
          <a:lstStyle/>
          <a:p>
            <a:endParaRPr lang="en-US"/>
          </a:p>
        </p:txBody>
      </p:sp>
    </p:spTree>
    <p:extLst>
      <p:ext uri="{BB962C8B-B14F-4D97-AF65-F5344CB8AC3E}">
        <p14:creationId xmlns:p14="http://schemas.microsoft.com/office/powerpoint/2010/main" val="307874175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2280960" y="0"/>
            <a:ext cx="414720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95000"/>
              </a:lnSpc>
            </a:pPr>
            <a:r>
              <a:rPr lang="en-GB" sz="3600">
                <a:solidFill>
                  <a:srgbClr val="000000"/>
                </a:solidFill>
                <a:latin typeface="Calibri" pitchFamily="34" charset="0"/>
              </a:rPr>
              <a:t>Mouse-Click Events</a:t>
            </a:r>
          </a:p>
        </p:txBody>
      </p:sp>
      <p:sp>
        <p:nvSpPr>
          <p:cNvPr id="13315" name="TextBox 3"/>
          <p:cNvSpPr txBox="1">
            <a:spLocks noChangeArrowheads="1"/>
          </p:cNvSpPr>
          <p:nvPr/>
        </p:nvSpPr>
        <p:spPr bwMode="auto">
          <a:xfrm>
            <a:off x="355680" y="802165"/>
            <a:ext cx="3248640" cy="393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r>
              <a:rPr lang="en-US" sz="2500">
                <a:solidFill>
                  <a:schemeClr val="tx1"/>
                </a:solidFill>
                <a:latin typeface="Calibri" pitchFamily="34" charset="0"/>
              </a:rPr>
              <a:t>We are going to make this event so that when the mouse is clicked on the green button, the bluebird does its </a:t>
            </a:r>
            <a:r>
              <a:rPr lang="en-US" sz="2500">
                <a:solidFill>
                  <a:srgbClr val="FF0000"/>
                </a:solidFill>
                <a:latin typeface="Calibri" pitchFamily="34" charset="0"/>
              </a:rPr>
              <a:t>approach </a:t>
            </a:r>
            <a:r>
              <a:rPr lang="en-US" sz="2500">
                <a:solidFill>
                  <a:schemeClr val="tx1"/>
                </a:solidFill>
                <a:latin typeface="Calibri" pitchFamily="34" charset="0"/>
              </a:rPr>
              <a:t>method. Find the green button in the object tree by clicking on the plus sign next to </a:t>
            </a:r>
            <a:r>
              <a:rPr lang="en-US" sz="2500">
                <a:solidFill>
                  <a:srgbClr val="FF0000"/>
                </a:solidFill>
                <a:latin typeface="Calibri" pitchFamily="34" charset="0"/>
              </a:rPr>
              <a:t>ButtonPanel</a:t>
            </a:r>
            <a:r>
              <a:rPr lang="en-US" sz="2500">
                <a:solidFill>
                  <a:schemeClr val="tx1"/>
                </a:solidFill>
                <a:latin typeface="Calibri" pitchFamily="34" charset="0"/>
              </a:rPr>
              <a:t>. </a:t>
            </a:r>
          </a:p>
        </p:txBody>
      </p:sp>
      <p:pic>
        <p:nvPicPr>
          <p:cNvPr id="133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9921" y="940419"/>
            <a:ext cx="4726080" cy="504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317" name="Straight Arrow Connector 10"/>
          <p:cNvCxnSpPr>
            <a:cxnSpLocks noChangeShapeType="1"/>
          </p:cNvCxnSpPr>
          <p:nvPr/>
        </p:nvCxnSpPr>
        <p:spPr bwMode="auto">
          <a:xfrm rot="5400000" flipH="1" flipV="1">
            <a:off x="2636550" y="3429055"/>
            <a:ext cx="1728181" cy="1036800"/>
          </a:xfrm>
          <a:prstGeom prst="straightConnector1">
            <a:avLst/>
          </a:prstGeom>
          <a:noFill/>
          <a:ln w="635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3318" name="Oval 12"/>
          <p:cNvSpPr>
            <a:spLocks noChangeArrowheads="1"/>
          </p:cNvSpPr>
          <p:nvPr/>
        </p:nvSpPr>
        <p:spPr bwMode="auto">
          <a:xfrm>
            <a:off x="4641120" y="3359873"/>
            <a:ext cx="2488320" cy="483891"/>
          </a:xfrm>
          <a:prstGeom prst="ellipse">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82945" tIns="41473" rIns="82945" bIns="41473"/>
          <a:lstStyle/>
          <a:p>
            <a:endParaRPr lang="en-US"/>
          </a:p>
        </p:txBody>
      </p:sp>
    </p:spTree>
    <p:extLst>
      <p:ext uri="{BB962C8B-B14F-4D97-AF65-F5344CB8AC3E}">
        <p14:creationId xmlns:p14="http://schemas.microsoft.com/office/powerpoint/2010/main" val="4839182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
          <p:cNvSpPr txBox="1">
            <a:spLocks noChangeArrowheads="1"/>
          </p:cNvSpPr>
          <p:nvPr/>
        </p:nvSpPr>
        <p:spPr bwMode="auto">
          <a:xfrm>
            <a:off x="2280960" y="0"/>
            <a:ext cx="414720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95000"/>
              </a:lnSpc>
            </a:pPr>
            <a:r>
              <a:rPr lang="en-GB" sz="3600">
                <a:solidFill>
                  <a:srgbClr val="000000"/>
                </a:solidFill>
                <a:latin typeface="Calibri" pitchFamily="34" charset="0"/>
              </a:rPr>
              <a:t>Mouse-Click Events</a:t>
            </a:r>
          </a:p>
        </p:txBody>
      </p:sp>
      <p:sp>
        <p:nvSpPr>
          <p:cNvPr id="14339" name="TextBox 2"/>
          <p:cNvSpPr txBox="1">
            <a:spLocks noChangeArrowheads="1"/>
          </p:cNvSpPr>
          <p:nvPr/>
        </p:nvSpPr>
        <p:spPr bwMode="auto">
          <a:xfrm>
            <a:off x="424800" y="871292"/>
            <a:ext cx="8432640" cy="8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r>
              <a:rPr lang="en-US" sz="2500">
                <a:solidFill>
                  <a:schemeClr val="tx1"/>
                </a:solidFill>
                <a:latin typeface="Calibri" pitchFamily="34" charset="0"/>
              </a:rPr>
              <a:t>Now drag </a:t>
            </a:r>
            <a:r>
              <a:rPr lang="en-US" sz="2500">
                <a:solidFill>
                  <a:srgbClr val="FF0000"/>
                </a:solidFill>
                <a:latin typeface="Calibri" pitchFamily="34" charset="0"/>
              </a:rPr>
              <a:t>greenButton </a:t>
            </a:r>
            <a:r>
              <a:rPr lang="en-US" sz="2500">
                <a:solidFill>
                  <a:schemeClr val="tx1"/>
                </a:solidFill>
                <a:latin typeface="Calibri" pitchFamily="34" charset="0"/>
              </a:rPr>
              <a:t>from the object tree over to the </a:t>
            </a:r>
            <a:r>
              <a:rPr lang="en-US" sz="2500">
                <a:solidFill>
                  <a:srgbClr val="FF0000"/>
                </a:solidFill>
                <a:latin typeface="Calibri" pitchFamily="34" charset="0"/>
              </a:rPr>
              <a:t>anything </a:t>
            </a:r>
            <a:r>
              <a:rPr lang="en-US" sz="2500">
                <a:solidFill>
                  <a:schemeClr val="tx1"/>
                </a:solidFill>
                <a:latin typeface="Calibri" pitchFamily="34" charset="0"/>
              </a:rPr>
              <a:t>in your mouse event, and drop it there. </a:t>
            </a:r>
          </a:p>
        </p:txBody>
      </p:sp>
      <p:pic>
        <p:nvPicPr>
          <p:cNvPr id="1434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84710"/>
            <a:ext cx="2764800" cy="292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240" y="2253837"/>
            <a:ext cx="5967360" cy="2765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Oval 6"/>
          <p:cNvSpPr>
            <a:spLocks noChangeArrowheads="1"/>
          </p:cNvSpPr>
          <p:nvPr/>
        </p:nvSpPr>
        <p:spPr bwMode="auto">
          <a:xfrm>
            <a:off x="563040" y="3567255"/>
            <a:ext cx="1313280" cy="276509"/>
          </a:xfrm>
          <a:prstGeom prst="ellipse">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82945" tIns="41473" rIns="82945" bIns="41473"/>
          <a:lstStyle/>
          <a:p>
            <a:endParaRPr lang="en-US"/>
          </a:p>
        </p:txBody>
      </p:sp>
      <p:cxnSp>
        <p:nvCxnSpPr>
          <p:cNvPr id="14343" name="Straight Arrow Connector 8"/>
          <p:cNvCxnSpPr>
            <a:cxnSpLocks noChangeShapeType="1"/>
          </p:cNvCxnSpPr>
          <p:nvPr/>
        </p:nvCxnSpPr>
        <p:spPr bwMode="auto">
          <a:xfrm>
            <a:off x="1945440" y="3705509"/>
            <a:ext cx="3456000" cy="138255"/>
          </a:xfrm>
          <a:prstGeom prst="straightConnector1">
            <a:avLst/>
          </a:prstGeom>
          <a:noFill/>
          <a:ln w="635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4344" name="Oval 9"/>
          <p:cNvSpPr>
            <a:spLocks noChangeArrowheads="1"/>
          </p:cNvSpPr>
          <p:nvPr/>
        </p:nvSpPr>
        <p:spPr bwMode="auto">
          <a:xfrm>
            <a:off x="5470560" y="3636382"/>
            <a:ext cx="2211840" cy="414764"/>
          </a:xfrm>
          <a:prstGeom prst="ellipse">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82945" tIns="41473" rIns="82945" bIns="41473"/>
          <a:lstStyle/>
          <a:p>
            <a:endParaRPr lang="en-US"/>
          </a:p>
        </p:txBody>
      </p:sp>
    </p:spTree>
    <p:extLst>
      <p:ext uri="{BB962C8B-B14F-4D97-AF65-F5344CB8AC3E}">
        <p14:creationId xmlns:p14="http://schemas.microsoft.com/office/powerpoint/2010/main" val="1820825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
          <p:cNvSpPr txBox="1">
            <a:spLocks noChangeArrowheads="1"/>
          </p:cNvSpPr>
          <p:nvPr/>
        </p:nvSpPr>
        <p:spPr bwMode="auto">
          <a:xfrm>
            <a:off x="2280960" y="0"/>
            <a:ext cx="414720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95000"/>
              </a:lnSpc>
            </a:pPr>
            <a:r>
              <a:rPr lang="en-GB" sz="3600">
                <a:solidFill>
                  <a:srgbClr val="000000"/>
                </a:solidFill>
                <a:latin typeface="Calibri" pitchFamily="34" charset="0"/>
              </a:rPr>
              <a:t>Mouse-Click Events</a:t>
            </a:r>
          </a:p>
        </p:txBody>
      </p:sp>
      <p:sp>
        <p:nvSpPr>
          <p:cNvPr id="15363" name="TextBox 2"/>
          <p:cNvSpPr txBox="1">
            <a:spLocks noChangeArrowheads="1"/>
          </p:cNvSpPr>
          <p:nvPr/>
        </p:nvSpPr>
        <p:spPr bwMode="auto">
          <a:xfrm>
            <a:off x="493920" y="594783"/>
            <a:ext cx="8294400" cy="123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r>
              <a:rPr lang="en-US" sz="2500">
                <a:solidFill>
                  <a:schemeClr val="tx1"/>
                </a:solidFill>
                <a:latin typeface="Calibri" pitchFamily="34" charset="0"/>
              </a:rPr>
              <a:t>Now click on </a:t>
            </a:r>
            <a:r>
              <a:rPr lang="en-US" sz="2500">
                <a:solidFill>
                  <a:srgbClr val="FF0000"/>
                </a:solidFill>
                <a:latin typeface="Calibri" pitchFamily="34" charset="0"/>
              </a:rPr>
              <a:t>bluebird </a:t>
            </a:r>
            <a:r>
              <a:rPr lang="en-US" sz="2500">
                <a:solidFill>
                  <a:schemeClr val="tx1"/>
                </a:solidFill>
                <a:latin typeface="Calibri" pitchFamily="34" charset="0"/>
              </a:rPr>
              <a:t>in the object tree, and look on the </a:t>
            </a:r>
            <a:r>
              <a:rPr lang="en-US" sz="2500">
                <a:solidFill>
                  <a:srgbClr val="FF0000"/>
                </a:solidFill>
                <a:latin typeface="Calibri" pitchFamily="34" charset="0"/>
              </a:rPr>
              <a:t>methods </a:t>
            </a:r>
            <a:r>
              <a:rPr lang="en-US" sz="2500">
                <a:solidFill>
                  <a:schemeClr val="tx1"/>
                </a:solidFill>
                <a:latin typeface="Calibri" pitchFamily="34" charset="0"/>
              </a:rPr>
              <a:t>pane to find its </a:t>
            </a:r>
            <a:r>
              <a:rPr lang="en-US" sz="2500">
                <a:solidFill>
                  <a:srgbClr val="FF0000"/>
                </a:solidFill>
                <a:latin typeface="Calibri" pitchFamily="34" charset="0"/>
              </a:rPr>
              <a:t>approach </a:t>
            </a:r>
            <a:r>
              <a:rPr lang="en-US" sz="2500">
                <a:solidFill>
                  <a:schemeClr val="tx1"/>
                </a:solidFill>
                <a:latin typeface="Calibri" pitchFamily="34" charset="0"/>
              </a:rPr>
              <a:t>method. Drag this over to where your mouse event says </a:t>
            </a:r>
            <a:r>
              <a:rPr lang="en-US" sz="2500">
                <a:solidFill>
                  <a:srgbClr val="FF0000"/>
                </a:solidFill>
                <a:latin typeface="Calibri" pitchFamily="34" charset="0"/>
              </a:rPr>
              <a:t>Nothing </a:t>
            </a:r>
            <a:r>
              <a:rPr lang="en-US" sz="2500">
                <a:solidFill>
                  <a:schemeClr val="tx1"/>
                </a:solidFill>
                <a:latin typeface="Calibri" pitchFamily="34" charset="0"/>
              </a:rPr>
              <a:t>and drop it there. </a:t>
            </a:r>
          </a:p>
        </p:txBody>
      </p:sp>
      <p:pic>
        <p:nvPicPr>
          <p:cNvPr id="1536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0" y="1908201"/>
            <a:ext cx="2914560" cy="449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1360" y="1977328"/>
            <a:ext cx="6092640" cy="2626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Rounded Rectangle 6"/>
          <p:cNvSpPr>
            <a:spLocks noChangeArrowheads="1"/>
          </p:cNvSpPr>
          <p:nvPr/>
        </p:nvSpPr>
        <p:spPr bwMode="auto">
          <a:xfrm>
            <a:off x="286560" y="4465909"/>
            <a:ext cx="1036800" cy="345636"/>
          </a:xfrm>
          <a:prstGeom prst="roundRect">
            <a:avLst>
              <a:gd name="adj" fmla="val 16667"/>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82945" tIns="41473" rIns="82945" bIns="41473"/>
          <a:lstStyle/>
          <a:p>
            <a:endParaRPr lang="en-US"/>
          </a:p>
        </p:txBody>
      </p:sp>
      <p:cxnSp>
        <p:nvCxnSpPr>
          <p:cNvPr id="15367" name="Straight Arrow Connector 8"/>
          <p:cNvCxnSpPr>
            <a:cxnSpLocks noChangeShapeType="1"/>
          </p:cNvCxnSpPr>
          <p:nvPr/>
        </p:nvCxnSpPr>
        <p:spPr bwMode="auto">
          <a:xfrm rot="5400000">
            <a:off x="148280" y="5157200"/>
            <a:ext cx="760400" cy="345600"/>
          </a:xfrm>
          <a:prstGeom prst="straightConnector1">
            <a:avLst/>
          </a:prstGeom>
          <a:noFill/>
          <a:ln w="635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5368" name="Rounded Rectangle 9"/>
          <p:cNvSpPr>
            <a:spLocks noChangeArrowheads="1"/>
          </p:cNvSpPr>
          <p:nvPr/>
        </p:nvSpPr>
        <p:spPr bwMode="auto">
          <a:xfrm>
            <a:off x="1" y="5779327"/>
            <a:ext cx="1046880" cy="276509"/>
          </a:xfrm>
          <a:prstGeom prst="roundRect">
            <a:avLst>
              <a:gd name="adj" fmla="val 16667"/>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82945" tIns="41473" rIns="82945" bIns="41473"/>
          <a:lstStyle/>
          <a:p>
            <a:endParaRPr lang="en-US"/>
          </a:p>
        </p:txBody>
      </p:sp>
      <p:cxnSp>
        <p:nvCxnSpPr>
          <p:cNvPr id="15369" name="Straight Arrow Connector 11"/>
          <p:cNvCxnSpPr>
            <a:cxnSpLocks noChangeShapeType="1"/>
          </p:cNvCxnSpPr>
          <p:nvPr/>
        </p:nvCxnSpPr>
        <p:spPr bwMode="auto">
          <a:xfrm flipV="1">
            <a:off x="1254240" y="3705509"/>
            <a:ext cx="6359040" cy="2142945"/>
          </a:xfrm>
          <a:prstGeom prst="straightConnector1">
            <a:avLst/>
          </a:prstGeom>
          <a:noFill/>
          <a:ln w="635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5370" name="Rounded Rectangle 12"/>
          <p:cNvSpPr>
            <a:spLocks noChangeArrowheads="1"/>
          </p:cNvSpPr>
          <p:nvPr/>
        </p:nvSpPr>
        <p:spPr bwMode="auto">
          <a:xfrm>
            <a:off x="7475040" y="3359873"/>
            <a:ext cx="1451520" cy="345636"/>
          </a:xfrm>
          <a:prstGeom prst="roundRect">
            <a:avLst>
              <a:gd name="adj" fmla="val 16667"/>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82945" tIns="41473" rIns="82945" bIns="41473"/>
          <a:lstStyle/>
          <a:p>
            <a:endParaRPr lang="en-US"/>
          </a:p>
        </p:txBody>
      </p:sp>
    </p:spTree>
    <p:extLst>
      <p:ext uri="{BB962C8B-B14F-4D97-AF65-F5344CB8AC3E}">
        <p14:creationId xmlns:p14="http://schemas.microsoft.com/office/powerpoint/2010/main" val="17816971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
          <p:cNvSpPr txBox="1">
            <a:spLocks noChangeArrowheads="1"/>
          </p:cNvSpPr>
          <p:nvPr/>
        </p:nvSpPr>
        <p:spPr bwMode="auto">
          <a:xfrm>
            <a:off x="2280960" y="0"/>
            <a:ext cx="414720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95000"/>
              </a:lnSpc>
            </a:pPr>
            <a:r>
              <a:rPr lang="en-GB" sz="3600">
                <a:solidFill>
                  <a:srgbClr val="000000"/>
                </a:solidFill>
                <a:latin typeface="Calibri" pitchFamily="34" charset="0"/>
              </a:rPr>
              <a:t>Mouse-Click Events</a:t>
            </a:r>
          </a:p>
        </p:txBody>
      </p:sp>
      <p:sp>
        <p:nvSpPr>
          <p:cNvPr id="16387" name="TextBox 2"/>
          <p:cNvSpPr txBox="1">
            <a:spLocks noChangeArrowheads="1"/>
          </p:cNvSpPr>
          <p:nvPr/>
        </p:nvSpPr>
        <p:spPr bwMode="auto">
          <a:xfrm>
            <a:off x="217440" y="525655"/>
            <a:ext cx="8570880" cy="23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r>
              <a:rPr lang="en-US" sz="2500">
                <a:solidFill>
                  <a:schemeClr val="tx1"/>
                </a:solidFill>
                <a:latin typeface="Calibri" pitchFamily="34" charset="0"/>
              </a:rPr>
              <a:t>Play your world and click on the green button to observe the bluebird’s approach. Notice that it keeps moving, even if it crashes into you. Let’s create an event that stops the bird. Create a mouse-click event so that when you click on the red button, the bluebird does its </a:t>
            </a:r>
            <a:r>
              <a:rPr lang="en-US" sz="2500">
                <a:solidFill>
                  <a:srgbClr val="FF0000"/>
                </a:solidFill>
                <a:latin typeface="Calibri" pitchFamily="34" charset="0"/>
              </a:rPr>
              <a:t>stop </a:t>
            </a:r>
            <a:r>
              <a:rPr lang="en-US" sz="2500">
                <a:solidFill>
                  <a:schemeClr val="tx1"/>
                </a:solidFill>
                <a:latin typeface="Calibri" pitchFamily="34" charset="0"/>
              </a:rPr>
              <a:t>event. Your event editor will look like this when your done:</a:t>
            </a: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561" y="2806855"/>
            <a:ext cx="8704800" cy="345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ounded Rectangle 4"/>
          <p:cNvSpPr>
            <a:spLocks noChangeArrowheads="1"/>
          </p:cNvSpPr>
          <p:nvPr/>
        </p:nvSpPr>
        <p:spPr bwMode="auto">
          <a:xfrm>
            <a:off x="563040" y="5088055"/>
            <a:ext cx="7948800" cy="622145"/>
          </a:xfrm>
          <a:prstGeom prst="roundRect">
            <a:avLst>
              <a:gd name="adj" fmla="val 16667"/>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82945" tIns="41473" rIns="82945" bIns="41473"/>
          <a:lstStyle/>
          <a:p>
            <a:endParaRPr lang="en-US"/>
          </a:p>
        </p:txBody>
      </p:sp>
      <p:cxnSp>
        <p:nvCxnSpPr>
          <p:cNvPr id="16390" name="Straight Arrow Connector 6"/>
          <p:cNvCxnSpPr>
            <a:cxnSpLocks noChangeShapeType="1"/>
          </p:cNvCxnSpPr>
          <p:nvPr/>
        </p:nvCxnSpPr>
        <p:spPr bwMode="auto">
          <a:xfrm rot="16200000" flipH="1">
            <a:off x="-755410" y="3354884"/>
            <a:ext cx="2488581" cy="977760"/>
          </a:xfrm>
          <a:prstGeom prst="straightConnector1">
            <a:avLst/>
          </a:prstGeom>
          <a:noFill/>
          <a:ln w="635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6391" name="TextBox 6"/>
          <p:cNvSpPr txBox="1">
            <a:spLocks noChangeArrowheads="1"/>
          </p:cNvSpPr>
          <p:nvPr/>
        </p:nvSpPr>
        <p:spPr bwMode="auto">
          <a:xfrm>
            <a:off x="286560" y="6332345"/>
            <a:ext cx="8640000" cy="468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r>
              <a:rPr lang="en-US" sz="2500">
                <a:solidFill>
                  <a:schemeClr val="tx1"/>
                </a:solidFill>
                <a:latin typeface="Calibri" pitchFamily="34" charset="0"/>
              </a:rPr>
              <a:t>Now play your world and test out your latest event. </a:t>
            </a:r>
          </a:p>
        </p:txBody>
      </p:sp>
    </p:spTree>
    <p:extLst>
      <p:ext uri="{BB962C8B-B14F-4D97-AF65-F5344CB8AC3E}">
        <p14:creationId xmlns:p14="http://schemas.microsoft.com/office/powerpoint/2010/main" val="14695337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2280960" y="0"/>
            <a:ext cx="4147200" cy="6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0820" rIns="81639" bIns="4082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marL="742950" indent="-28575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marL="11430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marL="16002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marL="2057400" indent="-228600"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lnSpc>
                <a:spcPct val="95000"/>
              </a:lnSpc>
            </a:pPr>
            <a:r>
              <a:rPr lang="en-GB" sz="3600">
                <a:solidFill>
                  <a:srgbClr val="000000"/>
                </a:solidFill>
                <a:latin typeface="Calibri" pitchFamily="34" charset="0"/>
              </a:rPr>
              <a:t>Mouse-Click Events</a:t>
            </a:r>
          </a:p>
        </p:txBody>
      </p:sp>
      <p:sp>
        <p:nvSpPr>
          <p:cNvPr id="17411" name="TextBox 2"/>
          <p:cNvSpPr txBox="1">
            <a:spLocks noChangeArrowheads="1"/>
          </p:cNvSpPr>
          <p:nvPr/>
        </p:nvSpPr>
        <p:spPr bwMode="auto">
          <a:xfrm>
            <a:off x="0" y="802164"/>
            <a:ext cx="9144000" cy="23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r>
              <a:rPr lang="en-US" sz="2500">
                <a:solidFill>
                  <a:schemeClr val="tx1"/>
                </a:solidFill>
                <a:latin typeface="Calibri" pitchFamily="34" charset="0"/>
              </a:rPr>
              <a:t>Now we’re going to make one more mouse click event. Make an event so that when the mouse is clicked on the purple button, (which is called </a:t>
            </a:r>
            <a:r>
              <a:rPr lang="en-US" sz="2500">
                <a:solidFill>
                  <a:srgbClr val="FF0000"/>
                </a:solidFill>
                <a:latin typeface="Calibri" pitchFamily="34" charset="0"/>
              </a:rPr>
              <a:t>actualButton </a:t>
            </a:r>
            <a:r>
              <a:rPr lang="en-US" sz="2500">
                <a:solidFill>
                  <a:schemeClr val="tx1"/>
                </a:solidFill>
                <a:latin typeface="Calibri" pitchFamily="34" charset="0"/>
              </a:rPr>
              <a:t>and is a part of </a:t>
            </a:r>
            <a:r>
              <a:rPr lang="en-US" sz="2500">
                <a:solidFill>
                  <a:srgbClr val="FF0000"/>
                </a:solidFill>
                <a:latin typeface="Calibri" pitchFamily="34" charset="0"/>
              </a:rPr>
              <a:t>button </a:t>
            </a:r>
            <a:r>
              <a:rPr lang="en-US" sz="2500">
                <a:solidFill>
                  <a:schemeClr val="tx1"/>
                </a:solidFill>
                <a:latin typeface="Calibri" pitchFamily="34" charset="0"/>
              </a:rPr>
              <a:t>on the object tree) the other two buttons disappear. You can do this by dragging </a:t>
            </a:r>
            <a:r>
              <a:rPr lang="en-US" sz="2500">
                <a:solidFill>
                  <a:srgbClr val="FF0000"/>
                </a:solidFill>
                <a:latin typeface="Calibri" pitchFamily="34" charset="0"/>
              </a:rPr>
              <a:t>ButtonPanel</a:t>
            </a:r>
            <a:r>
              <a:rPr lang="en-US" sz="2500">
                <a:solidFill>
                  <a:schemeClr val="tx1"/>
                </a:solidFill>
                <a:latin typeface="Calibri" pitchFamily="34" charset="0"/>
              </a:rPr>
              <a:t>’s </a:t>
            </a:r>
            <a:r>
              <a:rPr lang="en-US" sz="2500">
                <a:solidFill>
                  <a:srgbClr val="FF0000"/>
                </a:solidFill>
                <a:latin typeface="Calibri" pitchFamily="34" charset="0"/>
              </a:rPr>
              <a:t>toggleVis </a:t>
            </a:r>
            <a:r>
              <a:rPr lang="en-US" sz="2500">
                <a:solidFill>
                  <a:schemeClr val="tx1"/>
                </a:solidFill>
                <a:latin typeface="Calibri" pitchFamily="34" charset="0"/>
              </a:rPr>
              <a:t>method onto your event. Your event editor will look like this when you’re finished:  </a:t>
            </a:r>
          </a:p>
        </p:txBody>
      </p:sp>
      <p:pic>
        <p:nvPicPr>
          <p:cNvPr id="174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159" y="3194244"/>
            <a:ext cx="8007840" cy="330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Rounded Rectangle 4"/>
          <p:cNvSpPr>
            <a:spLocks noChangeArrowheads="1"/>
          </p:cNvSpPr>
          <p:nvPr/>
        </p:nvSpPr>
        <p:spPr bwMode="auto">
          <a:xfrm>
            <a:off x="954979" y="5779327"/>
            <a:ext cx="7672320" cy="553018"/>
          </a:xfrm>
          <a:prstGeom prst="roundRect">
            <a:avLst>
              <a:gd name="adj" fmla="val 16667"/>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82945" tIns="41473" rIns="82945" bIns="41473"/>
          <a:lstStyle/>
          <a:p>
            <a:endParaRPr lang="en-US"/>
          </a:p>
        </p:txBody>
      </p:sp>
      <p:cxnSp>
        <p:nvCxnSpPr>
          <p:cNvPr id="17414" name="Straight Arrow Connector 6"/>
          <p:cNvCxnSpPr>
            <a:cxnSpLocks noChangeShapeType="1"/>
          </p:cNvCxnSpPr>
          <p:nvPr/>
        </p:nvCxnSpPr>
        <p:spPr bwMode="auto">
          <a:xfrm rot="16200000" flipH="1">
            <a:off x="-681259" y="4120309"/>
            <a:ext cx="2626836" cy="691200"/>
          </a:xfrm>
          <a:prstGeom prst="straightConnector1">
            <a:avLst/>
          </a:prstGeom>
          <a:noFill/>
          <a:ln w="63500"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7681116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2774880" y="0"/>
            <a:ext cx="3801600" cy="63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r>
              <a:rPr lang="en-US" sz="3600">
                <a:solidFill>
                  <a:schemeClr val="tx1"/>
                </a:solidFill>
                <a:latin typeface="Calibri" pitchFamily="34" charset="0"/>
              </a:rPr>
              <a:t>Other Events</a:t>
            </a:r>
          </a:p>
        </p:txBody>
      </p:sp>
      <p:sp>
        <p:nvSpPr>
          <p:cNvPr id="18435" name="TextBox 2"/>
          <p:cNvSpPr txBox="1">
            <a:spLocks noChangeArrowheads="1"/>
          </p:cNvSpPr>
          <p:nvPr/>
        </p:nvSpPr>
        <p:spPr bwMode="auto">
          <a:xfrm>
            <a:off x="217440" y="733037"/>
            <a:ext cx="4078080" cy="623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defRPr>
                <a:solidFill>
                  <a:schemeClr val="bg1"/>
                </a:solidFill>
                <a:latin typeface="Arial" charset="0"/>
                <a:cs typeface="Arial Unicode MS" charset="0"/>
              </a:defRPr>
            </a:lvl1pPr>
            <a:lvl2pPr marL="742950" indent="-285750" eaLnBrk="0">
              <a:defRPr>
                <a:solidFill>
                  <a:schemeClr val="bg1"/>
                </a:solidFill>
                <a:latin typeface="Arial" charset="0"/>
                <a:cs typeface="Arial Unicode MS" charset="0"/>
              </a:defRPr>
            </a:lvl2pPr>
            <a:lvl3pPr marL="1143000" indent="-228600" eaLnBrk="0">
              <a:defRPr>
                <a:solidFill>
                  <a:schemeClr val="bg1"/>
                </a:solidFill>
                <a:latin typeface="Arial" charset="0"/>
                <a:cs typeface="Arial Unicode MS" charset="0"/>
              </a:defRPr>
            </a:lvl3pPr>
            <a:lvl4pPr marL="1600200" indent="-228600" eaLnBrk="0">
              <a:defRPr>
                <a:solidFill>
                  <a:schemeClr val="bg1"/>
                </a:solidFill>
                <a:latin typeface="Arial" charset="0"/>
                <a:cs typeface="Arial Unicode MS" charset="0"/>
              </a:defRPr>
            </a:lvl4pPr>
            <a:lvl5pPr marL="2057400" indent="-228600" eaLnBrk="0">
              <a:defRPr>
                <a:solidFill>
                  <a:schemeClr val="bg1"/>
                </a:solidFill>
                <a:latin typeface="Arial" charset="0"/>
                <a:cs typeface="Arial Unicode MS" charset="0"/>
              </a:defRPr>
            </a:lvl5pPr>
            <a:lvl6pPr marL="25146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6pPr>
            <a:lvl7pPr marL="29718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7pPr>
            <a:lvl8pPr marL="34290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8pPr>
            <a:lvl9pPr marL="3886200" indent="-228600" defTabSz="457200" eaLnBrk="0" fontAlgn="base" hangingPunct="0">
              <a:lnSpc>
                <a:spcPct val="87000"/>
              </a:lnSpc>
              <a:spcBef>
                <a:spcPct val="0"/>
              </a:spcBef>
              <a:spcAft>
                <a:spcPct val="0"/>
              </a:spcAft>
              <a:buClr>
                <a:srgbClr val="000000"/>
              </a:buClr>
              <a:buSzPct val="45000"/>
              <a:buFont typeface="Wingdings" charset="2"/>
              <a:defRPr>
                <a:solidFill>
                  <a:schemeClr val="bg1"/>
                </a:solidFill>
                <a:latin typeface="Arial" charset="0"/>
                <a:cs typeface="Arial Unicode MS" charset="0"/>
              </a:defRPr>
            </a:lvl9pPr>
          </a:lstStyle>
          <a:p>
            <a:pPr eaLnBrk="1"/>
            <a:r>
              <a:rPr lang="en-US" sz="2500" dirty="0">
                <a:solidFill>
                  <a:schemeClr val="tx1"/>
                </a:solidFill>
                <a:latin typeface="Calibri" pitchFamily="34" charset="0"/>
              </a:rPr>
              <a:t>You have probably noticed that there are many other events in the </a:t>
            </a:r>
            <a:r>
              <a:rPr lang="en-US" sz="2500" dirty="0">
                <a:solidFill>
                  <a:srgbClr val="FF0000"/>
                </a:solidFill>
                <a:latin typeface="Calibri" pitchFamily="34" charset="0"/>
              </a:rPr>
              <a:t>create new event </a:t>
            </a:r>
            <a:r>
              <a:rPr lang="en-US" sz="2500" dirty="0">
                <a:solidFill>
                  <a:schemeClr val="tx1"/>
                </a:solidFill>
                <a:latin typeface="Calibri" pitchFamily="34" charset="0"/>
              </a:rPr>
              <a:t>drop down menu. Some of these are very useful, such as </a:t>
            </a:r>
            <a:r>
              <a:rPr lang="en-US" sz="2500" dirty="0">
                <a:solidFill>
                  <a:srgbClr val="FF0000"/>
                </a:solidFill>
                <a:latin typeface="Calibri" pitchFamily="34" charset="0"/>
              </a:rPr>
              <a:t>Let arrow keys move</a:t>
            </a:r>
            <a:r>
              <a:rPr lang="en-US" sz="2500" dirty="0">
                <a:solidFill>
                  <a:schemeClr val="tx1"/>
                </a:solidFill>
                <a:latin typeface="Calibri" pitchFamily="34" charset="0"/>
              </a:rPr>
              <a:t>. This is good for steering a vehicle or a person in a game. There is also </a:t>
            </a:r>
            <a:r>
              <a:rPr lang="en-US" sz="2500" dirty="0">
                <a:solidFill>
                  <a:srgbClr val="FF0000"/>
                </a:solidFill>
                <a:latin typeface="Calibri" pitchFamily="34" charset="0"/>
              </a:rPr>
              <a:t>Let the mouse move</a:t>
            </a:r>
            <a:r>
              <a:rPr lang="en-US" sz="2500" dirty="0">
                <a:solidFill>
                  <a:schemeClr val="tx1"/>
                </a:solidFill>
                <a:latin typeface="Calibri" pitchFamily="34" charset="0"/>
              </a:rPr>
              <a:t>, which allows you to click on something with your mouse and drag it around in your world. Test out some of these events until you feel you are comfortable with events in general. </a:t>
            </a:r>
          </a:p>
        </p:txBody>
      </p:sp>
      <p:pic>
        <p:nvPicPr>
          <p:cNvPr id="184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3201" y="1371600"/>
            <a:ext cx="4960800" cy="407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Rounded Rectangle 4"/>
          <p:cNvSpPr>
            <a:spLocks noChangeArrowheads="1"/>
          </p:cNvSpPr>
          <p:nvPr/>
        </p:nvSpPr>
        <p:spPr bwMode="auto">
          <a:xfrm>
            <a:off x="4502880" y="3912891"/>
            <a:ext cx="3801600" cy="691273"/>
          </a:xfrm>
          <a:prstGeom prst="roundRect">
            <a:avLst>
              <a:gd name="adj" fmla="val 16667"/>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82945" tIns="41473" rIns="82945" bIns="41473"/>
          <a:lstStyle/>
          <a:p>
            <a:endParaRPr lang="en-US"/>
          </a:p>
        </p:txBody>
      </p:sp>
      <p:cxnSp>
        <p:nvCxnSpPr>
          <p:cNvPr id="18438" name="Straight Arrow Connector 6"/>
          <p:cNvCxnSpPr>
            <a:cxnSpLocks noChangeShapeType="1"/>
          </p:cNvCxnSpPr>
          <p:nvPr/>
        </p:nvCxnSpPr>
        <p:spPr bwMode="auto">
          <a:xfrm rot="5400000" flipH="1" flipV="1">
            <a:off x="3742491" y="5226320"/>
            <a:ext cx="1313418" cy="207360"/>
          </a:xfrm>
          <a:prstGeom prst="straightConnector1">
            <a:avLst/>
          </a:prstGeom>
          <a:noFill/>
          <a:ln w="63500" algn="ctr">
            <a:solidFill>
              <a:schemeClr val="tx1"/>
            </a:solidFill>
            <a:round/>
            <a:headEnd/>
            <a:tailEnd type="arrow" w="med" len="med"/>
          </a:ln>
        </p:spPr>
      </p:cxnSp>
      <p:cxnSp>
        <p:nvCxnSpPr>
          <p:cNvPr id="18439" name="Straight Arrow Connector 8"/>
          <p:cNvCxnSpPr>
            <a:cxnSpLocks noChangeShapeType="1"/>
          </p:cNvCxnSpPr>
          <p:nvPr/>
        </p:nvCxnSpPr>
        <p:spPr bwMode="auto">
          <a:xfrm rot="16200000" flipV="1">
            <a:off x="7855139" y="5053513"/>
            <a:ext cx="1175163" cy="414720"/>
          </a:xfrm>
          <a:prstGeom prst="straightConnector1">
            <a:avLst/>
          </a:prstGeom>
          <a:noFill/>
          <a:ln w="63500" algn="ctr">
            <a:solidFill>
              <a:schemeClr val="tx1"/>
            </a:solidFill>
            <a:round/>
            <a:headEnd/>
            <a:tailEnd type="arrow" w="med" len="med"/>
          </a:ln>
        </p:spPr>
      </p:cxnSp>
    </p:spTree>
    <p:extLst>
      <p:ext uri="{BB962C8B-B14F-4D97-AF65-F5344CB8AC3E}">
        <p14:creationId xmlns:p14="http://schemas.microsoft.com/office/powerpoint/2010/main" val="19916525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0</TotalTime>
  <Words>941</Words>
  <Application>Microsoft Office PowerPoint</Application>
  <PresentationFormat>On-screen Show (4:3)</PresentationFormat>
  <Paragraphs>45</Paragraphs>
  <Slides>16</Slides>
  <Notes>10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Aspect</vt:lpstr>
      <vt:lpstr>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Events</dc:title>
  <dc:creator>Elyse McManus</dc:creator>
  <cp:lastModifiedBy>Elyse McManus</cp:lastModifiedBy>
  <cp:revision>1</cp:revision>
  <dcterms:created xsi:type="dcterms:W3CDTF">2012-06-29T14:52:46Z</dcterms:created>
  <dcterms:modified xsi:type="dcterms:W3CDTF">2012-06-29T14:53:35Z</dcterms:modified>
</cp:coreProperties>
</file>