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678"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CC26AC0-ABFE-4E7A-BB5E-26D0B977BE3F}" type="datetimeFigureOut">
              <a:rPr lang="en-US" smtClean="0"/>
              <a:t>6/18/2012</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540C16DF-07D0-4010-8DB5-4DF4AEEEBB4A}"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C26AC0-ABFE-4E7A-BB5E-26D0B977BE3F}" type="datetimeFigureOut">
              <a:rPr lang="en-US" smtClean="0"/>
              <a:t>6/18/2012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C16DF-07D0-4010-8DB5-4DF4AEEEBB4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CC26AC0-ABFE-4E7A-BB5E-26D0B977BE3F}" type="datetimeFigureOut">
              <a:rPr lang="en-US" smtClean="0"/>
              <a:t>6/18/2012</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C16DF-07D0-4010-8DB5-4DF4AEEEBB4A}"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CC26AC0-ABFE-4E7A-BB5E-26D0B977BE3F}" type="datetimeFigureOut">
              <a:rPr lang="en-US" smtClean="0"/>
              <a:t>6/18/2012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0C16DF-07D0-4010-8DB5-4DF4AEEEBB4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CC26AC0-ABFE-4E7A-BB5E-26D0B977BE3F}" type="datetimeFigureOut">
              <a:rPr lang="en-US" smtClean="0"/>
              <a:t>6/18/2012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0C16DF-07D0-4010-8DB5-4DF4AEEEBB4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C26AC0-ABFE-4E7A-BB5E-26D0B977BE3F}" type="datetimeFigureOut">
              <a:rPr lang="en-US" smtClean="0"/>
              <a:t>6/18/2012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0C16DF-07D0-4010-8DB5-4DF4AEEEBB4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ACC26AC0-ABFE-4E7A-BB5E-26D0B977BE3F}" type="datetimeFigureOut">
              <a:rPr lang="en-US" smtClean="0"/>
              <a:t>6/18/2012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0C16DF-07D0-4010-8DB5-4DF4AEEEBB4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CC26AC0-ABFE-4E7A-BB5E-26D0B977BE3F}" type="datetimeFigureOut">
              <a:rPr lang="en-US" smtClean="0"/>
              <a:t>6/18/2012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0C16DF-07D0-4010-8DB5-4DF4AEEEBB4A}"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ACC26AC0-ABFE-4E7A-BB5E-26D0B977BE3F}" type="datetimeFigureOut">
              <a:rPr lang="en-US" smtClean="0"/>
              <a:t>6/18/2012</a:t>
            </a:fld>
            <a:endParaRPr lang="en-US"/>
          </a:p>
        </p:txBody>
      </p:sp>
      <p:sp>
        <p:nvSpPr>
          <p:cNvPr id="7" name="Slide Number Placeholder 6"/>
          <p:cNvSpPr>
            <a:spLocks noGrp="1"/>
          </p:cNvSpPr>
          <p:nvPr>
            <p:ph type="sldNum" sz="quarter" idx="12"/>
          </p:nvPr>
        </p:nvSpPr>
        <p:spPr/>
        <p:txBody>
          <a:bodyPr/>
          <a:lstStyle/>
          <a:p>
            <a:fld id="{540C16DF-07D0-4010-8DB5-4DF4AEEEBB4A}"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C26AC0-ABFE-4E7A-BB5E-26D0B977BE3F}" type="datetimeFigureOut">
              <a:rPr lang="en-US" smtClean="0"/>
              <a:t>6/18/2012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C16DF-07D0-4010-8DB5-4DF4AEEEBB4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CC26AC0-ABFE-4E7A-BB5E-26D0B977BE3F}" type="datetimeFigureOut">
              <a:rPr lang="en-US" smtClean="0"/>
              <a:t>6/18/2012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C16DF-07D0-4010-8DB5-4DF4AEEEBB4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ACC26AC0-ABFE-4E7A-BB5E-26D0B977BE3F}" type="datetimeFigureOut">
              <a:rPr lang="en-US" smtClean="0"/>
              <a:t>6/18/2012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540C16DF-07D0-4010-8DB5-4DF4AEEEBB4A}"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Cryptography</a:t>
            </a:r>
            <a:endParaRPr lang="en-US" dirty="0"/>
          </a:p>
        </p:txBody>
      </p:sp>
    </p:spTree>
    <p:extLst>
      <p:ext uri="{BB962C8B-B14F-4D97-AF65-F5344CB8AC3E}">
        <p14:creationId xmlns:p14="http://schemas.microsoft.com/office/powerpoint/2010/main" val="14987786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Public-key encryption?</a:t>
            </a:r>
            <a:endParaRPr lang="en-US" dirty="0"/>
          </a:p>
        </p:txBody>
      </p:sp>
      <p:sp>
        <p:nvSpPr>
          <p:cNvPr id="3" name="Content Placeholder 2"/>
          <p:cNvSpPr>
            <a:spLocks noGrp="1"/>
          </p:cNvSpPr>
          <p:nvPr>
            <p:ph idx="1"/>
          </p:nvPr>
        </p:nvSpPr>
        <p:spPr/>
        <p:txBody>
          <a:bodyPr>
            <a:normAutofit lnSpcReduction="10000"/>
          </a:bodyPr>
          <a:lstStyle/>
          <a:p>
            <a:r>
              <a:rPr lang="en-US" sz="3600" dirty="0" smtClean="0"/>
              <a:t>Encryption is the key to information security</a:t>
            </a:r>
          </a:p>
          <a:p>
            <a:r>
              <a:rPr lang="en-US" sz="3600" dirty="0" smtClean="0"/>
              <a:t>The main idea- by using only </a:t>
            </a:r>
            <a:r>
              <a:rPr lang="en-US" sz="3600" i="1" dirty="0" smtClean="0"/>
              <a:t>public</a:t>
            </a:r>
            <a:r>
              <a:rPr lang="en-US" sz="3600" dirty="0" smtClean="0"/>
              <a:t> information, a sender can lock up their information in such a way that it can only be unlocked (</a:t>
            </a:r>
            <a:r>
              <a:rPr lang="en-US" sz="3600" i="1" dirty="0" smtClean="0"/>
              <a:t>privately</a:t>
            </a:r>
            <a:r>
              <a:rPr lang="en-US" sz="3600" dirty="0" smtClean="0"/>
              <a:t>) by the intended recipient.</a:t>
            </a:r>
          </a:p>
          <a:p>
            <a:pPr marL="137160" indent="0">
              <a:buNone/>
            </a:pPr>
            <a:endParaRPr lang="en-US" dirty="0"/>
          </a:p>
        </p:txBody>
      </p:sp>
    </p:spTree>
    <p:extLst>
      <p:ext uri="{BB962C8B-B14F-4D97-AF65-F5344CB8AC3E}">
        <p14:creationId xmlns:p14="http://schemas.microsoft.com/office/powerpoint/2010/main" val="37161673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Wait, what?</a:t>
            </a:r>
            <a:endParaRPr lang="en-US" dirty="0"/>
          </a:p>
        </p:txBody>
      </p:sp>
      <p:sp>
        <p:nvSpPr>
          <p:cNvPr id="3" name="Content Placeholder 2"/>
          <p:cNvSpPr>
            <a:spLocks noGrp="1"/>
          </p:cNvSpPr>
          <p:nvPr>
            <p:ph idx="1"/>
          </p:nvPr>
        </p:nvSpPr>
        <p:spPr/>
        <p:txBody>
          <a:bodyPr>
            <a:normAutofit/>
          </a:bodyPr>
          <a:lstStyle/>
          <a:p>
            <a:r>
              <a:rPr lang="en-US" dirty="0" smtClean="0"/>
              <a:t>Let’s say we each have a box. Each of us buys a padlock with our name on it and puts it on a table, unlocked for everyone to use. You have the key to your lock and </a:t>
            </a:r>
            <a:r>
              <a:rPr lang="en-US" b="1" dirty="0" smtClean="0"/>
              <a:t>no one else does</a:t>
            </a:r>
            <a:r>
              <a:rPr lang="en-US" dirty="0" smtClean="0"/>
              <a:t>.</a:t>
            </a:r>
          </a:p>
          <a:p>
            <a:r>
              <a:rPr lang="en-US" dirty="0" smtClean="0"/>
              <a:t>Now </a:t>
            </a:r>
            <a:r>
              <a:rPr lang="en-US" dirty="0"/>
              <a:t>M</a:t>
            </a:r>
            <a:r>
              <a:rPr lang="en-US" dirty="0" smtClean="0"/>
              <a:t>elanie wants to send a secure message to Elyse. She puts it in Elyse’s box, then locks the box with Elyse’s lock.</a:t>
            </a:r>
          </a:p>
          <a:p>
            <a:r>
              <a:rPr lang="en-US" dirty="0" smtClean="0"/>
              <a:t>Since only Elyse can unlock her box, the message is safe!</a:t>
            </a:r>
          </a:p>
        </p:txBody>
      </p:sp>
    </p:spTree>
    <p:extLst>
      <p:ext uri="{BB962C8B-B14F-4D97-AF65-F5344CB8AC3E}">
        <p14:creationId xmlns:p14="http://schemas.microsoft.com/office/powerpoint/2010/main" val="42305112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8"/>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92731" y="1485900"/>
            <a:ext cx="32766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04800" y="2080909"/>
            <a:ext cx="32766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5"/>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677398" y="538391"/>
            <a:ext cx="962478" cy="962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677398" y="1082563"/>
            <a:ext cx="609600" cy="305233"/>
          </a:xfrm>
          <a:prstGeom prst="rect">
            <a:avLst/>
          </a:prstGeom>
          <a:noFill/>
        </p:spPr>
        <p:txBody>
          <a:bodyPr wrap="square" rtlCol="0">
            <a:spAutoFit/>
          </a:bodyPr>
          <a:lstStyle/>
          <a:p>
            <a:r>
              <a:rPr lang="en-US" dirty="0" smtClean="0">
                <a:solidFill>
                  <a:schemeClr val="accent2">
                    <a:lumMod val="75000"/>
                  </a:schemeClr>
                </a:solidFill>
              </a:rPr>
              <a:t>AC</a:t>
            </a:r>
            <a:endParaRPr lang="en-US" dirty="0">
              <a:solidFill>
                <a:schemeClr val="accent2">
                  <a:lumMod val="75000"/>
                </a:schemeClr>
              </a:solidFill>
            </a:endParaRPr>
          </a:p>
        </p:txBody>
      </p:sp>
      <p:sp>
        <p:nvSpPr>
          <p:cNvPr id="8" name="TextBox 7"/>
          <p:cNvSpPr txBox="1"/>
          <p:nvPr/>
        </p:nvSpPr>
        <p:spPr>
          <a:xfrm>
            <a:off x="6419396" y="2438400"/>
            <a:ext cx="2590800" cy="3970318"/>
          </a:xfrm>
          <a:prstGeom prst="rect">
            <a:avLst/>
          </a:prstGeom>
          <a:noFill/>
        </p:spPr>
        <p:txBody>
          <a:bodyPr wrap="square" rtlCol="0">
            <a:spAutoFit/>
          </a:bodyPr>
          <a:lstStyle/>
          <a:p>
            <a:r>
              <a:rPr lang="en-US" sz="3600" dirty="0" smtClean="0"/>
              <a:t>Only Elyse’s key can unlock it and get the message!</a:t>
            </a:r>
            <a:endParaRPr lang="en-US" sz="3600" dirty="0"/>
          </a:p>
        </p:txBody>
      </p:sp>
      <p:pic>
        <p:nvPicPr>
          <p:cNvPr id="20" name="Picture 8"/>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352800" y="2400300"/>
            <a:ext cx="32766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8"/>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037397" y="3124200"/>
            <a:ext cx="32766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8"/>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28600" y="3886200"/>
            <a:ext cx="32766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rot="703796">
            <a:off x="1524000" y="5638800"/>
            <a:ext cx="762000" cy="369332"/>
          </a:xfrm>
          <a:prstGeom prst="rect">
            <a:avLst/>
          </a:prstGeom>
          <a:noFill/>
        </p:spPr>
        <p:txBody>
          <a:bodyPr wrap="square" rtlCol="0">
            <a:spAutoFit/>
          </a:bodyPr>
          <a:lstStyle/>
          <a:p>
            <a:r>
              <a:rPr lang="en-US" b="1" dirty="0" smtClean="0"/>
              <a:t>EM</a:t>
            </a:r>
            <a:endParaRPr lang="en-US" b="1" dirty="0"/>
          </a:p>
        </p:txBody>
      </p:sp>
      <p:sp>
        <p:nvSpPr>
          <p:cNvPr id="29" name="TextBox 28"/>
          <p:cNvSpPr txBox="1"/>
          <p:nvPr/>
        </p:nvSpPr>
        <p:spPr>
          <a:xfrm rot="703796">
            <a:off x="2541906" y="3296425"/>
            <a:ext cx="762000" cy="369332"/>
          </a:xfrm>
          <a:prstGeom prst="rect">
            <a:avLst/>
          </a:prstGeom>
          <a:noFill/>
        </p:spPr>
        <p:txBody>
          <a:bodyPr wrap="square" rtlCol="0">
            <a:spAutoFit/>
          </a:bodyPr>
          <a:lstStyle/>
          <a:p>
            <a:r>
              <a:rPr lang="en-US" b="1" dirty="0" smtClean="0"/>
              <a:t>CR</a:t>
            </a:r>
            <a:endParaRPr lang="en-US" b="1" dirty="0"/>
          </a:p>
        </p:txBody>
      </p:sp>
      <p:sp>
        <p:nvSpPr>
          <p:cNvPr id="30" name="TextBox 29"/>
          <p:cNvSpPr txBox="1"/>
          <p:nvPr/>
        </p:nvSpPr>
        <p:spPr>
          <a:xfrm rot="703796">
            <a:off x="1035896" y="3792812"/>
            <a:ext cx="762000" cy="369332"/>
          </a:xfrm>
          <a:prstGeom prst="rect">
            <a:avLst/>
          </a:prstGeom>
          <a:noFill/>
        </p:spPr>
        <p:txBody>
          <a:bodyPr wrap="square" rtlCol="0">
            <a:spAutoFit/>
          </a:bodyPr>
          <a:lstStyle/>
          <a:p>
            <a:r>
              <a:rPr lang="en-US" b="1" dirty="0" smtClean="0"/>
              <a:t>PL</a:t>
            </a:r>
            <a:endParaRPr lang="en-US" b="1" dirty="0"/>
          </a:p>
        </p:txBody>
      </p:sp>
      <p:sp>
        <p:nvSpPr>
          <p:cNvPr id="31" name="TextBox 30"/>
          <p:cNvSpPr txBox="1"/>
          <p:nvPr/>
        </p:nvSpPr>
        <p:spPr>
          <a:xfrm rot="703796">
            <a:off x="4753986" y="4133027"/>
            <a:ext cx="762000" cy="369332"/>
          </a:xfrm>
          <a:prstGeom prst="rect">
            <a:avLst/>
          </a:prstGeom>
          <a:noFill/>
        </p:spPr>
        <p:txBody>
          <a:bodyPr wrap="square" rtlCol="0">
            <a:spAutoFit/>
          </a:bodyPr>
          <a:lstStyle/>
          <a:p>
            <a:r>
              <a:rPr lang="en-US" b="1" dirty="0" smtClean="0"/>
              <a:t>AC</a:t>
            </a:r>
            <a:endParaRPr lang="en-US" b="1" dirty="0"/>
          </a:p>
        </p:txBody>
      </p:sp>
      <p:sp>
        <p:nvSpPr>
          <p:cNvPr id="32" name="TextBox 31"/>
          <p:cNvSpPr txBox="1"/>
          <p:nvPr/>
        </p:nvSpPr>
        <p:spPr>
          <a:xfrm rot="703796">
            <a:off x="3294698" y="4895052"/>
            <a:ext cx="762000" cy="369332"/>
          </a:xfrm>
          <a:prstGeom prst="rect">
            <a:avLst/>
          </a:prstGeom>
          <a:noFill/>
        </p:spPr>
        <p:txBody>
          <a:bodyPr wrap="square" rtlCol="0">
            <a:spAutoFit/>
          </a:bodyPr>
          <a:lstStyle/>
          <a:p>
            <a:r>
              <a:rPr lang="en-US" b="1" dirty="0" smtClean="0"/>
              <a:t>ML</a:t>
            </a:r>
            <a:endParaRPr lang="en-US" b="1" dirty="0"/>
          </a:p>
        </p:txBody>
      </p:sp>
      <p:pic>
        <p:nvPicPr>
          <p:cNvPr id="33" name="Picture 5"/>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592002" y="533400"/>
            <a:ext cx="962478" cy="962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5"/>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456918" y="538391"/>
            <a:ext cx="962478" cy="962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5"/>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338160" y="523422"/>
            <a:ext cx="962478" cy="962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Box 35"/>
          <p:cNvSpPr txBox="1"/>
          <p:nvPr/>
        </p:nvSpPr>
        <p:spPr>
          <a:xfrm>
            <a:off x="4343400" y="1051744"/>
            <a:ext cx="571500" cy="369332"/>
          </a:xfrm>
          <a:prstGeom prst="rect">
            <a:avLst/>
          </a:prstGeom>
          <a:noFill/>
        </p:spPr>
        <p:txBody>
          <a:bodyPr wrap="square" rtlCol="0">
            <a:spAutoFit/>
          </a:bodyPr>
          <a:lstStyle/>
          <a:p>
            <a:r>
              <a:rPr lang="en-US" dirty="0" smtClean="0">
                <a:solidFill>
                  <a:schemeClr val="accent2">
                    <a:lumMod val="75000"/>
                  </a:schemeClr>
                </a:solidFill>
              </a:rPr>
              <a:t>CR</a:t>
            </a:r>
            <a:endParaRPr lang="en-US" dirty="0">
              <a:solidFill>
                <a:schemeClr val="accent2">
                  <a:lumMod val="75000"/>
                </a:schemeClr>
              </a:solidFill>
            </a:endParaRPr>
          </a:p>
        </p:txBody>
      </p:sp>
      <p:sp>
        <p:nvSpPr>
          <p:cNvPr id="37" name="TextBox 36"/>
          <p:cNvSpPr txBox="1"/>
          <p:nvPr/>
        </p:nvSpPr>
        <p:spPr>
          <a:xfrm>
            <a:off x="5562600" y="1051744"/>
            <a:ext cx="609600" cy="369332"/>
          </a:xfrm>
          <a:prstGeom prst="rect">
            <a:avLst/>
          </a:prstGeom>
          <a:noFill/>
        </p:spPr>
        <p:txBody>
          <a:bodyPr wrap="square" rtlCol="0">
            <a:spAutoFit/>
          </a:bodyPr>
          <a:lstStyle/>
          <a:p>
            <a:r>
              <a:rPr lang="en-US" dirty="0" smtClean="0">
                <a:solidFill>
                  <a:schemeClr val="accent2">
                    <a:lumMod val="75000"/>
                  </a:schemeClr>
                </a:solidFill>
              </a:rPr>
              <a:t>PL</a:t>
            </a:r>
            <a:endParaRPr lang="en-US" dirty="0">
              <a:solidFill>
                <a:schemeClr val="accent2">
                  <a:lumMod val="75000"/>
                </a:schemeClr>
              </a:solidFill>
            </a:endParaRPr>
          </a:p>
        </p:txBody>
      </p:sp>
      <p:sp>
        <p:nvSpPr>
          <p:cNvPr id="38" name="TextBox 37"/>
          <p:cNvSpPr txBox="1"/>
          <p:nvPr/>
        </p:nvSpPr>
        <p:spPr>
          <a:xfrm>
            <a:off x="6629400" y="1066800"/>
            <a:ext cx="609600" cy="335756"/>
          </a:xfrm>
          <a:prstGeom prst="rect">
            <a:avLst/>
          </a:prstGeom>
          <a:noFill/>
        </p:spPr>
        <p:txBody>
          <a:bodyPr wrap="square" rtlCol="0">
            <a:spAutoFit/>
          </a:bodyPr>
          <a:lstStyle/>
          <a:p>
            <a:r>
              <a:rPr lang="en-US" dirty="0" smtClean="0">
                <a:solidFill>
                  <a:schemeClr val="accent2">
                    <a:lumMod val="75000"/>
                  </a:schemeClr>
                </a:solidFill>
              </a:rPr>
              <a:t>ML</a:t>
            </a:r>
            <a:endParaRPr lang="en-US" dirty="0">
              <a:solidFill>
                <a:schemeClr val="accent2">
                  <a:lumMod val="75000"/>
                </a:schemeClr>
              </a:solidFill>
            </a:endParaRPr>
          </a:p>
        </p:txBody>
      </p:sp>
      <p:sp>
        <p:nvSpPr>
          <p:cNvPr id="13" name="Rectangle 12"/>
          <p:cNvSpPr/>
          <p:nvPr/>
        </p:nvSpPr>
        <p:spPr>
          <a:xfrm>
            <a:off x="2558861" y="5982151"/>
            <a:ext cx="545569" cy="4014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Block Arc 15"/>
          <p:cNvSpPr/>
          <p:nvPr/>
        </p:nvSpPr>
        <p:spPr>
          <a:xfrm>
            <a:off x="2591026" y="5581110"/>
            <a:ext cx="481239" cy="852261"/>
          </a:xfrm>
          <a:prstGeom prst="blockArc">
            <a:avLst>
              <a:gd name="adj1" fmla="val 10799984"/>
              <a:gd name="adj2" fmla="val 0"/>
              <a:gd name="adj3" fmla="val 25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TextBox 41"/>
          <p:cNvSpPr txBox="1"/>
          <p:nvPr/>
        </p:nvSpPr>
        <p:spPr>
          <a:xfrm>
            <a:off x="2558861" y="5998208"/>
            <a:ext cx="706251" cy="369332"/>
          </a:xfrm>
          <a:prstGeom prst="rect">
            <a:avLst/>
          </a:prstGeom>
          <a:noFill/>
        </p:spPr>
        <p:txBody>
          <a:bodyPr wrap="square" rtlCol="0">
            <a:spAutoFit/>
          </a:bodyPr>
          <a:lstStyle/>
          <a:p>
            <a:r>
              <a:rPr lang="en-US" dirty="0" smtClean="0">
                <a:solidFill>
                  <a:schemeClr val="accent2">
                    <a:lumMod val="75000"/>
                  </a:schemeClr>
                </a:solidFill>
              </a:rPr>
              <a:t>EM</a:t>
            </a:r>
            <a:endParaRPr lang="en-US" dirty="0">
              <a:solidFill>
                <a:schemeClr val="accent2">
                  <a:lumMod val="75000"/>
                </a:schemeClr>
              </a:solidFill>
            </a:endParaRPr>
          </a:p>
        </p:txBody>
      </p:sp>
    </p:spTree>
    <p:extLst>
      <p:ext uri="{BB962C8B-B14F-4D97-AF65-F5344CB8AC3E}">
        <p14:creationId xmlns:p14="http://schemas.microsoft.com/office/powerpoint/2010/main" val="226025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keys and private keys</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n-US" dirty="0" smtClean="0"/>
              <a:t>You can think of the pad lock from the earlier example as a </a:t>
            </a:r>
            <a:r>
              <a:rPr lang="en-US" b="1" dirty="0" smtClean="0"/>
              <a:t>public key- </a:t>
            </a:r>
            <a:r>
              <a:rPr lang="en-US" dirty="0" smtClean="0"/>
              <a:t>everyone has access to it and can use it to secure the message in the box. Anyone who wants to send </a:t>
            </a:r>
            <a:r>
              <a:rPr lang="en-US" dirty="0" smtClean="0"/>
              <a:t>Elyse </a:t>
            </a:r>
            <a:r>
              <a:rPr lang="en-US" dirty="0" smtClean="0"/>
              <a:t>a message just has to grab her lock from the table, put a message in her box, and lock the box.</a:t>
            </a:r>
          </a:p>
          <a:p>
            <a:r>
              <a:rPr lang="en-US" dirty="0" smtClean="0"/>
              <a:t>The key, in this case, is a </a:t>
            </a:r>
            <a:r>
              <a:rPr lang="en-US" b="1" dirty="0" smtClean="0"/>
              <a:t>private key</a:t>
            </a:r>
            <a:r>
              <a:rPr lang="en-US" dirty="0" smtClean="0"/>
              <a:t>- only the recipient of the message has it. If you don’t have the private key, you can’t unlock the message!</a:t>
            </a:r>
          </a:p>
          <a:p>
            <a:r>
              <a:rPr lang="en-US" dirty="0" smtClean="0"/>
              <a:t>The public key and private key are a pair, just like the lock and key- you need both for the system to work!</a:t>
            </a:r>
            <a:endParaRPr lang="en-US" dirty="0"/>
          </a:p>
        </p:txBody>
      </p:sp>
    </p:spTree>
    <p:extLst>
      <p:ext uri="{BB962C8B-B14F-4D97-AF65-F5344CB8AC3E}">
        <p14:creationId xmlns:p14="http://schemas.microsoft.com/office/powerpoint/2010/main" val="16616787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Sending Messages- </a:t>
            </a:r>
            <a:r>
              <a:rPr lang="en-US" dirty="0" smtClean="0"/>
              <a:t>Alice </a:t>
            </a:r>
            <a:r>
              <a:rPr lang="en-US" dirty="0" smtClean="0"/>
              <a:t>and </a:t>
            </a:r>
            <a:r>
              <a:rPr lang="en-US" dirty="0" smtClean="0"/>
              <a:t>bob</a:t>
            </a:r>
            <a:endParaRPr lang="en-US" dirty="0"/>
          </a:p>
        </p:txBody>
      </p:sp>
      <p:sp>
        <p:nvSpPr>
          <p:cNvPr id="3" name="Content Placeholder 2"/>
          <p:cNvSpPr>
            <a:spLocks noGrp="1"/>
          </p:cNvSpPr>
          <p:nvPr>
            <p:ph idx="1"/>
          </p:nvPr>
        </p:nvSpPr>
        <p:spPr>
          <a:xfrm>
            <a:off x="457200" y="1752600"/>
            <a:ext cx="8229600" cy="4648200"/>
          </a:xfrm>
        </p:spPr>
        <p:txBody>
          <a:bodyPr>
            <a:normAutofit fontScale="92500" lnSpcReduction="20000"/>
          </a:bodyPr>
          <a:lstStyle/>
          <a:p>
            <a:r>
              <a:rPr lang="en-US" sz="3200" dirty="0" smtClean="0"/>
              <a:t>Alice </a:t>
            </a:r>
            <a:r>
              <a:rPr lang="en-US" sz="3200" dirty="0" smtClean="0"/>
              <a:t>wants to send </a:t>
            </a:r>
            <a:r>
              <a:rPr lang="en-US" sz="3200" dirty="0" smtClean="0"/>
              <a:t>Bob </a:t>
            </a:r>
            <a:r>
              <a:rPr lang="en-US" sz="3200" dirty="0" smtClean="0"/>
              <a:t>a secret message. Instead of an actual box and key, though, </a:t>
            </a:r>
            <a:r>
              <a:rPr lang="en-US" sz="3200" dirty="0" smtClean="0"/>
              <a:t>Alice </a:t>
            </a:r>
            <a:r>
              <a:rPr lang="en-US" sz="3200" dirty="0" smtClean="0"/>
              <a:t>just wants to hand him a piece of paper</a:t>
            </a:r>
            <a:r>
              <a:rPr lang="en-US" sz="3200" dirty="0" smtClean="0"/>
              <a:t>.</a:t>
            </a:r>
          </a:p>
          <a:p>
            <a:r>
              <a:rPr lang="en-US" sz="3200" dirty="0" smtClean="0"/>
              <a:t>Eve wants to intercept Alice’s message and read it.</a:t>
            </a:r>
            <a:endParaRPr lang="en-US" sz="3200" dirty="0" smtClean="0"/>
          </a:p>
          <a:p>
            <a:r>
              <a:rPr lang="en-US" sz="3200" dirty="0" smtClean="0"/>
              <a:t>Alice </a:t>
            </a:r>
            <a:r>
              <a:rPr lang="en-US" sz="3200" dirty="0" smtClean="0"/>
              <a:t>needs to use encryption so that </a:t>
            </a:r>
            <a:r>
              <a:rPr lang="en-US" sz="3200" dirty="0" smtClean="0"/>
              <a:t>Bob </a:t>
            </a:r>
            <a:r>
              <a:rPr lang="en-US" sz="3200" dirty="0" smtClean="0"/>
              <a:t>can read her message but </a:t>
            </a:r>
            <a:r>
              <a:rPr lang="en-US" sz="3200" b="1" dirty="0" smtClean="0"/>
              <a:t>no one else can</a:t>
            </a:r>
            <a:r>
              <a:rPr lang="en-US" sz="3200" dirty="0" smtClean="0"/>
              <a:t>.</a:t>
            </a:r>
          </a:p>
          <a:p>
            <a:r>
              <a:rPr lang="en-US" sz="3200" dirty="0" smtClean="0"/>
              <a:t>Instead of a box and key, though, we are going to use </a:t>
            </a:r>
            <a:r>
              <a:rPr lang="en-US" sz="3200" b="1" dirty="0" smtClean="0"/>
              <a:t>maps</a:t>
            </a:r>
            <a:r>
              <a:rPr lang="en-US" sz="3200" dirty="0" smtClean="0"/>
              <a:t>.</a:t>
            </a:r>
            <a:endParaRPr lang="en-US" sz="3200" dirty="0"/>
          </a:p>
        </p:txBody>
      </p:sp>
    </p:spTree>
    <p:extLst>
      <p:ext uri="{BB962C8B-B14F-4D97-AF65-F5344CB8AC3E}">
        <p14:creationId xmlns:p14="http://schemas.microsoft.com/office/powerpoint/2010/main" val="33695987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Idea</a:t>
            </a:r>
            <a:endParaRPr lang="en-US" dirty="0"/>
          </a:p>
        </p:txBody>
      </p:sp>
      <p:sp>
        <p:nvSpPr>
          <p:cNvPr id="3" name="Content Placeholder 2"/>
          <p:cNvSpPr>
            <a:spLocks noGrp="1"/>
          </p:cNvSpPr>
          <p:nvPr>
            <p:ph idx="1"/>
          </p:nvPr>
        </p:nvSpPr>
        <p:spPr/>
        <p:txBody>
          <a:bodyPr/>
          <a:lstStyle/>
          <a:p>
            <a:r>
              <a:rPr lang="en-US" dirty="0" smtClean="0"/>
              <a:t>Alice </a:t>
            </a:r>
            <a:r>
              <a:rPr lang="en-US" dirty="0" smtClean="0"/>
              <a:t>wants to send </a:t>
            </a:r>
            <a:r>
              <a:rPr lang="en-US" dirty="0" smtClean="0"/>
              <a:t>Bob </a:t>
            </a:r>
            <a:r>
              <a:rPr lang="en-US" dirty="0" smtClean="0"/>
              <a:t>a message in </a:t>
            </a:r>
            <a:r>
              <a:rPr lang="en-US" b="1" dirty="0" smtClean="0"/>
              <a:t>words</a:t>
            </a:r>
            <a:r>
              <a:rPr lang="en-US" dirty="0" smtClean="0"/>
              <a:t>. To do that, she first has to convert her message into </a:t>
            </a:r>
            <a:r>
              <a:rPr lang="en-US" b="1" dirty="0" smtClean="0"/>
              <a:t>numbers</a:t>
            </a:r>
            <a:r>
              <a:rPr lang="en-US" dirty="0" smtClean="0"/>
              <a:t>.</a:t>
            </a:r>
          </a:p>
          <a:p>
            <a:r>
              <a:rPr lang="en-US" dirty="0" smtClean="0"/>
              <a:t>We can use ASCII for this!</a:t>
            </a:r>
          </a:p>
          <a:p>
            <a:r>
              <a:rPr lang="en-US" dirty="0" smtClean="0"/>
              <a:t>Let’s say that </a:t>
            </a:r>
            <a:r>
              <a:rPr lang="en-US" dirty="0" smtClean="0"/>
              <a:t>Alice </a:t>
            </a:r>
            <a:r>
              <a:rPr lang="en-US" dirty="0" smtClean="0"/>
              <a:t>wants to send </a:t>
            </a:r>
            <a:r>
              <a:rPr lang="en-US" dirty="0" smtClean="0"/>
              <a:t>Bob </a:t>
            </a:r>
            <a:r>
              <a:rPr lang="en-US" dirty="0" smtClean="0"/>
              <a:t>a message that simply says “B.” According to the ASCII character codes chart, this means that she wants to somehow send him the number 66.</a:t>
            </a:r>
            <a:endParaRPr lang="en-US" dirty="0"/>
          </a:p>
        </p:txBody>
      </p:sp>
    </p:spTree>
    <p:extLst>
      <p:ext uri="{BB962C8B-B14F-4D97-AF65-F5344CB8AC3E}">
        <p14:creationId xmlns:p14="http://schemas.microsoft.com/office/powerpoint/2010/main" val="32905736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One- </a:t>
            </a:r>
            <a:r>
              <a:rPr lang="en-US" dirty="0" smtClean="0"/>
              <a:t>Bob’s </a:t>
            </a:r>
            <a:r>
              <a:rPr lang="en-US" dirty="0" smtClean="0"/>
              <a:t>Private Key</a:t>
            </a:r>
            <a:endParaRPr lang="en-US" dirty="0"/>
          </a:p>
        </p:txBody>
      </p:sp>
      <p:sp>
        <p:nvSpPr>
          <p:cNvPr id="3" name="Content Placeholder 2"/>
          <p:cNvSpPr>
            <a:spLocks noGrp="1"/>
          </p:cNvSpPr>
          <p:nvPr>
            <p:ph idx="1"/>
          </p:nvPr>
        </p:nvSpPr>
        <p:spPr/>
        <p:txBody>
          <a:bodyPr/>
          <a:lstStyle/>
          <a:p>
            <a:r>
              <a:rPr lang="en-US" dirty="0" smtClean="0"/>
              <a:t>Before </a:t>
            </a:r>
            <a:r>
              <a:rPr lang="en-US" dirty="0" smtClean="0"/>
              <a:t>Alice </a:t>
            </a:r>
            <a:r>
              <a:rPr lang="en-US" dirty="0" smtClean="0"/>
              <a:t>can send </a:t>
            </a:r>
            <a:r>
              <a:rPr lang="en-US" dirty="0" smtClean="0"/>
              <a:t>Bob </a:t>
            </a:r>
            <a:r>
              <a:rPr lang="en-US" dirty="0" smtClean="0"/>
              <a:t>a message, </a:t>
            </a:r>
            <a:r>
              <a:rPr lang="en-US" dirty="0" smtClean="0"/>
              <a:t>Bob </a:t>
            </a:r>
            <a:r>
              <a:rPr lang="en-US" dirty="0" smtClean="0"/>
              <a:t>needs to create his own private key. In this example, </a:t>
            </a:r>
            <a:r>
              <a:rPr lang="en-US" dirty="0" smtClean="0"/>
              <a:t>Bob’s </a:t>
            </a:r>
            <a:r>
              <a:rPr lang="en-US" dirty="0" smtClean="0"/>
              <a:t>private key is a map. </a:t>
            </a:r>
          </a:p>
          <a:p>
            <a:r>
              <a:rPr lang="en-US" dirty="0" smtClean="0"/>
              <a:t>Only </a:t>
            </a:r>
            <a:r>
              <a:rPr lang="en-US" dirty="0" smtClean="0"/>
              <a:t>Bob </a:t>
            </a:r>
            <a:r>
              <a:rPr lang="en-US" dirty="0" smtClean="0"/>
              <a:t>can see this map! </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549" y="3810000"/>
            <a:ext cx="4371975" cy="2482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45895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 </a:t>
            </a:r>
            <a:r>
              <a:rPr lang="en-US" dirty="0" smtClean="0"/>
              <a:t>Bob’s </a:t>
            </a:r>
            <a:r>
              <a:rPr lang="en-US" dirty="0" smtClean="0"/>
              <a:t>Public </a:t>
            </a:r>
            <a:r>
              <a:rPr lang="en-US" dirty="0"/>
              <a:t>M</a:t>
            </a:r>
            <a:r>
              <a:rPr lang="en-US" dirty="0" smtClean="0"/>
              <a:t>ap</a:t>
            </a:r>
            <a:endParaRPr lang="en-US" dirty="0"/>
          </a:p>
        </p:txBody>
      </p:sp>
      <p:sp>
        <p:nvSpPr>
          <p:cNvPr id="3" name="Content Placeholder 2"/>
          <p:cNvSpPr>
            <a:spLocks noGrp="1"/>
          </p:cNvSpPr>
          <p:nvPr>
            <p:ph idx="1"/>
          </p:nvPr>
        </p:nvSpPr>
        <p:spPr/>
        <p:txBody>
          <a:bodyPr/>
          <a:lstStyle/>
          <a:p>
            <a:r>
              <a:rPr lang="en-US" dirty="0" smtClean="0"/>
              <a:t>Once </a:t>
            </a:r>
            <a:r>
              <a:rPr lang="en-US" dirty="0" smtClean="0"/>
              <a:t>Bob </a:t>
            </a:r>
            <a:r>
              <a:rPr lang="en-US" dirty="0" smtClean="0"/>
              <a:t>has made his private map, he publishes a public map for everyone to see! Now anyone, including </a:t>
            </a:r>
            <a:r>
              <a:rPr lang="en-US" dirty="0" smtClean="0"/>
              <a:t>Alice, </a:t>
            </a:r>
            <a:r>
              <a:rPr lang="en-US" dirty="0" smtClean="0"/>
              <a:t>can send him a message using it.</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4211" y="3521242"/>
            <a:ext cx="5543550" cy="3101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45535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It Work?</a:t>
            </a:r>
            <a:endParaRPr lang="en-US" dirty="0"/>
          </a:p>
        </p:txBody>
      </p:sp>
      <p:sp>
        <p:nvSpPr>
          <p:cNvPr id="3" name="Content Placeholder 2"/>
          <p:cNvSpPr>
            <a:spLocks noGrp="1"/>
          </p:cNvSpPr>
          <p:nvPr>
            <p:ph idx="1"/>
          </p:nvPr>
        </p:nvSpPr>
        <p:spPr/>
        <p:txBody>
          <a:bodyPr/>
          <a:lstStyle/>
          <a:p>
            <a:r>
              <a:rPr lang="en-US" dirty="0" smtClean="0"/>
              <a:t>Alice </a:t>
            </a:r>
            <a:r>
              <a:rPr lang="en-US" dirty="0" smtClean="0"/>
              <a:t>wants to send </a:t>
            </a:r>
            <a:r>
              <a:rPr lang="en-US" dirty="0" smtClean="0"/>
              <a:t>Bob </a:t>
            </a:r>
            <a:r>
              <a:rPr lang="en-US" dirty="0" smtClean="0"/>
              <a:t>the number 66. To do that, she needs to place random numbers on each intersection of the map, so that all of the numbers on the map add up to 66.</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4211" y="3521242"/>
            <a:ext cx="5543550" cy="3101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604211" y="3962400"/>
            <a:ext cx="453189" cy="369332"/>
          </a:xfrm>
          <a:prstGeom prst="rect">
            <a:avLst/>
          </a:prstGeom>
          <a:noFill/>
        </p:spPr>
        <p:txBody>
          <a:bodyPr wrap="square" rtlCol="0">
            <a:spAutoFit/>
          </a:bodyPr>
          <a:lstStyle/>
          <a:p>
            <a:r>
              <a:rPr lang="en-US" dirty="0" smtClean="0">
                <a:solidFill>
                  <a:schemeClr val="bg1"/>
                </a:solidFill>
              </a:rPr>
              <a:t>3</a:t>
            </a:r>
            <a:endParaRPr lang="en-US" dirty="0">
              <a:solidFill>
                <a:schemeClr val="bg1"/>
              </a:solidFill>
            </a:endParaRPr>
          </a:p>
        </p:txBody>
      </p:sp>
      <p:sp>
        <p:nvSpPr>
          <p:cNvPr id="7" name="TextBox 6"/>
          <p:cNvSpPr txBox="1"/>
          <p:nvPr/>
        </p:nvSpPr>
        <p:spPr>
          <a:xfrm>
            <a:off x="1864894" y="5943600"/>
            <a:ext cx="453189" cy="369332"/>
          </a:xfrm>
          <a:prstGeom prst="rect">
            <a:avLst/>
          </a:prstGeom>
          <a:noFill/>
        </p:spPr>
        <p:txBody>
          <a:bodyPr wrap="square" rtlCol="0">
            <a:spAutoFit/>
          </a:bodyPr>
          <a:lstStyle/>
          <a:p>
            <a:r>
              <a:rPr lang="en-US" dirty="0">
                <a:solidFill>
                  <a:schemeClr val="bg1"/>
                </a:solidFill>
              </a:rPr>
              <a:t>2</a:t>
            </a:r>
          </a:p>
        </p:txBody>
      </p:sp>
      <p:sp>
        <p:nvSpPr>
          <p:cNvPr id="8" name="TextBox 7"/>
          <p:cNvSpPr txBox="1"/>
          <p:nvPr/>
        </p:nvSpPr>
        <p:spPr>
          <a:xfrm>
            <a:off x="2743200" y="4267745"/>
            <a:ext cx="453189" cy="369332"/>
          </a:xfrm>
          <a:prstGeom prst="rect">
            <a:avLst/>
          </a:prstGeom>
          <a:noFill/>
        </p:spPr>
        <p:txBody>
          <a:bodyPr wrap="square" rtlCol="0">
            <a:spAutoFit/>
          </a:bodyPr>
          <a:lstStyle/>
          <a:p>
            <a:r>
              <a:rPr lang="en-US" dirty="0">
                <a:solidFill>
                  <a:schemeClr val="bg1"/>
                </a:solidFill>
              </a:rPr>
              <a:t>1</a:t>
            </a:r>
          </a:p>
        </p:txBody>
      </p:sp>
      <p:sp>
        <p:nvSpPr>
          <p:cNvPr id="9" name="TextBox 8"/>
          <p:cNvSpPr txBox="1"/>
          <p:nvPr/>
        </p:nvSpPr>
        <p:spPr>
          <a:xfrm>
            <a:off x="2743200" y="5582471"/>
            <a:ext cx="453189" cy="369332"/>
          </a:xfrm>
          <a:prstGeom prst="rect">
            <a:avLst/>
          </a:prstGeom>
          <a:noFill/>
        </p:spPr>
        <p:txBody>
          <a:bodyPr wrap="square" rtlCol="0">
            <a:spAutoFit/>
          </a:bodyPr>
          <a:lstStyle/>
          <a:p>
            <a:r>
              <a:rPr lang="en-US" dirty="0">
                <a:solidFill>
                  <a:schemeClr val="bg1"/>
                </a:solidFill>
              </a:rPr>
              <a:t>5</a:t>
            </a:r>
          </a:p>
        </p:txBody>
      </p:sp>
      <p:sp>
        <p:nvSpPr>
          <p:cNvPr id="10" name="TextBox 9"/>
          <p:cNvSpPr txBox="1"/>
          <p:nvPr/>
        </p:nvSpPr>
        <p:spPr>
          <a:xfrm>
            <a:off x="3922797" y="4452411"/>
            <a:ext cx="453189" cy="369332"/>
          </a:xfrm>
          <a:prstGeom prst="rect">
            <a:avLst/>
          </a:prstGeom>
          <a:noFill/>
        </p:spPr>
        <p:txBody>
          <a:bodyPr wrap="square" rtlCol="0">
            <a:spAutoFit/>
          </a:bodyPr>
          <a:lstStyle/>
          <a:p>
            <a:r>
              <a:rPr lang="en-US" dirty="0" smtClean="0">
                <a:solidFill>
                  <a:schemeClr val="bg1"/>
                </a:solidFill>
              </a:rPr>
              <a:t>6</a:t>
            </a:r>
            <a:endParaRPr lang="en-US" dirty="0">
              <a:solidFill>
                <a:schemeClr val="bg1"/>
              </a:solidFill>
            </a:endParaRPr>
          </a:p>
        </p:txBody>
      </p:sp>
      <p:sp>
        <p:nvSpPr>
          <p:cNvPr id="11" name="TextBox 10"/>
          <p:cNvSpPr txBox="1"/>
          <p:nvPr/>
        </p:nvSpPr>
        <p:spPr>
          <a:xfrm>
            <a:off x="3922797" y="5365539"/>
            <a:ext cx="453189" cy="369332"/>
          </a:xfrm>
          <a:prstGeom prst="rect">
            <a:avLst/>
          </a:prstGeom>
          <a:noFill/>
        </p:spPr>
        <p:txBody>
          <a:bodyPr wrap="square" rtlCol="0">
            <a:spAutoFit/>
          </a:bodyPr>
          <a:lstStyle/>
          <a:p>
            <a:r>
              <a:rPr lang="en-US" dirty="0" smtClean="0">
                <a:solidFill>
                  <a:schemeClr val="bg1"/>
                </a:solidFill>
              </a:rPr>
              <a:t>4</a:t>
            </a:r>
            <a:endParaRPr lang="en-US" dirty="0">
              <a:solidFill>
                <a:schemeClr val="bg1"/>
              </a:solidFill>
            </a:endParaRPr>
          </a:p>
        </p:txBody>
      </p:sp>
      <p:sp>
        <p:nvSpPr>
          <p:cNvPr id="12" name="TextBox 11"/>
          <p:cNvSpPr txBox="1"/>
          <p:nvPr/>
        </p:nvSpPr>
        <p:spPr>
          <a:xfrm>
            <a:off x="3922796" y="6032013"/>
            <a:ext cx="453189" cy="369332"/>
          </a:xfrm>
          <a:prstGeom prst="rect">
            <a:avLst/>
          </a:prstGeom>
          <a:noFill/>
        </p:spPr>
        <p:txBody>
          <a:bodyPr wrap="square" rtlCol="0">
            <a:spAutoFit/>
          </a:bodyPr>
          <a:lstStyle/>
          <a:p>
            <a:r>
              <a:rPr lang="en-US" dirty="0">
                <a:solidFill>
                  <a:schemeClr val="bg1"/>
                </a:solidFill>
              </a:rPr>
              <a:t>3</a:t>
            </a:r>
          </a:p>
        </p:txBody>
      </p:sp>
      <p:sp>
        <p:nvSpPr>
          <p:cNvPr id="13" name="TextBox 12"/>
          <p:cNvSpPr txBox="1"/>
          <p:nvPr/>
        </p:nvSpPr>
        <p:spPr>
          <a:xfrm>
            <a:off x="4648200" y="6312932"/>
            <a:ext cx="453189" cy="369332"/>
          </a:xfrm>
          <a:prstGeom prst="rect">
            <a:avLst/>
          </a:prstGeom>
          <a:noFill/>
        </p:spPr>
        <p:txBody>
          <a:bodyPr wrap="square" rtlCol="0">
            <a:spAutoFit/>
          </a:bodyPr>
          <a:lstStyle/>
          <a:p>
            <a:r>
              <a:rPr lang="en-US" dirty="0" smtClean="0">
                <a:solidFill>
                  <a:schemeClr val="bg1"/>
                </a:solidFill>
              </a:rPr>
              <a:t>11</a:t>
            </a:r>
            <a:endParaRPr lang="en-US" dirty="0">
              <a:solidFill>
                <a:schemeClr val="bg1"/>
              </a:solidFill>
            </a:endParaRPr>
          </a:p>
        </p:txBody>
      </p:sp>
      <p:sp>
        <p:nvSpPr>
          <p:cNvPr id="14" name="TextBox 13"/>
          <p:cNvSpPr txBox="1"/>
          <p:nvPr/>
        </p:nvSpPr>
        <p:spPr>
          <a:xfrm>
            <a:off x="4628147" y="5220978"/>
            <a:ext cx="453189" cy="369332"/>
          </a:xfrm>
          <a:prstGeom prst="rect">
            <a:avLst/>
          </a:prstGeom>
          <a:noFill/>
        </p:spPr>
        <p:txBody>
          <a:bodyPr wrap="square" rtlCol="0">
            <a:spAutoFit/>
          </a:bodyPr>
          <a:lstStyle/>
          <a:p>
            <a:r>
              <a:rPr lang="en-US" dirty="0">
                <a:solidFill>
                  <a:schemeClr val="bg1"/>
                </a:solidFill>
              </a:rPr>
              <a:t>5</a:t>
            </a:r>
          </a:p>
        </p:txBody>
      </p:sp>
      <p:sp>
        <p:nvSpPr>
          <p:cNvPr id="15" name="TextBox 14"/>
          <p:cNvSpPr txBox="1"/>
          <p:nvPr/>
        </p:nvSpPr>
        <p:spPr>
          <a:xfrm>
            <a:off x="4598067" y="4452411"/>
            <a:ext cx="453189" cy="369332"/>
          </a:xfrm>
          <a:prstGeom prst="rect">
            <a:avLst/>
          </a:prstGeom>
          <a:noFill/>
        </p:spPr>
        <p:txBody>
          <a:bodyPr wrap="square" rtlCol="0">
            <a:spAutoFit/>
          </a:bodyPr>
          <a:lstStyle/>
          <a:p>
            <a:r>
              <a:rPr lang="en-US" dirty="0" smtClean="0">
                <a:solidFill>
                  <a:schemeClr val="bg1"/>
                </a:solidFill>
              </a:rPr>
              <a:t>2</a:t>
            </a:r>
            <a:endParaRPr lang="en-US" dirty="0">
              <a:solidFill>
                <a:schemeClr val="bg1"/>
              </a:solidFill>
            </a:endParaRPr>
          </a:p>
        </p:txBody>
      </p:sp>
      <p:sp>
        <p:nvSpPr>
          <p:cNvPr id="16" name="TextBox 15"/>
          <p:cNvSpPr txBox="1"/>
          <p:nvPr/>
        </p:nvSpPr>
        <p:spPr>
          <a:xfrm>
            <a:off x="4590046" y="3777734"/>
            <a:ext cx="453189" cy="369332"/>
          </a:xfrm>
          <a:prstGeom prst="rect">
            <a:avLst/>
          </a:prstGeom>
          <a:noFill/>
        </p:spPr>
        <p:txBody>
          <a:bodyPr wrap="square" rtlCol="0">
            <a:spAutoFit/>
          </a:bodyPr>
          <a:lstStyle/>
          <a:p>
            <a:r>
              <a:rPr lang="en-US" dirty="0" smtClean="0">
                <a:solidFill>
                  <a:schemeClr val="bg1"/>
                </a:solidFill>
              </a:rPr>
              <a:t>8</a:t>
            </a:r>
            <a:endParaRPr lang="en-US" dirty="0">
              <a:solidFill>
                <a:schemeClr val="bg1"/>
              </a:solidFill>
            </a:endParaRPr>
          </a:p>
        </p:txBody>
      </p:sp>
      <p:sp>
        <p:nvSpPr>
          <p:cNvPr id="17" name="TextBox 16"/>
          <p:cNvSpPr txBox="1"/>
          <p:nvPr/>
        </p:nvSpPr>
        <p:spPr>
          <a:xfrm>
            <a:off x="6400800" y="3593068"/>
            <a:ext cx="453189" cy="369332"/>
          </a:xfrm>
          <a:prstGeom prst="rect">
            <a:avLst/>
          </a:prstGeom>
          <a:noFill/>
        </p:spPr>
        <p:txBody>
          <a:bodyPr wrap="square" rtlCol="0">
            <a:spAutoFit/>
          </a:bodyPr>
          <a:lstStyle/>
          <a:p>
            <a:r>
              <a:rPr lang="en-US" dirty="0" smtClean="0">
                <a:solidFill>
                  <a:schemeClr val="bg1"/>
                </a:solidFill>
              </a:rPr>
              <a:t>1</a:t>
            </a:r>
            <a:endParaRPr lang="en-US" dirty="0">
              <a:solidFill>
                <a:schemeClr val="bg1"/>
              </a:solidFill>
            </a:endParaRPr>
          </a:p>
        </p:txBody>
      </p:sp>
      <p:sp>
        <p:nvSpPr>
          <p:cNvPr id="18" name="TextBox 17"/>
          <p:cNvSpPr txBox="1"/>
          <p:nvPr/>
        </p:nvSpPr>
        <p:spPr>
          <a:xfrm>
            <a:off x="5715000" y="4211598"/>
            <a:ext cx="453189" cy="369332"/>
          </a:xfrm>
          <a:prstGeom prst="rect">
            <a:avLst/>
          </a:prstGeom>
          <a:noFill/>
        </p:spPr>
        <p:txBody>
          <a:bodyPr wrap="square" rtlCol="0">
            <a:spAutoFit/>
          </a:bodyPr>
          <a:lstStyle/>
          <a:p>
            <a:r>
              <a:rPr lang="en-US" dirty="0" smtClean="0">
                <a:solidFill>
                  <a:schemeClr val="bg1"/>
                </a:solidFill>
              </a:rPr>
              <a:t>3</a:t>
            </a:r>
            <a:endParaRPr lang="en-US" dirty="0">
              <a:solidFill>
                <a:schemeClr val="bg1"/>
              </a:solidFill>
            </a:endParaRPr>
          </a:p>
        </p:txBody>
      </p:sp>
      <p:sp>
        <p:nvSpPr>
          <p:cNvPr id="20" name="TextBox 19"/>
          <p:cNvSpPr txBox="1"/>
          <p:nvPr/>
        </p:nvSpPr>
        <p:spPr>
          <a:xfrm>
            <a:off x="6130088" y="5088240"/>
            <a:ext cx="453189" cy="369332"/>
          </a:xfrm>
          <a:prstGeom prst="rect">
            <a:avLst/>
          </a:prstGeom>
          <a:noFill/>
        </p:spPr>
        <p:txBody>
          <a:bodyPr wrap="square" rtlCol="0">
            <a:spAutoFit/>
          </a:bodyPr>
          <a:lstStyle/>
          <a:p>
            <a:r>
              <a:rPr lang="en-US" dirty="0">
                <a:solidFill>
                  <a:schemeClr val="bg1"/>
                </a:solidFill>
              </a:rPr>
              <a:t>4</a:t>
            </a:r>
          </a:p>
        </p:txBody>
      </p:sp>
      <p:sp>
        <p:nvSpPr>
          <p:cNvPr id="21" name="TextBox 20"/>
          <p:cNvSpPr txBox="1"/>
          <p:nvPr/>
        </p:nvSpPr>
        <p:spPr>
          <a:xfrm>
            <a:off x="6694572" y="5678724"/>
            <a:ext cx="453189" cy="369332"/>
          </a:xfrm>
          <a:prstGeom prst="rect">
            <a:avLst/>
          </a:prstGeom>
          <a:noFill/>
        </p:spPr>
        <p:txBody>
          <a:bodyPr wrap="square" rtlCol="0">
            <a:spAutoFit/>
          </a:bodyPr>
          <a:lstStyle/>
          <a:p>
            <a:r>
              <a:rPr lang="en-US" dirty="0" smtClean="0">
                <a:solidFill>
                  <a:schemeClr val="bg1"/>
                </a:solidFill>
              </a:rPr>
              <a:t>6</a:t>
            </a:r>
            <a:endParaRPr lang="en-US" dirty="0">
              <a:solidFill>
                <a:schemeClr val="bg1"/>
              </a:solidFill>
            </a:endParaRPr>
          </a:p>
        </p:txBody>
      </p:sp>
      <p:sp>
        <p:nvSpPr>
          <p:cNvPr id="22" name="TextBox 21"/>
          <p:cNvSpPr txBox="1"/>
          <p:nvPr/>
        </p:nvSpPr>
        <p:spPr>
          <a:xfrm>
            <a:off x="3933323" y="3521242"/>
            <a:ext cx="453189" cy="369332"/>
          </a:xfrm>
          <a:prstGeom prst="rect">
            <a:avLst/>
          </a:prstGeom>
          <a:noFill/>
        </p:spPr>
        <p:txBody>
          <a:bodyPr wrap="square" rtlCol="0">
            <a:spAutoFit/>
          </a:bodyPr>
          <a:lstStyle/>
          <a:p>
            <a:r>
              <a:rPr lang="en-US" dirty="0" smtClean="0">
                <a:solidFill>
                  <a:schemeClr val="bg1"/>
                </a:solidFill>
              </a:rPr>
              <a:t>2</a:t>
            </a:r>
            <a:endParaRPr lang="en-US" dirty="0">
              <a:solidFill>
                <a:schemeClr val="bg1"/>
              </a:solidFill>
            </a:endParaRPr>
          </a:p>
        </p:txBody>
      </p:sp>
    </p:spTree>
    <p:extLst>
      <p:ext uri="{BB962C8B-B14F-4D97-AF65-F5344CB8AC3E}">
        <p14:creationId xmlns:p14="http://schemas.microsoft.com/office/powerpoint/2010/main" val="26897022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That Doesn’t Seem Safe…</a:t>
            </a:r>
            <a:endParaRPr lang="en-US" dirty="0"/>
          </a:p>
        </p:txBody>
      </p:sp>
      <p:sp>
        <p:nvSpPr>
          <p:cNvPr id="3" name="Content Placeholder 2"/>
          <p:cNvSpPr>
            <a:spLocks noGrp="1"/>
          </p:cNvSpPr>
          <p:nvPr>
            <p:ph idx="1"/>
          </p:nvPr>
        </p:nvSpPr>
        <p:spPr/>
        <p:txBody>
          <a:bodyPr>
            <a:noAutofit/>
          </a:bodyPr>
          <a:lstStyle/>
          <a:p>
            <a:r>
              <a:rPr lang="en-US" sz="3200" dirty="0" smtClean="0"/>
              <a:t>You’re right! That message definitely isn’t secure- if someone were to intercept it, all they would have to do is add up the numbers to figure out the message! </a:t>
            </a:r>
          </a:p>
          <a:p>
            <a:r>
              <a:rPr lang="en-US" sz="3200" dirty="0" smtClean="0"/>
              <a:t>This is where the encoding part comes in- </a:t>
            </a:r>
            <a:r>
              <a:rPr lang="en-US" sz="3200" dirty="0" smtClean="0"/>
              <a:t>Alice </a:t>
            </a:r>
            <a:r>
              <a:rPr lang="en-US" sz="3200" dirty="0" smtClean="0"/>
              <a:t>needs to encrypt this map so that only </a:t>
            </a:r>
            <a:r>
              <a:rPr lang="en-US" sz="3200" dirty="0" smtClean="0"/>
              <a:t>Bob </a:t>
            </a:r>
            <a:r>
              <a:rPr lang="en-US" sz="3200" dirty="0" smtClean="0"/>
              <a:t>can read it!</a:t>
            </a:r>
            <a:endParaRPr lang="en-US" sz="3200" dirty="0"/>
          </a:p>
        </p:txBody>
      </p:sp>
    </p:spTree>
    <p:extLst>
      <p:ext uri="{BB962C8B-B14F-4D97-AF65-F5344CB8AC3E}">
        <p14:creationId xmlns:p14="http://schemas.microsoft.com/office/powerpoint/2010/main" val="6468365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Alice’s </a:t>
            </a:r>
            <a:r>
              <a:rPr lang="en-US" dirty="0" smtClean="0"/>
              <a:t>Encryption</a:t>
            </a:r>
            <a:endParaRPr lang="en-US" dirty="0"/>
          </a:p>
        </p:txBody>
      </p:sp>
      <p:sp>
        <p:nvSpPr>
          <p:cNvPr id="3" name="Content Placeholder 2"/>
          <p:cNvSpPr>
            <a:spLocks noGrp="1"/>
          </p:cNvSpPr>
          <p:nvPr>
            <p:ph idx="1"/>
          </p:nvPr>
        </p:nvSpPr>
        <p:spPr>
          <a:xfrm>
            <a:off x="457200" y="1690288"/>
            <a:ext cx="8229600" cy="4709160"/>
          </a:xfrm>
        </p:spPr>
        <p:txBody>
          <a:bodyPr/>
          <a:lstStyle/>
          <a:p>
            <a:r>
              <a:rPr lang="en-US" dirty="0" smtClean="0"/>
              <a:t>To make her map secure, </a:t>
            </a:r>
            <a:r>
              <a:rPr lang="en-US" dirty="0" smtClean="0"/>
              <a:t>Alice </a:t>
            </a:r>
            <a:r>
              <a:rPr lang="en-US" dirty="0" smtClean="0"/>
              <a:t>needs to assign a new number to each node. This new number is the sum of the three surrounding nodes and the node itself. The new number is in parentheses.</a:t>
            </a:r>
          </a:p>
          <a:p>
            <a:endParaRPr lang="en-US"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0" y="3733800"/>
            <a:ext cx="4288600" cy="2658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08662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Sending The Message</a:t>
            </a:r>
            <a:endParaRPr lang="en-US" dirty="0"/>
          </a:p>
        </p:txBody>
      </p:sp>
      <p:sp>
        <p:nvSpPr>
          <p:cNvPr id="3" name="Content Placeholder 2"/>
          <p:cNvSpPr>
            <a:spLocks noGrp="1"/>
          </p:cNvSpPr>
          <p:nvPr>
            <p:ph idx="1"/>
          </p:nvPr>
        </p:nvSpPr>
        <p:spPr/>
        <p:txBody>
          <a:bodyPr>
            <a:normAutofit/>
          </a:bodyPr>
          <a:lstStyle/>
          <a:p>
            <a:r>
              <a:rPr lang="en-US" sz="3200" dirty="0" smtClean="0"/>
              <a:t>Once </a:t>
            </a:r>
            <a:r>
              <a:rPr lang="en-US" sz="3200" dirty="0" smtClean="0"/>
              <a:t>Alice </a:t>
            </a:r>
            <a:r>
              <a:rPr lang="en-US" sz="3200" dirty="0" smtClean="0"/>
              <a:t>has assigned a new value to each of the nodes, she sends her map with </a:t>
            </a:r>
            <a:r>
              <a:rPr lang="en-US" sz="3200" b="1" dirty="0" smtClean="0"/>
              <a:t>just the new numbers</a:t>
            </a:r>
            <a:r>
              <a:rPr lang="en-US" sz="3200" dirty="0" smtClean="0"/>
              <a:t> (not the original ones!) to </a:t>
            </a:r>
            <a:r>
              <a:rPr lang="en-US" sz="3200" dirty="0" smtClean="0"/>
              <a:t>Bob.</a:t>
            </a:r>
            <a:endParaRPr lang="en-US" sz="3200" dirty="0" smtClean="0"/>
          </a:p>
          <a:p>
            <a:r>
              <a:rPr lang="en-US" sz="3200" dirty="0" smtClean="0"/>
              <a:t>Now </a:t>
            </a:r>
            <a:r>
              <a:rPr lang="en-US" sz="3200" dirty="0" smtClean="0"/>
              <a:t>Bob </a:t>
            </a:r>
            <a:r>
              <a:rPr lang="en-US" sz="3200" dirty="0" smtClean="0"/>
              <a:t>needs to decode the message using his private key.</a:t>
            </a:r>
          </a:p>
        </p:txBody>
      </p:sp>
    </p:spTree>
    <p:extLst>
      <p:ext uri="{BB962C8B-B14F-4D97-AF65-F5344CB8AC3E}">
        <p14:creationId xmlns:p14="http://schemas.microsoft.com/office/powerpoint/2010/main" val="12766090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Cracking The Code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Remember </a:t>
            </a:r>
            <a:r>
              <a:rPr lang="en-US" dirty="0" smtClean="0"/>
              <a:t>Bob’s </a:t>
            </a:r>
            <a:r>
              <a:rPr lang="en-US" dirty="0" smtClean="0"/>
              <a:t>map? When you first saw it, it probably didn’t make any sense. </a:t>
            </a:r>
          </a:p>
          <a:p>
            <a:endParaRPr lang="en-US" dirty="0"/>
          </a:p>
          <a:p>
            <a:endParaRPr lang="en-US" dirty="0" smtClean="0"/>
          </a:p>
          <a:p>
            <a:endParaRPr lang="en-US" dirty="0"/>
          </a:p>
          <a:p>
            <a:endParaRPr lang="en-US" dirty="0" smtClean="0"/>
          </a:p>
          <a:p>
            <a:endParaRPr lang="en-US" dirty="0"/>
          </a:p>
          <a:p>
            <a:endParaRPr lang="en-US" dirty="0" smtClean="0"/>
          </a:p>
          <a:p>
            <a:r>
              <a:rPr lang="en-US" dirty="0" smtClean="0"/>
              <a:t>This map tells us that when we add up the large nodes, we get the original message!</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1528" y="2438400"/>
            <a:ext cx="4371975" cy="2482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48117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Final Result</a:t>
            </a:r>
            <a:endParaRPr lang="en-US" dirty="0"/>
          </a:p>
        </p:txBody>
      </p:sp>
      <p:sp>
        <p:nvSpPr>
          <p:cNvPr id="3" name="Content Placeholder 2"/>
          <p:cNvSpPr>
            <a:spLocks noGrp="1"/>
          </p:cNvSpPr>
          <p:nvPr>
            <p:ph idx="1"/>
          </p:nvPr>
        </p:nvSpPr>
        <p:spPr/>
        <p:txBody>
          <a:bodyPr/>
          <a:lstStyle/>
          <a:p>
            <a:r>
              <a:rPr lang="en-US" dirty="0" smtClean="0"/>
              <a:t>Anyone without that vital piece of information would probably be stumped by the map- they wouldn’t know what to do with all of those numbers! </a:t>
            </a:r>
            <a:r>
              <a:rPr lang="en-US" smtClean="0"/>
              <a:t>With </a:t>
            </a:r>
            <a:r>
              <a:rPr lang="en-US" smtClean="0"/>
              <a:t>Bob’s </a:t>
            </a:r>
            <a:r>
              <a:rPr lang="en-US" dirty="0" smtClean="0"/>
              <a:t>private key, however, it’s easy to decrypt. 13+13+22+18 = 66!</a:t>
            </a:r>
            <a:endParaRPr lang="en-US"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3962400"/>
            <a:ext cx="3943350" cy="2444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379" y="4016252"/>
            <a:ext cx="4114800" cy="2336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793867" y="5942855"/>
            <a:ext cx="389021" cy="246221"/>
          </a:xfrm>
          <a:prstGeom prst="rect">
            <a:avLst/>
          </a:prstGeom>
          <a:noFill/>
        </p:spPr>
        <p:txBody>
          <a:bodyPr wrap="square" rtlCol="0">
            <a:spAutoFit/>
          </a:bodyPr>
          <a:lstStyle/>
          <a:p>
            <a:r>
              <a:rPr lang="en-US" sz="1000" dirty="0" smtClean="0">
                <a:solidFill>
                  <a:schemeClr val="bg1"/>
                </a:solidFill>
              </a:rPr>
              <a:t>13</a:t>
            </a:r>
            <a:endParaRPr lang="en-US" sz="1000" dirty="0">
              <a:solidFill>
                <a:schemeClr val="bg1"/>
              </a:solidFill>
            </a:endParaRPr>
          </a:p>
        </p:txBody>
      </p:sp>
      <p:sp>
        <p:nvSpPr>
          <p:cNvPr id="9" name="TextBox 8"/>
          <p:cNvSpPr txBox="1"/>
          <p:nvPr/>
        </p:nvSpPr>
        <p:spPr>
          <a:xfrm>
            <a:off x="6013306" y="4938368"/>
            <a:ext cx="389021" cy="246221"/>
          </a:xfrm>
          <a:prstGeom prst="rect">
            <a:avLst/>
          </a:prstGeom>
          <a:noFill/>
        </p:spPr>
        <p:txBody>
          <a:bodyPr wrap="square" rtlCol="0">
            <a:spAutoFit/>
          </a:bodyPr>
          <a:lstStyle/>
          <a:p>
            <a:r>
              <a:rPr lang="en-US" sz="1000" dirty="0" smtClean="0">
                <a:solidFill>
                  <a:schemeClr val="bg1"/>
                </a:solidFill>
              </a:rPr>
              <a:t>13</a:t>
            </a:r>
            <a:endParaRPr lang="en-US" sz="1000" dirty="0">
              <a:solidFill>
                <a:schemeClr val="bg1"/>
              </a:solidFill>
            </a:endParaRPr>
          </a:p>
        </p:txBody>
      </p:sp>
      <p:sp>
        <p:nvSpPr>
          <p:cNvPr id="10" name="TextBox 9"/>
          <p:cNvSpPr txBox="1"/>
          <p:nvPr/>
        </p:nvSpPr>
        <p:spPr>
          <a:xfrm>
            <a:off x="6870842" y="5184589"/>
            <a:ext cx="389021" cy="246221"/>
          </a:xfrm>
          <a:prstGeom prst="rect">
            <a:avLst/>
          </a:prstGeom>
          <a:noFill/>
        </p:spPr>
        <p:txBody>
          <a:bodyPr wrap="square" rtlCol="0">
            <a:spAutoFit/>
          </a:bodyPr>
          <a:lstStyle/>
          <a:p>
            <a:r>
              <a:rPr lang="en-US" sz="1000" dirty="0" smtClean="0">
                <a:solidFill>
                  <a:schemeClr val="bg1"/>
                </a:solidFill>
              </a:rPr>
              <a:t>22</a:t>
            </a:r>
            <a:endParaRPr lang="en-US" sz="1000" dirty="0">
              <a:solidFill>
                <a:schemeClr val="bg1"/>
              </a:solidFill>
            </a:endParaRPr>
          </a:p>
        </p:txBody>
      </p:sp>
      <p:sp>
        <p:nvSpPr>
          <p:cNvPr id="11" name="TextBox 10"/>
          <p:cNvSpPr txBox="1"/>
          <p:nvPr/>
        </p:nvSpPr>
        <p:spPr>
          <a:xfrm>
            <a:off x="7848600" y="4058565"/>
            <a:ext cx="389021" cy="246221"/>
          </a:xfrm>
          <a:prstGeom prst="rect">
            <a:avLst/>
          </a:prstGeom>
          <a:noFill/>
        </p:spPr>
        <p:txBody>
          <a:bodyPr wrap="square" rtlCol="0">
            <a:spAutoFit/>
          </a:bodyPr>
          <a:lstStyle/>
          <a:p>
            <a:r>
              <a:rPr lang="en-US" sz="1000" dirty="0" smtClean="0">
                <a:solidFill>
                  <a:schemeClr val="bg1"/>
                </a:solidFill>
              </a:rPr>
              <a:t>18</a:t>
            </a:r>
            <a:endParaRPr lang="en-US" sz="1000" dirty="0">
              <a:solidFill>
                <a:schemeClr val="bg1"/>
              </a:solidFill>
            </a:endParaRPr>
          </a:p>
        </p:txBody>
      </p:sp>
    </p:spTree>
    <p:extLst>
      <p:ext uri="{BB962C8B-B14F-4D97-AF65-F5344CB8AC3E}">
        <p14:creationId xmlns:p14="http://schemas.microsoft.com/office/powerpoint/2010/main" val="3744313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Turn</a:t>
            </a:r>
            <a:endParaRPr lang="en-US" dirty="0"/>
          </a:p>
        </p:txBody>
      </p:sp>
      <p:sp>
        <p:nvSpPr>
          <p:cNvPr id="3" name="Content Placeholder 2"/>
          <p:cNvSpPr>
            <a:spLocks noGrp="1"/>
          </p:cNvSpPr>
          <p:nvPr>
            <p:ph idx="1"/>
          </p:nvPr>
        </p:nvSpPr>
        <p:spPr/>
        <p:txBody>
          <a:bodyPr>
            <a:normAutofit/>
          </a:bodyPr>
          <a:lstStyle/>
          <a:p>
            <a:r>
              <a:rPr lang="en-US" sz="4000" dirty="0" smtClean="0"/>
              <a:t>Now that you’ve seen encryption in action, it’s time to try it out yourself! </a:t>
            </a:r>
          </a:p>
          <a:p>
            <a:r>
              <a:rPr lang="en-US" sz="4000" dirty="0" smtClean="0"/>
              <a:t>First we will try it with pre-made maps, and then we will make our own.</a:t>
            </a:r>
            <a:endParaRPr lang="en-US" sz="4000" dirty="0"/>
          </a:p>
        </p:txBody>
      </p:sp>
    </p:spTree>
    <p:extLst>
      <p:ext uri="{BB962C8B-B14F-4D97-AF65-F5344CB8AC3E}">
        <p14:creationId xmlns:p14="http://schemas.microsoft.com/office/powerpoint/2010/main" val="28140527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Public Key Encryption in Computer Science</a:t>
            </a:r>
            <a:endParaRPr lang="en-US" dirty="0"/>
          </a:p>
        </p:txBody>
      </p:sp>
      <p:sp>
        <p:nvSpPr>
          <p:cNvPr id="3" name="Content Placeholder 2"/>
          <p:cNvSpPr>
            <a:spLocks noGrp="1"/>
          </p:cNvSpPr>
          <p:nvPr>
            <p:ph idx="1"/>
          </p:nvPr>
        </p:nvSpPr>
        <p:spPr/>
        <p:txBody>
          <a:bodyPr/>
          <a:lstStyle/>
          <a:p>
            <a:r>
              <a:rPr lang="en-US" dirty="0" smtClean="0"/>
              <a:t>Sending messages to each other is fun and all, but how does this apply to computer science?</a:t>
            </a:r>
          </a:p>
          <a:p>
            <a:r>
              <a:rPr lang="en-US" dirty="0" smtClean="0"/>
              <a:t>Public key encryption is used all of the time to send messages between computers. </a:t>
            </a:r>
            <a:endParaRPr lang="en-US" dirty="0"/>
          </a:p>
          <a:p>
            <a:r>
              <a:rPr lang="en-US" dirty="0" smtClean="0"/>
              <a:t>For instance, let’s say you wanted to buy something online with your credit card. You only want the person you are buying from to receive your credit card number.</a:t>
            </a:r>
            <a:endParaRPr lang="en-US" dirty="0"/>
          </a:p>
          <a:p>
            <a:r>
              <a:rPr lang="en-US" dirty="0" smtClean="0"/>
              <a:t>What’s stopping someone from stealing your credit card number by intercepting it?</a:t>
            </a:r>
            <a:endParaRPr lang="en-US" dirty="0"/>
          </a:p>
        </p:txBody>
      </p:sp>
    </p:spTree>
    <p:extLst>
      <p:ext uri="{BB962C8B-B14F-4D97-AF65-F5344CB8AC3E}">
        <p14:creationId xmlns:p14="http://schemas.microsoft.com/office/powerpoint/2010/main" val="8579699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Solution- RSA</a:t>
            </a:r>
            <a:endParaRPr lang="en-US" dirty="0"/>
          </a:p>
        </p:txBody>
      </p:sp>
      <p:sp>
        <p:nvSpPr>
          <p:cNvPr id="3" name="Content Placeholder 2"/>
          <p:cNvSpPr>
            <a:spLocks noGrp="1"/>
          </p:cNvSpPr>
          <p:nvPr>
            <p:ph idx="1"/>
          </p:nvPr>
        </p:nvSpPr>
        <p:spPr/>
        <p:txBody>
          <a:bodyPr/>
          <a:lstStyle/>
          <a:p>
            <a:r>
              <a:rPr lang="en-US" dirty="0" smtClean="0"/>
              <a:t>Instead of just sending your credit card number as-is, the computer will encrypt the number  based on the recipient’s public key.</a:t>
            </a:r>
          </a:p>
          <a:p>
            <a:r>
              <a:rPr lang="en-US" dirty="0" smtClean="0"/>
              <a:t>That way, only the recipient will be able to decode the message- just like the lock and key analogy!</a:t>
            </a:r>
          </a:p>
          <a:p>
            <a:r>
              <a:rPr lang="en-US" dirty="0" smtClean="0"/>
              <a:t>The way that computers use this concept is called the </a:t>
            </a:r>
            <a:r>
              <a:rPr lang="en-US" b="1" dirty="0" smtClean="0"/>
              <a:t>RSA public key cryptosystem</a:t>
            </a:r>
            <a:r>
              <a:rPr lang="en-US" dirty="0" smtClean="0"/>
              <a:t>.</a:t>
            </a:r>
            <a:endParaRPr lang="en-US" dirty="0"/>
          </a:p>
        </p:txBody>
      </p:sp>
    </p:spTree>
    <p:extLst>
      <p:ext uri="{BB962C8B-B14F-4D97-AF65-F5344CB8AC3E}">
        <p14:creationId xmlns:p14="http://schemas.microsoft.com/office/powerpoint/2010/main" val="41981276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it work?</a:t>
            </a:r>
            <a:endParaRPr lang="en-US" dirty="0"/>
          </a:p>
        </p:txBody>
      </p:sp>
      <p:sp>
        <p:nvSpPr>
          <p:cNvPr id="3" name="Content Placeholder 2"/>
          <p:cNvSpPr>
            <a:spLocks noGrp="1"/>
          </p:cNvSpPr>
          <p:nvPr>
            <p:ph idx="1"/>
          </p:nvPr>
        </p:nvSpPr>
        <p:spPr/>
        <p:txBody>
          <a:bodyPr/>
          <a:lstStyle/>
          <a:p>
            <a:r>
              <a:rPr lang="en-US" dirty="0" smtClean="0"/>
              <a:t>The big idea behind RSA is that it is very difficult to factor large numbers.</a:t>
            </a:r>
          </a:p>
          <a:p>
            <a:pPr lvl="1"/>
            <a:r>
              <a:rPr lang="en-US" dirty="0" smtClean="0"/>
              <a:t>When we say “factor,” we mean finding all of the prime factors of a number. This means finding the prime numbers that multiply together to make the original number.</a:t>
            </a:r>
          </a:p>
          <a:p>
            <a:pPr lvl="1"/>
            <a:r>
              <a:rPr lang="en-US" dirty="0" smtClean="0"/>
              <a:t>For example, the prime factorization of 6 is 2x3, the prime factorization of 24 is 2x2x2x3, etc.</a:t>
            </a:r>
          </a:p>
          <a:p>
            <a:r>
              <a:rPr lang="en-US" dirty="0"/>
              <a:t>I</a:t>
            </a:r>
            <a:r>
              <a:rPr lang="en-US" dirty="0" smtClean="0"/>
              <a:t>t can take a supercomputer several months to factor a 100 digit number!</a:t>
            </a:r>
            <a:endParaRPr lang="en-US" dirty="0"/>
          </a:p>
        </p:txBody>
      </p:sp>
    </p:spTree>
    <p:extLst>
      <p:ext uri="{BB962C8B-B14F-4D97-AF65-F5344CB8AC3E}">
        <p14:creationId xmlns:p14="http://schemas.microsoft.com/office/powerpoint/2010/main" val="5787658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this help us?</a:t>
            </a:r>
            <a:endParaRPr lang="en-US" dirty="0"/>
          </a:p>
        </p:txBody>
      </p:sp>
      <p:sp>
        <p:nvSpPr>
          <p:cNvPr id="3" name="Content Placeholder 2"/>
          <p:cNvSpPr>
            <a:spLocks noGrp="1"/>
          </p:cNvSpPr>
          <p:nvPr>
            <p:ph idx="1"/>
          </p:nvPr>
        </p:nvSpPr>
        <p:spPr/>
        <p:txBody>
          <a:bodyPr>
            <a:normAutofit/>
          </a:bodyPr>
          <a:lstStyle/>
          <a:p>
            <a:r>
              <a:rPr lang="en-US" dirty="0" smtClean="0"/>
              <a:t>It may be very difficult to factor large numbers, but it’s very easy to multiply two prime numbers together! </a:t>
            </a:r>
          </a:p>
          <a:p>
            <a:r>
              <a:rPr lang="en-US" dirty="0" smtClean="0"/>
              <a:t>Using that fact, we can choose two large prime numbers (say 12,553 and 13,007) and multiply them together to get 163,276,871. </a:t>
            </a:r>
          </a:p>
          <a:p>
            <a:r>
              <a:rPr lang="en-US" dirty="0" smtClean="0"/>
              <a:t>If we were told to factor 163,276,871 without any hints, it would be very difficult to do!</a:t>
            </a:r>
          </a:p>
          <a:p>
            <a:r>
              <a:rPr lang="en-US" dirty="0" smtClean="0"/>
              <a:t>Although the math behind cryptography can be difficult, the underlying principle is pretty simple!</a:t>
            </a:r>
          </a:p>
        </p:txBody>
      </p:sp>
    </p:spTree>
    <p:extLst>
      <p:ext uri="{BB962C8B-B14F-4D97-AF65-F5344CB8AC3E}">
        <p14:creationId xmlns:p14="http://schemas.microsoft.com/office/powerpoint/2010/main" val="9927551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RSA- What Happens</a:t>
            </a:r>
            <a:endParaRPr lang="en-US" dirty="0"/>
          </a:p>
        </p:txBody>
      </p:sp>
      <p:sp>
        <p:nvSpPr>
          <p:cNvPr id="3" name="Content Placeholder 2"/>
          <p:cNvSpPr>
            <a:spLocks noGrp="1"/>
          </p:cNvSpPr>
          <p:nvPr>
            <p:ph idx="1"/>
          </p:nvPr>
        </p:nvSpPr>
        <p:spPr/>
        <p:txBody>
          <a:bodyPr/>
          <a:lstStyle/>
          <a:p>
            <a:r>
              <a:rPr lang="en-US" dirty="0" smtClean="0"/>
              <a:t>Just like with our maps, the first step is to choose a </a:t>
            </a:r>
            <a:r>
              <a:rPr lang="en-US" b="1" dirty="0" smtClean="0"/>
              <a:t>private key</a:t>
            </a:r>
            <a:r>
              <a:rPr lang="en-US" dirty="0" smtClean="0"/>
              <a:t>. Instead of creating a map, this algorithm requires you to choose 2 large prime numbers to be your private key. The larger they are, the better!</a:t>
            </a:r>
          </a:p>
          <a:p>
            <a:r>
              <a:rPr lang="en-US" dirty="0" smtClean="0"/>
              <a:t>For this example we are going to use </a:t>
            </a:r>
            <a:r>
              <a:rPr lang="en-US" dirty="0" smtClean="0">
                <a:solidFill>
                  <a:srgbClr val="92D050"/>
                </a:solidFill>
              </a:rPr>
              <a:t>12,553 </a:t>
            </a:r>
            <a:r>
              <a:rPr lang="en-US" dirty="0" smtClean="0"/>
              <a:t>and </a:t>
            </a:r>
            <a:r>
              <a:rPr lang="en-US" dirty="0" smtClean="0">
                <a:solidFill>
                  <a:srgbClr val="92D050"/>
                </a:solidFill>
              </a:rPr>
              <a:t>13,007</a:t>
            </a:r>
            <a:r>
              <a:rPr lang="en-US" dirty="0" smtClean="0"/>
              <a:t>.</a:t>
            </a:r>
            <a:endParaRPr lang="en-US" dirty="0"/>
          </a:p>
        </p:txBody>
      </p:sp>
    </p:spTree>
    <p:extLst>
      <p:ext uri="{BB962C8B-B14F-4D97-AF65-F5344CB8AC3E}">
        <p14:creationId xmlns:p14="http://schemas.microsoft.com/office/powerpoint/2010/main" val="10729715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RSA- What Happens</a:t>
            </a:r>
            <a:endParaRPr lang="en-US" dirty="0"/>
          </a:p>
        </p:txBody>
      </p:sp>
      <p:sp>
        <p:nvSpPr>
          <p:cNvPr id="3" name="Content Placeholder 2"/>
          <p:cNvSpPr>
            <a:spLocks noGrp="1"/>
          </p:cNvSpPr>
          <p:nvPr>
            <p:ph idx="1"/>
          </p:nvPr>
        </p:nvSpPr>
        <p:spPr/>
        <p:txBody>
          <a:bodyPr/>
          <a:lstStyle/>
          <a:p>
            <a:r>
              <a:rPr lang="en-US" dirty="0" smtClean="0"/>
              <a:t>Next, we need to make a public key that goes with our private key. </a:t>
            </a:r>
          </a:p>
          <a:p>
            <a:r>
              <a:rPr lang="en-US" dirty="0" smtClean="0"/>
              <a:t>For this algorithm, the public key is a pair of numbers </a:t>
            </a:r>
          </a:p>
          <a:p>
            <a:pPr lvl="1"/>
            <a:r>
              <a:rPr lang="en-US" dirty="0" smtClean="0"/>
              <a:t>The first number is the product of our two numbers (12553 x 13007 = </a:t>
            </a:r>
            <a:r>
              <a:rPr lang="en-US" dirty="0" smtClean="0">
                <a:solidFill>
                  <a:srgbClr val="FFC000"/>
                </a:solidFill>
              </a:rPr>
              <a:t>163,276,861</a:t>
            </a:r>
            <a:r>
              <a:rPr lang="en-US" dirty="0" smtClean="0"/>
              <a:t>). Let’s call it m.</a:t>
            </a:r>
          </a:p>
          <a:p>
            <a:pPr lvl="1"/>
            <a:r>
              <a:rPr lang="en-US" dirty="0" smtClean="0"/>
              <a:t>The second number is any number that is </a:t>
            </a:r>
            <a:r>
              <a:rPr lang="en-US" b="1" dirty="0" smtClean="0"/>
              <a:t>relatively prime to</a:t>
            </a:r>
            <a:r>
              <a:rPr lang="en-US" dirty="0" smtClean="0"/>
              <a:t> (i.e. shares no common factors with) the product of (12,553 -1)x(13007-1), which is 163,251,312.  For this example, we will use </a:t>
            </a:r>
            <a:r>
              <a:rPr lang="en-US" dirty="0" smtClean="0">
                <a:solidFill>
                  <a:schemeClr val="accent5">
                    <a:lumMod val="50000"/>
                  </a:schemeClr>
                </a:solidFill>
              </a:rPr>
              <a:t>79,921</a:t>
            </a:r>
            <a:r>
              <a:rPr lang="en-US" dirty="0" smtClean="0"/>
              <a:t> (trust us, it’s relatively prime!) Let’s call it k.</a:t>
            </a:r>
            <a:endParaRPr lang="en-US" dirty="0"/>
          </a:p>
        </p:txBody>
      </p:sp>
    </p:spTree>
    <p:extLst>
      <p:ext uri="{BB962C8B-B14F-4D97-AF65-F5344CB8AC3E}">
        <p14:creationId xmlns:p14="http://schemas.microsoft.com/office/powerpoint/2010/main" val="12880020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that public key safe?</a:t>
            </a:r>
            <a:endParaRPr lang="en-US" dirty="0"/>
          </a:p>
        </p:txBody>
      </p:sp>
      <p:sp>
        <p:nvSpPr>
          <p:cNvPr id="3" name="Content Placeholder 2"/>
          <p:cNvSpPr>
            <a:spLocks noGrp="1"/>
          </p:cNvSpPr>
          <p:nvPr>
            <p:ph idx="1"/>
          </p:nvPr>
        </p:nvSpPr>
        <p:spPr/>
        <p:txBody>
          <a:bodyPr/>
          <a:lstStyle/>
          <a:p>
            <a:r>
              <a:rPr lang="en-US" dirty="0" smtClean="0"/>
              <a:t>Like we said before, it is very difficult to factor large numbers! If someone saw the number </a:t>
            </a:r>
            <a:r>
              <a:rPr lang="en-US" dirty="0" smtClean="0">
                <a:solidFill>
                  <a:srgbClr val="FFC000"/>
                </a:solidFill>
              </a:rPr>
              <a:t>163,276,861</a:t>
            </a:r>
            <a:r>
              <a:rPr lang="en-US" dirty="0" smtClean="0"/>
              <a:t> and wanted to figure out the two primes we chose originally by factoring it, it would take them a very long time!</a:t>
            </a:r>
          </a:p>
          <a:p>
            <a:pPr lvl="1"/>
            <a:r>
              <a:rPr lang="en-US" dirty="0" smtClean="0"/>
              <a:t>And these numbers aren’t even that big!</a:t>
            </a:r>
          </a:p>
          <a:p>
            <a:r>
              <a:rPr lang="en-US" dirty="0" smtClean="0"/>
              <a:t>So now the public knows that our two numbers are </a:t>
            </a:r>
            <a:r>
              <a:rPr lang="en-US" dirty="0" smtClean="0">
                <a:solidFill>
                  <a:srgbClr val="FFC000"/>
                </a:solidFill>
              </a:rPr>
              <a:t>163,276,861</a:t>
            </a:r>
            <a:r>
              <a:rPr lang="en-US" dirty="0" smtClean="0"/>
              <a:t> (m) and </a:t>
            </a:r>
            <a:r>
              <a:rPr lang="en-US" dirty="0">
                <a:solidFill>
                  <a:schemeClr val="accent5">
                    <a:lumMod val="50000"/>
                  </a:schemeClr>
                </a:solidFill>
              </a:rPr>
              <a:t>79,921 </a:t>
            </a:r>
            <a:r>
              <a:rPr lang="en-US" dirty="0" smtClean="0"/>
              <a:t>(k). Using these numbers, how can someone send us a message?</a:t>
            </a:r>
            <a:endParaRPr lang="en-US" dirty="0"/>
          </a:p>
        </p:txBody>
      </p:sp>
    </p:spTree>
    <p:extLst>
      <p:ext uri="{BB962C8B-B14F-4D97-AF65-F5344CB8AC3E}">
        <p14:creationId xmlns:p14="http://schemas.microsoft.com/office/powerpoint/2010/main" val="28119905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Sending the Message Using Mods</a:t>
            </a:r>
            <a:endParaRPr lang="en-US" dirty="0"/>
          </a:p>
        </p:txBody>
      </p:sp>
      <p:sp>
        <p:nvSpPr>
          <p:cNvPr id="3" name="Content Placeholder 2"/>
          <p:cNvSpPr>
            <a:spLocks noGrp="1"/>
          </p:cNvSpPr>
          <p:nvPr>
            <p:ph idx="1"/>
          </p:nvPr>
        </p:nvSpPr>
        <p:spPr/>
        <p:txBody>
          <a:bodyPr>
            <a:normAutofit/>
          </a:bodyPr>
          <a:lstStyle/>
          <a:p>
            <a:r>
              <a:rPr lang="en-US" dirty="0" smtClean="0"/>
              <a:t>RSA involves modular arithmetic, which we discussed briefly.</a:t>
            </a:r>
          </a:p>
          <a:p>
            <a:r>
              <a:rPr lang="en-US" dirty="0" smtClean="0"/>
              <a:t>Let’s say we want to send the message “To be or not to be.” This means that we want </a:t>
            </a:r>
            <a:r>
              <a:rPr lang="en-US" dirty="0"/>
              <a:t>to send the number </a:t>
            </a:r>
            <a:r>
              <a:rPr lang="en-US" dirty="0" smtClean="0"/>
              <a:t>30251215252824253030251215 .</a:t>
            </a:r>
          </a:p>
          <a:p>
            <a:r>
              <a:rPr lang="en-US" dirty="0" smtClean="0"/>
              <a:t>We can’t send it all at once! You can only send your message in pieces that are smaller than the “m” you’ve chosen. In this case, our “m” is 9 digits long, so we’re actually sending four numbers: </a:t>
            </a:r>
            <a:r>
              <a:rPr lang="en-US" dirty="0" smtClean="0">
                <a:solidFill>
                  <a:srgbClr val="FF33CC"/>
                </a:solidFill>
              </a:rPr>
              <a:t>30251215,  25282425, </a:t>
            </a:r>
            <a:r>
              <a:rPr lang="en-US" dirty="0">
                <a:solidFill>
                  <a:srgbClr val="FF33CC"/>
                </a:solidFill>
              </a:rPr>
              <a:t>30302512</a:t>
            </a:r>
            <a:r>
              <a:rPr lang="en-US" dirty="0" smtClean="0">
                <a:solidFill>
                  <a:srgbClr val="FF33CC"/>
                </a:solidFill>
              </a:rPr>
              <a:t>,  15</a:t>
            </a:r>
            <a:r>
              <a:rPr lang="en-US" dirty="0" smtClean="0"/>
              <a:t>. </a:t>
            </a:r>
            <a:endParaRPr lang="en-US" dirty="0"/>
          </a:p>
        </p:txBody>
      </p:sp>
    </p:spTree>
    <p:extLst>
      <p:ext uri="{BB962C8B-B14F-4D97-AF65-F5344CB8AC3E}">
        <p14:creationId xmlns:p14="http://schemas.microsoft.com/office/powerpoint/2010/main" val="28957687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Sending the Message Using Mods</a:t>
            </a:r>
          </a:p>
        </p:txBody>
      </p:sp>
      <p:sp>
        <p:nvSpPr>
          <p:cNvPr id="3" name="Content Placeholder 2"/>
          <p:cNvSpPr>
            <a:spLocks noGrp="1"/>
          </p:cNvSpPr>
          <p:nvPr>
            <p:ph idx="1"/>
          </p:nvPr>
        </p:nvSpPr>
        <p:spPr>
          <a:xfrm>
            <a:off x="457200" y="1600200"/>
            <a:ext cx="8229600" cy="4953000"/>
          </a:xfrm>
        </p:spPr>
        <p:txBody>
          <a:bodyPr>
            <a:normAutofit lnSpcReduction="10000"/>
          </a:bodyPr>
          <a:lstStyle/>
          <a:p>
            <a:r>
              <a:rPr lang="en-US" dirty="0" smtClean="0"/>
              <a:t>Now, we take each of these numbers and plug it in to a special equation:</a:t>
            </a:r>
          </a:p>
          <a:p>
            <a:pPr lvl="1"/>
            <a:r>
              <a:rPr lang="en-US" dirty="0" smtClean="0"/>
              <a:t>“</a:t>
            </a:r>
            <a:r>
              <a:rPr lang="en-US" dirty="0" err="1" smtClean="0"/>
              <a:t>number”^k</a:t>
            </a:r>
            <a:r>
              <a:rPr lang="en-US" dirty="0" smtClean="0"/>
              <a:t> = “encoded number”(mod m)</a:t>
            </a:r>
          </a:p>
          <a:p>
            <a:pPr lvl="1"/>
            <a:r>
              <a:rPr lang="en-US" dirty="0" smtClean="0"/>
              <a:t>One equation: </a:t>
            </a:r>
            <a:r>
              <a:rPr lang="en-US" dirty="0" smtClean="0">
                <a:solidFill>
                  <a:srgbClr val="FF33CC"/>
                </a:solidFill>
              </a:rPr>
              <a:t>30251215</a:t>
            </a:r>
            <a:r>
              <a:rPr lang="en-US" dirty="0" smtClean="0"/>
              <a:t>^</a:t>
            </a:r>
            <a:r>
              <a:rPr lang="en-US" dirty="0" smtClean="0">
                <a:solidFill>
                  <a:schemeClr val="accent5">
                    <a:lumMod val="50000"/>
                  </a:schemeClr>
                </a:solidFill>
              </a:rPr>
              <a:t>79921</a:t>
            </a:r>
            <a:r>
              <a:rPr lang="en-US" dirty="0" smtClean="0"/>
              <a:t> = “</a:t>
            </a:r>
            <a:r>
              <a:rPr lang="en-US" dirty="0" smtClean="0">
                <a:solidFill>
                  <a:schemeClr val="bg2">
                    <a:lumMod val="50000"/>
                  </a:schemeClr>
                </a:solidFill>
              </a:rPr>
              <a:t>encoded number</a:t>
            </a:r>
            <a:r>
              <a:rPr lang="en-US" dirty="0" smtClean="0"/>
              <a:t>”(mod </a:t>
            </a:r>
            <a:r>
              <a:rPr lang="en-US" dirty="0" smtClean="0">
                <a:solidFill>
                  <a:srgbClr val="FFC000"/>
                </a:solidFill>
              </a:rPr>
              <a:t>163276861</a:t>
            </a:r>
            <a:r>
              <a:rPr lang="en-US" dirty="0" smtClean="0"/>
              <a:t>)</a:t>
            </a:r>
          </a:p>
          <a:p>
            <a:r>
              <a:rPr lang="en-US" dirty="0" smtClean="0"/>
              <a:t>You can see that in order to solve the equation, we need our recipient’s </a:t>
            </a:r>
            <a:r>
              <a:rPr lang="en-US" b="1" dirty="0" smtClean="0"/>
              <a:t>public key</a:t>
            </a:r>
            <a:r>
              <a:rPr lang="en-US" dirty="0" smtClean="0"/>
              <a:t>, or “m” and “k.” Without these two numbers, we can’t encode our number!</a:t>
            </a:r>
          </a:p>
          <a:p>
            <a:r>
              <a:rPr lang="en-US" dirty="0" smtClean="0"/>
              <a:t>If you solve this equation for each number, you get four new numbers, the “encoded numbers”. We did this part for you</a:t>
            </a:r>
            <a:r>
              <a:rPr lang="en-US" dirty="0"/>
              <a:t>;</a:t>
            </a:r>
            <a:r>
              <a:rPr lang="en-US" dirty="0" smtClean="0"/>
              <a:t> here is our message after it has been encoded:</a:t>
            </a:r>
          </a:p>
          <a:p>
            <a:pPr lvl="1"/>
            <a:r>
              <a:rPr lang="en-US" dirty="0" smtClean="0">
                <a:solidFill>
                  <a:schemeClr val="bg2">
                    <a:lumMod val="50000"/>
                  </a:schemeClr>
                </a:solidFill>
              </a:rPr>
              <a:t>149419241,  62721998,   118084566,   40481382</a:t>
            </a:r>
          </a:p>
        </p:txBody>
      </p:sp>
    </p:spTree>
    <p:extLst>
      <p:ext uri="{BB962C8B-B14F-4D97-AF65-F5344CB8AC3E}">
        <p14:creationId xmlns:p14="http://schemas.microsoft.com/office/powerpoint/2010/main" val="38254890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Decoding the Message</a:t>
            </a:r>
            <a:endParaRPr lang="en-US" dirty="0"/>
          </a:p>
        </p:txBody>
      </p:sp>
      <p:sp>
        <p:nvSpPr>
          <p:cNvPr id="3" name="Content Placeholder 2"/>
          <p:cNvSpPr>
            <a:spLocks noGrp="1"/>
          </p:cNvSpPr>
          <p:nvPr>
            <p:ph idx="1"/>
          </p:nvPr>
        </p:nvSpPr>
        <p:spPr/>
        <p:txBody>
          <a:bodyPr>
            <a:normAutofit fontScale="85000" lnSpcReduction="10000"/>
          </a:bodyPr>
          <a:lstStyle/>
          <a:p>
            <a:r>
              <a:rPr lang="en-US" sz="3200" dirty="0" smtClean="0"/>
              <a:t>Once we send those numbers to our recipient, they need to decode it.</a:t>
            </a:r>
          </a:p>
          <a:p>
            <a:r>
              <a:rPr lang="en-US" sz="3200" dirty="0" smtClean="0"/>
              <a:t>For each number we sent them, they need to solve this equation:</a:t>
            </a:r>
          </a:p>
          <a:p>
            <a:pPr lvl="1"/>
            <a:r>
              <a:rPr lang="en-US" sz="3200" dirty="0" smtClean="0"/>
              <a:t>“</a:t>
            </a:r>
            <a:r>
              <a:rPr lang="en-US" sz="3200" dirty="0" err="1" smtClean="0"/>
              <a:t>answer”^k</a:t>
            </a:r>
            <a:r>
              <a:rPr lang="en-US" sz="3200" dirty="0" smtClean="0"/>
              <a:t> = “number”(mod m)</a:t>
            </a:r>
          </a:p>
          <a:p>
            <a:pPr lvl="1"/>
            <a:r>
              <a:rPr lang="en-US" sz="3200" dirty="0" smtClean="0"/>
              <a:t>One equation: “</a:t>
            </a:r>
            <a:r>
              <a:rPr lang="en-US" sz="3200" dirty="0" smtClean="0">
                <a:solidFill>
                  <a:srgbClr val="FF33CC"/>
                </a:solidFill>
              </a:rPr>
              <a:t>answer</a:t>
            </a:r>
            <a:r>
              <a:rPr lang="en-US" sz="3200" dirty="0" smtClean="0"/>
              <a:t>”^</a:t>
            </a:r>
            <a:r>
              <a:rPr lang="en-US" sz="3200" dirty="0" smtClean="0">
                <a:solidFill>
                  <a:schemeClr val="accent5">
                    <a:lumMod val="50000"/>
                  </a:schemeClr>
                </a:solidFill>
              </a:rPr>
              <a:t>79921</a:t>
            </a:r>
            <a:r>
              <a:rPr lang="en-US" sz="3200" dirty="0" smtClean="0"/>
              <a:t> = </a:t>
            </a:r>
            <a:r>
              <a:rPr lang="en-US" sz="3200" dirty="0" smtClean="0">
                <a:solidFill>
                  <a:schemeClr val="accent3">
                    <a:lumMod val="75000"/>
                  </a:schemeClr>
                </a:solidFill>
              </a:rPr>
              <a:t>149419241</a:t>
            </a:r>
            <a:r>
              <a:rPr lang="en-US" sz="3200" dirty="0" smtClean="0"/>
              <a:t>(mod </a:t>
            </a:r>
            <a:r>
              <a:rPr lang="en-US" sz="3200" dirty="0" smtClean="0">
                <a:solidFill>
                  <a:srgbClr val="FFC000"/>
                </a:solidFill>
              </a:rPr>
              <a:t>163276861</a:t>
            </a:r>
            <a:r>
              <a:rPr lang="en-US" sz="3200" dirty="0" smtClean="0"/>
              <a:t>)</a:t>
            </a:r>
          </a:p>
          <a:p>
            <a:pPr lvl="1"/>
            <a:r>
              <a:rPr lang="en-US" sz="3200" dirty="0" smtClean="0"/>
              <a:t>Remember: The yellow and brown numbers are our </a:t>
            </a:r>
            <a:r>
              <a:rPr lang="en-US" sz="3200" b="1" dirty="0" smtClean="0"/>
              <a:t>public key</a:t>
            </a:r>
            <a:r>
              <a:rPr lang="en-US" sz="3200" dirty="0" smtClean="0"/>
              <a:t>, and the green number is part of our encoded message.</a:t>
            </a:r>
          </a:p>
        </p:txBody>
      </p:sp>
    </p:spTree>
    <p:extLst>
      <p:ext uri="{BB962C8B-B14F-4D97-AF65-F5344CB8AC3E}">
        <p14:creationId xmlns:p14="http://schemas.microsoft.com/office/powerpoint/2010/main" val="39302720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Where does the factoring come in?</a:t>
            </a:r>
            <a:endParaRPr lang="en-US" dirty="0"/>
          </a:p>
        </p:txBody>
      </p:sp>
      <p:sp>
        <p:nvSpPr>
          <p:cNvPr id="3" name="Content Placeholder 2"/>
          <p:cNvSpPr>
            <a:spLocks noGrp="1"/>
          </p:cNvSpPr>
          <p:nvPr>
            <p:ph idx="1"/>
          </p:nvPr>
        </p:nvSpPr>
        <p:spPr/>
        <p:txBody>
          <a:bodyPr>
            <a:normAutofit/>
          </a:bodyPr>
          <a:lstStyle/>
          <a:p>
            <a:r>
              <a:rPr lang="en-US" dirty="0"/>
              <a:t>We won’t go into the specifics about how to solve this equation, but the </a:t>
            </a:r>
            <a:r>
              <a:rPr lang="en-US" dirty="0" smtClean="0"/>
              <a:t>important thing to know is </a:t>
            </a:r>
            <a:r>
              <a:rPr lang="en-US" dirty="0"/>
              <a:t>that in order to solve </a:t>
            </a:r>
            <a:r>
              <a:rPr lang="en-US" dirty="0" smtClean="0"/>
              <a:t>it, we need to factor our number “m” (</a:t>
            </a:r>
            <a:r>
              <a:rPr lang="en-US" dirty="0" smtClean="0">
                <a:solidFill>
                  <a:srgbClr val="FFC000"/>
                </a:solidFill>
              </a:rPr>
              <a:t>163,276,861</a:t>
            </a:r>
            <a:r>
              <a:rPr lang="en-US" dirty="0" smtClean="0"/>
              <a:t>).</a:t>
            </a:r>
          </a:p>
          <a:p>
            <a:r>
              <a:rPr lang="en-US" dirty="0" smtClean="0"/>
              <a:t>Luckily, our recipient knows the prime factorization of m- it is his </a:t>
            </a:r>
            <a:r>
              <a:rPr lang="en-US" b="1" dirty="0" smtClean="0"/>
              <a:t>private key</a:t>
            </a:r>
            <a:r>
              <a:rPr lang="en-US" dirty="0" smtClean="0"/>
              <a:t>, the two prime numbers he chose in the first place! In our example, those numbers were </a:t>
            </a:r>
            <a:r>
              <a:rPr lang="en-US" dirty="0" smtClean="0">
                <a:solidFill>
                  <a:srgbClr val="92D050"/>
                </a:solidFill>
              </a:rPr>
              <a:t>12,553</a:t>
            </a:r>
            <a:r>
              <a:rPr lang="en-US" dirty="0" smtClean="0"/>
              <a:t> and </a:t>
            </a:r>
            <a:r>
              <a:rPr lang="en-US" dirty="0" smtClean="0">
                <a:solidFill>
                  <a:srgbClr val="92D050"/>
                </a:solidFill>
              </a:rPr>
              <a:t>13,007</a:t>
            </a:r>
            <a:r>
              <a:rPr lang="en-US" dirty="0" smtClean="0"/>
              <a:t>.</a:t>
            </a:r>
          </a:p>
          <a:p>
            <a:r>
              <a:rPr lang="en-US" dirty="0" smtClean="0"/>
              <a:t>Anyone else who tried to solve those equations without knowing that would have a very difficult time!</a:t>
            </a:r>
            <a:endParaRPr lang="en-US" dirty="0"/>
          </a:p>
          <a:p>
            <a:endParaRPr lang="en-US" dirty="0"/>
          </a:p>
        </p:txBody>
      </p:sp>
    </p:spTree>
    <p:extLst>
      <p:ext uri="{BB962C8B-B14F-4D97-AF65-F5344CB8AC3E}">
        <p14:creationId xmlns:p14="http://schemas.microsoft.com/office/powerpoint/2010/main" val="40047343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Even if computers become better at factoring large numbers, this method will still work!</a:t>
            </a:r>
          </a:p>
          <a:p>
            <a:pPr lvl="1"/>
            <a:r>
              <a:rPr lang="en-US" dirty="0" smtClean="0"/>
              <a:t>For instance, if computers can factor 200 digit numbers very quickly in the future, all you need to do is choose two 200 digit primes for your private key- that way, you get a 400 digit number for your number “m” in your public key, which is extremely hard to factor!</a:t>
            </a:r>
          </a:p>
        </p:txBody>
      </p:sp>
    </p:spTree>
    <p:extLst>
      <p:ext uri="{BB962C8B-B14F-4D97-AF65-F5344CB8AC3E}">
        <p14:creationId xmlns:p14="http://schemas.microsoft.com/office/powerpoint/2010/main" val="274777270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312</TotalTime>
  <Words>1897</Words>
  <Application>Microsoft Office PowerPoint</Application>
  <PresentationFormat>On-screen Show (4:3)</PresentationFormat>
  <Paragraphs>136</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Apothecary</vt:lpstr>
      <vt:lpstr>Cryptography</vt:lpstr>
      <vt:lpstr>What is Public-key encryption?</vt:lpstr>
      <vt:lpstr>Wait, what?</vt:lpstr>
      <vt:lpstr>PowerPoint Presentation</vt:lpstr>
      <vt:lpstr>Public keys and private keys</vt:lpstr>
      <vt:lpstr>Sending Messages- Alice and bob</vt:lpstr>
      <vt:lpstr>The Idea</vt:lpstr>
      <vt:lpstr>Step One- Bob’s Private Key</vt:lpstr>
      <vt:lpstr>Step 2- Bob’s Public Map</vt:lpstr>
      <vt:lpstr>How Does It Work?</vt:lpstr>
      <vt:lpstr>That Doesn’t Seem Safe…</vt:lpstr>
      <vt:lpstr>Alice’s Encryption</vt:lpstr>
      <vt:lpstr>Sending The Message</vt:lpstr>
      <vt:lpstr>Cracking The Code</vt:lpstr>
      <vt:lpstr>The Final Result</vt:lpstr>
      <vt:lpstr>Your Turn</vt:lpstr>
      <vt:lpstr>Public Key Encryption in Computer Science</vt:lpstr>
      <vt:lpstr>The Solution- RSA</vt:lpstr>
      <vt:lpstr>How does it work?</vt:lpstr>
      <vt:lpstr>How does this help us?</vt:lpstr>
      <vt:lpstr>RSA- What Happens</vt:lpstr>
      <vt:lpstr>RSA- What Happens</vt:lpstr>
      <vt:lpstr>Why is that public key safe?</vt:lpstr>
      <vt:lpstr>Sending the Message Using Mods</vt:lpstr>
      <vt:lpstr>Sending the Message Using Mods</vt:lpstr>
      <vt:lpstr>Decoding the Message</vt:lpstr>
      <vt:lpstr>Where does the factoring come in?</vt:lpstr>
      <vt:lpstr>Summary</vt:lpstr>
    </vt:vector>
  </TitlesOfParts>
  <Company>Brown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Cryptography</dc:title>
  <dc:creator>Kelly Winter</dc:creator>
  <cp:lastModifiedBy>Artemis group</cp:lastModifiedBy>
  <cp:revision>27</cp:revision>
  <dcterms:created xsi:type="dcterms:W3CDTF">2011-06-14T17:17:36Z</dcterms:created>
  <dcterms:modified xsi:type="dcterms:W3CDTF">2012-06-18T23:16:04Z</dcterms:modified>
</cp:coreProperties>
</file>