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72" r:id="rId9"/>
    <p:sldId id="263" r:id="rId10"/>
    <p:sldId id="264" r:id="rId11"/>
    <p:sldId id="265" r:id="rId12"/>
    <p:sldId id="266" r:id="rId13"/>
    <p:sldId id="267" r:id="rId14"/>
    <p:sldId id="268" r:id="rId15"/>
    <p:sldId id="269" r:id="rId16"/>
    <p:sldId id="270" r:id="rId17"/>
    <p:sldId id="271" r:id="rId1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0" d="100"/>
          <a:sy n="80" d="100"/>
        </p:scale>
        <p:origin x="-78" y="-72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C4FB4C2A-C150-40A4-B8DB-618BA3FD7813}" type="datetimeFigureOut">
              <a:rPr lang="en-US"/>
              <a:pPr>
                <a:defRPr/>
              </a:pPr>
              <a:t>7/3/2012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C67914F8-549D-4170-ABBB-9686C23E3543}" type="slidenum">
              <a:rPr lang="en-US"/>
              <a:pPr>
                <a:defRPr/>
              </a:pPr>
              <a:t>‹#›</a:t>
            </a:fld>
            <a:endParaRPr lang="en-US"/>
          </a:p>
        </p:txBody>
      </p:sp>
    </p:spTree>
    <p:extLst>
      <p:ext uri="{BB962C8B-B14F-4D97-AF65-F5344CB8AC3E}">
        <p14:creationId xmlns:p14="http://schemas.microsoft.com/office/powerpoint/2010/main" val="75694104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126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F1F5520-AC54-4C75-BD23-116D594159DA}" type="slidenum">
              <a:rPr lang="en-US" smtClean="0"/>
              <a:pPr fontAlgn="base">
                <a:spcBef>
                  <a:spcPct val="0"/>
                </a:spcBef>
                <a:spcAft>
                  <a:spcPct val="0"/>
                </a:spcAft>
                <a:defRPr/>
              </a:pPr>
              <a:t>3</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AFFF957F-821F-4AA0-8BE1-B62E8B2489E3}" type="datetimeFigureOut">
              <a:rPr lang="en-US"/>
              <a:pPr>
                <a:defRPr/>
              </a:pPr>
              <a:t>7/3/2012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4BE1539-16A4-46A6-9F96-01999EF31432}" type="slidenum">
              <a:rPr lang="en-US"/>
              <a:pPr>
                <a:defRPr/>
              </a:pPr>
              <a:t>‹#›</a:t>
            </a:fld>
            <a:endParaRPr lang="en-US"/>
          </a:p>
        </p:txBody>
      </p:sp>
    </p:spTree>
    <p:extLst>
      <p:ext uri="{BB962C8B-B14F-4D97-AF65-F5344CB8AC3E}">
        <p14:creationId xmlns:p14="http://schemas.microsoft.com/office/powerpoint/2010/main" val="14466842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82E5E79-A213-4041-89F7-FC1A9E4F3959}" type="datetimeFigureOut">
              <a:rPr lang="en-US"/>
              <a:pPr>
                <a:defRPr/>
              </a:pPr>
              <a:t>7/3/2012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7BEE81F-3F9B-4E7B-98C5-3EAE76634008}" type="slidenum">
              <a:rPr lang="en-US"/>
              <a:pPr>
                <a:defRPr/>
              </a:pPr>
              <a:t>‹#›</a:t>
            </a:fld>
            <a:endParaRPr lang="en-US"/>
          </a:p>
        </p:txBody>
      </p:sp>
    </p:spTree>
    <p:extLst>
      <p:ext uri="{BB962C8B-B14F-4D97-AF65-F5344CB8AC3E}">
        <p14:creationId xmlns:p14="http://schemas.microsoft.com/office/powerpoint/2010/main" val="9177088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5F51FAB8-E7A6-4D8D-8E04-6D5F17007A9F}" type="datetimeFigureOut">
              <a:rPr lang="en-US"/>
              <a:pPr>
                <a:defRPr/>
              </a:pPr>
              <a:t>7/3/2012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1ECADD4-7531-4F5F-BC01-ED26F413EAF1}" type="slidenum">
              <a:rPr lang="en-US"/>
              <a:pPr>
                <a:defRPr/>
              </a:pPr>
              <a:t>‹#›</a:t>
            </a:fld>
            <a:endParaRPr lang="en-US"/>
          </a:p>
        </p:txBody>
      </p:sp>
    </p:spTree>
    <p:extLst>
      <p:ext uri="{BB962C8B-B14F-4D97-AF65-F5344CB8AC3E}">
        <p14:creationId xmlns:p14="http://schemas.microsoft.com/office/powerpoint/2010/main" val="25802259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1F4A8CCF-EA9E-40B7-B4C1-C8E937B0EDF3}" type="datetimeFigureOut">
              <a:rPr lang="en-US"/>
              <a:pPr>
                <a:defRPr/>
              </a:pPr>
              <a:t>7/3/2012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4CC9956-DB96-43BF-AAF6-A2ACE97B2F8F}" type="slidenum">
              <a:rPr lang="en-US"/>
              <a:pPr>
                <a:defRPr/>
              </a:pPr>
              <a:t>‹#›</a:t>
            </a:fld>
            <a:endParaRPr lang="en-US"/>
          </a:p>
        </p:txBody>
      </p:sp>
    </p:spTree>
    <p:extLst>
      <p:ext uri="{BB962C8B-B14F-4D97-AF65-F5344CB8AC3E}">
        <p14:creationId xmlns:p14="http://schemas.microsoft.com/office/powerpoint/2010/main" val="15134414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E958C3BB-ABB7-4122-9F5F-04F887DEE1A6}" type="datetimeFigureOut">
              <a:rPr lang="en-US"/>
              <a:pPr>
                <a:defRPr/>
              </a:pPr>
              <a:t>7/3/2012</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BBA94F8A-50C3-42AA-95A8-9B134CFD3DAE}" type="slidenum">
              <a:rPr lang="en-US"/>
              <a:pPr>
                <a:defRPr/>
              </a:pPr>
              <a:t>‹#›</a:t>
            </a:fld>
            <a:endParaRPr lang="en-US"/>
          </a:p>
        </p:txBody>
      </p:sp>
    </p:spTree>
    <p:extLst>
      <p:ext uri="{BB962C8B-B14F-4D97-AF65-F5344CB8AC3E}">
        <p14:creationId xmlns:p14="http://schemas.microsoft.com/office/powerpoint/2010/main" val="1596697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E19A2202-3780-4946-8367-1AB766C1046C}" type="datetimeFigureOut">
              <a:rPr lang="en-US"/>
              <a:pPr>
                <a:defRPr/>
              </a:pPr>
              <a:t>7/3/2012</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CCEB94A5-FF27-4D49-A0A6-D9B918E41D1E}" type="slidenum">
              <a:rPr lang="en-US"/>
              <a:pPr>
                <a:defRPr/>
              </a:pPr>
              <a:t>‹#›</a:t>
            </a:fld>
            <a:endParaRPr lang="en-US"/>
          </a:p>
        </p:txBody>
      </p:sp>
    </p:spTree>
    <p:extLst>
      <p:ext uri="{BB962C8B-B14F-4D97-AF65-F5344CB8AC3E}">
        <p14:creationId xmlns:p14="http://schemas.microsoft.com/office/powerpoint/2010/main" val="11001242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B1DF4D89-2880-4201-B2D2-B7FB4E27E4AD}" type="datetimeFigureOut">
              <a:rPr lang="en-US"/>
              <a:pPr>
                <a:defRPr/>
              </a:pPr>
              <a:t>7/3/2012</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E4FDD3BF-7D8E-495C-A506-EA91A806072D}" type="slidenum">
              <a:rPr lang="en-US"/>
              <a:pPr>
                <a:defRPr/>
              </a:pPr>
              <a:t>‹#›</a:t>
            </a:fld>
            <a:endParaRPr lang="en-US"/>
          </a:p>
        </p:txBody>
      </p:sp>
    </p:spTree>
    <p:extLst>
      <p:ext uri="{BB962C8B-B14F-4D97-AF65-F5344CB8AC3E}">
        <p14:creationId xmlns:p14="http://schemas.microsoft.com/office/powerpoint/2010/main" val="470481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4266ED3-C7E2-4401-8634-45E3FA3745C3}" type="datetimeFigureOut">
              <a:rPr lang="en-US"/>
              <a:pPr>
                <a:defRPr/>
              </a:pPr>
              <a:t>7/3/2012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6859D34-5381-4DCC-9EC4-9D377E0FC8B4}" type="slidenum">
              <a:rPr lang="en-US"/>
              <a:pPr>
                <a:defRPr/>
              </a:pPr>
              <a:t>‹#›</a:t>
            </a:fld>
            <a:endParaRPr lang="en-US"/>
          </a:p>
        </p:txBody>
      </p:sp>
    </p:spTree>
    <p:extLst>
      <p:ext uri="{BB962C8B-B14F-4D97-AF65-F5344CB8AC3E}">
        <p14:creationId xmlns:p14="http://schemas.microsoft.com/office/powerpoint/2010/main" val="3558565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8AF0647-4F06-4374-8AD8-91060C69C5F0}" type="datetimeFigureOut">
              <a:rPr lang="en-US"/>
              <a:pPr>
                <a:defRPr/>
              </a:pPr>
              <a:t>7/3/2012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2868886-2F5E-49F4-A4F0-4DAB3AC3E3F1}" type="slidenum">
              <a:rPr lang="en-US"/>
              <a:pPr>
                <a:defRPr/>
              </a:pPr>
              <a:t>‹#›</a:t>
            </a:fld>
            <a:endParaRPr lang="en-US"/>
          </a:p>
        </p:txBody>
      </p:sp>
    </p:spTree>
    <p:extLst>
      <p:ext uri="{BB962C8B-B14F-4D97-AF65-F5344CB8AC3E}">
        <p14:creationId xmlns:p14="http://schemas.microsoft.com/office/powerpoint/2010/main" val="33902640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53428E2-F806-4529-B221-BC1553E31D00}" type="datetimeFigureOut">
              <a:rPr lang="en-US"/>
              <a:pPr>
                <a:defRPr/>
              </a:pPr>
              <a:t>7/3/2012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A545E8A-AD1B-46A7-8F95-C03B0D2A1C5B}" type="slidenum">
              <a:rPr lang="en-US"/>
              <a:pPr>
                <a:defRPr/>
              </a:pPr>
              <a:t>‹#›</a:t>
            </a:fld>
            <a:endParaRPr lang="en-US"/>
          </a:p>
        </p:txBody>
      </p:sp>
    </p:spTree>
    <p:extLst>
      <p:ext uri="{BB962C8B-B14F-4D97-AF65-F5344CB8AC3E}">
        <p14:creationId xmlns:p14="http://schemas.microsoft.com/office/powerpoint/2010/main" val="36605496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9E1D081-9843-4E55-B037-CF79E0A8F080}" type="datetimeFigureOut">
              <a:rPr lang="en-US"/>
              <a:pPr>
                <a:defRPr/>
              </a:pPr>
              <a:t>7/3/2012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DD0FEF5-D87C-4BC8-9655-5FAD58CC8501}" type="slidenum">
              <a:rPr lang="en-US"/>
              <a:pPr>
                <a:defRPr/>
              </a:pPr>
              <a:t>‹#›</a:t>
            </a:fld>
            <a:endParaRPr lang="en-US"/>
          </a:p>
        </p:txBody>
      </p:sp>
    </p:spTree>
    <p:extLst>
      <p:ext uri="{BB962C8B-B14F-4D97-AF65-F5344CB8AC3E}">
        <p14:creationId xmlns:p14="http://schemas.microsoft.com/office/powerpoint/2010/main" val="4765485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EA499FC2-319A-472F-94BF-722B0229C5EA}" type="datetimeFigureOut">
              <a:rPr lang="en-US"/>
              <a:pPr>
                <a:defRPr/>
              </a:pPr>
              <a:t>7/3/2012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895CAB72-F74E-4611-894D-13239812B175}"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Box 3"/>
          <p:cNvSpPr txBox="1">
            <a:spLocks noChangeArrowheads="1"/>
          </p:cNvSpPr>
          <p:nvPr/>
        </p:nvSpPr>
        <p:spPr bwMode="auto">
          <a:xfrm>
            <a:off x="2057400" y="152400"/>
            <a:ext cx="4114800" cy="366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4000">
                <a:latin typeface="Calibri" pitchFamily="34" charset="0"/>
              </a:rPr>
              <a:t>Changing Color, Using Text Objects, and Random Selection in Alice</a:t>
            </a:r>
          </a:p>
          <a:p>
            <a:pPr algn="ctr" eaLnBrk="1" hangingPunct="1"/>
            <a:r>
              <a:rPr lang="en-US">
                <a:latin typeface="Calibri" pitchFamily="34" charset="0"/>
              </a:rPr>
              <a:t>By Jenna Hayes</a:t>
            </a:r>
          </a:p>
          <a:p>
            <a:pPr algn="ctr" eaLnBrk="1" hangingPunct="1"/>
            <a:r>
              <a:rPr lang="en-US">
                <a:latin typeface="Calibri" pitchFamily="34" charset="0"/>
              </a:rPr>
              <a:t>Under the direction of Professor Susan Rodger</a:t>
            </a:r>
          </a:p>
          <a:p>
            <a:pPr algn="ctr" eaLnBrk="1" hangingPunct="1"/>
            <a:r>
              <a:rPr lang="en-US">
                <a:latin typeface="Calibri" pitchFamily="34" charset="0"/>
              </a:rPr>
              <a:t>Duke University, July 2008</a:t>
            </a:r>
          </a:p>
        </p:txBody>
      </p:sp>
      <p:pic>
        <p:nvPicPr>
          <p:cNvPr id="205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4114800"/>
            <a:ext cx="1228725" cy="166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4114800"/>
            <a:ext cx="1228725" cy="166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4114800"/>
            <a:ext cx="1228725" cy="166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4"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6600" y="4114800"/>
            <a:ext cx="1228725" cy="166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Box 3"/>
          <p:cNvSpPr txBox="1">
            <a:spLocks noChangeArrowheads="1"/>
          </p:cNvSpPr>
          <p:nvPr/>
        </p:nvSpPr>
        <p:spPr bwMode="auto">
          <a:xfrm>
            <a:off x="304800" y="914400"/>
            <a:ext cx="2438400"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atin typeface="Calibri" pitchFamily="34" charset="0"/>
              </a:rPr>
              <a:t>Download the starting world that goes with this tutorial.  We are going to create a world in which each of the four penguins changes randomly to one of four colors. Then, after each penguin changes, a text object with their color on it will appear in the sky. For now, after you download your starting world, you should just see four penguins standing in a row. </a:t>
            </a:r>
          </a:p>
        </p:txBody>
      </p:sp>
      <p:pic>
        <p:nvPicPr>
          <p:cNvPr id="307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0400" y="1143000"/>
            <a:ext cx="5211763"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Box 3"/>
          <p:cNvSpPr txBox="1">
            <a:spLocks noChangeArrowheads="1"/>
          </p:cNvSpPr>
          <p:nvPr/>
        </p:nvSpPr>
        <p:spPr bwMode="auto">
          <a:xfrm>
            <a:off x="228600" y="228600"/>
            <a:ext cx="32004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800">
                <a:latin typeface="Calibri" pitchFamily="34" charset="0"/>
              </a:rPr>
              <a:t>Step 1: Changing the Penguins’ Colors</a:t>
            </a:r>
          </a:p>
        </p:txBody>
      </p:sp>
      <p:sp>
        <p:nvSpPr>
          <p:cNvPr id="4099" name="TextBox 5"/>
          <p:cNvSpPr txBox="1">
            <a:spLocks noChangeArrowheads="1"/>
          </p:cNvSpPr>
          <p:nvPr/>
        </p:nvSpPr>
        <p:spPr bwMode="auto">
          <a:xfrm>
            <a:off x="304800" y="1295400"/>
            <a:ext cx="27432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atin typeface="Calibri" pitchFamily="34" charset="0"/>
              </a:rPr>
              <a:t>The first thing to do is to create a method that goes down the row of penguins, and changes their color one by one to a randomly selected color. Create a new world method called </a:t>
            </a:r>
          </a:p>
          <a:p>
            <a:pPr eaLnBrk="1" hangingPunct="1"/>
            <a:r>
              <a:rPr lang="en-US">
                <a:solidFill>
                  <a:srgbClr val="FF0000"/>
                </a:solidFill>
                <a:latin typeface="Calibri" pitchFamily="34" charset="0"/>
              </a:rPr>
              <a:t>penguinsChangeColor</a:t>
            </a:r>
            <a:r>
              <a:rPr lang="en-US">
                <a:latin typeface="Calibri" pitchFamily="34" charset="0"/>
              </a:rPr>
              <a:t>. Give it an object parameter called </a:t>
            </a:r>
            <a:r>
              <a:rPr lang="en-US">
                <a:solidFill>
                  <a:srgbClr val="FF0000"/>
                </a:solidFill>
                <a:latin typeface="Calibri" pitchFamily="34" charset="0"/>
              </a:rPr>
              <a:t>whichPenguin</a:t>
            </a:r>
            <a:r>
              <a:rPr lang="en-US">
                <a:latin typeface="Calibri" pitchFamily="34" charset="0"/>
              </a:rPr>
              <a:t>. </a:t>
            </a:r>
            <a:endParaRPr lang="en-US">
              <a:solidFill>
                <a:srgbClr val="FF0000"/>
              </a:solidFill>
              <a:latin typeface="Calibri" pitchFamily="34" charset="0"/>
            </a:endParaRPr>
          </a:p>
        </p:txBody>
      </p:sp>
      <p:pic>
        <p:nvPicPr>
          <p:cNvPr id="410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4210050"/>
            <a:ext cx="2647950" cy="264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1" name="TextBox 7"/>
          <p:cNvSpPr txBox="1">
            <a:spLocks noChangeArrowheads="1"/>
          </p:cNvSpPr>
          <p:nvPr/>
        </p:nvSpPr>
        <p:spPr bwMode="auto">
          <a:xfrm>
            <a:off x="4419600" y="381000"/>
            <a:ext cx="41148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atin typeface="Calibri" pitchFamily="34" charset="0"/>
              </a:rPr>
              <a:t>Drag an </a:t>
            </a:r>
            <a:r>
              <a:rPr lang="en-US">
                <a:solidFill>
                  <a:srgbClr val="FF0000"/>
                </a:solidFill>
                <a:latin typeface="Calibri" pitchFamily="34" charset="0"/>
              </a:rPr>
              <a:t>If Else</a:t>
            </a:r>
            <a:r>
              <a:rPr lang="en-US">
                <a:latin typeface="Calibri" pitchFamily="34" charset="0"/>
              </a:rPr>
              <a:t> statement into your method editor, and choose </a:t>
            </a:r>
            <a:r>
              <a:rPr lang="en-US">
                <a:solidFill>
                  <a:srgbClr val="FF0000"/>
                </a:solidFill>
                <a:latin typeface="Calibri" pitchFamily="34" charset="0"/>
              </a:rPr>
              <a:t>true </a:t>
            </a:r>
            <a:r>
              <a:rPr lang="en-US">
                <a:latin typeface="Calibri" pitchFamily="34" charset="0"/>
              </a:rPr>
              <a:t>on the menu that pops up. We will use this statement to choose colors for the penguins. </a:t>
            </a:r>
          </a:p>
        </p:txBody>
      </p:sp>
      <p:pic>
        <p:nvPicPr>
          <p:cNvPr id="410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1800" y="1905000"/>
            <a:ext cx="5953125" cy="332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3"/>
          <p:cNvSpPr txBox="1">
            <a:spLocks noChangeArrowheads="1"/>
          </p:cNvSpPr>
          <p:nvPr/>
        </p:nvSpPr>
        <p:spPr bwMode="auto">
          <a:xfrm>
            <a:off x="381000" y="0"/>
            <a:ext cx="2362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800">
                <a:latin typeface="Calibri" pitchFamily="34" charset="0"/>
              </a:rPr>
              <a:t>Step 1: cont. </a:t>
            </a:r>
          </a:p>
        </p:txBody>
      </p:sp>
      <p:sp>
        <p:nvSpPr>
          <p:cNvPr id="5123" name="TextBox 4"/>
          <p:cNvSpPr txBox="1">
            <a:spLocks noChangeArrowheads="1"/>
          </p:cNvSpPr>
          <p:nvPr/>
        </p:nvSpPr>
        <p:spPr bwMode="auto">
          <a:xfrm>
            <a:off x="228600" y="457200"/>
            <a:ext cx="358140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atin typeface="Calibri" pitchFamily="34" charset="0"/>
              </a:rPr>
              <a:t>-Click on </a:t>
            </a:r>
            <a:r>
              <a:rPr lang="en-US">
                <a:solidFill>
                  <a:srgbClr val="FF0000"/>
                </a:solidFill>
                <a:latin typeface="Calibri" pitchFamily="34" charset="0"/>
              </a:rPr>
              <a:t>world </a:t>
            </a:r>
            <a:r>
              <a:rPr lang="en-US">
                <a:latin typeface="Calibri" pitchFamily="34" charset="0"/>
              </a:rPr>
              <a:t>in your object tree, and then click on the </a:t>
            </a:r>
            <a:r>
              <a:rPr lang="en-US">
                <a:solidFill>
                  <a:srgbClr val="FF0000"/>
                </a:solidFill>
                <a:latin typeface="Calibri" pitchFamily="34" charset="0"/>
              </a:rPr>
              <a:t>functions </a:t>
            </a:r>
            <a:r>
              <a:rPr lang="en-US">
                <a:latin typeface="Calibri" pitchFamily="34" charset="0"/>
              </a:rPr>
              <a:t>tab. -Scroll down until under </a:t>
            </a:r>
            <a:r>
              <a:rPr lang="en-US">
                <a:solidFill>
                  <a:srgbClr val="FF0000"/>
                </a:solidFill>
                <a:latin typeface="Calibri" pitchFamily="34" charset="0"/>
              </a:rPr>
              <a:t>random </a:t>
            </a:r>
            <a:r>
              <a:rPr lang="en-US">
                <a:latin typeface="Calibri" pitchFamily="34" charset="0"/>
              </a:rPr>
              <a:t>you see </a:t>
            </a:r>
            <a:r>
              <a:rPr lang="en-US">
                <a:solidFill>
                  <a:srgbClr val="FF0000"/>
                </a:solidFill>
                <a:latin typeface="Calibri" pitchFamily="34" charset="0"/>
              </a:rPr>
              <a:t>choose true probabilityOfTrue of the time</a:t>
            </a:r>
            <a:r>
              <a:rPr lang="en-US">
                <a:latin typeface="Calibri" pitchFamily="34" charset="0"/>
              </a:rPr>
              <a:t>. This button is a random generator. Depending on what you enter into the </a:t>
            </a:r>
            <a:r>
              <a:rPr lang="en-US">
                <a:solidFill>
                  <a:srgbClr val="FF0000"/>
                </a:solidFill>
                <a:latin typeface="Calibri" pitchFamily="34" charset="0"/>
              </a:rPr>
              <a:t>probabilityOfTrue</a:t>
            </a:r>
            <a:r>
              <a:rPr lang="en-US">
                <a:latin typeface="Calibri" pitchFamily="34" charset="0"/>
              </a:rPr>
              <a:t> space, when your world runs it will select </a:t>
            </a:r>
            <a:r>
              <a:rPr lang="en-US">
                <a:solidFill>
                  <a:srgbClr val="FF0000"/>
                </a:solidFill>
                <a:latin typeface="Calibri" pitchFamily="34" charset="0"/>
              </a:rPr>
              <a:t>true </a:t>
            </a:r>
            <a:r>
              <a:rPr lang="en-US">
                <a:latin typeface="Calibri" pitchFamily="34" charset="0"/>
              </a:rPr>
              <a:t>a certain percentage of the time, and it will select </a:t>
            </a:r>
            <a:r>
              <a:rPr lang="en-US">
                <a:solidFill>
                  <a:srgbClr val="FF0000"/>
                </a:solidFill>
                <a:latin typeface="Calibri" pitchFamily="34" charset="0"/>
              </a:rPr>
              <a:t>false </a:t>
            </a:r>
            <a:r>
              <a:rPr lang="en-US">
                <a:latin typeface="Calibri" pitchFamily="34" charset="0"/>
              </a:rPr>
              <a:t>a certain amount of the time. </a:t>
            </a:r>
          </a:p>
        </p:txBody>
      </p:sp>
      <p:pic>
        <p:nvPicPr>
          <p:cNvPr id="512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3819525"/>
            <a:ext cx="1905000" cy="303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5" name="TextBox 6"/>
          <p:cNvSpPr txBox="1">
            <a:spLocks noChangeArrowheads="1"/>
          </p:cNvSpPr>
          <p:nvPr/>
        </p:nvSpPr>
        <p:spPr bwMode="auto">
          <a:xfrm>
            <a:off x="4114800" y="228600"/>
            <a:ext cx="48006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atin typeface="Calibri" pitchFamily="34" charset="0"/>
              </a:rPr>
              <a:t>Drag this command into your method editor, and drop it over the </a:t>
            </a:r>
            <a:r>
              <a:rPr lang="en-US">
                <a:solidFill>
                  <a:srgbClr val="FF0000"/>
                </a:solidFill>
                <a:latin typeface="Calibri" pitchFamily="34" charset="0"/>
              </a:rPr>
              <a:t>true </a:t>
            </a:r>
            <a:r>
              <a:rPr lang="en-US">
                <a:latin typeface="Calibri" pitchFamily="34" charset="0"/>
              </a:rPr>
              <a:t>on your </a:t>
            </a:r>
            <a:r>
              <a:rPr lang="en-US">
                <a:solidFill>
                  <a:srgbClr val="FF0000"/>
                </a:solidFill>
                <a:latin typeface="Calibri" pitchFamily="34" charset="0"/>
              </a:rPr>
              <a:t>If Else </a:t>
            </a:r>
            <a:r>
              <a:rPr lang="en-US">
                <a:latin typeface="Calibri" pitchFamily="34" charset="0"/>
              </a:rPr>
              <a:t>statement. A menu will pop up with different percentages on it. Click on </a:t>
            </a:r>
            <a:r>
              <a:rPr lang="en-US">
                <a:solidFill>
                  <a:srgbClr val="FF0000"/>
                </a:solidFill>
                <a:latin typeface="Calibri" pitchFamily="34" charset="0"/>
              </a:rPr>
              <a:t>other </a:t>
            </a:r>
            <a:r>
              <a:rPr lang="en-US">
                <a:latin typeface="Calibri" pitchFamily="34" charset="0"/>
              </a:rPr>
              <a:t>and then enter in </a:t>
            </a:r>
            <a:r>
              <a:rPr lang="en-US">
                <a:solidFill>
                  <a:srgbClr val="FF0000"/>
                </a:solidFill>
                <a:latin typeface="Calibri" pitchFamily="34" charset="0"/>
              </a:rPr>
              <a:t>.25 </a:t>
            </a:r>
            <a:r>
              <a:rPr lang="en-US">
                <a:latin typeface="Calibri" pitchFamily="34" charset="0"/>
              </a:rPr>
              <a:t>in the calculator. </a:t>
            </a:r>
          </a:p>
        </p:txBody>
      </p:sp>
      <p:pic>
        <p:nvPicPr>
          <p:cNvPr id="512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1524000"/>
            <a:ext cx="1257300" cy="295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7" name="TextBox 8"/>
          <p:cNvSpPr txBox="1">
            <a:spLocks noChangeArrowheads="1"/>
          </p:cNvSpPr>
          <p:nvPr/>
        </p:nvSpPr>
        <p:spPr bwMode="auto">
          <a:xfrm>
            <a:off x="4038600" y="4572000"/>
            <a:ext cx="4572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atin typeface="Calibri" pitchFamily="34" charset="0"/>
              </a:rPr>
              <a:t>This means that each time your program runs, there is a </a:t>
            </a:r>
            <a:r>
              <a:rPr lang="en-US">
                <a:solidFill>
                  <a:srgbClr val="FF0000"/>
                </a:solidFill>
                <a:latin typeface="Calibri" pitchFamily="34" charset="0"/>
              </a:rPr>
              <a:t>25% </a:t>
            </a:r>
            <a:r>
              <a:rPr lang="en-US">
                <a:latin typeface="Calibri" pitchFamily="34" charset="0"/>
              </a:rPr>
              <a:t>chance that this random generator will select </a:t>
            </a:r>
            <a:r>
              <a:rPr lang="en-US">
                <a:solidFill>
                  <a:srgbClr val="FF0000"/>
                </a:solidFill>
                <a:latin typeface="Calibri" pitchFamily="34" charset="0"/>
              </a:rPr>
              <a:t>true</a:t>
            </a:r>
            <a:r>
              <a:rPr lang="en-US">
                <a:latin typeface="Calibri" pitchFamily="34" charset="0"/>
              </a:rPr>
              <a:t>, or about 1 in every 4 times.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Box 3"/>
          <p:cNvSpPr txBox="1">
            <a:spLocks noChangeArrowheads="1"/>
          </p:cNvSpPr>
          <p:nvPr/>
        </p:nvSpPr>
        <p:spPr bwMode="auto">
          <a:xfrm>
            <a:off x="304800" y="0"/>
            <a:ext cx="2286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800">
                <a:latin typeface="Calibri" pitchFamily="34" charset="0"/>
              </a:rPr>
              <a:t>Step 1: cont. </a:t>
            </a:r>
          </a:p>
        </p:txBody>
      </p:sp>
      <p:sp>
        <p:nvSpPr>
          <p:cNvPr id="6147" name="TextBox 4"/>
          <p:cNvSpPr txBox="1">
            <a:spLocks noChangeArrowheads="1"/>
          </p:cNvSpPr>
          <p:nvPr/>
        </p:nvSpPr>
        <p:spPr bwMode="auto">
          <a:xfrm>
            <a:off x="152400" y="457200"/>
            <a:ext cx="2743200"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atin typeface="Calibri" pitchFamily="34" charset="0"/>
              </a:rPr>
              <a:t>Now we’ll actually work on changing the colors. Click on </a:t>
            </a:r>
            <a:r>
              <a:rPr lang="en-US">
                <a:solidFill>
                  <a:srgbClr val="FF0000"/>
                </a:solidFill>
                <a:latin typeface="Calibri" pitchFamily="34" charset="0"/>
              </a:rPr>
              <a:t>penguin </a:t>
            </a:r>
            <a:r>
              <a:rPr lang="en-US">
                <a:latin typeface="Calibri" pitchFamily="34" charset="0"/>
              </a:rPr>
              <a:t>in your object tree and then click on the </a:t>
            </a:r>
            <a:r>
              <a:rPr lang="en-US">
                <a:solidFill>
                  <a:srgbClr val="FF0000"/>
                </a:solidFill>
                <a:latin typeface="Calibri" pitchFamily="34" charset="0"/>
              </a:rPr>
              <a:t>properties </a:t>
            </a:r>
            <a:r>
              <a:rPr lang="en-US">
                <a:latin typeface="Calibri" pitchFamily="34" charset="0"/>
              </a:rPr>
              <a:t>tab. You should see a button that says </a:t>
            </a:r>
            <a:r>
              <a:rPr lang="en-US">
                <a:solidFill>
                  <a:srgbClr val="FF0000"/>
                </a:solidFill>
                <a:latin typeface="Calibri" pitchFamily="34" charset="0"/>
              </a:rPr>
              <a:t>color</a:t>
            </a:r>
            <a:r>
              <a:rPr lang="en-US">
                <a:latin typeface="Calibri" pitchFamily="34" charset="0"/>
              </a:rPr>
              <a:t>. Drag this button over the part of your </a:t>
            </a:r>
            <a:r>
              <a:rPr lang="en-US">
                <a:solidFill>
                  <a:srgbClr val="FF0000"/>
                </a:solidFill>
                <a:latin typeface="Calibri" pitchFamily="34" charset="0"/>
              </a:rPr>
              <a:t>If Else </a:t>
            </a:r>
            <a:r>
              <a:rPr lang="en-US">
                <a:latin typeface="Calibri" pitchFamily="34" charset="0"/>
              </a:rPr>
              <a:t>statement right under </a:t>
            </a:r>
            <a:r>
              <a:rPr lang="en-US">
                <a:solidFill>
                  <a:srgbClr val="FF0000"/>
                </a:solidFill>
                <a:latin typeface="Calibri" pitchFamily="34" charset="0"/>
              </a:rPr>
              <a:t>If </a:t>
            </a:r>
            <a:r>
              <a:rPr lang="en-US">
                <a:latin typeface="Calibri" pitchFamily="34" charset="0"/>
              </a:rPr>
              <a:t>where it now says </a:t>
            </a:r>
            <a:r>
              <a:rPr lang="en-US">
                <a:solidFill>
                  <a:srgbClr val="FF0000"/>
                </a:solidFill>
                <a:latin typeface="Calibri" pitchFamily="34" charset="0"/>
              </a:rPr>
              <a:t>Do nothing</a:t>
            </a:r>
            <a:r>
              <a:rPr lang="en-US">
                <a:latin typeface="Calibri" pitchFamily="34" charset="0"/>
              </a:rPr>
              <a:t>. Drop it there. </a:t>
            </a:r>
          </a:p>
        </p:txBody>
      </p:sp>
      <p:pic>
        <p:nvPicPr>
          <p:cNvPr id="614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3603625"/>
            <a:ext cx="2038350" cy="325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TextBox 6"/>
          <p:cNvSpPr txBox="1">
            <a:spLocks noChangeArrowheads="1"/>
          </p:cNvSpPr>
          <p:nvPr/>
        </p:nvSpPr>
        <p:spPr bwMode="auto">
          <a:xfrm>
            <a:off x="3657600" y="152400"/>
            <a:ext cx="50292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atin typeface="Calibri" pitchFamily="34" charset="0"/>
              </a:rPr>
              <a:t>When you do this, a menu with lots of different colors will pop up. Click on </a:t>
            </a:r>
            <a:r>
              <a:rPr lang="en-US">
                <a:solidFill>
                  <a:srgbClr val="FF0000"/>
                </a:solidFill>
                <a:latin typeface="Calibri" pitchFamily="34" charset="0"/>
              </a:rPr>
              <a:t>cyan</a:t>
            </a:r>
            <a:r>
              <a:rPr lang="en-US">
                <a:latin typeface="Calibri" pitchFamily="34" charset="0"/>
              </a:rPr>
              <a:t>. Then, click on your </a:t>
            </a:r>
            <a:r>
              <a:rPr lang="en-US">
                <a:solidFill>
                  <a:srgbClr val="FF0000"/>
                </a:solidFill>
                <a:latin typeface="Calibri" pitchFamily="34" charset="0"/>
              </a:rPr>
              <a:t>whichPenguin </a:t>
            </a:r>
            <a:r>
              <a:rPr lang="en-US">
                <a:latin typeface="Calibri" pitchFamily="34" charset="0"/>
              </a:rPr>
              <a:t>parameter, and drag and drop it on top of the </a:t>
            </a:r>
            <a:r>
              <a:rPr lang="en-US">
                <a:solidFill>
                  <a:srgbClr val="FF0000"/>
                </a:solidFill>
                <a:latin typeface="Calibri" pitchFamily="34" charset="0"/>
              </a:rPr>
              <a:t>penguin </a:t>
            </a:r>
            <a:r>
              <a:rPr lang="en-US">
                <a:latin typeface="Calibri" pitchFamily="34" charset="0"/>
              </a:rPr>
              <a:t>part of your color command. Your method editor will look like this: </a:t>
            </a:r>
          </a:p>
        </p:txBody>
      </p:sp>
      <p:pic>
        <p:nvPicPr>
          <p:cNvPr id="615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1752600"/>
            <a:ext cx="6324600" cy="340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1" name="TextBox 8"/>
          <p:cNvSpPr txBox="1">
            <a:spLocks noChangeArrowheads="1"/>
          </p:cNvSpPr>
          <p:nvPr/>
        </p:nvSpPr>
        <p:spPr bwMode="auto">
          <a:xfrm>
            <a:off x="3124200" y="5181600"/>
            <a:ext cx="55626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atin typeface="Calibri" pitchFamily="34" charset="0"/>
              </a:rPr>
              <a:t>This command means that </a:t>
            </a:r>
            <a:r>
              <a:rPr lang="en-US">
                <a:solidFill>
                  <a:srgbClr val="FF0000"/>
                </a:solidFill>
                <a:latin typeface="Calibri" pitchFamily="34" charset="0"/>
              </a:rPr>
              <a:t>If</a:t>
            </a:r>
            <a:r>
              <a:rPr lang="en-US">
                <a:latin typeface="Calibri" pitchFamily="34" charset="0"/>
              </a:rPr>
              <a:t> the random generator selects </a:t>
            </a:r>
            <a:r>
              <a:rPr lang="en-US">
                <a:solidFill>
                  <a:srgbClr val="FF0000"/>
                </a:solidFill>
                <a:latin typeface="Calibri" pitchFamily="34" charset="0"/>
              </a:rPr>
              <a:t>true</a:t>
            </a:r>
            <a:r>
              <a:rPr lang="en-US">
                <a:latin typeface="Calibri" pitchFamily="34" charset="0"/>
              </a:rPr>
              <a:t>, whichever penguin you select for </a:t>
            </a:r>
            <a:r>
              <a:rPr lang="en-US">
                <a:solidFill>
                  <a:srgbClr val="FF0000"/>
                </a:solidFill>
                <a:latin typeface="Calibri" pitchFamily="34" charset="0"/>
              </a:rPr>
              <a:t>which Penguin</a:t>
            </a:r>
            <a:r>
              <a:rPr lang="en-US">
                <a:latin typeface="Calibri" pitchFamily="34" charset="0"/>
              </a:rPr>
              <a:t> will turn cyan. If it selects </a:t>
            </a:r>
            <a:r>
              <a:rPr lang="en-US">
                <a:solidFill>
                  <a:srgbClr val="FF0000"/>
                </a:solidFill>
                <a:latin typeface="Calibri" pitchFamily="34" charset="0"/>
              </a:rPr>
              <a:t>false</a:t>
            </a:r>
            <a:r>
              <a:rPr lang="en-US">
                <a:latin typeface="Calibri" pitchFamily="34" charset="0"/>
              </a:rPr>
              <a:t>, the </a:t>
            </a:r>
            <a:r>
              <a:rPr lang="en-US">
                <a:solidFill>
                  <a:srgbClr val="FF0000"/>
                </a:solidFill>
                <a:latin typeface="Calibri" pitchFamily="34" charset="0"/>
              </a:rPr>
              <a:t>Else </a:t>
            </a:r>
            <a:r>
              <a:rPr lang="en-US">
                <a:latin typeface="Calibri" pitchFamily="34" charset="0"/>
              </a:rPr>
              <a:t>part of the </a:t>
            </a:r>
            <a:r>
              <a:rPr lang="en-US">
                <a:solidFill>
                  <a:srgbClr val="FF0000"/>
                </a:solidFill>
                <a:latin typeface="Calibri" pitchFamily="34" charset="0"/>
              </a:rPr>
              <a:t>If Else </a:t>
            </a:r>
            <a:r>
              <a:rPr lang="en-US">
                <a:latin typeface="Calibri" pitchFamily="34" charset="0"/>
              </a:rPr>
              <a:t>will kick in, and nothing happens. At least not yet….</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Box 3"/>
          <p:cNvSpPr txBox="1">
            <a:spLocks noChangeArrowheads="1"/>
          </p:cNvSpPr>
          <p:nvPr/>
        </p:nvSpPr>
        <p:spPr bwMode="auto">
          <a:xfrm>
            <a:off x="0" y="152400"/>
            <a:ext cx="2133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800">
                <a:latin typeface="Calibri" pitchFamily="34" charset="0"/>
              </a:rPr>
              <a:t>Step 1: cont. </a:t>
            </a:r>
          </a:p>
        </p:txBody>
      </p:sp>
      <p:sp>
        <p:nvSpPr>
          <p:cNvPr id="7171" name="TextBox 5"/>
          <p:cNvSpPr txBox="1">
            <a:spLocks noChangeArrowheads="1"/>
          </p:cNvSpPr>
          <p:nvPr/>
        </p:nvSpPr>
        <p:spPr bwMode="auto">
          <a:xfrm>
            <a:off x="0" y="609600"/>
            <a:ext cx="88392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atin typeface="Calibri" pitchFamily="34" charset="0"/>
              </a:rPr>
              <a:t>Now we will tell the penguins what to do if the first random generator chooses </a:t>
            </a:r>
            <a:r>
              <a:rPr lang="en-US">
                <a:solidFill>
                  <a:srgbClr val="FF0000"/>
                </a:solidFill>
                <a:latin typeface="Calibri" pitchFamily="34" charset="0"/>
              </a:rPr>
              <a:t>false</a:t>
            </a:r>
            <a:r>
              <a:rPr lang="en-US">
                <a:latin typeface="Calibri" pitchFamily="34" charset="0"/>
              </a:rPr>
              <a:t>.  Drag another </a:t>
            </a:r>
            <a:r>
              <a:rPr lang="en-US">
                <a:solidFill>
                  <a:srgbClr val="FF0000"/>
                </a:solidFill>
                <a:latin typeface="Calibri" pitchFamily="34" charset="0"/>
              </a:rPr>
              <a:t>If Else </a:t>
            </a:r>
            <a:r>
              <a:rPr lang="en-US">
                <a:latin typeface="Calibri" pitchFamily="34" charset="0"/>
              </a:rPr>
              <a:t>statement under the </a:t>
            </a:r>
            <a:r>
              <a:rPr lang="en-US">
                <a:solidFill>
                  <a:srgbClr val="FF0000"/>
                </a:solidFill>
                <a:latin typeface="Calibri" pitchFamily="34" charset="0"/>
              </a:rPr>
              <a:t>Else </a:t>
            </a:r>
            <a:r>
              <a:rPr lang="en-US">
                <a:latin typeface="Calibri" pitchFamily="34" charset="0"/>
              </a:rPr>
              <a:t>part of your first </a:t>
            </a:r>
            <a:r>
              <a:rPr lang="en-US">
                <a:solidFill>
                  <a:srgbClr val="FF0000"/>
                </a:solidFill>
                <a:latin typeface="Calibri" pitchFamily="34" charset="0"/>
              </a:rPr>
              <a:t>If Else </a:t>
            </a:r>
            <a:r>
              <a:rPr lang="en-US">
                <a:latin typeface="Calibri" pitchFamily="34" charset="0"/>
              </a:rPr>
              <a:t>statement. Then repeat all of the steps from your first </a:t>
            </a:r>
            <a:r>
              <a:rPr lang="en-US">
                <a:solidFill>
                  <a:srgbClr val="FF0000"/>
                </a:solidFill>
                <a:latin typeface="Calibri" pitchFamily="34" charset="0"/>
              </a:rPr>
              <a:t>If Else </a:t>
            </a:r>
            <a:r>
              <a:rPr lang="en-US">
                <a:latin typeface="Calibri" pitchFamily="34" charset="0"/>
              </a:rPr>
              <a:t>statement, this time setting the percentage at </a:t>
            </a:r>
            <a:r>
              <a:rPr lang="en-US">
                <a:solidFill>
                  <a:srgbClr val="FF0000"/>
                </a:solidFill>
                <a:latin typeface="Calibri" pitchFamily="34" charset="0"/>
              </a:rPr>
              <a:t>33% </a:t>
            </a:r>
            <a:r>
              <a:rPr lang="en-US">
                <a:latin typeface="Calibri" pitchFamily="34" charset="0"/>
              </a:rPr>
              <a:t>and selecting the color </a:t>
            </a:r>
            <a:r>
              <a:rPr lang="en-US">
                <a:solidFill>
                  <a:srgbClr val="FF0000"/>
                </a:solidFill>
                <a:latin typeface="Calibri" pitchFamily="34" charset="0"/>
              </a:rPr>
              <a:t>red</a:t>
            </a:r>
            <a:r>
              <a:rPr lang="en-US">
                <a:latin typeface="Calibri" pitchFamily="34" charset="0"/>
              </a:rPr>
              <a:t>. Repeat it again for the color </a:t>
            </a:r>
            <a:r>
              <a:rPr lang="en-US">
                <a:solidFill>
                  <a:srgbClr val="FF0000"/>
                </a:solidFill>
                <a:latin typeface="Calibri" pitchFamily="34" charset="0"/>
              </a:rPr>
              <a:t>green</a:t>
            </a:r>
            <a:r>
              <a:rPr lang="en-US">
                <a:latin typeface="Calibri" pitchFamily="34" charset="0"/>
              </a:rPr>
              <a:t>, this time setting the percentage at </a:t>
            </a:r>
            <a:r>
              <a:rPr lang="en-US">
                <a:solidFill>
                  <a:srgbClr val="FF0000"/>
                </a:solidFill>
                <a:latin typeface="Calibri" pitchFamily="34" charset="0"/>
              </a:rPr>
              <a:t>50%</a:t>
            </a:r>
            <a:r>
              <a:rPr lang="en-US">
                <a:latin typeface="Calibri" pitchFamily="34" charset="0"/>
              </a:rPr>
              <a:t>. Your code will look like this: </a:t>
            </a:r>
          </a:p>
        </p:txBody>
      </p:sp>
      <p:sp>
        <p:nvSpPr>
          <p:cNvPr id="7172" name="TextBox 7"/>
          <p:cNvSpPr txBox="1">
            <a:spLocks noChangeArrowheads="1"/>
          </p:cNvSpPr>
          <p:nvPr/>
        </p:nvSpPr>
        <p:spPr bwMode="auto">
          <a:xfrm>
            <a:off x="304800" y="5934075"/>
            <a:ext cx="83058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atin typeface="Calibri" pitchFamily="34" charset="0"/>
              </a:rPr>
              <a:t>So if the first random generator chooses </a:t>
            </a:r>
            <a:r>
              <a:rPr lang="en-US">
                <a:solidFill>
                  <a:srgbClr val="FF0000"/>
                </a:solidFill>
                <a:latin typeface="Calibri" pitchFamily="34" charset="0"/>
              </a:rPr>
              <a:t>false</a:t>
            </a:r>
            <a:r>
              <a:rPr lang="en-US">
                <a:latin typeface="Calibri" pitchFamily="34" charset="0"/>
              </a:rPr>
              <a:t>, the second one will kick in. If the second one chooses </a:t>
            </a:r>
            <a:r>
              <a:rPr lang="en-US">
                <a:solidFill>
                  <a:srgbClr val="FF0000"/>
                </a:solidFill>
                <a:latin typeface="Calibri" pitchFamily="34" charset="0"/>
              </a:rPr>
              <a:t>true</a:t>
            </a:r>
            <a:r>
              <a:rPr lang="en-US">
                <a:latin typeface="Calibri" pitchFamily="34" charset="0"/>
              </a:rPr>
              <a:t>, the penguin will be turned red. If it chooses </a:t>
            </a:r>
            <a:r>
              <a:rPr lang="en-US">
                <a:solidFill>
                  <a:srgbClr val="FF0000"/>
                </a:solidFill>
                <a:latin typeface="Calibri" pitchFamily="34" charset="0"/>
              </a:rPr>
              <a:t>false</a:t>
            </a:r>
            <a:r>
              <a:rPr lang="en-US">
                <a:latin typeface="Calibri" pitchFamily="34" charset="0"/>
              </a:rPr>
              <a:t>, the third one will kick in, and turn the penguin green if </a:t>
            </a:r>
            <a:r>
              <a:rPr lang="en-US">
                <a:solidFill>
                  <a:srgbClr val="FF0000"/>
                </a:solidFill>
                <a:latin typeface="Calibri" pitchFamily="34" charset="0"/>
              </a:rPr>
              <a:t>true </a:t>
            </a:r>
            <a:r>
              <a:rPr lang="en-US">
                <a:latin typeface="Calibri" pitchFamily="34" charset="0"/>
              </a:rPr>
              <a:t>is chosen.</a:t>
            </a:r>
          </a:p>
        </p:txBody>
      </p:sp>
      <p:pic>
        <p:nvPicPr>
          <p:cNvPr id="7173"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2057400"/>
            <a:ext cx="7219950" cy="392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3"/>
          <p:cNvSpPr txBox="1">
            <a:spLocks noChangeArrowheads="1"/>
          </p:cNvSpPr>
          <p:nvPr/>
        </p:nvSpPr>
        <p:spPr bwMode="auto">
          <a:xfrm>
            <a:off x="228600" y="381000"/>
            <a:ext cx="2362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800">
                <a:latin typeface="Calibri" pitchFamily="34" charset="0"/>
              </a:rPr>
              <a:t>Step 1: cont.</a:t>
            </a:r>
          </a:p>
        </p:txBody>
      </p:sp>
      <p:sp>
        <p:nvSpPr>
          <p:cNvPr id="8195" name="TextBox 4"/>
          <p:cNvSpPr txBox="1">
            <a:spLocks noChangeArrowheads="1"/>
          </p:cNvSpPr>
          <p:nvPr/>
        </p:nvSpPr>
        <p:spPr bwMode="auto">
          <a:xfrm>
            <a:off x="152400" y="914400"/>
            <a:ext cx="2133600" cy="258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atin typeface="Calibri" pitchFamily="34" charset="0"/>
              </a:rPr>
              <a:t>Now to finish the method, place another </a:t>
            </a:r>
            <a:r>
              <a:rPr lang="en-US">
                <a:solidFill>
                  <a:srgbClr val="FF0000"/>
                </a:solidFill>
                <a:latin typeface="Calibri" pitchFamily="34" charset="0"/>
              </a:rPr>
              <a:t>set color to</a:t>
            </a:r>
            <a:r>
              <a:rPr lang="en-US">
                <a:latin typeface="Calibri" pitchFamily="34" charset="0"/>
              </a:rPr>
              <a:t> method under the </a:t>
            </a:r>
            <a:r>
              <a:rPr lang="en-US">
                <a:solidFill>
                  <a:srgbClr val="FF0000"/>
                </a:solidFill>
                <a:latin typeface="Calibri" pitchFamily="34" charset="0"/>
              </a:rPr>
              <a:t>Else </a:t>
            </a:r>
            <a:r>
              <a:rPr lang="en-US">
                <a:latin typeface="Calibri" pitchFamily="34" charset="0"/>
              </a:rPr>
              <a:t>part of the last </a:t>
            </a:r>
            <a:r>
              <a:rPr lang="en-US">
                <a:solidFill>
                  <a:srgbClr val="FF0000"/>
                </a:solidFill>
                <a:latin typeface="Calibri" pitchFamily="34" charset="0"/>
              </a:rPr>
              <a:t>If Else </a:t>
            </a:r>
            <a:r>
              <a:rPr lang="en-US">
                <a:latin typeface="Calibri" pitchFamily="34" charset="0"/>
              </a:rPr>
              <a:t>statement. Choose </a:t>
            </a:r>
            <a:r>
              <a:rPr lang="en-US">
                <a:solidFill>
                  <a:srgbClr val="FF0000"/>
                </a:solidFill>
                <a:latin typeface="Calibri" pitchFamily="34" charset="0"/>
              </a:rPr>
              <a:t>purple </a:t>
            </a:r>
            <a:r>
              <a:rPr lang="en-US">
                <a:latin typeface="Calibri" pitchFamily="34" charset="0"/>
              </a:rPr>
              <a:t>for this last color. It will look like this:</a:t>
            </a:r>
          </a:p>
        </p:txBody>
      </p:sp>
      <p:sp>
        <p:nvSpPr>
          <p:cNvPr id="8196" name="TextBox 6"/>
          <p:cNvSpPr txBox="1">
            <a:spLocks noChangeArrowheads="1"/>
          </p:cNvSpPr>
          <p:nvPr/>
        </p:nvSpPr>
        <p:spPr bwMode="auto">
          <a:xfrm>
            <a:off x="3048000" y="228600"/>
            <a:ext cx="48006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atin typeface="Calibri" pitchFamily="34" charset="0"/>
              </a:rPr>
              <a:t>Now </a:t>
            </a:r>
            <a:r>
              <a:rPr lang="en-US">
                <a:solidFill>
                  <a:srgbClr val="FF0000"/>
                </a:solidFill>
                <a:latin typeface="Calibri" pitchFamily="34" charset="0"/>
              </a:rPr>
              <a:t>penguinsChangeColor </a:t>
            </a:r>
            <a:r>
              <a:rPr lang="en-US">
                <a:latin typeface="Calibri" pitchFamily="34" charset="0"/>
              </a:rPr>
              <a:t>is complete! Drag it into world.my First Method four times. For each  of the four times, make </a:t>
            </a:r>
            <a:r>
              <a:rPr lang="en-US">
                <a:solidFill>
                  <a:srgbClr val="FF0000"/>
                </a:solidFill>
                <a:latin typeface="Calibri" pitchFamily="34" charset="0"/>
              </a:rPr>
              <a:t>whichPenguin </a:t>
            </a:r>
            <a:r>
              <a:rPr lang="en-US">
                <a:latin typeface="Calibri" pitchFamily="34" charset="0"/>
              </a:rPr>
              <a:t>a different penguin, starting with </a:t>
            </a:r>
            <a:r>
              <a:rPr lang="en-US">
                <a:solidFill>
                  <a:srgbClr val="FF0000"/>
                </a:solidFill>
                <a:latin typeface="Calibri" pitchFamily="34" charset="0"/>
              </a:rPr>
              <a:t>penguin </a:t>
            </a:r>
            <a:r>
              <a:rPr lang="en-US">
                <a:latin typeface="Calibri" pitchFamily="34" charset="0"/>
              </a:rPr>
              <a:t>and going to </a:t>
            </a:r>
            <a:r>
              <a:rPr lang="en-US">
                <a:solidFill>
                  <a:srgbClr val="FF0000"/>
                </a:solidFill>
                <a:latin typeface="Calibri" pitchFamily="34" charset="0"/>
              </a:rPr>
              <a:t>penguin4</a:t>
            </a:r>
            <a:r>
              <a:rPr lang="en-US">
                <a:latin typeface="Calibri" pitchFamily="34" charset="0"/>
              </a:rPr>
              <a:t>. Play your world. Your penguins should change color one after another.  If you restart your world and play it again, the colors will be different. Don’t be alarmed if two or more of your penguins are the same color. This is our random generator at work!</a:t>
            </a:r>
          </a:p>
        </p:txBody>
      </p:sp>
      <p:pic>
        <p:nvPicPr>
          <p:cNvPr id="819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3200400"/>
            <a:ext cx="667385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304800"/>
            <a:ext cx="6477000" cy="769938"/>
          </a:xfrm>
          <a:prstGeom prst="rect">
            <a:avLst/>
          </a:prstGeom>
          <a:noFill/>
        </p:spPr>
        <p:txBody>
          <a:bodyPr>
            <a:spAutoFit/>
          </a:bodyPr>
          <a:lstStyle/>
          <a:p>
            <a:pPr algn="ctr">
              <a:defRPr/>
            </a:pPr>
            <a:r>
              <a:rPr lang="en-US" sz="2200" dirty="0">
                <a:latin typeface="+mj-lt"/>
              </a:rPr>
              <a:t>This is what your code should look like in </a:t>
            </a:r>
            <a:r>
              <a:rPr lang="en-US" sz="2200" dirty="0" err="1">
                <a:solidFill>
                  <a:srgbClr val="FF0000"/>
                </a:solidFill>
                <a:latin typeface="+mj-lt"/>
              </a:rPr>
              <a:t>world.my</a:t>
            </a:r>
            <a:r>
              <a:rPr lang="en-US" sz="2200" dirty="0">
                <a:solidFill>
                  <a:srgbClr val="FF0000"/>
                </a:solidFill>
                <a:latin typeface="+mj-lt"/>
              </a:rPr>
              <a:t> first method</a:t>
            </a:r>
            <a:r>
              <a:rPr lang="en-US" sz="2200" dirty="0">
                <a:latin typeface="+mj-lt"/>
              </a:rPr>
              <a:t>: </a:t>
            </a:r>
          </a:p>
        </p:txBody>
      </p:sp>
      <p:pic>
        <p:nvPicPr>
          <p:cNvPr id="921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 y="1600200"/>
            <a:ext cx="912495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Box 3"/>
          <p:cNvSpPr txBox="1">
            <a:spLocks noChangeArrowheads="1"/>
          </p:cNvSpPr>
          <p:nvPr/>
        </p:nvSpPr>
        <p:spPr bwMode="auto">
          <a:xfrm>
            <a:off x="304800" y="228600"/>
            <a:ext cx="25146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800">
                <a:latin typeface="Calibri" pitchFamily="34" charset="0"/>
              </a:rPr>
              <a:t>Step 2: Adding Text Objects</a:t>
            </a:r>
          </a:p>
        </p:txBody>
      </p:sp>
      <p:sp>
        <p:nvSpPr>
          <p:cNvPr id="10243" name="TextBox 4"/>
          <p:cNvSpPr txBox="1">
            <a:spLocks noChangeArrowheads="1"/>
          </p:cNvSpPr>
          <p:nvPr/>
        </p:nvSpPr>
        <p:spPr bwMode="auto">
          <a:xfrm>
            <a:off x="152400" y="1219200"/>
            <a:ext cx="3429000"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atin typeface="Calibri" pitchFamily="34" charset="0"/>
              </a:rPr>
              <a:t>Now we’re going to insert text objects into our world. We’ll write a method that makes the correct color name appear when a penguin changes color, and disappear before the next penguin changes color. First we’ll put the text objects into our world. Click the </a:t>
            </a:r>
            <a:r>
              <a:rPr lang="en-US">
                <a:solidFill>
                  <a:srgbClr val="FF0000"/>
                </a:solidFill>
                <a:latin typeface="Calibri" pitchFamily="34" charset="0"/>
              </a:rPr>
              <a:t>add Objects </a:t>
            </a:r>
            <a:r>
              <a:rPr lang="en-US">
                <a:latin typeface="Calibri" pitchFamily="34" charset="0"/>
              </a:rPr>
              <a:t>button, and scroll to the end of the objects folders. There you’ll see this button: </a:t>
            </a:r>
          </a:p>
        </p:txBody>
      </p:sp>
      <p:pic>
        <p:nvPicPr>
          <p:cNvPr id="1024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4572000"/>
            <a:ext cx="1371600" cy="185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5" name="TextBox 6"/>
          <p:cNvSpPr txBox="1">
            <a:spLocks noChangeArrowheads="1"/>
          </p:cNvSpPr>
          <p:nvPr/>
        </p:nvSpPr>
        <p:spPr bwMode="auto">
          <a:xfrm>
            <a:off x="1905000" y="5334000"/>
            <a:ext cx="1828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atin typeface="Calibri" pitchFamily="34" charset="0"/>
              </a:rPr>
              <a:t>Click on it. </a:t>
            </a:r>
          </a:p>
        </p:txBody>
      </p:sp>
      <p:sp>
        <p:nvSpPr>
          <p:cNvPr id="10246" name="TextBox 5"/>
          <p:cNvSpPr txBox="1">
            <a:spLocks noChangeArrowheads="1"/>
          </p:cNvSpPr>
          <p:nvPr/>
        </p:nvSpPr>
        <p:spPr bwMode="auto">
          <a:xfrm>
            <a:off x="4495800" y="228600"/>
            <a:ext cx="39624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t>A text editor will pop up. It looks like this:</a:t>
            </a:r>
          </a:p>
        </p:txBody>
      </p:sp>
      <p:pic>
        <p:nvPicPr>
          <p:cNvPr id="10247"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7600" y="1371600"/>
            <a:ext cx="5305425" cy="287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8" name="TextBox 7"/>
          <p:cNvSpPr txBox="1">
            <a:spLocks noChangeArrowheads="1"/>
          </p:cNvSpPr>
          <p:nvPr/>
        </p:nvSpPr>
        <p:spPr bwMode="auto">
          <a:xfrm>
            <a:off x="4343400" y="4953000"/>
            <a:ext cx="3962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t>Type in the word </a:t>
            </a:r>
            <a:r>
              <a:rPr lang="en-US">
                <a:solidFill>
                  <a:srgbClr val="FF0000"/>
                </a:solidFill>
              </a:rPr>
              <a:t>Cyan</a:t>
            </a:r>
            <a:r>
              <a:rPr lang="en-US"/>
              <a:t>. Click ok.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Box 3"/>
          <p:cNvSpPr txBox="1">
            <a:spLocks noChangeArrowheads="1"/>
          </p:cNvSpPr>
          <p:nvPr/>
        </p:nvSpPr>
        <p:spPr bwMode="auto">
          <a:xfrm>
            <a:off x="228600" y="228600"/>
            <a:ext cx="2438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800"/>
              <a:t>Step 2: cont. </a:t>
            </a:r>
          </a:p>
        </p:txBody>
      </p:sp>
      <p:sp>
        <p:nvSpPr>
          <p:cNvPr id="11267" name="TextBox 4"/>
          <p:cNvSpPr txBox="1">
            <a:spLocks noChangeArrowheads="1"/>
          </p:cNvSpPr>
          <p:nvPr/>
        </p:nvSpPr>
        <p:spPr bwMode="auto">
          <a:xfrm>
            <a:off x="304800" y="762000"/>
            <a:ext cx="2667000"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t>Now the word </a:t>
            </a:r>
            <a:r>
              <a:rPr lang="en-US">
                <a:solidFill>
                  <a:srgbClr val="FF0000"/>
                </a:solidFill>
              </a:rPr>
              <a:t>Cyan </a:t>
            </a:r>
            <a:r>
              <a:rPr lang="en-US"/>
              <a:t>will appear on your screen with your penguins. Move it further away from the camera and higher up in the sky with your buttons that are found on the screen after you press </a:t>
            </a:r>
            <a:r>
              <a:rPr lang="en-US">
                <a:solidFill>
                  <a:srgbClr val="FF0000"/>
                </a:solidFill>
              </a:rPr>
              <a:t>add objects</a:t>
            </a:r>
            <a:r>
              <a:rPr lang="en-US"/>
              <a:t>. They look like this: </a:t>
            </a:r>
            <a:r>
              <a:rPr lang="en-US">
                <a:solidFill>
                  <a:srgbClr val="FF0000"/>
                </a:solidFill>
              </a:rPr>
              <a:t> </a:t>
            </a:r>
            <a:endParaRPr lang="en-US"/>
          </a:p>
        </p:txBody>
      </p:sp>
      <p:pic>
        <p:nvPicPr>
          <p:cNvPr id="1126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600" y="3124200"/>
            <a:ext cx="3971925" cy="310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3886200"/>
            <a:ext cx="347821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0" name="TextBox 7"/>
          <p:cNvSpPr txBox="1">
            <a:spLocks noChangeArrowheads="1"/>
          </p:cNvSpPr>
          <p:nvPr/>
        </p:nvSpPr>
        <p:spPr bwMode="auto">
          <a:xfrm>
            <a:off x="4495800" y="1371600"/>
            <a:ext cx="3429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t>Move the word </a:t>
            </a:r>
            <a:r>
              <a:rPr lang="en-US">
                <a:solidFill>
                  <a:srgbClr val="FF0000"/>
                </a:solidFill>
              </a:rPr>
              <a:t>Cyan </a:t>
            </a:r>
            <a:r>
              <a:rPr lang="en-US"/>
              <a:t>until it looks about this size in this position in the sky:</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Box 3"/>
          <p:cNvSpPr txBox="1">
            <a:spLocks noChangeArrowheads="1"/>
          </p:cNvSpPr>
          <p:nvPr/>
        </p:nvSpPr>
        <p:spPr bwMode="auto">
          <a:xfrm>
            <a:off x="0" y="152400"/>
            <a:ext cx="2667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800"/>
              <a:t>Step 2: cont. </a:t>
            </a:r>
          </a:p>
        </p:txBody>
      </p:sp>
      <p:sp>
        <p:nvSpPr>
          <p:cNvPr id="12291" name="TextBox 4"/>
          <p:cNvSpPr txBox="1">
            <a:spLocks noChangeArrowheads="1"/>
          </p:cNvSpPr>
          <p:nvPr/>
        </p:nvSpPr>
        <p:spPr bwMode="auto">
          <a:xfrm>
            <a:off x="0" y="685800"/>
            <a:ext cx="2514600"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t>Now, add three more text objects. The second one should be the word </a:t>
            </a:r>
            <a:r>
              <a:rPr lang="en-US">
                <a:solidFill>
                  <a:srgbClr val="FF0000"/>
                </a:solidFill>
              </a:rPr>
              <a:t>Red</a:t>
            </a:r>
            <a:r>
              <a:rPr lang="en-US"/>
              <a:t>, the third should be the word </a:t>
            </a:r>
            <a:r>
              <a:rPr lang="en-US">
                <a:solidFill>
                  <a:srgbClr val="FF0000"/>
                </a:solidFill>
              </a:rPr>
              <a:t>Purple</a:t>
            </a:r>
            <a:r>
              <a:rPr lang="en-US"/>
              <a:t>, and the fourth should be the word </a:t>
            </a:r>
            <a:r>
              <a:rPr lang="en-US">
                <a:solidFill>
                  <a:srgbClr val="FF0000"/>
                </a:solidFill>
              </a:rPr>
              <a:t>Green</a:t>
            </a:r>
            <a:r>
              <a:rPr lang="en-US"/>
              <a:t>. Position the words in the sky of your Alice world so that they look like this: </a:t>
            </a:r>
          </a:p>
        </p:txBody>
      </p:sp>
      <p:pic>
        <p:nvPicPr>
          <p:cNvPr id="1229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848100"/>
            <a:ext cx="3876675" cy="300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3" name="TextBox 6"/>
          <p:cNvSpPr txBox="1">
            <a:spLocks noChangeArrowheads="1"/>
          </p:cNvSpPr>
          <p:nvPr/>
        </p:nvSpPr>
        <p:spPr bwMode="auto">
          <a:xfrm>
            <a:off x="4267200" y="0"/>
            <a:ext cx="449580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t>Now we are going to make all of the text objects invisible. Later, we will write a method that makes a word appear only when a penguin turns that color. Click on the word </a:t>
            </a:r>
            <a:r>
              <a:rPr lang="en-US">
                <a:solidFill>
                  <a:srgbClr val="FF0000"/>
                </a:solidFill>
              </a:rPr>
              <a:t>Cyan </a:t>
            </a:r>
            <a:r>
              <a:rPr lang="en-US"/>
              <a:t>in your object tree on the left side of your screen. Then click on the </a:t>
            </a:r>
            <a:r>
              <a:rPr lang="en-US">
                <a:solidFill>
                  <a:srgbClr val="FF0000"/>
                </a:solidFill>
              </a:rPr>
              <a:t>Properties </a:t>
            </a:r>
            <a:r>
              <a:rPr lang="en-US"/>
              <a:t>tab. Scroll down until you see the </a:t>
            </a:r>
            <a:r>
              <a:rPr lang="en-US">
                <a:solidFill>
                  <a:srgbClr val="FF0000"/>
                </a:solidFill>
              </a:rPr>
              <a:t>isShowing </a:t>
            </a:r>
            <a:r>
              <a:rPr lang="en-US"/>
              <a:t>button. Change it from </a:t>
            </a:r>
            <a:r>
              <a:rPr lang="en-US">
                <a:solidFill>
                  <a:srgbClr val="FF0000"/>
                </a:solidFill>
              </a:rPr>
              <a:t>true </a:t>
            </a:r>
            <a:r>
              <a:rPr lang="en-US"/>
              <a:t>to </a:t>
            </a:r>
            <a:r>
              <a:rPr lang="en-US">
                <a:solidFill>
                  <a:srgbClr val="FF0000"/>
                </a:solidFill>
              </a:rPr>
              <a:t>false</a:t>
            </a:r>
            <a:r>
              <a:rPr lang="en-US"/>
              <a:t>. This will make the word </a:t>
            </a:r>
            <a:r>
              <a:rPr lang="en-US">
                <a:solidFill>
                  <a:srgbClr val="FF0000"/>
                </a:solidFill>
              </a:rPr>
              <a:t>Cyan </a:t>
            </a:r>
            <a:r>
              <a:rPr lang="en-US"/>
              <a:t>disappear. It’s still there, it’s just invisible. Do this same thing to the other three words.  </a:t>
            </a:r>
          </a:p>
        </p:txBody>
      </p:sp>
      <p:pic>
        <p:nvPicPr>
          <p:cNvPr id="1229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3048000"/>
            <a:ext cx="2266950" cy="366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Box 3"/>
          <p:cNvSpPr txBox="1">
            <a:spLocks noChangeArrowheads="1"/>
          </p:cNvSpPr>
          <p:nvPr/>
        </p:nvSpPr>
        <p:spPr bwMode="auto">
          <a:xfrm>
            <a:off x="304800" y="152400"/>
            <a:ext cx="27432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800"/>
              <a:t>Step 3: Making the Text Boxes Appear</a:t>
            </a:r>
          </a:p>
        </p:txBody>
      </p:sp>
      <p:sp>
        <p:nvSpPr>
          <p:cNvPr id="13315" name="TextBox 5"/>
          <p:cNvSpPr txBox="1">
            <a:spLocks noChangeArrowheads="1"/>
          </p:cNvSpPr>
          <p:nvPr/>
        </p:nvSpPr>
        <p:spPr bwMode="auto">
          <a:xfrm>
            <a:off x="0" y="2209800"/>
            <a:ext cx="25146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t>Now we will write a method that tells a word to appear when a penguin turns that color. Create a new world method called </a:t>
            </a:r>
          </a:p>
          <a:p>
            <a:pPr eaLnBrk="1" hangingPunct="1"/>
            <a:r>
              <a:rPr lang="en-US">
                <a:solidFill>
                  <a:srgbClr val="FF0000"/>
                </a:solidFill>
              </a:rPr>
              <a:t>penguinsNameColor</a:t>
            </a:r>
            <a:r>
              <a:rPr lang="en-US"/>
              <a:t>. Give it an object parameter called </a:t>
            </a:r>
            <a:r>
              <a:rPr lang="en-US">
                <a:solidFill>
                  <a:srgbClr val="FF0000"/>
                </a:solidFill>
              </a:rPr>
              <a:t>whichPenguin</a:t>
            </a:r>
            <a:r>
              <a:rPr lang="en-US"/>
              <a:t>. </a:t>
            </a:r>
            <a:endParaRPr lang="en-US">
              <a:solidFill>
                <a:srgbClr val="FF0000"/>
              </a:solidFill>
            </a:endParaRPr>
          </a:p>
        </p:txBody>
      </p:sp>
      <p:sp>
        <p:nvSpPr>
          <p:cNvPr id="13316" name="TextBox 6"/>
          <p:cNvSpPr txBox="1">
            <a:spLocks noChangeArrowheads="1"/>
          </p:cNvSpPr>
          <p:nvPr/>
        </p:nvSpPr>
        <p:spPr bwMode="auto">
          <a:xfrm>
            <a:off x="3048000" y="152400"/>
            <a:ext cx="53340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t>Now add an </a:t>
            </a:r>
            <a:r>
              <a:rPr lang="en-US">
                <a:solidFill>
                  <a:srgbClr val="FF0000"/>
                </a:solidFill>
              </a:rPr>
              <a:t>If Else </a:t>
            </a:r>
            <a:r>
              <a:rPr lang="en-US"/>
              <a:t>statement to your method editor, and set it to </a:t>
            </a:r>
            <a:r>
              <a:rPr lang="en-US">
                <a:solidFill>
                  <a:srgbClr val="FF0000"/>
                </a:solidFill>
              </a:rPr>
              <a:t>true</a:t>
            </a:r>
            <a:r>
              <a:rPr lang="en-US"/>
              <a:t>. Click </a:t>
            </a:r>
            <a:r>
              <a:rPr lang="en-US">
                <a:solidFill>
                  <a:srgbClr val="FF0000"/>
                </a:solidFill>
              </a:rPr>
              <a:t>penguin </a:t>
            </a:r>
            <a:r>
              <a:rPr lang="en-US"/>
              <a:t>on the object tree and then go to the </a:t>
            </a:r>
            <a:r>
              <a:rPr lang="en-US">
                <a:solidFill>
                  <a:srgbClr val="FF0000"/>
                </a:solidFill>
              </a:rPr>
              <a:t>Properties </a:t>
            </a:r>
            <a:r>
              <a:rPr lang="en-US"/>
              <a:t>tab. Click on the </a:t>
            </a:r>
            <a:r>
              <a:rPr lang="en-US">
                <a:solidFill>
                  <a:srgbClr val="FF0000"/>
                </a:solidFill>
              </a:rPr>
              <a:t>color </a:t>
            </a:r>
            <a:r>
              <a:rPr lang="en-US"/>
              <a:t>button and drag it to your method editor, dropping it over the </a:t>
            </a:r>
            <a:r>
              <a:rPr lang="en-US">
                <a:solidFill>
                  <a:srgbClr val="FF0000"/>
                </a:solidFill>
              </a:rPr>
              <a:t>true </a:t>
            </a:r>
            <a:r>
              <a:rPr lang="en-US"/>
              <a:t>part of your </a:t>
            </a:r>
            <a:r>
              <a:rPr lang="en-US">
                <a:solidFill>
                  <a:srgbClr val="FF0000"/>
                </a:solidFill>
              </a:rPr>
              <a:t>If Else </a:t>
            </a:r>
            <a:r>
              <a:rPr lang="en-US"/>
              <a:t>statement. Then choose </a:t>
            </a:r>
            <a:r>
              <a:rPr lang="en-US">
                <a:solidFill>
                  <a:srgbClr val="FF0000"/>
                </a:solidFill>
              </a:rPr>
              <a:t>penguin.color==</a:t>
            </a:r>
            <a:r>
              <a:rPr lang="en-US"/>
              <a:t> , and when the color menu appears, choose </a:t>
            </a:r>
            <a:r>
              <a:rPr lang="en-US">
                <a:solidFill>
                  <a:srgbClr val="FF0000"/>
                </a:solidFill>
              </a:rPr>
              <a:t>cyan</a:t>
            </a:r>
            <a:r>
              <a:rPr lang="en-US"/>
              <a:t>. Then, click on your </a:t>
            </a:r>
            <a:r>
              <a:rPr lang="en-US">
                <a:solidFill>
                  <a:srgbClr val="FF0000"/>
                </a:solidFill>
              </a:rPr>
              <a:t>whichPenguin </a:t>
            </a:r>
            <a:r>
              <a:rPr lang="en-US"/>
              <a:t>parameter and drag it over the </a:t>
            </a:r>
            <a:r>
              <a:rPr lang="en-US">
                <a:solidFill>
                  <a:srgbClr val="FF0000"/>
                </a:solidFill>
              </a:rPr>
              <a:t>penguin </a:t>
            </a:r>
            <a:r>
              <a:rPr lang="en-US"/>
              <a:t>part of your </a:t>
            </a:r>
            <a:r>
              <a:rPr lang="en-US">
                <a:solidFill>
                  <a:srgbClr val="FF0000"/>
                </a:solidFill>
              </a:rPr>
              <a:t>If Else </a:t>
            </a:r>
            <a:r>
              <a:rPr lang="en-US"/>
              <a:t>statement. Your code will look like this:</a:t>
            </a:r>
          </a:p>
        </p:txBody>
      </p:sp>
      <p:pic>
        <p:nvPicPr>
          <p:cNvPr id="1331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06650" y="3048000"/>
            <a:ext cx="673735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Box 3"/>
          <p:cNvSpPr txBox="1">
            <a:spLocks noChangeArrowheads="1"/>
          </p:cNvSpPr>
          <p:nvPr/>
        </p:nvSpPr>
        <p:spPr bwMode="auto">
          <a:xfrm>
            <a:off x="2362200" y="0"/>
            <a:ext cx="2667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800"/>
              <a:t>Step 3: cont. </a:t>
            </a:r>
          </a:p>
        </p:txBody>
      </p:sp>
      <p:sp>
        <p:nvSpPr>
          <p:cNvPr id="14339" name="TextBox 5"/>
          <p:cNvSpPr txBox="1">
            <a:spLocks noChangeArrowheads="1"/>
          </p:cNvSpPr>
          <p:nvPr/>
        </p:nvSpPr>
        <p:spPr bwMode="auto">
          <a:xfrm>
            <a:off x="0" y="533400"/>
            <a:ext cx="914400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t>Now we want to make the command tell the word </a:t>
            </a:r>
            <a:r>
              <a:rPr lang="en-US">
                <a:solidFill>
                  <a:srgbClr val="FF0000"/>
                </a:solidFill>
              </a:rPr>
              <a:t>Cyan </a:t>
            </a:r>
            <a:r>
              <a:rPr lang="en-US"/>
              <a:t>to appear if the penguin turns cyan, and then disappear again after 2 seconds.  So click on </a:t>
            </a:r>
            <a:r>
              <a:rPr lang="en-US">
                <a:solidFill>
                  <a:srgbClr val="FF0000"/>
                </a:solidFill>
              </a:rPr>
              <a:t>Cyan </a:t>
            </a:r>
            <a:r>
              <a:rPr lang="en-US"/>
              <a:t>in your object tree, and then go to the </a:t>
            </a:r>
            <a:r>
              <a:rPr lang="en-US">
                <a:solidFill>
                  <a:srgbClr val="FF0000"/>
                </a:solidFill>
              </a:rPr>
              <a:t>Properties </a:t>
            </a:r>
            <a:r>
              <a:rPr lang="en-US"/>
              <a:t>tab. Click on the </a:t>
            </a:r>
            <a:r>
              <a:rPr lang="en-US">
                <a:solidFill>
                  <a:srgbClr val="FF0000"/>
                </a:solidFill>
              </a:rPr>
              <a:t>isShowing </a:t>
            </a:r>
            <a:r>
              <a:rPr lang="en-US"/>
              <a:t>button and drag it under the </a:t>
            </a:r>
            <a:r>
              <a:rPr lang="en-US">
                <a:solidFill>
                  <a:srgbClr val="FF0000"/>
                </a:solidFill>
              </a:rPr>
              <a:t>If </a:t>
            </a:r>
            <a:r>
              <a:rPr lang="en-US"/>
              <a:t>part of the </a:t>
            </a:r>
            <a:r>
              <a:rPr lang="en-US">
                <a:solidFill>
                  <a:srgbClr val="FF0000"/>
                </a:solidFill>
              </a:rPr>
              <a:t>If Else </a:t>
            </a:r>
            <a:r>
              <a:rPr lang="en-US"/>
              <a:t>where it says </a:t>
            </a:r>
            <a:r>
              <a:rPr lang="en-US">
                <a:solidFill>
                  <a:srgbClr val="FF0000"/>
                </a:solidFill>
              </a:rPr>
              <a:t>do nothing</a:t>
            </a:r>
            <a:r>
              <a:rPr lang="en-US"/>
              <a:t>.  Drop it there, and click on </a:t>
            </a:r>
            <a:r>
              <a:rPr lang="en-US">
                <a:solidFill>
                  <a:srgbClr val="FF0000"/>
                </a:solidFill>
              </a:rPr>
              <a:t>true</a:t>
            </a:r>
            <a:r>
              <a:rPr lang="en-US"/>
              <a:t>. Then click on the </a:t>
            </a:r>
            <a:r>
              <a:rPr lang="en-US">
                <a:solidFill>
                  <a:srgbClr val="FF0000"/>
                </a:solidFill>
              </a:rPr>
              <a:t>more…</a:t>
            </a:r>
            <a:r>
              <a:rPr lang="en-US"/>
              <a:t> part of the command you just added. Click on </a:t>
            </a:r>
            <a:r>
              <a:rPr lang="en-US">
                <a:solidFill>
                  <a:srgbClr val="FF0000"/>
                </a:solidFill>
              </a:rPr>
              <a:t>duration</a:t>
            </a:r>
            <a:r>
              <a:rPr lang="en-US"/>
              <a:t>, and then </a:t>
            </a:r>
            <a:r>
              <a:rPr lang="en-US">
                <a:solidFill>
                  <a:srgbClr val="FF0000"/>
                </a:solidFill>
              </a:rPr>
              <a:t>2 seconds</a:t>
            </a:r>
            <a:r>
              <a:rPr lang="en-US"/>
              <a:t>. Then click on the </a:t>
            </a:r>
            <a:r>
              <a:rPr lang="en-US">
                <a:solidFill>
                  <a:srgbClr val="FF0000"/>
                </a:solidFill>
              </a:rPr>
              <a:t>IsShowing </a:t>
            </a:r>
            <a:r>
              <a:rPr lang="en-US"/>
              <a:t>button again, and drag it under the command you just wrote, this time selecting </a:t>
            </a:r>
            <a:r>
              <a:rPr lang="en-US">
                <a:solidFill>
                  <a:srgbClr val="FF0000"/>
                </a:solidFill>
              </a:rPr>
              <a:t>false. </a:t>
            </a:r>
            <a:r>
              <a:rPr lang="en-US"/>
              <a:t>Your code will look like this: </a:t>
            </a:r>
          </a:p>
        </p:txBody>
      </p:sp>
      <p:pic>
        <p:nvPicPr>
          <p:cNvPr id="1434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2590800"/>
            <a:ext cx="7229475" cy="398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3"/>
          <p:cNvSpPr txBox="1">
            <a:spLocks noChangeArrowheads="1"/>
          </p:cNvSpPr>
          <p:nvPr/>
        </p:nvSpPr>
        <p:spPr bwMode="auto">
          <a:xfrm>
            <a:off x="2743200" y="0"/>
            <a:ext cx="2362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800"/>
              <a:t>Step 3: cont.</a:t>
            </a:r>
          </a:p>
        </p:txBody>
      </p:sp>
      <p:sp>
        <p:nvSpPr>
          <p:cNvPr id="15363" name="TextBox 5"/>
          <p:cNvSpPr txBox="1">
            <a:spLocks noChangeArrowheads="1"/>
          </p:cNvSpPr>
          <p:nvPr/>
        </p:nvSpPr>
        <p:spPr bwMode="auto">
          <a:xfrm>
            <a:off x="228600" y="457200"/>
            <a:ext cx="822960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t>Now we want to tell the other words to appear when the penguins turn their color. So drag another </a:t>
            </a:r>
            <a:r>
              <a:rPr lang="en-US">
                <a:solidFill>
                  <a:srgbClr val="FF0000"/>
                </a:solidFill>
              </a:rPr>
              <a:t>If Else </a:t>
            </a:r>
            <a:r>
              <a:rPr lang="en-US"/>
              <a:t>statement into your editor, and drop it under the </a:t>
            </a:r>
            <a:r>
              <a:rPr lang="en-US">
                <a:solidFill>
                  <a:srgbClr val="FF0000"/>
                </a:solidFill>
              </a:rPr>
              <a:t>Else </a:t>
            </a:r>
            <a:r>
              <a:rPr lang="en-US"/>
              <a:t>part of your first </a:t>
            </a:r>
            <a:r>
              <a:rPr lang="en-US">
                <a:solidFill>
                  <a:srgbClr val="FF0000"/>
                </a:solidFill>
              </a:rPr>
              <a:t>If Else </a:t>
            </a:r>
            <a:r>
              <a:rPr lang="en-US"/>
              <a:t>statement. Now go through the same process with the </a:t>
            </a:r>
            <a:r>
              <a:rPr lang="en-US">
                <a:solidFill>
                  <a:srgbClr val="FF0000"/>
                </a:solidFill>
              </a:rPr>
              <a:t>Red </a:t>
            </a:r>
            <a:r>
              <a:rPr lang="en-US"/>
              <a:t>text object that you just did with the </a:t>
            </a:r>
            <a:r>
              <a:rPr lang="en-US">
                <a:solidFill>
                  <a:srgbClr val="FF0000"/>
                </a:solidFill>
              </a:rPr>
              <a:t>Cyan </a:t>
            </a:r>
            <a:r>
              <a:rPr lang="en-US"/>
              <a:t>text object. After that, add </a:t>
            </a:r>
            <a:r>
              <a:rPr lang="en-US" i="1"/>
              <a:t>another </a:t>
            </a:r>
            <a:r>
              <a:rPr lang="en-US">
                <a:solidFill>
                  <a:srgbClr val="FF0000"/>
                </a:solidFill>
              </a:rPr>
              <a:t>If Else</a:t>
            </a:r>
            <a:r>
              <a:rPr lang="en-US"/>
              <a:t>, and do the </a:t>
            </a:r>
            <a:r>
              <a:rPr lang="en-US" i="1"/>
              <a:t>same </a:t>
            </a:r>
            <a:r>
              <a:rPr lang="en-US"/>
              <a:t>thing with the </a:t>
            </a:r>
            <a:r>
              <a:rPr lang="en-US">
                <a:solidFill>
                  <a:srgbClr val="FF0000"/>
                </a:solidFill>
              </a:rPr>
              <a:t> Purple </a:t>
            </a:r>
            <a:r>
              <a:rPr lang="en-US"/>
              <a:t>text object. Your code for those two should look like this:</a:t>
            </a:r>
          </a:p>
        </p:txBody>
      </p:sp>
      <p:pic>
        <p:nvPicPr>
          <p:cNvPr id="1536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2514600"/>
            <a:ext cx="7210425" cy="392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Box 4"/>
          <p:cNvSpPr txBox="1">
            <a:spLocks noChangeArrowheads="1"/>
          </p:cNvSpPr>
          <p:nvPr/>
        </p:nvSpPr>
        <p:spPr bwMode="auto">
          <a:xfrm>
            <a:off x="2971800" y="0"/>
            <a:ext cx="2286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800"/>
              <a:t>Step 3: cont. </a:t>
            </a:r>
          </a:p>
        </p:txBody>
      </p:sp>
      <p:sp>
        <p:nvSpPr>
          <p:cNvPr id="16387" name="TextBox 5"/>
          <p:cNvSpPr txBox="1">
            <a:spLocks noChangeArrowheads="1"/>
          </p:cNvSpPr>
          <p:nvPr/>
        </p:nvSpPr>
        <p:spPr bwMode="auto">
          <a:xfrm>
            <a:off x="304800" y="609600"/>
            <a:ext cx="777240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t>Now let’s finish up the code for the </a:t>
            </a:r>
            <a:r>
              <a:rPr lang="en-US">
                <a:solidFill>
                  <a:srgbClr val="FF0000"/>
                </a:solidFill>
              </a:rPr>
              <a:t>Green </a:t>
            </a:r>
            <a:r>
              <a:rPr lang="en-US"/>
              <a:t>object. Click on the </a:t>
            </a:r>
            <a:r>
              <a:rPr lang="en-US">
                <a:solidFill>
                  <a:srgbClr val="FF0000"/>
                </a:solidFill>
              </a:rPr>
              <a:t>Green </a:t>
            </a:r>
            <a:r>
              <a:rPr lang="en-US"/>
              <a:t>object on the object tree, go to the </a:t>
            </a:r>
            <a:r>
              <a:rPr lang="en-US">
                <a:solidFill>
                  <a:srgbClr val="FF0000"/>
                </a:solidFill>
              </a:rPr>
              <a:t>properties </a:t>
            </a:r>
            <a:r>
              <a:rPr lang="en-US"/>
              <a:t>tab, and grab </a:t>
            </a:r>
            <a:r>
              <a:rPr lang="en-US">
                <a:solidFill>
                  <a:srgbClr val="FF0000"/>
                </a:solidFill>
              </a:rPr>
              <a:t>isShowing</a:t>
            </a:r>
            <a:r>
              <a:rPr lang="en-US"/>
              <a:t>. Drop it under the last </a:t>
            </a:r>
            <a:r>
              <a:rPr lang="en-US">
                <a:solidFill>
                  <a:srgbClr val="FF0000"/>
                </a:solidFill>
              </a:rPr>
              <a:t>Else </a:t>
            </a:r>
            <a:r>
              <a:rPr lang="en-US"/>
              <a:t>that you have, and set it to </a:t>
            </a:r>
            <a:r>
              <a:rPr lang="en-US">
                <a:solidFill>
                  <a:srgbClr val="FF0000"/>
                </a:solidFill>
              </a:rPr>
              <a:t>true</a:t>
            </a:r>
            <a:r>
              <a:rPr lang="en-US"/>
              <a:t>. Then change the duration to </a:t>
            </a:r>
            <a:r>
              <a:rPr lang="en-US">
                <a:solidFill>
                  <a:srgbClr val="FF0000"/>
                </a:solidFill>
              </a:rPr>
              <a:t>2 seconds</a:t>
            </a:r>
            <a:r>
              <a:rPr lang="en-US"/>
              <a:t> like you did with the other text objects. Now drag </a:t>
            </a:r>
            <a:r>
              <a:rPr lang="en-US">
                <a:solidFill>
                  <a:srgbClr val="FF0000"/>
                </a:solidFill>
              </a:rPr>
              <a:t>isShowing </a:t>
            </a:r>
            <a:r>
              <a:rPr lang="en-US"/>
              <a:t>under that command, and set it to </a:t>
            </a:r>
            <a:r>
              <a:rPr lang="en-US">
                <a:solidFill>
                  <a:srgbClr val="FF0000"/>
                </a:solidFill>
              </a:rPr>
              <a:t>false</a:t>
            </a:r>
            <a:r>
              <a:rPr lang="en-US"/>
              <a:t>. That code will look like this: </a:t>
            </a:r>
          </a:p>
        </p:txBody>
      </p:sp>
      <p:pic>
        <p:nvPicPr>
          <p:cNvPr id="1638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2438400"/>
            <a:ext cx="7248525" cy="401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Box 3"/>
          <p:cNvSpPr txBox="1">
            <a:spLocks noChangeArrowheads="1"/>
          </p:cNvSpPr>
          <p:nvPr/>
        </p:nvSpPr>
        <p:spPr bwMode="auto">
          <a:xfrm>
            <a:off x="1447800" y="228600"/>
            <a:ext cx="6324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800"/>
              <a:t>Step 4: Putting it All Together</a:t>
            </a:r>
          </a:p>
        </p:txBody>
      </p:sp>
      <p:sp>
        <p:nvSpPr>
          <p:cNvPr id="17411" name="TextBox 4"/>
          <p:cNvSpPr txBox="1">
            <a:spLocks noChangeArrowheads="1"/>
          </p:cNvSpPr>
          <p:nvPr/>
        </p:nvSpPr>
        <p:spPr bwMode="auto">
          <a:xfrm>
            <a:off x="685800" y="838200"/>
            <a:ext cx="73152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t>Now all you have to do is put </a:t>
            </a:r>
            <a:r>
              <a:rPr lang="en-US">
                <a:solidFill>
                  <a:srgbClr val="FF0000"/>
                </a:solidFill>
              </a:rPr>
              <a:t>penguinsNameColor </a:t>
            </a:r>
            <a:r>
              <a:rPr lang="en-US"/>
              <a:t>into </a:t>
            </a:r>
            <a:r>
              <a:rPr lang="en-US">
                <a:solidFill>
                  <a:srgbClr val="FF0000"/>
                </a:solidFill>
              </a:rPr>
              <a:t>world.my first method</a:t>
            </a:r>
            <a:r>
              <a:rPr lang="en-US"/>
              <a:t>. Drag it in there four times, and make sure that you alternate each </a:t>
            </a:r>
            <a:r>
              <a:rPr lang="en-US">
                <a:solidFill>
                  <a:srgbClr val="FF0000"/>
                </a:solidFill>
              </a:rPr>
              <a:t>penguinsChangeColor </a:t>
            </a:r>
            <a:r>
              <a:rPr lang="en-US"/>
              <a:t>with a </a:t>
            </a:r>
            <a:r>
              <a:rPr lang="en-US">
                <a:solidFill>
                  <a:srgbClr val="FF0000"/>
                </a:solidFill>
              </a:rPr>
              <a:t>penguinsNameColor</a:t>
            </a:r>
            <a:r>
              <a:rPr lang="en-US"/>
              <a:t>. Then set </a:t>
            </a:r>
            <a:r>
              <a:rPr lang="en-US">
                <a:solidFill>
                  <a:srgbClr val="FF0000"/>
                </a:solidFill>
              </a:rPr>
              <a:t>whichPenguin </a:t>
            </a:r>
            <a:r>
              <a:rPr lang="en-US"/>
              <a:t>to a different penguin each time, going from </a:t>
            </a:r>
            <a:r>
              <a:rPr lang="en-US">
                <a:solidFill>
                  <a:srgbClr val="FF0000"/>
                </a:solidFill>
              </a:rPr>
              <a:t>penguin </a:t>
            </a:r>
            <a:r>
              <a:rPr lang="en-US"/>
              <a:t>to </a:t>
            </a:r>
            <a:r>
              <a:rPr lang="en-US">
                <a:solidFill>
                  <a:srgbClr val="FF0000"/>
                </a:solidFill>
              </a:rPr>
              <a:t>penguin4</a:t>
            </a:r>
            <a:r>
              <a:rPr lang="en-US"/>
              <a:t>. Your code will look like this when it’s done: </a:t>
            </a:r>
          </a:p>
        </p:txBody>
      </p:sp>
      <p:pic>
        <p:nvPicPr>
          <p:cNvPr id="17412"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2362200"/>
            <a:ext cx="7210425" cy="391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3"/>
          <p:cNvSpPr txBox="1">
            <a:spLocks noChangeArrowheads="1"/>
          </p:cNvSpPr>
          <p:nvPr/>
        </p:nvSpPr>
        <p:spPr bwMode="auto">
          <a:xfrm>
            <a:off x="2743200" y="152400"/>
            <a:ext cx="2286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800"/>
              <a:t>Step 4: cont. </a:t>
            </a:r>
          </a:p>
        </p:txBody>
      </p:sp>
      <p:sp>
        <p:nvSpPr>
          <p:cNvPr id="18435" name="TextBox 5"/>
          <p:cNvSpPr txBox="1">
            <a:spLocks noChangeArrowheads="1"/>
          </p:cNvSpPr>
          <p:nvPr/>
        </p:nvSpPr>
        <p:spPr bwMode="auto">
          <a:xfrm>
            <a:off x="457200" y="762000"/>
            <a:ext cx="7772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t>Play your world. Each penguin should change colors in turn, and as they change, the appropriate color word will appear in the sky. Try pressing restart; your penguins may be different colors each time it runs! Congratulations! You now know how to use random selection in Alice! </a:t>
            </a:r>
          </a:p>
        </p:txBody>
      </p:sp>
      <p:pic>
        <p:nvPicPr>
          <p:cNvPr id="1843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2371725"/>
            <a:ext cx="5191125" cy="448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525</TotalTime>
  <Words>1695</Words>
  <Application>Microsoft Office PowerPoint</Application>
  <PresentationFormat>On-screen Show (4:3)</PresentationFormat>
  <Paragraphs>50</Paragraphs>
  <Slides>17</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Jenna</dc:creator>
  <cp:lastModifiedBy>Elyse McManus</cp:lastModifiedBy>
  <cp:revision>57</cp:revision>
  <dcterms:created xsi:type="dcterms:W3CDTF">2008-06-13T15:18:20Z</dcterms:created>
  <dcterms:modified xsi:type="dcterms:W3CDTF">2012-07-03T14:25:20Z</dcterms:modified>
</cp:coreProperties>
</file>