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78" y="-6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2A508A35-CFBA-4625-A9DC-40138D6AC8DA}" type="datetimeFigureOut">
              <a:rPr lang="en-US" smtClean="0"/>
              <a:t>6/29/2012</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059996CC-3EC5-4A97-8082-9D2A5C93FF36}"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508A35-CFBA-4625-A9DC-40138D6AC8DA}" type="datetimeFigureOut">
              <a:rPr lang="en-US" smtClean="0"/>
              <a:t>6/29/2012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996CC-3EC5-4A97-8082-9D2A5C93FF3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508A35-CFBA-4625-A9DC-40138D6AC8DA}" type="datetimeFigureOut">
              <a:rPr lang="en-US" smtClean="0"/>
              <a:t>6/29/2012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996CC-3EC5-4A97-8082-9D2A5C93FF3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2A508A35-CFBA-4625-A9DC-40138D6AC8DA}" type="datetimeFigureOut">
              <a:rPr lang="en-US" smtClean="0"/>
              <a:t>6/29/2012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996CC-3EC5-4A97-8082-9D2A5C93FF36}"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A508A35-CFBA-4625-A9DC-40138D6AC8DA}" type="datetimeFigureOut">
              <a:rPr lang="en-US" smtClean="0"/>
              <a:t>6/29/2012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9996CC-3EC5-4A97-8082-9D2A5C93FF3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508A35-CFBA-4625-A9DC-40138D6AC8DA}" type="datetimeFigureOut">
              <a:rPr lang="en-US" smtClean="0"/>
              <a:t>6/29/2012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9996CC-3EC5-4A97-8082-9D2A5C93FF3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508A35-CFBA-4625-A9DC-40138D6AC8DA}" type="datetimeFigureOut">
              <a:rPr lang="en-US" smtClean="0"/>
              <a:t>6/29/2012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9996CC-3EC5-4A97-8082-9D2A5C93FF3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2A508A35-CFBA-4625-A9DC-40138D6AC8DA}" type="datetimeFigureOut">
              <a:rPr lang="en-US" smtClean="0"/>
              <a:t>6/29/2012</a:t>
            </a:fld>
            <a:endParaRPr lang="en-US"/>
          </a:p>
        </p:txBody>
      </p:sp>
      <p:sp>
        <p:nvSpPr>
          <p:cNvPr id="7" name="Slide Number Placeholder 6"/>
          <p:cNvSpPr>
            <a:spLocks noGrp="1"/>
          </p:cNvSpPr>
          <p:nvPr>
            <p:ph type="sldNum" sz="quarter" idx="12"/>
          </p:nvPr>
        </p:nvSpPr>
        <p:spPr/>
        <p:txBody>
          <a:bodyPr/>
          <a:lstStyle/>
          <a:p>
            <a:fld id="{059996CC-3EC5-4A97-8082-9D2A5C93FF36}"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508A35-CFBA-4625-A9DC-40138D6AC8DA}" type="datetimeFigureOut">
              <a:rPr lang="en-US" smtClean="0"/>
              <a:t>6/29/2012</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059996CC-3EC5-4A97-8082-9D2A5C93FF3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508A35-CFBA-4625-A9DC-40138D6AC8DA}" type="datetimeFigureOut">
              <a:rPr lang="en-US" smtClean="0"/>
              <a:t>6/29/2012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996CC-3EC5-4A97-8082-9D2A5C93FF3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508A35-CFBA-4625-A9DC-40138D6AC8DA}" type="datetimeFigureOut">
              <a:rPr lang="en-US" smtClean="0"/>
              <a:t>6/29/2012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996CC-3EC5-4A97-8082-9D2A5C93FF3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2A508A35-CFBA-4625-A9DC-40138D6AC8DA}" type="datetimeFigureOut">
              <a:rPr lang="en-US" smtClean="0"/>
              <a:t>6/29/2012</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059996CC-3EC5-4A97-8082-9D2A5C93FF3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cs.duke.edu/csed/alice/aliceInSchools/workshop08/tutorialTopics/functions/functions.ppt"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3"/>
          <p:cNvSpPr txBox="1">
            <a:spLocks noChangeArrowheads="1"/>
          </p:cNvSpPr>
          <p:nvPr/>
        </p:nvSpPr>
        <p:spPr bwMode="auto">
          <a:xfrm>
            <a:off x="1828800" y="304800"/>
            <a:ext cx="5105400"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4400" dirty="0">
                <a:latin typeface="Calibri" pitchFamily="34" charset="0"/>
                <a:hlinkClick r:id="rId2"/>
              </a:rPr>
              <a:t>Using Functions in Alice</a:t>
            </a:r>
            <a:endParaRPr lang="en-US" sz="4400" dirty="0">
              <a:latin typeface="Calibri" pitchFamily="34" charset="0"/>
            </a:endParaRPr>
          </a:p>
        </p:txBody>
      </p:sp>
      <p:pic>
        <p:nvPicPr>
          <p:cNvPr id="205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905000"/>
            <a:ext cx="25765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1981200"/>
            <a:ext cx="1676400" cy="387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971800" y="1905000"/>
            <a:ext cx="2743200" cy="1477963"/>
          </a:xfrm>
          <a:prstGeom prst="rect">
            <a:avLst/>
          </a:prstGeom>
          <a:noFill/>
        </p:spPr>
        <p:txBody>
          <a:bodyPr>
            <a:spAutoFit/>
          </a:bodyPr>
          <a:lstStyle/>
          <a:p>
            <a:pPr algn="ctr">
              <a:defRPr/>
            </a:pPr>
            <a:r>
              <a:rPr lang="en-US" dirty="0">
                <a:latin typeface="+mj-lt"/>
              </a:rPr>
              <a:t>By Jenna Hayes</a:t>
            </a:r>
          </a:p>
          <a:p>
            <a:pPr algn="ctr">
              <a:defRPr/>
            </a:pPr>
            <a:r>
              <a:rPr lang="en-US" dirty="0">
                <a:latin typeface="+mj-lt"/>
              </a:rPr>
              <a:t>Under the direction of Professor Susan Rodger</a:t>
            </a:r>
          </a:p>
          <a:p>
            <a:pPr algn="ctr">
              <a:defRPr/>
            </a:pPr>
            <a:r>
              <a:rPr lang="en-US" dirty="0">
                <a:latin typeface="+mj-lt"/>
              </a:rPr>
              <a:t>Duke University</a:t>
            </a:r>
          </a:p>
          <a:p>
            <a:pPr algn="ctr">
              <a:defRPr/>
            </a:pPr>
            <a:r>
              <a:rPr lang="en-US" dirty="0">
                <a:latin typeface="+mj-lt"/>
              </a:rPr>
              <a:t>July 2008</a:t>
            </a:r>
          </a:p>
        </p:txBody>
      </p:sp>
    </p:spTree>
    <p:extLst>
      <p:ext uri="{BB962C8B-B14F-4D97-AF65-F5344CB8AC3E}">
        <p14:creationId xmlns:p14="http://schemas.microsoft.com/office/powerpoint/2010/main" val="38731031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3"/>
          <p:cNvSpPr txBox="1">
            <a:spLocks noChangeArrowheads="1"/>
          </p:cNvSpPr>
          <p:nvPr/>
        </p:nvSpPr>
        <p:spPr bwMode="auto">
          <a:xfrm>
            <a:off x="152400" y="0"/>
            <a:ext cx="2362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latin typeface="Calibri" pitchFamily="34" charset="0"/>
              </a:rPr>
              <a:t>Step 1: Understanding Functions</a:t>
            </a:r>
          </a:p>
        </p:txBody>
      </p:sp>
      <p:sp>
        <p:nvSpPr>
          <p:cNvPr id="3075" name="TextBox 5"/>
          <p:cNvSpPr txBox="1">
            <a:spLocks noChangeArrowheads="1"/>
          </p:cNvSpPr>
          <p:nvPr/>
        </p:nvSpPr>
        <p:spPr bwMode="auto">
          <a:xfrm>
            <a:off x="0" y="1981200"/>
            <a:ext cx="24384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latin typeface="Calibri" pitchFamily="34" charset="0"/>
              </a:rPr>
              <a:t>We </a:t>
            </a:r>
            <a:r>
              <a:rPr lang="en-US" dirty="0">
                <a:latin typeface="Calibri" pitchFamily="34" charset="0"/>
              </a:rPr>
              <a:t>will be using functions. A </a:t>
            </a:r>
            <a:r>
              <a:rPr lang="en-US" dirty="0">
                <a:solidFill>
                  <a:srgbClr val="FF0000"/>
                </a:solidFill>
                <a:latin typeface="Calibri" pitchFamily="34" charset="0"/>
              </a:rPr>
              <a:t>function </a:t>
            </a:r>
            <a:r>
              <a:rPr lang="en-US" dirty="0">
                <a:latin typeface="Calibri" pitchFamily="34" charset="0"/>
              </a:rPr>
              <a:t>in Alice is basically a question about information in your Alice world that Alice answers. Click on the </a:t>
            </a:r>
            <a:r>
              <a:rPr lang="en-US" dirty="0">
                <a:solidFill>
                  <a:srgbClr val="FF0000"/>
                </a:solidFill>
                <a:latin typeface="Calibri" pitchFamily="34" charset="0"/>
              </a:rPr>
              <a:t>penguin </a:t>
            </a:r>
            <a:r>
              <a:rPr lang="en-US" dirty="0">
                <a:latin typeface="Calibri" pitchFamily="34" charset="0"/>
              </a:rPr>
              <a:t>object in the object tree. Then click on the </a:t>
            </a:r>
            <a:r>
              <a:rPr lang="en-US" dirty="0">
                <a:solidFill>
                  <a:srgbClr val="FF0000"/>
                </a:solidFill>
                <a:latin typeface="Calibri" pitchFamily="34" charset="0"/>
              </a:rPr>
              <a:t>functions </a:t>
            </a:r>
            <a:r>
              <a:rPr lang="en-US" dirty="0">
                <a:latin typeface="Calibri" pitchFamily="34" charset="0"/>
              </a:rPr>
              <a:t>tab. You will see a LONG list of functions. Scroll down and look at the functions under </a:t>
            </a:r>
            <a:r>
              <a:rPr lang="en-US" dirty="0">
                <a:solidFill>
                  <a:srgbClr val="FF0000"/>
                </a:solidFill>
                <a:latin typeface="Calibri" pitchFamily="34" charset="0"/>
              </a:rPr>
              <a:t>size</a:t>
            </a:r>
            <a:r>
              <a:rPr lang="en-US" dirty="0">
                <a:latin typeface="Calibri" pitchFamily="34" charset="0"/>
              </a:rPr>
              <a:t>.</a:t>
            </a:r>
          </a:p>
        </p:txBody>
      </p:sp>
      <p:pic>
        <p:nvPicPr>
          <p:cNvPr id="307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228600"/>
            <a:ext cx="6078538"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TextBox 10"/>
          <p:cNvSpPr txBox="1">
            <a:spLocks noChangeArrowheads="1"/>
          </p:cNvSpPr>
          <p:nvPr/>
        </p:nvSpPr>
        <p:spPr bwMode="auto">
          <a:xfrm>
            <a:off x="3124200" y="5105400"/>
            <a:ext cx="49530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a:latin typeface="Calibri" pitchFamily="34" charset="0"/>
              </a:rPr>
              <a:t>These functions can be very useful in Alice. What if, for example, you want to make something move up and stand on top of the penguin’s head? You don’t know how exactly how tall the penguin is. But Alice does! </a:t>
            </a:r>
          </a:p>
        </p:txBody>
      </p:sp>
      <p:sp>
        <p:nvSpPr>
          <p:cNvPr id="3078" name="TextBox 5"/>
          <p:cNvSpPr txBox="1">
            <a:spLocks noChangeArrowheads="1"/>
          </p:cNvSpPr>
          <p:nvPr/>
        </p:nvSpPr>
        <p:spPr bwMode="auto">
          <a:xfrm>
            <a:off x="0" y="1447800"/>
            <a:ext cx="762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b="1"/>
              <a:t>1.</a:t>
            </a:r>
          </a:p>
        </p:txBody>
      </p:sp>
      <p:sp>
        <p:nvSpPr>
          <p:cNvPr id="3079" name="TextBox 6"/>
          <p:cNvSpPr txBox="1">
            <a:spLocks noChangeArrowheads="1"/>
          </p:cNvSpPr>
          <p:nvPr/>
        </p:nvSpPr>
        <p:spPr bwMode="auto">
          <a:xfrm>
            <a:off x="6019800" y="0"/>
            <a:ext cx="533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b="1"/>
              <a:t>2.</a:t>
            </a:r>
          </a:p>
        </p:txBody>
      </p:sp>
    </p:spTree>
    <p:extLst>
      <p:ext uri="{BB962C8B-B14F-4D97-AF65-F5344CB8AC3E}">
        <p14:creationId xmlns:p14="http://schemas.microsoft.com/office/powerpoint/2010/main" val="6206365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3"/>
          <p:cNvSpPr txBox="1">
            <a:spLocks noChangeArrowheads="1"/>
          </p:cNvSpPr>
          <p:nvPr/>
        </p:nvSpPr>
        <p:spPr bwMode="auto">
          <a:xfrm>
            <a:off x="228600" y="228600"/>
            <a:ext cx="24384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latin typeface="Calibri" pitchFamily="34" charset="0"/>
              </a:rPr>
              <a:t>Step 2: Using the </a:t>
            </a:r>
            <a:r>
              <a:rPr lang="en-US" sz="2800">
                <a:solidFill>
                  <a:srgbClr val="FF0000"/>
                </a:solidFill>
                <a:latin typeface="Calibri" pitchFamily="34" charset="0"/>
              </a:rPr>
              <a:t>True </a:t>
            </a:r>
            <a:r>
              <a:rPr lang="en-US" sz="2800">
                <a:latin typeface="Calibri" pitchFamily="34" charset="0"/>
              </a:rPr>
              <a:t>or </a:t>
            </a:r>
            <a:r>
              <a:rPr lang="en-US" sz="2800">
                <a:solidFill>
                  <a:srgbClr val="FF0000"/>
                </a:solidFill>
                <a:latin typeface="Calibri" pitchFamily="34" charset="0"/>
              </a:rPr>
              <a:t>False </a:t>
            </a:r>
            <a:r>
              <a:rPr lang="en-US" sz="2800">
                <a:latin typeface="Calibri" pitchFamily="34" charset="0"/>
              </a:rPr>
              <a:t>Functions </a:t>
            </a:r>
          </a:p>
        </p:txBody>
      </p:sp>
      <p:sp>
        <p:nvSpPr>
          <p:cNvPr id="4099" name="TextBox 4"/>
          <p:cNvSpPr txBox="1">
            <a:spLocks noChangeArrowheads="1"/>
          </p:cNvSpPr>
          <p:nvPr/>
        </p:nvSpPr>
        <p:spPr bwMode="auto">
          <a:xfrm>
            <a:off x="228600" y="1676400"/>
            <a:ext cx="24384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a:latin typeface="Calibri" pitchFamily="34" charset="0"/>
              </a:rPr>
              <a:t>Some functions in Alice are statements to which the answer is either </a:t>
            </a:r>
            <a:r>
              <a:rPr lang="en-US" dirty="0">
                <a:solidFill>
                  <a:srgbClr val="FF0000"/>
                </a:solidFill>
                <a:latin typeface="Calibri" pitchFamily="34" charset="0"/>
              </a:rPr>
              <a:t>true </a:t>
            </a:r>
            <a:r>
              <a:rPr lang="en-US" dirty="0">
                <a:latin typeface="Calibri" pitchFamily="34" charset="0"/>
              </a:rPr>
              <a:t>or </a:t>
            </a:r>
            <a:r>
              <a:rPr lang="en-US" dirty="0">
                <a:solidFill>
                  <a:srgbClr val="FF0000"/>
                </a:solidFill>
                <a:latin typeface="Calibri" pitchFamily="34" charset="0"/>
              </a:rPr>
              <a:t>false</a:t>
            </a:r>
            <a:r>
              <a:rPr lang="en-US" dirty="0">
                <a:latin typeface="Calibri" pitchFamily="34" charset="0"/>
              </a:rPr>
              <a:t>, like the one on the previous page that says, “penguin is taller than.” We want to know whether the penguin is taller than the </a:t>
            </a:r>
            <a:r>
              <a:rPr lang="en-US" dirty="0" err="1">
                <a:latin typeface="Calibri" pitchFamily="34" charset="0"/>
              </a:rPr>
              <a:t>normalGuy</a:t>
            </a:r>
            <a:r>
              <a:rPr lang="en-US" dirty="0">
                <a:latin typeface="Calibri" pitchFamily="34" charset="0"/>
              </a:rPr>
              <a:t>. It’s almost impossible to tell just by looking at them, because their heights are so close together. So we will use a function to know for sure. </a:t>
            </a:r>
          </a:p>
        </p:txBody>
      </p:sp>
      <p:sp>
        <p:nvSpPr>
          <p:cNvPr id="4100" name="TextBox 5"/>
          <p:cNvSpPr txBox="1">
            <a:spLocks noChangeArrowheads="1"/>
          </p:cNvSpPr>
          <p:nvPr/>
        </p:nvSpPr>
        <p:spPr bwMode="auto">
          <a:xfrm>
            <a:off x="3276600" y="228600"/>
            <a:ext cx="5105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a:latin typeface="Calibri" pitchFamily="34" charset="0"/>
              </a:rPr>
              <a:t>We are going to add commands so that when the Alice world starts, if the penguin is taller, it will say “Hah! I’m taller!”, but if the </a:t>
            </a:r>
            <a:r>
              <a:rPr lang="en-US" dirty="0" err="1">
                <a:latin typeface="Calibri" pitchFamily="34" charset="0"/>
              </a:rPr>
              <a:t>normalGuy</a:t>
            </a:r>
            <a:r>
              <a:rPr lang="en-US" dirty="0">
                <a:latin typeface="Calibri" pitchFamily="34" charset="0"/>
              </a:rPr>
              <a:t> is taller, he will say, “Hah! I’m taller!”.  </a:t>
            </a:r>
          </a:p>
        </p:txBody>
      </p:sp>
      <p:pic>
        <p:nvPicPr>
          <p:cNvPr id="410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2057400"/>
            <a:ext cx="5334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43234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04800" y="152400"/>
            <a:ext cx="2057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latin typeface="Calibri" pitchFamily="34" charset="0"/>
              </a:rPr>
              <a:t>Step 2: cont. </a:t>
            </a:r>
          </a:p>
        </p:txBody>
      </p:sp>
      <p:sp>
        <p:nvSpPr>
          <p:cNvPr id="5123" name="TextBox 4"/>
          <p:cNvSpPr txBox="1">
            <a:spLocks noChangeArrowheads="1"/>
          </p:cNvSpPr>
          <p:nvPr/>
        </p:nvSpPr>
        <p:spPr bwMode="auto">
          <a:xfrm>
            <a:off x="304800" y="685800"/>
            <a:ext cx="2057400"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a:latin typeface="Calibri" pitchFamily="34" charset="0"/>
              </a:rPr>
              <a:t>Since we only want the penguin to say “Hah! I’m taller”  IF he is taller, we need to use something called an </a:t>
            </a:r>
            <a:r>
              <a:rPr lang="en-US" dirty="0">
                <a:solidFill>
                  <a:srgbClr val="FF0000"/>
                </a:solidFill>
                <a:latin typeface="Calibri" pitchFamily="34" charset="0"/>
              </a:rPr>
              <a:t>If Else </a:t>
            </a:r>
            <a:r>
              <a:rPr lang="en-US" dirty="0">
                <a:latin typeface="Calibri" pitchFamily="34" charset="0"/>
              </a:rPr>
              <a:t>statement. It is located below your method editor:</a:t>
            </a:r>
          </a:p>
        </p:txBody>
      </p:sp>
      <p:pic>
        <p:nvPicPr>
          <p:cNvPr id="51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7300" y="2514600"/>
            <a:ext cx="5943600" cy="328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TextBox 6"/>
          <p:cNvSpPr txBox="1">
            <a:spLocks noChangeArrowheads="1"/>
          </p:cNvSpPr>
          <p:nvPr/>
        </p:nvSpPr>
        <p:spPr bwMode="auto">
          <a:xfrm>
            <a:off x="3581400" y="1143000"/>
            <a:ext cx="4267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a:latin typeface="Calibri" pitchFamily="34" charset="0"/>
              </a:rPr>
              <a:t>First drag a </a:t>
            </a:r>
            <a:r>
              <a:rPr lang="en-US" dirty="0">
                <a:solidFill>
                  <a:srgbClr val="FF0000"/>
                </a:solidFill>
                <a:latin typeface="Calibri" pitchFamily="34" charset="0"/>
              </a:rPr>
              <a:t>Do in order </a:t>
            </a:r>
            <a:r>
              <a:rPr lang="en-US" dirty="0">
                <a:latin typeface="Calibri" pitchFamily="34" charset="0"/>
              </a:rPr>
              <a:t>into your method editor. Then, inside that, drag in an </a:t>
            </a:r>
            <a:r>
              <a:rPr lang="en-US" dirty="0">
                <a:solidFill>
                  <a:srgbClr val="FF0000"/>
                </a:solidFill>
                <a:latin typeface="Calibri" pitchFamily="34" charset="0"/>
              </a:rPr>
              <a:t>If Else </a:t>
            </a:r>
            <a:r>
              <a:rPr lang="en-US" dirty="0">
                <a:latin typeface="Calibri" pitchFamily="34" charset="0"/>
              </a:rPr>
              <a:t>statement. Select </a:t>
            </a:r>
            <a:r>
              <a:rPr lang="en-US" dirty="0">
                <a:solidFill>
                  <a:srgbClr val="FF0000"/>
                </a:solidFill>
                <a:latin typeface="Calibri" pitchFamily="34" charset="0"/>
              </a:rPr>
              <a:t>true </a:t>
            </a:r>
            <a:r>
              <a:rPr lang="en-US" dirty="0">
                <a:latin typeface="Calibri" pitchFamily="34" charset="0"/>
              </a:rPr>
              <a:t>when you drop it. We will replace this later. </a:t>
            </a:r>
          </a:p>
        </p:txBody>
      </p:sp>
    </p:spTree>
    <p:extLst>
      <p:ext uri="{BB962C8B-B14F-4D97-AF65-F5344CB8AC3E}">
        <p14:creationId xmlns:p14="http://schemas.microsoft.com/office/powerpoint/2010/main" val="2638255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04800" y="228600"/>
            <a:ext cx="2209800" cy="954088"/>
          </a:xfrm>
          <a:prstGeom prst="rect">
            <a:avLst/>
          </a:prstGeom>
          <a:noFill/>
        </p:spPr>
        <p:txBody>
          <a:bodyPr>
            <a:spAutoFit/>
          </a:bodyPr>
          <a:lstStyle/>
          <a:p>
            <a:pPr>
              <a:defRPr/>
            </a:pPr>
            <a:r>
              <a:rPr lang="en-US" sz="2800" dirty="0">
                <a:latin typeface="+mj-lt"/>
              </a:rPr>
              <a:t>Step 2: cont.</a:t>
            </a:r>
          </a:p>
          <a:p>
            <a:pPr>
              <a:defRPr/>
            </a:pPr>
            <a:endParaRPr lang="en-US" sz="2800" dirty="0">
              <a:latin typeface="+mj-lt"/>
            </a:endParaRPr>
          </a:p>
        </p:txBody>
      </p:sp>
      <p:sp>
        <p:nvSpPr>
          <p:cNvPr id="8" name="TextBox 7"/>
          <p:cNvSpPr txBox="1"/>
          <p:nvPr/>
        </p:nvSpPr>
        <p:spPr>
          <a:xfrm>
            <a:off x="304800" y="1182688"/>
            <a:ext cx="1371600" cy="4524375"/>
          </a:xfrm>
          <a:prstGeom prst="rect">
            <a:avLst/>
          </a:prstGeom>
          <a:noFill/>
        </p:spPr>
        <p:txBody>
          <a:bodyPr>
            <a:spAutoFit/>
          </a:bodyPr>
          <a:lstStyle/>
          <a:p>
            <a:pPr>
              <a:defRPr/>
            </a:pPr>
            <a:r>
              <a:rPr lang="en-US" dirty="0">
                <a:latin typeface="+mj-lt"/>
              </a:rPr>
              <a:t>This is where you put whatever you want to happen if the answer to your question is true. This is where we’ll tell the penguin to say “Hah! I’m taller!”</a:t>
            </a:r>
          </a:p>
          <a:p>
            <a:pPr>
              <a:defRPr/>
            </a:pPr>
            <a:endParaRPr lang="en-US" dirty="0">
              <a:latin typeface="+mj-lt"/>
            </a:endParaRPr>
          </a:p>
        </p:txBody>
      </p:sp>
      <p:sp>
        <p:nvSpPr>
          <p:cNvPr id="9" name="TextBox 8"/>
          <p:cNvSpPr txBox="1"/>
          <p:nvPr/>
        </p:nvSpPr>
        <p:spPr>
          <a:xfrm>
            <a:off x="2362200" y="0"/>
            <a:ext cx="6324600" cy="1477963"/>
          </a:xfrm>
          <a:prstGeom prst="rect">
            <a:avLst/>
          </a:prstGeom>
          <a:noFill/>
        </p:spPr>
        <p:txBody>
          <a:bodyPr>
            <a:spAutoFit/>
          </a:bodyPr>
          <a:lstStyle/>
          <a:p>
            <a:pPr>
              <a:defRPr/>
            </a:pPr>
            <a:r>
              <a:rPr lang="en-US" dirty="0">
                <a:latin typeface="+mj-lt"/>
              </a:rPr>
              <a:t>Here is where you put the question that is either true or false. For us, that will be </a:t>
            </a:r>
            <a:r>
              <a:rPr lang="en-US" dirty="0">
                <a:solidFill>
                  <a:srgbClr val="FF0000"/>
                </a:solidFill>
                <a:latin typeface="+mj-lt"/>
              </a:rPr>
              <a:t>penguin is taller than </a:t>
            </a:r>
            <a:r>
              <a:rPr lang="en-US" dirty="0" err="1">
                <a:solidFill>
                  <a:srgbClr val="FF0000"/>
                </a:solidFill>
                <a:latin typeface="+mj-lt"/>
              </a:rPr>
              <a:t>normalGuy</a:t>
            </a:r>
            <a:r>
              <a:rPr lang="en-US" dirty="0">
                <a:latin typeface="+mj-lt"/>
              </a:rPr>
              <a:t>. Since it is currently set at </a:t>
            </a:r>
            <a:r>
              <a:rPr lang="en-US" dirty="0">
                <a:solidFill>
                  <a:srgbClr val="FF0000"/>
                </a:solidFill>
                <a:latin typeface="+mj-lt"/>
              </a:rPr>
              <a:t>true</a:t>
            </a:r>
            <a:r>
              <a:rPr lang="en-US" dirty="0">
                <a:latin typeface="+mj-lt"/>
              </a:rPr>
              <a:t>, that means this If Else says, “If this statement right here is true, do whatever commands are right under it.” </a:t>
            </a:r>
          </a:p>
        </p:txBody>
      </p:sp>
      <p:sp>
        <p:nvSpPr>
          <p:cNvPr id="10" name="TextBox 9"/>
          <p:cNvSpPr txBox="1"/>
          <p:nvPr/>
        </p:nvSpPr>
        <p:spPr>
          <a:xfrm>
            <a:off x="1981200" y="4809213"/>
            <a:ext cx="6705600" cy="2031325"/>
          </a:xfrm>
          <a:prstGeom prst="rect">
            <a:avLst/>
          </a:prstGeom>
          <a:noFill/>
        </p:spPr>
        <p:txBody>
          <a:bodyPr wrap="square">
            <a:spAutoFit/>
          </a:bodyPr>
          <a:lstStyle/>
          <a:p>
            <a:pPr>
              <a:defRPr/>
            </a:pPr>
            <a:r>
              <a:rPr lang="en-US" dirty="0">
                <a:latin typeface="+mj-lt"/>
              </a:rPr>
              <a:t>This is where you put whatever you want to happen if the answer to your question is NOT true. If it is not true, it will skip everything above the </a:t>
            </a:r>
            <a:r>
              <a:rPr lang="en-US" dirty="0">
                <a:solidFill>
                  <a:srgbClr val="FF0000"/>
                </a:solidFill>
                <a:latin typeface="+mj-lt"/>
              </a:rPr>
              <a:t>Else</a:t>
            </a:r>
            <a:r>
              <a:rPr lang="en-US" dirty="0">
                <a:latin typeface="+mj-lt"/>
              </a:rPr>
              <a:t>, and go straight to whatever is here. This is where we’ll tell the person to say “Hah! I’m taller!”, because if our statement is false, and the penguin is NOT taller, that means the person is taller! </a:t>
            </a:r>
          </a:p>
        </p:txBody>
      </p:sp>
      <p:pic>
        <p:nvPicPr>
          <p:cNvPr id="615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4700" y="1477963"/>
            <a:ext cx="6057900" cy="3304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Arrow Connector 14"/>
          <p:cNvCxnSpPr/>
          <p:nvPr/>
        </p:nvCxnSpPr>
        <p:spPr>
          <a:xfrm rot="5400000">
            <a:off x="2667000" y="1371600"/>
            <a:ext cx="1447800" cy="990600"/>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219200" y="2895600"/>
            <a:ext cx="1219200" cy="228600"/>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flipH="1" flipV="1">
            <a:off x="1485901" y="4457700"/>
            <a:ext cx="2057400" cy="3175"/>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89848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4"/>
          <p:cNvSpPr txBox="1">
            <a:spLocks noChangeArrowheads="1"/>
          </p:cNvSpPr>
          <p:nvPr/>
        </p:nvSpPr>
        <p:spPr bwMode="auto">
          <a:xfrm>
            <a:off x="152400" y="152400"/>
            <a:ext cx="2209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latin typeface="Calibri" pitchFamily="34" charset="0"/>
              </a:rPr>
              <a:t>Step 2: cont. </a:t>
            </a:r>
          </a:p>
        </p:txBody>
      </p:sp>
      <p:sp>
        <p:nvSpPr>
          <p:cNvPr id="7171" name="TextBox 5"/>
          <p:cNvSpPr txBox="1">
            <a:spLocks noChangeArrowheads="1"/>
          </p:cNvSpPr>
          <p:nvPr/>
        </p:nvSpPr>
        <p:spPr bwMode="auto">
          <a:xfrm>
            <a:off x="152400" y="685800"/>
            <a:ext cx="8763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So let’s construct our question. Click on </a:t>
            </a:r>
            <a:r>
              <a:rPr lang="en-US">
                <a:solidFill>
                  <a:srgbClr val="FF0000"/>
                </a:solidFill>
                <a:latin typeface="Calibri" pitchFamily="34" charset="0"/>
              </a:rPr>
              <a:t>penguin </a:t>
            </a:r>
            <a:r>
              <a:rPr lang="en-US">
                <a:latin typeface="Calibri" pitchFamily="34" charset="0"/>
              </a:rPr>
              <a:t>in the object tree and then click on </a:t>
            </a:r>
            <a:r>
              <a:rPr lang="en-US">
                <a:solidFill>
                  <a:srgbClr val="FF0000"/>
                </a:solidFill>
                <a:latin typeface="Calibri" pitchFamily="34" charset="0"/>
              </a:rPr>
              <a:t>functions. </a:t>
            </a:r>
            <a:r>
              <a:rPr lang="en-US">
                <a:latin typeface="Calibri" pitchFamily="34" charset="0"/>
              </a:rPr>
              <a:t>Find the </a:t>
            </a:r>
            <a:r>
              <a:rPr lang="en-US">
                <a:solidFill>
                  <a:srgbClr val="FF0000"/>
                </a:solidFill>
                <a:latin typeface="Calibri" pitchFamily="34" charset="0"/>
              </a:rPr>
              <a:t>penguin is taller than </a:t>
            </a:r>
            <a:r>
              <a:rPr lang="en-US">
                <a:latin typeface="Calibri" pitchFamily="34" charset="0"/>
              </a:rPr>
              <a:t>function, and drag it over the</a:t>
            </a:r>
            <a:r>
              <a:rPr lang="en-US">
                <a:solidFill>
                  <a:srgbClr val="FF0000"/>
                </a:solidFill>
                <a:latin typeface="Calibri" pitchFamily="34" charset="0"/>
              </a:rPr>
              <a:t> </a:t>
            </a:r>
            <a:r>
              <a:rPr lang="en-US">
                <a:latin typeface="Calibri" pitchFamily="34" charset="0"/>
              </a:rPr>
              <a:t>word </a:t>
            </a:r>
            <a:r>
              <a:rPr lang="en-US">
                <a:solidFill>
                  <a:srgbClr val="FF0000"/>
                </a:solidFill>
                <a:latin typeface="Calibri" pitchFamily="34" charset="0"/>
              </a:rPr>
              <a:t>true </a:t>
            </a:r>
            <a:r>
              <a:rPr lang="en-US">
                <a:latin typeface="Calibri" pitchFamily="34" charset="0"/>
              </a:rPr>
              <a:t>in your </a:t>
            </a:r>
            <a:r>
              <a:rPr lang="en-US">
                <a:solidFill>
                  <a:srgbClr val="FF0000"/>
                </a:solidFill>
                <a:latin typeface="Calibri" pitchFamily="34" charset="0"/>
              </a:rPr>
              <a:t>If Else </a:t>
            </a:r>
            <a:r>
              <a:rPr lang="en-US">
                <a:latin typeface="Calibri" pitchFamily="34" charset="0"/>
              </a:rPr>
              <a:t>statement. When the little menu pops up, click on </a:t>
            </a:r>
            <a:r>
              <a:rPr lang="en-US">
                <a:solidFill>
                  <a:srgbClr val="FF0000"/>
                </a:solidFill>
                <a:latin typeface="Calibri" pitchFamily="34" charset="0"/>
              </a:rPr>
              <a:t>normalGuy</a:t>
            </a:r>
            <a:r>
              <a:rPr lang="en-US">
                <a:latin typeface="Calibri" pitchFamily="34" charset="0"/>
              </a:rPr>
              <a:t>. Your code will look like this:</a:t>
            </a:r>
          </a:p>
        </p:txBody>
      </p:sp>
      <p:pic>
        <p:nvPicPr>
          <p:cNvPr id="717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752600"/>
            <a:ext cx="7635875" cy="420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70688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3"/>
          <p:cNvSpPr txBox="1">
            <a:spLocks noChangeArrowheads="1"/>
          </p:cNvSpPr>
          <p:nvPr/>
        </p:nvSpPr>
        <p:spPr bwMode="auto">
          <a:xfrm>
            <a:off x="228600" y="152400"/>
            <a:ext cx="2514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latin typeface="Calibri" pitchFamily="34" charset="0"/>
              </a:rPr>
              <a:t>Step 2: cont.</a:t>
            </a:r>
          </a:p>
        </p:txBody>
      </p:sp>
      <p:sp>
        <p:nvSpPr>
          <p:cNvPr id="8195" name="TextBox 5"/>
          <p:cNvSpPr txBox="1">
            <a:spLocks noChangeArrowheads="1"/>
          </p:cNvSpPr>
          <p:nvPr/>
        </p:nvSpPr>
        <p:spPr bwMode="auto">
          <a:xfrm>
            <a:off x="228600" y="762000"/>
            <a:ext cx="8534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Now click on </a:t>
            </a:r>
            <a:r>
              <a:rPr lang="en-US">
                <a:solidFill>
                  <a:srgbClr val="FF0000"/>
                </a:solidFill>
                <a:latin typeface="Calibri" pitchFamily="34" charset="0"/>
              </a:rPr>
              <a:t>penguin </a:t>
            </a:r>
            <a:r>
              <a:rPr lang="en-US">
                <a:latin typeface="Calibri" pitchFamily="34" charset="0"/>
              </a:rPr>
              <a:t>in the object tree, and then click on </a:t>
            </a:r>
            <a:r>
              <a:rPr lang="en-US">
                <a:solidFill>
                  <a:srgbClr val="FF0000"/>
                </a:solidFill>
                <a:latin typeface="Calibri" pitchFamily="34" charset="0"/>
              </a:rPr>
              <a:t>methods</a:t>
            </a:r>
            <a:r>
              <a:rPr lang="en-US">
                <a:latin typeface="Calibri" pitchFamily="34" charset="0"/>
              </a:rPr>
              <a:t>. Find </a:t>
            </a:r>
            <a:r>
              <a:rPr lang="en-US">
                <a:solidFill>
                  <a:srgbClr val="FF0000"/>
                </a:solidFill>
                <a:latin typeface="Calibri" pitchFamily="34" charset="0"/>
              </a:rPr>
              <a:t>penguin say</a:t>
            </a:r>
            <a:r>
              <a:rPr lang="en-US">
                <a:latin typeface="Calibri" pitchFamily="34" charset="0"/>
              </a:rPr>
              <a:t>, and drag it into the method editor under </a:t>
            </a:r>
            <a:r>
              <a:rPr lang="en-US">
                <a:solidFill>
                  <a:srgbClr val="FF0000"/>
                </a:solidFill>
                <a:latin typeface="Calibri" pitchFamily="34" charset="0"/>
              </a:rPr>
              <a:t>If</a:t>
            </a:r>
            <a:r>
              <a:rPr lang="en-US">
                <a:latin typeface="Calibri" pitchFamily="34" charset="0"/>
              </a:rPr>
              <a:t>. When the menu pops up, click on </a:t>
            </a:r>
            <a:r>
              <a:rPr lang="en-US">
                <a:solidFill>
                  <a:srgbClr val="FF0000"/>
                </a:solidFill>
                <a:latin typeface="Calibri" pitchFamily="34" charset="0"/>
              </a:rPr>
              <a:t>other</a:t>
            </a:r>
            <a:r>
              <a:rPr lang="en-US">
                <a:latin typeface="Calibri" pitchFamily="34" charset="0"/>
              </a:rPr>
              <a:t>, and type in “Hah! I’m taller!”. Your code will look like this:</a:t>
            </a:r>
          </a:p>
        </p:txBody>
      </p:sp>
      <p:pic>
        <p:nvPicPr>
          <p:cNvPr id="819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795463"/>
            <a:ext cx="7467600" cy="407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37582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2"/>
          <p:cNvSpPr txBox="1">
            <a:spLocks noChangeArrowheads="1"/>
          </p:cNvSpPr>
          <p:nvPr/>
        </p:nvSpPr>
        <p:spPr bwMode="auto">
          <a:xfrm>
            <a:off x="228600" y="228600"/>
            <a:ext cx="2209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latin typeface="Calibri" pitchFamily="34" charset="0"/>
              </a:rPr>
              <a:t>Step 2:</a:t>
            </a:r>
          </a:p>
        </p:txBody>
      </p:sp>
      <p:sp>
        <p:nvSpPr>
          <p:cNvPr id="9219" name="TextBox 4"/>
          <p:cNvSpPr txBox="1">
            <a:spLocks noChangeArrowheads="1"/>
          </p:cNvSpPr>
          <p:nvPr/>
        </p:nvSpPr>
        <p:spPr bwMode="auto">
          <a:xfrm>
            <a:off x="152400" y="762000"/>
            <a:ext cx="8610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Now click on </a:t>
            </a:r>
            <a:r>
              <a:rPr lang="en-US">
                <a:solidFill>
                  <a:srgbClr val="FF0000"/>
                </a:solidFill>
                <a:latin typeface="Calibri" pitchFamily="34" charset="0"/>
              </a:rPr>
              <a:t>normalGuy </a:t>
            </a:r>
            <a:r>
              <a:rPr lang="en-US">
                <a:latin typeface="Calibri" pitchFamily="34" charset="0"/>
              </a:rPr>
              <a:t>in the object tree, and click on </a:t>
            </a:r>
            <a:r>
              <a:rPr lang="en-US">
                <a:solidFill>
                  <a:srgbClr val="FF0000"/>
                </a:solidFill>
                <a:latin typeface="Calibri" pitchFamily="34" charset="0"/>
              </a:rPr>
              <a:t>methods</a:t>
            </a:r>
            <a:r>
              <a:rPr lang="en-US">
                <a:latin typeface="Calibri" pitchFamily="34" charset="0"/>
              </a:rPr>
              <a:t>. Find </a:t>
            </a:r>
            <a:r>
              <a:rPr lang="en-US">
                <a:solidFill>
                  <a:srgbClr val="FF0000"/>
                </a:solidFill>
                <a:latin typeface="Calibri" pitchFamily="34" charset="0"/>
              </a:rPr>
              <a:t>normalGuy say </a:t>
            </a:r>
            <a:r>
              <a:rPr lang="en-US">
                <a:latin typeface="Calibri" pitchFamily="34" charset="0"/>
              </a:rPr>
              <a:t>and put under the </a:t>
            </a:r>
            <a:r>
              <a:rPr lang="en-US">
                <a:solidFill>
                  <a:srgbClr val="FF0000"/>
                </a:solidFill>
                <a:latin typeface="Calibri" pitchFamily="34" charset="0"/>
              </a:rPr>
              <a:t>Else </a:t>
            </a:r>
            <a:r>
              <a:rPr lang="en-US">
                <a:latin typeface="Calibri" pitchFamily="34" charset="0"/>
              </a:rPr>
              <a:t>part of your If Else statement. Tell him to say “Hah! I’m taller!” Your code will look like this:</a:t>
            </a:r>
          </a:p>
        </p:txBody>
      </p:sp>
      <p:pic>
        <p:nvPicPr>
          <p:cNvPr id="92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76400"/>
            <a:ext cx="7851775"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TextBox 6"/>
          <p:cNvSpPr txBox="1">
            <a:spLocks noChangeArrowheads="1"/>
          </p:cNvSpPr>
          <p:nvPr/>
        </p:nvSpPr>
        <p:spPr bwMode="auto">
          <a:xfrm>
            <a:off x="381000" y="6096000"/>
            <a:ext cx="8305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Now play your world. Who is taller, the penguin or the person? </a:t>
            </a:r>
          </a:p>
        </p:txBody>
      </p:sp>
    </p:spTree>
    <p:extLst>
      <p:ext uri="{BB962C8B-B14F-4D97-AF65-F5344CB8AC3E}">
        <p14:creationId xmlns:p14="http://schemas.microsoft.com/office/powerpoint/2010/main" val="16743426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1"/>
          <p:cNvSpPr txBox="1">
            <a:spLocks noChangeArrowheads="1"/>
          </p:cNvSpPr>
          <p:nvPr/>
        </p:nvSpPr>
        <p:spPr bwMode="auto">
          <a:xfrm>
            <a:off x="152400" y="228600"/>
            <a:ext cx="29718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latin typeface="Calibri" pitchFamily="34" charset="0"/>
              </a:rPr>
              <a:t>Step 3: Using Number Functions </a:t>
            </a:r>
          </a:p>
        </p:txBody>
      </p:sp>
      <p:sp>
        <p:nvSpPr>
          <p:cNvPr id="10243" name="TextBox 2"/>
          <p:cNvSpPr txBox="1">
            <a:spLocks noChangeArrowheads="1"/>
          </p:cNvSpPr>
          <p:nvPr/>
        </p:nvSpPr>
        <p:spPr bwMode="auto">
          <a:xfrm>
            <a:off x="152400" y="1219200"/>
            <a:ext cx="1676400" cy="535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Now we’re going to use one of the functions that is a question whose answer is a number. We’re going to make the penguin move right up to the man and give him a hug. The only problem is, we don’t know how far to tell him to move! That’s why we’ll use a function!</a:t>
            </a:r>
          </a:p>
        </p:txBody>
      </p:sp>
      <p:sp>
        <p:nvSpPr>
          <p:cNvPr id="10244" name="TextBox 3"/>
          <p:cNvSpPr txBox="1">
            <a:spLocks noChangeArrowheads="1"/>
          </p:cNvSpPr>
          <p:nvPr/>
        </p:nvSpPr>
        <p:spPr bwMode="auto">
          <a:xfrm>
            <a:off x="2362200" y="1143000"/>
            <a:ext cx="63246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First we’ll tell the man to say something. He’s tired of competing with the penguin about their height, and he wants to be friends. Click on </a:t>
            </a:r>
            <a:r>
              <a:rPr lang="en-US">
                <a:solidFill>
                  <a:srgbClr val="FF0000"/>
                </a:solidFill>
                <a:latin typeface="Calibri" pitchFamily="34" charset="0"/>
              </a:rPr>
              <a:t>normalGuy </a:t>
            </a:r>
            <a:r>
              <a:rPr lang="en-US">
                <a:latin typeface="Calibri" pitchFamily="34" charset="0"/>
              </a:rPr>
              <a:t>in the object tree, then click on </a:t>
            </a:r>
            <a:r>
              <a:rPr lang="en-US">
                <a:solidFill>
                  <a:srgbClr val="FF0000"/>
                </a:solidFill>
                <a:latin typeface="Calibri" pitchFamily="34" charset="0"/>
              </a:rPr>
              <a:t>methods</a:t>
            </a:r>
            <a:r>
              <a:rPr lang="en-US">
                <a:latin typeface="Calibri" pitchFamily="34" charset="0"/>
              </a:rPr>
              <a:t>. Find </a:t>
            </a:r>
            <a:r>
              <a:rPr lang="en-US">
                <a:solidFill>
                  <a:srgbClr val="FF0000"/>
                </a:solidFill>
                <a:latin typeface="Calibri" pitchFamily="34" charset="0"/>
              </a:rPr>
              <a:t>normalGuy say</a:t>
            </a:r>
            <a:r>
              <a:rPr lang="en-US">
                <a:latin typeface="Calibri" pitchFamily="34" charset="0"/>
              </a:rPr>
              <a:t>, and drag it under your If Else statement. Make him say “Let’s be friends. Give me a hug, penguin!” Your code will look like this: </a:t>
            </a:r>
          </a:p>
        </p:txBody>
      </p:sp>
      <p:pic>
        <p:nvPicPr>
          <p:cNvPr id="1024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3575" y="2943225"/>
            <a:ext cx="7210425" cy="391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33046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1"/>
          <p:cNvSpPr txBox="1">
            <a:spLocks noChangeArrowheads="1"/>
          </p:cNvSpPr>
          <p:nvPr/>
        </p:nvSpPr>
        <p:spPr bwMode="auto">
          <a:xfrm>
            <a:off x="304800" y="228600"/>
            <a:ext cx="2057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latin typeface="Calibri" pitchFamily="34" charset="0"/>
              </a:rPr>
              <a:t>Step 3: cont.</a:t>
            </a:r>
          </a:p>
        </p:txBody>
      </p:sp>
      <p:sp>
        <p:nvSpPr>
          <p:cNvPr id="11267" name="TextBox 2"/>
          <p:cNvSpPr txBox="1">
            <a:spLocks noChangeArrowheads="1"/>
          </p:cNvSpPr>
          <p:nvPr/>
        </p:nvSpPr>
        <p:spPr bwMode="auto">
          <a:xfrm>
            <a:off x="304800" y="838200"/>
            <a:ext cx="8610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Now we want the penguin to move right up to the guy to hug him. Click on </a:t>
            </a:r>
            <a:r>
              <a:rPr lang="en-US">
                <a:solidFill>
                  <a:srgbClr val="FF0000"/>
                </a:solidFill>
                <a:latin typeface="Calibri" pitchFamily="34" charset="0"/>
              </a:rPr>
              <a:t>penguin </a:t>
            </a:r>
            <a:r>
              <a:rPr lang="en-US">
                <a:latin typeface="Calibri" pitchFamily="34" charset="0"/>
              </a:rPr>
              <a:t>in your object tree and then click on </a:t>
            </a:r>
            <a:r>
              <a:rPr lang="en-US">
                <a:solidFill>
                  <a:srgbClr val="FF0000"/>
                </a:solidFill>
                <a:latin typeface="Calibri" pitchFamily="34" charset="0"/>
              </a:rPr>
              <a:t>methods</a:t>
            </a:r>
            <a:r>
              <a:rPr lang="en-US">
                <a:latin typeface="Calibri" pitchFamily="34" charset="0"/>
              </a:rPr>
              <a:t>. Find the </a:t>
            </a:r>
            <a:r>
              <a:rPr lang="en-US">
                <a:solidFill>
                  <a:srgbClr val="FF0000"/>
                </a:solidFill>
                <a:latin typeface="Calibri" pitchFamily="34" charset="0"/>
              </a:rPr>
              <a:t>penguin move </a:t>
            </a:r>
            <a:r>
              <a:rPr lang="en-US">
                <a:latin typeface="Calibri" pitchFamily="34" charset="0"/>
              </a:rPr>
              <a:t>and drag it into your method editor under everything else. We don’t know exactly how far yet, so just put 1 meter for now. Your code will look like this: </a:t>
            </a:r>
          </a:p>
        </p:txBody>
      </p:sp>
      <p:pic>
        <p:nvPicPr>
          <p:cNvPr id="1126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133600"/>
            <a:ext cx="79502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TextBox 4"/>
          <p:cNvSpPr txBox="1">
            <a:spLocks noChangeArrowheads="1"/>
          </p:cNvSpPr>
          <p:nvPr/>
        </p:nvSpPr>
        <p:spPr bwMode="auto">
          <a:xfrm>
            <a:off x="3581400" y="2133600"/>
            <a:ext cx="4953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Play your world just to see what it looks like. </a:t>
            </a:r>
          </a:p>
        </p:txBody>
      </p:sp>
    </p:spTree>
    <p:extLst>
      <p:ext uri="{BB962C8B-B14F-4D97-AF65-F5344CB8AC3E}">
        <p14:creationId xmlns:p14="http://schemas.microsoft.com/office/powerpoint/2010/main" val="42716947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2"/>
          <p:cNvSpPr txBox="1">
            <a:spLocks noChangeArrowheads="1"/>
          </p:cNvSpPr>
          <p:nvPr/>
        </p:nvSpPr>
        <p:spPr bwMode="auto">
          <a:xfrm>
            <a:off x="228600" y="0"/>
            <a:ext cx="2362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latin typeface="Calibri" pitchFamily="34" charset="0"/>
              </a:rPr>
              <a:t>Step 3: cont.</a:t>
            </a:r>
          </a:p>
        </p:txBody>
      </p:sp>
      <p:sp>
        <p:nvSpPr>
          <p:cNvPr id="12291" name="TextBox 3"/>
          <p:cNvSpPr txBox="1">
            <a:spLocks noChangeArrowheads="1"/>
          </p:cNvSpPr>
          <p:nvPr/>
        </p:nvSpPr>
        <p:spPr bwMode="auto">
          <a:xfrm>
            <a:off x="152400" y="533400"/>
            <a:ext cx="28194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Now we’re going to use a function to tell the penguin how far forward to move. Click on </a:t>
            </a:r>
            <a:r>
              <a:rPr lang="en-US">
                <a:solidFill>
                  <a:srgbClr val="FF0000"/>
                </a:solidFill>
                <a:latin typeface="Calibri" pitchFamily="34" charset="0"/>
              </a:rPr>
              <a:t>penguin </a:t>
            </a:r>
            <a:r>
              <a:rPr lang="en-US">
                <a:latin typeface="Calibri" pitchFamily="34" charset="0"/>
              </a:rPr>
              <a:t>in your object tree, and then click on the </a:t>
            </a:r>
            <a:r>
              <a:rPr lang="en-US">
                <a:solidFill>
                  <a:srgbClr val="FF0000"/>
                </a:solidFill>
                <a:latin typeface="Calibri" pitchFamily="34" charset="0"/>
              </a:rPr>
              <a:t>functions </a:t>
            </a:r>
            <a:r>
              <a:rPr lang="en-US">
                <a:latin typeface="Calibri" pitchFamily="34" charset="0"/>
              </a:rPr>
              <a:t>tab. Find the function called </a:t>
            </a:r>
            <a:r>
              <a:rPr lang="en-US">
                <a:solidFill>
                  <a:srgbClr val="FF0000"/>
                </a:solidFill>
                <a:latin typeface="Calibri" pitchFamily="34" charset="0"/>
              </a:rPr>
              <a:t>distance in front of</a:t>
            </a:r>
            <a:r>
              <a:rPr lang="en-US">
                <a:latin typeface="Calibri" pitchFamily="34" charset="0"/>
              </a:rPr>
              <a:t>.</a:t>
            </a:r>
          </a:p>
        </p:txBody>
      </p:sp>
      <p:pic>
        <p:nvPicPr>
          <p:cNvPr id="1229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819400"/>
            <a:ext cx="24384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TextBox 5"/>
          <p:cNvSpPr txBox="1">
            <a:spLocks noChangeArrowheads="1"/>
          </p:cNvSpPr>
          <p:nvPr/>
        </p:nvSpPr>
        <p:spPr bwMode="auto">
          <a:xfrm>
            <a:off x="3200400" y="1143000"/>
            <a:ext cx="5715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Drag that function over the </a:t>
            </a:r>
            <a:r>
              <a:rPr lang="en-US">
                <a:solidFill>
                  <a:srgbClr val="FF0000"/>
                </a:solidFill>
                <a:latin typeface="Calibri" pitchFamily="34" charset="0"/>
              </a:rPr>
              <a:t>1 meter</a:t>
            </a:r>
            <a:r>
              <a:rPr lang="en-US">
                <a:latin typeface="Calibri" pitchFamily="34" charset="0"/>
              </a:rPr>
              <a:t> on your </a:t>
            </a:r>
            <a:r>
              <a:rPr lang="en-US">
                <a:solidFill>
                  <a:srgbClr val="FF0000"/>
                </a:solidFill>
                <a:latin typeface="Calibri" pitchFamily="34" charset="0"/>
              </a:rPr>
              <a:t>penguin move forward </a:t>
            </a:r>
            <a:r>
              <a:rPr lang="en-US">
                <a:latin typeface="Calibri" pitchFamily="34" charset="0"/>
              </a:rPr>
              <a:t>command and drop it there. On the menu that pops up, select </a:t>
            </a:r>
            <a:r>
              <a:rPr lang="en-US">
                <a:solidFill>
                  <a:srgbClr val="FF0000"/>
                </a:solidFill>
                <a:latin typeface="Calibri" pitchFamily="34" charset="0"/>
              </a:rPr>
              <a:t>normalGuy</a:t>
            </a:r>
            <a:r>
              <a:rPr lang="en-US">
                <a:latin typeface="Calibri" pitchFamily="34" charset="0"/>
              </a:rPr>
              <a:t>. Your code will look like this:</a:t>
            </a:r>
          </a:p>
        </p:txBody>
      </p:sp>
      <p:pic>
        <p:nvPicPr>
          <p:cNvPr id="1229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2667000"/>
            <a:ext cx="6248400" cy="341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72484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2"/>
          <p:cNvSpPr txBox="1">
            <a:spLocks noChangeArrowheads="1"/>
          </p:cNvSpPr>
          <p:nvPr/>
        </p:nvSpPr>
        <p:spPr bwMode="auto">
          <a:xfrm>
            <a:off x="228600" y="152400"/>
            <a:ext cx="2362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latin typeface="Calibri" pitchFamily="34" charset="0"/>
              </a:rPr>
              <a:t>Step 3: cont.</a:t>
            </a:r>
          </a:p>
        </p:txBody>
      </p:sp>
      <p:sp>
        <p:nvSpPr>
          <p:cNvPr id="13315" name="TextBox 2"/>
          <p:cNvSpPr txBox="1">
            <a:spLocks noChangeArrowheads="1"/>
          </p:cNvSpPr>
          <p:nvPr/>
        </p:nvSpPr>
        <p:spPr bwMode="auto">
          <a:xfrm>
            <a:off x="304800" y="685800"/>
            <a:ext cx="8610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Try playing your world. What happens? The penguin moves too far, into the body of the normalGuy. It would be nice if the penguin would stop about 0.5m before normalGuy. </a:t>
            </a:r>
          </a:p>
          <a:p>
            <a:pPr eaLnBrk="1" hangingPunct="1"/>
            <a:r>
              <a:rPr lang="en-US">
                <a:latin typeface="Calibri" pitchFamily="34" charset="0"/>
              </a:rPr>
              <a:t>We can select math, followed by “-”, followed by a number. Click here to apply math.</a:t>
            </a:r>
          </a:p>
        </p:txBody>
      </p:sp>
      <p:pic>
        <p:nvPicPr>
          <p:cNvPr id="13316" name="Picture 3" descr="subtractOn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2286000"/>
            <a:ext cx="53340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p:nvPr/>
        </p:nvCxnSpPr>
        <p:spPr>
          <a:xfrm rot="5400000">
            <a:off x="5715001" y="2057400"/>
            <a:ext cx="762000" cy="3175"/>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318" name="TextBox 5"/>
          <p:cNvSpPr txBox="1">
            <a:spLocks noChangeArrowheads="1"/>
          </p:cNvSpPr>
          <p:nvPr/>
        </p:nvSpPr>
        <p:spPr bwMode="auto">
          <a:xfrm>
            <a:off x="1447800" y="5105400"/>
            <a:ext cx="5715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Your code for this line will then look like this:</a:t>
            </a:r>
          </a:p>
        </p:txBody>
      </p:sp>
      <p:pic>
        <p:nvPicPr>
          <p:cNvPr id="13319" name="Picture 8" descr="finalMath.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5867400"/>
            <a:ext cx="61341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72727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p:cNvSpPr txBox="1">
            <a:spLocks noChangeArrowheads="1"/>
          </p:cNvSpPr>
          <p:nvPr/>
        </p:nvSpPr>
        <p:spPr bwMode="auto">
          <a:xfrm>
            <a:off x="381000" y="0"/>
            <a:ext cx="2286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latin typeface="Calibri" pitchFamily="34" charset="0"/>
              </a:rPr>
              <a:t>Step 4: Finishing Up</a:t>
            </a:r>
          </a:p>
        </p:txBody>
      </p:sp>
      <p:sp>
        <p:nvSpPr>
          <p:cNvPr id="14339" name="TextBox 2"/>
          <p:cNvSpPr txBox="1">
            <a:spLocks noChangeArrowheads="1"/>
          </p:cNvSpPr>
          <p:nvPr/>
        </p:nvSpPr>
        <p:spPr bwMode="auto">
          <a:xfrm>
            <a:off x="304800" y="1066800"/>
            <a:ext cx="8610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The last thing you need to do is make the penguin hug the guy. Click on </a:t>
            </a:r>
            <a:r>
              <a:rPr lang="en-US">
                <a:solidFill>
                  <a:srgbClr val="FF0000"/>
                </a:solidFill>
                <a:latin typeface="Calibri" pitchFamily="34" charset="0"/>
              </a:rPr>
              <a:t>penguin </a:t>
            </a:r>
            <a:r>
              <a:rPr lang="en-US">
                <a:latin typeface="Calibri" pitchFamily="34" charset="0"/>
              </a:rPr>
              <a:t>in the object tree, and then click on the </a:t>
            </a:r>
            <a:r>
              <a:rPr lang="en-US">
                <a:solidFill>
                  <a:srgbClr val="FF0000"/>
                </a:solidFill>
                <a:latin typeface="Calibri" pitchFamily="34" charset="0"/>
              </a:rPr>
              <a:t>methods </a:t>
            </a:r>
            <a:r>
              <a:rPr lang="en-US">
                <a:latin typeface="Calibri" pitchFamily="34" charset="0"/>
              </a:rPr>
              <a:t>tab. Find the </a:t>
            </a:r>
            <a:r>
              <a:rPr lang="en-US">
                <a:solidFill>
                  <a:srgbClr val="FF0000"/>
                </a:solidFill>
                <a:latin typeface="Calibri" pitchFamily="34" charset="0"/>
              </a:rPr>
              <a:t>hug </a:t>
            </a:r>
            <a:r>
              <a:rPr lang="en-US">
                <a:latin typeface="Calibri" pitchFamily="34" charset="0"/>
              </a:rPr>
              <a:t>method (near the top of the methods) and drag it into your method editor under everything else. Your final code will look like this:</a:t>
            </a:r>
          </a:p>
        </p:txBody>
      </p:sp>
      <p:sp>
        <p:nvSpPr>
          <p:cNvPr id="14340" name="TextBox 4"/>
          <p:cNvSpPr txBox="1">
            <a:spLocks noChangeArrowheads="1"/>
          </p:cNvSpPr>
          <p:nvPr/>
        </p:nvSpPr>
        <p:spPr bwMode="auto">
          <a:xfrm>
            <a:off x="1828800" y="6019800"/>
            <a:ext cx="434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Now play your world and watch the magic! </a:t>
            </a:r>
          </a:p>
        </p:txBody>
      </p:sp>
      <p:pic>
        <p:nvPicPr>
          <p:cNvPr id="14341" name="Picture 5" descr="finalCod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438400"/>
            <a:ext cx="7372350"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92571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905000"/>
            <a:ext cx="5981700"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Box 3"/>
          <p:cNvSpPr txBox="1">
            <a:spLocks noChangeArrowheads="1"/>
          </p:cNvSpPr>
          <p:nvPr/>
        </p:nvSpPr>
        <p:spPr bwMode="auto">
          <a:xfrm>
            <a:off x="381000" y="228600"/>
            <a:ext cx="8229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atin typeface="Calibri" pitchFamily="34" charset="0"/>
              </a:rPr>
              <a:t>Now you know the basics of using functions. We only used two functions in this tutorial, but there are MANY functions in the Alice world that can be useful. Feel free to explore the uses of other functions. </a:t>
            </a:r>
          </a:p>
        </p:txBody>
      </p:sp>
    </p:spTree>
    <p:extLst>
      <p:ext uri="{BB962C8B-B14F-4D97-AF65-F5344CB8AC3E}">
        <p14:creationId xmlns:p14="http://schemas.microsoft.com/office/powerpoint/2010/main" val="39927781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Penguin Fun! </a:t>
            </a:r>
            <a:endParaRPr lang="en-US" dirty="0">
              <a:solidFill>
                <a:schemeClr val="accent2"/>
              </a:solidFill>
            </a:endParaRPr>
          </a:p>
        </p:txBody>
      </p:sp>
      <p:sp>
        <p:nvSpPr>
          <p:cNvPr id="3" name="Content Placeholder 2"/>
          <p:cNvSpPr>
            <a:spLocks noGrp="1"/>
          </p:cNvSpPr>
          <p:nvPr>
            <p:ph idx="1"/>
          </p:nvPr>
        </p:nvSpPr>
        <p:spPr/>
        <p:txBody>
          <a:bodyPr/>
          <a:lstStyle/>
          <a:p>
            <a:r>
              <a:rPr lang="en-US" dirty="0" smtClean="0"/>
              <a:t>Do the penguin tutorial if we have extra time</a:t>
            </a:r>
          </a:p>
          <a:p>
            <a:pPr marL="0" indent="0">
              <a:buNone/>
            </a:pPr>
            <a:endParaRPr lang="en-US" dirty="0">
              <a:solidFill>
                <a:schemeClr val="accent2"/>
              </a:solidFill>
            </a:endParaRPr>
          </a:p>
        </p:txBody>
      </p:sp>
    </p:spTree>
    <p:extLst>
      <p:ext uri="{BB962C8B-B14F-4D97-AF65-F5344CB8AC3E}">
        <p14:creationId xmlns:p14="http://schemas.microsoft.com/office/powerpoint/2010/main" val="21551160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Come up with more environments</a:t>
            </a:r>
            <a:endParaRPr lang="en-US" dirty="0"/>
          </a:p>
        </p:txBody>
      </p:sp>
      <p:sp>
        <p:nvSpPr>
          <p:cNvPr id="3" name="Content Placeholder 2"/>
          <p:cNvSpPr>
            <a:spLocks noGrp="1"/>
          </p:cNvSpPr>
          <p:nvPr>
            <p:ph idx="1"/>
          </p:nvPr>
        </p:nvSpPr>
        <p:spPr/>
        <p:txBody>
          <a:bodyPr/>
          <a:lstStyle/>
          <a:p>
            <a:r>
              <a:rPr lang="en-US" dirty="0" smtClean="0"/>
              <a:t>Play around! </a:t>
            </a:r>
          </a:p>
          <a:p>
            <a:r>
              <a:rPr lang="en-US" dirty="0" smtClean="0"/>
              <a:t>Make own methods/functions/whatever</a:t>
            </a:r>
          </a:p>
          <a:p>
            <a:r>
              <a:rPr lang="en-US" dirty="0" smtClean="0"/>
              <a:t>Look at the tutorials</a:t>
            </a:r>
          </a:p>
        </p:txBody>
      </p:sp>
    </p:spTree>
    <p:extLst>
      <p:ext uri="{BB962C8B-B14F-4D97-AF65-F5344CB8AC3E}">
        <p14:creationId xmlns:p14="http://schemas.microsoft.com/office/powerpoint/2010/main" val="9725499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Bibliography</a:t>
            </a:r>
            <a:endParaRPr lang="en-US" dirty="0"/>
          </a:p>
        </p:txBody>
      </p:sp>
      <p:sp>
        <p:nvSpPr>
          <p:cNvPr id="3" name="Content Placeholder 2"/>
          <p:cNvSpPr>
            <a:spLocks noGrp="1"/>
          </p:cNvSpPr>
          <p:nvPr>
            <p:ph idx="1"/>
          </p:nvPr>
        </p:nvSpPr>
        <p:spPr/>
        <p:txBody>
          <a:bodyPr/>
          <a:lstStyle/>
          <a:p>
            <a:r>
              <a:rPr lang="en-US" dirty="0"/>
              <a:t>"Tutorials for Grades 5-12." </a:t>
            </a:r>
            <a:r>
              <a:rPr lang="en-US" i="1" dirty="0"/>
              <a:t>Adventures in Alice Programming</a:t>
            </a:r>
            <a:r>
              <a:rPr lang="en-US" dirty="0"/>
              <a:t>. </a:t>
            </a:r>
            <a:r>
              <a:rPr lang="en-US" dirty="0" err="1"/>
              <a:t>N.p</a:t>
            </a:r>
            <a:r>
              <a:rPr lang="en-US" dirty="0"/>
              <a:t>., </a:t>
            </a:r>
            <a:r>
              <a:rPr lang="en-US" dirty="0" err="1"/>
              <a:t>n.d.</a:t>
            </a:r>
            <a:r>
              <a:rPr lang="en-US" dirty="0"/>
              <a:t> Web. 13 June 2012. &lt;http://www.cs.duke.edu/csed/alice/aliceInSchools/workshop08/tutorials.php&gt;</a:t>
            </a:r>
          </a:p>
        </p:txBody>
      </p:sp>
    </p:spTree>
    <p:extLst>
      <p:ext uri="{BB962C8B-B14F-4D97-AF65-F5344CB8AC3E}">
        <p14:creationId xmlns:p14="http://schemas.microsoft.com/office/powerpoint/2010/main" val="421707073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0</TotalTime>
  <Words>1252</Words>
  <Application>Microsoft Office PowerPoint</Application>
  <PresentationFormat>On-screen Show (4:3)</PresentationFormat>
  <Paragraphs>52</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Austin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Penguin Fun! </vt:lpstr>
      <vt:lpstr>Come up with more environments</vt:lpstr>
      <vt:lpstr>Bibliography</vt:lpstr>
    </vt:vector>
  </TitlesOfParts>
  <Company>Brown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Elyse McManus</dc:creator>
  <cp:lastModifiedBy>Elyse McManus</cp:lastModifiedBy>
  <cp:revision>1</cp:revision>
  <dcterms:created xsi:type="dcterms:W3CDTF">2012-06-29T14:51:50Z</dcterms:created>
  <dcterms:modified xsi:type="dcterms:W3CDTF">2012-06-29T14:52:14Z</dcterms:modified>
</cp:coreProperties>
</file>