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78" y="-7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4CAB65-9513-4C71-BCEE-5249BBAC6DEC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86FC42-3E4C-41D3-9A74-8E0A3B56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29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6FC42-3E4C-41D3-9A74-8E0A3B5692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162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6FC42-3E4C-41D3-9A74-8E0A3B56926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260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4B89B6C-BC4C-4408-B4FC-B406FCD5C65E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AB538F-82DA-4ED1-A73C-ECA69BBC432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9B6C-BC4C-4408-B4FC-B406FCD5C65E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538F-82DA-4ED1-A73C-ECA69BBC432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4B89B6C-BC4C-4408-B4FC-B406FCD5C65E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BAB538F-82DA-4ED1-A73C-ECA69BBC432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9B6C-BC4C-4408-B4FC-B406FCD5C65E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538F-82DA-4ED1-A73C-ECA69BBC432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9B6C-BC4C-4408-B4FC-B406FCD5C65E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538F-82DA-4ED1-A73C-ECA69BBC432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9B6C-BC4C-4408-B4FC-B406FCD5C65E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538F-82DA-4ED1-A73C-ECA69BBC432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9B6C-BC4C-4408-B4FC-B406FCD5C65E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538F-82DA-4ED1-A73C-ECA69BBC43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9B6C-BC4C-4408-B4FC-B406FCD5C65E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AB538F-82DA-4ED1-A73C-ECA69BBC432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9B6C-BC4C-4408-B4FC-B406FCD5C65E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538F-82DA-4ED1-A73C-ECA69BBC432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9B6C-BC4C-4408-B4FC-B406FCD5C65E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538F-82DA-4ED1-A73C-ECA69BBC43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9B6C-BC4C-4408-B4FC-B406FCD5C65E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BAB538F-82DA-4ED1-A73C-ECA69BBC43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C4B89B6C-BC4C-4408-B4FC-B406FCD5C65E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DBAB538F-82DA-4ED1-A73C-ECA69BBC432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duke.edu/csed/alice/aliceInSchools/workshop08/tutorialTopics/tutorial1/methods.pp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48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A </a:t>
            </a:r>
            <a:r>
              <a:rPr lang="en-US" sz="2800" dirty="0" smtClean="0"/>
              <a:t>method is a sequence of instructions or behaviors that will be carried out when requested</a:t>
            </a:r>
            <a:r>
              <a:rPr lang="en-US" sz="28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You can use them to create new methods so that the characters can do more. </a:t>
            </a: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Built in methods are basic instructions every character already knows how to perform.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The </a:t>
            </a:r>
            <a:r>
              <a:rPr lang="en-US" sz="2800" dirty="0" smtClean="0"/>
              <a:t>two types of methods are class-level and world-level.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Part 1: </a:t>
            </a:r>
            <a:r>
              <a:rPr lang="en-US" sz="4000" dirty="0">
                <a:hlinkClick r:id="rId3"/>
              </a:rPr>
              <a:t>Methods</a:t>
            </a:r>
            <a:endParaRPr lang="en-US" sz="40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33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80999" y="1993392"/>
            <a:ext cx="8407893" cy="4407408"/>
          </a:xfrm>
        </p:spPr>
        <p:txBody>
          <a:bodyPr>
            <a:normAutofit/>
          </a:bodyPr>
          <a:lstStyle/>
          <a:p>
            <a:pPr marL="533400" indent="-533400" eaLnBrk="1" hangingPunct="1"/>
            <a:r>
              <a:rPr lang="en-US" sz="2800" dirty="0" smtClean="0"/>
              <a:t>A class-level method defines the behavior for a single character.</a:t>
            </a:r>
          </a:p>
          <a:p>
            <a:pPr marL="533400" indent="-533400" eaLnBrk="1" hangingPunct="1"/>
            <a:r>
              <a:rPr lang="en-US" sz="2800" b="1" dirty="0" smtClean="0"/>
              <a:t>Step 1:</a:t>
            </a:r>
            <a:r>
              <a:rPr lang="en-US" sz="2800" b="1" i="1" dirty="0" smtClean="0"/>
              <a:t>How to create a class-level </a:t>
            </a:r>
            <a:r>
              <a:rPr lang="en-US" sz="2800" b="1" i="1" dirty="0" smtClean="0"/>
              <a:t>method</a:t>
            </a:r>
            <a:endParaRPr lang="en-US" sz="2600" b="1" dirty="0" smtClean="0"/>
          </a:p>
          <a:p>
            <a:pPr marL="533400" indent="-533400" eaLnBrk="1" hangingPunct="1">
              <a:buFontTx/>
              <a:buAutoNum type="arabicParenR"/>
            </a:pPr>
            <a:r>
              <a:rPr lang="en-US" sz="2800" dirty="0" smtClean="0"/>
              <a:t>In our example world, click on the turtle in the object tree (upper left panel).</a:t>
            </a:r>
          </a:p>
          <a:p>
            <a:pPr marL="533400" indent="-533400" eaLnBrk="1" hangingPunct="1">
              <a:buFontTx/>
              <a:buAutoNum type="arabicParenR"/>
            </a:pPr>
            <a:r>
              <a:rPr lang="en-US" sz="2800" dirty="0" smtClean="0"/>
              <a:t>In turtle's details (lower left panel) click the </a:t>
            </a:r>
            <a:r>
              <a:rPr lang="en-US" sz="2800" dirty="0" smtClean="0">
                <a:solidFill>
                  <a:srgbClr val="FF0000"/>
                </a:solidFill>
              </a:rPr>
              <a:t>methods</a:t>
            </a:r>
            <a:r>
              <a:rPr lang="en-US" sz="2800" dirty="0" smtClean="0"/>
              <a:t> tab and then the button </a:t>
            </a:r>
            <a:r>
              <a:rPr lang="en-US" sz="2800" dirty="0" smtClean="0">
                <a:solidFill>
                  <a:srgbClr val="FF0000"/>
                </a:solidFill>
              </a:rPr>
              <a:t>create new method</a:t>
            </a:r>
            <a:r>
              <a:rPr lang="en-US" sz="2800" dirty="0" smtClean="0"/>
              <a:t>. Name it 'walk‘</a:t>
            </a:r>
          </a:p>
          <a:p>
            <a:pPr marL="533400" indent="-533400" eaLnBrk="1" hangingPunct="1"/>
            <a:endParaRPr lang="en-US" sz="2800" dirty="0" smtClean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Part 2: Class-level methods</a:t>
            </a:r>
          </a:p>
        </p:txBody>
      </p:sp>
    </p:spTree>
    <p:extLst>
      <p:ext uri="{BB962C8B-B14F-4D97-AF65-F5344CB8AC3E}">
        <p14:creationId xmlns:p14="http://schemas.microsoft.com/office/powerpoint/2010/main" val="124973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951038"/>
            <a:ext cx="8229600" cy="4525962"/>
          </a:xfrm>
        </p:spPr>
        <p:txBody>
          <a:bodyPr/>
          <a:lstStyle/>
          <a:p>
            <a:pPr eaLnBrk="1" hangingPunct="1"/>
            <a:r>
              <a:rPr lang="en-US" sz="2800" dirty="0" smtClean="0"/>
              <a:t>We want to move the turtle's legs back and forth as the turtle moves forward. </a:t>
            </a:r>
          </a:p>
          <a:p>
            <a:pPr eaLnBrk="1" hangingPunct="1"/>
            <a:r>
              <a:rPr lang="en-US" sz="2800" dirty="0" smtClean="0"/>
              <a:t>First, drag the control statement </a:t>
            </a:r>
            <a:r>
              <a:rPr lang="en-US" sz="2800" dirty="0" smtClean="0">
                <a:solidFill>
                  <a:srgbClr val="FF0000"/>
                </a:solidFill>
              </a:rPr>
              <a:t>do in order</a:t>
            </a:r>
            <a:r>
              <a:rPr lang="en-US" sz="2800" dirty="0" smtClean="0"/>
              <a:t>, from the bottom of the window, into the editor. </a:t>
            </a:r>
          </a:p>
          <a:p>
            <a:pPr eaLnBrk="1" hangingPunct="1"/>
            <a:r>
              <a:rPr lang="en-US" sz="2800" dirty="0" smtClean="0"/>
              <a:t>This is the default setting for Alice, meaning that the instructions will be carried out in order, one after the other.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b="1" dirty="0" smtClean="0"/>
              <a:t>Step 2: </a:t>
            </a:r>
            <a:r>
              <a:rPr lang="en-US" sz="3200" b="1" i="1" dirty="0" smtClean="0"/>
              <a:t>How to write a method</a:t>
            </a:r>
            <a:endParaRPr 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100474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Next, in the object tree, click on the + beside </a:t>
            </a:r>
            <a:r>
              <a:rPr lang="en-US" dirty="0" smtClean="0">
                <a:solidFill>
                  <a:srgbClr val="FF0000"/>
                </a:solidFill>
              </a:rPr>
              <a:t>turtle</a:t>
            </a:r>
            <a:r>
              <a:rPr lang="en-US" dirty="0" smtClean="0"/>
              <a:t> to see the different body parts.</a:t>
            </a:r>
          </a:p>
          <a:p>
            <a:pPr eaLnBrk="1" hangingPunct="1"/>
            <a:r>
              <a:rPr lang="en-US" dirty="0" smtClean="0"/>
              <a:t> Drag the </a:t>
            </a:r>
            <a:r>
              <a:rPr lang="en-US" dirty="0" err="1" smtClean="0">
                <a:solidFill>
                  <a:srgbClr val="FF0000"/>
                </a:solidFill>
              </a:rPr>
              <a:t>frontLeftLeg</a:t>
            </a:r>
            <a:r>
              <a:rPr lang="en-US" dirty="0" smtClean="0"/>
              <a:t> into the method. Select turn -  backward. Choose </a:t>
            </a:r>
            <a:r>
              <a:rPr lang="en-US" dirty="0" smtClean="0">
                <a:solidFill>
                  <a:srgbClr val="FF0000"/>
                </a:solidFill>
              </a:rPr>
              <a:t>other</a:t>
            </a:r>
            <a:r>
              <a:rPr lang="en-US" dirty="0" smtClean="0"/>
              <a:t> and type in 0.1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smtClean="0"/>
              <a:t>Writing a method (cont 1)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050421"/>
            <a:ext cx="1981200" cy="1986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050421"/>
            <a:ext cx="2209800" cy="1591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 rot="1715250">
            <a:off x="6622762" y="4331136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Turtle the turtle</a:t>
            </a:r>
            <a:endParaRPr lang="en-US" dirty="0"/>
          </a:p>
        </p:txBody>
      </p:sp>
      <p:sp>
        <p:nvSpPr>
          <p:cNvPr id="5" name="Left Arrow 4"/>
          <p:cNvSpPr/>
          <p:nvPr/>
        </p:nvSpPr>
        <p:spPr>
          <a:xfrm rot="20280150">
            <a:off x="6497760" y="4481712"/>
            <a:ext cx="990600" cy="728472"/>
          </a:xfrm>
          <a:prstGeom prst="lef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9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/>
              <a:t>Finally, click </a:t>
            </a:r>
            <a:r>
              <a:rPr lang="en-US" sz="2800" dirty="0" smtClean="0">
                <a:solidFill>
                  <a:srgbClr val="FF0000"/>
                </a:solidFill>
              </a:rPr>
              <a:t>more</a:t>
            </a:r>
            <a:r>
              <a:rPr lang="en-US" sz="2800" dirty="0" smtClean="0"/>
              <a:t> at the end of the turn command and choose duration = .25 seconds. </a:t>
            </a:r>
          </a:p>
          <a:p>
            <a:pPr eaLnBrk="1" hangingPunct="1"/>
            <a:r>
              <a:rPr lang="en-US" sz="2800" dirty="0" smtClean="0"/>
              <a:t>The default time for an action to be performed is 1 second. We are changing it to 0.25 so that it will happen faster.</a:t>
            </a:r>
          </a:p>
          <a:p>
            <a:pPr eaLnBrk="1" hangingPunct="1"/>
            <a:r>
              <a:rPr lang="en-US" sz="2800" dirty="0" smtClean="0"/>
              <a:t>Next, we want the turtle to move forward at the same time that the back leg goes forward</a:t>
            </a:r>
          </a:p>
          <a:p>
            <a:pPr eaLnBrk="1" hangingPunct="1"/>
            <a:r>
              <a:rPr lang="en-US" sz="2800" dirty="0" smtClean="0"/>
              <a:t>So drag in the </a:t>
            </a:r>
            <a:r>
              <a:rPr lang="en-US" sz="2800" i="1" dirty="0" smtClean="0"/>
              <a:t>control statement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do together</a:t>
            </a:r>
            <a:endParaRPr lang="en-US" sz="2800" dirty="0" smtClean="0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smtClean="0"/>
              <a:t>Writing a method (cont 2)</a:t>
            </a:r>
          </a:p>
        </p:txBody>
      </p:sp>
    </p:spTree>
    <p:extLst>
      <p:ext uri="{BB962C8B-B14F-4D97-AF65-F5344CB8AC3E}">
        <p14:creationId xmlns:p14="http://schemas.microsoft.com/office/powerpoint/2010/main" val="118168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8229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Finish dragging and dropping the instructions until your method looks like the picture below. Ask if you need help.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smtClean="0"/>
              <a:t>Writing a method (cont 3)</a:t>
            </a:r>
          </a:p>
        </p:txBody>
      </p:sp>
      <p:pic>
        <p:nvPicPr>
          <p:cNvPr id="16388" name="Picture 4" descr="writeWalk_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62200"/>
            <a:ext cx="7467600" cy="405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158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5867400" y="5257800"/>
            <a:ext cx="2514600" cy="1143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Finally, add a comment to your method to tell someone reading your code what it does.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Your </a:t>
            </a:r>
            <a:r>
              <a:rPr lang="en-US" sz="2800" dirty="0" smtClean="0"/>
              <a:t>comment can say: "Move the turtles legs back and forth"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This comment is not Alice code.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It is simply an explanation for someone trying to understand your code. Alice ignores the comments when it plays your world.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smtClean="0"/>
              <a:t>Writing a method (cont 4)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0" y="5644634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//This is a comment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37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Click on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world.myfirstmethod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to get back to it and then drag </a:t>
            </a:r>
            <a:r>
              <a:rPr lang="en-US" dirty="0" err="1" smtClean="0">
                <a:solidFill>
                  <a:srgbClr val="FF0000"/>
                </a:solidFill>
              </a:rPr>
              <a:t>turtle.walk</a:t>
            </a:r>
            <a:r>
              <a:rPr lang="en-US" dirty="0" smtClean="0"/>
              <a:t> into it. </a:t>
            </a:r>
          </a:p>
          <a:p>
            <a:pPr eaLnBrk="1" hangingPunct="1"/>
            <a:r>
              <a:rPr lang="en-US" dirty="0" smtClean="0"/>
              <a:t>Push the </a:t>
            </a:r>
            <a:r>
              <a:rPr lang="en-US" dirty="0" smtClean="0">
                <a:solidFill>
                  <a:srgbClr val="FF0000"/>
                </a:solidFill>
              </a:rPr>
              <a:t>play</a:t>
            </a:r>
            <a:r>
              <a:rPr lang="en-US" dirty="0" smtClean="0"/>
              <a:t> button to watch the turtle walk.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b="1" smtClean="0"/>
              <a:t>Step 3: </a:t>
            </a:r>
            <a:r>
              <a:rPr lang="en-US" sz="3200" b="1" i="1" smtClean="0"/>
              <a:t>To call your method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505200"/>
            <a:ext cx="2133600" cy="2001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45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 to tutorial 2 in Alice</a:t>
            </a:r>
          </a:p>
          <a:p>
            <a:pPr lvl="1"/>
            <a:r>
              <a:rPr lang="en-US" dirty="0" smtClean="0"/>
              <a:t>File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/>
              <a:t>Open World </a:t>
            </a:r>
          </a:p>
          <a:p>
            <a:pPr lvl="1"/>
            <a:r>
              <a:rPr lang="en-US" dirty="0" smtClean="0"/>
              <a:t>Click on the tutorial tab</a:t>
            </a:r>
          </a:p>
          <a:p>
            <a:pPr lvl="1"/>
            <a:r>
              <a:rPr lang="en-US" dirty="0" smtClean="0"/>
              <a:t>Go to Tutorial2</a:t>
            </a:r>
          </a:p>
          <a:p>
            <a:pPr lvl="1"/>
            <a:r>
              <a:rPr lang="en-US" smtClean="0"/>
              <a:t>Have fun!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Bunny Time!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86000"/>
            <a:ext cx="3745167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932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2057400"/>
            <a:ext cx="3471277" cy="426085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Do on Your Own! </a:t>
            </a:r>
          </a:p>
          <a:p>
            <a:r>
              <a:rPr lang="en-US" dirty="0"/>
              <a:t>In the object tree, click on kangaroo. In kangaroo's details, click the button </a:t>
            </a:r>
            <a:r>
              <a:rPr lang="en-US" dirty="0">
                <a:solidFill>
                  <a:srgbClr val="FF0000"/>
                </a:solidFill>
              </a:rPr>
              <a:t>create new method</a:t>
            </a:r>
            <a:r>
              <a:rPr lang="en-US" dirty="0"/>
              <a:t> and name it 'hop' </a:t>
            </a:r>
          </a:p>
          <a:p>
            <a:r>
              <a:rPr lang="en-US" dirty="0"/>
              <a:t>To write the method, drag and drop the instructions listed on the following </a:t>
            </a:r>
            <a:r>
              <a:rPr lang="en-US" dirty="0" smtClean="0"/>
              <a:t>slides</a:t>
            </a:r>
          </a:p>
          <a:p>
            <a:r>
              <a:rPr lang="en-US" dirty="0"/>
              <a:t>Your first step is to drag a </a:t>
            </a:r>
            <a:r>
              <a:rPr lang="en-US" dirty="0">
                <a:solidFill>
                  <a:srgbClr val="FF0000"/>
                </a:solidFill>
              </a:rPr>
              <a:t>do together</a:t>
            </a:r>
            <a:r>
              <a:rPr lang="en-US" dirty="0"/>
              <a:t> into the method. </a:t>
            </a:r>
          </a:p>
          <a:p>
            <a:r>
              <a:rPr lang="en-US" dirty="0"/>
              <a:t>To find the </a:t>
            </a:r>
            <a:r>
              <a:rPr lang="en-US" dirty="0" err="1">
                <a:solidFill>
                  <a:srgbClr val="FF0000"/>
                </a:solidFill>
              </a:rPr>
              <a:t>lowerleg</a:t>
            </a:r>
            <a:r>
              <a:rPr lang="en-US" dirty="0"/>
              <a:t> of the kangaroo, you click the + beside the leg tab.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Step 4: </a:t>
            </a:r>
            <a:r>
              <a:rPr lang="en-US" b="1" i="1" dirty="0"/>
              <a:t>Writing a method for Kangaroo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00200"/>
            <a:ext cx="3258606" cy="4887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453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 descr="writeHop_9b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828800"/>
            <a:ext cx="8732786" cy="262460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70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990600" y="533400"/>
            <a:ext cx="7125113" cy="924475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smtClean="0"/>
              <a:t>Kangaroo.hop method (cont 1)</a:t>
            </a:r>
          </a:p>
        </p:txBody>
      </p:sp>
      <p:pic>
        <p:nvPicPr>
          <p:cNvPr id="4" name="Content Placeholder 5" descr="writeHop_9a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524000"/>
            <a:ext cx="8239125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7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Remember, to call your method to test it.</a:t>
            </a:r>
          </a:p>
          <a:p>
            <a:pPr eaLnBrk="1" hangingPunct="1"/>
            <a:r>
              <a:rPr lang="en-US" dirty="0" smtClean="0"/>
              <a:t>Click on </a:t>
            </a:r>
            <a:r>
              <a:rPr lang="en-US" dirty="0" err="1" smtClean="0">
                <a:solidFill>
                  <a:srgbClr val="FF0000"/>
                </a:solidFill>
              </a:rPr>
              <a:t>world.myfirstmethod</a:t>
            </a:r>
            <a:r>
              <a:rPr lang="en-US" dirty="0" smtClean="0"/>
              <a:t> to get back to it and then delete what you have there.</a:t>
            </a:r>
          </a:p>
          <a:p>
            <a:pPr eaLnBrk="1" hangingPunct="1"/>
            <a:r>
              <a:rPr lang="en-US" dirty="0" smtClean="0"/>
              <a:t>Drag </a:t>
            </a:r>
            <a:r>
              <a:rPr lang="en-US" dirty="0" err="1" smtClean="0">
                <a:solidFill>
                  <a:srgbClr val="FF0000"/>
                </a:solidFill>
              </a:rPr>
              <a:t>kangaroo.hop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into it. </a:t>
            </a:r>
          </a:p>
          <a:p>
            <a:pPr eaLnBrk="1" hangingPunct="1"/>
            <a:r>
              <a:rPr lang="en-US" dirty="0" smtClean="0"/>
              <a:t>Push the </a:t>
            </a:r>
            <a:r>
              <a:rPr lang="en-US" dirty="0" smtClean="0">
                <a:solidFill>
                  <a:srgbClr val="FF0000"/>
                </a:solidFill>
              </a:rPr>
              <a:t>play</a:t>
            </a:r>
            <a:r>
              <a:rPr lang="en-US" dirty="0" smtClean="0"/>
              <a:t> button to watch the kangaroo hop.</a:t>
            </a:r>
          </a:p>
        </p:txBody>
      </p:sp>
      <p:sp>
        <p:nvSpPr>
          <p:cNvPr id="25602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smtClean="0"/>
              <a:t>Kangaroo.hop method (cont 2)</a:t>
            </a:r>
          </a:p>
        </p:txBody>
      </p:sp>
    </p:spTree>
    <p:extLst>
      <p:ext uri="{BB962C8B-B14F-4D97-AF65-F5344CB8AC3E}">
        <p14:creationId xmlns:p14="http://schemas.microsoft.com/office/powerpoint/2010/main" val="44152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A world-level method has characters that interact with each other. 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Part 3: World-level methods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648200"/>
            <a:ext cx="2273623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322" y="2622468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016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Content Placeholder 3"/>
          <p:cNvSpPr>
            <a:spLocks noGrp="1"/>
          </p:cNvSpPr>
          <p:nvPr>
            <p:ph idx="1"/>
          </p:nvPr>
        </p:nvSpPr>
        <p:spPr>
          <a:xfrm>
            <a:off x="914400" y="1676400"/>
            <a:ext cx="7125112" cy="4051437"/>
          </a:xfrm>
        </p:spPr>
        <p:txBody>
          <a:bodyPr/>
          <a:lstStyle/>
          <a:p>
            <a:pPr eaLnBrk="1" hangingPunct="1"/>
            <a:r>
              <a:rPr lang="en-US" dirty="0" smtClean="0"/>
              <a:t>In our example, we are going to write a method so that the turtle and the kangaroo race each other.</a:t>
            </a:r>
          </a:p>
          <a:p>
            <a:pPr eaLnBrk="1" hangingPunct="1"/>
            <a:r>
              <a:rPr lang="en-US" dirty="0" smtClean="0"/>
              <a:t>Click on </a:t>
            </a:r>
            <a:r>
              <a:rPr lang="en-US" dirty="0" smtClean="0">
                <a:solidFill>
                  <a:srgbClr val="FF0000"/>
                </a:solidFill>
              </a:rPr>
              <a:t>world</a:t>
            </a:r>
            <a:r>
              <a:rPr lang="en-US" dirty="0" smtClean="0"/>
              <a:t> in the object tree. Click on the methods tab and the button </a:t>
            </a:r>
            <a:r>
              <a:rPr lang="en-US" dirty="0" smtClean="0">
                <a:solidFill>
                  <a:srgbClr val="FF0000"/>
                </a:solidFill>
              </a:rPr>
              <a:t>create new method</a:t>
            </a:r>
            <a:r>
              <a:rPr lang="en-US" dirty="0" smtClean="0"/>
              <a:t>. Name it 'race'.</a:t>
            </a:r>
          </a:p>
          <a:p>
            <a:pPr eaLnBrk="1" hangingPunct="1"/>
            <a:endParaRPr lang="en-US" dirty="0" smtClean="0"/>
          </a:p>
        </p:txBody>
      </p:sp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b="1" smtClean="0"/>
              <a:t/>
            </a:r>
            <a:br>
              <a:rPr lang="en-US" b="1" smtClean="0"/>
            </a:br>
            <a:r>
              <a:rPr lang="en-US" sz="3200" b="1" smtClean="0"/>
              <a:t>Step 5</a:t>
            </a:r>
            <a:r>
              <a:rPr lang="en-US" sz="3200" smtClean="0"/>
              <a:t>: </a:t>
            </a:r>
            <a:r>
              <a:rPr lang="en-US" sz="3200" i="1" smtClean="0"/>
              <a:t>Writing a world-level method:</a:t>
            </a:r>
            <a:r>
              <a:rPr lang="en-US" i="1" smtClean="0"/>
              <a:t/>
            </a:r>
            <a:br>
              <a:rPr lang="en-US" i="1" smtClean="0"/>
            </a:br>
            <a:endParaRPr lang="en-US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700" y="3886200"/>
            <a:ext cx="2743200" cy="21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728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92125" y="1691957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First, we want the turtle to have a conversation with the kangaroo.</a:t>
            </a:r>
          </a:p>
          <a:p>
            <a:pPr eaLnBrk="1" hangingPunct="1"/>
            <a:r>
              <a:rPr lang="en-US" dirty="0" smtClean="0"/>
              <a:t> The first step is to drag a </a:t>
            </a:r>
            <a:r>
              <a:rPr lang="en-US" dirty="0" smtClean="0">
                <a:solidFill>
                  <a:srgbClr val="FF0000"/>
                </a:solidFill>
              </a:rPr>
              <a:t>do in order</a:t>
            </a:r>
            <a:r>
              <a:rPr lang="en-US" dirty="0" smtClean="0"/>
              <a:t> into the method. </a:t>
            </a:r>
          </a:p>
          <a:p>
            <a:pPr eaLnBrk="1" hangingPunct="1"/>
            <a:r>
              <a:rPr lang="en-US" dirty="0" smtClean="0"/>
              <a:t>Then, click on turtle in the object tree and drag it into the method.</a:t>
            </a:r>
          </a:p>
          <a:p>
            <a:pPr eaLnBrk="1" hangingPunct="1"/>
            <a:r>
              <a:rPr lang="en-US" dirty="0" smtClean="0"/>
              <a:t>Put the following code into this method:</a:t>
            </a:r>
          </a:p>
        </p:txBody>
      </p:sp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200" smtClean="0"/>
              <a:t>Writing a world-level method (cont 1)</a:t>
            </a:r>
          </a:p>
        </p:txBody>
      </p:sp>
      <p:pic>
        <p:nvPicPr>
          <p:cNvPr id="4" name="Picture 1" descr="writeRace_12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01" b="31706"/>
          <a:stretch/>
        </p:blipFill>
        <p:spPr bwMode="auto">
          <a:xfrm>
            <a:off x="107950" y="4114800"/>
            <a:ext cx="8997950" cy="2103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407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4"/>
          <p:cNvSpPr>
            <a:spLocks noGrp="1"/>
          </p:cNvSpPr>
          <p:nvPr>
            <p:ph type="title"/>
          </p:nvPr>
        </p:nvSpPr>
        <p:spPr>
          <a:xfrm>
            <a:off x="457200" y="675724"/>
            <a:ext cx="7677355" cy="924475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Writing a world-level method (</a:t>
            </a:r>
            <a:r>
              <a:rPr lang="en-US" sz="3200" dirty="0" err="1" smtClean="0"/>
              <a:t>cont</a:t>
            </a:r>
            <a:r>
              <a:rPr lang="en-US" sz="3200" dirty="0" smtClean="0"/>
              <a:t> 2)</a:t>
            </a:r>
          </a:p>
        </p:txBody>
      </p:sp>
      <p:sp>
        <p:nvSpPr>
          <p:cNvPr id="31747" name="Content Placeholder 3"/>
          <p:cNvSpPr>
            <a:spLocks noGrp="1"/>
          </p:cNvSpPr>
          <p:nvPr>
            <p:ph idx="4294967295"/>
          </p:nvPr>
        </p:nvSpPr>
        <p:spPr>
          <a:xfrm>
            <a:off x="304800" y="691716"/>
            <a:ext cx="8229600" cy="2620963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Since we want the turtle and the kangaroo to move together, drag the control statement </a:t>
            </a:r>
            <a:r>
              <a:rPr lang="en-US" dirty="0" smtClean="0">
                <a:solidFill>
                  <a:srgbClr val="FF0000"/>
                </a:solidFill>
              </a:rPr>
              <a:t>do together</a:t>
            </a:r>
            <a:r>
              <a:rPr lang="en-US" dirty="0" smtClean="0"/>
              <a:t> into the race method. </a:t>
            </a:r>
          </a:p>
          <a:p>
            <a:r>
              <a:rPr lang="en-US" dirty="0" smtClean="0"/>
              <a:t>Click on turtle in the object area and click on method tab. </a:t>
            </a:r>
          </a:p>
        </p:txBody>
      </p:sp>
      <p:pic>
        <p:nvPicPr>
          <p:cNvPr id="13315" name="Picture 3" descr="C:\Users\emcmanus\AppData\Local\Microsoft\Windows\Temporary Internet Files\Content.IE5\ALLAU8K9\MC90021522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8803"/>
            <a:ext cx="1752600" cy="1808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writeRace_13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78137"/>
            <a:ext cx="9144000" cy="405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220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Click on kangaroo in the object tree. </a:t>
            </a:r>
          </a:p>
          <a:p>
            <a:r>
              <a:rPr lang="en-US" dirty="0" smtClean="0"/>
              <a:t>Drag </a:t>
            </a:r>
            <a:r>
              <a:rPr lang="en-US" dirty="0" err="1" smtClean="0"/>
              <a:t>kangaroo.hop</a:t>
            </a:r>
            <a:r>
              <a:rPr lang="en-US" dirty="0" smtClean="0"/>
              <a:t> into the </a:t>
            </a:r>
            <a:r>
              <a:rPr lang="en-US" dirty="0" smtClean="0">
                <a:solidFill>
                  <a:srgbClr val="FF0000"/>
                </a:solidFill>
              </a:rPr>
              <a:t>do together</a:t>
            </a:r>
            <a:r>
              <a:rPr lang="en-US" dirty="0" smtClean="0"/>
              <a:t> under </a:t>
            </a:r>
            <a:r>
              <a:rPr lang="en-US" dirty="0" err="1" smtClean="0">
                <a:solidFill>
                  <a:srgbClr val="FF0000"/>
                </a:solidFill>
              </a:rPr>
              <a:t>turtle.walk</a:t>
            </a:r>
            <a:r>
              <a:rPr lang="en-US" dirty="0" smtClean="0"/>
              <a:t>. </a:t>
            </a:r>
          </a:p>
          <a:p>
            <a:r>
              <a:rPr lang="en-US" dirty="0" smtClean="0"/>
              <a:t>Click on </a:t>
            </a:r>
            <a:r>
              <a:rPr lang="en-US" dirty="0" err="1" smtClean="0">
                <a:solidFill>
                  <a:srgbClr val="FF0000"/>
                </a:solidFill>
              </a:rPr>
              <a:t>world.myFirstMethod</a:t>
            </a:r>
            <a:r>
              <a:rPr lang="en-US" dirty="0" smtClean="0"/>
              <a:t>. Delete what you have there. </a:t>
            </a:r>
          </a:p>
          <a:p>
            <a:endParaRPr lang="en-US" dirty="0" smtClean="0"/>
          </a:p>
        </p:txBody>
      </p:sp>
      <p:sp>
        <p:nvSpPr>
          <p:cNvPr id="3379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Writing a world level method (</a:t>
            </a:r>
            <a:r>
              <a:rPr lang="en-US" sz="3200" dirty="0" err="1" smtClean="0"/>
              <a:t>cont</a:t>
            </a:r>
            <a:r>
              <a:rPr lang="en-US" sz="3200" dirty="0" smtClean="0"/>
              <a:t> 3)</a:t>
            </a:r>
          </a:p>
        </p:txBody>
      </p:sp>
    </p:spTree>
    <p:extLst>
      <p:ext uri="{BB962C8B-B14F-4D97-AF65-F5344CB8AC3E}">
        <p14:creationId xmlns:p14="http://schemas.microsoft.com/office/powerpoint/2010/main" val="391570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on 'world' in the object area and drag </a:t>
            </a:r>
            <a:r>
              <a:rPr lang="en-US" smtClean="0">
                <a:solidFill>
                  <a:srgbClr val="FF0000"/>
                </a:solidFill>
              </a:rPr>
              <a:t>world.race</a:t>
            </a:r>
            <a:r>
              <a:rPr lang="en-US" smtClean="0"/>
              <a:t> into myFirstMethod. Push </a:t>
            </a:r>
            <a:r>
              <a:rPr lang="en-US" smtClean="0">
                <a:solidFill>
                  <a:srgbClr val="FF0000"/>
                </a:solidFill>
              </a:rPr>
              <a:t>play</a:t>
            </a:r>
            <a:r>
              <a:rPr lang="en-US" smtClean="0"/>
              <a:t>. </a:t>
            </a:r>
          </a:p>
          <a:p>
            <a:r>
              <a:rPr lang="en-US" smtClean="0"/>
              <a:t>The characters only move once. </a:t>
            </a:r>
          </a:p>
          <a:p>
            <a:r>
              <a:rPr lang="en-US" smtClean="0"/>
              <a:t>If we repeatedly call the hop and walk methods in </a:t>
            </a:r>
            <a:r>
              <a:rPr lang="en-US" smtClean="0">
                <a:solidFill>
                  <a:srgbClr val="FF0000"/>
                </a:solidFill>
              </a:rPr>
              <a:t>world.race</a:t>
            </a:r>
            <a:r>
              <a:rPr lang="en-US" smtClean="0"/>
              <a:t>, it will look more like a race. </a:t>
            </a:r>
          </a:p>
          <a:p>
            <a:r>
              <a:rPr lang="en-US" smtClean="0"/>
              <a:t>Instead of dragging the instructions over multiple times, let's use a loop.</a:t>
            </a:r>
            <a:endParaRPr lang="en-US" b="1" smtClean="0"/>
          </a:p>
          <a:p>
            <a:endParaRPr lang="en-US" smtClean="0"/>
          </a:p>
          <a:p>
            <a:endParaRPr lang="en-US" smtClean="0"/>
          </a:p>
        </p:txBody>
      </p:sp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smtClean="0"/>
              <a:t>Play your world</a:t>
            </a:r>
          </a:p>
        </p:txBody>
      </p:sp>
    </p:spTree>
    <p:extLst>
      <p:ext uri="{BB962C8B-B14F-4D97-AF65-F5344CB8AC3E}">
        <p14:creationId xmlns:p14="http://schemas.microsoft.com/office/powerpoint/2010/main" val="354261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1050331" y="1524000"/>
            <a:ext cx="7125112" cy="3733800"/>
          </a:xfrm>
        </p:spPr>
        <p:txBody>
          <a:bodyPr/>
          <a:lstStyle/>
          <a:p>
            <a:r>
              <a:rPr lang="en-US" dirty="0" smtClean="0"/>
              <a:t>One of the control statements is </a:t>
            </a:r>
            <a:r>
              <a:rPr lang="en-US" dirty="0" smtClean="0">
                <a:solidFill>
                  <a:srgbClr val="FF0000"/>
                </a:solidFill>
              </a:rPr>
              <a:t>Loop</a:t>
            </a:r>
            <a:r>
              <a:rPr lang="en-US" dirty="0" smtClean="0"/>
              <a:t>. Drag Loop from the bottom of the  window into the </a:t>
            </a:r>
            <a:r>
              <a:rPr lang="en-US" dirty="0" err="1" smtClean="0">
                <a:solidFill>
                  <a:srgbClr val="FF0000"/>
                </a:solidFill>
              </a:rPr>
              <a:t>world.race</a:t>
            </a:r>
            <a:r>
              <a:rPr lang="en-US" dirty="0" smtClean="0"/>
              <a:t> method right above the </a:t>
            </a:r>
            <a:r>
              <a:rPr lang="en-US" dirty="0" smtClean="0">
                <a:solidFill>
                  <a:srgbClr val="FF0000"/>
                </a:solidFill>
              </a:rPr>
              <a:t>do together</a:t>
            </a:r>
            <a:r>
              <a:rPr lang="en-US" dirty="0" smtClean="0"/>
              <a:t>. Select other and type in 4.</a:t>
            </a:r>
          </a:p>
          <a:p>
            <a:r>
              <a:rPr lang="en-US" dirty="0" smtClean="0"/>
              <a:t>Below is what your code should look like.</a:t>
            </a:r>
          </a:p>
        </p:txBody>
      </p:sp>
      <p:sp>
        <p:nvSpPr>
          <p:cNvPr id="35842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z="3200" b="1" smtClean="0"/>
              <a:t>Step 6: </a:t>
            </a:r>
            <a:r>
              <a:rPr lang="en-US" sz="3200" b="1" i="1" smtClean="0"/>
              <a:t>Loops</a:t>
            </a:r>
            <a:endParaRPr lang="en-US" sz="3200" i="1" smtClean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018" y="3352800"/>
            <a:ext cx="7244575" cy="275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789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Content Placeholder 3"/>
          <p:cNvSpPr>
            <a:spLocks noGrp="1"/>
          </p:cNvSpPr>
          <p:nvPr>
            <p:ph idx="1"/>
          </p:nvPr>
        </p:nvSpPr>
        <p:spPr>
          <a:xfrm>
            <a:off x="1009443" y="1807361"/>
            <a:ext cx="3410157" cy="4051437"/>
          </a:xfrm>
        </p:spPr>
        <p:txBody>
          <a:bodyPr>
            <a:normAutofit/>
          </a:bodyPr>
          <a:lstStyle/>
          <a:p>
            <a:r>
              <a:rPr lang="en-US" dirty="0" smtClean="0"/>
              <a:t>When you push play, the Kangaroo will win the race.</a:t>
            </a:r>
          </a:p>
          <a:p>
            <a:r>
              <a:rPr lang="en-US" dirty="0" smtClean="0"/>
              <a:t>Congratulations on creating one of your first methods!</a:t>
            </a:r>
          </a:p>
          <a:p>
            <a:r>
              <a:rPr lang="en-US" dirty="0" smtClean="0"/>
              <a:t>Please save your work in your folder</a:t>
            </a:r>
          </a:p>
        </p:txBody>
      </p:sp>
      <p:sp>
        <p:nvSpPr>
          <p:cNvPr id="39938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smtClean="0"/>
              <a:t>Play your world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599" y="2514600"/>
            <a:ext cx="2828059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994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48</TotalTime>
  <Words>952</Words>
  <Application>Microsoft Office PowerPoint</Application>
  <PresentationFormat>On-screen Show (4:3)</PresentationFormat>
  <Paragraphs>88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Grid</vt:lpstr>
      <vt:lpstr>Methods!</vt:lpstr>
      <vt:lpstr>Part 1: Methods</vt:lpstr>
      <vt:lpstr>Part 2: Class-level methods</vt:lpstr>
      <vt:lpstr>Step 2: How to write a method</vt:lpstr>
      <vt:lpstr>Writing a method (cont 1)</vt:lpstr>
      <vt:lpstr>Writing a method (cont 2)</vt:lpstr>
      <vt:lpstr>Writing a method (cont 3)</vt:lpstr>
      <vt:lpstr>Writing a method (cont 4)</vt:lpstr>
      <vt:lpstr>Step 3: To call your method</vt:lpstr>
      <vt:lpstr>Bunny Time!</vt:lpstr>
      <vt:lpstr> Step 4: Writing a method for Kangaroo </vt:lpstr>
      <vt:lpstr>PowerPoint Presentation</vt:lpstr>
      <vt:lpstr>Kangaroo.hop method (cont 1)</vt:lpstr>
      <vt:lpstr>Kangaroo.hop method (cont 2)</vt:lpstr>
      <vt:lpstr>Part 3: World-level methods</vt:lpstr>
      <vt:lpstr> Step 5: Writing a world-level method: </vt:lpstr>
      <vt:lpstr>Writing a world-level method (cont 1)</vt:lpstr>
      <vt:lpstr>Writing a world-level method (cont 2)</vt:lpstr>
      <vt:lpstr>Writing a world level method (cont 3)</vt:lpstr>
      <vt:lpstr>Play your world</vt:lpstr>
      <vt:lpstr>Step 6: Loops</vt:lpstr>
      <vt:lpstr>Play your world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Methods!</dc:title>
  <dc:creator>Elyse McManus</dc:creator>
  <cp:lastModifiedBy>Elyse McManus</cp:lastModifiedBy>
  <cp:revision>13</cp:revision>
  <dcterms:created xsi:type="dcterms:W3CDTF">2012-06-29T14:54:52Z</dcterms:created>
  <dcterms:modified xsi:type="dcterms:W3CDTF">2012-06-30T19:32:07Z</dcterms:modified>
</cp:coreProperties>
</file>