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BA7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B333F4-1FA8-4413-9F18-AEC738358B64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16200000"/>
          </a:camera>
          <a:lightRig rig="threePt" dir="t"/>
        </a:scene3d>
      </dgm:spPr>
    </dgm:pt>
    <dgm:pt modelId="{1CB888FA-17F6-43BD-8F17-A5B915D899A7}">
      <dgm:prSet phldrT="[Text]"/>
      <dgm:sp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>
          <a:noFill/>
        </a:ln>
      </dgm:spPr>
      <dgm:t>
        <a:bodyPr/>
        <a:lstStyle/>
        <a:p>
          <a:endParaRPr lang="en-US" dirty="0"/>
        </a:p>
      </dgm:t>
    </dgm:pt>
    <dgm:pt modelId="{2303E3D0-7279-4E3F-9BB8-D32955AB37EB}" type="parTrans" cxnId="{6CC70BC5-7BA2-4153-9293-D07D991A28C7}">
      <dgm:prSet/>
      <dgm:spPr/>
      <dgm:t>
        <a:bodyPr/>
        <a:lstStyle/>
        <a:p>
          <a:endParaRPr lang="en-US"/>
        </a:p>
      </dgm:t>
    </dgm:pt>
    <dgm:pt modelId="{C5820ECC-5696-4472-81BC-2D5C4814C3B6}" type="sibTrans" cxnId="{6CC70BC5-7BA2-4153-9293-D07D991A28C7}">
      <dgm:prSet/>
      <dgm:spPr>
        <a:solidFill>
          <a:schemeClr val="bg1">
            <a:lumMod val="65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44F40687-6647-49FA-B8FF-AE8AA66EA394}">
      <dgm:prSet phldrT="[Text]"/>
      <dgm:sp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>
          <a:noFill/>
        </a:ln>
      </dgm:spPr>
      <dgm:t>
        <a:bodyPr/>
        <a:lstStyle/>
        <a:p>
          <a:endParaRPr lang="en-US" dirty="0"/>
        </a:p>
      </dgm:t>
    </dgm:pt>
    <dgm:pt modelId="{8F9C0F03-4C70-4793-A167-81925869DDCA}" type="parTrans" cxnId="{EDCDC99D-4F81-4A6F-9C08-56CA33B1BF0D}">
      <dgm:prSet/>
      <dgm:spPr/>
      <dgm:t>
        <a:bodyPr/>
        <a:lstStyle/>
        <a:p>
          <a:endParaRPr lang="en-US"/>
        </a:p>
      </dgm:t>
    </dgm:pt>
    <dgm:pt modelId="{FA40A5CF-F3B4-4269-837A-429EB46410FF}" type="sibTrans" cxnId="{EDCDC99D-4F81-4A6F-9C08-56CA33B1BF0D}">
      <dgm:prSet/>
      <dgm:spPr>
        <a:solidFill>
          <a:schemeClr val="bg1">
            <a:lumMod val="65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1E9847E-42D7-412C-A790-CA28C4FD2035}">
      <dgm:prSet phldrT="[Text]"/>
      <dgm:sp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rgbClr val="BA7A34"/>
            </a:gs>
          </a:gsLst>
          <a:path path="circle">
            <a:fillToRect l="50000" t="50000" r="50000" b="50000"/>
          </a:path>
          <a:tileRect/>
        </a:gradFill>
        <a:ln>
          <a:noFill/>
        </a:ln>
      </dgm:spPr>
      <dgm:t>
        <a:bodyPr/>
        <a:lstStyle/>
        <a:p>
          <a:endParaRPr lang="en-US" dirty="0"/>
        </a:p>
      </dgm:t>
    </dgm:pt>
    <dgm:pt modelId="{B915430D-E06E-415E-B4CD-832EBD6529EA}" type="parTrans" cxnId="{F81429B1-26AB-493F-87FA-7558611C27A7}">
      <dgm:prSet/>
      <dgm:spPr/>
      <dgm:t>
        <a:bodyPr/>
        <a:lstStyle/>
        <a:p>
          <a:endParaRPr lang="en-US"/>
        </a:p>
      </dgm:t>
    </dgm:pt>
    <dgm:pt modelId="{55F9F0E4-9CE1-45C2-B201-8F2E371B9570}" type="sibTrans" cxnId="{F81429B1-26AB-493F-87FA-7558611C27A7}">
      <dgm:prSet/>
      <dgm:spPr/>
      <dgm:t>
        <a:bodyPr/>
        <a:lstStyle/>
        <a:p>
          <a:endParaRPr lang="en-US"/>
        </a:p>
      </dgm:t>
    </dgm:pt>
    <dgm:pt modelId="{EDEABDF8-8DDB-4908-A149-8C8E89979D20}" type="pres">
      <dgm:prSet presAssocID="{13B333F4-1FA8-4413-9F18-AEC738358B64}" presName="Name0" presStyleCnt="0">
        <dgm:presLayoutVars>
          <dgm:dir/>
          <dgm:resizeHandles val="exact"/>
        </dgm:presLayoutVars>
      </dgm:prSet>
      <dgm:spPr/>
    </dgm:pt>
    <dgm:pt modelId="{D733676B-AF6F-4596-B7A5-CFDA7B409D0F}" type="pres">
      <dgm:prSet presAssocID="{13B333F4-1FA8-4413-9F18-AEC738358B64}" presName="vNodes" presStyleCnt="0"/>
      <dgm:spPr/>
    </dgm:pt>
    <dgm:pt modelId="{F41288AE-1BD1-4484-A5C0-B389E5DE3B4C}" type="pres">
      <dgm:prSet presAssocID="{1CB888FA-17F6-43BD-8F17-A5B915D899A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3D95E-6097-4BED-8D86-2B4B6AF86024}" type="pres">
      <dgm:prSet presAssocID="{C5820ECC-5696-4472-81BC-2D5C4814C3B6}" presName="spacerT" presStyleCnt="0"/>
      <dgm:spPr/>
    </dgm:pt>
    <dgm:pt modelId="{F8E63078-8F80-4202-ABF8-74BE46A9BCA8}" type="pres">
      <dgm:prSet presAssocID="{C5820ECC-5696-4472-81BC-2D5C4814C3B6}" presName="sibTrans" presStyleLbl="sibTrans2D1" presStyleIdx="0" presStyleCnt="2"/>
      <dgm:spPr/>
      <dgm:t>
        <a:bodyPr/>
        <a:lstStyle/>
        <a:p>
          <a:endParaRPr lang="en-US"/>
        </a:p>
      </dgm:t>
    </dgm:pt>
    <dgm:pt modelId="{AB65EAC4-ABBB-4A54-BEBD-33E1B4ECC0DE}" type="pres">
      <dgm:prSet presAssocID="{C5820ECC-5696-4472-81BC-2D5C4814C3B6}" presName="spacerB" presStyleCnt="0"/>
      <dgm:spPr/>
    </dgm:pt>
    <dgm:pt modelId="{9265D996-4157-4C56-A26A-4FEA9E249996}" type="pres">
      <dgm:prSet presAssocID="{44F40687-6647-49FA-B8FF-AE8AA66EA39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2C6C4-A422-47F1-8093-98733B7F122B}" type="pres">
      <dgm:prSet presAssocID="{13B333F4-1FA8-4413-9F18-AEC738358B64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E93CC37A-0D8B-4DE6-B002-DDEB0C31B8A1}" type="pres">
      <dgm:prSet presAssocID="{13B333F4-1FA8-4413-9F18-AEC738358B64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DBE6CA22-3042-42C0-B0DA-F8FE2FB566E3}" type="pres">
      <dgm:prSet presAssocID="{13B333F4-1FA8-4413-9F18-AEC738358B64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ACDEBD-CA01-4ACB-9042-5DE17114366D}" type="presOf" srcId="{44F40687-6647-49FA-B8FF-AE8AA66EA394}" destId="{9265D996-4157-4C56-A26A-4FEA9E249996}" srcOrd="0" destOrd="0" presId="urn:microsoft.com/office/officeart/2005/8/layout/equation2"/>
    <dgm:cxn modelId="{C31C6690-5C50-4259-9969-6AECCB972BB7}" type="presOf" srcId="{11E9847E-42D7-412C-A790-CA28C4FD2035}" destId="{DBE6CA22-3042-42C0-B0DA-F8FE2FB566E3}" srcOrd="0" destOrd="0" presId="urn:microsoft.com/office/officeart/2005/8/layout/equation2"/>
    <dgm:cxn modelId="{437FE6D2-23A9-480D-8B76-636E0BBB49D4}" type="presOf" srcId="{1CB888FA-17F6-43BD-8F17-A5B915D899A7}" destId="{F41288AE-1BD1-4484-A5C0-B389E5DE3B4C}" srcOrd="0" destOrd="0" presId="urn:microsoft.com/office/officeart/2005/8/layout/equation2"/>
    <dgm:cxn modelId="{2F134D50-8B1E-4563-A8CC-07017AFB2C68}" type="presOf" srcId="{FA40A5CF-F3B4-4269-837A-429EB46410FF}" destId="{E93CC37A-0D8B-4DE6-B002-DDEB0C31B8A1}" srcOrd="1" destOrd="0" presId="urn:microsoft.com/office/officeart/2005/8/layout/equation2"/>
    <dgm:cxn modelId="{F81429B1-26AB-493F-87FA-7558611C27A7}" srcId="{13B333F4-1FA8-4413-9F18-AEC738358B64}" destId="{11E9847E-42D7-412C-A790-CA28C4FD2035}" srcOrd="2" destOrd="0" parTransId="{B915430D-E06E-415E-B4CD-832EBD6529EA}" sibTransId="{55F9F0E4-9CE1-45C2-B201-8F2E371B9570}"/>
    <dgm:cxn modelId="{D3F55975-B6CC-49E7-8C8B-C853C924BC5B}" type="presOf" srcId="{C5820ECC-5696-4472-81BC-2D5C4814C3B6}" destId="{F8E63078-8F80-4202-ABF8-74BE46A9BCA8}" srcOrd="0" destOrd="0" presId="urn:microsoft.com/office/officeart/2005/8/layout/equation2"/>
    <dgm:cxn modelId="{73AF9EAB-0C96-4B4C-A325-C34BA6708DEF}" type="presOf" srcId="{FA40A5CF-F3B4-4269-837A-429EB46410FF}" destId="{A2D2C6C4-A422-47F1-8093-98733B7F122B}" srcOrd="0" destOrd="0" presId="urn:microsoft.com/office/officeart/2005/8/layout/equation2"/>
    <dgm:cxn modelId="{EBB0D260-6972-404B-97E9-934A925B469A}" type="presOf" srcId="{13B333F4-1FA8-4413-9F18-AEC738358B64}" destId="{EDEABDF8-8DDB-4908-A149-8C8E89979D20}" srcOrd="0" destOrd="0" presId="urn:microsoft.com/office/officeart/2005/8/layout/equation2"/>
    <dgm:cxn modelId="{6CC70BC5-7BA2-4153-9293-D07D991A28C7}" srcId="{13B333F4-1FA8-4413-9F18-AEC738358B64}" destId="{1CB888FA-17F6-43BD-8F17-A5B915D899A7}" srcOrd="0" destOrd="0" parTransId="{2303E3D0-7279-4E3F-9BB8-D32955AB37EB}" sibTransId="{C5820ECC-5696-4472-81BC-2D5C4814C3B6}"/>
    <dgm:cxn modelId="{EDCDC99D-4F81-4A6F-9C08-56CA33B1BF0D}" srcId="{13B333F4-1FA8-4413-9F18-AEC738358B64}" destId="{44F40687-6647-49FA-B8FF-AE8AA66EA394}" srcOrd="1" destOrd="0" parTransId="{8F9C0F03-4C70-4793-A167-81925869DDCA}" sibTransId="{FA40A5CF-F3B4-4269-837A-429EB46410FF}"/>
    <dgm:cxn modelId="{ABFDA542-78DA-4502-977D-EB241FB747EB}" type="presParOf" srcId="{EDEABDF8-8DDB-4908-A149-8C8E89979D20}" destId="{D733676B-AF6F-4596-B7A5-CFDA7B409D0F}" srcOrd="0" destOrd="0" presId="urn:microsoft.com/office/officeart/2005/8/layout/equation2"/>
    <dgm:cxn modelId="{3B8721A6-9F56-4F3B-BED5-6A0D869103D4}" type="presParOf" srcId="{D733676B-AF6F-4596-B7A5-CFDA7B409D0F}" destId="{F41288AE-1BD1-4484-A5C0-B389E5DE3B4C}" srcOrd="0" destOrd="0" presId="urn:microsoft.com/office/officeart/2005/8/layout/equation2"/>
    <dgm:cxn modelId="{32CD5826-F155-4C7B-B263-E965A74421CB}" type="presParOf" srcId="{D733676B-AF6F-4596-B7A5-CFDA7B409D0F}" destId="{15C3D95E-6097-4BED-8D86-2B4B6AF86024}" srcOrd="1" destOrd="0" presId="urn:microsoft.com/office/officeart/2005/8/layout/equation2"/>
    <dgm:cxn modelId="{0B1FDF23-5E50-4C13-A513-B5E888B42060}" type="presParOf" srcId="{D733676B-AF6F-4596-B7A5-CFDA7B409D0F}" destId="{F8E63078-8F80-4202-ABF8-74BE46A9BCA8}" srcOrd="2" destOrd="0" presId="urn:microsoft.com/office/officeart/2005/8/layout/equation2"/>
    <dgm:cxn modelId="{39DE1C9A-094D-4FAA-8CB9-2CFBFB633337}" type="presParOf" srcId="{D733676B-AF6F-4596-B7A5-CFDA7B409D0F}" destId="{AB65EAC4-ABBB-4A54-BEBD-33E1B4ECC0DE}" srcOrd="3" destOrd="0" presId="urn:microsoft.com/office/officeart/2005/8/layout/equation2"/>
    <dgm:cxn modelId="{10F014DE-FB54-47C4-8CD1-3A49C7547D26}" type="presParOf" srcId="{D733676B-AF6F-4596-B7A5-CFDA7B409D0F}" destId="{9265D996-4157-4C56-A26A-4FEA9E249996}" srcOrd="4" destOrd="0" presId="urn:microsoft.com/office/officeart/2005/8/layout/equation2"/>
    <dgm:cxn modelId="{CBDABD3E-F52E-4AA7-A773-DBACD94F630F}" type="presParOf" srcId="{EDEABDF8-8DDB-4908-A149-8C8E89979D20}" destId="{A2D2C6C4-A422-47F1-8093-98733B7F122B}" srcOrd="1" destOrd="0" presId="urn:microsoft.com/office/officeart/2005/8/layout/equation2"/>
    <dgm:cxn modelId="{0F486D53-2981-4086-9CCC-A86C930AD1DC}" type="presParOf" srcId="{A2D2C6C4-A422-47F1-8093-98733B7F122B}" destId="{E93CC37A-0D8B-4DE6-B002-DDEB0C31B8A1}" srcOrd="0" destOrd="0" presId="urn:microsoft.com/office/officeart/2005/8/layout/equation2"/>
    <dgm:cxn modelId="{0473F0CB-93D4-40E7-8897-345495ED9442}" type="presParOf" srcId="{EDEABDF8-8DDB-4908-A149-8C8E89979D20}" destId="{DBE6CA22-3042-42C0-B0DA-F8FE2FB566E3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CB0A5-A365-4331-89E1-48E28FC72E1A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6D618-1B6B-4FCD-B64F-CBDFF39BD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85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6D618-1B6B-4FCD-B64F-CBDFF39BDA1C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bg1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68DE0-AEE5-4FF6-8B96-7A2160522964}" type="datetimeFigureOut">
              <a:rPr lang="en-US" smtClean="0"/>
              <a:pPr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25310-B369-4EF5-825C-2A69AD60E8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Excel.jpg Microsoft Excel 2010 Technical Preview image by smc913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286000" y="2438400"/>
            <a:ext cx="4536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Introdu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ction to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43000" y="3200400"/>
            <a:ext cx="6944188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7000" b="1" cap="none" spc="0" dirty="0" smtClean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Microsoft EXCEL</a:t>
            </a:r>
            <a:endParaRPr lang="en-US" sz="7000" b="1" cap="none" spc="0" dirty="0">
              <a:ln/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5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What is Excel??</a:t>
            </a:r>
            <a:endParaRPr lang="en-US" sz="55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+mj-lt"/>
              </a:rPr>
              <a:t>An electronic spreadsheet program</a:t>
            </a:r>
          </a:p>
          <a:p>
            <a:r>
              <a:rPr lang="en-US" dirty="0" smtClean="0">
                <a:solidFill>
                  <a:srgbClr val="CC0099"/>
                </a:solidFill>
                <a:latin typeface="+mj-lt"/>
              </a:rPr>
              <a:t>What does that mean?</a:t>
            </a:r>
          </a:p>
          <a:p>
            <a:pPr lvl="1"/>
            <a:r>
              <a:rPr lang="en-US" dirty="0" smtClean="0">
                <a:latin typeface="+mj-lt"/>
              </a:rPr>
              <a:t>Stores and manipulates numbers</a:t>
            </a:r>
          </a:p>
          <a:p>
            <a:pPr lvl="1"/>
            <a:r>
              <a:rPr lang="en-US" dirty="0" smtClean="0">
                <a:latin typeface="+mj-lt"/>
              </a:rPr>
              <a:t>Makes tables with text or numbers</a:t>
            </a:r>
          </a:p>
          <a:p>
            <a:pPr lvl="1"/>
            <a:r>
              <a:rPr lang="en-US" dirty="0" smtClean="0">
                <a:latin typeface="+mj-lt"/>
              </a:rPr>
              <a:t>Creates graphs and charts</a:t>
            </a:r>
          </a:p>
        </p:txBody>
      </p:sp>
      <p:pic>
        <p:nvPicPr>
          <p:cNvPr id="38914" name="Picture 2" descr="http://blog.taragana.com/wp-content/uploads/2009/02/ms-offi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209800"/>
            <a:ext cx="2879725" cy="287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5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Why are we learning it??</a:t>
            </a:r>
            <a:endParaRPr lang="en-US" sz="55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524000"/>
            <a:ext cx="41148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It does calculations for you – like a calculator but better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Impress your teachers with sleek charts and tables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Save time </a:t>
            </a:r>
            <a:r>
              <a:rPr lang="en-US" dirty="0" smtClean="0">
                <a:solidFill>
                  <a:srgbClr val="C00000"/>
                </a:solidFill>
              </a:rPr>
              <a:t>on homework by avoiding repetitive calculations</a:t>
            </a:r>
          </a:p>
          <a:p>
            <a:r>
              <a:rPr lang="en-US" b="1" i="1" dirty="0" smtClean="0"/>
              <a:t>Almost every </a:t>
            </a:r>
            <a:r>
              <a:rPr lang="en-US" i="1" dirty="0" smtClean="0"/>
              <a:t>business and organization </a:t>
            </a:r>
            <a:r>
              <a:rPr lang="en-US" dirty="0" smtClean="0"/>
              <a:t>uses it to represent data</a:t>
            </a:r>
          </a:p>
        </p:txBody>
      </p:sp>
      <p:pic>
        <p:nvPicPr>
          <p:cNvPr id="39938" name="Picture 2" descr="http://www.fileguru.com/images/b/2d_3d_vertical_bar_graph_for_php_development_tools_misc__dev__tools-846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3810000" cy="381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500" dirty="0" smtClean="0">
                <a:solidFill>
                  <a:schemeClr val="accent3">
                    <a:lumMod val="50000"/>
                  </a:schemeClr>
                </a:solidFill>
                <a:latin typeface="Forte" pitchFamily="66" charset="0"/>
              </a:rPr>
              <a:t>How does it work?</a:t>
            </a:r>
            <a:endParaRPr lang="en-US" sz="4500" dirty="0">
              <a:solidFill>
                <a:schemeClr val="accent3">
                  <a:lumMod val="50000"/>
                </a:schemeClr>
              </a:solidFill>
              <a:latin typeface="Forte" pitchFamily="66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72485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8600" y="4419600"/>
            <a:ext cx="1979068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ROWS</a:t>
            </a:r>
          </a:p>
          <a:p>
            <a:pPr algn="ctr"/>
            <a:r>
              <a:rPr lang="en-US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(numbers)</a:t>
            </a:r>
            <a:endParaRPr lang="en-US" sz="3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0" y="1143000"/>
            <a:ext cx="3133037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COLUMNS</a:t>
            </a:r>
          </a:p>
          <a:p>
            <a:pPr algn="ctr"/>
            <a:r>
              <a:rPr lang="en-US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(letters)</a:t>
            </a:r>
          </a:p>
        </p:txBody>
      </p:sp>
      <p:sp>
        <p:nvSpPr>
          <p:cNvPr id="10" name="Frame 9"/>
          <p:cNvSpPr/>
          <p:nvPr/>
        </p:nvSpPr>
        <p:spPr>
          <a:xfrm>
            <a:off x="4114800" y="3810000"/>
            <a:ext cx="1143000" cy="457200"/>
          </a:xfrm>
          <a:prstGeom prst="fram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838200" y="3810000"/>
            <a:ext cx="533400" cy="457200"/>
          </a:xfrm>
          <a:prstGeom prst="fram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4114800" y="1219200"/>
            <a:ext cx="1066800" cy="457200"/>
          </a:xfrm>
          <a:prstGeom prst="fram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81600" y="3581400"/>
            <a:ext cx="2285999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Cell D7</a:t>
            </a:r>
            <a:endParaRPr lang="en-US" sz="4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0" y="4572000"/>
            <a:ext cx="51816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Each cell stores a piece of information (numbers, text, function) and cells are grouped by </a:t>
            </a:r>
            <a:r>
              <a:rPr lang="en-US" sz="3000" b="1" u="sng" dirty="0" smtClean="0">
                <a:solidFill>
                  <a:srgbClr val="7030A0"/>
                </a:solidFill>
              </a:rPr>
              <a:t>columns</a:t>
            </a:r>
            <a:r>
              <a:rPr lang="en-US" sz="3000" b="1" dirty="0" smtClean="0">
                <a:solidFill>
                  <a:srgbClr val="7030A0"/>
                </a:solidFill>
              </a:rPr>
              <a:t> and </a:t>
            </a:r>
            <a:r>
              <a:rPr lang="en-US" sz="3000" b="1" u="sng" dirty="0" smtClean="0">
                <a:solidFill>
                  <a:srgbClr val="7030A0"/>
                </a:solidFill>
              </a:rPr>
              <a:t>rows</a:t>
            </a:r>
            <a:r>
              <a:rPr lang="en-US" sz="3000" b="1" dirty="0" smtClean="0">
                <a:solidFill>
                  <a:srgbClr val="7030A0"/>
                </a:solidFill>
              </a:rPr>
              <a:t>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2" grpId="0" animBg="1"/>
      <p:bldP spid="13" grpId="0" animBg="1"/>
      <p:bldP spid="15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So how do we store this information??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So how do we store this information??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95800"/>
            <a:ext cx="5029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Now the cell F3 has stored the number 42.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Type “=“ in the new cell, and click on the cell that you want the new one to depend on.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A text cursor will appear when you double click on the cell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Press ENTER, and now the cell F4 will always be equal to the value in F3 plus 1.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1416306">
            <a:off x="5470624" y="2383099"/>
            <a:ext cx="192916" cy="22450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00400" y="44958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Even if we alter the value in F3! The value in F4 will automatically update.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5805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00400" y="44196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We can even make a cell depend on more than one other cell!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But we’re lazy and don’t want to type this in for all of the other items! So how can we make Excel do it for us?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Move the cursor to the bottom right </a:t>
            </a:r>
            <a:r>
              <a:rPr lang="en-US" sz="3000" b="1" dirty="0">
                <a:solidFill>
                  <a:srgbClr val="7030A0"/>
                </a:solidFill>
              </a:rPr>
              <a:t> </a:t>
            </a:r>
            <a:r>
              <a:rPr lang="en-US" sz="3000" b="1" dirty="0" smtClean="0">
                <a:solidFill>
                  <a:srgbClr val="7030A0"/>
                </a:solidFill>
              </a:rPr>
              <a:t>corner of the box around the cell.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7086600" y="3048000"/>
            <a:ext cx="152400" cy="990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Drag the cursor down to the </a:t>
            </a:r>
            <a:r>
              <a:rPr lang="en-US" sz="3000" b="1" u="sng" dirty="0" smtClean="0">
                <a:solidFill>
                  <a:srgbClr val="7030A0"/>
                </a:solidFill>
              </a:rPr>
              <a:t>last</a:t>
            </a:r>
            <a:r>
              <a:rPr lang="en-US" sz="3000" b="1" dirty="0" smtClean="0">
                <a:solidFill>
                  <a:srgbClr val="7030A0"/>
                </a:solidFill>
              </a:rPr>
              <a:t> cell that you want to use.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 rot="10800000">
            <a:off x="7315200" y="2971800"/>
            <a:ext cx="381000" cy="1371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944562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chemeClr val="accent3">
                    <a:lumMod val="50000"/>
                  </a:schemeClr>
                </a:solidFill>
              </a:rPr>
              <a:t>How can we make cells use the information in other cells?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00400" y="4419600"/>
            <a:ext cx="502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Now the rest of the multiplications for each row have been calculated for us!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Functions in Excel</a:t>
            </a:r>
            <a:endParaRPr lang="en-US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447800"/>
            <a:ext cx="42672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Formulas to perform general operations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Depend on other cells</a:t>
            </a:r>
          </a:p>
          <a:p>
            <a:r>
              <a:rPr lang="en-US" dirty="0" smtClean="0"/>
              <a:t>Automatically update</a:t>
            </a:r>
          </a:p>
          <a:p>
            <a:r>
              <a:rPr lang="en-US" dirty="0" smtClean="0">
                <a:solidFill>
                  <a:srgbClr val="CC0099"/>
                </a:solidFill>
              </a:rPr>
              <a:t>Today, we will use </a:t>
            </a:r>
            <a:r>
              <a:rPr lang="en-US" b="1" dirty="0" smtClean="0">
                <a:solidFill>
                  <a:srgbClr val="CC0099"/>
                </a:solidFill>
              </a:rPr>
              <a:t>SUM()</a:t>
            </a:r>
            <a:r>
              <a:rPr lang="en-US" dirty="0" smtClean="0">
                <a:solidFill>
                  <a:srgbClr val="CC0099"/>
                </a:solidFill>
              </a:rPr>
              <a:t> and </a:t>
            </a:r>
            <a:r>
              <a:rPr lang="en-US" b="1" dirty="0" smtClean="0">
                <a:solidFill>
                  <a:srgbClr val="CC0099"/>
                </a:solidFill>
              </a:rPr>
              <a:t>IF()</a:t>
            </a:r>
          </a:p>
          <a:p>
            <a:pPr lvl="1"/>
            <a:r>
              <a:rPr lang="en-US" dirty="0" smtClean="0"/>
              <a:t>SUM() adds the values in user-selected cells</a:t>
            </a:r>
          </a:p>
          <a:p>
            <a:pPr lvl="1"/>
            <a:r>
              <a:rPr lang="en-US" dirty="0" smtClean="0"/>
              <a:t>IF() displays a value that depends on whether or not a condition is true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3400" y="2057400"/>
            <a:ext cx="4114800" cy="2895600"/>
            <a:chOff x="533400" y="2057400"/>
            <a:chExt cx="4114800" cy="2895600"/>
          </a:xfrm>
        </p:grpSpPr>
        <p:graphicFrame>
          <p:nvGraphicFramePr>
            <p:cNvPr id="4" name="Diagram 3"/>
            <p:cNvGraphicFramePr/>
            <p:nvPr/>
          </p:nvGraphicFramePr>
          <p:xfrm>
            <a:off x="533400" y="2209800"/>
            <a:ext cx="4114800" cy="2743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1295400" y="20574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Input 1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48000" y="20574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Input 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57400" y="4114800"/>
              <a:ext cx="1143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 smtClean="0"/>
                <a:t>Output</a:t>
              </a:r>
              <a:endParaRPr lang="en-US" sz="25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SUM()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8153400" cy="54102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SUM() has the form </a:t>
            </a:r>
            <a:r>
              <a:rPr lang="en-US" dirty="0" smtClean="0"/>
              <a:t>   </a:t>
            </a:r>
            <a:r>
              <a:rPr lang="en-US" b="1" dirty="0" smtClean="0"/>
              <a:t>=SUM(Cell names)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Add adjacent cells using a </a:t>
            </a:r>
            <a:r>
              <a:rPr lang="en-US" u="sng" dirty="0" smtClean="0">
                <a:solidFill>
                  <a:srgbClr val="7030A0"/>
                </a:solidFill>
              </a:rPr>
              <a:t>colon</a:t>
            </a:r>
          </a:p>
          <a:p>
            <a:pPr lvl="1"/>
            <a:r>
              <a:rPr lang="en-US" dirty="0" smtClean="0"/>
              <a:t>Typing</a:t>
            </a:r>
            <a:r>
              <a:rPr lang="en-US" b="1" dirty="0" smtClean="0"/>
              <a:t>  =SUM(A1:A3) </a:t>
            </a:r>
            <a:r>
              <a:rPr lang="en-US" dirty="0" smtClean="0"/>
              <a:t>adds cells A1, A2, </a:t>
            </a:r>
            <a:r>
              <a:rPr lang="en-US" u="sng" dirty="0" smtClean="0"/>
              <a:t>and</a:t>
            </a:r>
            <a:r>
              <a:rPr lang="en-US" dirty="0" smtClean="0"/>
              <a:t> A3. </a:t>
            </a:r>
          </a:p>
          <a:p>
            <a:pPr lvl="1"/>
            <a:r>
              <a:rPr lang="en-US" dirty="0" smtClean="0"/>
              <a:t>And typing  </a:t>
            </a:r>
            <a:r>
              <a:rPr lang="en-US" b="1" dirty="0" smtClean="0"/>
              <a:t>=SUM(A1:B2) </a:t>
            </a:r>
            <a:r>
              <a:rPr lang="en-US" dirty="0" smtClean="0"/>
              <a:t>adds A1, A2, B1, and B2.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Separate nonadjacent cells with </a:t>
            </a:r>
            <a:r>
              <a:rPr lang="en-US" u="sng" dirty="0" smtClean="0">
                <a:solidFill>
                  <a:srgbClr val="C00000"/>
                </a:solidFill>
              </a:rPr>
              <a:t>commas</a:t>
            </a:r>
            <a:r>
              <a:rPr lang="en-US" dirty="0" smtClean="0">
                <a:solidFill>
                  <a:srgbClr val="C00000"/>
                </a:solidFill>
              </a:rPr>
              <a:t> to add them: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=</a:t>
            </a:r>
            <a:r>
              <a:rPr lang="en-US" sz="2400" dirty="0" smtClean="0"/>
              <a:t>SUM(A1,B4,G17)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SUM()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SUM()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2485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105400" y="4876800"/>
            <a:ext cx="2133600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500" b="1" dirty="0" smtClean="0">
                <a:solidFill>
                  <a:srgbClr val="7030A0"/>
                </a:solidFill>
              </a:rPr>
              <a:t>Hooray!</a:t>
            </a:r>
            <a:endParaRPr lang="en-US" sz="45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8458200" cy="5410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IF() has the form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=IF(Statement, Output if True, Output if False)</a:t>
            </a:r>
          </a:p>
          <a:p>
            <a:r>
              <a:rPr lang="en-US" i="1" dirty="0" smtClean="0">
                <a:solidFill>
                  <a:srgbClr val="CC0099"/>
                </a:solidFill>
              </a:rPr>
              <a:t>Example 1</a:t>
            </a:r>
            <a:r>
              <a:rPr lang="en-US" dirty="0" smtClean="0"/>
              <a:t>:    </a:t>
            </a:r>
            <a:r>
              <a:rPr lang="en-US" b="1" dirty="0" smtClean="0"/>
              <a:t>=IF(A1&gt;=6, 1, 5)</a:t>
            </a:r>
          </a:p>
          <a:p>
            <a:pPr lvl="1"/>
            <a:r>
              <a:rPr lang="en-US" dirty="0" smtClean="0"/>
              <a:t>If A1 is </a:t>
            </a:r>
            <a:r>
              <a:rPr lang="en-US" u="sng" dirty="0" smtClean="0"/>
              <a:t>greater than or equal</a:t>
            </a:r>
            <a:r>
              <a:rPr lang="en-US" dirty="0" smtClean="0"/>
              <a:t> to 6, then the cell will display 1. </a:t>
            </a:r>
          </a:p>
          <a:p>
            <a:pPr lvl="1"/>
            <a:r>
              <a:rPr lang="en-US" dirty="0" smtClean="0"/>
              <a:t>If it is </a:t>
            </a:r>
            <a:r>
              <a:rPr lang="en-US" u="sng" dirty="0" smtClean="0"/>
              <a:t>less than</a:t>
            </a:r>
            <a:r>
              <a:rPr lang="en-US" dirty="0" smtClean="0"/>
              <a:t> 6, the cell will display 5.</a:t>
            </a:r>
          </a:p>
          <a:p>
            <a:r>
              <a:rPr lang="en-US" i="1" dirty="0" smtClean="0">
                <a:solidFill>
                  <a:srgbClr val="7030A0"/>
                </a:solidFill>
              </a:rPr>
              <a:t>Example 2</a:t>
            </a:r>
            <a:r>
              <a:rPr lang="en-US" dirty="0" smtClean="0"/>
              <a:t>:    </a:t>
            </a:r>
            <a:r>
              <a:rPr lang="en-US" b="1" dirty="0" smtClean="0"/>
              <a:t>=IF(A1=B18, “Same”, “Different”)</a:t>
            </a:r>
          </a:p>
          <a:p>
            <a:pPr lvl="1"/>
            <a:r>
              <a:rPr lang="en-US" dirty="0" smtClean="0"/>
              <a:t>What will the cell display if A1 is 100 and B18 is 99.9?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400"/>
            <a:ext cx="68982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096000" y="4038600"/>
            <a:ext cx="914400" cy="38100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467600" y="4038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F8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7086600" y="4223266"/>
            <a:ext cx="457200" cy="5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8407" y="1295400"/>
            <a:ext cx="689447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7400" y="5334000"/>
            <a:ext cx="5791200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The condition F8 &lt; 400 is satisfied.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95400"/>
            <a:ext cx="6934199" cy="490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b="1" i="1" dirty="0" smtClean="0">
                <a:solidFill>
                  <a:schemeClr val="accent3">
                    <a:lumMod val="50000"/>
                  </a:schemeClr>
                </a:solidFill>
              </a:rPr>
              <a:t>IF()</a:t>
            </a:r>
            <a:endParaRPr lang="en-US" sz="5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5257800"/>
            <a:ext cx="54864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The condition F8 &lt; 400 isn’t satisfied anymore.</a:t>
            </a:r>
            <a:endParaRPr lang="en-US" sz="3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accent3">
                      <a:lumMod val="75000"/>
                    </a:schemeClr>
                  </a:outerShdw>
                </a:effectLst>
                <a:latin typeface="Monotype Corsiva" pitchFamily="66" charset="0"/>
              </a:rPr>
              <a:t>REMEMBER</a:t>
            </a:r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accent3">
                      <a:lumMod val="60000"/>
                      <a:lumOff val="40000"/>
                    </a:schemeClr>
                  </a:outerShdw>
                </a:effectLst>
                <a:latin typeface="Monotype Corsiva" pitchFamily="66" charset="0"/>
              </a:rPr>
              <a:t>!</a:t>
            </a:r>
            <a:endParaRPr lang="en-US" sz="6000" dirty="0">
              <a:solidFill>
                <a:schemeClr val="accent3">
                  <a:lumMod val="50000"/>
                </a:schemeClr>
              </a:solidFill>
              <a:effectLst>
                <a:outerShdw blurRad="50800" dist="50800" dir="5400000" algn="ctr" rotWithShape="0">
                  <a:schemeClr val="accent3">
                    <a:lumMod val="60000"/>
                    <a:lumOff val="40000"/>
                  </a:scheme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43400" cy="4525963"/>
          </a:xfrm>
        </p:spPr>
        <p:txBody>
          <a:bodyPr>
            <a:normAutofit lnSpcReduction="10000"/>
          </a:bodyPr>
          <a:lstStyle/>
          <a:p>
            <a:r>
              <a:rPr lang="en-US" u="sng" dirty="0" smtClean="0">
                <a:solidFill>
                  <a:schemeClr val="tx2"/>
                </a:solidFill>
              </a:rPr>
              <a:t>Every</a:t>
            </a:r>
            <a:r>
              <a:rPr lang="en-US" dirty="0" smtClean="0">
                <a:solidFill>
                  <a:schemeClr val="tx2"/>
                </a:solidFill>
              </a:rPr>
              <a:t> function must begin with an equal sign!!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Press “Enter” to finish inputting the entry</a:t>
            </a:r>
          </a:p>
          <a:p>
            <a:pPr lvl="1"/>
            <a:r>
              <a:rPr lang="en-US" dirty="0" smtClean="0"/>
              <a:t>if you click away from the cell, Excel will think you want to enter in the value of another cell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Functions need text between in quotations!!!! </a:t>
            </a:r>
          </a:p>
          <a:p>
            <a:pPr lvl="1"/>
            <a:r>
              <a:rPr lang="en-US" dirty="0" smtClean="0"/>
              <a:t>“Like this.”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2800350" cy="420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228600"/>
            <a:ext cx="6858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0541" cmpd="sng">
                  <a:solidFill>
                    <a:schemeClr val="tx2"/>
                  </a:solidFill>
                  <a:prstDash val="solid"/>
                </a:ln>
                <a:gradFill flip="none"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effectLst/>
              </a:rPr>
              <a:t>MOST IMPORTANTLY</a:t>
            </a:r>
            <a:endParaRPr lang="en-US" sz="6000" b="1" cap="none" spc="0" dirty="0">
              <a:ln w="10541" cmpd="sng">
                <a:solidFill>
                  <a:schemeClr val="tx2"/>
                </a:solidFill>
                <a:prstDash val="solid"/>
              </a:ln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295400"/>
            <a:ext cx="35814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solidFill>
                  <a:srgbClr val="0070C0"/>
                </a:solidFill>
                <a:latin typeface="Berlin Sans FB" pitchFamily="34" charset="0"/>
              </a:rPr>
              <a:t>Machines understand things much differently than people do.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667000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You and I would understand that someone who entered this…</a:t>
            </a:r>
          </a:p>
          <a:p>
            <a:r>
              <a:rPr lang="en-US" sz="2200" b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=SUUM(A1:B3)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meant to add the values in that range.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447800"/>
            <a:ext cx="376989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743200" y="4800600"/>
            <a:ext cx="525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7030A0"/>
                </a:solidFill>
              </a:rPr>
              <a:t>But in this situation, Excel gets confused because it has no idea what that entry means.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12" name="Up Arrow 11"/>
          <p:cNvSpPr/>
          <p:nvPr/>
        </p:nvSpPr>
        <p:spPr>
          <a:xfrm rot="2292460">
            <a:off x="6607352" y="3221077"/>
            <a:ext cx="166767" cy="17112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429000"/>
            <a:ext cx="2286000" cy="241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505200"/>
            <a:ext cx="2438400" cy="310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8600" y="152400"/>
            <a:ext cx="8077200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Computers only understand </a:t>
            </a:r>
            <a:r>
              <a:rPr lang="en-US" sz="4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perfect </a:t>
            </a:r>
            <a:r>
              <a:rPr lang="en-US" sz="4600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commands</a:t>
            </a:r>
            <a:endParaRPr lang="en-US" sz="4600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 flip="none" rotWithShape="1"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981200"/>
            <a:ext cx="51054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smtClean="0">
                <a:solidFill>
                  <a:schemeClr val="accent3">
                    <a:lumMod val="50000"/>
                  </a:schemeClr>
                </a:solidFill>
              </a:rPr>
              <a:t>But that’s why we like them so much.</a:t>
            </a:r>
          </a:p>
          <a:p>
            <a:pPr algn="ctr"/>
            <a:r>
              <a:rPr lang="en-US" sz="2100" dirty="0" smtClean="0">
                <a:solidFill>
                  <a:schemeClr val="accent3">
                    <a:lumMod val="50000"/>
                  </a:schemeClr>
                </a:solidFill>
              </a:rPr>
              <a:t>They are here to do </a:t>
            </a:r>
            <a:r>
              <a:rPr lang="en-US" sz="2100" b="1" dirty="0" smtClean="0">
                <a:solidFill>
                  <a:schemeClr val="accent3">
                    <a:lumMod val="50000"/>
                  </a:schemeClr>
                </a:solidFill>
              </a:rPr>
              <a:t>exactly</a:t>
            </a:r>
            <a:r>
              <a:rPr lang="en-US" sz="2100" dirty="0" smtClean="0">
                <a:solidFill>
                  <a:schemeClr val="accent3">
                    <a:lumMod val="50000"/>
                  </a:schemeClr>
                </a:solidFill>
              </a:rPr>
              <a:t> what we say, and they don’t mess up (most of the time)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752600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The computer is here to do </a:t>
            </a:r>
            <a:r>
              <a:rPr lang="en-US" sz="3000" b="1" u="sng" dirty="0" smtClean="0"/>
              <a:t>your</a:t>
            </a:r>
            <a:r>
              <a:rPr lang="en-US" sz="3000" b="1" dirty="0" smtClean="0"/>
              <a:t> bidding.</a:t>
            </a:r>
            <a:endParaRPr lang="en-US" sz="3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3733800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</a:rPr>
              <a:t>YOU’RE </a:t>
            </a:r>
          </a:p>
          <a:p>
            <a:r>
              <a:rPr lang="en-US" sz="4800" dirty="0" smtClean="0">
                <a:solidFill>
                  <a:srgbClr val="7030A0"/>
                </a:solidFill>
              </a:rPr>
              <a:t>THE BOSS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400" y="5638800"/>
            <a:ext cx="1231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0" y="5715000"/>
            <a:ext cx="2844240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Computer</a:t>
            </a:r>
            <a:endParaRPr lang="en-US" sz="5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2514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smtClean="0">
                <a:solidFill>
                  <a:schemeClr val="accent3">
                    <a:lumMod val="50000"/>
                  </a:schemeClr>
                </a:solidFill>
                <a:latin typeface="Hobo Std" pitchFamily="34" charset="0"/>
              </a:rPr>
              <a:t>Any questions?</a:t>
            </a:r>
            <a:endParaRPr lang="en-US" sz="4800" b="1" i="1" dirty="0">
              <a:solidFill>
                <a:schemeClr val="accent3">
                  <a:lumMod val="50000"/>
                </a:schemeClr>
              </a:solidFill>
              <a:latin typeface="Hobo St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Project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482614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Pinocchio has just finished 8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grade!  Help him calculate his final grade! 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026" name="Picture 2" descr="http://media.comicvine.com/uploads/0/77/595152-pinocchio2_su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17404"/>
            <a:ext cx="214328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3.bp.blogspot.com/_zyJ-1owDUt0/TBKJMZh190I/AAAAAAAABPw/LNFtMjhhUig/s1600/Report+Card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00400"/>
            <a:ext cx="2819400" cy="259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97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774</Words>
  <Application>Microsoft Office PowerPoint</Application>
  <PresentationFormat>On-screen Show (4:3)</PresentationFormat>
  <Paragraphs>100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What is Excel??</vt:lpstr>
      <vt:lpstr>Why are we learning it??</vt:lpstr>
      <vt:lpstr>How does it work?</vt:lpstr>
      <vt:lpstr>So how do we store this information??</vt:lpstr>
      <vt:lpstr>So how do we store this information??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How can we make cells use the information in other cells?</vt:lpstr>
      <vt:lpstr>Functions in Excel</vt:lpstr>
      <vt:lpstr>SUM()</vt:lpstr>
      <vt:lpstr>SUM()</vt:lpstr>
      <vt:lpstr>SUM()</vt:lpstr>
      <vt:lpstr>IF()</vt:lpstr>
      <vt:lpstr>IF()</vt:lpstr>
      <vt:lpstr>IF()</vt:lpstr>
      <vt:lpstr>IF()</vt:lpstr>
      <vt:lpstr>REMEMBER!</vt:lpstr>
      <vt:lpstr>PowerPoint Presentation</vt:lpstr>
      <vt:lpstr>PowerPoint Presentation</vt:lpstr>
      <vt:lpstr>PowerPoint Presentation</vt:lpstr>
      <vt:lpstr>Project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Brown User</dc:creator>
  <cp:lastModifiedBy>hqiu</cp:lastModifiedBy>
  <cp:revision>109</cp:revision>
  <dcterms:created xsi:type="dcterms:W3CDTF">2010-06-11T00:19:05Z</dcterms:created>
  <dcterms:modified xsi:type="dcterms:W3CDTF">2011-06-08T19:52:20Z</dcterms:modified>
</cp:coreProperties>
</file>