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9" r:id="rId3"/>
    <p:sldId id="257" r:id="rId4"/>
    <p:sldId id="271" r:id="rId5"/>
    <p:sldId id="272" r:id="rId6"/>
    <p:sldId id="273" r:id="rId7"/>
    <p:sldId id="259" r:id="rId8"/>
    <p:sldId id="270" r:id="rId9"/>
    <p:sldId id="274" r:id="rId10"/>
    <p:sldId id="275" r:id="rId11"/>
    <p:sldId id="261" r:id="rId12"/>
    <p:sldId id="258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62" r:id="rId22"/>
    <p:sldId id="276" r:id="rId23"/>
    <p:sldId id="277" r:id="rId24"/>
    <p:sldId id="280" r:id="rId25"/>
    <p:sldId id="265" r:id="rId26"/>
    <p:sldId id="266" r:id="rId27"/>
    <p:sldId id="267" r:id="rId28"/>
    <p:sldId id="268" r:id="rId29"/>
    <p:sldId id="26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DF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E421C-59CF-47E1-BA43-0525B3D4EF2D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53FB3-186E-44ED-85E6-D16F147FE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53FB3-186E-44ED-85E6-D16F147FE69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53FB3-186E-44ED-85E6-D16F147FE69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2F3D4-0279-457C-969A-C53367638F07}" type="datetimeFigureOut">
              <a:rPr lang="en-US" smtClean="0"/>
              <a:pPr/>
              <a:t>7/6/2010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87322-1F92-440C-A18C-CA1E7DFDC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>
            <a:normAutofit/>
          </a:bodyPr>
          <a:lstStyle/>
          <a:p>
            <a:r>
              <a:rPr lang="en-US" sz="7000" dirty="0" smtClean="0">
                <a:solidFill>
                  <a:schemeClr val="bg1"/>
                </a:solidFill>
                <a:latin typeface="Bitstream Vera Sans Mono" pitchFamily="49" charset="0"/>
              </a:rPr>
              <a:t>Binary</a:t>
            </a:r>
            <a:endParaRPr lang="en-US" sz="7000" dirty="0">
              <a:solidFill>
                <a:schemeClr val="bg1"/>
              </a:solidFill>
              <a:latin typeface="Bitstream Vera Sans Mono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133600"/>
            <a:ext cx="28575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38200" y="518160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bg1"/>
                </a:solidFill>
              </a:rPr>
              <a:t>“There are 10 types of people in the world… those that understand binary and those that don’t.”</a:t>
            </a:r>
            <a:endParaRPr lang="en-US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binary?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You and I write numbers like this: twelve is 12, sixty eight is 68, and one hundred is 100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Binary is a </a:t>
            </a:r>
            <a:r>
              <a:rPr lang="en-US" dirty="0" smtClean="0">
                <a:solidFill>
                  <a:srgbClr val="FF0000"/>
                </a:solidFill>
              </a:rPr>
              <a:t>number system </a:t>
            </a:r>
            <a:r>
              <a:rPr lang="en-US" dirty="0" smtClean="0">
                <a:solidFill>
                  <a:schemeClr val="bg1"/>
                </a:solidFill>
              </a:rPr>
              <a:t>that computers use. That is, binary is the way that computers express numbers.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It’s good to know binary because it helps us understand </a:t>
            </a:r>
            <a:r>
              <a:rPr lang="en-US" dirty="0" smtClean="0">
                <a:solidFill>
                  <a:srgbClr val="FF0000"/>
                </a:solidFill>
              </a:rPr>
              <a:t>how computers think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Base-10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Our number system is made up of </a:t>
            </a:r>
            <a:r>
              <a:rPr lang="en-US" u="sng" dirty="0" smtClean="0">
                <a:solidFill>
                  <a:schemeClr val="bg1"/>
                </a:solidFill>
              </a:rPr>
              <a:t>ten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digits (0, 1, 2….9)….that’s why it’s called </a:t>
            </a:r>
            <a:r>
              <a:rPr lang="en-US" dirty="0" smtClean="0">
                <a:solidFill>
                  <a:srgbClr val="FF0000"/>
                </a:solidFill>
              </a:rPr>
              <a:t>base-10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We use those ten digits to express any number we want!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But how do we do this when there are only 10 of them?</a:t>
            </a:r>
          </a:p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Places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 use the idea of </a:t>
            </a:r>
            <a:r>
              <a:rPr lang="en-US" dirty="0" smtClean="0">
                <a:solidFill>
                  <a:srgbClr val="FF0000"/>
                </a:solidFill>
              </a:rPr>
              <a:t>places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When we see a number, their </a:t>
            </a:r>
            <a:r>
              <a:rPr lang="en-US" dirty="0" smtClean="0">
                <a:solidFill>
                  <a:srgbClr val="FF0000"/>
                </a:solidFill>
              </a:rPr>
              <a:t>order</a:t>
            </a:r>
            <a:r>
              <a:rPr lang="en-US" dirty="0" smtClean="0">
                <a:solidFill>
                  <a:schemeClr val="bg1"/>
                </a:solidFill>
              </a:rPr>
              <a:t> tells us how much each digit is worth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Example: 121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FIRST 1 is worth 100, because it is in the </a:t>
            </a:r>
            <a:r>
              <a:rPr lang="en-US" dirty="0" smtClean="0">
                <a:solidFill>
                  <a:srgbClr val="FF0000"/>
                </a:solidFill>
              </a:rPr>
              <a:t>hundreds place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2 is worth 20, because it is in the </a:t>
            </a:r>
            <a:r>
              <a:rPr lang="en-US" dirty="0" smtClean="0">
                <a:solidFill>
                  <a:srgbClr val="FF0000"/>
                </a:solidFill>
              </a:rPr>
              <a:t>tens place </a:t>
            </a:r>
            <a:r>
              <a:rPr lang="en-US" dirty="0" smtClean="0">
                <a:solidFill>
                  <a:schemeClr val="bg1"/>
                </a:solidFill>
              </a:rPr>
              <a:t>and 2 x 10 is 20.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SECOND 1 is only worth 1, because it is in the </a:t>
            </a:r>
            <a:r>
              <a:rPr lang="en-US" dirty="0" smtClean="0">
                <a:solidFill>
                  <a:srgbClr val="FF0000"/>
                </a:solidFill>
              </a:rPr>
              <a:t>ones place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lvl="1"/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Places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What are the first few places in our number system?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Ones, tens, hundreds, thousands, ten thousands, hundred thousands, millions, etc…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Do you notice any patterns here?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Each one is </a:t>
            </a:r>
            <a:r>
              <a:rPr lang="en-US" dirty="0" smtClean="0">
                <a:solidFill>
                  <a:srgbClr val="FF0000"/>
                </a:solidFill>
              </a:rPr>
              <a:t>ten times bigger </a:t>
            </a:r>
            <a:r>
              <a:rPr lang="en-US" dirty="0" smtClean="0">
                <a:solidFill>
                  <a:schemeClr val="bg1"/>
                </a:solidFill>
              </a:rPr>
              <a:t>than the one before it!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 other words, we use </a:t>
            </a:r>
            <a:r>
              <a:rPr lang="en-US" dirty="0" smtClean="0">
                <a:solidFill>
                  <a:srgbClr val="FF0000"/>
                </a:solidFill>
              </a:rPr>
              <a:t>powers of ten </a:t>
            </a:r>
            <a:r>
              <a:rPr lang="en-US" dirty="0" smtClean="0">
                <a:solidFill>
                  <a:schemeClr val="bg1"/>
                </a:solidFill>
              </a:rPr>
              <a:t>to define our number system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Exponents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Because every place is ten times larger than the one before it, we can use </a:t>
            </a:r>
            <a:r>
              <a:rPr lang="en-US" dirty="0" smtClean="0">
                <a:solidFill>
                  <a:srgbClr val="FF0000"/>
                </a:solidFill>
              </a:rPr>
              <a:t>exponents</a:t>
            </a:r>
            <a:r>
              <a:rPr lang="en-US" dirty="0" smtClean="0">
                <a:solidFill>
                  <a:schemeClr val="bg1"/>
                </a:solidFill>
              </a:rPr>
              <a:t> to describe its value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Ones place: 1 = 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baseline="30000" dirty="0" smtClean="0">
                <a:solidFill>
                  <a:srgbClr val="FF0000"/>
                </a:solidFill>
              </a:rPr>
              <a:t>0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en-US" baseline="30000" dirty="0" smtClean="0">
                <a:solidFill>
                  <a:schemeClr val="bg1"/>
                </a:solidFill>
              </a:rPr>
              <a:t>0</a:t>
            </a:r>
            <a:r>
              <a:rPr lang="en-US" dirty="0" smtClean="0">
                <a:solidFill>
                  <a:schemeClr val="bg1"/>
                </a:solidFill>
              </a:rPr>
              <a:t> may look a little confusing, but just remember that numbers in the ones place don’t need to be multiplied by ten. A 9 in the ones place is just 9!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Tens place: 10 = 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baseline="30000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Hundreds place: 100 = 10 x 10 = 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Thousands place: 1000 = 10 x 10 x 10 = 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baseline="30000" dirty="0" smtClean="0">
                <a:solidFill>
                  <a:srgbClr val="FF0000"/>
                </a:solidFill>
              </a:rPr>
              <a:t>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And so 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Base-10 Example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373563"/>
          </a:xfrm>
        </p:spPr>
        <p:txBody>
          <a:bodyPr/>
          <a:lstStyle/>
          <a:p>
            <a:pPr algn="ctr">
              <a:buNone/>
            </a:pPr>
            <a:r>
              <a:rPr lang="en-US" sz="8000" b="1" dirty="0" smtClean="0">
                <a:solidFill>
                  <a:srgbClr val="FF0000"/>
                </a:solidFill>
              </a:rPr>
              <a:t>6</a:t>
            </a:r>
            <a:r>
              <a:rPr lang="en-US" sz="8000" b="1" dirty="0" smtClean="0">
                <a:solidFill>
                  <a:schemeClr val="bg1"/>
                </a:solidFill>
              </a:rPr>
              <a:t>  </a:t>
            </a:r>
            <a:r>
              <a:rPr lang="en-US" sz="8000" b="1" dirty="0" smtClean="0">
                <a:solidFill>
                  <a:srgbClr val="FFC000"/>
                </a:solidFill>
              </a:rPr>
              <a:t>8</a:t>
            </a:r>
            <a:r>
              <a:rPr lang="en-US" sz="8000" b="1" dirty="0" smtClean="0">
                <a:solidFill>
                  <a:schemeClr val="bg1"/>
                </a:solidFill>
              </a:rPr>
              <a:t>  </a:t>
            </a:r>
            <a:r>
              <a:rPr lang="en-US" sz="8000" b="1" dirty="0" smtClean="0">
                <a:solidFill>
                  <a:srgbClr val="92D050"/>
                </a:solidFill>
              </a:rPr>
              <a:t>3</a:t>
            </a:r>
            <a:r>
              <a:rPr lang="en-US" sz="8000" b="1" dirty="0" smtClean="0">
                <a:solidFill>
                  <a:schemeClr val="bg1"/>
                </a:solidFill>
              </a:rPr>
              <a:t>  </a:t>
            </a:r>
            <a:r>
              <a:rPr lang="en-US" sz="8000" b="1" dirty="0" smtClean="0">
                <a:solidFill>
                  <a:srgbClr val="FF6DF8"/>
                </a:solidFill>
              </a:rPr>
              <a:t>4</a:t>
            </a:r>
            <a:endParaRPr lang="en-US" sz="8000" b="1" dirty="0">
              <a:solidFill>
                <a:srgbClr val="FF6DF8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81000" y="2286000"/>
            <a:ext cx="8458200" cy="2553869"/>
            <a:chOff x="381000" y="2286000"/>
            <a:chExt cx="8458200" cy="2553869"/>
          </a:xfrm>
        </p:grpSpPr>
        <p:sp>
          <p:nvSpPr>
            <p:cNvPr id="4" name="Right Arrow 3"/>
            <p:cNvSpPr/>
            <p:nvPr/>
          </p:nvSpPr>
          <p:spPr>
            <a:xfrm rot="13893498" flipV="1">
              <a:off x="5895725" y="3130079"/>
              <a:ext cx="1342632" cy="33162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81000" y="2286000"/>
              <a:ext cx="8458200" cy="2553869"/>
              <a:chOff x="381000" y="2561949"/>
              <a:chExt cx="8458200" cy="25538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381000" y="2561949"/>
                <a:ext cx="5099471" cy="2477669"/>
                <a:chOff x="381000" y="2561949"/>
                <a:chExt cx="5099471" cy="2477669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2340834" y="2561949"/>
                  <a:ext cx="3139637" cy="1452685"/>
                  <a:chOff x="2340834" y="2561949"/>
                  <a:chExt cx="3139637" cy="1452685"/>
                </a:xfrm>
              </p:grpSpPr>
              <p:sp>
                <p:nvSpPr>
                  <p:cNvPr id="5" name="Right Arrow 4"/>
                  <p:cNvSpPr/>
                  <p:nvPr/>
                </p:nvSpPr>
                <p:spPr>
                  <a:xfrm rot="18334752" flipV="1">
                    <a:off x="1835331" y="3067452"/>
                    <a:ext cx="1342632" cy="33162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" name="Up Arrow 5"/>
                  <p:cNvSpPr/>
                  <p:nvPr/>
                </p:nvSpPr>
                <p:spPr>
                  <a:xfrm rot="854061">
                    <a:off x="3660687" y="2697962"/>
                    <a:ext cx="416238" cy="1316672"/>
                  </a:xfrm>
                  <a:prstGeom prst="up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" name="Up Arrow 6"/>
                  <p:cNvSpPr/>
                  <p:nvPr/>
                </p:nvSpPr>
                <p:spPr>
                  <a:xfrm rot="20780540">
                    <a:off x="5023271" y="2702661"/>
                    <a:ext cx="457200" cy="1295400"/>
                  </a:xfrm>
                  <a:prstGeom prst="up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" name="TextBox 7"/>
                <p:cNvSpPr txBox="1"/>
                <p:nvPr/>
              </p:nvSpPr>
              <p:spPr>
                <a:xfrm>
                  <a:off x="381000" y="3962400"/>
                  <a:ext cx="2438400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bg1"/>
                      </a:solidFill>
                    </a:rPr>
                    <a:t>1000’s place</a:t>
                  </a:r>
                </a:p>
                <a:p>
                  <a:pPr algn="ctr"/>
                  <a:r>
                    <a:rPr lang="en-US" sz="4000" b="1" dirty="0" smtClean="0">
                      <a:solidFill>
                        <a:srgbClr val="FF0000"/>
                      </a:solidFill>
                    </a:rPr>
                    <a:t>6</a:t>
                  </a:r>
                  <a:r>
                    <a:rPr lang="en-US" sz="4000" b="1" dirty="0" smtClean="0">
                      <a:solidFill>
                        <a:schemeClr val="bg1"/>
                      </a:solidFill>
                    </a:rPr>
                    <a:t> x 10</a:t>
                  </a:r>
                  <a:r>
                    <a:rPr lang="en-US" sz="4000" b="1" baseline="30000" dirty="0" smtClean="0">
                      <a:solidFill>
                        <a:schemeClr val="bg1"/>
                      </a:solidFill>
                    </a:rPr>
                    <a:t>3</a:t>
                  </a:r>
                  <a:r>
                    <a:rPr lang="en-US" sz="4000" b="1" dirty="0" smtClean="0">
                      <a:solidFill>
                        <a:schemeClr val="bg1"/>
                      </a:solidFill>
                    </a:rPr>
                    <a:t>  </a:t>
                  </a:r>
                  <a:endParaRPr lang="en-US" sz="40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2514600" y="4038600"/>
                <a:ext cx="24384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</a:rPr>
                  <a:t>100’s place</a:t>
                </a:r>
              </a:p>
              <a:p>
                <a:pPr algn="ctr"/>
                <a:r>
                  <a:rPr lang="en-US" sz="4000" b="1" dirty="0" smtClean="0">
                    <a:solidFill>
                      <a:srgbClr val="FFC000"/>
                    </a:solidFill>
                  </a:rPr>
                  <a:t>8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 x 10</a:t>
                </a:r>
                <a:r>
                  <a:rPr lang="en-US" sz="4000" b="1" baseline="30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  </a:t>
                </a:r>
                <a:endParaRPr lang="en-US" sz="4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495800" y="4038600"/>
                <a:ext cx="24384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</a:rPr>
                  <a:t>10’s place</a:t>
                </a:r>
              </a:p>
              <a:p>
                <a:pPr algn="ctr"/>
                <a:r>
                  <a:rPr lang="en-US" sz="40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4000" b="1" dirty="0" smtClean="0">
                    <a:solidFill>
                      <a:srgbClr val="92D050"/>
                    </a:solidFill>
                  </a:rPr>
                  <a:t>3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 x 10</a:t>
                </a:r>
                <a:r>
                  <a:rPr lang="en-US" sz="4000" b="1" baseline="30000" dirty="0" smtClean="0">
                    <a:solidFill>
                      <a:schemeClr val="bg1"/>
                    </a:solidFill>
                  </a:rPr>
                  <a:t>1</a:t>
                </a:r>
                <a:endParaRPr lang="en-US" sz="4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400800" y="3962400"/>
                <a:ext cx="24384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</a:rPr>
                  <a:t>1’s place</a:t>
                </a:r>
              </a:p>
              <a:p>
                <a:pPr algn="ctr"/>
                <a:r>
                  <a:rPr lang="en-US" sz="4000" b="1" dirty="0" smtClean="0">
                    <a:solidFill>
                      <a:srgbClr val="FF6DF8"/>
                    </a:solidFill>
                  </a:rPr>
                  <a:t>4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 x 10</a:t>
                </a:r>
                <a:r>
                  <a:rPr lang="en-US" sz="4000" b="1" baseline="30000" dirty="0" smtClean="0">
                    <a:solidFill>
                      <a:schemeClr val="bg1"/>
                    </a:solidFill>
                  </a:rPr>
                  <a:t>0</a:t>
                </a:r>
                <a:endParaRPr lang="en-US" sz="40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066800" y="5029200"/>
            <a:ext cx="7239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So the number 6834 is made up of </a:t>
            </a:r>
            <a:r>
              <a:rPr lang="en-US" sz="2600" dirty="0" smtClean="0">
                <a:solidFill>
                  <a:srgbClr val="FF0000"/>
                </a:solidFill>
              </a:rPr>
              <a:t>six 1000s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en-US" sz="2600" dirty="0" smtClean="0">
                <a:solidFill>
                  <a:srgbClr val="FFC000"/>
                </a:solidFill>
              </a:rPr>
              <a:t>eight 100s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  <a:r>
              <a:rPr lang="en-US" sz="2600" dirty="0" smtClean="0">
                <a:solidFill>
                  <a:srgbClr val="92D050"/>
                </a:solidFill>
              </a:rPr>
              <a:t>three 10s</a:t>
            </a:r>
            <a:r>
              <a:rPr lang="en-US" sz="2600" dirty="0" smtClean="0">
                <a:solidFill>
                  <a:schemeClr val="bg1"/>
                </a:solidFill>
              </a:rPr>
              <a:t>, and </a:t>
            </a:r>
            <a:r>
              <a:rPr lang="en-US" sz="2600" dirty="0" smtClean="0">
                <a:solidFill>
                  <a:srgbClr val="FF6DF8"/>
                </a:solidFill>
              </a:rPr>
              <a:t>four 1s</a:t>
            </a:r>
            <a:r>
              <a:rPr lang="en-US" sz="2600" dirty="0" smtClean="0">
                <a:solidFill>
                  <a:schemeClr val="bg1"/>
                </a:solidFill>
              </a:rPr>
              <a:t>. </a:t>
            </a:r>
            <a:r>
              <a:rPr lang="en-US" sz="2600" i="1" dirty="0" smtClean="0">
                <a:solidFill>
                  <a:schemeClr val="bg1"/>
                </a:solidFill>
              </a:rPr>
              <a:t>In other words…</a:t>
            </a:r>
            <a:endParaRPr lang="en-US" sz="2600" i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" y="5943600"/>
            <a:ext cx="8153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 smtClean="0">
                <a:solidFill>
                  <a:schemeClr val="bg1"/>
                </a:solidFill>
              </a:rPr>
              <a:t>6834 </a:t>
            </a:r>
            <a:r>
              <a:rPr lang="en-US" sz="3300" dirty="0" smtClean="0">
                <a:solidFill>
                  <a:schemeClr val="bg1"/>
                </a:solidFill>
              </a:rPr>
              <a:t>=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(</a:t>
            </a:r>
            <a:r>
              <a:rPr lang="en-US" sz="3300" b="1" dirty="0" smtClean="0">
                <a:solidFill>
                  <a:srgbClr val="FF0000"/>
                </a:solidFill>
              </a:rPr>
              <a:t>6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x</a:t>
            </a:r>
            <a:r>
              <a:rPr lang="en-US" sz="3300" b="1" dirty="0" smtClean="0">
                <a:solidFill>
                  <a:schemeClr val="bg1"/>
                </a:solidFill>
              </a:rPr>
              <a:t> 1000</a:t>
            </a:r>
            <a:r>
              <a:rPr lang="en-US" sz="3300" dirty="0" smtClean="0">
                <a:solidFill>
                  <a:schemeClr val="bg1"/>
                </a:solidFill>
              </a:rPr>
              <a:t>)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+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(</a:t>
            </a:r>
            <a:r>
              <a:rPr lang="en-US" sz="3300" b="1" dirty="0" smtClean="0">
                <a:solidFill>
                  <a:srgbClr val="FFC000"/>
                </a:solidFill>
              </a:rPr>
              <a:t>8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x</a:t>
            </a:r>
            <a:r>
              <a:rPr lang="en-US" sz="3300" b="1" dirty="0" smtClean="0">
                <a:solidFill>
                  <a:schemeClr val="bg1"/>
                </a:solidFill>
              </a:rPr>
              <a:t> 100</a:t>
            </a:r>
            <a:r>
              <a:rPr lang="en-US" sz="3300" dirty="0" smtClean="0">
                <a:solidFill>
                  <a:schemeClr val="bg1"/>
                </a:solidFill>
              </a:rPr>
              <a:t>)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+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(</a:t>
            </a:r>
            <a:r>
              <a:rPr lang="en-US" sz="3300" b="1" dirty="0" smtClean="0">
                <a:solidFill>
                  <a:srgbClr val="92D050"/>
                </a:solidFill>
              </a:rPr>
              <a:t>3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x</a:t>
            </a:r>
            <a:r>
              <a:rPr lang="en-US" sz="3300" b="1" dirty="0" smtClean="0">
                <a:solidFill>
                  <a:schemeClr val="bg1"/>
                </a:solidFill>
              </a:rPr>
              <a:t> 10</a:t>
            </a:r>
            <a:r>
              <a:rPr lang="en-US" sz="3300" dirty="0" smtClean="0">
                <a:solidFill>
                  <a:schemeClr val="bg1"/>
                </a:solidFill>
              </a:rPr>
              <a:t>)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+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(</a:t>
            </a:r>
            <a:r>
              <a:rPr lang="en-US" sz="3300" b="1" dirty="0" smtClean="0">
                <a:solidFill>
                  <a:srgbClr val="FF6DF8"/>
                </a:solidFill>
              </a:rPr>
              <a:t>4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r>
              <a:rPr lang="en-US" sz="3300" dirty="0" smtClean="0">
                <a:solidFill>
                  <a:schemeClr val="bg1"/>
                </a:solidFill>
              </a:rPr>
              <a:t>x</a:t>
            </a:r>
            <a:r>
              <a:rPr lang="en-US" sz="3300" b="1" dirty="0" smtClean="0">
                <a:solidFill>
                  <a:schemeClr val="bg1"/>
                </a:solidFill>
              </a:rPr>
              <a:t> 1</a:t>
            </a:r>
            <a:r>
              <a:rPr lang="en-US" sz="3300" dirty="0" smtClean="0">
                <a:solidFill>
                  <a:schemeClr val="bg1"/>
                </a:solidFill>
              </a:rPr>
              <a:t>)</a:t>
            </a:r>
            <a:r>
              <a:rPr lang="en-US" sz="3300" b="1" dirty="0" smtClean="0">
                <a:solidFill>
                  <a:schemeClr val="bg1"/>
                </a:solidFill>
              </a:rPr>
              <a:t> </a:t>
            </a:r>
            <a:endParaRPr lang="en-US" sz="33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binary??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Binary is just like our number system….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Except it only uses </a:t>
            </a:r>
            <a:r>
              <a:rPr lang="en-US" dirty="0" smtClean="0">
                <a:solidFill>
                  <a:srgbClr val="FF0000"/>
                </a:solidFill>
              </a:rPr>
              <a:t>two</a:t>
            </a:r>
            <a:r>
              <a:rPr lang="en-US" dirty="0" smtClean="0">
                <a:solidFill>
                  <a:schemeClr val="bg1"/>
                </a:solidFill>
              </a:rPr>
              <a:t> digits!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only digits in binary are </a:t>
            </a:r>
            <a:r>
              <a:rPr lang="en-US" dirty="0" smtClean="0">
                <a:solidFill>
                  <a:srgbClr val="FF0000"/>
                </a:solidFill>
              </a:rPr>
              <a:t>0</a:t>
            </a:r>
            <a:r>
              <a:rPr lang="en-US" dirty="0" smtClean="0">
                <a:solidFill>
                  <a:schemeClr val="bg1"/>
                </a:solidFill>
              </a:rPr>
              <a:t> and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 base-10 (the normal number system), </a:t>
            </a:r>
            <a:r>
              <a:rPr lang="en-US" dirty="0" smtClean="0">
                <a:solidFill>
                  <a:schemeClr val="bg1"/>
                </a:solidFill>
              </a:rPr>
              <a:t>any number bigger than </a:t>
            </a:r>
            <a:r>
              <a:rPr lang="en-US" dirty="0" smtClean="0">
                <a:solidFill>
                  <a:srgbClr val="FF0000"/>
                </a:solidFill>
              </a:rPr>
              <a:t>9</a:t>
            </a:r>
            <a:r>
              <a:rPr lang="en-US" dirty="0" smtClean="0">
                <a:solidFill>
                  <a:schemeClr val="bg1"/>
                </a:solidFill>
              </a:rPr>
              <a:t> needs more than one digit.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 binary, </a:t>
            </a:r>
            <a:r>
              <a:rPr lang="en-US" dirty="0" smtClean="0">
                <a:solidFill>
                  <a:schemeClr val="bg1"/>
                </a:solidFill>
              </a:rPr>
              <a:t>any number bigger than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 needs more than one digit.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Exponents in Binary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There are ten possible digits in the Base-10 number system (0 to 9).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Powers of 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>
                <a:solidFill>
                  <a:schemeClr val="bg1"/>
                </a:solidFill>
              </a:rPr>
              <a:t> are used to decide the places values.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binary only has </a:t>
            </a:r>
            <a:r>
              <a:rPr lang="en-US" dirty="0" smtClean="0">
                <a:solidFill>
                  <a:srgbClr val="FF0000"/>
                </a:solidFill>
              </a:rPr>
              <a:t>two</a:t>
            </a:r>
            <a:r>
              <a:rPr lang="en-US" dirty="0" smtClean="0">
                <a:solidFill>
                  <a:schemeClr val="bg1"/>
                </a:solidFill>
              </a:rPr>
              <a:t> possible digits, what do you think is used to decide the values of </a:t>
            </a:r>
            <a:r>
              <a:rPr lang="en-US" u="sng" dirty="0" smtClean="0">
                <a:solidFill>
                  <a:schemeClr val="bg1"/>
                </a:solidFill>
              </a:rPr>
              <a:t>its</a:t>
            </a:r>
            <a:r>
              <a:rPr lang="en-US" dirty="0" smtClean="0">
                <a:solidFill>
                  <a:schemeClr val="bg1"/>
                </a:solidFill>
              </a:rPr>
              <a:t> places?</a:t>
            </a:r>
          </a:p>
          <a:p>
            <a:r>
              <a:rPr lang="en-US" sz="4900" dirty="0" smtClean="0">
                <a:solidFill>
                  <a:schemeClr val="bg1"/>
                </a:solidFill>
              </a:rPr>
              <a:t>Powers of </a:t>
            </a:r>
            <a:r>
              <a:rPr lang="en-US" sz="4900" dirty="0" smtClean="0">
                <a:solidFill>
                  <a:srgbClr val="FF0000"/>
                </a:solidFill>
              </a:rPr>
              <a:t>2</a:t>
            </a:r>
            <a:r>
              <a:rPr lang="en-US" sz="4900" dirty="0" smtClean="0">
                <a:solidFill>
                  <a:schemeClr val="bg1"/>
                </a:solidFill>
              </a:rPr>
              <a:t>! </a:t>
            </a:r>
            <a:r>
              <a:rPr lang="en-US" sz="4900" dirty="0" smtClean="0">
                <a:solidFill>
                  <a:schemeClr val="bg1"/>
                </a:solidFill>
                <a:sym typeface="Wingdings" pitchFamily="2" charset="2"/>
              </a:rPr>
              <a:t></a:t>
            </a:r>
            <a:endParaRPr lang="en-US" sz="49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Exponents in Binary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Ones place: 1 =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baseline="30000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Twos place: 2 =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baseline="30000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Fours place: 4 = 2 x 2 =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Eights place: 8 = 2 x 2 x 2 =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baseline="30000" dirty="0" smtClean="0">
                <a:solidFill>
                  <a:srgbClr val="FF0000"/>
                </a:solidFill>
              </a:rPr>
              <a:t>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And so 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Binary Example System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373563"/>
          </a:xfrm>
        </p:spPr>
        <p:txBody>
          <a:bodyPr/>
          <a:lstStyle/>
          <a:p>
            <a:pPr algn="ctr">
              <a:buNone/>
            </a:pPr>
            <a:r>
              <a:rPr lang="en-US" sz="8000" b="1" dirty="0" smtClean="0">
                <a:solidFill>
                  <a:srgbClr val="FF0000"/>
                </a:solidFill>
              </a:rPr>
              <a:t>1</a:t>
            </a:r>
            <a:r>
              <a:rPr lang="en-US" sz="8000" b="1" dirty="0" smtClean="0">
                <a:solidFill>
                  <a:schemeClr val="bg1"/>
                </a:solidFill>
              </a:rPr>
              <a:t>  </a:t>
            </a:r>
            <a:r>
              <a:rPr lang="en-US" sz="8000" b="1" dirty="0" smtClean="0">
                <a:solidFill>
                  <a:srgbClr val="FFC000"/>
                </a:solidFill>
              </a:rPr>
              <a:t>0</a:t>
            </a:r>
            <a:r>
              <a:rPr lang="en-US" sz="8000" b="1" dirty="0" smtClean="0">
                <a:solidFill>
                  <a:schemeClr val="bg1"/>
                </a:solidFill>
              </a:rPr>
              <a:t>  </a:t>
            </a:r>
            <a:r>
              <a:rPr lang="en-US" sz="8000" b="1" dirty="0" smtClean="0">
                <a:solidFill>
                  <a:srgbClr val="92D050"/>
                </a:solidFill>
              </a:rPr>
              <a:t>1</a:t>
            </a:r>
            <a:r>
              <a:rPr lang="en-US" sz="8000" b="1" dirty="0" smtClean="0">
                <a:solidFill>
                  <a:schemeClr val="bg1"/>
                </a:solidFill>
              </a:rPr>
              <a:t>  </a:t>
            </a:r>
            <a:r>
              <a:rPr lang="en-US" sz="8000" b="1" dirty="0" smtClean="0">
                <a:solidFill>
                  <a:srgbClr val="FF6DF8"/>
                </a:solidFill>
              </a:rPr>
              <a:t>0</a:t>
            </a:r>
            <a:endParaRPr lang="en-US" sz="8000" b="1" dirty="0">
              <a:solidFill>
                <a:srgbClr val="FF6DF8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81000" y="2286000"/>
            <a:ext cx="8458200" cy="2553869"/>
            <a:chOff x="381000" y="2286000"/>
            <a:chExt cx="8458200" cy="2553869"/>
          </a:xfrm>
        </p:grpSpPr>
        <p:sp>
          <p:nvSpPr>
            <p:cNvPr id="4" name="Right Arrow 3"/>
            <p:cNvSpPr/>
            <p:nvPr/>
          </p:nvSpPr>
          <p:spPr>
            <a:xfrm rot="13893498" flipV="1">
              <a:off x="5895725" y="3130079"/>
              <a:ext cx="1342632" cy="33162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4"/>
            <p:cNvGrpSpPr/>
            <p:nvPr/>
          </p:nvGrpSpPr>
          <p:grpSpPr>
            <a:xfrm>
              <a:off x="381000" y="2286000"/>
              <a:ext cx="8458200" cy="2553869"/>
              <a:chOff x="381000" y="2561949"/>
              <a:chExt cx="8458200" cy="25538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381000" y="2561949"/>
                <a:ext cx="5099471" cy="2477669"/>
                <a:chOff x="381000" y="2561949"/>
                <a:chExt cx="5099471" cy="2477669"/>
              </a:xfrm>
            </p:grpSpPr>
            <p:grpSp>
              <p:nvGrpSpPr>
                <p:cNvPr id="15" name="Group 12"/>
                <p:cNvGrpSpPr/>
                <p:nvPr/>
              </p:nvGrpSpPr>
              <p:grpSpPr>
                <a:xfrm>
                  <a:off x="2340834" y="2561949"/>
                  <a:ext cx="3139637" cy="1452685"/>
                  <a:chOff x="2340834" y="2561949"/>
                  <a:chExt cx="3139637" cy="1452685"/>
                </a:xfrm>
              </p:grpSpPr>
              <p:sp>
                <p:nvSpPr>
                  <p:cNvPr id="5" name="Right Arrow 4"/>
                  <p:cNvSpPr/>
                  <p:nvPr/>
                </p:nvSpPr>
                <p:spPr>
                  <a:xfrm rot="18334752" flipV="1">
                    <a:off x="1835331" y="3067452"/>
                    <a:ext cx="1342632" cy="33162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" name="Up Arrow 5"/>
                  <p:cNvSpPr/>
                  <p:nvPr/>
                </p:nvSpPr>
                <p:spPr>
                  <a:xfrm rot="854061">
                    <a:off x="3660687" y="2697962"/>
                    <a:ext cx="416238" cy="1316672"/>
                  </a:xfrm>
                  <a:prstGeom prst="up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" name="Up Arrow 6"/>
                  <p:cNvSpPr/>
                  <p:nvPr/>
                </p:nvSpPr>
                <p:spPr>
                  <a:xfrm rot="20780540">
                    <a:off x="5023271" y="2702661"/>
                    <a:ext cx="457200" cy="1295400"/>
                  </a:xfrm>
                  <a:prstGeom prst="up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" name="TextBox 7"/>
                <p:cNvSpPr txBox="1"/>
                <p:nvPr/>
              </p:nvSpPr>
              <p:spPr>
                <a:xfrm>
                  <a:off x="381000" y="3962400"/>
                  <a:ext cx="2438400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bg1"/>
                      </a:solidFill>
                    </a:rPr>
                    <a:t>8’s place</a:t>
                  </a:r>
                </a:p>
                <a:p>
                  <a:pPr algn="ctr"/>
                  <a:r>
                    <a:rPr lang="en-US" sz="4000" b="1" dirty="0" smtClean="0">
                      <a:solidFill>
                        <a:srgbClr val="FF0000"/>
                      </a:solidFill>
                    </a:rPr>
                    <a:t>1</a:t>
                  </a:r>
                  <a:r>
                    <a:rPr lang="en-US" sz="4000" b="1" dirty="0" smtClean="0">
                      <a:solidFill>
                        <a:schemeClr val="bg1"/>
                      </a:solidFill>
                    </a:rPr>
                    <a:t> x 2</a:t>
                  </a:r>
                  <a:r>
                    <a:rPr lang="en-US" sz="4000" b="1" baseline="30000" dirty="0" smtClean="0">
                      <a:solidFill>
                        <a:schemeClr val="bg1"/>
                      </a:solidFill>
                    </a:rPr>
                    <a:t>3</a:t>
                  </a:r>
                  <a:r>
                    <a:rPr lang="en-US" sz="2400" b="1" dirty="0" smtClean="0">
                      <a:solidFill>
                        <a:schemeClr val="bg1"/>
                      </a:solidFill>
                    </a:rPr>
                    <a:t>  </a:t>
                  </a:r>
                  <a:endParaRPr lang="en-US" sz="24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2514600" y="4038600"/>
                <a:ext cx="24384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</a:rPr>
                  <a:t>4’s place</a:t>
                </a:r>
              </a:p>
              <a:p>
                <a:pPr algn="ctr"/>
                <a:r>
                  <a:rPr lang="en-US" sz="4000" b="1" dirty="0" smtClean="0">
                    <a:solidFill>
                      <a:srgbClr val="FFC000"/>
                    </a:solidFill>
                  </a:rPr>
                  <a:t>0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 x 2</a:t>
                </a:r>
                <a:r>
                  <a:rPr lang="en-US" sz="4000" b="1" baseline="30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  </a:t>
                </a:r>
                <a:endParaRPr lang="en-US" sz="4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495800" y="4038600"/>
                <a:ext cx="24384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2</a:t>
                </a:r>
                <a:r>
                  <a:rPr lang="en-US" sz="2400" b="1" dirty="0" smtClean="0">
                    <a:solidFill>
                      <a:schemeClr val="bg1"/>
                    </a:solidFill>
                  </a:rPr>
                  <a:t>’s place</a:t>
                </a:r>
              </a:p>
              <a:p>
                <a:pPr algn="ctr"/>
                <a:r>
                  <a:rPr lang="en-US" sz="4000" b="1" dirty="0" smtClean="0">
                    <a:solidFill>
                      <a:srgbClr val="92D050"/>
                    </a:solidFill>
                  </a:rPr>
                  <a:t>1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 x 2</a:t>
                </a:r>
                <a:r>
                  <a:rPr lang="en-US" sz="4000" b="1" baseline="30000" dirty="0" smtClean="0">
                    <a:solidFill>
                      <a:schemeClr val="bg1"/>
                    </a:solidFill>
                  </a:rPr>
                  <a:t>1</a:t>
                </a:r>
                <a:endParaRPr lang="en-US" sz="4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400800" y="3962400"/>
                <a:ext cx="24384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</a:rPr>
                  <a:t>1’s place</a:t>
                </a:r>
              </a:p>
              <a:p>
                <a:pPr algn="ctr"/>
                <a:r>
                  <a:rPr lang="en-US" sz="4000" b="1" dirty="0" smtClean="0">
                    <a:solidFill>
                      <a:srgbClr val="FF6DF8"/>
                    </a:solidFill>
                  </a:rPr>
                  <a:t>0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 x 2</a:t>
                </a:r>
                <a:r>
                  <a:rPr lang="en-US" sz="4000" b="1" baseline="30000" dirty="0" smtClean="0">
                    <a:solidFill>
                      <a:schemeClr val="bg1"/>
                    </a:solidFill>
                  </a:rPr>
                  <a:t>0</a:t>
                </a:r>
                <a:endParaRPr lang="en-US" sz="40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990600" y="4953000"/>
            <a:ext cx="7239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So the number 1010 in BINARY is made up of </a:t>
            </a:r>
          </a:p>
          <a:p>
            <a:pPr algn="ctr"/>
            <a:r>
              <a:rPr lang="en-US" sz="2600" dirty="0" smtClean="0">
                <a:solidFill>
                  <a:srgbClr val="FF0000"/>
                </a:solidFill>
              </a:rPr>
              <a:t>one 8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  <a:r>
              <a:rPr lang="en-US" sz="2600" dirty="0" smtClean="0">
                <a:solidFill>
                  <a:srgbClr val="FFC000"/>
                </a:solidFill>
              </a:rPr>
              <a:t>zero 4s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  <a:r>
              <a:rPr lang="en-US" sz="2600" dirty="0" smtClean="0">
                <a:solidFill>
                  <a:srgbClr val="92D050"/>
                </a:solidFill>
              </a:rPr>
              <a:t>one 2</a:t>
            </a:r>
            <a:r>
              <a:rPr lang="en-US" sz="2600" dirty="0" smtClean="0">
                <a:solidFill>
                  <a:schemeClr val="bg1"/>
                </a:solidFill>
              </a:rPr>
              <a:t>, and </a:t>
            </a:r>
            <a:r>
              <a:rPr lang="en-US" sz="2600" dirty="0" smtClean="0">
                <a:solidFill>
                  <a:srgbClr val="FF6DF8"/>
                </a:solidFill>
              </a:rPr>
              <a:t>zero 1s</a:t>
            </a:r>
            <a:r>
              <a:rPr lang="en-US" sz="2600" dirty="0" smtClean="0">
                <a:solidFill>
                  <a:schemeClr val="bg1"/>
                </a:solidFill>
              </a:rPr>
              <a:t>.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5943600"/>
            <a:ext cx="8991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dirty="0" smtClean="0">
                <a:solidFill>
                  <a:schemeClr val="bg1"/>
                </a:solidFill>
              </a:rPr>
              <a:t>1010 is </a:t>
            </a:r>
            <a:r>
              <a:rPr lang="en-US" sz="3300" u="sng" dirty="0" smtClean="0">
                <a:solidFill>
                  <a:schemeClr val="bg1"/>
                </a:solidFill>
              </a:rPr>
              <a:t>binary</a:t>
            </a:r>
            <a:r>
              <a:rPr lang="en-US" sz="3300" dirty="0" smtClean="0">
                <a:solidFill>
                  <a:schemeClr val="bg1"/>
                </a:solidFill>
              </a:rPr>
              <a:t> for (</a:t>
            </a:r>
            <a:r>
              <a:rPr lang="en-US" sz="3300" b="1" dirty="0" smtClean="0">
                <a:solidFill>
                  <a:srgbClr val="FF0000"/>
                </a:solidFill>
              </a:rPr>
              <a:t>1</a:t>
            </a:r>
            <a:r>
              <a:rPr lang="en-US" sz="3300" dirty="0" smtClean="0">
                <a:solidFill>
                  <a:schemeClr val="bg1"/>
                </a:solidFill>
              </a:rPr>
              <a:t> x </a:t>
            </a:r>
            <a:r>
              <a:rPr lang="en-US" sz="3300" b="1" dirty="0" smtClean="0">
                <a:solidFill>
                  <a:schemeClr val="bg1"/>
                </a:solidFill>
              </a:rPr>
              <a:t>8</a:t>
            </a:r>
            <a:r>
              <a:rPr lang="en-US" sz="3300" dirty="0" smtClean="0">
                <a:solidFill>
                  <a:schemeClr val="bg1"/>
                </a:solidFill>
              </a:rPr>
              <a:t>) + (</a:t>
            </a:r>
            <a:r>
              <a:rPr lang="en-US" sz="3300" b="1" dirty="0" smtClean="0">
                <a:solidFill>
                  <a:srgbClr val="FFC000"/>
                </a:solidFill>
              </a:rPr>
              <a:t>0</a:t>
            </a:r>
            <a:r>
              <a:rPr lang="en-US" sz="3300" dirty="0" smtClean="0">
                <a:solidFill>
                  <a:schemeClr val="bg1"/>
                </a:solidFill>
              </a:rPr>
              <a:t> x </a:t>
            </a:r>
            <a:r>
              <a:rPr lang="en-US" sz="3300" b="1" dirty="0" smtClean="0">
                <a:solidFill>
                  <a:schemeClr val="bg1"/>
                </a:solidFill>
              </a:rPr>
              <a:t>4</a:t>
            </a:r>
            <a:r>
              <a:rPr lang="en-US" sz="3300" dirty="0" smtClean="0">
                <a:solidFill>
                  <a:schemeClr val="bg1"/>
                </a:solidFill>
              </a:rPr>
              <a:t>) + (</a:t>
            </a:r>
            <a:r>
              <a:rPr lang="en-US" sz="3300" b="1" dirty="0" smtClean="0">
                <a:solidFill>
                  <a:srgbClr val="92D050"/>
                </a:solidFill>
              </a:rPr>
              <a:t>1</a:t>
            </a:r>
            <a:r>
              <a:rPr lang="en-US" sz="3300" dirty="0" smtClean="0">
                <a:solidFill>
                  <a:schemeClr val="bg1"/>
                </a:solidFill>
              </a:rPr>
              <a:t> x </a:t>
            </a:r>
            <a:r>
              <a:rPr lang="en-US" sz="3300" b="1" dirty="0" smtClean="0">
                <a:solidFill>
                  <a:schemeClr val="bg1"/>
                </a:solidFill>
              </a:rPr>
              <a:t>2</a:t>
            </a:r>
            <a:r>
              <a:rPr lang="en-US" sz="3300" dirty="0" smtClean="0">
                <a:solidFill>
                  <a:schemeClr val="bg1"/>
                </a:solidFill>
              </a:rPr>
              <a:t>) + (</a:t>
            </a:r>
            <a:r>
              <a:rPr lang="en-US" sz="3300" b="1" dirty="0" smtClean="0">
                <a:solidFill>
                  <a:srgbClr val="FF6DF8"/>
                </a:solidFill>
              </a:rPr>
              <a:t>0</a:t>
            </a:r>
            <a:r>
              <a:rPr lang="en-US" sz="3300" dirty="0" smtClean="0">
                <a:solidFill>
                  <a:schemeClr val="bg1"/>
                </a:solidFill>
              </a:rPr>
              <a:t> x </a:t>
            </a:r>
            <a:r>
              <a:rPr lang="en-US" sz="3300" b="1" dirty="0" smtClean="0">
                <a:solidFill>
                  <a:schemeClr val="bg1"/>
                </a:solidFill>
              </a:rPr>
              <a:t>1</a:t>
            </a:r>
            <a:r>
              <a:rPr lang="en-US" sz="3300" dirty="0" smtClean="0">
                <a:solidFill>
                  <a:schemeClr val="bg1"/>
                </a:solidFill>
              </a:rPr>
              <a:t>)</a:t>
            </a:r>
            <a:endParaRPr lang="en-US" sz="33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34200" y="1295400"/>
            <a:ext cx="19812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i="1" dirty="0" smtClean="0">
                <a:solidFill>
                  <a:schemeClr val="bg1"/>
                </a:solidFill>
              </a:rPr>
              <a:t>What is 1010 equal to in the base-10 number system?</a:t>
            </a:r>
            <a:endParaRPr lang="en-US" sz="25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Let’s Count!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2400" y="1219200"/>
            <a:ext cx="4040188" cy="639762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…in Base-10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828800" y="1981200"/>
            <a:ext cx="1220788" cy="4225925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0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2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3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4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5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6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7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8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9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10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3200400" y="1219200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…in Binary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2971800" y="1981200"/>
            <a:ext cx="3048000" cy="4149725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0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10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11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100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101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110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111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1000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1001</a:t>
            </a:r>
          </a:p>
          <a:p>
            <a:pPr algn="r">
              <a:spcBef>
                <a:spcPts val="0"/>
              </a:spcBef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1010</a:t>
            </a:r>
          </a:p>
          <a:p>
            <a:pPr algn="r">
              <a:buNone/>
            </a:pP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2819400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smtClean="0">
                <a:solidFill>
                  <a:schemeClr val="bg1"/>
                </a:solidFill>
              </a:rPr>
              <a:t>Are there any patterns that you notice?</a:t>
            </a:r>
            <a:endParaRPr lang="en-US" sz="30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uiExpand="1" build="p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Converting Base-10 to Binary!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Let’s convert the number 25 to binary!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First we need to find the </a:t>
            </a:r>
            <a:r>
              <a:rPr lang="en-US" dirty="0" smtClean="0">
                <a:solidFill>
                  <a:srgbClr val="FF0000"/>
                </a:solidFill>
              </a:rPr>
              <a:t>largest</a:t>
            </a:r>
            <a:r>
              <a:rPr lang="en-US" dirty="0" smtClean="0">
                <a:solidFill>
                  <a:schemeClr val="bg1"/>
                </a:solidFill>
              </a:rPr>
              <a:t> binary digit that has a value </a:t>
            </a:r>
            <a:r>
              <a:rPr lang="en-US" u="sng" dirty="0" smtClean="0">
                <a:solidFill>
                  <a:schemeClr val="bg1"/>
                </a:solidFill>
              </a:rPr>
              <a:t>less</a:t>
            </a:r>
            <a:r>
              <a:rPr lang="en-US" dirty="0" smtClean="0">
                <a:solidFill>
                  <a:schemeClr val="bg1"/>
                </a:solidFill>
              </a:rPr>
              <a:t> than 25.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 this case it is 2</a:t>
            </a:r>
            <a:r>
              <a:rPr lang="en-US" baseline="30000" dirty="0" smtClean="0">
                <a:solidFill>
                  <a:schemeClr val="bg1"/>
                </a:solidFill>
              </a:rPr>
              <a:t>4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16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2</a:t>
            </a:r>
            <a:r>
              <a:rPr lang="en-US" baseline="30000" dirty="0" smtClean="0">
                <a:solidFill>
                  <a:schemeClr val="bg1"/>
                </a:solidFill>
              </a:rPr>
              <a:t>5</a:t>
            </a:r>
            <a:r>
              <a:rPr lang="en-US" dirty="0" smtClean="0">
                <a:solidFill>
                  <a:schemeClr val="bg1"/>
                </a:solidFill>
              </a:rPr>
              <a:t> wouldn’t work because it is 32, which is bigger than 25.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So now we know that the largest binary digit for this number will be the </a:t>
            </a:r>
            <a:r>
              <a:rPr lang="en-US" dirty="0" smtClean="0">
                <a:solidFill>
                  <a:srgbClr val="FF0000"/>
                </a:solidFill>
              </a:rPr>
              <a:t>16’s place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Converting Base-10 to Binary!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33400" y="2133600"/>
            <a:ext cx="8153400" cy="1192887"/>
            <a:chOff x="533400" y="1676400"/>
            <a:chExt cx="8153400" cy="1192887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1676400"/>
              <a:ext cx="762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</a:rPr>
                <a:t>____     ____     ____     ____     ____</a:t>
              </a:r>
              <a:endParaRPr 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" y="2438400"/>
              <a:ext cx="8153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chemeClr val="bg1"/>
                  </a:solidFill>
                </a:rPr>
                <a:t> 16’s place         8’s place         4’s place          2’s place           1’s place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438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We chose the 16’s place to be our first digit because 16 is the largest number that can </a:t>
            </a:r>
            <a:r>
              <a:rPr lang="en-US" sz="2800" dirty="0" smtClean="0">
                <a:solidFill>
                  <a:srgbClr val="FF0000"/>
                </a:solidFill>
              </a:rPr>
              <a:t>fit</a:t>
            </a:r>
            <a:r>
              <a:rPr lang="en-US" sz="2800" dirty="0" smtClean="0">
                <a:solidFill>
                  <a:schemeClr val="bg1"/>
                </a:solidFill>
              </a:rPr>
              <a:t> inside 25.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So we put a 1 in the 16’s place, indicating that 16 is </a:t>
            </a:r>
            <a:r>
              <a:rPr lang="en-US" sz="2800" dirty="0" smtClean="0">
                <a:solidFill>
                  <a:srgbClr val="FF0000"/>
                </a:solidFill>
              </a:rPr>
              <a:t>part</a:t>
            </a:r>
            <a:r>
              <a:rPr lang="en-US" sz="2800" dirty="0" smtClean="0">
                <a:solidFill>
                  <a:schemeClr val="bg1"/>
                </a:solidFill>
              </a:rPr>
              <a:t> of our number.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3276600"/>
            <a:ext cx="8153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en-US" sz="2700" baseline="30000" dirty="0" smtClean="0">
                <a:solidFill>
                  <a:schemeClr val="bg1">
                    <a:lumMod val="75000"/>
                  </a:schemeClr>
                </a:solidFill>
              </a:rPr>
              <a:t>4</a:t>
            </a:r>
            <a:r>
              <a:rPr lang="en-US" sz="2700" dirty="0" smtClean="0">
                <a:solidFill>
                  <a:schemeClr val="bg1">
                    <a:lumMod val="75000"/>
                  </a:schemeClr>
                </a:solidFill>
              </a:rPr>
              <a:t>                2</a:t>
            </a:r>
            <a:r>
              <a:rPr lang="en-US" sz="2700" baseline="30000" dirty="0" smtClean="0">
                <a:solidFill>
                  <a:schemeClr val="bg1">
                    <a:lumMod val="75000"/>
                  </a:schemeClr>
                </a:solidFill>
              </a:rPr>
              <a:t>3</a:t>
            </a:r>
            <a:r>
              <a:rPr lang="en-US" sz="2700" dirty="0" smtClean="0">
                <a:solidFill>
                  <a:schemeClr val="bg1">
                    <a:lumMod val="75000"/>
                  </a:schemeClr>
                </a:solidFill>
              </a:rPr>
              <a:t>                 2</a:t>
            </a:r>
            <a:r>
              <a:rPr lang="en-US" sz="2700" baseline="30000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en-US" sz="2700" dirty="0" smtClean="0">
                <a:solidFill>
                  <a:schemeClr val="bg1">
                    <a:lumMod val="75000"/>
                  </a:schemeClr>
                </a:solidFill>
              </a:rPr>
              <a:t>                 2</a:t>
            </a:r>
            <a:r>
              <a:rPr lang="en-US" sz="2700" baseline="300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sz="2700" dirty="0" smtClean="0">
                <a:solidFill>
                  <a:schemeClr val="bg1">
                    <a:lumMod val="75000"/>
                  </a:schemeClr>
                </a:solidFill>
              </a:rPr>
              <a:t>                 2</a:t>
            </a:r>
            <a:r>
              <a:rPr lang="en-US" sz="2700" baseline="30000" dirty="0" smtClean="0">
                <a:solidFill>
                  <a:schemeClr val="bg1">
                    <a:lumMod val="75000"/>
                  </a:schemeClr>
                </a:solidFill>
              </a:rPr>
              <a:t>0</a:t>
            </a:r>
            <a:endParaRPr lang="en-US" sz="2700" baseline="30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Converting Base-10 to Binary!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/>
          <p:nvPr/>
        </p:nvGrpSpPr>
        <p:grpSpPr>
          <a:xfrm>
            <a:off x="533400" y="2133600"/>
            <a:ext cx="8153400" cy="1192887"/>
            <a:chOff x="533400" y="1676400"/>
            <a:chExt cx="8153400" cy="1192887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1676400"/>
              <a:ext cx="762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</a:rPr>
                <a:t>____     ____     ____     ____     ____</a:t>
              </a:r>
              <a:endParaRPr 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" y="2438400"/>
              <a:ext cx="8153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chemeClr val="bg1"/>
                  </a:solidFill>
                </a:rPr>
                <a:t> 16’s place         8’s place         4’s place          2’s place           1’s place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33400" y="3657600"/>
            <a:ext cx="8229600" cy="28956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So, now 16 out of our total 25 is accounted for. Let’s take care of the remainder.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25 – 16 = </a:t>
            </a:r>
            <a:r>
              <a:rPr lang="en-US" sz="2800" dirty="0" smtClean="0">
                <a:solidFill>
                  <a:srgbClr val="FF0000"/>
                </a:solidFill>
              </a:rPr>
              <a:t>9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Now we go to the next digit, the 8’s place. Does an 8 fit inside 9 – our remainder?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Yes it does!!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84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Converting Base-10 to Binary!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/>
          <p:nvPr/>
        </p:nvGrpSpPr>
        <p:grpSpPr>
          <a:xfrm>
            <a:off x="533400" y="2133600"/>
            <a:ext cx="8153400" cy="1192887"/>
            <a:chOff x="533400" y="1676400"/>
            <a:chExt cx="8153400" cy="1192887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1676400"/>
              <a:ext cx="762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</a:rPr>
                <a:t>____     ____     ____     ____     ____</a:t>
              </a:r>
              <a:endParaRPr 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" y="2438400"/>
              <a:ext cx="8153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chemeClr val="bg1"/>
                  </a:solidFill>
                </a:rPr>
                <a:t> 16’s place         8’s place         4’s place          2’s place           1’s place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33400" y="3657600"/>
            <a:ext cx="8229600" cy="2971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Now 8 out of the remainder 9 is taken care of.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9 – 8 = </a:t>
            </a:r>
            <a:r>
              <a:rPr lang="en-US" sz="2800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Does the next digit – the 4’s place  – fit inside </a:t>
            </a:r>
            <a:r>
              <a:rPr lang="en-US" sz="2800" dirty="0" smtClean="0">
                <a:solidFill>
                  <a:srgbClr val="FF0000"/>
                </a:solidFill>
              </a:rPr>
              <a:t>this</a:t>
            </a:r>
            <a:r>
              <a:rPr lang="en-US" sz="2800" dirty="0" smtClean="0">
                <a:solidFill>
                  <a:schemeClr val="bg1"/>
                </a:solidFill>
              </a:rPr>
              <a:t> remainder?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Nope! So, we have to put a 0 at the 4’s place because 1 is </a:t>
            </a:r>
            <a:r>
              <a:rPr lang="en-US" sz="2800" dirty="0" smtClean="0">
                <a:solidFill>
                  <a:srgbClr val="FF0000"/>
                </a:solidFill>
              </a:rPr>
              <a:t>smaller</a:t>
            </a:r>
            <a:r>
              <a:rPr lang="en-US" sz="2800" dirty="0" smtClean="0">
                <a:solidFill>
                  <a:schemeClr val="bg1"/>
                </a:solidFill>
              </a:rPr>
              <a:t> than 4.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84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624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Converting Base-10 to Binary!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/>
          <p:nvPr/>
        </p:nvGrpSpPr>
        <p:grpSpPr>
          <a:xfrm>
            <a:off x="533400" y="2133600"/>
            <a:ext cx="8153400" cy="1192887"/>
            <a:chOff x="533400" y="1676400"/>
            <a:chExt cx="8153400" cy="1192887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1676400"/>
              <a:ext cx="762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</a:rPr>
                <a:t>____     ____     ____     ____     ____</a:t>
              </a:r>
              <a:endParaRPr 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" y="2438400"/>
              <a:ext cx="8153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chemeClr val="bg1"/>
                  </a:solidFill>
                </a:rPr>
                <a:t> 16’s place         8’s place         4’s place          2’s place           1’s place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33400" y="3657600"/>
            <a:ext cx="8229600" cy="2895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Let’s see if the next digit can take care of our remainder (which is still 1).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The next digit is the 2’s place. Can this digit fit inside our remainder?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No, it can’t either, because </a:t>
            </a:r>
            <a:r>
              <a:rPr lang="en-US" sz="2800" dirty="0" smtClean="0">
                <a:solidFill>
                  <a:srgbClr val="FF0000"/>
                </a:solidFill>
              </a:rPr>
              <a:t>1 is smaller than 2</a:t>
            </a:r>
            <a:r>
              <a:rPr lang="en-US" sz="2800" dirty="0" smtClean="0">
                <a:solidFill>
                  <a:schemeClr val="bg1"/>
                </a:solidFill>
              </a:rPr>
              <a:t>. We have to put a 0 here too.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84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624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626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Converting Base-10 to Binary!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6"/>
          <p:cNvGrpSpPr/>
          <p:nvPr/>
        </p:nvGrpSpPr>
        <p:grpSpPr>
          <a:xfrm>
            <a:off x="533400" y="2133600"/>
            <a:ext cx="8153400" cy="1192887"/>
            <a:chOff x="533400" y="1676400"/>
            <a:chExt cx="8153400" cy="1192887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1676400"/>
              <a:ext cx="762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</a:rPr>
                <a:t>____     ____     ____     ____     ____</a:t>
              </a:r>
              <a:endParaRPr 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" y="2438400"/>
              <a:ext cx="8153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chemeClr val="bg1"/>
                  </a:solidFill>
                </a:rPr>
                <a:t> 16’s place         8’s place         4’s place          2’s place           1’s place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33400" y="3657600"/>
            <a:ext cx="8229600" cy="2971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One last try to get rid of our remainder (still 1)!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The last thing we have is the 1’s place.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Can a 1 fit inside our remainder?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Yes! 1 is equal to 1!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We have no remainder left now, because 1 – 1 = 0!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We’re done!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84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624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626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62800" y="1524000"/>
            <a:ext cx="9144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en-US" sz="8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Converting Binary into Base-10!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33400" y="3505200"/>
            <a:ext cx="8229600" cy="3124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Now let’s convert our number back!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All we have to do is take each binary digit, and figure out how much it is worth in base-10.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0 means that the digit </a:t>
            </a:r>
            <a:r>
              <a:rPr lang="en-US" sz="2800" dirty="0" smtClean="0">
                <a:solidFill>
                  <a:srgbClr val="FF0000"/>
                </a:solidFill>
              </a:rPr>
              <a:t>doesn’t add anything </a:t>
            </a:r>
            <a:r>
              <a:rPr lang="en-US" sz="2800" dirty="0" smtClean="0">
                <a:solidFill>
                  <a:schemeClr val="bg1"/>
                </a:solidFill>
              </a:rPr>
              <a:t>to our number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1 means it adds the </a:t>
            </a:r>
            <a:r>
              <a:rPr lang="en-US" sz="2800" dirty="0" smtClean="0">
                <a:solidFill>
                  <a:srgbClr val="FF0000"/>
                </a:solidFill>
              </a:rPr>
              <a:t>value of the place it’s in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This way is easier!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33400" y="1371600"/>
            <a:ext cx="8153400" cy="1802487"/>
            <a:chOff x="533400" y="1524000"/>
            <a:chExt cx="8153400" cy="1802487"/>
          </a:xfrm>
        </p:grpSpPr>
        <p:grpSp>
          <p:nvGrpSpPr>
            <p:cNvPr id="3" name="Group 6"/>
            <p:cNvGrpSpPr/>
            <p:nvPr/>
          </p:nvGrpSpPr>
          <p:grpSpPr>
            <a:xfrm>
              <a:off x="533400" y="2133600"/>
              <a:ext cx="8153400" cy="1192887"/>
              <a:chOff x="533400" y="1676400"/>
              <a:chExt cx="8153400" cy="1192887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685800" y="1676400"/>
                <a:ext cx="7620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solidFill>
                      <a:schemeClr val="bg1"/>
                    </a:solidFill>
                  </a:rPr>
                  <a:t>____     ____     ____     ____     ____</a:t>
                </a:r>
                <a:endParaRPr lang="en-US" sz="4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33400" y="2438400"/>
                <a:ext cx="81534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>
                    <a:solidFill>
                      <a:schemeClr val="bg1"/>
                    </a:solidFill>
                  </a:rPr>
                  <a:t> 16’s place         8’s place         4’s place          2’s place           1’s place</a:t>
                </a:r>
                <a:endParaRPr lang="en-US" sz="2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8382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1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384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1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624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0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5626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0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628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1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Converting Binary into Base-10!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33400" y="3352800"/>
            <a:ext cx="5257800" cy="3124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 in the 16’s place. Add 16.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1 in the 8’s place. Add 8.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0 in the 4’s place. Nothing added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0 in the 2’s place. Nothing added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1 in the 1’s place. Add 1.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3" name="Group 13"/>
          <p:cNvGrpSpPr/>
          <p:nvPr/>
        </p:nvGrpSpPr>
        <p:grpSpPr>
          <a:xfrm>
            <a:off x="533400" y="1371600"/>
            <a:ext cx="8153400" cy="1802487"/>
            <a:chOff x="533400" y="1524000"/>
            <a:chExt cx="8153400" cy="1802487"/>
          </a:xfrm>
        </p:grpSpPr>
        <p:grpSp>
          <p:nvGrpSpPr>
            <p:cNvPr id="4" name="Group 6"/>
            <p:cNvGrpSpPr/>
            <p:nvPr/>
          </p:nvGrpSpPr>
          <p:grpSpPr>
            <a:xfrm>
              <a:off x="533400" y="2133600"/>
              <a:ext cx="8153400" cy="1192887"/>
              <a:chOff x="533400" y="1676400"/>
              <a:chExt cx="8153400" cy="1192887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685800" y="1676400"/>
                <a:ext cx="7620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solidFill>
                      <a:schemeClr val="bg1"/>
                    </a:solidFill>
                  </a:rPr>
                  <a:t>____     ____     ____     ____     ____</a:t>
                </a:r>
                <a:endParaRPr lang="en-US" sz="4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33400" y="2438400"/>
                <a:ext cx="81534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>
                    <a:solidFill>
                      <a:schemeClr val="bg1"/>
                    </a:solidFill>
                  </a:rPr>
                  <a:t> 16’s place         8’s place         4’s place          2’s place           1’s place</a:t>
                </a:r>
                <a:endParaRPr lang="en-US" sz="2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8382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1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384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1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624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0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5626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0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62800" y="1524000"/>
              <a:ext cx="91440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8000" b="1" cap="none" spc="0" dirty="0" smtClean="0">
                  <a:ln w="11430"/>
                  <a:gradFill>
                    <a:gsLst>
                      <a:gs pos="0">
                        <a:srgbClr val="FF0000"/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1</a:t>
              </a:r>
              <a:endParaRPr lang="en-US" sz="8000" b="1" cap="none" spc="0" dirty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638800" y="60960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TOTAL: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0400" y="5996226"/>
            <a:ext cx="9144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 smtClean="0">
                <a:ln w="11430"/>
                <a:gradFill>
                  <a:gsLst>
                    <a:gs pos="0">
                      <a:srgbClr val="FF0000"/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25</a:t>
            </a:r>
            <a:endParaRPr lang="en-US" sz="5000" b="1" cap="none" spc="0" dirty="0">
              <a:ln w="11430"/>
              <a:gradFill>
                <a:gsLst>
                  <a:gs pos="0">
                    <a:srgbClr val="FF0000"/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9" name="Picture 5" descr="C:\Documents and Settings\All Users\UniversalUser\Local Settings\Temporary Internet Files\Content.IE5\IURD0Q2T\MC90043253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6172200"/>
            <a:ext cx="702704" cy="482454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477000" y="3276600"/>
            <a:ext cx="1219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400" b="1" dirty="0" smtClean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7000" y="3810000"/>
            <a:ext cx="1219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400" b="1" dirty="0" smtClean="0">
                <a:solidFill>
                  <a:schemeClr val="bg1"/>
                </a:solidFill>
              </a:rPr>
              <a:t>8</a:t>
            </a:r>
            <a:endParaRPr lang="en-US" sz="3400" b="1" dirty="0" smtClean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77000" y="4343400"/>
            <a:ext cx="1219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400" b="1" dirty="0" smtClean="0">
                <a:solidFill>
                  <a:schemeClr val="bg1"/>
                </a:solidFill>
              </a:rPr>
              <a:t>0</a:t>
            </a:r>
            <a:endParaRPr lang="en-US" sz="3400" b="1" dirty="0" smtClean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77000" y="4876800"/>
            <a:ext cx="1219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400" b="1" dirty="0" smtClean="0">
                <a:solidFill>
                  <a:schemeClr val="bg1"/>
                </a:solidFill>
              </a:rPr>
              <a:t>0</a:t>
            </a:r>
            <a:endParaRPr lang="en-US" sz="3400" b="1" dirty="0" smtClean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77000" y="5410200"/>
            <a:ext cx="1219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400" b="1" u="sng" dirty="0" smtClean="0">
                <a:solidFill>
                  <a:schemeClr val="bg1"/>
                </a:solidFill>
              </a:rPr>
              <a:t>   +1</a:t>
            </a:r>
            <a:endParaRPr lang="en-US" sz="3400" b="1" u="sng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6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Practice!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solidFill>
                  <a:schemeClr val="bg1"/>
                </a:solidFill>
              </a:rPr>
              <a:t>Is the following number written in binary form? </a:t>
            </a:r>
            <a:r>
              <a:rPr lang="en-US" dirty="0" smtClean="0">
                <a:solidFill>
                  <a:srgbClr val="FF0000"/>
                </a:solidFill>
              </a:rPr>
              <a:t>121011</a:t>
            </a:r>
          </a:p>
          <a:p>
            <a:pPr marL="914400" lvl="1" indent="-514350"/>
            <a:r>
              <a:rPr lang="en-US" dirty="0" smtClean="0">
                <a:solidFill>
                  <a:schemeClr val="bg1"/>
                </a:solidFill>
              </a:rPr>
              <a:t>No! Binary only has 1s and 0s.</a:t>
            </a:r>
          </a:p>
          <a:p>
            <a:pPr marL="514350" indent="-51435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Practice!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i="1" dirty="0" smtClean="0">
                <a:solidFill>
                  <a:schemeClr val="bg1"/>
                </a:solidFill>
              </a:rPr>
              <a:t>What is this binary number in the base-10 system? </a:t>
            </a:r>
            <a:r>
              <a:rPr lang="en-US" dirty="0" smtClean="0">
                <a:solidFill>
                  <a:srgbClr val="FF0000"/>
                </a:solidFill>
              </a:rPr>
              <a:t>111</a:t>
            </a:r>
          </a:p>
          <a:p>
            <a:pPr marL="914400" lvl="1" indent="-514350"/>
            <a:r>
              <a:rPr lang="en-US" dirty="0" smtClean="0">
                <a:solidFill>
                  <a:schemeClr val="bg1"/>
                </a:solidFill>
              </a:rPr>
              <a:t>It is (4 x 1) + (2 x 1) + (1 x 1), which is 7!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Practice!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3"/>
            </a:pPr>
            <a:r>
              <a:rPr lang="en-US" i="1" dirty="0" smtClean="0">
                <a:solidFill>
                  <a:schemeClr val="bg1"/>
                </a:solidFill>
              </a:rPr>
              <a:t>What is this base-10 number in binary? </a:t>
            </a:r>
            <a:r>
              <a:rPr lang="en-US" dirty="0" smtClean="0">
                <a:solidFill>
                  <a:srgbClr val="FF0000"/>
                </a:solidFill>
              </a:rPr>
              <a:t>14</a:t>
            </a:r>
          </a:p>
          <a:p>
            <a:pPr marL="914400" lvl="1" indent="-514350"/>
            <a:r>
              <a:rPr lang="en-US" dirty="0" smtClean="0">
                <a:solidFill>
                  <a:schemeClr val="bg1"/>
                </a:solidFill>
              </a:rPr>
              <a:t>14 </a:t>
            </a:r>
            <a:r>
              <a:rPr lang="en-US" dirty="0" smtClean="0">
                <a:solidFill>
                  <a:schemeClr val="bg1"/>
                </a:solidFill>
              </a:rPr>
              <a:t>has </a:t>
            </a:r>
            <a:r>
              <a:rPr lang="en-US" u="sng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 eight, </a:t>
            </a:r>
            <a:r>
              <a:rPr lang="en-US" u="sng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 four, </a:t>
            </a:r>
            <a:r>
              <a:rPr lang="en-US" u="sng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 two, and </a:t>
            </a:r>
            <a:r>
              <a:rPr lang="en-US" u="sng" dirty="0" smtClean="0">
                <a:solidFill>
                  <a:schemeClr val="bg1"/>
                </a:solidFill>
              </a:rPr>
              <a:t>0</a:t>
            </a:r>
            <a:r>
              <a:rPr lang="en-US" dirty="0" smtClean="0">
                <a:solidFill>
                  <a:schemeClr val="bg1"/>
                </a:solidFill>
              </a:rPr>
              <a:t> ones. </a:t>
            </a: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So it’s 1110!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  <a:endParaRPr lang="en-US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 startAt="3"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Practice!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3"/>
            </a:pPr>
            <a:r>
              <a:rPr lang="en-US" i="1" dirty="0" smtClean="0">
                <a:solidFill>
                  <a:schemeClr val="bg1"/>
                </a:solidFill>
              </a:rPr>
              <a:t>What is this base-10 number in binary? </a:t>
            </a:r>
            <a:r>
              <a:rPr lang="en-US" dirty="0" smtClean="0">
                <a:solidFill>
                  <a:srgbClr val="FF0000"/>
                </a:solidFill>
              </a:rPr>
              <a:t>11</a:t>
            </a:r>
          </a:p>
          <a:p>
            <a:pPr marL="914400" lvl="1" indent="-514350"/>
            <a:r>
              <a:rPr lang="en-US" dirty="0" smtClean="0">
                <a:solidFill>
                  <a:schemeClr val="bg1"/>
                </a:solidFill>
              </a:rPr>
              <a:t>11 has </a:t>
            </a:r>
            <a:r>
              <a:rPr lang="en-US" u="sng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 eight, </a:t>
            </a:r>
            <a:r>
              <a:rPr lang="en-US" u="sng" dirty="0" smtClean="0">
                <a:solidFill>
                  <a:schemeClr val="bg1"/>
                </a:solidFill>
              </a:rPr>
              <a:t>0</a:t>
            </a:r>
            <a:r>
              <a:rPr lang="en-US" dirty="0" smtClean="0">
                <a:solidFill>
                  <a:schemeClr val="bg1"/>
                </a:solidFill>
              </a:rPr>
              <a:t> fours, </a:t>
            </a:r>
            <a:r>
              <a:rPr lang="en-US" u="sng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 two, and </a:t>
            </a:r>
            <a:r>
              <a:rPr lang="en-US" u="sng" dirty="0" smtClean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 one. </a:t>
            </a: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So it’s 1011!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  <a:endParaRPr lang="en-US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 startAt="3"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Why does binary matter??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381000" y="1600200"/>
            <a:ext cx="42672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A computer has many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switches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inside it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that tell it what to do.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876800" y="1752600"/>
            <a:ext cx="42672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	The computer will do different things, depending on which ones are switched </a:t>
            </a:r>
            <a:r>
              <a:rPr lang="en-US" sz="3200" dirty="0" smtClean="0">
                <a:solidFill>
                  <a:srgbClr val="FF0000"/>
                </a:solidFill>
              </a:rPr>
              <a:t>ON</a:t>
            </a:r>
            <a:r>
              <a:rPr lang="en-US" sz="3200" dirty="0" smtClean="0">
                <a:solidFill>
                  <a:schemeClr val="bg1"/>
                </a:solidFill>
              </a:rPr>
              <a:t> and which are </a:t>
            </a:r>
            <a:r>
              <a:rPr lang="en-US" sz="3200" dirty="0" smtClean="0">
                <a:solidFill>
                  <a:srgbClr val="FF0000"/>
                </a:solidFill>
              </a:rPr>
              <a:t>OFF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657600"/>
            <a:ext cx="3200400" cy="224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3"/>
          <p:cNvSpPr txBox="1">
            <a:spLocks/>
          </p:cNvSpPr>
          <p:nvPr/>
        </p:nvSpPr>
        <p:spPr>
          <a:xfrm>
            <a:off x="4648200" y="4191000"/>
            <a:ext cx="42672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	To a computer, an ON switch is represented by </a:t>
            </a:r>
            <a:r>
              <a:rPr lang="en-US" sz="3200" dirty="0" smtClean="0">
                <a:solidFill>
                  <a:srgbClr val="FF0000"/>
                </a:solidFill>
              </a:rPr>
              <a:t>1</a:t>
            </a:r>
            <a:r>
              <a:rPr lang="en-US" sz="3200" dirty="0" smtClean="0">
                <a:solidFill>
                  <a:schemeClr val="bg1"/>
                </a:solidFill>
              </a:rPr>
              <a:t> and an OFF switch is represented by </a:t>
            </a:r>
            <a:r>
              <a:rPr lang="en-US" sz="3200" dirty="0" smtClean="0">
                <a:solidFill>
                  <a:srgbClr val="FF0000"/>
                </a:solidFill>
              </a:rPr>
              <a:t>0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Why does anyone use binary??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905000"/>
            <a:ext cx="4419600" cy="259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300" dirty="0" smtClean="0">
                <a:solidFill>
                  <a:schemeClr val="bg1"/>
                </a:solidFill>
              </a:rPr>
              <a:t>	</a:t>
            </a:r>
            <a:r>
              <a:rPr lang="en-US" sz="2600" dirty="0" smtClean="0">
                <a:solidFill>
                  <a:schemeClr val="bg1"/>
                </a:solidFill>
              </a:rPr>
              <a:t>Because computers only understand things in terms of ON and OFF, a system with only two options for digit values makes a lot sense (</a:t>
            </a:r>
            <a:r>
              <a:rPr lang="en-US" sz="2600" dirty="0" smtClean="0">
                <a:solidFill>
                  <a:srgbClr val="FF0000"/>
                </a:solidFill>
              </a:rPr>
              <a:t>OFF = 0</a:t>
            </a:r>
            <a:r>
              <a:rPr lang="en-US" sz="2600" dirty="0" smtClean="0">
                <a:solidFill>
                  <a:schemeClr val="bg1"/>
                </a:solidFill>
              </a:rPr>
              <a:t>,</a:t>
            </a:r>
            <a:r>
              <a:rPr lang="en-US" sz="2600" dirty="0" smtClean="0">
                <a:solidFill>
                  <a:srgbClr val="FF0000"/>
                </a:solidFill>
              </a:rPr>
              <a:t> ON = 1</a:t>
            </a:r>
            <a:r>
              <a:rPr lang="en-US" sz="2600" dirty="0" smtClean="0">
                <a:solidFill>
                  <a:schemeClr val="bg1"/>
                </a:solidFill>
              </a:rPr>
              <a:t>).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685800" y="4648200"/>
            <a:ext cx="73152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This makes it very easy</a:t>
            </a:r>
            <a:r>
              <a:rPr kumimoji="0" lang="en-US" sz="3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computers to express everything happening inside them as a bunch of 0s and 1s.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752600"/>
            <a:ext cx="235215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Why does anyone use binary??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800600" y="1676400"/>
            <a:ext cx="3657600" cy="2590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ANYTHING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you do on computer can be represented as a </a:t>
            </a:r>
            <a:r>
              <a:rPr kumimoji="0" lang="en-US" sz="3200" b="0" i="0" u="sng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very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long string of binary.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1981200"/>
            <a:ext cx="29718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There is </a:t>
            </a:r>
            <a:r>
              <a:rPr lang="en-US" sz="2200" dirty="0">
                <a:solidFill>
                  <a:schemeClr val="bg1"/>
                </a:solidFill>
              </a:rPr>
              <a:t>a particular </a:t>
            </a:r>
            <a:r>
              <a:rPr lang="en-US" sz="2200" dirty="0">
                <a:solidFill>
                  <a:srgbClr val="FF0000"/>
                </a:solidFill>
              </a:rPr>
              <a:t>assortment</a:t>
            </a:r>
            <a:r>
              <a:rPr lang="en-US" sz="2200" dirty="0">
                <a:solidFill>
                  <a:schemeClr val="bg1"/>
                </a:solidFill>
              </a:rPr>
              <a:t> of ON and OFF switches for everything </a:t>
            </a:r>
            <a:r>
              <a:rPr lang="en-US" sz="2200" dirty="0" smtClean="0">
                <a:solidFill>
                  <a:schemeClr val="bg1"/>
                </a:solidFill>
              </a:rPr>
              <a:t>you do on a computer.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295400" y="4648200"/>
            <a:ext cx="6858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It sounds crazy until you realize there are a </a:t>
            </a:r>
            <a:r>
              <a:rPr lang="en-US" sz="2500" dirty="0" smtClean="0">
                <a:solidFill>
                  <a:srgbClr val="FF0000"/>
                </a:solidFill>
              </a:rPr>
              <a:t>huge amount of switches in your computer</a:t>
            </a:r>
            <a:r>
              <a:rPr lang="en-US" sz="2500" dirty="0" smtClean="0">
                <a:solidFill>
                  <a:schemeClr val="bg1"/>
                </a:solidFill>
              </a:rPr>
              <a:t> – and SO many ways the whole system can be arranged. Actually, it still sounds pretty amazing!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92332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0010101010100110001010101</a:t>
            </a:r>
          </a:p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0101010010010101001010100</a:t>
            </a:r>
          </a:p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1010010010111101011110010</a:t>
            </a:r>
          </a:p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0000011011010010101111100</a:t>
            </a:r>
          </a:p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0101010111100101010100010001010111101010100101010000010100101000010011111001010101010101010101010101 01011011110100010100101011010101101110000111100110</a:t>
            </a:r>
          </a:p>
          <a:p>
            <a:pPr algn="ctr"/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143000"/>
            <a:ext cx="716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So remember… there are 10 types of people in this world: those that understand binary, and those that don’t! </a:t>
            </a:r>
            <a:r>
              <a:rPr lang="en-US" sz="3000" dirty="0" smtClean="0">
                <a:solidFill>
                  <a:schemeClr val="bg1"/>
                </a:solidFill>
                <a:sym typeface="Wingdings" pitchFamily="2" charset="2"/>
              </a:rPr>
              <a:t>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3276600"/>
            <a:ext cx="7010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 smtClean="0">
                <a:solidFill>
                  <a:srgbClr val="FF0000"/>
                </a:solidFill>
              </a:rPr>
              <a:t>Any questions??</a:t>
            </a:r>
            <a:endParaRPr lang="en-US" sz="7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1563</Words>
  <Application>Microsoft Office PowerPoint</Application>
  <PresentationFormat>On-screen Show (4:3)</PresentationFormat>
  <Paragraphs>221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Binary</vt:lpstr>
      <vt:lpstr>What is binary?</vt:lpstr>
      <vt:lpstr>Base-10</vt:lpstr>
      <vt:lpstr>Places</vt:lpstr>
      <vt:lpstr>Places</vt:lpstr>
      <vt:lpstr>Exponents</vt:lpstr>
      <vt:lpstr>Base-10 Example</vt:lpstr>
      <vt:lpstr>What is binary??</vt:lpstr>
      <vt:lpstr>Exponents in Binary</vt:lpstr>
      <vt:lpstr>Exponents in Binary</vt:lpstr>
      <vt:lpstr>Binary Example System</vt:lpstr>
      <vt:lpstr>Let’s Count!</vt:lpstr>
      <vt:lpstr>Converting Base-10 to Binary!</vt:lpstr>
      <vt:lpstr>Converting Base-10 to Binary!</vt:lpstr>
      <vt:lpstr>Converting Base-10 to Binary!</vt:lpstr>
      <vt:lpstr>Converting Base-10 to Binary!</vt:lpstr>
      <vt:lpstr>Converting Base-10 to Binary!</vt:lpstr>
      <vt:lpstr>Converting Base-10 to Binary!</vt:lpstr>
      <vt:lpstr>Converting Binary into Base-10!</vt:lpstr>
      <vt:lpstr>Converting Binary into Base-10!</vt:lpstr>
      <vt:lpstr>Practice!</vt:lpstr>
      <vt:lpstr>Practice!</vt:lpstr>
      <vt:lpstr>Practice!</vt:lpstr>
      <vt:lpstr>Practice!</vt:lpstr>
      <vt:lpstr>Why does binary matter??</vt:lpstr>
      <vt:lpstr>Why does anyone use binary??</vt:lpstr>
      <vt:lpstr>Why does anyone use binary??</vt:lpstr>
      <vt:lpstr>Slide 28</vt:lpstr>
      <vt:lpstr>Slide 29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Binary</dc:title>
  <dc:creator>Brown User</dc:creator>
  <cp:lastModifiedBy>Brown User</cp:lastModifiedBy>
  <cp:revision>132</cp:revision>
  <dcterms:created xsi:type="dcterms:W3CDTF">2010-06-22T19:11:07Z</dcterms:created>
  <dcterms:modified xsi:type="dcterms:W3CDTF">2010-07-06T16:02:38Z</dcterms:modified>
</cp:coreProperties>
</file>