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68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99"/>
    <a:srgbClr val="BA7A34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8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3B333F4-1FA8-4413-9F18-AEC738358B64}" type="doc">
      <dgm:prSet loTypeId="urn:microsoft.com/office/officeart/2005/8/layout/equation2" loCatId="process" qsTypeId="urn:microsoft.com/office/officeart/2005/8/quickstyle/simple1" qsCatId="simple" csTypeId="urn:microsoft.com/office/officeart/2005/8/colors/accent1_2" csCatId="accent1" phldr="1"/>
      <dgm:spPr>
        <a:scene3d>
          <a:camera prst="orthographicFront">
            <a:rot lat="0" lon="0" rev="16200000"/>
          </a:camera>
          <a:lightRig rig="threePt" dir="t"/>
        </a:scene3d>
      </dgm:spPr>
    </dgm:pt>
    <dgm:pt modelId="{1CB888FA-17F6-43BD-8F17-A5B915D899A7}">
      <dgm:prSet phldrT="[Text]"/>
      <dgm:spPr>
        <a:gradFill flip="none" rotWithShape="1">
          <a:gsLst>
            <a:gs pos="0">
              <a:schemeClr val="accent6">
                <a:lumMod val="60000"/>
                <a:lumOff val="40000"/>
              </a:schemeClr>
            </a:gs>
            <a:gs pos="100000">
              <a:srgbClr val="BA7A34"/>
            </a:gs>
          </a:gsLst>
          <a:path path="circle">
            <a:fillToRect l="50000" t="50000" r="50000" b="50000"/>
          </a:path>
          <a:tileRect/>
        </a:gradFill>
        <a:ln>
          <a:noFill/>
        </a:ln>
      </dgm:spPr>
      <dgm:t>
        <a:bodyPr/>
        <a:lstStyle/>
        <a:p>
          <a:endParaRPr lang="en-US" dirty="0"/>
        </a:p>
      </dgm:t>
    </dgm:pt>
    <dgm:pt modelId="{2303E3D0-7279-4E3F-9BB8-D32955AB37EB}" type="parTrans" cxnId="{6CC70BC5-7BA2-4153-9293-D07D991A28C7}">
      <dgm:prSet/>
      <dgm:spPr/>
      <dgm:t>
        <a:bodyPr/>
        <a:lstStyle/>
        <a:p>
          <a:endParaRPr lang="en-US"/>
        </a:p>
      </dgm:t>
    </dgm:pt>
    <dgm:pt modelId="{C5820ECC-5696-4472-81BC-2D5C4814C3B6}" type="sibTrans" cxnId="{6CC70BC5-7BA2-4153-9293-D07D991A28C7}">
      <dgm:prSet/>
      <dgm:spPr>
        <a:solidFill>
          <a:schemeClr val="bg1">
            <a:lumMod val="65000"/>
          </a:schemeClr>
        </a:solidFill>
        <a:ln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44F40687-6647-49FA-B8FF-AE8AA66EA394}">
      <dgm:prSet phldrT="[Text]"/>
      <dgm:spPr>
        <a:gradFill flip="none" rotWithShape="1">
          <a:gsLst>
            <a:gs pos="0">
              <a:schemeClr val="accent6">
                <a:lumMod val="60000"/>
                <a:lumOff val="40000"/>
              </a:schemeClr>
            </a:gs>
            <a:gs pos="100000">
              <a:srgbClr val="BA7A34"/>
            </a:gs>
          </a:gsLst>
          <a:path path="circle">
            <a:fillToRect l="50000" t="50000" r="50000" b="50000"/>
          </a:path>
          <a:tileRect/>
        </a:gradFill>
        <a:ln>
          <a:noFill/>
        </a:ln>
      </dgm:spPr>
      <dgm:t>
        <a:bodyPr/>
        <a:lstStyle/>
        <a:p>
          <a:endParaRPr lang="en-US" dirty="0"/>
        </a:p>
      </dgm:t>
    </dgm:pt>
    <dgm:pt modelId="{8F9C0F03-4C70-4793-A167-81925869DDCA}" type="parTrans" cxnId="{EDCDC99D-4F81-4A6F-9C08-56CA33B1BF0D}">
      <dgm:prSet/>
      <dgm:spPr/>
      <dgm:t>
        <a:bodyPr/>
        <a:lstStyle/>
        <a:p>
          <a:endParaRPr lang="en-US"/>
        </a:p>
      </dgm:t>
    </dgm:pt>
    <dgm:pt modelId="{FA40A5CF-F3B4-4269-837A-429EB46410FF}" type="sibTrans" cxnId="{EDCDC99D-4F81-4A6F-9C08-56CA33B1BF0D}">
      <dgm:prSet/>
      <dgm:spPr>
        <a:solidFill>
          <a:schemeClr val="bg1">
            <a:lumMod val="65000"/>
          </a:schemeClr>
        </a:solidFill>
        <a:ln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11E9847E-42D7-412C-A790-CA28C4FD2035}">
      <dgm:prSet phldrT="[Text]"/>
      <dgm:spPr>
        <a:gradFill flip="none" rotWithShape="1">
          <a:gsLst>
            <a:gs pos="0">
              <a:schemeClr val="accent6">
                <a:lumMod val="60000"/>
                <a:lumOff val="40000"/>
              </a:schemeClr>
            </a:gs>
            <a:gs pos="100000">
              <a:srgbClr val="BA7A34"/>
            </a:gs>
          </a:gsLst>
          <a:path path="circle">
            <a:fillToRect l="50000" t="50000" r="50000" b="50000"/>
          </a:path>
          <a:tileRect/>
        </a:gradFill>
        <a:ln>
          <a:noFill/>
        </a:ln>
      </dgm:spPr>
      <dgm:t>
        <a:bodyPr/>
        <a:lstStyle/>
        <a:p>
          <a:endParaRPr lang="en-US" dirty="0"/>
        </a:p>
      </dgm:t>
    </dgm:pt>
    <dgm:pt modelId="{B915430D-E06E-415E-B4CD-832EBD6529EA}" type="parTrans" cxnId="{F81429B1-26AB-493F-87FA-7558611C27A7}">
      <dgm:prSet/>
      <dgm:spPr/>
      <dgm:t>
        <a:bodyPr/>
        <a:lstStyle/>
        <a:p>
          <a:endParaRPr lang="en-US"/>
        </a:p>
      </dgm:t>
    </dgm:pt>
    <dgm:pt modelId="{55F9F0E4-9CE1-45C2-B201-8F2E371B9570}" type="sibTrans" cxnId="{F81429B1-26AB-493F-87FA-7558611C27A7}">
      <dgm:prSet/>
      <dgm:spPr/>
      <dgm:t>
        <a:bodyPr/>
        <a:lstStyle/>
        <a:p>
          <a:endParaRPr lang="en-US"/>
        </a:p>
      </dgm:t>
    </dgm:pt>
    <dgm:pt modelId="{EDEABDF8-8DDB-4908-A149-8C8E89979D20}" type="pres">
      <dgm:prSet presAssocID="{13B333F4-1FA8-4413-9F18-AEC738358B64}" presName="Name0" presStyleCnt="0">
        <dgm:presLayoutVars>
          <dgm:dir/>
          <dgm:resizeHandles val="exact"/>
        </dgm:presLayoutVars>
      </dgm:prSet>
      <dgm:spPr/>
    </dgm:pt>
    <dgm:pt modelId="{D733676B-AF6F-4596-B7A5-CFDA7B409D0F}" type="pres">
      <dgm:prSet presAssocID="{13B333F4-1FA8-4413-9F18-AEC738358B64}" presName="vNodes" presStyleCnt="0"/>
      <dgm:spPr/>
    </dgm:pt>
    <dgm:pt modelId="{F41288AE-1BD1-4484-A5C0-B389E5DE3B4C}" type="pres">
      <dgm:prSet presAssocID="{1CB888FA-17F6-43BD-8F17-A5B915D899A7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5C3D95E-6097-4BED-8D86-2B4B6AF86024}" type="pres">
      <dgm:prSet presAssocID="{C5820ECC-5696-4472-81BC-2D5C4814C3B6}" presName="spacerT" presStyleCnt="0"/>
      <dgm:spPr/>
    </dgm:pt>
    <dgm:pt modelId="{F8E63078-8F80-4202-ABF8-74BE46A9BCA8}" type="pres">
      <dgm:prSet presAssocID="{C5820ECC-5696-4472-81BC-2D5C4814C3B6}" presName="sibTrans" presStyleLbl="sibTrans2D1" presStyleIdx="0" presStyleCnt="2"/>
      <dgm:spPr/>
      <dgm:t>
        <a:bodyPr/>
        <a:lstStyle/>
        <a:p>
          <a:endParaRPr lang="en-US"/>
        </a:p>
      </dgm:t>
    </dgm:pt>
    <dgm:pt modelId="{AB65EAC4-ABBB-4A54-BEBD-33E1B4ECC0DE}" type="pres">
      <dgm:prSet presAssocID="{C5820ECC-5696-4472-81BC-2D5C4814C3B6}" presName="spacerB" presStyleCnt="0"/>
      <dgm:spPr/>
    </dgm:pt>
    <dgm:pt modelId="{9265D996-4157-4C56-A26A-4FEA9E249996}" type="pres">
      <dgm:prSet presAssocID="{44F40687-6647-49FA-B8FF-AE8AA66EA394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2D2C6C4-A422-47F1-8093-98733B7F122B}" type="pres">
      <dgm:prSet presAssocID="{13B333F4-1FA8-4413-9F18-AEC738358B64}" presName="sibTransLast" presStyleLbl="sibTrans2D1" presStyleIdx="1" presStyleCnt="2"/>
      <dgm:spPr/>
      <dgm:t>
        <a:bodyPr/>
        <a:lstStyle/>
        <a:p>
          <a:endParaRPr lang="en-US"/>
        </a:p>
      </dgm:t>
    </dgm:pt>
    <dgm:pt modelId="{E93CC37A-0D8B-4DE6-B002-DDEB0C31B8A1}" type="pres">
      <dgm:prSet presAssocID="{13B333F4-1FA8-4413-9F18-AEC738358B64}" presName="connectorText" presStyleLbl="sibTrans2D1" presStyleIdx="1" presStyleCnt="2"/>
      <dgm:spPr/>
      <dgm:t>
        <a:bodyPr/>
        <a:lstStyle/>
        <a:p>
          <a:endParaRPr lang="en-US"/>
        </a:p>
      </dgm:t>
    </dgm:pt>
    <dgm:pt modelId="{DBE6CA22-3042-42C0-B0DA-F8FE2FB566E3}" type="pres">
      <dgm:prSet presAssocID="{13B333F4-1FA8-4413-9F18-AEC738358B64}" presName="last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81429B1-26AB-493F-87FA-7558611C27A7}" srcId="{13B333F4-1FA8-4413-9F18-AEC738358B64}" destId="{11E9847E-42D7-412C-A790-CA28C4FD2035}" srcOrd="2" destOrd="0" parTransId="{B915430D-E06E-415E-B4CD-832EBD6529EA}" sibTransId="{55F9F0E4-9CE1-45C2-B201-8F2E371B9570}"/>
    <dgm:cxn modelId="{2F134D50-8B1E-4563-A8CC-07017AFB2C68}" type="presOf" srcId="{FA40A5CF-F3B4-4269-837A-429EB46410FF}" destId="{E93CC37A-0D8B-4DE6-B002-DDEB0C31B8A1}" srcOrd="1" destOrd="0" presId="urn:microsoft.com/office/officeart/2005/8/layout/equation2"/>
    <dgm:cxn modelId="{6CACDEBD-CA01-4ACB-9042-5DE17114366D}" type="presOf" srcId="{44F40687-6647-49FA-B8FF-AE8AA66EA394}" destId="{9265D996-4157-4C56-A26A-4FEA9E249996}" srcOrd="0" destOrd="0" presId="urn:microsoft.com/office/officeart/2005/8/layout/equation2"/>
    <dgm:cxn modelId="{D3F55975-B6CC-49E7-8C8B-C853C924BC5B}" type="presOf" srcId="{C5820ECC-5696-4472-81BC-2D5C4814C3B6}" destId="{F8E63078-8F80-4202-ABF8-74BE46A9BCA8}" srcOrd="0" destOrd="0" presId="urn:microsoft.com/office/officeart/2005/8/layout/equation2"/>
    <dgm:cxn modelId="{EBB0D260-6972-404B-97E9-934A925B469A}" type="presOf" srcId="{13B333F4-1FA8-4413-9F18-AEC738358B64}" destId="{EDEABDF8-8DDB-4908-A149-8C8E89979D20}" srcOrd="0" destOrd="0" presId="urn:microsoft.com/office/officeart/2005/8/layout/equation2"/>
    <dgm:cxn modelId="{C31C6690-5C50-4259-9969-6AECCB972BB7}" type="presOf" srcId="{11E9847E-42D7-412C-A790-CA28C4FD2035}" destId="{DBE6CA22-3042-42C0-B0DA-F8FE2FB566E3}" srcOrd="0" destOrd="0" presId="urn:microsoft.com/office/officeart/2005/8/layout/equation2"/>
    <dgm:cxn modelId="{437FE6D2-23A9-480D-8B76-636E0BBB49D4}" type="presOf" srcId="{1CB888FA-17F6-43BD-8F17-A5B915D899A7}" destId="{F41288AE-1BD1-4484-A5C0-B389E5DE3B4C}" srcOrd="0" destOrd="0" presId="urn:microsoft.com/office/officeart/2005/8/layout/equation2"/>
    <dgm:cxn modelId="{EDCDC99D-4F81-4A6F-9C08-56CA33B1BF0D}" srcId="{13B333F4-1FA8-4413-9F18-AEC738358B64}" destId="{44F40687-6647-49FA-B8FF-AE8AA66EA394}" srcOrd="1" destOrd="0" parTransId="{8F9C0F03-4C70-4793-A167-81925869DDCA}" sibTransId="{FA40A5CF-F3B4-4269-837A-429EB46410FF}"/>
    <dgm:cxn modelId="{73AF9EAB-0C96-4B4C-A325-C34BA6708DEF}" type="presOf" srcId="{FA40A5CF-F3B4-4269-837A-429EB46410FF}" destId="{A2D2C6C4-A422-47F1-8093-98733B7F122B}" srcOrd="0" destOrd="0" presId="urn:microsoft.com/office/officeart/2005/8/layout/equation2"/>
    <dgm:cxn modelId="{6CC70BC5-7BA2-4153-9293-D07D991A28C7}" srcId="{13B333F4-1FA8-4413-9F18-AEC738358B64}" destId="{1CB888FA-17F6-43BD-8F17-A5B915D899A7}" srcOrd="0" destOrd="0" parTransId="{2303E3D0-7279-4E3F-9BB8-D32955AB37EB}" sibTransId="{C5820ECC-5696-4472-81BC-2D5C4814C3B6}"/>
    <dgm:cxn modelId="{ABFDA542-78DA-4502-977D-EB241FB747EB}" type="presParOf" srcId="{EDEABDF8-8DDB-4908-A149-8C8E89979D20}" destId="{D733676B-AF6F-4596-B7A5-CFDA7B409D0F}" srcOrd="0" destOrd="0" presId="urn:microsoft.com/office/officeart/2005/8/layout/equation2"/>
    <dgm:cxn modelId="{3B8721A6-9F56-4F3B-BED5-6A0D869103D4}" type="presParOf" srcId="{D733676B-AF6F-4596-B7A5-CFDA7B409D0F}" destId="{F41288AE-1BD1-4484-A5C0-B389E5DE3B4C}" srcOrd="0" destOrd="0" presId="urn:microsoft.com/office/officeart/2005/8/layout/equation2"/>
    <dgm:cxn modelId="{32CD5826-F155-4C7B-B263-E965A74421CB}" type="presParOf" srcId="{D733676B-AF6F-4596-B7A5-CFDA7B409D0F}" destId="{15C3D95E-6097-4BED-8D86-2B4B6AF86024}" srcOrd="1" destOrd="0" presId="urn:microsoft.com/office/officeart/2005/8/layout/equation2"/>
    <dgm:cxn modelId="{0B1FDF23-5E50-4C13-A513-B5E888B42060}" type="presParOf" srcId="{D733676B-AF6F-4596-B7A5-CFDA7B409D0F}" destId="{F8E63078-8F80-4202-ABF8-74BE46A9BCA8}" srcOrd="2" destOrd="0" presId="urn:microsoft.com/office/officeart/2005/8/layout/equation2"/>
    <dgm:cxn modelId="{39DE1C9A-094D-4FAA-8CB9-2CFBFB633337}" type="presParOf" srcId="{D733676B-AF6F-4596-B7A5-CFDA7B409D0F}" destId="{AB65EAC4-ABBB-4A54-BEBD-33E1B4ECC0DE}" srcOrd="3" destOrd="0" presId="urn:microsoft.com/office/officeart/2005/8/layout/equation2"/>
    <dgm:cxn modelId="{10F014DE-FB54-47C4-8CD1-3A49C7547D26}" type="presParOf" srcId="{D733676B-AF6F-4596-B7A5-CFDA7B409D0F}" destId="{9265D996-4157-4C56-A26A-4FEA9E249996}" srcOrd="4" destOrd="0" presId="urn:microsoft.com/office/officeart/2005/8/layout/equation2"/>
    <dgm:cxn modelId="{CBDABD3E-F52E-4AA7-A773-DBACD94F630F}" type="presParOf" srcId="{EDEABDF8-8DDB-4908-A149-8C8E89979D20}" destId="{A2D2C6C4-A422-47F1-8093-98733B7F122B}" srcOrd="1" destOrd="0" presId="urn:microsoft.com/office/officeart/2005/8/layout/equation2"/>
    <dgm:cxn modelId="{0F486D53-2981-4086-9CCC-A86C930AD1DC}" type="presParOf" srcId="{A2D2C6C4-A422-47F1-8093-98733B7F122B}" destId="{E93CC37A-0D8B-4DE6-B002-DDEB0C31B8A1}" srcOrd="0" destOrd="0" presId="urn:microsoft.com/office/officeart/2005/8/layout/equation2"/>
    <dgm:cxn modelId="{0473F0CB-93D4-40E7-8897-345495ED9442}" type="presParOf" srcId="{EDEABDF8-8DDB-4908-A149-8C8E89979D20}" destId="{DBE6CA22-3042-42C0-B0DA-F8FE2FB566E3}" srcOrd="2" destOrd="0" presId="urn:microsoft.com/office/officeart/2005/8/layout/equation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41288AE-1BD1-4484-A5C0-B389E5DE3B4C}">
      <dsp:nvSpPr>
        <dsp:cNvPr id="0" name=""/>
        <dsp:cNvSpPr/>
      </dsp:nvSpPr>
      <dsp:spPr>
        <a:xfrm>
          <a:off x="258179" y="993"/>
          <a:ext cx="999566" cy="999566"/>
        </a:xfrm>
        <a:prstGeom prst="ellipse">
          <a:avLst/>
        </a:prstGeom>
        <a:gradFill flip="none" rotWithShape="1">
          <a:gsLst>
            <a:gs pos="0">
              <a:schemeClr val="accent6">
                <a:lumMod val="60000"/>
                <a:lumOff val="40000"/>
              </a:schemeClr>
            </a:gs>
            <a:gs pos="100000">
              <a:srgbClr val="BA7A34"/>
            </a:gs>
          </a:gsLst>
          <a:path path="circle">
            <a:fillToRect l="50000" t="50000" r="50000" b="50000"/>
          </a:path>
          <a:tileRect/>
        </a:gradFill>
        <a:ln w="25400" cap="flat" cmpd="sng" algn="ctr">
          <a:noFill/>
          <a:prstDash val="solid"/>
        </a:ln>
        <a:effectLst/>
        <a:scene3d>
          <a:camera prst="orthographicFront">
            <a:rot lat="0" lon="0" rev="16200000"/>
          </a:camera>
          <a:lightRig rig="threePt" dir="t"/>
        </a:scene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4200" kern="1200" dirty="0"/>
        </a:p>
      </dsp:txBody>
      <dsp:txXfrm>
        <a:off x="258179" y="993"/>
        <a:ext cx="999566" cy="999566"/>
      </dsp:txXfrm>
    </dsp:sp>
    <dsp:sp modelId="{F8E63078-8F80-4202-ABF8-74BE46A9BCA8}">
      <dsp:nvSpPr>
        <dsp:cNvPr id="0" name=""/>
        <dsp:cNvSpPr/>
      </dsp:nvSpPr>
      <dsp:spPr>
        <a:xfrm>
          <a:off x="468088" y="1081725"/>
          <a:ext cx="579748" cy="579748"/>
        </a:xfrm>
        <a:prstGeom prst="mathPlus">
          <a:avLst/>
        </a:prstGeom>
        <a:solidFill>
          <a:schemeClr val="bg1">
            <a:lumMod val="65000"/>
          </a:schemeClr>
        </a:solidFill>
        <a:ln>
          <a:solidFill>
            <a:schemeClr val="tx1"/>
          </a:solidFill>
        </a:ln>
        <a:effectLst/>
        <a:scene3d>
          <a:camera prst="orthographicFront">
            <a:rot lat="0" lon="0" rev="16200000"/>
          </a:camera>
          <a:lightRig rig="threePt" dir="t"/>
        </a:scene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900" kern="1200"/>
        </a:p>
      </dsp:txBody>
      <dsp:txXfrm>
        <a:off x="468088" y="1081725"/>
        <a:ext cx="579748" cy="579748"/>
      </dsp:txXfrm>
    </dsp:sp>
    <dsp:sp modelId="{9265D996-4157-4C56-A26A-4FEA9E249996}">
      <dsp:nvSpPr>
        <dsp:cNvPr id="0" name=""/>
        <dsp:cNvSpPr/>
      </dsp:nvSpPr>
      <dsp:spPr>
        <a:xfrm>
          <a:off x="258179" y="1742639"/>
          <a:ext cx="999566" cy="999566"/>
        </a:xfrm>
        <a:prstGeom prst="ellipse">
          <a:avLst/>
        </a:prstGeom>
        <a:gradFill flip="none" rotWithShape="1">
          <a:gsLst>
            <a:gs pos="0">
              <a:schemeClr val="accent6">
                <a:lumMod val="60000"/>
                <a:lumOff val="40000"/>
              </a:schemeClr>
            </a:gs>
            <a:gs pos="100000">
              <a:srgbClr val="BA7A34"/>
            </a:gs>
          </a:gsLst>
          <a:path path="circle">
            <a:fillToRect l="50000" t="50000" r="50000" b="50000"/>
          </a:path>
          <a:tileRect/>
        </a:gradFill>
        <a:ln w="25400" cap="flat" cmpd="sng" algn="ctr">
          <a:noFill/>
          <a:prstDash val="solid"/>
        </a:ln>
        <a:effectLst/>
        <a:scene3d>
          <a:camera prst="orthographicFront">
            <a:rot lat="0" lon="0" rev="16200000"/>
          </a:camera>
          <a:lightRig rig="threePt" dir="t"/>
        </a:scene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4200" kern="1200" dirty="0"/>
        </a:p>
      </dsp:txBody>
      <dsp:txXfrm>
        <a:off x="258179" y="1742639"/>
        <a:ext cx="999566" cy="999566"/>
      </dsp:txXfrm>
    </dsp:sp>
    <dsp:sp modelId="{A2D2C6C4-A422-47F1-8093-98733B7F122B}">
      <dsp:nvSpPr>
        <dsp:cNvPr id="0" name=""/>
        <dsp:cNvSpPr/>
      </dsp:nvSpPr>
      <dsp:spPr>
        <a:xfrm>
          <a:off x="1407681" y="1185680"/>
          <a:ext cx="317862" cy="371838"/>
        </a:xfrm>
        <a:prstGeom prst="rightArrow">
          <a:avLst>
            <a:gd name="adj1" fmla="val 60000"/>
            <a:gd name="adj2" fmla="val 50000"/>
          </a:avLst>
        </a:prstGeom>
        <a:solidFill>
          <a:schemeClr val="bg1">
            <a:lumMod val="65000"/>
          </a:schemeClr>
        </a:solidFill>
        <a:ln>
          <a:solidFill>
            <a:schemeClr val="tx1"/>
          </a:solidFill>
        </a:ln>
        <a:effectLst/>
        <a:scene3d>
          <a:camera prst="orthographicFront">
            <a:rot lat="0" lon="0" rev="16200000"/>
          </a:camera>
          <a:lightRig rig="threePt" dir="t"/>
        </a:scene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500" kern="1200"/>
        </a:p>
      </dsp:txBody>
      <dsp:txXfrm>
        <a:off x="1407681" y="1185680"/>
        <a:ext cx="317862" cy="371838"/>
      </dsp:txXfrm>
    </dsp:sp>
    <dsp:sp modelId="{DBE6CA22-3042-42C0-B0DA-F8FE2FB566E3}">
      <dsp:nvSpPr>
        <dsp:cNvPr id="0" name=""/>
        <dsp:cNvSpPr/>
      </dsp:nvSpPr>
      <dsp:spPr>
        <a:xfrm>
          <a:off x="1857486" y="372033"/>
          <a:ext cx="1999133" cy="1999133"/>
        </a:xfrm>
        <a:prstGeom prst="ellipse">
          <a:avLst/>
        </a:prstGeom>
        <a:gradFill flip="none" rotWithShape="1">
          <a:gsLst>
            <a:gs pos="0">
              <a:schemeClr val="accent6">
                <a:lumMod val="60000"/>
                <a:lumOff val="40000"/>
              </a:schemeClr>
            </a:gs>
            <a:gs pos="100000">
              <a:srgbClr val="BA7A34"/>
            </a:gs>
          </a:gsLst>
          <a:path path="circle">
            <a:fillToRect l="50000" t="50000" r="50000" b="50000"/>
          </a:path>
          <a:tileRect/>
        </a:gradFill>
        <a:ln w="25400" cap="flat" cmpd="sng" algn="ctr">
          <a:noFill/>
          <a:prstDash val="solid"/>
        </a:ln>
        <a:effectLst/>
        <a:scene3d>
          <a:camera prst="orthographicFront">
            <a:rot lat="0" lon="0" rev="16200000"/>
          </a:camera>
          <a:lightRig rig="threePt" dir="t"/>
        </a:scene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0" tIns="82550" rIns="82550" bIns="825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500" kern="1200" dirty="0"/>
        </a:p>
      </dsp:txBody>
      <dsp:txXfrm>
        <a:off x="1857486" y="372033"/>
        <a:ext cx="1999133" cy="199913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equation2">
  <dgm:title val=""/>
  <dgm:desc val=""/>
  <dgm:catLst>
    <dgm:cat type="relationship" pri="18000"/>
    <dgm:cat type="process" pri="2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linDir" val="fromL"/>
          <dgm:param type="fallback" val="2D"/>
        </dgm:alg>
      </dgm:if>
      <dgm:else name="Name3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ch" ptType="node" func="cnt" op="gte" val="3">
        <dgm:constrLst>
          <dgm:constr type="h" for="des" forName="node" refType="w" fact="0.5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ch" forName="lastNode" op="equ" val="65"/>
          <dgm:constr type="primFontSz" for="des" forName="node" op="equ" val="65"/>
          <dgm:constr type="primFontSz" for="des" forName="sibTrans" val="55"/>
          <dgm:constr type="primFontSz" for="des" forName="sibTrans" refType="primFontSz" refFor="des" refForName="node" op="lte" fact="0.8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if>
      <dgm:else name="Name6">
        <dgm:constrLst>
          <dgm:constr type="h" for="des" forName="node" refType="w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des" forName="node" val="65"/>
          <dgm:constr type="primFontSz" for="ch" forName="lastNode" refType="primFontSz" refFor="des" refForName="node" op="equ"/>
          <dgm:constr type="primFontSz" for="des" forName="sibTrans" val="55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else>
    </dgm:choose>
    <dgm:ruleLst/>
    <dgm:choose name="Name7">
      <dgm:if name="Name8" axis="ch" ptType="node" func="cnt" op="gte" val="1">
        <dgm:layoutNode name="vNodes">
          <dgm:alg type="lin">
            <dgm:param type="linDir" val="fromT"/>
            <dgm:param type="fallback" val="2D"/>
          </dgm:alg>
          <dgm:shape xmlns:r="http://schemas.openxmlformats.org/officeDocument/2006/relationships" r:blip="">
            <dgm:adjLst/>
          </dgm:shape>
          <dgm:presOf/>
          <dgm:constrLst/>
          <dgm:ruleLst/>
          <dgm:forEach name="Name9" axis="ch" ptType="node">
            <dgm:choose name="Name10">
              <dgm:if name="Name11" axis="self" func="revPos" op="neq" val="1">
                <dgm:layoutNode name="node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  <dgm:choose name="Name12">
                  <dgm:if name="Name13" axis="self" ptType="node" func="revPos" op="gt" val="2">
                    <dgm:forEach name="sibTransForEach" axis="followSib" ptType="sibTrans" cnt="1">
                      <dgm:layoutNode name="spacerT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  <dgm:layoutNode name="sibTrans">
                        <dgm:alg type="tx"/>
                        <dgm:shape xmlns:r="http://schemas.openxmlformats.org/officeDocument/2006/relationships" type="mathPlus" r:blip="">
                          <dgm:adjLst/>
                        </dgm:shape>
                        <dgm:presOf axis="self"/>
                        <dgm:constrLst>
                          <dgm:constr type="h" refType="w"/>
                          <dgm:constr type="lMarg"/>
                          <dgm:constr type="rMarg"/>
                          <dgm:constr type="tMarg"/>
                          <dgm:constr type="bMarg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spacerB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</dgm:forEach>
                  </dgm:if>
                  <dgm:else name="Name14"/>
                </dgm:choose>
              </dgm:if>
              <dgm:else name="Name15"/>
            </dgm:choose>
          </dgm:forEach>
        </dgm:layoutNode>
        <dgm:choose name="Name16">
          <dgm:if name="Name17" axis="ch" ptType="node" func="cnt" op="gt" val="1">
            <dgm:layoutNode name="sibTransLast">
              <dgm:alg type="conn">
                <dgm:param type="begPts" val="auto"/>
                <dgm:param type="endPts" val="auto"/>
                <dgm:param type="srcNode" val="vNodes"/>
                <dgm:param type="dstNode" val="lastNode"/>
              </dgm:alg>
              <dgm:shape xmlns:r="http://schemas.openxmlformats.org/officeDocument/2006/relationships" type="conn" r:blip="">
                <dgm:adjLst/>
              </dgm:shape>
              <dgm:presOf axis="ch" ptType="sibTrans" st="-1" cnt="1"/>
              <dgm:constrLst>
                <dgm:constr type="h" refType="w" fact="0.62"/>
                <dgm:constr type="connDist"/>
                <dgm:constr type="begPad" refType="connDist" fact="0.25"/>
                <dgm:constr type="endPad" refType="connDist" fact="0.22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ch desOrSelf" ptType="sibTrans sibTrans" st="-1 1" cnt="1 0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if>
          <dgm:else name="Name18"/>
        </dgm:choose>
        <dgm:layoutNode name="lastNode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ellipse" r:blip="">
            <dgm:adjLst/>
          </dgm:shape>
          <dgm:presOf axis="ch desOrSelf" ptType="node node" st="-1 1" cnt="1 0"/>
          <dgm:constrLst>
            <dgm:constr type="h" refType="w"/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</dgm:if>
      <dgm:else name="Name19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CCB0A5-A365-4331-89E1-48E28FC72E1A}" type="datetimeFigureOut">
              <a:rPr lang="en-US" smtClean="0"/>
              <a:t>6/22/2010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46D618-1B6B-4FCD-B64F-CBDFF39BDA1C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46D618-1B6B-4FCD-B64F-CBDFF39BDA1C}" type="slidenum">
              <a:rPr lang="en-US" smtClean="0"/>
              <a:t>21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768DE0-AEE5-4FF6-8B96-7A2160522964}" type="datetimeFigureOut">
              <a:rPr lang="en-US" smtClean="0"/>
              <a:pPr/>
              <a:t>6/22/2010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025310-B369-4EF5-825C-2A69AD60E81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768DE0-AEE5-4FF6-8B96-7A2160522964}" type="datetimeFigureOut">
              <a:rPr lang="en-US" smtClean="0"/>
              <a:pPr/>
              <a:t>6/22/2010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025310-B369-4EF5-825C-2A69AD60E81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768DE0-AEE5-4FF6-8B96-7A2160522964}" type="datetimeFigureOut">
              <a:rPr lang="en-US" smtClean="0"/>
              <a:pPr/>
              <a:t>6/22/2010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025310-B369-4EF5-825C-2A69AD60E81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768DE0-AEE5-4FF6-8B96-7A2160522964}" type="datetimeFigureOut">
              <a:rPr lang="en-US" smtClean="0"/>
              <a:pPr/>
              <a:t>6/22/2010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025310-B369-4EF5-825C-2A69AD60E81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768DE0-AEE5-4FF6-8B96-7A2160522964}" type="datetimeFigureOut">
              <a:rPr lang="en-US" smtClean="0"/>
              <a:pPr/>
              <a:t>6/22/2010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025310-B369-4EF5-825C-2A69AD60E81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768DE0-AEE5-4FF6-8B96-7A2160522964}" type="datetimeFigureOut">
              <a:rPr lang="en-US" smtClean="0"/>
              <a:pPr/>
              <a:t>6/22/2010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025310-B369-4EF5-825C-2A69AD60E81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768DE0-AEE5-4FF6-8B96-7A2160522964}" type="datetimeFigureOut">
              <a:rPr lang="en-US" smtClean="0"/>
              <a:pPr/>
              <a:t>6/22/2010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025310-B369-4EF5-825C-2A69AD60E81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768DE0-AEE5-4FF6-8B96-7A2160522964}" type="datetimeFigureOut">
              <a:rPr lang="en-US" smtClean="0"/>
              <a:pPr/>
              <a:t>6/22/2010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025310-B369-4EF5-825C-2A69AD60E81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768DE0-AEE5-4FF6-8B96-7A2160522964}" type="datetimeFigureOut">
              <a:rPr lang="en-US" smtClean="0"/>
              <a:pPr/>
              <a:t>6/22/2010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025310-B369-4EF5-825C-2A69AD60E81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768DE0-AEE5-4FF6-8B96-7A2160522964}" type="datetimeFigureOut">
              <a:rPr lang="en-US" smtClean="0"/>
              <a:pPr/>
              <a:t>6/22/2010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025310-B369-4EF5-825C-2A69AD60E81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768DE0-AEE5-4FF6-8B96-7A2160522964}" type="datetimeFigureOut">
              <a:rPr lang="en-US" smtClean="0"/>
              <a:pPr/>
              <a:t>6/22/2010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025310-B369-4EF5-825C-2A69AD60E81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60000"/>
                <a:lumOff val="40000"/>
              </a:schemeClr>
            </a:gs>
            <a:gs pos="100000">
              <a:schemeClr val="bg1"/>
            </a:gs>
            <a:gs pos="100000">
              <a:srgbClr val="156B13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768DE0-AEE5-4FF6-8B96-7A2160522964}" type="datetimeFigureOut">
              <a:rPr lang="en-US" smtClean="0"/>
              <a:pPr/>
              <a:t>6/22/2010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025310-B369-4EF5-825C-2A69AD60E81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8" name="Picture 8" descr="Excel.jpg Microsoft Excel 2010 Technical Preview image by smc9135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</p:spPr>
      </p:pic>
      <p:sp>
        <p:nvSpPr>
          <p:cNvPr id="9" name="Rectangle 8"/>
          <p:cNvSpPr/>
          <p:nvPr/>
        </p:nvSpPr>
        <p:spPr>
          <a:xfrm>
            <a:off x="2286000" y="2438400"/>
            <a:ext cx="453605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/>
                <a:solidFill>
                  <a:schemeClr val="accent3"/>
                </a:solidFill>
                <a:effectLst/>
              </a:rPr>
              <a:t>Introdu</a:t>
            </a:r>
            <a:r>
              <a:rPr lang="en-US" sz="5400" b="1" dirty="0" smtClean="0">
                <a:ln/>
                <a:solidFill>
                  <a:schemeClr val="accent3"/>
                </a:solidFill>
              </a:rPr>
              <a:t>ction to</a:t>
            </a:r>
          </a:p>
        </p:txBody>
      </p:sp>
      <p:sp>
        <p:nvSpPr>
          <p:cNvPr id="10" name="Rectangle 9"/>
          <p:cNvSpPr/>
          <p:nvPr/>
        </p:nvSpPr>
        <p:spPr>
          <a:xfrm>
            <a:off x="1143000" y="3200400"/>
            <a:ext cx="6944188" cy="116955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n-US" sz="7000" b="1" cap="none" spc="0" dirty="0" smtClean="0">
                <a:ln/>
                <a:solidFill>
                  <a:schemeClr val="accent3">
                    <a:lumMod val="50000"/>
                  </a:schemeClr>
                </a:solidFill>
                <a:effectLst/>
              </a:rPr>
              <a:t>Microsoft EXCEL</a:t>
            </a:r>
            <a:endParaRPr lang="en-US" sz="7000" b="1" cap="none" spc="0" dirty="0">
              <a:ln/>
              <a:solidFill>
                <a:schemeClr val="accent3">
                  <a:lumMod val="50000"/>
                </a:schemeClr>
              </a:soli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500" dirty="0" smtClean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rPr>
              <a:t>What is Excel??</a:t>
            </a:r>
            <a:endParaRPr lang="en-US" sz="5500" dirty="0">
              <a:solidFill>
                <a:schemeClr val="accent3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114800" cy="4525963"/>
          </a:xfrm>
        </p:spPr>
        <p:txBody>
          <a:bodyPr>
            <a:normAutofit lnSpcReduction="10000"/>
          </a:bodyPr>
          <a:lstStyle/>
          <a:p>
            <a:r>
              <a:rPr lang="en-US" dirty="0" smtClean="0">
                <a:solidFill>
                  <a:srgbClr val="7030A0"/>
                </a:solidFill>
                <a:latin typeface="+mj-lt"/>
              </a:rPr>
              <a:t>An electronic spreadsheet program</a:t>
            </a:r>
          </a:p>
          <a:p>
            <a:r>
              <a:rPr lang="en-US" dirty="0" smtClean="0">
                <a:solidFill>
                  <a:srgbClr val="CC0099"/>
                </a:solidFill>
                <a:latin typeface="+mj-lt"/>
              </a:rPr>
              <a:t>What does that mean?</a:t>
            </a:r>
          </a:p>
          <a:p>
            <a:pPr lvl="1"/>
            <a:r>
              <a:rPr lang="en-US" dirty="0" smtClean="0">
                <a:latin typeface="+mj-lt"/>
              </a:rPr>
              <a:t>Stores and manipulates numbers</a:t>
            </a:r>
          </a:p>
          <a:p>
            <a:pPr lvl="1"/>
            <a:r>
              <a:rPr lang="en-US" dirty="0" smtClean="0">
                <a:latin typeface="+mj-lt"/>
              </a:rPr>
              <a:t>Makes tables with text or numbers</a:t>
            </a:r>
          </a:p>
          <a:p>
            <a:pPr lvl="1"/>
            <a:r>
              <a:rPr lang="en-US" dirty="0" smtClean="0">
                <a:latin typeface="+mj-lt"/>
              </a:rPr>
              <a:t>Creates graphs and charts</a:t>
            </a:r>
          </a:p>
        </p:txBody>
      </p:sp>
      <p:pic>
        <p:nvPicPr>
          <p:cNvPr id="38914" name="Picture 2" descr="http://blog.taragana.com/wp-content/uploads/2009/02/ms-offic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81600" y="2209800"/>
            <a:ext cx="2879725" cy="28797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5500" dirty="0" smtClean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rPr>
              <a:t>Why are we learning it??</a:t>
            </a:r>
            <a:endParaRPr lang="en-US" sz="5500" dirty="0">
              <a:solidFill>
                <a:schemeClr val="accent3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0" y="1524000"/>
            <a:ext cx="4114800" cy="50292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>
                <a:solidFill>
                  <a:schemeClr val="tx2"/>
                </a:solidFill>
              </a:rPr>
              <a:t>It does calculations for you – like a calculator but better</a:t>
            </a:r>
          </a:p>
          <a:p>
            <a:r>
              <a:rPr lang="en-US" dirty="0" smtClean="0">
                <a:solidFill>
                  <a:schemeClr val="accent4"/>
                </a:solidFill>
              </a:rPr>
              <a:t>Impress your teachers with sleek charts and tables</a:t>
            </a:r>
          </a:p>
          <a:p>
            <a:r>
              <a:rPr lang="en-US" b="1" dirty="0" smtClean="0">
                <a:solidFill>
                  <a:srgbClr val="C00000"/>
                </a:solidFill>
              </a:rPr>
              <a:t>Save time </a:t>
            </a:r>
            <a:r>
              <a:rPr lang="en-US" dirty="0" smtClean="0">
                <a:solidFill>
                  <a:srgbClr val="C00000"/>
                </a:solidFill>
              </a:rPr>
              <a:t>on homework by avoiding repetitive calculations</a:t>
            </a:r>
          </a:p>
          <a:p>
            <a:r>
              <a:rPr lang="en-US" b="1" i="1" dirty="0" smtClean="0"/>
              <a:t>Almost every </a:t>
            </a:r>
            <a:r>
              <a:rPr lang="en-US" i="1" dirty="0" smtClean="0"/>
              <a:t>business and organization </a:t>
            </a:r>
            <a:r>
              <a:rPr lang="en-US" dirty="0" smtClean="0"/>
              <a:t>uses it to represent data</a:t>
            </a:r>
          </a:p>
        </p:txBody>
      </p:sp>
      <p:pic>
        <p:nvPicPr>
          <p:cNvPr id="39938" name="Picture 2" descr="http://www.fileguru.com/images/b/2d_3d_vertical_bar_graph_for_php_development_tools_misc__dev__tools-8464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905000"/>
            <a:ext cx="3810000" cy="381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rmAutofit/>
          </a:bodyPr>
          <a:lstStyle/>
          <a:p>
            <a:r>
              <a:rPr lang="en-US" sz="4500" dirty="0" smtClean="0">
                <a:solidFill>
                  <a:schemeClr val="accent3">
                    <a:lumMod val="50000"/>
                  </a:schemeClr>
                </a:solidFill>
                <a:latin typeface="Forte" pitchFamily="66" charset="0"/>
              </a:rPr>
              <a:t>How does it work?</a:t>
            </a:r>
            <a:endParaRPr lang="en-US" sz="4500" dirty="0">
              <a:solidFill>
                <a:schemeClr val="accent3">
                  <a:lumMod val="50000"/>
                </a:schemeClr>
              </a:solidFill>
              <a:latin typeface="Forte" pitchFamily="66" charset="0"/>
            </a:endParaRPr>
          </a:p>
        </p:txBody>
      </p:sp>
      <p:pic>
        <p:nvPicPr>
          <p:cNvPr id="409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1295400"/>
            <a:ext cx="7248525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>
          <a:xfrm>
            <a:off x="228600" y="4419600"/>
            <a:ext cx="1979068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ROWS</a:t>
            </a:r>
          </a:p>
          <a:p>
            <a:pPr algn="ctr"/>
            <a:r>
              <a:rPr lang="en-US" sz="3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(numbers)</a:t>
            </a:r>
            <a:endParaRPr lang="en-US" sz="3000" b="1" cap="none" spc="0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endParaRPr lang="en-US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715000" y="1143000"/>
            <a:ext cx="3133037" cy="138499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COLUMNS</a:t>
            </a:r>
          </a:p>
          <a:p>
            <a:pPr algn="ctr"/>
            <a:r>
              <a:rPr lang="en-US" sz="30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(letters)</a:t>
            </a:r>
          </a:p>
        </p:txBody>
      </p:sp>
      <p:sp>
        <p:nvSpPr>
          <p:cNvPr id="10" name="Frame 9"/>
          <p:cNvSpPr/>
          <p:nvPr/>
        </p:nvSpPr>
        <p:spPr>
          <a:xfrm>
            <a:off x="4114800" y="3810000"/>
            <a:ext cx="1143000" cy="457200"/>
          </a:xfrm>
          <a:prstGeom prst="frame">
            <a:avLst/>
          </a:prstGeom>
          <a:solidFill>
            <a:schemeClr val="accent2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Frame 11"/>
          <p:cNvSpPr/>
          <p:nvPr/>
        </p:nvSpPr>
        <p:spPr>
          <a:xfrm>
            <a:off x="838200" y="3810000"/>
            <a:ext cx="533400" cy="457200"/>
          </a:xfrm>
          <a:prstGeom prst="frame">
            <a:avLst/>
          </a:prstGeom>
          <a:solidFill>
            <a:srgbClr val="00B0F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Frame 12"/>
          <p:cNvSpPr/>
          <p:nvPr/>
        </p:nvSpPr>
        <p:spPr>
          <a:xfrm>
            <a:off x="4114800" y="1219200"/>
            <a:ext cx="1066800" cy="457200"/>
          </a:xfrm>
          <a:prstGeom prst="frame">
            <a:avLst/>
          </a:prstGeom>
          <a:solidFill>
            <a:srgbClr val="00B0F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5181600" y="3581400"/>
            <a:ext cx="2285999" cy="7848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5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Cell D7</a:t>
            </a:r>
            <a:endParaRPr lang="en-US" sz="45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048000" y="4572000"/>
            <a:ext cx="5181600" cy="193899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3000" b="1" dirty="0" smtClean="0">
                <a:solidFill>
                  <a:srgbClr val="7030A0"/>
                </a:solidFill>
              </a:rPr>
              <a:t>Each cell stores a piece of information (numbers, text, function) and cells are grouped by </a:t>
            </a:r>
            <a:r>
              <a:rPr lang="en-US" sz="3000" b="1" u="sng" dirty="0" smtClean="0">
                <a:solidFill>
                  <a:srgbClr val="7030A0"/>
                </a:solidFill>
              </a:rPr>
              <a:t>columns</a:t>
            </a:r>
            <a:r>
              <a:rPr lang="en-US" sz="3000" b="1" dirty="0" smtClean="0">
                <a:solidFill>
                  <a:srgbClr val="7030A0"/>
                </a:solidFill>
              </a:rPr>
              <a:t> and </a:t>
            </a:r>
            <a:r>
              <a:rPr lang="en-US" sz="3000" b="1" u="sng" dirty="0" smtClean="0">
                <a:solidFill>
                  <a:srgbClr val="7030A0"/>
                </a:solidFill>
              </a:rPr>
              <a:t>rows</a:t>
            </a:r>
            <a:r>
              <a:rPr lang="en-US" sz="3000" b="1" dirty="0" smtClean="0">
                <a:solidFill>
                  <a:srgbClr val="7030A0"/>
                </a:solidFill>
              </a:rPr>
              <a:t>.</a:t>
            </a:r>
            <a:endParaRPr lang="en-US" sz="3000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0" grpId="0" animBg="1"/>
      <p:bldP spid="12" grpId="0" animBg="1"/>
      <p:bldP spid="13" grpId="0" animBg="1"/>
      <p:bldP spid="15" grpId="0"/>
      <p:bldP spid="1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8534400" cy="944562"/>
          </a:xfrm>
        </p:spPr>
        <p:txBody>
          <a:bodyPr>
            <a:normAutofit/>
          </a:bodyPr>
          <a:lstStyle/>
          <a:p>
            <a:r>
              <a:rPr lang="en-US" sz="4000" b="1" i="1" dirty="0" smtClean="0">
                <a:solidFill>
                  <a:schemeClr val="accent3">
                    <a:lumMod val="50000"/>
                  </a:schemeClr>
                </a:solidFill>
              </a:rPr>
              <a:t>So how do we store this information??</a:t>
            </a:r>
            <a:endParaRPr lang="en-US" sz="4000" b="1" i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419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1219200"/>
            <a:ext cx="7248525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Box 13"/>
          <p:cNvSpPr txBox="1"/>
          <p:nvPr/>
        </p:nvSpPr>
        <p:spPr>
          <a:xfrm>
            <a:off x="3200400" y="4495800"/>
            <a:ext cx="5029200" cy="147732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3000" b="1" dirty="0" smtClean="0">
                <a:solidFill>
                  <a:srgbClr val="7030A0"/>
                </a:solidFill>
              </a:rPr>
              <a:t>A text cursor will appear when you double click on the cell you want to use.</a:t>
            </a:r>
            <a:endParaRPr lang="en-US" sz="3000" b="1" dirty="0">
              <a:solidFill>
                <a:srgbClr val="7030A0"/>
              </a:solidFill>
            </a:endParaRPr>
          </a:p>
        </p:txBody>
      </p:sp>
      <p:sp>
        <p:nvSpPr>
          <p:cNvPr id="18" name="Up Arrow 17"/>
          <p:cNvSpPr/>
          <p:nvPr/>
        </p:nvSpPr>
        <p:spPr>
          <a:xfrm rot="1416306">
            <a:off x="5470624" y="2383099"/>
            <a:ext cx="192916" cy="224506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8534400" cy="944562"/>
          </a:xfrm>
        </p:spPr>
        <p:txBody>
          <a:bodyPr>
            <a:normAutofit/>
          </a:bodyPr>
          <a:lstStyle/>
          <a:p>
            <a:r>
              <a:rPr lang="en-US" sz="4000" b="1" i="1" dirty="0" smtClean="0">
                <a:solidFill>
                  <a:schemeClr val="accent3">
                    <a:lumMod val="50000"/>
                  </a:schemeClr>
                </a:solidFill>
              </a:rPr>
              <a:t>So how do we store this information??</a:t>
            </a:r>
            <a:endParaRPr lang="en-US" sz="4000" b="1" i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200400" y="4495800"/>
            <a:ext cx="5029200" cy="147732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3000" b="1" dirty="0" smtClean="0">
                <a:solidFill>
                  <a:srgbClr val="7030A0"/>
                </a:solidFill>
              </a:rPr>
              <a:t>A text cursor will appear when you double click on the cell you want to use.</a:t>
            </a:r>
            <a:endParaRPr lang="en-US" sz="3000" b="1" dirty="0">
              <a:solidFill>
                <a:srgbClr val="7030A0"/>
              </a:solidFill>
            </a:endParaRPr>
          </a:p>
        </p:txBody>
      </p:sp>
      <p:sp>
        <p:nvSpPr>
          <p:cNvPr id="18" name="Up Arrow 17"/>
          <p:cNvSpPr/>
          <p:nvPr/>
        </p:nvSpPr>
        <p:spPr>
          <a:xfrm rot="1416306">
            <a:off x="5470624" y="2383099"/>
            <a:ext cx="192916" cy="224506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30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1219200"/>
            <a:ext cx="7248525" cy="512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3200400" y="4495800"/>
            <a:ext cx="5029200" cy="101566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3000" b="1" dirty="0" smtClean="0">
                <a:solidFill>
                  <a:srgbClr val="7030A0"/>
                </a:solidFill>
              </a:rPr>
              <a:t>Now the cell F3 has stored the number 42.</a:t>
            </a:r>
            <a:endParaRPr lang="en-US" sz="3000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8534400" cy="944562"/>
          </a:xfrm>
        </p:spPr>
        <p:txBody>
          <a:bodyPr>
            <a:noAutofit/>
          </a:bodyPr>
          <a:lstStyle/>
          <a:p>
            <a:r>
              <a:rPr lang="en-US" sz="4000" b="1" i="1" dirty="0" smtClean="0">
                <a:solidFill>
                  <a:schemeClr val="accent3">
                    <a:lumMod val="50000"/>
                  </a:schemeClr>
                </a:solidFill>
              </a:rPr>
              <a:t>How can we make cells use the information in other cells?</a:t>
            </a:r>
            <a:endParaRPr lang="en-US" sz="4000" b="1" i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200400" y="4495800"/>
            <a:ext cx="5029200" cy="147732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3000" b="1" dirty="0" smtClean="0">
                <a:solidFill>
                  <a:srgbClr val="7030A0"/>
                </a:solidFill>
              </a:rPr>
              <a:t>A text cursor will appear when you double click on the cell you want to use.</a:t>
            </a:r>
            <a:endParaRPr lang="en-US" sz="3000" b="1" dirty="0">
              <a:solidFill>
                <a:srgbClr val="7030A0"/>
              </a:solidFill>
            </a:endParaRPr>
          </a:p>
        </p:txBody>
      </p:sp>
      <p:sp>
        <p:nvSpPr>
          <p:cNvPr id="18" name="Up Arrow 17"/>
          <p:cNvSpPr/>
          <p:nvPr/>
        </p:nvSpPr>
        <p:spPr>
          <a:xfrm rot="1416306">
            <a:off x="5470624" y="2383099"/>
            <a:ext cx="192916" cy="224506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403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1219200"/>
            <a:ext cx="7248525" cy="512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3200400" y="4495800"/>
            <a:ext cx="5029200" cy="147732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3000" b="1" dirty="0" smtClean="0">
                <a:solidFill>
                  <a:srgbClr val="7030A0"/>
                </a:solidFill>
              </a:rPr>
              <a:t>Type “=“ in the new cell, and click on the cell that you want the new one to depend on.</a:t>
            </a:r>
            <a:endParaRPr lang="en-US" sz="3000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8534400" cy="944562"/>
          </a:xfrm>
        </p:spPr>
        <p:txBody>
          <a:bodyPr>
            <a:noAutofit/>
          </a:bodyPr>
          <a:lstStyle/>
          <a:p>
            <a:r>
              <a:rPr lang="en-US" sz="4000" b="1" i="1" dirty="0" smtClean="0">
                <a:solidFill>
                  <a:schemeClr val="accent3">
                    <a:lumMod val="50000"/>
                  </a:schemeClr>
                </a:solidFill>
              </a:rPr>
              <a:t>How can we make cells use the information in other cells?</a:t>
            </a:r>
            <a:endParaRPr lang="en-US" sz="4000" b="1" i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200400" y="4495800"/>
            <a:ext cx="5029200" cy="147732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3000" b="1" dirty="0" smtClean="0">
                <a:solidFill>
                  <a:srgbClr val="7030A0"/>
                </a:solidFill>
              </a:rPr>
              <a:t>A text cursor will appear when you double click on the cell you want to use.</a:t>
            </a:r>
            <a:endParaRPr lang="en-US" sz="3000" b="1" dirty="0">
              <a:solidFill>
                <a:srgbClr val="7030A0"/>
              </a:solidFill>
            </a:endParaRPr>
          </a:p>
        </p:txBody>
      </p:sp>
      <p:sp>
        <p:nvSpPr>
          <p:cNvPr id="18" name="Up Arrow 17"/>
          <p:cNvSpPr/>
          <p:nvPr/>
        </p:nvSpPr>
        <p:spPr>
          <a:xfrm rot="1416306">
            <a:off x="5470624" y="2383099"/>
            <a:ext cx="192916" cy="224506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505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1219200"/>
            <a:ext cx="7248525" cy="513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3200400" y="4495800"/>
            <a:ext cx="5029200" cy="147732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3000" b="1" dirty="0" smtClean="0">
                <a:solidFill>
                  <a:srgbClr val="7030A0"/>
                </a:solidFill>
              </a:rPr>
              <a:t>Press ENTER, and now the cell F4 will always be equal to the value in F3 plus 1.</a:t>
            </a:r>
            <a:endParaRPr lang="en-US" sz="3000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8534400" cy="944562"/>
          </a:xfrm>
        </p:spPr>
        <p:txBody>
          <a:bodyPr>
            <a:noAutofit/>
          </a:bodyPr>
          <a:lstStyle/>
          <a:p>
            <a:r>
              <a:rPr lang="en-US" sz="4000" b="1" i="1" dirty="0" smtClean="0">
                <a:solidFill>
                  <a:schemeClr val="accent3">
                    <a:lumMod val="50000"/>
                  </a:schemeClr>
                </a:solidFill>
              </a:rPr>
              <a:t>How can we make cells use the information in other cells?</a:t>
            </a:r>
            <a:endParaRPr lang="en-US" sz="4000" b="1" i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8" name="Up Arrow 17"/>
          <p:cNvSpPr/>
          <p:nvPr/>
        </p:nvSpPr>
        <p:spPr>
          <a:xfrm rot="1416306">
            <a:off x="5470624" y="2383099"/>
            <a:ext cx="192916" cy="224506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608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1219200"/>
            <a:ext cx="7248525" cy="512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8534400" cy="944562"/>
          </a:xfrm>
        </p:spPr>
        <p:txBody>
          <a:bodyPr>
            <a:noAutofit/>
          </a:bodyPr>
          <a:lstStyle/>
          <a:p>
            <a:r>
              <a:rPr lang="en-US" sz="4000" b="1" i="1" dirty="0" smtClean="0">
                <a:solidFill>
                  <a:schemeClr val="accent3">
                    <a:lumMod val="50000"/>
                  </a:schemeClr>
                </a:solidFill>
              </a:rPr>
              <a:t>How can we make cells use the information in other cells?</a:t>
            </a:r>
            <a:endParaRPr lang="en-US" sz="4000" b="1" i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4710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1219200"/>
            <a:ext cx="7248525" cy="513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3200400" y="4495800"/>
            <a:ext cx="5029200" cy="147732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3000" b="1" dirty="0" smtClean="0">
                <a:solidFill>
                  <a:srgbClr val="7030A0"/>
                </a:solidFill>
              </a:rPr>
              <a:t>Even if we alter the value in F3! The value in F4 will automatically update.</a:t>
            </a:r>
            <a:endParaRPr lang="en-US" sz="3000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8534400" cy="944562"/>
          </a:xfrm>
        </p:spPr>
        <p:txBody>
          <a:bodyPr>
            <a:noAutofit/>
          </a:bodyPr>
          <a:lstStyle/>
          <a:p>
            <a:r>
              <a:rPr lang="en-US" sz="4000" b="1" i="1" dirty="0" smtClean="0">
                <a:solidFill>
                  <a:schemeClr val="accent3">
                    <a:lumMod val="50000"/>
                  </a:schemeClr>
                </a:solidFill>
              </a:rPr>
              <a:t>How can we make cells use the information in other cells?</a:t>
            </a:r>
            <a:endParaRPr lang="en-US" sz="4000" b="1" i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4813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1219200"/>
            <a:ext cx="7258050" cy="513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3200400" y="4419600"/>
            <a:ext cx="5029200" cy="147732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3000" b="1" dirty="0" smtClean="0">
                <a:solidFill>
                  <a:srgbClr val="7030A0"/>
                </a:solidFill>
              </a:rPr>
              <a:t>We can even make a cell depend on more than one other cell!</a:t>
            </a:r>
            <a:endParaRPr lang="en-US" sz="3000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8534400" cy="944562"/>
          </a:xfrm>
        </p:spPr>
        <p:txBody>
          <a:bodyPr>
            <a:noAutofit/>
          </a:bodyPr>
          <a:lstStyle/>
          <a:p>
            <a:r>
              <a:rPr lang="en-US" sz="4000" b="1" i="1" dirty="0" smtClean="0">
                <a:solidFill>
                  <a:schemeClr val="accent3">
                    <a:lumMod val="50000"/>
                  </a:schemeClr>
                </a:solidFill>
              </a:rPr>
              <a:t>How can we make cells use the information in other cells?</a:t>
            </a:r>
            <a:endParaRPr lang="en-US" sz="4000" b="1" i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4915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1219200"/>
            <a:ext cx="7248525" cy="513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3200400" y="4419600"/>
            <a:ext cx="5029200" cy="193899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3000" b="1" dirty="0" smtClean="0">
                <a:solidFill>
                  <a:srgbClr val="7030A0"/>
                </a:solidFill>
              </a:rPr>
              <a:t>But we’re lazy and don’t want to type this in for all of the other items! So how can we make Excel do it for us?</a:t>
            </a:r>
            <a:endParaRPr lang="en-US" sz="3000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8534400" cy="944562"/>
          </a:xfrm>
        </p:spPr>
        <p:txBody>
          <a:bodyPr>
            <a:noAutofit/>
          </a:bodyPr>
          <a:lstStyle/>
          <a:p>
            <a:r>
              <a:rPr lang="en-US" sz="4000" b="1" i="1" dirty="0" smtClean="0">
                <a:solidFill>
                  <a:schemeClr val="accent3">
                    <a:lumMod val="50000"/>
                  </a:schemeClr>
                </a:solidFill>
              </a:rPr>
              <a:t>How can we make cells use the information in other cells?</a:t>
            </a:r>
            <a:endParaRPr lang="en-US" sz="4000" b="1" i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4915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1219200"/>
            <a:ext cx="7248525" cy="513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3200400" y="4419600"/>
            <a:ext cx="5029200" cy="147732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3000" b="1" dirty="0" smtClean="0">
                <a:solidFill>
                  <a:srgbClr val="7030A0"/>
                </a:solidFill>
              </a:rPr>
              <a:t>Move the cursor to the bottom right </a:t>
            </a:r>
            <a:r>
              <a:rPr lang="en-US" sz="3000" b="1" dirty="0">
                <a:solidFill>
                  <a:srgbClr val="7030A0"/>
                </a:solidFill>
              </a:rPr>
              <a:t> </a:t>
            </a:r>
            <a:r>
              <a:rPr lang="en-US" sz="3000" b="1" dirty="0" smtClean="0">
                <a:solidFill>
                  <a:srgbClr val="7030A0"/>
                </a:solidFill>
              </a:rPr>
              <a:t>corner of the box around the cell.</a:t>
            </a:r>
            <a:endParaRPr lang="en-US" sz="3000" b="1" dirty="0">
              <a:solidFill>
                <a:srgbClr val="7030A0"/>
              </a:solidFill>
            </a:endParaRPr>
          </a:p>
        </p:txBody>
      </p:sp>
      <p:sp>
        <p:nvSpPr>
          <p:cNvPr id="5" name="Up Arrow 4"/>
          <p:cNvSpPr/>
          <p:nvPr/>
        </p:nvSpPr>
        <p:spPr>
          <a:xfrm>
            <a:off x="7086600" y="3048000"/>
            <a:ext cx="152400" cy="9906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8534400" cy="944562"/>
          </a:xfrm>
        </p:spPr>
        <p:txBody>
          <a:bodyPr>
            <a:noAutofit/>
          </a:bodyPr>
          <a:lstStyle/>
          <a:p>
            <a:r>
              <a:rPr lang="en-US" sz="4000" b="1" i="1" dirty="0" smtClean="0">
                <a:solidFill>
                  <a:schemeClr val="accent3">
                    <a:lumMod val="50000"/>
                  </a:schemeClr>
                </a:solidFill>
              </a:rPr>
              <a:t>How can we make cells use the information in other cells?</a:t>
            </a:r>
            <a:endParaRPr lang="en-US" sz="4000" b="1" i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5017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1219200"/>
            <a:ext cx="7248525" cy="512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3200400" y="4419600"/>
            <a:ext cx="5029200" cy="101566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3000" b="1" dirty="0" smtClean="0">
                <a:solidFill>
                  <a:srgbClr val="7030A0"/>
                </a:solidFill>
              </a:rPr>
              <a:t>Drag the cursor down to the </a:t>
            </a:r>
            <a:r>
              <a:rPr lang="en-US" sz="3000" b="1" u="sng" dirty="0" smtClean="0">
                <a:solidFill>
                  <a:srgbClr val="7030A0"/>
                </a:solidFill>
              </a:rPr>
              <a:t>last</a:t>
            </a:r>
            <a:r>
              <a:rPr lang="en-US" sz="3000" b="1" dirty="0" smtClean="0">
                <a:solidFill>
                  <a:srgbClr val="7030A0"/>
                </a:solidFill>
              </a:rPr>
              <a:t> cell that you want to use.</a:t>
            </a:r>
            <a:endParaRPr lang="en-US" sz="3000" b="1" dirty="0">
              <a:solidFill>
                <a:srgbClr val="7030A0"/>
              </a:solidFill>
            </a:endParaRPr>
          </a:p>
        </p:txBody>
      </p:sp>
      <p:sp>
        <p:nvSpPr>
          <p:cNvPr id="6" name="Up Arrow 5"/>
          <p:cNvSpPr/>
          <p:nvPr/>
        </p:nvSpPr>
        <p:spPr>
          <a:xfrm rot="10800000">
            <a:off x="7315200" y="2971800"/>
            <a:ext cx="381000" cy="13716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8534400" cy="944562"/>
          </a:xfrm>
        </p:spPr>
        <p:txBody>
          <a:bodyPr>
            <a:noAutofit/>
          </a:bodyPr>
          <a:lstStyle/>
          <a:p>
            <a:r>
              <a:rPr lang="en-US" sz="4000" b="1" i="1" dirty="0" smtClean="0">
                <a:solidFill>
                  <a:schemeClr val="accent3">
                    <a:lumMod val="50000"/>
                  </a:schemeClr>
                </a:solidFill>
              </a:rPr>
              <a:t>How can we make cells use the information in other cells?</a:t>
            </a:r>
            <a:endParaRPr lang="en-US" sz="4000" b="1" i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5120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1219200"/>
            <a:ext cx="7248525" cy="512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3200400" y="4419600"/>
            <a:ext cx="5029200" cy="147732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3000" b="1" dirty="0" smtClean="0">
                <a:solidFill>
                  <a:srgbClr val="7030A0"/>
                </a:solidFill>
              </a:rPr>
              <a:t>Now the rest of the multiplications for each row have been calculated for us!</a:t>
            </a:r>
            <a:endParaRPr lang="en-US" sz="3000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r>
              <a:rPr lang="en-US" b="1" i="1" dirty="0" smtClean="0">
                <a:solidFill>
                  <a:schemeClr val="accent3">
                    <a:lumMod val="50000"/>
                  </a:schemeClr>
                </a:solidFill>
              </a:rPr>
              <a:t>Functions in Excel</a:t>
            </a:r>
            <a:endParaRPr lang="en-US" b="1" i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95800" y="1447800"/>
            <a:ext cx="4267200" cy="51816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>
                <a:solidFill>
                  <a:srgbClr val="7030A0"/>
                </a:solidFill>
              </a:rPr>
              <a:t>Formulas to perform general operations</a:t>
            </a:r>
          </a:p>
          <a:p>
            <a:r>
              <a:rPr lang="en-US" dirty="0" smtClean="0">
                <a:solidFill>
                  <a:srgbClr val="C00000"/>
                </a:solidFill>
              </a:rPr>
              <a:t>Depend on other cells</a:t>
            </a:r>
          </a:p>
          <a:p>
            <a:r>
              <a:rPr lang="en-US" dirty="0" smtClean="0"/>
              <a:t>Automatically update</a:t>
            </a:r>
          </a:p>
          <a:p>
            <a:r>
              <a:rPr lang="en-US" dirty="0" smtClean="0">
                <a:solidFill>
                  <a:srgbClr val="CC0099"/>
                </a:solidFill>
              </a:rPr>
              <a:t>Today, we will use </a:t>
            </a:r>
            <a:r>
              <a:rPr lang="en-US" b="1" dirty="0" smtClean="0">
                <a:solidFill>
                  <a:srgbClr val="CC0099"/>
                </a:solidFill>
              </a:rPr>
              <a:t>SUM</a:t>
            </a:r>
            <a:r>
              <a:rPr lang="en-US" b="1" dirty="0" smtClean="0">
                <a:solidFill>
                  <a:srgbClr val="CC0099"/>
                </a:solidFill>
              </a:rPr>
              <a:t>()</a:t>
            </a:r>
            <a:r>
              <a:rPr lang="en-US" dirty="0" smtClean="0">
                <a:solidFill>
                  <a:srgbClr val="CC0099"/>
                </a:solidFill>
              </a:rPr>
              <a:t> and </a:t>
            </a:r>
            <a:r>
              <a:rPr lang="en-US" b="1" dirty="0" smtClean="0">
                <a:solidFill>
                  <a:srgbClr val="CC0099"/>
                </a:solidFill>
              </a:rPr>
              <a:t>IF()</a:t>
            </a:r>
          </a:p>
          <a:p>
            <a:pPr lvl="1"/>
            <a:r>
              <a:rPr lang="en-US" dirty="0" smtClean="0"/>
              <a:t>SUM() adds the values in user-selected cells</a:t>
            </a:r>
          </a:p>
          <a:p>
            <a:pPr lvl="1"/>
            <a:r>
              <a:rPr lang="en-US" dirty="0" smtClean="0"/>
              <a:t>IF() displays a value that depends on whether or not a condition is true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533400" y="2057400"/>
            <a:ext cx="4114800" cy="2895600"/>
            <a:chOff x="533400" y="2057400"/>
            <a:chExt cx="4114800" cy="2895600"/>
          </a:xfrm>
        </p:grpSpPr>
        <p:graphicFrame>
          <p:nvGraphicFramePr>
            <p:cNvPr id="4" name="Diagram 3"/>
            <p:cNvGraphicFramePr/>
            <p:nvPr/>
          </p:nvGraphicFramePr>
          <p:xfrm>
            <a:off x="533400" y="2209800"/>
            <a:ext cx="4114800" cy="2743200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sp>
          <p:nvSpPr>
            <p:cNvPr id="5" name="TextBox 4"/>
            <p:cNvSpPr txBox="1"/>
            <p:nvPr/>
          </p:nvSpPr>
          <p:spPr>
            <a:xfrm>
              <a:off x="1295400" y="2057400"/>
              <a:ext cx="914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Input 1</a:t>
              </a:r>
              <a:endParaRPr lang="en-US" dirty="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3048000" y="2057400"/>
              <a:ext cx="914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Input 2</a:t>
              </a:r>
              <a:endParaRPr lang="en-US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2057400" y="4114800"/>
              <a:ext cx="1143000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500" dirty="0" smtClean="0"/>
                <a:t>Output</a:t>
              </a:r>
              <a:endParaRPr lang="en-US" sz="250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rmAutofit/>
          </a:bodyPr>
          <a:lstStyle/>
          <a:p>
            <a:r>
              <a:rPr lang="en-US" sz="5000" b="1" i="1" dirty="0" smtClean="0">
                <a:solidFill>
                  <a:schemeClr val="accent3">
                    <a:lumMod val="50000"/>
                  </a:schemeClr>
                </a:solidFill>
              </a:rPr>
              <a:t>SUM()</a:t>
            </a:r>
            <a:endParaRPr lang="en-US" sz="5000" b="1" i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19200"/>
            <a:ext cx="8153400" cy="5410200"/>
          </a:xfrm>
        </p:spPr>
        <p:txBody>
          <a:bodyPr>
            <a:noAutofit/>
          </a:bodyPr>
          <a:lstStyle/>
          <a:p>
            <a:r>
              <a:rPr lang="en-US" dirty="0" smtClean="0">
                <a:solidFill>
                  <a:srgbClr val="CC0099"/>
                </a:solidFill>
              </a:rPr>
              <a:t>SUM() has the form </a:t>
            </a:r>
            <a:r>
              <a:rPr lang="en-US" dirty="0" smtClean="0"/>
              <a:t>   </a:t>
            </a:r>
            <a:r>
              <a:rPr lang="en-US" b="1" dirty="0" smtClean="0"/>
              <a:t>=SUM(Cell names)</a:t>
            </a:r>
          </a:p>
          <a:p>
            <a:r>
              <a:rPr lang="en-US" dirty="0" smtClean="0">
                <a:solidFill>
                  <a:srgbClr val="7030A0"/>
                </a:solidFill>
              </a:rPr>
              <a:t>Add adjacent cells using a </a:t>
            </a:r>
            <a:r>
              <a:rPr lang="en-US" u="sng" dirty="0" smtClean="0">
                <a:solidFill>
                  <a:srgbClr val="7030A0"/>
                </a:solidFill>
              </a:rPr>
              <a:t>colon</a:t>
            </a:r>
          </a:p>
          <a:p>
            <a:pPr lvl="1"/>
            <a:r>
              <a:rPr lang="en-US" dirty="0" smtClean="0"/>
              <a:t>Typing</a:t>
            </a:r>
            <a:r>
              <a:rPr lang="en-US" b="1" dirty="0" smtClean="0"/>
              <a:t>  =SUM(A1:A3) </a:t>
            </a:r>
            <a:r>
              <a:rPr lang="en-US" dirty="0" smtClean="0"/>
              <a:t>adds cells A1, A2, </a:t>
            </a:r>
            <a:r>
              <a:rPr lang="en-US" u="sng" dirty="0" smtClean="0"/>
              <a:t>and</a:t>
            </a:r>
            <a:r>
              <a:rPr lang="en-US" dirty="0" smtClean="0"/>
              <a:t> A3. </a:t>
            </a:r>
          </a:p>
          <a:p>
            <a:pPr lvl="1"/>
            <a:r>
              <a:rPr lang="en-US" dirty="0" smtClean="0"/>
              <a:t>And typing  </a:t>
            </a:r>
            <a:r>
              <a:rPr lang="en-US" b="1" dirty="0" smtClean="0"/>
              <a:t>=SUM(A1:B2) </a:t>
            </a:r>
            <a:r>
              <a:rPr lang="en-US" dirty="0" smtClean="0"/>
              <a:t>adds A1, A2, B1, and B2.</a:t>
            </a:r>
          </a:p>
          <a:p>
            <a:r>
              <a:rPr lang="en-US" dirty="0" smtClean="0">
                <a:solidFill>
                  <a:srgbClr val="C00000"/>
                </a:solidFill>
              </a:rPr>
              <a:t>Separate nonadjacent cells with </a:t>
            </a:r>
            <a:r>
              <a:rPr lang="en-US" u="sng" dirty="0" smtClean="0">
                <a:solidFill>
                  <a:srgbClr val="C00000"/>
                </a:solidFill>
              </a:rPr>
              <a:t>commas</a:t>
            </a:r>
            <a:r>
              <a:rPr lang="en-US" dirty="0" smtClean="0">
                <a:solidFill>
                  <a:srgbClr val="C00000"/>
                </a:solidFill>
              </a:rPr>
              <a:t> to add them: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=</a:t>
            </a:r>
            <a:r>
              <a:rPr lang="en-US" sz="2400" dirty="0" smtClean="0"/>
              <a:t>SUM(A1,B4,G17)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rmAutofit/>
          </a:bodyPr>
          <a:lstStyle/>
          <a:p>
            <a:r>
              <a:rPr lang="en-US" sz="5000" b="1" i="1" dirty="0" smtClean="0">
                <a:solidFill>
                  <a:schemeClr val="accent3">
                    <a:lumMod val="50000"/>
                  </a:schemeClr>
                </a:solidFill>
              </a:rPr>
              <a:t>SUM()</a:t>
            </a:r>
            <a:endParaRPr lang="en-US" sz="5000" b="1" i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1219200"/>
            <a:ext cx="7248525" cy="513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rmAutofit/>
          </a:bodyPr>
          <a:lstStyle/>
          <a:p>
            <a:r>
              <a:rPr lang="en-US" sz="5000" b="1" i="1" dirty="0" smtClean="0">
                <a:solidFill>
                  <a:schemeClr val="accent3">
                    <a:lumMod val="50000"/>
                  </a:schemeClr>
                </a:solidFill>
              </a:rPr>
              <a:t>SUM()</a:t>
            </a:r>
            <a:endParaRPr lang="en-US" sz="5000" b="1" i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1219200"/>
            <a:ext cx="7248525" cy="512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5105400" y="4876800"/>
            <a:ext cx="2133600" cy="7848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4500" b="1" dirty="0" smtClean="0">
                <a:solidFill>
                  <a:srgbClr val="7030A0"/>
                </a:solidFill>
              </a:rPr>
              <a:t>Hooray!</a:t>
            </a:r>
            <a:endParaRPr lang="en-US" sz="4500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rmAutofit/>
          </a:bodyPr>
          <a:lstStyle/>
          <a:p>
            <a:r>
              <a:rPr lang="en-US" sz="5000" b="1" i="1" dirty="0" smtClean="0">
                <a:solidFill>
                  <a:schemeClr val="accent3">
                    <a:lumMod val="50000"/>
                  </a:schemeClr>
                </a:solidFill>
              </a:rPr>
              <a:t>IF()</a:t>
            </a:r>
            <a:endParaRPr lang="en-US" sz="5000" b="1" i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295400"/>
            <a:ext cx="8458200" cy="54102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IF() has the form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b="1" dirty="0" smtClean="0"/>
              <a:t>=IF(Statement, Output if True, Output if False)</a:t>
            </a:r>
          </a:p>
          <a:p>
            <a:r>
              <a:rPr lang="en-US" i="1" dirty="0" smtClean="0">
                <a:solidFill>
                  <a:srgbClr val="CC0099"/>
                </a:solidFill>
              </a:rPr>
              <a:t>Example 1</a:t>
            </a:r>
            <a:r>
              <a:rPr lang="en-US" dirty="0" smtClean="0"/>
              <a:t>:    </a:t>
            </a:r>
            <a:r>
              <a:rPr lang="en-US" b="1" dirty="0" smtClean="0"/>
              <a:t>=IF(A1&gt;=6, 1, 5)</a:t>
            </a:r>
          </a:p>
          <a:p>
            <a:pPr lvl="1"/>
            <a:r>
              <a:rPr lang="en-US" dirty="0" smtClean="0"/>
              <a:t>If A1 is </a:t>
            </a:r>
            <a:r>
              <a:rPr lang="en-US" u="sng" dirty="0" smtClean="0"/>
              <a:t>greater than or equal</a:t>
            </a:r>
            <a:r>
              <a:rPr lang="en-US" dirty="0" smtClean="0"/>
              <a:t> to 6, then the cell will display 1. </a:t>
            </a:r>
          </a:p>
          <a:p>
            <a:pPr lvl="1"/>
            <a:r>
              <a:rPr lang="en-US" dirty="0" smtClean="0"/>
              <a:t>If it is </a:t>
            </a:r>
            <a:r>
              <a:rPr lang="en-US" u="sng" dirty="0" smtClean="0"/>
              <a:t>less than</a:t>
            </a:r>
            <a:r>
              <a:rPr lang="en-US" dirty="0" smtClean="0"/>
              <a:t> 6, the cell will display 5.</a:t>
            </a:r>
          </a:p>
          <a:p>
            <a:r>
              <a:rPr lang="en-US" i="1" dirty="0" smtClean="0">
                <a:solidFill>
                  <a:srgbClr val="7030A0"/>
                </a:solidFill>
              </a:rPr>
              <a:t>Example 2</a:t>
            </a:r>
            <a:r>
              <a:rPr lang="en-US" dirty="0" smtClean="0"/>
              <a:t>:    </a:t>
            </a:r>
            <a:r>
              <a:rPr lang="en-US" b="1" dirty="0" smtClean="0"/>
              <a:t>=IF(A1=B18, “Same”, “Different”)</a:t>
            </a:r>
          </a:p>
          <a:p>
            <a:pPr lvl="1"/>
            <a:r>
              <a:rPr lang="en-US" dirty="0" smtClean="0"/>
              <a:t>What will the cell display if A1 is 100 and B18 is 99.9?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rmAutofit/>
          </a:bodyPr>
          <a:lstStyle/>
          <a:p>
            <a:r>
              <a:rPr lang="en-US" sz="5000" b="1" i="1" dirty="0" smtClean="0">
                <a:solidFill>
                  <a:schemeClr val="accent3">
                    <a:lumMod val="50000"/>
                  </a:schemeClr>
                </a:solidFill>
              </a:rPr>
              <a:t>IF()</a:t>
            </a:r>
            <a:endParaRPr lang="en-US" sz="5000" b="1" i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66800" y="1295400"/>
            <a:ext cx="6898225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3"/>
          <p:cNvSpPr/>
          <p:nvPr/>
        </p:nvSpPr>
        <p:spPr>
          <a:xfrm>
            <a:off x="6096000" y="4038600"/>
            <a:ext cx="914400" cy="381000"/>
          </a:xfrm>
          <a:prstGeom prst="rect">
            <a:avLst/>
          </a:prstGeom>
          <a:noFill/>
          <a:ln w="5715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7467600" y="4038600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70C0"/>
                </a:solidFill>
              </a:rPr>
              <a:t>F8</a:t>
            </a:r>
            <a:endParaRPr lang="en-US" dirty="0">
              <a:solidFill>
                <a:srgbClr val="0070C0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rot="10800000" flipV="1">
            <a:off x="7086600" y="4223266"/>
            <a:ext cx="457200" cy="583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rmAutofit/>
          </a:bodyPr>
          <a:lstStyle/>
          <a:p>
            <a:r>
              <a:rPr lang="en-US" sz="5000" b="1" i="1" dirty="0" smtClean="0">
                <a:solidFill>
                  <a:schemeClr val="accent3">
                    <a:lumMod val="50000"/>
                  </a:schemeClr>
                </a:solidFill>
              </a:rPr>
              <a:t>IF()</a:t>
            </a:r>
            <a:endParaRPr lang="en-US" sz="5000" b="1" i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8407" y="1295400"/>
            <a:ext cx="6894474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057400" y="5334000"/>
            <a:ext cx="5791200" cy="55399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3000" b="1" dirty="0" smtClean="0">
                <a:solidFill>
                  <a:srgbClr val="7030A0"/>
                </a:solidFill>
              </a:rPr>
              <a:t>The condition F8 &lt; 400 is satisfied.</a:t>
            </a:r>
            <a:endParaRPr lang="en-US" sz="3000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1295400"/>
            <a:ext cx="6934199" cy="49048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rmAutofit/>
          </a:bodyPr>
          <a:lstStyle/>
          <a:p>
            <a:r>
              <a:rPr lang="en-US" sz="5000" b="1" i="1" dirty="0" smtClean="0">
                <a:solidFill>
                  <a:schemeClr val="accent3">
                    <a:lumMod val="50000"/>
                  </a:schemeClr>
                </a:solidFill>
              </a:rPr>
              <a:t>IF()</a:t>
            </a:r>
            <a:endParaRPr lang="en-US" sz="5000" b="1" i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514600" y="5257800"/>
            <a:ext cx="5486400" cy="101566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3000" b="1" dirty="0" smtClean="0">
                <a:solidFill>
                  <a:srgbClr val="7030A0"/>
                </a:solidFill>
              </a:rPr>
              <a:t>The condition F8 &lt; 400 isn’t satisfied anymore.</a:t>
            </a:r>
            <a:endParaRPr lang="en-US" sz="3000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50800" dist="50800" dir="5400000" algn="ctr" rotWithShape="0">
                    <a:schemeClr val="accent3">
                      <a:lumMod val="75000"/>
                    </a:schemeClr>
                  </a:outerShdw>
                </a:effectLst>
                <a:latin typeface="Monotype Corsiva" pitchFamily="66" charset="0"/>
              </a:rPr>
              <a:t>REMEMBER</a:t>
            </a:r>
            <a:r>
              <a:rPr lang="en-US" sz="60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50800" dist="50800" dir="5400000" algn="ctr" rotWithShape="0">
                    <a:schemeClr val="accent3">
                      <a:lumMod val="60000"/>
                      <a:lumOff val="40000"/>
                    </a:schemeClr>
                  </a:outerShdw>
                </a:effectLst>
                <a:latin typeface="Monotype Corsiva" pitchFamily="66" charset="0"/>
              </a:rPr>
              <a:t>!</a:t>
            </a:r>
            <a:endParaRPr lang="en-US" sz="6000" dirty="0">
              <a:solidFill>
                <a:schemeClr val="accent3">
                  <a:lumMod val="50000"/>
                </a:schemeClr>
              </a:solidFill>
              <a:effectLst>
                <a:outerShdw blurRad="50800" dist="50800" dir="5400000" algn="ctr" rotWithShape="0">
                  <a:schemeClr val="accent3">
                    <a:lumMod val="60000"/>
                    <a:lumOff val="40000"/>
                  </a:schemeClr>
                </a:outerShdw>
              </a:effectLst>
              <a:latin typeface="Monotype Corsiva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343400" cy="4525963"/>
          </a:xfrm>
        </p:spPr>
        <p:txBody>
          <a:bodyPr>
            <a:normAutofit lnSpcReduction="10000"/>
          </a:bodyPr>
          <a:lstStyle/>
          <a:p>
            <a:r>
              <a:rPr lang="en-US" u="sng" dirty="0" smtClean="0">
                <a:solidFill>
                  <a:schemeClr val="tx2"/>
                </a:solidFill>
              </a:rPr>
              <a:t>Every</a:t>
            </a:r>
            <a:r>
              <a:rPr lang="en-US" dirty="0" smtClean="0">
                <a:solidFill>
                  <a:schemeClr val="tx2"/>
                </a:solidFill>
              </a:rPr>
              <a:t> function must begin with an equal sign!!</a:t>
            </a:r>
          </a:p>
          <a:p>
            <a:r>
              <a:rPr lang="en-US" dirty="0" smtClean="0">
                <a:solidFill>
                  <a:srgbClr val="7030A0"/>
                </a:solidFill>
              </a:rPr>
              <a:t>Press “Enter” to finish inputting the entry</a:t>
            </a:r>
          </a:p>
          <a:p>
            <a:pPr lvl="1"/>
            <a:r>
              <a:rPr lang="en-US" dirty="0" smtClean="0"/>
              <a:t>if you click away from the cell, Excel will think you want to enter in the value of another cell</a:t>
            </a:r>
          </a:p>
          <a:p>
            <a:r>
              <a:rPr lang="en-US" dirty="0" smtClean="0">
                <a:solidFill>
                  <a:srgbClr val="C00000"/>
                </a:solidFill>
              </a:rPr>
              <a:t>Functions need text between in quotations!!!! </a:t>
            </a:r>
          </a:p>
          <a:p>
            <a:pPr lvl="1"/>
            <a:r>
              <a:rPr lang="en-US" dirty="0" smtClean="0"/>
              <a:t>“Like this.”</a:t>
            </a:r>
          </a:p>
          <a:p>
            <a:pPr>
              <a:buNone/>
            </a:pPr>
            <a:endParaRPr lang="en-US" dirty="0" smtClean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81600" y="1752600"/>
            <a:ext cx="2800350" cy="42005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143000" y="228600"/>
            <a:ext cx="6858000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b="1" cap="none" spc="0" dirty="0" smtClean="0">
                <a:ln w="10541" cmpd="sng">
                  <a:solidFill>
                    <a:schemeClr val="tx2"/>
                  </a:solidFill>
                  <a:prstDash val="solid"/>
                </a:ln>
                <a:gradFill flip="none" rotWithShape="1">
                  <a:gsLst>
                    <a:gs pos="0">
                      <a:srgbClr val="FF3399"/>
                    </a:gs>
                    <a:gs pos="25000">
                      <a:srgbClr val="FF6633"/>
                    </a:gs>
                    <a:gs pos="50000">
                      <a:srgbClr val="FFFF00"/>
                    </a:gs>
                    <a:gs pos="75000">
                      <a:srgbClr val="01A78F"/>
                    </a:gs>
                    <a:gs pos="100000">
                      <a:srgbClr val="3366FF"/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effectLst/>
              </a:rPr>
              <a:t>MOST IMPORTANTLY</a:t>
            </a:r>
            <a:endParaRPr lang="en-US" sz="6000" b="1" cap="none" spc="0" dirty="0">
              <a:ln w="10541" cmpd="sng">
                <a:solidFill>
                  <a:schemeClr val="tx2"/>
                </a:solidFill>
                <a:prstDash val="solid"/>
              </a:ln>
              <a:gradFill flip="none" rotWithShape="1">
                <a:gsLst>
                  <a:gs pos="0">
                    <a:srgbClr val="FF3399"/>
                  </a:gs>
                  <a:gs pos="25000">
                    <a:srgbClr val="FF6633"/>
                  </a:gs>
                  <a:gs pos="50000">
                    <a:srgbClr val="FFFF00"/>
                  </a:gs>
                  <a:gs pos="75000">
                    <a:srgbClr val="01A78F"/>
                  </a:gs>
                  <a:gs pos="100000">
                    <a:srgbClr val="3366FF"/>
                  </a:gs>
                </a:gsLst>
                <a:path path="circle">
                  <a:fillToRect r="100000" b="100000"/>
                </a:path>
                <a:tileRect l="-100000" t="-100000"/>
              </a:gradFill>
              <a:effectLst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62000" y="1295400"/>
            <a:ext cx="3581400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dirty="0" smtClean="0">
                <a:solidFill>
                  <a:srgbClr val="0070C0"/>
                </a:solidFill>
                <a:latin typeface="Berlin Sans FB" pitchFamily="34" charset="0"/>
              </a:rPr>
              <a:t>Machines understand things much differently than people do.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3400" y="2667000"/>
            <a:ext cx="38862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>
                <a:latin typeface="Arial" pitchFamily="34" charset="0"/>
                <a:cs typeface="Arial" pitchFamily="34" charset="0"/>
              </a:rPr>
              <a:t>You and I would understand that someone who entered this…</a:t>
            </a:r>
          </a:p>
          <a:p>
            <a:r>
              <a:rPr lang="en-US" sz="2200" b="1" dirty="0" smtClean="0">
                <a:solidFill>
                  <a:srgbClr val="CC0099"/>
                </a:solidFill>
                <a:latin typeface="Arial" pitchFamily="34" charset="0"/>
                <a:cs typeface="Arial" pitchFamily="34" charset="0"/>
              </a:rPr>
              <a:t>=SUUM(A1:B3)</a:t>
            </a:r>
          </a:p>
          <a:p>
            <a:r>
              <a:rPr lang="en-US" sz="2200" dirty="0" smtClean="0">
                <a:latin typeface="Arial" pitchFamily="34" charset="0"/>
                <a:cs typeface="Arial" pitchFamily="34" charset="0"/>
              </a:rPr>
              <a:t>meant to add the values in that range.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8200" y="1447800"/>
            <a:ext cx="3769895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/>
          <p:cNvSpPr txBox="1"/>
          <p:nvPr/>
        </p:nvSpPr>
        <p:spPr>
          <a:xfrm>
            <a:off x="2743200" y="4800600"/>
            <a:ext cx="52578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 smtClean="0">
                <a:solidFill>
                  <a:srgbClr val="7030A0"/>
                </a:solidFill>
              </a:rPr>
              <a:t>But in this situation, Excel gets confused because it has no idea what that entry means.</a:t>
            </a:r>
            <a:endParaRPr lang="en-US" sz="3000" b="1" dirty="0">
              <a:solidFill>
                <a:srgbClr val="7030A0"/>
              </a:solidFill>
            </a:endParaRPr>
          </a:p>
        </p:txBody>
      </p:sp>
      <p:sp>
        <p:nvSpPr>
          <p:cNvPr id="12" name="Up Arrow 11"/>
          <p:cNvSpPr/>
          <p:nvPr/>
        </p:nvSpPr>
        <p:spPr>
          <a:xfrm rot="2292460">
            <a:off x="6607352" y="3221077"/>
            <a:ext cx="166767" cy="1711246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1" grpId="0"/>
      <p:bldP spid="12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24600" y="3429000"/>
            <a:ext cx="2286000" cy="24196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52800" y="3505200"/>
            <a:ext cx="2438400" cy="3101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>
          <a:xfrm>
            <a:off x="228600" y="152400"/>
            <a:ext cx="8077200" cy="150810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600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chemeClr val="tx1">
                        <a:lumMod val="95000"/>
                        <a:lumOff val="5000"/>
                      </a:schemeClr>
                    </a:gs>
                    <a:gs pos="100000">
                      <a:schemeClr val="bg1">
                        <a:lumMod val="75000"/>
                      </a:schemeClr>
                    </a:gs>
                  </a:gsLst>
                  <a:lin ang="5400000" scaled="1"/>
                  <a:tileRect/>
                </a:gradFill>
                <a:effectLst/>
              </a:rPr>
              <a:t>Computers only understand </a:t>
            </a:r>
            <a:r>
              <a:rPr lang="en-US" sz="4600" b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chemeClr val="tx1">
                        <a:lumMod val="95000"/>
                        <a:lumOff val="5000"/>
                      </a:schemeClr>
                    </a:gs>
                    <a:gs pos="100000">
                      <a:schemeClr val="bg1">
                        <a:lumMod val="75000"/>
                      </a:schemeClr>
                    </a:gs>
                  </a:gsLst>
                  <a:lin ang="5400000" scaled="1"/>
                  <a:tileRect/>
                </a:gradFill>
                <a:effectLst/>
              </a:rPr>
              <a:t>perfect </a:t>
            </a:r>
            <a:r>
              <a:rPr lang="en-US" sz="4600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chemeClr val="tx1">
                        <a:lumMod val="95000"/>
                        <a:lumOff val="5000"/>
                      </a:schemeClr>
                    </a:gs>
                    <a:gs pos="100000">
                      <a:schemeClr val="bg1">
                        <a:lumMod val="75000"/>
                      </a:schemeClr>
                    </a:gs>
                  </a:gsLst>
                  <a:lin ang="5400000" scaled="1"/>
                  <a:tileRect/>
                </a:gradFill>
                <a:effectLst/>
              </a:rPr>
              <a:t>commands</a:t>
            </a:r>
            <a:endParaRPr lang="en-US" sz="4600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 flip="none" rotWithShape="1">
                <a:gsLst>
                  <a:gs pos="0">
                    <a:schemeClr val="tx1">
                      <a:lumMod val="95000"/>
                      <a:lumOff val="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5400000" scaled="1"/>
                <a:tileRect/>
              </a:gradFill>
              <a:effectLst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4800" y="1981200"/>
            <a:ext cx="5105400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100" dirty="0" smtClean="0">
                <a:solidFill>
                  <a:schemeClr val="accent3">
                    <a:lumMod val="50000"/>
                  </a:schemeClr>
                </a:solidFill>
              </a:rPr>
              <a:t>But that’s why we like them so much.</a:t>
            </a:r>
          </a:p>
          <a:p>
            <a:pPr algn="ctr"/>
            <a:r>
              <a:rPr lang="en-US" sz="2100" dirty="0" smtClean="0">
                <a:solidFill>
                  <a:schemeClr val="accent3">
                    <a:lumMod val="50000"/>
                  </a:schemeClr>
                </a:solidFill>
              </a:rPr>
              <a:t>They are here to do </a:t>
            </a:r>
            <a:r>
              <a:rPr lang="en-US" sz="2100" b="1" dirty="0" smtClean="0">
                <a:solidFill>
                  <a:schemeClr val="accent3">
                    <a:lumMod val="50000"/>
                  </a:schemeClr>
                </a:solidFill>
              </a:rPr>
              <a:t>exactly</a:t>
            </a:r>
            <a:r>
              <a:rPr lang="en-US" sz="2100" dirty="0" smtClean="0">
                <a:solidFill>
                  <a:schemeClr val="accent3">
                    <a:lumMod val="50000"/>
                  </a:schemeClr>
                </a:solidFill>
              </a:rPr>
              <a:t> what we say, and they don’t mess up (most of the time)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172200" y="1752600"/>
            <a:ext cx="26670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 smtClean="0"/>
              <a:t>The computer is here to do </a:t>
            </a:r>
            <a:r>
              <a:rPr lang="en-US" sz="3000" b="1" u="sng" dirty="0" smtClean="0"/>
              <a:t>your</a:t>
            </a:r>
            <a:r>
              <a:rPr lang="en-US" sz="3000" b="1" dirty="0" smtClean="0"/>
              <a:t> bidding.</a:t>
            </a:r>
            <a:endParaRPr lang="en-US" sz="30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304800" y="3733800"/>
            <a:ext cx="2667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solidFill>
                  <a:srgbClr val="7030A0"/>
                </a:solidFill>
              </a:rPr>
              <a:t>YOU’RE </a:t>
            </a:r>
          </a:p>
          <a:p>
            <a:r>
              <a:rPr lang="en-US" sz="4800" dirty="0" smtClean="0">
                <a:solidFill>
                  <a:srgbClr val="7030A0"/>
                </a:solidFill>
              </a:rPr>
              <a:t>THE BOSS</a:t>
            </a:r>
            <a:endParaRPr lang="en-US" sz="4800" dirty="0">
              <a:solidFill>
                <a:srgbClr val="7030A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962400" y="5638800"/>
            <a:ext cx="123174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You</a:t>
            </a:r>
            <a:endParaRPr lang="en-US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096000" y="5715000"/>
            <a:ext cx="2844240" cy="86177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Computer</a:t>
            </a:r>
            <a:endParaRPr lang="en-US" sz="50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133600" y="2514600"/>
            <a:ext cx="5105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i="1" dirty="0" smtClean="0">
                <a:solidFill>
                  <a:schemeClr val="accent3">
                    <a:lumMod val="50000"/>
                  </a:schemeClr>
                </a:solidFill>
                <a:latin typeface="Hobo Std" pitchFamily="34" charset="0"/>
              </a:rPr>
              <a:t>Any questions?</a:t>
            </a:r>
            <a:endParaRPr lang="en-US" sz="4800" b="1" i="1" dirty="0">
              <a:solidFill>
                <a:schemeClr val="accent3">
                  <a:lumMod val="50000"/>
                </a:schemeClr>
              </a:solidFill>
              <a:latin typeface="Hobo St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282</TotalTime>
  <Words>759</Words>
  <Application>Microsoft Office PowerPoint</Application>
  <PresentationFormat>On-screen Show (4:3)</PresentationFormat>
  <Paragraphs>98</Paragraphs>
  <Slides>27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Office Theme</vt:lpstr>
      <vt:lpstr>Slide 1</vt:lpstr>
      <vt:lpstr>What is Excel??</vt:lpstr>
      <vt:lpstr>Why are we learning it??</vt:lpstr>
      <vt:lpstr>How does it work?</vt:lpstr>
      <vt:lpstr>So how do we store this information??</vt:lpstr>
      <vt:lpstr>So how do we store this information??</vt:lpstr>
      <vt:lpstr>How can we make cells use the information in other cells?</vt:lpstr>
      <vt:lpstr>How can we make cells use the information in other cells?</vt:lpstr>
      <vt:lpstr>How can we make cells use the information in other cells?</vt:lpstr>
      <vt:lpstr>How can we make cells use the information in other cells?</vt:lpstr>
      <vt:lpstr>How can we make cells use the information in other cells?</vt:lpstr>
      <vt:lpstr>How can we make cells use the information in other cells?</vt:lpstr>
      <vt:lpstr>How can we make cells use the information in other cells?</vt:lpstr>
      <vt:lpstr>How can we make cells use the information in other cells?</vt:lpstr>
      <vt:lpstr>How can we make cells use the information in other cells?</vt:lpstr>
      <vt:lpstr>Functions in Excel</vt:lpstr>
      <vt:lpstr>SUM()</vt:lpstr>
      <vt:lpstr>SUM()</vt:lpstr>
      <vt:lpstr>SUM()</vt:lpstr>
      <vt:lpstr>IF()</vt:lpstr>
      <vt:lpstr>IF()</vt:lpstr>
      <vt:lpstr>IF()</vt:lpstr>
      <vt:lpstr>IF()</vt:lpstr>
      <vt:lpstr>REMEMBER!</vt:lpstr>
      <vt:lpstr>Slide 25</vt:lpstr>
      <vt:lpstr>Slide 26</vt:lpstr>
      <vt:lpstr>Slide 27</vt:lpstr>
    </vt:vector>
  </TitlesOfParts>
  <Company>Brown University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Brown User</dc:creator>
  <cp:lastModifiedBy>Brown User</cp:lastModifiedBy>
  <cp:revision>104</cp:revision>
  <dcterms:created xsi:type="dcterms:W3CDTF">2010-06-11T00:19:05Z</dcterms:created>
  <dcterms:modified xsi:type="dcterms:W3CDTF">2010-06-22T19:53:17Z</dcterms:modified>
</cp:coreProperties>
</file>