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AFD-75E8-B343-83AD-A10D419E3341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6C6C-83C7-6B47-A106-CE4F11B9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0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AFD-75E8-B343-83AD-A10D419E3341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6C6C-83C7-6B47-A106-CE4F11B9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8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AFD-75E8-B343-83AD-A10D419E3341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6C6C-83C7-6B47-A106-CE4F11B9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2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AFD-75E8-B343-83AD-A10D419E3341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6C6C-83C7-6B47-A106-CE4F11B9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5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AFD-75E8-B343-83AD-A10D419E3341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6C6C-83C7-6B47-A106-CE4F11B9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8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AFD-75E8-B343-83AD-A10D419E3341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6C6C-83C7-6B47-A106-CE4F11B9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3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AFD-75E8-B343-83AD-A10D419E3341}" type="datetimeFigureOut">
              <a:rPr lang="en-US" smtClean="0"/>
              <a:t>10/5/23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6C6C-83C7-6B47-A106-CE4F11B9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5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AFD-75E8-B343-83AD-A10D419E3341}" type="datetimeFigureOut">
              <a:rPr lang="en-US" smtClean="0"/>
              <a:t>10/5/23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6C6C-83C7-6B47-A106-CE4F11B9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8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AFD-75E8-B343-83AD-A10D419E3341}" type="datetimeFigureOut">
              <a:rPr lang="en-US" smtClean="0"/>
              <a:t>10/5/23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6C6C-83C7-6B47-A106-CE4F11B9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3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AFD-75E8-B343-83AD-A10D419E3341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6C6C-83C7-6B47-A106-CE4F11B9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2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AFD-75E8-B343-83AD-A10D419E3341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6C6C-83C7-6B47-A106-CE4F11B9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4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13AFD-75E8-B343-83AD-A10D419E3341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6C6C-83C7-6B47-A106-CE4F11B9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Ernst </a:t>
            </a:r>
            <a:r>
              <a:rPr lang="en-US" sz="4000" dirty="0" err="1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Ising</a:t>
            </a:r>
            <a:r>
              <a:rPr lang="en-US" sz="40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- Lars Onsager Distinguished Lecturer</a:t>
            </a:r>
            <a:endParaRPr lang="en-US" sz="40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Fall 2023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9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J. Michael </a:t>
            </a:r>
            <a:r>
              <a:rPr lang="en-US" sz="3900" dirty="0" err="1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Kosterlitz</a:t>
            </a:r>
            <a:endParaRPr lang="en-US" sz="39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4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Professor J. Michael </a:t>
            </a:r>
            <a:r>
              <a:rPr lang="en-US" sz="3600" dirty="0" err="1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Kosterlitz</a:t>
            </a:r>
            <a:r>
              <a:rPr lang="en-US" sz="36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4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Harrison E. Farnsworth Professor of Physics, Brown University</a:t>
            </a:r>
            <a:endParaRPr lang="en-US" sz="24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58265"/>
            <a:ext cx="10515600" cy="3618698"/>
          </a:xfrm>
        </p:spPr>
        <p:txBody>
          <a:bodyPr/>
          <a:lstStyle/>
          <a:p>
            <a:r>
              <a:rPr lang="en-US" sz="2400" dirty="0" smtClean="0"/>
              <a:t>Lars Onsager Prize </a:t>
            </a:r>
            <a:r>
              <a:rPr lang="mr-IN" sz="2400" dirty="0" smtClean="0"/>
              <a:t>–</a:t>
            </a:r>
            <a:r>
              <a:rPr lang="en-US" sz="2400" dirty="0" smtClean="0"/>
              <a:t> American Physical Society</a:t>
            </a:r>
          </a:p>
          <a:p>
            <a:r>
              <a:rPr lang="en-US" sz="2400" dirty="0" smtClean="0"/>
              <a:t>Maxwell Medal </a:t>
            </a:r>
            <a:r>
              <a:rPr lang="mr-IN" sz="2400" dirty="0" smtClean="0"/>
              <a:t>–</a:t>
            </a:r>
            <a:r>
              <a:rPr lang="en-US" sz="2400" dirty="0" smtClean="0"/>
              <a:t> British Institute of Physics</a:t>
            </a:r>
          </a:p>
          <a:p>
            <a:r>
              <a:rPr lang="en-US" sz="2400" dirty="0" smtClean="0"/>
              <a:t>Fellow </a:t>
            </a:r>
            <a:r>
              <a:rPr lang="mr-IN" sz="2400" dirty="0" smtClean="0"/>
              <a:t>–</a:t>
            </a:r>
            <a:r>
              <a:rPr lang="en-US" sz="2400" dirty="0" smtClean="0"/>
              <a:t> American Academy of Arts and Sciences</a:t>
            </a:r>
          </a:p>
          <a:p>
            <a:r>
              <a:rPr lang="en-US" sz="2400" dirty="0" smtClean="0"/>
              <a:t>Elected to the U. S. National Academy of Sciences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70C0"/>
                </a:solidFill>
              </a:rPr>
              <a:t>Recipient </a:t>
            </a:r>
            <a:r>
              <a:rPr lang="mr-IN" sz="2400" dirty="0" smtClean="0">
                <a:solidFill>
                  <a:srgbClr val="0070C0"/>
                </a:solidFill>
              </a:rPr>
              <a:t>–</a:t>
            </a:r>
            <a:r>
              <a:rPr lang="en-US" sz="2400" dirty="0" smtClean="0">
                <a:solidFill>
                  <a:srgbClr val="0070C0"/>
                </a:solidFill>
              </a:rPr>
              <a:t> 2016 Nobel Prize in Physics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621" y="2037850"/>
            <a:ext cx="2588374" cy="36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6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Why are there different phases of matter?</a:t>
            </a:r>
            <a:endParaRPr lang="en-US" sz="28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59829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494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Order and disorder</a:t>
            </a:r>
            <a:endParaRPr lang="en-US" sz="28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72027"/>
            <a:ext cx="10515600" cy="104936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1417834" y="1739195"/>
            <a:ext cx="215758" cy="3595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1876928" y="1759795"/>
            <a:ext cx="215758" cy="3595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50261" y="1722151"/>
            <a:ext cx="135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favorable</a:t>
            </a:r>
            <a:endParaRPr lang="en-US" sz="2400" dirty="0"/>
          </a:p>
        </p:txBody>
      </p:sp>
      <p:sp>
        <p:nvSpPr>
          <p:cNvPr id="14" name="Up Arrow 13"/>
          <p:cNvSpPr/>
          <p:nvPr/>
        </p:nvSpPr>
        <p:spPr>
          <a:xfrm flipV="1">
            <a:off x="3084663" y="1748931"/>
            <a:ext cx="215758" cy="35959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flipV="1">
            <a:off x="2615396" y="1748931"/>
            <a:ext cx="215758" cy="35959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6532645" y="1695622"/>
            <a:ext cx="215758" cy="3595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flipV="1">
            <a:off x="6994990" y="1711339"/>
            <a:ext cx="215758" cy="35959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868631" y="1697896"/>
            <a:ext cx="1674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unfavorable</a:t>
            </a:r>
            <a:endParaRPr lang="en-US" sz="2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1701121" y="3128713"/>
            <a:ext cx="1691169" cy="379068"/>
            <a:chOff x="1701121" y="3128713"/>
            <a:chExt cx="1691169" cy="379068"/>
          </a:xfrm>
        </p:grpSpPr>
        <p:grpSp>
          <p:nvGrpSpPr>
            <p:cNvPr id="25" name="Group 24"/>
            <p:cNvGrpSpPr/>
            <p:nvPr/>
          </p:nvGrpSpPr>
          <p:grpSpPr>
            <a:xfrm>
              <a:off x="1701121" y="3128713"/>
              <a:ext cx="503435" cy="369332"/>
              <a:chOff x="1417834" y="1739195"/>
              <a:chExt cx="503435" cy="369332"/>
            </a:xfrm>
          </p:grpSpPr>
          <p:sp>
            <p:nvSpPr>
              <p:cNvPr id="26" name="Up Arrow 25"/>
              <p:cNvSpPr/>
              <p:nvPr/>
            </p:nvSpPr>
            <p:spPr>
              <a:xfrm>
                <a:off x="1417834" y="1739195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Up Arrow 26"/>
              <p:cNvSpPr/>
              <p:nvPr/>
            </p:nvSpPr>
            <p:spPr>
              <a:xfrm>
                <a:off x="1705511" y="1748931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313501" y="3138449"/>
              <a:ext cx="503435" cy="369332"/>
              <a:chOff x="1417834" y="1739195"/>
              <a:chExt cx="503435" cy="369332"/>
            </a:xfrm>
          </p:grpSpPr>
          <p:sp>
            <p:nvSpPr>
              <p:cNvPr id="29" name="Up Arrow 28"/>
              <p:cNvSpPr/>
              <p:nvPr/>
            </p:nvSpPr>
            <p:spPr>
              <a:xfrm>
                <a:off x="1417834" y="1739195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Up Arrow 29"/>
              <p:cNvSpPr/>
              <p:nvPr/>
            </p:nvSpPr>
            <p:spPr>
              <a:xfrm>
                <a:off x="1705511" y="1748931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888855" y="3128713"/>
              <a:ext cx="503435" cy="369332"/>
              <a:chOff x="1417834" y="1739195"/>
              <a:chExt cx="503435" cy="369332"/>
            </a:xfrm>
          </p:grpSpPr>
          <p:sp>
            <p:nvSpPr>
              <p:cNvPr id="32" name="Up Arrow 31"/>
              <p:cNvSpPr/>
              <p:nvPr/>
            </p:nvSpPr>
            <p:spPr>
              <a:xfrm>
                <a:off x="1417834" y="1739195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Up Arrow 32"/>
              <p:cNvSpPr/>
              <p:nvPr/>
            </p:nvSpPr>
            <p:spPr>
              <a:xfrm>
                <a:off x="1705511" y="1748931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1707325" y="3682088"/>
            <a:ext cx="1691169" cy="379068"/>
            <a:chOff x="1701121" y="3128713"/>
            <a:chExt cx="1691169" cy="379068"/>
          </a:xfrm>
        </p:grpSpPr>
        <p:grpSp>
          <p:nvGrpSpPr>
            <p:cNvPr id="36" name="Group 35"/>
            <p:cNvGrpSpPr/>
            <p:nvPr/>
          </p:nvGrpSpPr>
          <p:grpSpPr>
            <a:xfrm>
              <a:off x="1701121" y="3128713"/>
              <a:ext cx="503435" cy="369332"/>
              <a:chOff x="1417834" y="1739195"/>
              <a:chExt cx="503435" cy="369332"/>
            </a:xfrm>
          </p:grpSpPr>
          <p:sp>
            <p:nvSpPr>
              <p:cNvPr id="43" name="Up Arrow 42"/>
              <p:cNvSpPr/>
              <p:nvPr/>
            </p:nvSpPr>
            <p:spPr>
              <a:xfrm>
                <a:off x="1417834" y="1739195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Up Arrow 43"/>
              <p:cNvSpPr/>
              <p:nvPr/>
            </p:nvSpPr>
            <p:spPr>
              <a:xfrm>
                <a:off x="1705511" y="1748931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13501" y="3138449"/>
              <a:ext cx="503435" cy="369332"/>
              <a:chOff x="1417834" y="1739195"/>
              <a:chExt cx="503435" cy="369332"/>
            </a:xfrm>
          </p:grpSpPr>
          <p:sp>
            <p:nvSpPr>
              <p:cNvPr id="41" name="Up Arrow 40"/>
              <p:cNvSpPr/>
              <p:nvPr/>
            </p:nvSpPr>
            <p:spPr>
              <a:xfrm>
                <a:off x="1417834" y="1739195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Up Arrow 41"/>
              <p:cNvSpPr/>
              <p:nvPr/>
            </p:nvSpPr>
            <p:spPr>
              <a:xfrm>
                <a:off x="1705511" y="1748931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888855" y="3128713"/>
              <a:ext cx="503435" cy="369332"/>
              <a:chOff x="1417834" y="1739195"/>
              <a:chExt cx="503435" cy="369332"/>
            </a:xfrm>
          </p:grpSpPr>
          <p:sp>
            <p:nvSpPr>
              <p:cNvPr id="39" name="Up Arrow 38"/>
              <p:cNvSpPr/>
              <p:nvPr/>
            </p:nvSpPr>
            <p:spPr>
              <a:xfrm>
                <a:off x="1417834" y="1739195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Up Arrow 39"/>
              <p:cNvSpPr/>
              <p:nvPr/>
            </p:nvSpPr>
            <p:spPr>
              <a:xfrm>
                <a:off x="1705511" y="1748931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717599" y="4168909"/>
            <a:ext cx="1691169" cy="379068"/>
            <a:chOff x="1701121" y="3128713"/>
            <a:chExt cx="1691169" cy="379068"/>
          </a:xfrm>
        </p:grpSpPr>
        <p:grpSp>
          <p:nvGrpSpPr>
            <p:cNvPr id="46" name="Group 45"/>
            <p:cNvGrpSpPr/>
            <p:nvPr/>
          </p:nvGrpSpPr>
          <p:grpSpPr>
            <a:xfrm>
              <a:off x="1701121" y="3128713"/>
              <a:ext cx="503435" cy="369332"/>
              <a:chOff x="1417834" y="1739195"/>
              <a:chExt cx="503435" cy="369332"/>
            </a:xfrm>
          </p:grpSpPr>
          <p:sp>
            <p:nvSpPr>
              <p:cNvPr id="53" name="Up Arrow 52"/>
              <p:cNvSpPr/>
              <p:nvPr/>
            </p:nvSpPr>
            <p:spPr>
              <a:xfrm>
                <a:off x="1417834" y="1739195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Up Arrow 53"/>
              <p:cNvSpPr/>
              <p:nvPr/>
            </p:nvSpPr>
            <p:spPr>
              <a:xfrm>
                <a:off x="1705511" y="1748931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313501" y="3138449"/>
              <a:ext cx="503435" cy="369332"/>
              <a:chOff x="1417834" y="1739195"/>
              <a:chExt cx="503435" cy="369332"/>
            </a:xfrm>
          </p:grpSpPr>
          <p:sp>
            <p:nvSpPr>
              <p:cNvPr id="51" name="Up Arrow 50"/>
              <p:cNvSpPr/>
              <p:nvPr/>
            </p:nvSpPr>
            <p:spPr>
              <a:xfrm>
                <a:off x="1417834" y="1739195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Up Arrow 51"/>
              <p:cNvSpPr/>
              <p:nvPr/>
            </p:nvSpPr>
            <p:spPr>
              <a:xfrm>
                <a:off x="1705511" y="1748931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888855" y="3128713"/>
              <a:ext cx="503435" cy="369332"/>
              <a:chOff x="1417834" y="1739195"/>
              <a:chExt cx="503435" cy="369332"/>
            </a:xfrm>
          </p:grpSpPr>
          <p:sp>
            <p:nvSpPr>
              <p:cNvPr id="49" name="Up Arrow 48"/>
              <p:cNvSpPr/>
              <p:nvPr/>
            </p:nvSpPr>
            <p:spPr>
              <a:xfrm>
                <a:off x="1417834" y="1739195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Up Arrow 49"/>
              <p:cNvSpPr/>
              <p:nvPr/>
            </p:nvSpPr>
            <p:spPr>
              <a:xfrm>
                <a:off x="1705511" y="1748931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2" name="Up Arrow 61"/>
          <p:cNvSpPr/>
          <p:nvPr/>
        </p:nvSpPr>
        <p:spPr>
          <a:xfrm flipV="1">
            <a:off x="7700638" y="1726099"/>
            <a:ext cx="215758" cy="35959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Up Arrow 62"/>
          <p:cNvSpPr/>
          <p:nvPr/>
        </p:nvSpPr>
        <p:spPr>
          <a:xfrm>
            <a:off x="8228525" y="1697896"/>
            <a:ext cx="215758" cy="3595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7102869" y="3128713"/>
            <a:ext cx="1557172" cy="1433043"/>
            <a:chOff x="7102869" y="3128713"/>
            <a:chExt cx="1557172" cy="1433043"/>
          </a:xfrm>
        </p:grpSpPr>
        <p:grpSp>
          <p:nvGrpSpPr>
            <p:cNvPr id="24" name="Group 23"/>
            <p:cNvGrpSpPr/>
            <p:nvPr/>
          </p:nvGrpSpPr>
          <p:grpSpPr>
            <a:xfrm>
              <a:off x="8200485" y="3138449"/>
              <a:ext cx="445216" cy="377922"/>
              <a:chOff x="7950482" y="1690688"/>
              <a:chExt cx="445216" cy="377922"/>
            </a:xfrm>
          </p:grpSpPr>
          <p:sp>
            <p:nvSpPr>
              <p:cNvPr id="18" name="Up Arrow 17"/>
              <p:cNvSpPr/>
              <p:nvPr/>
            </p:nvSpPr>
            <p:spPr>
              <a:xfrm flipV="1">
                <a:off x="7950482" y="1709014"/>
                <a:ext cx="215758" cy="359596"/>
              </a:xfrm>
              <a:prstGeom prst="up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Up Arrow 18"/>
              <p:cNvSpPr/>
              <p:nvPr/>
            </p:nvSpPr>
            <p:spPr>
              <a:xfrm>
                <a:off x="8179940" y="1690688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7108165" y="3128713"/>
              <a:ext cx="445216" cy="377922"/>
              <a:chOff x="7950482" y="1690688"/>
              <a:chExt cx="445216" cy="377922"/>
            </a:xfrm>
          </p:grpSpPr>
          <p:sp>
            <p:nvSpPr>
              <p:cNvPr id="56" name="Up Arrow 55"/>
              <p:cNvSpPr/>
              <p:nvPr/>
            </p:nvSpPr>
            <p:spPr>
              <a:xfrm flipV="1">
                <a:off x="7950482" y="1709014"/>
                <a:ext cx="215758" cy="359596"/>
              </a:xfrm>
              <a:prstGeom prst="up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Up Arrow 56"/>
              <p:cNvSpPr/>
              <p:nvPr/>
            </p:nvSpPr>
            <p:spPr>
              <a:xfrm>
                <a:off x="8179940" y="1690688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7625300" y="3146500"/>
              <a:ext cx="503435" cy="369332"/>
              <a:chOff x="1417834" y="1739195"/>
              <a:chExt cx="503435" cy="369332"/>
            </a:xfrm>
          </p:grpSpPr>
          <p:sp>
            <p:nvSpPr>
              <p:cNvPr id="59" name="Up Arrow 58"/>
              <p:cNvSpPr/>
              <p:nvPr/>
            </p:nvSpPr>
            <p:spPr>
              <a:xfrm>
                <a:off x="1417834" y="1739195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Up Arrow 59"/>
              <p:cNvSpPr/>
              <p:nvPr/>
            </p:nvSpPr>
            <p:spPr>
              <a:xfrm>
                <a:off x="1705511" y="1748931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7121865" y="3672925"/>
              <a:ext cx="431516" cy="377922"/>
              <a:chOff x="6779232" y="1693013"/>
              <a:chExt cx="431516" cy="377922"/>
            </a:xfrm>
          </p:grpSpPr>
          <p:sp>
            <p:nvSpPr>
              <p:cNvPr id="65" name="Up Arrow 64"/>
              <p:cNvSpPr/>
              <p:nvPr/>
            </p:nvSpPr>
            <p:spPr>
              <a:xfrm>
                <a:off x="6779232" y="1693013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Up Arrow 65"/>
              <p:cNvSpPr/>
              <p:nvPr/>
            </p:nvSpPr>
            <p:spPr>
              <a:xfrm flipV="1">
                <a:off x="6994990" y="1711339"/>
                <a:ext cx="215758" cy="359596"/>
              </a:xfrm>
              <a:prstGeom prst="up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7627177" y="3655291"/>
              <a:ext cx="445216" cy="377922"/>
              <a:chOff x="7950482" y="1690688"/>
              <a:chExt cx="445216" cy="377922"/>
            </a:xfrm>
          </p:grpSpPr>
          <p:sp>
            <p:nvSpPr>
              <p:cNvPr id="68" name="Up Arrow 67"/>
              <p:cNvSpPr/>
              <p:nvPr/>
            </p:nvSpPr>
            <p:spPr>
              <a:xfrm flipV="1">
                <a:off x="7950482" y="1709014"/>
                <a:ext cx="215758" cy="359596"/>
              </a:xfrm>
              <a:prstGeom prst="up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Up Arrow 68"/>
              <p:cNvSpPr/>
              <p:nvPr/>
            </p:nvSpPr>
            <p:spPr>
              <a:xfrm>
                <a:off x="8179940" y="1690688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8172444" y="3661066"/>
              <a:ext cx="487597" cy="370460"/>
              <a:chOff x="2804842" y="1748931"/>
              <a:chExt cx="487597" cy="370460"/>
            </a:xfrm>
          </p:grpSpPr>
          <p:sp>
            <p:nvSpPr>
              <p:cNvPr id="71" name="Up Arrow 70"/>
              <p:cNvSpPr/>
              <p:nvPr/>
            </p:nvSpPr>
            <p:spPr>
              <a:xfrm flipV="1">
                <a:off x="3076681" y="1759795"/>
                <a:ext cx="215758" cy="359596"/>
              </a:xfrm>
              <a:prstGeom prst="up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Up Arrow 71"/>
              <p:cNvSpPr/>
              <p:nvPr/>
            </p:nvSpPr>
            <p:spPr>
              <a:xfrm flipV="1">
                <a:off x="2804842" y="1748931"/>
                <a:ext cx="215758" cy="359596"/>
              </a:xfrm>
              <a:prstGeom prst="up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7102869" y="4191296"/>
              <a:ext cx="487597" cy="370460"/>
              <a:chOff x="2804842" y="1748931"/>
              <a:chExt cx="487597" cy="370460"/>
            </a:xfrm>
          </p:grpSpPr>
          <p:sp>
            <p:nvSpPr>
              <p:cNvPr id="74" name="Up Arrow 73"/>
              <p:cNvSpPr/>
              <p:nvPr/>
            </p:nvSpPr>
            <p:spPr>
              <a:xfrm flipV="1">
                <a:off x="3076681" y="1759795"/>
                <a:ext cx="215758" cy="359596"/>
              </a:xfrm>
              <a:prstGeom prst="up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Up Arrow 74"/>
              <p:cNvSpPr/>
              <p:nvPr/>
            </p:nvSpPr>
            <p:spPr>
              <a:xfrm flipV="1">
                <a:off x="2804842" y="1748931"/>
                <a:ext cx="215758" cy="359596"/>
              </a:xfrm>
              <a:prstGeom prst="up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7607753" y="4147223"/>
              <a:ext cx="503435" cy="369332"/>
              <a:chOff x="1417834" y="1739195"/>
              <a:chExt cx="503435" cy="369332"/>
            </a:xfrm>
          </p:grpSpPr>
          <p:sp>
            <p:nvSpPr>
              <p:cNvPr id="77" name="Up Arrow 76"/>
              <p:cNvSpPr/>
              <p:nvPr/>
            </p:nvSpPr>
            <p:spPr>
              <a:xfrm>
                <a:off x="1417834" y="1739195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Up Arrow 77"/>
              <p:cNvSpPr/>
              <p:nvPr/>
            </p:nvSpPr>
            <p:spPr>
              <a:xfrm>
                <a:off x="1705511" y="1748931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8204069" y="4161011"/>
              <a:ext cx="445216" cy="377922"/>
              <a:chOff x="7950482" y="1690688"/>
              <a:chExt cx="445216" cy="377922"/>
            </a:xfrm>
          </p:grpSpPr>
          <p:sp>
            <p:nvSpPr>
              <p:cNvPr id="80" name="Up Arrow 79"/>
              <p:cNvSpPr/>
              <p:nvPr/>
            </p:nvSpPr>
            <p:spPr>
              <a:xfrm flipV="1">
                <a:off x="7950482" y="1709014"/>
                <a:ext cx="215758" cy="359596"/>
              </a:xfrm>
              <a:prstGeom prst="up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Up Arrow 80"/>
              <p:cNvSpPr/>
              <p:nvPr/>
            </p:nvSpPr>
            <p:spPr>
              <a:xfrm>
                <a:off x="8179940" y="1690688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TextBox 81"/>
          <p:cNvSpPr txBox="1"/>
          <p:nvPr/>
        </p:nvSpPr>
        <p:spPr>
          <a:xfrm>
            <a:off x="3788460" y="3146500"/>
            <a:ext cx="152560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Ordered</a:t>
            </a: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phase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914202" y="3082924"/>
            <a:ext cx="2044614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Disordered</a:t>
            </a: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phase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1638187" y="1968496"/>
            <a:ext cx="269537" cy="414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828635" y="1925589"/>
            <a:ext cx="269537" cy="414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762103" y="1903826"/>
            <a:ext cx="269537" cy="414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37692" y="1901755"/>
            <a:ext cx="269537" cy="414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2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494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But, with different local rules </a:t>
            </a:r>
            <a:r>
              <a:rPr lang="mr-IN" sz="28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sz="28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72027"/>
            <a:ext cx="10515600" cy="104936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1417834" y="1739195"/>
            <a:ext cx="215758" cy="3595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1869331" y="1759795"/>
            <a:ext cx="215758" cy="3595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50260" y="1722151"/>
            <a:ext cx="1763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UNfavorable</a:t>
            </a:r>
            <a:endParaRPr lang="en-US" sz="2400" dirty="0"/>
          </a:p>
        </p:txBody>
      </p:sp>
      <p:sp>
        <p:nvSpPr>
          <p:cNvPr id="14" name="Up Arrow 13"/>
          <p:cNvSpPr/>
          <p:nvPr/>
        </p:nvSpPr>
        <p:spPr>
          <a:xfrm flipV="1">
            <a:off x="3010663" y="1748931"/>
            <a:ext cx="215758" cy="35959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flipV="1">
            <a:off x="2556866" y="1748931"/>
            <a:ext cx="215758" cy="35959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6525723" y="1705550"/>
            <a:ext cx="215758" cy="3595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flipV="1">
            <a:off x="6994990" y="1711339"/>
            <a:ext cx="215758" cy="35959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868631" y="1697896"/>
            <a:ext cx="1674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favorable</a:t>
            </a:r>
            <a:endParaRPr lang="en-US" sz="2400" dirty="0"/>
          </a:p>
        </p:txBody>
      </p:sp>
      <p:sp>
        <p:nvSpPr>
          <p:cNvPr id="62" name="Up Arrow 61"/>
          <p:cNvSpPr/>
          <p:nvPr/>
        </p:nvSpPr>
        <p:spPr>
          <a:xfrm flipV="1">
            <a:off x="7700638" y="1726099"/>
            <a:ext cx="215758" cy="35959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Up Arrow 62"/>
          <p:cNvSpPr/>
          <p:nvPr/>
        </p:nvSpPr>
        <p:spPr>
          <a:xfrm>
            <a:off x="8204465" y="1693512"/>
            <a:ext cx="215758" cy="3595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65492" y="3146500"/>
            <a:ext cx="152560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Ordered</a:t>
            </a: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phase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498705" y="2941699"/>
            <a:ext cx="204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Frustration!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25676" y="3146500"/>
            <a:ext cx="1392866" cy="403954"/>
            <a:chOff x="1725676" y="3146500"/>
            <a:chExt cx="1392866" cy="403954"/>
          </a:xfrm>
        </p:grpSpPr>
        <p:grpSp>
          <p:nvGrpSpPr>
            <p:cNvPr id="84" name="Group 83"/>
            <p:cNvGrpSpPr/>
            <p:nvPr/>
          </p:nvGrpSpPr>
          <p:grpSpPr>
            <a:xfrm>
              <a:off x="1725676" y="3172532"/>
              <a:ext cx="431516" cy="377922"/>
              <a:chOff x="6779232" y="1693013"/>
              <a:chExt cx="431516" cy="377922"/>
            </a:xfrm>
          </p:grpSpPr>
          <p:sp>
            <p:nvSpPr>
              <p:cNvPr id="85" name="Up Arrow 84"/>
              <p:cNvSpPr/>
              <p:nvPr/>
            </p:nvSpPr>
            <p:spPr>
              <a:xfrm>
                <a:off x="6779232" y="1693013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Up Arrow 85"/>
              <p:cNvSpPr/>
              <p:nvPr/>
            </p:nvSpPr>
            <p:spPr>
              <a:xfrm flipV="1">
                <a:off x="6994990" y="1711339"/>
                <a:ext cx="215758" cy="359596"/>
              </a:xfrm>
              <a:prstGeom prst="up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206351" y="3158531"/>
              <a:ext cx="431516" cy="377922"/>
              <a:chOff x="6779232" y="1693013"/>
              <a:chExt cx="431516" cy="377922"/>
            </a:xfrm>
          </p:grpSpPr>
          <p:sp>
            <p:nvSpPr>
              <p:cNvPr id="88" name="Up Arrow 87"/>
              <p:cNvSpPr/>
              <p:nvPr/>
            </p:nvSpPr>
            <p:spPr>
              <a:xfrm>
                <a:off x="6779232" y="1693013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Up Arrow 88"/>
              <p:cNvSpPr/>
              <p:nvPr/>
            </p:nvSpPr>
            <p:spPr>
              <a:xfrm flipV="1">
                <a:off x="6994990" y="1711339"/>
                <a:ext cx="215758" cy="359596"/>
              </a:xfrm>
              <a:prstGeom prst="up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2687026" y="3146500"/>
              <a:ext cx="431516" cy="377922"/>
              <a:chOff x="6779232" y="1693013"/>
              <a:chExt cx="431516" cy="377922"/>
            </a:xfrm>
          </p:grpSpPr>
          <p:sp>
            <p:nvSpPr>
              <p:cNvPr id="91" name="Up Arrow 90"/>
              <p:cNvSpPr/>
              <p:nvPr/>
            </p:nvSpPr>
            <p:spPr>
              <a:xfrm>
                <a:off x="6779232" y="1693013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Up Arrow 91"/>
              <p:cNvSpPr/>
              <p:nvPr/>
            </p:nvSpPr>
            <p:spPr>
              <a:xfrm flipV="1">
                <a:off x="6994990" y="1711339"/>
                <a:ext cx="215758" cy="359596"/>
              </a:xfrm>
              <a:prstGeom prst="up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1764899" y="4129707"/>
            <a:ext cx="1392866" cy="403954"/>
            <a:chOff x="1725676" y="3146500"/>
            <a:chExt cx="1392866" cy="403954"/>
          </a:xfrm>
        </p:grpSpPr>
        <p:grpSp>
          <p:nvGrpSpPr>
            <p:cNvPr id="94" name="Group 93"/>
            <p:cNvGrpSpPr/>
            <p:nvPr/>
          </p:nvGrpSpPr>
          <p:grpSpPr>
            <a:xfrm>
              <a:off x="1725676" y="3172532"/>
              <a:ext cx="431516" cy="377922"/>
              <a:chOff x="6779232" y="1693013"/>
              <a:chExt cx="431516" cy="377922"/>
            </a:xfrm>
          </p:grpSpPr>
          <p:sp>
            <p:nvSpPr>
              <p:cNvPr id="101" name="Up Arrow 100"/>
              <p:cNvSpPr/>
              <p:nvPr/>
            </p:nvSpPr>
            <p:spPr>
              <a:xfrm>
                <a:off x="6779232" y="1693013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Up Arrow 101"/>
              <p:cNvSpPr/>
              <p:nvPr/>
            </p:nvSpPr>
            <p:spPr>
              <a:xfrm flipV="1">
                <a:off x="6994990" y="1711339"/>
                <a:ext cx="215758" cy="359596"/>
              </a:xfrm>
              <a:prstGeom prst="up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2206351" y="3158531"/>
              <a:ext cx="431516" cy="377922"/>
              <a:chOff x="6779232" y="1693013"/>
              <a:chExt cx="431516" cy="377922"/>
            </a:xfrm>
          </p:grpSpPr>
          <p:sp>
            <p:nvSpPr>
              <p:cNvPr id="99" name="Up Arrow 98"/>
              <p:cNvSpPr/>
              <p:nvPr/>
            </p:nvSpPr>
            <p:spPr>
              <a:xfrm>
                <a:off x="6779232" y="1693013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Up Arrow 99"/>
              <p:cNvSpPr/>
              <p:nvPr/>
            </p:nvSpPr>
            <p:spPr>
              <a:xfrm flipV="1">
                <a:off x="6994990" y="1711339"/>
                <a:ext cx="215758" cy="359596"/>
              </a:xfrm>
              <a:prstGeom prst="up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2687026" y="3146500"/>
              <a:ext cx="431516" cy="377922"/>
              <a:chOff x="6779232" y="1693013"/>
              <a:chExt cx="431516" cy="377922"/>
            </a:xfrm>
          </p:grpSpPr>
          <p:sp>
            <p:nvSpPr>
              <p:cNvPr id="97" name="Up Arrow 96"/>
              <p:cNvSpPr/>
              <p:nvPr/>
            </p:nvSpPr>
            <p:spPr>
              <a:xfrm>
                <a:off x="6779232" y="1693013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Up Arrow 97"/>
              <p:cNvSpPr/>
              <p:nvPr/>
            </p:nvSpPr>
            <p:spPr>
              <a:xfrm flipV="1">
                <a:off x="6994990" y="1711339"/>
                <a:ext cx="215758" cy="359596"/>
              </a:xfrm>
              <a:prstGeom prst="up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1735406" y="3679220"/>
            <a:ext cx="445216" cy="377922"/>
            <a:chOff x="7950482" y="1690688"/>
            <a:chExt cx="445216" cy="377922"/>
          </a:xfrm>
        </p:grpSpPr>
        <p:sp>
          <p:nvSpPr>
            <p:cNvPr id="104" name="Up Arrow 103"/>
            <p:cNvSpPr/>
            <p:nvPr/>
          </p:nvSpPr>
          <p:spPr>
            <a:xfrm flipV="1">
              <a:off x="7950482" y="1709014"/>
              <a:ext cx="215758" cy="359596"/>
            </a:xfrm>
            <a:prstGeom prst="up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Up Arrow 104"/>
            <p:cNvSpPr/>
            <p:nvPr/>
          </p:nvSpPr>
          <p:spPr>
            <a:xfrm>
              <a:off x="8179940" y="1690688"/>
              <a:ext cx="215758" cy="35959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205772" y="3677542"/>
            <a:ext cx="445216" cy="377922"/>
            <a:chOff x="7950482" y="1690688"/>
            <a:chExt cx="445216" cy="377922"/>
          </a:xfrm>
        </p:grpSpPr>
        <p:sp>
          <p:nvSpPr>
            <p:cNvPr id="107" name="Up Arrow 106"/>
            <p:cNvSpPr/>
            <p:nvPr/>
          </p:nvSpPr>
          <p:spPr>
            <a:xfrm flipV="1">
              <a:off x="7950482" y="1709014"/>
              <a:ext cx="215758" cy="359596"/>
            </a:xfrm>
            <a:prstGeom prst="up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Up Arrow 107"/>
            <p:cNvSpPr/>
            <p:nvPr/>
          </p:nvSpPr>
          <p:spPr>
            <a:xfrm>
              <a:off x="8179940" y="1690688"/>
              <a:ext cx="215758" cy="35959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706622" y="3677153"/>
            <a:ext cx="445216" cy="377922"/>
            <a:chOff x="7950482" y="1690688"/>
            <a:chExt cx="445216" cy="377922"/>
          </a:xfrm>
        </p:grpSpPr>
        <p:sp>
          <p:nvSpPr>
            <p:cNvPr id="110" name="Up Arrow 109"/>
            <p:cNvSpPr/>
            <p:nvPr/>
          </p:nvSpPr>
          <p:spPr>
            <a:xfrm flipV="1">
              <a:off x="7950482" y="1709014"/>
              <a:ext cx="215758" cy="359596"/>
            </a:xfrm>
            <a:prstGeom prst="up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Up Arrow 110"/>
            <p:cNvSpPr/>
            <p:nvPr/>
          </p:nvSpPr>
          <p:spPr>
            <a:xfrm>
              <a:off x="8179940" y="1690688"/>
              <a:ext cx="215758" cy="35959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Up Arrow 4"/>
          <p:cNvSpPr/>
          <p:nvPr/>
        </p:nvSpPr>
        <p:spPr>
          <a:xfrm>
            <a:off x="6779232" y="3158531"/>
            <a:ext cx="215758" cy="3919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Up Arrow 111"/>
          <p:cNvSpPr/>
          <p:nvPr/>
        </p:nvSpPr>
        <p:spPr>
          <a:xfrm flipV="1">
            <a:off x="7429771" y="2645282"/>
            <a:ext cx="215758" cy="391923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967594" y="2876834"/>
            <a:ext cx="364510" cy="22434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039940" y="3562747"/>
            <a:ext cx="374581" cy="9091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496612" y="3372702"/>
            <a:ext cx="3328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cxnSp>
        <p:nvCxnSpPr>
          <p:cNvPr id="119" name="Straight Connector 118"/>
          <p:cNvCxnSpPr/>
          <p:nvPr/>
        </p:nvCxnSpPr>
        <p:spPr>
          <a:xfrm flipH="1" flipV="1">
            <a:off x="7679672" y="3042439"/>
            <a:ext cx="52936" cy="39263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617314" y="1919066"/>
            <a:ext cx="29517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6218965" y="4324212"/>
            <a:ext cx="2391112" cy="1219018"/>
            <a:chOff x="6473931" y="3135999"/>
            <a:chExt cx="2391112" cy="1219018"/>
          </a:xfrm>
        </p:grpSpPr>
        <p:sp>
          <p:nvSpPr>
            <p:cNvPr id="152" name="Up Arrow 151"/>
            <p:cNvSpPr/>
            <p:nvPr/>
          </p:nvSpPr>
          <p:spPr>
            <a:xfrm flipV="1">
              <a:off x="8649285" y="3145531"/>
              <a:ext cx="215758" cy="359596"/>
            </a:xfrm>
            <a:prstGeom prst="up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Up Arrow 149"/>
            <p:cNvSpPr/>
            <p:nvPr/>
          </p:nvSpPr>
          <p:spPr>
            <a:xfrm flipV="1">
              <a:off x="6473931" y="3177455"/>
              <a:ext cx="215758" cy="359596"/>
            </a:xfrm>
            <a:prstGeom prst="up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6473931" y="3135999"/>
              <a:ext cx="2371079" cy="1194558"/>
              <a:chOff x="266465" y="1728694"/>
              <a:chExt cx="2371079" cy="1194558"/>
            </a:xfrm>
          </p:grpSpPr>
          <p:sp>
            <p:nvSpPr>
              <p:cNvPr id="148" name="Up Arrow 147"/>
              <p:cNvSpPr/>
              <p:nvPr/>
            </p:nvSpPr>
            <p:spPr>
              <a:xfrm>
                <a:off x="1005323" y="1728694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Up Arrow 148"/>
              <p:cNvSpPr/>
              <p:nvPr/>
            </p:nvSpPr>
            <p:spPr>
              <a:xfrm>
                <a:off x="1744181" y="1728694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Up Arrow 119"/>
              <p:cNvSpPr/>
              <p:nvPr/>
            </p:nvSpPr>
            <p:spPr>
              <a:xfrm>
                <a:off x="266465" y="2563656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Up Arrow 158"/>
              <p:cNvSpPr/>
              <p:nvPr/>
            </p:nvSpPr>
            <p:spPr>
              <a:xfrm>
                <a:off x="2421786" y="2508194"/>
                <a:ext cx="215758" cy="35959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Up Arrow 124"/>
            <p:cNvSpPr/>
            <p:nvPr/>
          </p:nvSpPr>
          <p:spPr>
            <a:xfrm flipV="1">
              <a:off x="7251188" y="3995421"/>
              <a:ext cx="215758" cy="359596"/>
            </a:xfrm>
            <a:prstGeom prst="up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Up Arrow 156"/>
            <p:cNvSpPr/>
            <p:nvPr/>
          </p:nvSpPr>
          <p:spPr>
            <a:xfrm flipV="1">
              <a:off x="7961106" y="3973004"/>
              <a:ext cx="215758" cy="359596"/>
            </a:xfrm>
            <a:prstGeom prst="up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4" name="Straight Connector 153"/>
          <p:cNvCxnSpPr/>
          <p:nvPr/>
        </p:nvCxnSpPr>
        <p:spPr>
          <a:xfrm>
            <a:off x="2740956" y="1897625"/>
            <a:ext cx="29517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6718816" y="1897625"/>
            <a:ext cx="29517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7933355" y="1885348"/>
            <a:ext cx="29517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591941" y="4515335"/>
            <a:ext cx="29517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332104" y="4507073"/>
            <a:ext cx="269537" cy="414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8017174" y="4491863"/>
            <a:ext cx="29517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342094" y="4842396"/>
            <a:ext cx="0" cy="24331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7102868" y="4823187"/>
            <a:ext cx="1" cy="281729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571231" y="5329193"/>
            <a:ext cx="29517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361843" y="5329193"/>
            <a:ext cx="269537" cy="414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7804560" y="4823187"/>
            <a:ext cx="0" cy="24331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8029990" y="5340636"/>
            <a:ext cx="269537" cy="414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8498705" y="4782011"/>
            <a:ext cx="0" cy="24331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246742" y="4365668"/>
            <a:ext cx="1654139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Glassy</a:t>
            </a: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phase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7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474" y="353775"/>
            <a:ext cx="10515600" cy="112494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What if  spins can point at any angle?</a:t>
            </a:r>
            <a:endParaRPr lang="en-US" sz="28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48411" y="1478721"/>
            <a:ext cx="4880501" cy="4665387"/>
          </a:xfrm>
        </p:spPr>
      </p:pic>
      <p:sp>
        <p:nvSpPr>
          <p:cNvPr id="12" name="TextBox 11"/>
          <p:cNvSpPr txBox="1"/>
          <p:nvPr/>
        </p:nvSpPr>
        <p:spPr>
          <a:xfrm>
            <a:off x="9158100" y="1708999"/>
            <a:ext cx="168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possible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7685347" y="1797598"/>
            <a:ext cx="1289385" cy="359596"/>
            <a:chOff x="1635218" y="1736688"/>
            <a:chExt cx="1289385" cy="359596"/>
          </a:xfrm>
        </p:grpSpPr>
        <p:sp>
          <p:nvSpPr>
            <p:cNvPr id="77" name="Up Arrow 76"/>
            <p:cNvSpPr/>
            <p:nvPr/>
          </p:nvSpPr>
          <p:spPr>
            <a:xfrm>
              <a:off x="2165881" y="1736688"/>
              <a:ext cx="215758" cy="359596"/>
            </a:xfrm>
            <a:prstGeom prst="up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Up Arrow 77"/>
            <p:cNvSpPr/>
            <p:nvPr/>
          </p:nvSpPr>
          <p:spPr>
            <a:xfrm rot="7200000">
              <a:off x="1707137" y="1783550"/>
              <a:ext cx="215758" cy="359596"/>
            </a:xfrm>
            <a:prstGeom prst="up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Up Arrow 78"/>
            <p:cNvSpPr/>
            <p:nvPr/>
          </p:nvSpPr>
          <p:spPr>
            <a:xfrm rot="16200000" flipH="1">
              <a:off x="2636926" y="1754302"/>
              <a:ext cx="215758" cy="359596"/>
            </a:xfrm>
            <a:prstGeom prst="up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 flipV="1">
            <a:off x="2578813" y="2835667"/>
            <a:ext cx="3647326" cy="719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3883632" y="3082247"/>
            <a:ext cx="2342507" cy="23458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95473" y="2574348"/>
            <a:ext cx="1718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Topological Defects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85926" y="3405345"/>
            <a:ext cx="3678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Order        disorder means dis-association</a:t>
            </a:r>
          </a:p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of these defects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738426" y="3667874"/>
            <a:ext cx="472612" cy="100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72655" y="4928839"/>
            <a:ext cx="3117951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 2-d, stable order can happen because of topology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20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121</Words>
  <Application>Microsoft Macintosh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Calibri Light</vt:lpstr>
      <vt:lpstr>Mangal</vt:lpstr>
      <vt:lpstr>Times New Roman</vt:lpstr>
      <vt:lpstr>Arial</vt:lpstr>
      <vt:lpstr>Office Theme</vt:lpstr>
      <vt:lpstr>Ernst Ising - Lars Onsager Distinguished Lecturer</vt:lpstr>
      <vt:lpstr>Professor J. Michael Kosterlitz  Harrison E. Farnsworth Professor of Physics, Brown University</vt:lpstr>
      <vt:lpstr>Why are there different phases of matter?</vt:lpstr>
      <vt:lpstr>Order and disorder</vt:lpstr>
      <vt:lpstr>But, with different local rules …</vt:lpstr>
      <vt:lpstr>What if  spins can point at any angle?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Ernst Ising – Lars Onsager Distinguished Lecturer</dc:title>
  <dc:creator>Microsoft Office User</dc:creator>
  <cp:lastModifiedBy>Microsoft Office User</cp:lastModifiedBy>
  <cp:revision>23</cp:revision>
  <dcterms:created xsi:type="dcterms:W3CDTF">2023-10-05T15:11:43Z</dcterms:created>
  <dcterms:modified xsi:type="dcterms:W3CDTF">2023-10-05T19:49:42Z</dcterms:modified>
</cp:coreProperties>
</file>