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1.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presProps.xml" ContentType="application/vnd.openxmlformats-officedocument.presentationml.presPro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4"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5"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7"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8"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9"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30"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32"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33"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34"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35"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36"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37"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41"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43"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45"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46"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5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51"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52"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3"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54"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55"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56"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58"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59"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60"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62"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GB" sz="3200" spc="-1" strike="noStrike">
              <a:latin typeface="Arial"/>
            </a:endParaRPr>
          </a:p>
        </p:txBody>
      </p:sp>
      <p:sp>
        <p:nvSpPr>
          <p:cNvPr id="63"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65"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66"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67"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68"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70"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71"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72"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73"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74"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75"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79"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81"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83"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84"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5"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88"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89"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90"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92"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93"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94"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96"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97"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98"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00"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01"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03"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04"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05"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06"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08"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09"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10"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11"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12"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13"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17"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19"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7"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8"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21"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122"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26"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27"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128"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30"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13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32"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34"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35"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36"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38"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39"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41"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42"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43"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44"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46"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47"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48"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49"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50"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51"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55"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57"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59"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160"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64"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65"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166"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68"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169"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70"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72"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73"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74"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76"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77"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79"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80"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81"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82"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84"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85"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86"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87"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88"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89"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93"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95"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97"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198"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0"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02"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03"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204"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06"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207"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08"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1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1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12"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2"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3"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14"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14"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15"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17"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18"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19"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20"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22"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23"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24"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25"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26"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27"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31"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33"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35"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236"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8"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en-GB"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4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41"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242"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16"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17"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18"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44"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endParaRPr b="0" lang="en-GB" sz="3200" spc="-1" strike="noStrike">
              <a:latin typeface="Arial"/>
            </a:endParaRPr>
          </a:p>
        </p:txBody>
      </p:sp>
      <p:sp>
        <p:nvSpPr>
          <p:cNvPr id="245"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46"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48"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49"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50"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52"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53"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55"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56"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57"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58"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60"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61"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62"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63"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64"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65"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endParaRPr b="0" lang="en-GB" sz="4400" spc="-1" strike="noStrike">
              <a:latin typeface="Arial"/>
            </a:endParaRPr>
          </a:p>
        </p:txBody>
      </p:sp>
      <p:sp>
        <p:nvSpPr>
          <p:cNvPr id="2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endParaRPr b="0" lang="en-GB" sz="3200" spc="-1" strike="noStrike">
              <a:latin typeface="Arial"/>
            </a:endParaRPr>
          </a:p>
        </p:txBody>
      </p:sp>
      <p:sp>
        <p:nvSpPr>
          <p:cNvPr id="22"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640" cy="946080"/>
          </a:xfrm>
          <a:prstGeom prst="rect">
            <a:avLst/>
          </a:prstGeom>
          <a:noFill/>
          <a:ln w="0">
            <a:noFill/>
          </a:ln>
        </p:spPr>
        <p:txBody>
          <a:bodyPr lIns="0" rIns="0" tIns="0" bIns="0" anchor="ctr">
            <a:noAutofit/>
          </a:bodyPr>
          <a:p>
            <a:r>
              <a:rPr b="0" lang="en-GB" sz="1800" spc="-1" strike="noStrike">
                <a:latin typeface="Arial"/>
              </a:rPr>
              <a:t>Click to edit the title text format</a:t>
            </a:r>
            <a:endParaRPr b="0" lang="en-GB" sz="1800" spc="-1" strike="noStrike">
              <a:latin typeface="Arial"/>
            </a:endParaRPr>
          </a:p>
        </p:txBody>
      </p:sp>
      <p:sp>
        <p:nvSpPr>
          <p:cNvPr id="1" name="PlaceHolder 2"/>
          <p:cNvSpPr>
            <a:spLocks noGrp="1"/>
          </p:cNvSpPr>
          <p:nvPr>
            <p:ph type="body"/>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1800" spc="-1" strike="noStrike">
                <a:latin typeface="Arial"/>
              </a:rPr>
              <a:t>Click to edit the outline text format</a:t>
            </a:r>
            <a:endParaRPr b="0" lang="en-GB" sz="1800" spc="-1" strike="noStrike">
              <a:latin typeface="Arial"/>
            </a:endParaRPr>
          </a:p>
          <a:p>
            <a:pPr lvl="1" marL="864000" indent="-324000">
              <a:spcBef>
                <a:spcPts val="1134"/>
              </a:spcBef>
              <a:buClr>
                <a:srgbClr val="000000"/>
              </a:buClr>
              <a:buSzPct val="75000"/>
              <a:buFont typeface="Symbol" charset="2"/>
              <a:buChar char=""/>
            </a:pPr>
            <a:r>
              <a:rPr b="0" lang="en-GB" sz="1800" spc="-1" strike="noStrike">
                <a:latin typeface="Arial"/>
              </a:rPr>
              <a:t>Second Outline Level</a:t>
            </a:r>
            <a:endParaRPr b="0" lang="en-GB" sz="1800" spc="-1" strike="noStrike">
              <a:latin typeface="Arial"/>
            </a:endParaRPr>
          </a:p>
          <a:p>
            <a:pPr lvl="2" marL="1296000" indent="-288000">
              <a:spcBef>
                <a:spcPts val="850"/>
              </a:spcBef>
              <a:buClr>
                <a:srgbClr val="000000"/>
              </a:buClr>
              <a:buSzPct val="45000"/>
              <a:buFont typeface="Wingdings" charset="2"/>
              <a:buChar char=""/>
            </a:pPr>
            <a:r>
              <a:rPr b="0" lang="en-GB" sz="1800" spc="-1" strike="noStrike">
                <a:latin typeface="Arial"/>
              </a:rPr>
              <a:t>Third Outline Level</a:t>
            </a:r>
            <a:endParaRPr b="0" lang="en-GB" sz="1800" spc="-1" strike="noStrike">
              <a:latin typeface="Arial"/>
            </a:endParaRPr>
          </a:p>
          <a:p>
            <a:pPr lvl="3" marL="1728000" indent="-216000">
              <a:spcBef>
                <a:spcPts val="567"/>
              </a:spcBef>
              <a:buClr>
                <a:srgbClr val="000000"/>
              </a:buClr>
              <a:buSzPct val="75000"/>
              <a:buFont typeface="Symbol" charset="2"/>
              <a:buChar char=""/>
            </a:pPr>
            <a:r>
              <a:rPr b="0" lang="en-GB" sz="1800" spc="-1" strike="noStrike">
                <a:latin typeface="Arial"/>
              </a:rPr>
              <a:t>Fourth Outline Level</a:t>
            </a:r>
            <a:endParaRPr b="0" lang="en-GB" sz="1800" spc="-1" strike="noStrike">
              <a:latin typeface="Arial"/>
            </a:endParaRPr>
          </a:p>
          <a:p>
            <a:pPr lvl="4" marL="2160000" indent="-216000">
              <a:spcBef>
                <a:spcPts val="283"/>
              </a:spcBef>
              <a:buClr>
                <a:srgbClr val="000000"/>
              </a:buClr>
              <a:buSzPct val="45000"/>
              <a:buFont typeface="Wingdings" charset="2"/>
              <a:buChar char=""/>
            </a:pPr>
            <a:r>
              <a:rPr b="0" lang="en-GB" sz="1800" spc="-1" strike="noStrike">
                <a:latin typeface="Arial"/>
              </a:rPr>
              <a:t>Fifth Outline Level</a:t>
            </a:r>
            <a:endParaRPr b="0" lang="en-GB" sz="1800" spc="-1" strike="noStrike">
              <a:latin typeface="Arial"/>
            </a:endParaRPr>
          </a:p>
          <a:p>
            <a:pPr lvl="5" marL="2592000" indent="-216000">
              <a:spcBef>
                <a:spcPts val="283"/>
              </a:spcBef>
              <a:buClr>
                <a:srgbClr val="000000"/>
              </a:buClr>
              <a:buSzPct val="45000"/>
              <a:buFont typeface="Wingdings" charset="2"/>
              <a:buChar char=""/>
            </a:pPr>
            <a:r>
              <a:rPr b="0" lang="en-GB" sz="1800" spc="-1" strike="noStrike">
                <a:latin typeface="Arial"/>
              </a:rPr>
              <a:t>Sixth Outline Level</a:t>
            </a:r>
            <a:endParaRPr b="0" lang="en-GB" sz="1800" spc="-1" strike="noStrike">
              <a:latin typeface="Arial"/>
            </a:endParaRPr>
          </a:p>
          <a:p>
            <a:pPr lvl="6" marL="3024000" indent="-216000">
              <a:spcBef>
                <a:spcPts val="283"/>
              </a:spcBef>
              <a:buClr>
                <a:srgbClr val="000000"/>
              </a:buClr>
              <a:buSzPct val="45000"/>
              <a:buFont typeface="Wingdings" charset="2"/>
              <a:buChar char=""/>
            </a:pPr>
            <a:r>
              <a:rPr b="0" lang="en-GB" sz="1800" spc="-1" strike="noStrike">
                <a:latin typeface="Arial"/>
              </a:rPr>
              <a:t>Seventh Outline Level</a:t>
            </a:r>
            <a:endParaRPr b="0" lang="en-GB"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226080"/>
            <a:ext cx="9071640" cy="946080"/>
          </a:xfrm>
          <a:prstGeom prst="rect">
            <a:avLst/>
          </a:prstGeom>
          <a:noFill/>
          <a:ln w="0">
            <a:noFill/>
          </a:ln>
        </p:spPr>
        <p:txBody>
          <a:bodyPr lIns="0" rIns="0" tIns="0" bIns="0" anchor="ctr">
            <a:noAutofit/>
          </a:bodyPr>
          <a:p>
            <a:r>
              <a:rPr b="0" lang="en-GB" sz="1800" spc="-1" strike="noStrike">
                <a:latin typeface="Arial"/>
              </a:rPr>
              <a:t>Click to edit the title text format</a:t>
            </a:r>
            <a:endParaRPr b="0" lang="en-GB" sz="1800" spc="-1" strike="noStrike">
              <a:latin typeface="Arial"/>
            </a:endParaRPr>
          </a:p>
        </p:txBody>
      </p:sp>
      <p:sp>
        <p:nvSpPr>
          <p:cNvPr id="39"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77"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15"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PlaceHolder 1"/>
          <p:cNvSpPr>
            <a:spLocks noGrp="1"/>
          </p:cNvSpPr>
          <p:nvPr>
            <p:ph type="title"/>
          </p:nvPr>
        </p:nvSpPr>
        <p:spPr>
          <a:xfrm>
            <a:off x="504000" y="226080"/>
            <a:ext cx="9071640" cy="946080"/>
          </a:xfrm>
          <a:prstGeom prst="rect">
            <a:avLst/>
          </a:prstGeom>
          <a:noFill/>
          <a:ln w="0">
            <a:noFill/>
          </a:ln>
        </p:spPr>
        <p:txBody>
          <a:bodyPr lIns="0" rIns="0" tIns="0" bIns="0" anchor="ctr">
            <a:noAutofit/>
          </a:bodyPr>
          <a:p>
            <a:r>
              <a:rPr b="0" lang="en-GB" sz="1800" spc="-1" strike="noStrike">
                <a:latin typeface="Arial"/>
              </a:rPr>
              <a:t>Click to edit the title text format</a:t>
            </a:r>
            <a:endParaRPr b="0" lang="en-GB" sz="1800" spc="-1" strike="noStrike">
              <a:latin typeface="Arial"/>
            </a:endParaRPr>
          </a:p>
        </p:txBody>
      </p:sp>
      <p:sp>
        <p:nvSpPr>
          <p:cNvPr id="153"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91"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229" name="PlaceHolder 2"/>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61.xml"/>
</Relationships>
</file>

<file path=ppt/slides/_rels/slide11.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slideLayout" Target="../slideLayouts/slideLayout61.xml"/>
</Relationships>
</file>

<file path=ppt/slides/_rels/slide1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61.xml"/>
</Relationships>
</file>

<file path=ppt/slides/_rels/slide13.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73.xml"/>
</Relationships>
</file>

<file path=ppt/slides/_rels/slide1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61.xml"/>
</Relationships>
</file>

<file path=ppt/slides/_rels/slide1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61.xml"/>
</Relationships>
</file>

<file path=ppt/slides/_rels/slide1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61.xml"/>
</Relationships>
</file>

<file path=ppt/slides/_rels/slide1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61.xml"/>
</Relationships>
</file>

<file path=ppt/slides/_rels/slide18.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61.xml"/>
</Relationships>
</file>

<file path=ppt/slides/_rels/slide19.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61.xml"/>
</Relationships>
</file>

<file path=ppt/slides/_rels/slide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7.xml"/>
</Relationships>
</file>

<file path=ppt/slides/_rels/slide20.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61.xml"/>
</Relationships>
</file>

<file path=ppt/slides/_rels/slide21.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61.xml"/>
</Relationships>
</file>

<file path=ppt/slides/_rels/slide22.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slideLayout" Target="../slideLayouts/slideLayout61.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4.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slideLayout" Target="../slideLayouts/slideLayout61.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37.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7.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37.xml"/>
</Relationships>
</file>

<file path=ppt/slides/_rels/slide9.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5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
          <p:cNvSpPr/>
          <p:nvPr/>
        </p:nvSpPr>
        <p:spPr>
          <a:xfrm>
            <a:off x="212400" y="584280"/>
            <a:ext cx="9681120" cy="3205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GB" sz="1800" spc="-1" strike="noStrike">
              <a:latin typeface="Arial"/>
            </a:endParaRPr>
          </a:p>
          <a:p>
            <a:pPr>
              <a:lnSpc>
                <a:spcPct val="100000"/>
              </a:lnSpc>
            </a:pPr>
            <a:endParaRPr b="0" lang="en-GB" sz="1800" spc="-1" strike="noStrike">
              <a:latin typeface="Arial"/>
            </a:endParaRPr>
          </a:p>
          <a:p>
            <a:pPr>
              <a:lnSpc>
                <a:spcPct val="100000"/>
              </a:lnSpc>
            </a:pPr>
            <a:endParaRPr b="0" lang="en-GB" sz="1800" spc="-1" strike="noStrike">
              <a:latin typeface="Arial"/>
            </a:endParaRPr>
          </a:p>
          <a:p>
            <a:pPr>
              <a:lnSpc>
                <a:spcPct val="100000"/>
              </a:lnSpc>
            </a:pPr>
            <a:endParaRPr b="0" lang="en-GB" sz="1800" spc="-1" strike="noStrike">
              <a:latin typeface="Arial"/>
            </a:endParaRPr>
          </a:p>
          <a:p>
            <a:pPr>
              <a:lnSpc>
                <a:spcPct val="100000"/>
              </a:lnSpc>
            </a:pPr>
            <a:endParaRPr b="0" lang="en-GB" sz="1800" spc="-1" strike="noStrike">
              <a:latin typeface="Arial"/>
            </a:endParaRPr>
          </a:p>
        </p:txBody>
      </p:sp>
      <p:sp>
        <p:nvSpPr>
          <p:cNvPr id="267" name="PlaceHolder 1"/>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lnSpc>
                <a:spcPct val="100000"/>
              </a:lnSpc>
              <a:buClr>
                <a:srgbClr val="000000"/>
              </a:buClr>
              <a:buSzPct val="45000"/>
              <a:buFont typeface="Wingdings" charset="2"/>
              <a:buChar char=""/>
            </a:pPr>
            <a:r>
              <a:rPr b="0" lang="en-GB" sz="2000" spc="-1" strike="noStrike">
                <a:solidFill>
                  <a:srgbClr val="000000"/>
                </a:solidFill>
                <a:latin typeface="Arial"/>
                <a:ea typeface="DejaVu Sans"/>
              </a:rPr>
              <a:t>Colleagues, students in Ia</a:t>
            </a:r>
            <a:r>
              <a:rPr b="0" lang="en-GB" sz="2000" spc="-1" strike="noStrike">
                <a:solidFill>
                  <a:srgbClr val="000000"/>
                </a:solidFill>
                <a:latin typeface="Arial"/>
                <a:ea typeface="Times New Roman"/>
              </a:rPr>
              <a:t>ş</a:t>
            </a:r>
            <a:r>
              <a:rPr b="0" lang="en-GB" sz="2000" spc="-1" strike="noStrike">
                <a:solidFill>
                  <a:srgbClr val="000000"/>
                </a:solidFill>
                <a:latin typeface="Arial"/>
                <a:ea typeface="DejaVu Sans"/>
              </a:rPr>
              <a:t>i University, are happy to celebrate </a:t>
            </a:r>
            <a:endParaRPr b="0" lang="en-GB" sz="2000" spc="-1" strike="noStrike">
              <a:latin typeface="Arial"/>
            </a:endParaRPr>
          </a:p>
          <a:p>
            <a:pPr>
              <a:lnSpc>
                <a:spcPct val="100000"/>
              </a:lnSpc>
            </a:pPr>
            <a:endParaRPr b="0" lang="en-GB" sz="2000" spc="-1" strike="noStrike">
              <a:latin typeface="Arial"/>
            </a:endParaRPr>
          </a:p>
          <a:p>
            <a:pPr marL="432000" indent="-324000">
              <a:lnSpc>
                <a:spcPct val="100000"/>
              </a:lnSpc>
              <a:buClr>
                <a:srgbClr val="000000"/>
              </a:buClr>
              <a:buSzPct val="45000"/>
              <a:buFont typeface="Wingdings" charset="2"/>
              <a:buChar char=""/>
            </a:pPr>
            <a:r>
              <a:rPr b="0" lang="en-GB" sz="3200" spc="-1" strike="noStrike">
                <a:solidFill>
                  <a:srgbClr val="000000"/>
                </a:solidFill>
                <a:latin typeface="Arial"/>
                <a:ea typeface="DejaVu Sans"/>
              </a:rPr>
              <a:t>Sorin’s </a:t>
            </a:r>
            <a:r>
              <a:rPr b="1" lang="en-GB" sz="3200" spc="-1" strike="noStrike">
                <a:solidFill>
                  <a:srgbClr val="000000"/>
                </a:solidFill>
                <a:latin typeface="Arial"/>
                <a:ea typeface="DejaVu Sans"/>
              </a:rPr>
              <a:t>Jubilee of his twenties</a:t>
            </a:r>
            <a:endParaRPr b="0" lang="en-GB" sz="3200" spc="-1" strike="noStrike">
              <a:latin typeface="Arial"/>
            </a:endParaRPr>
          </a:p>
          <a:p>
            <a:pPr>
              <a:lnSpc>
                <a:spcPct val="100000"/>
              </a:lnSpc>
            </a:pPr>
            <a:endParaRPr b="0" lang="en-GB" sz="3200" spc="-1" strike="noStrike">
              <a:latin typeface="Arial"/>
            </a:endParaRPr>
          </a:p>
          <a:p>
            <a:pPr marL="432000" indent="-324000">
              <a:lnSpc>
                <a:spcPct val="100000"/>
              </a:lnSpc>
              <a:buClr>
                <a:srgbClr val="000000"/>
              </a:buClr>
              <a:buSzPct val="45000"/>
              <a:buFont typeface="Wingdings" charset="2"/>
              <a:buChar char=""/>
            </a:pPr>
            <a:r>
              <a:rPr b="1" lang="en-GB" sz="2000" spc="-1" strike="noStrike">
                <a:solidFill>
                  <a:srgbClr val="000000"/>
                </a:solidFill>
                <a:latin typeface="Arial"/>
                <a:ea typeface="DejaVu Sans"/>
              </a:rPr>
              <a:t>It IS now 50 years since his (chronological) twenties.</a:t>
            </a:r>
            <a:endParaRPr b="0" lang="en-GB" sz="2000" spc="-1" strike="noStrike">
              <a:latin typeface="Arial"/>
            </a:endParaRPr>
          </a:p>
          <a:p>
            <a:pPr lvl="1" marL="864000" indent="-324000">
              <a:lnSpc>
                <a:spcPct val="100000"/>
              </a:lnSpc>
              <a:spcBef>
                <a:spcPts val="1134"/>
              </a:spcBef>
              <a:buClr>
                <a:srgbClr val="000000"/>
              </a:buClr>
              <a:buSzPct val="75000"/>
              <a:buFont typeface="Symbol"/>
              <a:buChar char=""/>
            </a:pPr>
            <a:r>
              <a:rPr b="1" lang="en-GB" sz="2000" spc="-1" strike="noStrike">
                <a:solidFill>
                  <a:srgbClr val="000000"/>
                </a:solidFill>
                <a:latin typeface="Arial"/>
                <a:ea typeface="DejaVu Sans"/>
              </a:rPr>
              <a:t>and here, in Iasi, we have a fresh memory of Sorin’s twenties</a:t>
            </a:r>
            <a:endParaRPr b="0" lang="en-GB" sz="2000" spc="-1" strike="noStrike">
              <a:latin typeface="Arial"/>
            </a:endParaRPr>
          </a:p>
          <a:p>
            <a:pPr>
              <a:lnSpc>
                <a:spcPct val="100000"/>
              </a:lnSpc>
              <a:spcBef>
                <a:spcPts val="1417"/>
              </a:spcBef>
            </a:pPr>
            <a:endParaRPr b="0" lang="en-GB" sz="2000" spc="-1" strike="noStrike">
              <a:latin typeface="Arial"/>
            </a:endParaRPr>
          </a:p>
          <a:p>
            <a:pPr>
              <a:lnSpc>
                <a:spcPct val="100000"/>
              </a:lnSpc>
              <a:spcBef>
                <a:spcPts val="1417"/>
              </a:spcBef>
            </a:pPr>
            <a:endParaRPr b="0" lang="en-GB" sz="20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26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26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7" name="" descr=""/>
          <p:cNvPicPr/>
          <p:nvPr/>
        </p:nvPicPr>
        <p:blipFill>
          <a:blip r:embed="rId1"/>
          <a:stretch/>
        </p:blipFill>
        <p:spPr>
          <a:xfrm>
            <a:off x="1080000" y="246960"/>
            <a:ext cx="7863480" cy="4465440"/>
          </a:xfrm>
          <a:prstGeom prst="rect">
            <a:avLst/>
          </a:prstGeom>
          <a:ln w="0">
            <a:noFill/>
          </a:ln>
        </p:spPr>
      </p:pic>
      <p:sp>
        <p:nvSpPr>
          <p:cNvPr id="308" name=""/>
          <p:cNvSpPr/>
          <p:nvPr/>
        </p:nvSpPr>
        <p:spPr>
          <a:xfrm>
            <a:off x="2758680" y="5316120"/>
            <a:ext cx="4080960" cy="344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100" spc="-1" strike="noStrike">
                <a:solidFill>
                  <a:srgbClr val="000000"/>
                </a:solidFill>
                <a:latin typeface="Arial"/>
                <a:ea typeface="DejaVu Sans"/>
              </a:rPr>
              <a:t>https://profs.info.uaic.ro/~summerschool/summerschool/public/</a:t>
            </a:r>
            <a:endParaRPr b="0" lang="en-GB" sz="1100" spc="-1" strike="noStrike">
              <a:latin typeface="Arial"/>
            </a:endParaRPr>
          </a:p>
        </p:txBody>
      </p:sp>
      <p:sp>
        <p:nvSpPr>
          <p:cNvPr id="309" name=""/>
          <p:cNvSpPr/>
          <p:nvPr/>
        </p:nvSpPr>
        <p:spPr>
          <a:xfrm>
            <a:off x="1008000" y="4680000"/>
            <a:ext cx="7919640" cy="35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latin typeface="Arial"/>
              </a:rPr>
              <a:t>Sorin during an ECODAM session, with Kenneth DeJong and Oscar Cordon.</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0" name="" descr=""/>
          <p:cNvPicPr/>
          <p:nvPr/>
        </p:nvPicPr>
        <p:blipFill>
          <a:blip r:embed="rId1"/>
          <a:stretch/>
        </p:blipFill>
        <p:spPr>
          <a:xfrm>
            <a:off x="9720" y="0"/>
            <a:ext cx="5064120" cy="2188080"/>
          </a:xfrm>
          <a:prstGeom prst="rect">
            <a:avLst/>
          </a:prstGeom>
          <a:ln w="0">
            <a:noFill/>
          </a:ln>
        </p:spPr>
      </p:pic>
      <p:pic>
        <p:nvPicPr>
          <p:cNvPr id="311" name="" descr=""/>
          <p:cNvPicPr/>
          <p:nvPr/>
        </p:nvPicPr>
        <p:blipFill>
          <a:blip r:embed="rId2"/>
          <a:stretch/>
        </p:blipFill>
        <p:spPr>
          <a:xfrm>
            <a:off x="-4680" y="1914480"/>
            <a:ext cx="5693760" cy="3763440"/>
          </a:xfrm>
          <a:prstGeom prst="rect">
            <a:avLst/>
          </a:prstGeom>
          <a:ln w="0">
            <a:noFill/>
          </a:ln>
        </p:spPr>
      </p:pic>
      <p:pic>
        <p:nvPicPr>
          <p:cNvPr id="312" name="" descr=""/>
          <p:cNvPicPr/>
          <p:nvPr/>
        </p:nvPicPr>
        <p:blipFill>
          <a:blip r:embed="rId3"/>
          <a:stretch/>
        </p:blipFill>
        <p:spPr>
          <a:xfrm>
            <a:off x="4368240" y="-12600"/>
            <a:ext cx="5731920" cy="3801600"/>
          </a:xfrm>
          <a:prstGeom prst="rect">
            <a:avLst/>
          </a:prstGeom>
          <a:ln w="0">
            <a:noFill/>
          </a:ln>
        </p:spPr>
      </p:pic>
      <p:pic>
        <p:nvPicPr>
          <p:cNvPr id="313" name="" descr=""/>
          <p:cNvPicPr/>
          <p:nvPr/>
        </p:nvPicPr>
        <p:blipFill>
          <a:blip r:embed="rId4"/>
          <a:stretch/>
        </p:blipFill>
        <p:spPr>
          <a:xfrm>
            <a:off x="5976000" y="3069000"/>
            <a:ext cx="3986280" cy="2602440"/>
          </a:xfrm>
          <a:prstGeom prst="rect">
            <a:avLst/>
          </a:prstGeom>
          <a:ln w="0">
            <a:noFill/>
          </a:ln>
        </p:spPr>
      </p:pic>
      <p:sp>
        <p:nvSpPr>
          <p:cNvPr id="314" name=""/>
          <p:cNvSpPr/>
          <p:nvPr/>
        </p:nvSpPr>
        <p:spPr>
          <a:xfrm>
            <a:off x="1858680" y="-11880"/>
            <a:ext cx="7320960" cy="344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Arial"/>
                <a:ea typeface="DejaVu Sans"/>
              </a:rPr>
              <a:t>https://profs.info.uaic.ro/~summerschool/summerschool/public/</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5" name="" descr=""/>
          <p:cNvPicPr/>
          <p:nvPr/>
        </p:nvPicPr>
        <p:blipFill>
          <a:blip r:embed="rId1"/>
          <a:stretch/>
        </p:blipFill>
        <p:spPr>
          <a:xfrm>
            <a:off x="1456920" y="669240"/>
            <a:ext cx="7306560" cy="4334760"/>
          </a:xfrm>
          <a:prstGeom prst="rect">
            <a:avLst/>
          </a:prstGeom>
          <a:ln w="0">
            <a:noFill/>
          </a:ln>
        </p:spPr>
      </p:pic>
      <p:sp>
        <p:nvSpPr>
          <p:cNvPr id="316" name=""/>
          <p:cNvSpPr/>
          <p:nvPr/>
        </p:nvSpPr>
        <p:spPr>
          <a:xfrm>
            <a:off x="8748000" y="4644000"/>
            <a:ext cx="717840" cy="344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Arial"/>
                <a:ea typeface="DejaVu Sans"/>
              </a:rPr>
              <a:t>2023</a:t>
            </a:r>
            <a:endParaRPr b="0" lang="en-GB" sz="1800" spc="-1" strike="noStrike">
              <a:latin typeface="Arial"/>
            </a:endParaRPr>
          </a:p>
        </p:txBody>
      </p:sp>
      <p:sp>
        <p:nvSpPr>
          <p:cNvPr id="317" name=""/>
          <p:cNvSpPr/>
          <p:nvPr/>
        </p:nvSpPr>
        <p:spPr>
          <a:xfrm>
            <a:off x="2686680" y="5316120"/>
            <a:ext cx="4260960" cy="344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100" spc="-1" strike="noStrike">
                <a:solidFill>
                  <a:srgbClr val="000000"/>
                </a:solidFill>
                <a:latin typeface="Arial"/>
                <a:ea typeface="DejaVu Sans"/>
              </a:rPr>
              <a:t>https://profs.info.uaic.ro/~summerschool/summerschool/public/</a:t>
            </a:r>
            <a:endParaRPr b="0" lang="en-GB" sz="11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laceHolder 1"/>
          <p:cNvSpPr>
            <a:spLocks noGrp="1"/>
          </p:cNvSpPr>
          <p:nvPr>
            <p:ph type="title"/>
          </p:nvPr>
        </p:nvSpPr>
        <p:spPr>
          <a:xfrm>
            <a:off x="504000" y="46080"/>
            <a:ext cx="9069840" cy="673560"/>
          </a:xfrm>
          <a:prstGeom prst="rect">
            <a:avLst/>
          </a:prstGeom>
          <a:noFill/>
          <a:ln w="0">
            <a:noFill/>
          </a:ln>
        </p:spPr>
        <p:txBody>
          <a:bodyPr lIns="0" rIns="0" tIns="0" bIns="0" anchor="ctr">
            <a:noAutofit/>
          </a:bodyPr>
          <a:p>
            <a:pPr algn="ctr">
              <a:lnSpc>
                <a:spcPct val="100000"/>
              </a:lnSpc>
            </a:pPr>
            <a:r>
              <a:rPr b="0" lang="en-GB" sz="4400" spc="-1" strike="noStrike">
                <a:latin typeface="Arial"/>
              </a:rPr>
              <a:t>Arrow Days in Ia</a:t>
            </a:r>
            <a:r>
              <a:rPr b="0" lang="en-GB" sz="4400" spc="-1" strike="noStrike">
                <a:latin typeface="Arial"/>
                <a:ea typeface="Times New Roman"/>
              </a:rPr>
              <a:t>şi – October 2013</a:t>
            </a:r>
            <a:endParaRPr b="0" lang="en-GB" sz="4400" spc="-1" strike="noStrike">
              <a:latin typeface="Arial"/>
            </a:endParaRPr>
          </a:p>
        </p:txBody>
      </p:sp>
      <p:sp>
        <p:nvSpPr>
          <p:cNvPr id="319" name="PlaceHolder 2"/>
          <p:cNvSpPr>
            <a:spLocks noGrp="1"/>
          </p:cNvSpPr>
          <p:nvPr>
            <p:ph type="subTitle"/>
          </p:nvPr>
        </p:nvSpPr>
        <p:spPr>
          <a:xfrm>
            <a:off x="36000" y="1218600"/>
            <a:ext cx="4643640" cy="3893040"/>
          </a:xfrm>
          <a:prstGeom prst="rect">
            <a:avLst/>
          </a:prstGeom>
          <a:noFill/>
          <a:ln w="0">
            <a:noFill/>
          </a:ln>
        </p:spPr>
        <p:txBody>
          <a:bodyPr lIns="0" rIns="0" tIns="0" bIns="0" anchor="ctr">
            <a:noAutofit/>
          </a:bodyPr>
          <a:p>
            <a:pPr marL="216000" indent="-216000">
              <a:lnSpc>
                <a:spcPct val="100000"/>
              </a:lnSpc>
              <a:buClr>
                <a:srgbClr val="000000"/>
              </a:buClr>
              <a:buFont typeface="Wingdings" charset="2"/>
              <a:buChar char=""/>
            </a:pPr>
            <a:r>
              <a:rPr b="0" lang="en-GB" sz="1800" spc="-1" strike="noStrike">
                <a:latin typeface="Arial"/>
              </a:rPr>
              <a:t>Sorin was a member of the committee which awarded in October 2013 the title of </a:t>
            </a:r>
            <a:r>
              <a:rPr b="0" i="1" lang="en-GB" sz="1800" spc="-1" strike="noStrike">
                <a:latin typeface="Arial"/>
              </a:rPr>
              <a:t>Doctor Honoris Causa </a:t>
            </a:r>
            <a:r>
              <a:rPr b="0" lang="en-GB" sz="1800" spc="-1" strike="noStrike">
                <a:latin typeface="Arial"/>
              </a:rPr>
              <a:t>of the Iasi University to Professor Kenneth Arrow.</a:t>
            </a:r>
            <a:endParaRPr b="0" lang="en-GB" sz="1800" spc="-1" strike="noStrike">
              <a:latin typeface="Arial"/>
            </a:endParaRPr>
          </a:p>
          <a:p>
            <a:pPr marL="216000" indent="-216000">
              <a:lnSpc>
                <a:spcPct val="100000"/>
              </a:lnSpc>
              <a:buClr>
                <a:srgbClr val="000000"/>
              </a:buClr>
              <a:buFont typeface="Wingdings" charset="2"/>
              <a:buChar char=""/>
            </a:pPr>
            <a:r>
              <a:rPr b="0" lang="en-GB" sz="1800" spc="-1" strike="noStrike">
                <a:latin typeface="Arial"/>
              </a:rPr>
              <a:t>The whole event would have not been possible, were it not for Sorin’s enthusiasm and perseverance.</a:t>
            </a:r>
            <a:endParaRPr b="0" lang="en-GB" sz="1800" spc="-1" strike="noStrike">
              <a:latin typeface="Arial"/>
            </a:endParaRPr>
          </a:p>
          <a:p>
            <a:pPr marL="216000" indent="-216000">
              <a:lnSpc>
                <a:spcPct val="100000"/>
              </a:lnSpc>
              <a:buClr>
                <a:srgbClr val="000000"/>
              </a:buClr>
              <a:buFont typeface="Wingdings" charset="2"/>
              <a:buChar char=""/>
            </a:pPr>
            <a:r>
              <a:rPr b="0" lang="en-GB" sz="1800" spc="-1" strike="noStrike">
                <a:latin typeface="Arial"/>
              </a:rPr>
              <a:t>Professor Arrow's parents were born in Iasi.</a:t>
            </a:r>
            <a:endParaRPr b="0" lang="en-GB" sz="1800" spc="-1" strike="noStrike">
              <a:latin typeface="Arial"/>
            </a:endParaRPr>
          </a:p>
          <a:p>
            <a:pPr marL="216000" indent="-216000">
              <a:lnSpc>
                <a:spcPct val="100000"/>
              </a:lnSpc>
              <a:buClr>
                <a:srgbClr val="000000"/>
              </a:buClr>
              <a:buFont typeface="Wingdings" charset="2"/>
              <a:buChar char=""/>
            </a:pPr>
            <a:r>
              <a:rPr b="0" lang="en-GB" sz="1800" spc="-1" strike="noStrike">
                <a:latin typeface="Arial"/>
              </a:rPr>
              <a:t>Sorin dedicated 4 years to organising Kenneth Arrow’s visit to Iasi,</a:t>
            </a:r>
            <a:endParaRPr b="0" lang="en-GB" sz="1800" spc="-1" strike="noStrike">
              <a:latin typeface="Arial"/>
            </a:endParaRPr>
          </a:p>
          <a:p>
            <a:pPr marL="216000" indent="-216000">
              <a:lnSpc>
                <a:spcPct val="100000"/>
              </a:lnSpc>
              <a:buClr>
                <a:srgbClr val="000000"/>
              </a:buClr>
              <a:buFont typeface="Wingdings" charset="2"/>
              <a:buChar char=""/>
            </a:pPr>
            <a:r>
              <a:rPr b="0" lang="en-GB" sz="1800" spc="-1" strike="noStrike">
                <a:latin typeface="Arial"/>
              </a:rPr>
              <a:t>eventually bringing enormous joy to both the outstanding scientist, who came for the first time to his parents’ native place, and to the Romanian community of Mathematicians and Economists, who simply crowded to Iasi University on October 29</a:t>
            </a:r>
            <a:r>
              <a:rPr b="0" lang="en-GB" sz="1800" spc="-1" strike="noStrike" baseline="14000000">
                <a:latin typeface="Arial"/>
              </a:rPr>
              <a:t>th</a:t>
            </a:r>
            <a:r>
              <a:rPr b="0" lang="en-GB" sz="1800" spc="-1" strike="noStrike">
                <a:latin typeface="Arial"/>
              </a:rPr>
              <a:t> 2013 to attend Kenneth Arrow’s acceptance lecture.</a:t>
            </a:r>
            <a:endParaRPr b="0" lang="en-GB" sz="1800" spc="-1" strike="noStrike">
              <a:latin typeface="Arial"/>
            </a:endParaRPr>
          </a:p>
        </p:txBody>
      </p:sp>
      <p:sp>
        <p:nvSpPr>
          <p:cNvPr id="320" name=""/>
          <p:cNvSpPr/>
          <p:nvPr/>
        </p:nvSpPr>
        <p:spPr>
          <a:xfrm>
            <a:off x="5400000" y="5400000"/>
            <a:ext cx="4715640" cy="274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300" spc="-1" strike="noStrike">
                <a:latin typeface="Arial"/>
              </a:rPr>
              <a:t>All pictures from Arrow Day in Iasi - courtesy of Diana Chihaia</a:t>
            </a:r>
            <a:endParaRPr b="0" lang="en-GB" sz="1300" spc="-1" strike="noStrike">
              <a:latin typeface="Arial"/>
            </a:endParaRPr>
          </a:p>
        </p:txBody>
      </p:sp>
      <p:pic>
        <p:nvPicPr>
          <p:cNvPr id="321" name="" descr=""/>
          <p:cNvPicPr/>
          <p:nvPr/>
        </p:nvPicPr>
        <p:blipFill>
          <a:blip r:embed="rId1"/>
          <a:stretch/>
        </p:blipFill>
        <p:spPr>
          <a:xfrm>
            <a:off x="4767120" y="1116360"/>
            <a:ext cx="5299920" cy="3512160"/>
          </a:xfrm>
          <a:prstGeom prst="rect">
            <a:avLst/>
          </a:prstGeom>
          <a:ln w="0">
            <a:noFill/>
          </a:ln>
        </p:spPr>
      </p:pic>
    </p:spTree>
  </p:cSld>
  <mc:AlternateContent>
    <mc:Choice Requires="p14">
      <p:transition spd="slow" p14:dur="2000"/>
    </mc:Choice>
    <mc:Fallback>
      <p:transition spd="slow"/>
    </mc:Fallback>
  </mc:AlternateContent>
  <p:timing>
    <p:tnLst>
      <p:par>
        <p:cTn id="171" dur="indefinite" restart="never" nodeType="tmRoot">
          <p:childTnLst>
            <p:seq>
              <p:cTn id="172" dur="indefinite" nodeType="mainSeq">
                <p:childTnLst>
                  <p:par>
                    <p:cTn id="173" fill="hold">
                      <p:stCondLst>
                        <p:cond delay="indefinite"/>
                      </p:stCondLst>
                      <p:childTnLst>
                        <p:par>
                          <p:cTn id="174" fill="hold">
                            <p:stCondLst>
                              <p:cond delay="0"/>
                            </p:stCondLst>
                            <p:childTnLst>
                              <p:par>
                                <p:cTn id="175" nodeType="clickEffect" fill="hold" presetClass="entr" presetID="1">
                                  <p:stCondLst>
                                    <p:cond delay="0"/>
                                  </p:stCondLst>
                                  <p:childTnLst>
                                    <p:set>
                                      <p:cBhvr>
                                        <p:cTn id="176" dur="1" fill="hold">
                                          <p:stCondLst>
                                            <p:cond delay="0"/>
                                          </p:stCondLst>
                                        </p:cTn>
                                        <p:tgtEl>
                                          <p:spTgt spid="319">
                                            <p:txEl>
                                              <p:pRg st="1" end="1"/>
                                            </p:txEl>
                                          </p:spTgt>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nodeType="clickEffect" fill="hold" presetClass="entr" presetID="1">
                                  <p:stCondLst>
                                    <p:cond delay="0"/>
                                  </p:stCondLst>
                                  <p:childTnLst>
                                    <p:set>
                                      <p:cBhvr>
                                        <p:cTn id="180" dur="1" fill="hold">
                                          <p:stCondLst>
                                            <p:cond delay="0"/>
                                          </p:stCondLst>
                                        </p:cTn>
                                        <p:tgtEl>
                                          <p:spTgt spid="319">
                                            <p:txEl>
                                              <p:pRg st="2" end="2"/>
                                            </p:txEl>
                                          </p:spTgt>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nodeType="clickEffect" fill="hold" presetClass="entr" presetID="1">
                                  <p:stCondLst>
                                    <p:cond delay="0"/>
                                  </p:stCondLst>
                                  <p:childTnLst>
                                    <p:set>
                                      <p:cBhvr>
                                        <p:cTn id="184" dur="1" fill="hold">
                                          <p:stCondLst>
                                            <p:cond delay="0"/>
                                          </p:stCondLst>
                                        </p:cTn>
                                        <p:tgtEl>
                                          <p:spTgt spid="319">
                                            <p:txEl>
                                              <p:pRg st="3" end="3"/>
                                            </p:txEl>
                                          </p:spTgt>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nodeType="clickEffect" fill="hold" presetClass="entr" presetID="1">
                                  <p:stCondLst>
                                    <p:cond delay="0"/>
                                  </p:stCondLst>
                                  <p:childTnLst>
                                    <p:set>
                                      <p:cBhvr>
                                        <p:cTn id="188" dur="1" fill="hold">
                                          <p:stCondLst>
                                            <p:cond delay="0"/>
                                          </p:stCondLst>
                                        </p:cTn>
                                        <p:tgtEl>
                                          <p:spTgt spid="31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2" name="" descr=""/>
          <p:cNvPicPr/>
          <p:nvPr/>
        </p:nvPicPr>
        <p:blipFill>
          <a:blip r:embed="rId1"/>
          <a:stretch/>
        </p:blipFill>
        <p:spPr>
          <a:xfrm>
            <a:off x="1589400" y="1347120"/>
            <a:ext cx="8480160" cy="4320720"/>
          </a:xfrm>
          <a:prstGeom prst="rect">
            <a:avLst/>
          </a:prstGeom>
          <a:ln w="0">
            <a:noFill/>
          </a:ln>
        </p:spPr>
      </p:pic>
      <p:pic>
        <p:nvPicPr>
          <p:cNvPr id="323" name="" descr=""/>
          <p:cNvPicPr/>
          <p:nvPr/>
        </p:nvPicPr>
        <p:blipFill>
          <a:blip r:embed="rId2"/>
          <a:stretch/>
        </p:blipFill>
        <p:spPr>
          <a:xfrm>
            <a:off x="12240" y="28080"/>
            <a:ext cx="4667400" cy="309564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4" name="" descr=""/>
          <p:cNvPicPr/>
          <p:nvPr/>
        </p:nvPicPr>
        <p:blipFill>
          <a:blip r:embed="rId1"/>
          <a:stretch/>
        </p:blipFill>
        <p:spPr>
          <a:xfrm>
            <a:off x="36720" y="46440"/>
            <a:ext cx="3521160" cy="4257360"/>
          </a:xfrm>
          <a:prstGeom prst="rect">
            <a:avLst/>
          </a:prstGeom>
          <a:ln w="0">
            <a:noFill/>
          </a:ln>
        </p:spPr>
      </p:pic>
      <p:pic>
        <p:nvPicPr>
          <p:cNvPr id="325" name="" descr=""/>
          <p:cNvPicPr/>
          <p:nvPr/>
        </p:nvPicPr>
        <p:blipFill>
          <a:blip r:embed="rId2"/>
          <a:stretch/>
        </p:blipFill>
        <p:spPr>
          <a:xfrm>
            <a:off x="3564000" y="461160"/>
            <a:ext cx="6513480" cy="5184720"/>
          </a:xfrm>
          <a:prstGeom prst="rect">
            <a:avLst/>
          </a:prstGeom>
          <a:ln w="0">
            <a:noFill/>
          </a:ln>
        </p:spPr>
      </p:pic>
      <p:sp>
        <p:nvSpPr>
          <p:cNvPr id="326" name=""/>
          <p:cNvSpPr/>
          <p:nvPr/>
        </p:nvSpPr>
        <p:spPr>
          <a:xfrm>
            <a:off x="36000" y="5400000"/>
            <a:ext cx="2159640" cy="245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100" spc="-1" strike="noStrike">
                <a:latin typeface="Arial"/>
              </a:rPr>
              <a:t>Courtesy of Diana Chihaia</a:t>
            </a:r>
            <a:endParaRPr b="0" lang="en-GB" sz="11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7" name="" descr=""/>
          <p:cNvPicPr/>
          <p:nvPr/>
        </p:nvPicPr>
        <p:blipFill>
          <a:blip r:embed="rId1"/>
          <a:stretch/>
        </p:blipFill>
        <p:spPr>
          <a:xfrm>
            <a:off x="37080" y="38160"/>
            <a:ext cx="4600440" cy="5641560"/>
          </a:xfrm>
          <a:prstGeom prst="rect">
            <a:avLst/>
          </a:prstGeom>
          <a:ln w="0">
            <a:noFill/>
          </a:ln>
        </p:spPr>
      </p:pic>
      <p:pic>
        <p:nvPicPr>
          <p:cNvPr id="328" name="" descr=""/>
          <p:cNvPicPr/>
          <p:nvPr/>
        </p:nvPicPr>
        <p:blipFill>
          <a:blip r:embed="rId2"/>
          <a:stretch/>
        </p:blipFill>
        <p:spPr>
          <a:xfrm>
            <a:off x="5580000" y="11880"/>
            <a:ext cx="3502440" cy="2879640"/>
          </a:xfrm>
          <a:prstGeom prst="rect">
            <a:avLst/>
          </a:prstGeom>
          <a:ln w="0">
            <a:noFill/>
          </a:ln>
        </p:spPr>
      </p:pic>
      <p:pic>
        <p:nvPicPr>
          <p:cNvPr id="329" name="" descr=""/>
          <p:cNvPicPr/>
          <p:nvPr/>
        </p:nvPicPr>
        <p:blipFill>
          <a:blip r:embed="rId3"/>
          <a:stretch/>
        </p:blipFill>
        <p:spPr>
          <a:xfrm>
            <a:off x="5220000" y="2934000"/>
            <a:ext cx="4100400" cy="2739960"/>
          </a:xfrm>
          <a:prstGeom prst="rect">
            <a:avLst/>
          </a:prstGeom>
          <a:ln w="0">
            <a:noFill/>
          </a:ln>
        </p:spPr>
      </p:pic>
    </p:spTree>
  </p:cSld>
  <mc:AlternateContent>
    <mc:Choice Requires="p14">
      <p:transition spd="slow" p14:dur="2000"/>
    </mc:Choice>
    <mc:Fallback>
      <p:transition spd="slow"/>
    </mc:Fallback>
  </mc:AlternateContent>
  <p:timing>
    <p:tnLst>
      <p:par>
        <p:cTn id="189" dur="indefinite" restart="never" nodeType="tmRoot">
          <p:childTnLst>
            <p:seq>
              <p:cTn id="190" dur="indefinite" nodeType="mainSeq">
                <p:childTnLst>
                  <p:par>
                    <p:cTn id="191" fill="hold">
                      <p:stCondLst>
                        <p:cond delay="indefinite"/>
                      </p:stCondLst>
                      <p:childTnLst>
                        <p:par>
                          <p:cTn id="192" fill="hold">
                            <p:stCondLst>
                              <p:cond delay="0"/>
                            </p:stCondLst>
                            <p:childTnLst>
                              <p:par>
                                <p:cTn id="193" nodeType="clickEffect" fill="hold" presetClass="entr" presetID="51">
                                  <p:stCondLst>
                                    <p:cond delay="0"/>
                                  </p:stCondLst>
                                  <p:childTnLst>
                                    <p:set>
                                      <p:cBhvr>
                                        <p:cTn id="194" dur="1" fill="hold">
                                          <p:stCondLst>
                                            <p:cond delay="0"/>
                                          </p:stCondLst>
                                        </p:cTn>
                                        <p:tgtEl>
                                          <p:spTgt spid="329"/>
                                        </p:tgtEl>
                                        <p:attrNameLst>
                                          <p:attrName>style.visibility</p:attrName>
                                        </p:attrNameLst>
                                      </p:cBhvr>
                                      <p:to>
                                        <p:strVal val="visible"/>
                                      </p:to>
                                    </p:set>
                                    <p:animEffect filter="fade" transition="in">
                                      <p:cBhvr additive="repl">
                                        <p:cTn id="195" dur="770"/>
                                        <p:tgtEl>
                                          <p:spTgt spid="329"/>
                                        </p:tgtEl>
                                      </p:cBhvr>
                                    </p:animEffect>
                                    <p:animScale>
                                      <p:cBhvr>
                                        <p:cTn id="196" dur="770" fill="hold"/>
                                        <p:tgtEl>
                                          <p:spTgt spid="329"/>
                                        </p:tgtEl>
                                      </p:cBhvr>
                                      <p:from x="10000" y="10000"/>
                                      <p:to x="200000" y="450000"/>
                                    </p:animScale>
                                    <p:animScale>
                                      <p:cBhvr>
                                        <p:cTn id="197" dur="1230" fill="hold">
                                          <p:stCondLst>
                                            <p:cond delay="770"/>
                                          </p:stCondLst>
                                        </p:cTn>
                                        <p:tgtEl>
                                          <p:spTgt spid="329"/>
                                        </p:tgtEl>
                                      </p:cBhvr>
                                      <p:from x="200000" y="450000"/>
                                      <p:to x="100000" y="100000"/>
                                    </p:animScale>
                                    <p:set>
                                      <p:cBhvr>
                                        <p:cTn id="198" dur="770" fill="hold"/>
                                        <p:tgtEl>
                                          <p:spTgt spid="329"/>
                                        </p:tgtEl>
                                        <p:attrNameLst>
                                          <p:attrName>ppt_x</p:attrName>
                                        </p:attrNameLst>
                                      </p:cBhvr>
                                      <p:to>
                                        <p:strVal val="(0.5)"/>
                                      </p:to>
                                    </p:set>
                                    <p:anim calcmode="lin" valueType="num" from="(0.5)" to="(#ppt_x)">
                                      <p:cBhvr additive="repl">
                                        <p:cTn id="199" dur="1230" fill="hold">
                                          <p:stCondLst>
                                            <p:cond delay="770"/>
                                          </p:stCondLst>
                                        </p:cTn>
                                        <p:tgtEl>
                                          <p:spTgt spid="329"/>
                                        </p:tgtEl>
                                        <p:attrNameLst>
                                          <p:attrName>ppt_x</p:attrName>
                                        </p:attrNameLst>
                                      </p:cBhvr>
                                    </p:anim>
                                    <p:set>
                                      <p:cBhvr>
                                        <p:cTn id="200" dur="770" fill="hold"/>
                                        <p:tgtEl>
                                          <p:spTgt spid="329"/>
                                        </p:tgtEl>
                                        <p:attrNameLst>
                                          <p:attrName>ppt_y</p:attrName>
                                        </p:attrNameLst>
                                      </p:cBhvr>
                                      <p:to>
                                        <p:strVal val="(#ppt_y+0.4)"/>
                                      </p:to>
                                    </p:set>
                                    <p:anim calcmode="lin" valueType="num" from="(#ppt_y+0.4)" to="(#ppt_y)">
                                      <p:cBhvr additive="repl">
                                        <p:cTn id="201" dur="1230" fill="hold">
                                          <p:stCondLst>
                                            <p:cond delay="770"/>
                                          </p:stCondLst>
                                        </p:cTn>
                                        <p:tgtEl>
                                          <p:spTgt spid="329"/>
                                        </p:tgtEl>
                                        <p:attrNameLst>
                                          <p:attrName>ppt_y</p:attrName>
                                        </p:attrNameLst>
                                      </p:cBhvr>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0" name="" descr=""/>
          <p:cNvPicPr/>
          <p:nvPr/>
        </p:nvPicPr>
        <p:blipFill>
          <a:blip r:embed="rId1"/>
          <a:stretch/>
        </p:blipFill>
        <p:spPr>
          <a:xfrm>
            <a:off x="6222960" y="2520000"/>
            <a:ext cx="3872520" cy="3156120"/>
          </a:xfrm>
          <a:prstGeom prst="rect">
            <a:avLst/>
          </a:prstGeom>
          <a:ln w="0">
            <a:noFill/>
          </a:ln>
        </p:spPr>
      </p:pic>
      <p:pic>
        <p:nvPicPr>
          <p:cNvPr id="331" name="" descr=""/>
          <p:cNvPicPr/>
          <p:nvPr/>
        </p:nvPicPr>
        <p:blipFill>
          <a:blip r:embed="rId2"/>
          <a:stretch/>
        </p:blipFill>
        <p:spPr>
          <a:xfrm>
            <a:off x="37800" y="51480"/>
            <a:ext cx="6184800" cy="40928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PlaceHolder 12"/>
          <p:cNvSpPr/>
          <p:nvPr/>
        </p:nvSpPr>
        <p:spPr>
          <a:xfrm>
            <a:off x="503640" y="225720"/>
            <a:ext cx="9068040" cy="943560"/>
          </a:xfrm>
          <a:prstGeom prst="rect">
            <a:avLst/>
          </a:prstGeom>
          <a:noFill/>
          <a:ln w="0">
            <a:noFill/>
          </a:ln>
        </p:spPr>
        <p:style>
          <a:lnRef idx="0"/>
          <a:fillRef idx="0"/>
          <a:effectRef idx="0"/>
          <a:fontRef idx="minor"/>
        </p:style>
      </p:sp>
      <p:pic>
        <p:nvPicPr>
          <p:cNvPr id="333" name="" descr=""/>
          <p:cNvPicPr/>
          <p:nvPr/>
        </p:nvPicPr>
        <p:blipFill>
          <a:blip r:embed="rId1"/>
          <a:stretch/>
        </p:blipFill>
        <p:spPr>
          <a:xfrm>
            <a:off x="4516920" y="1897920"/>
            <a:ext cx="5562720" cy="3759480"/>
          </a:xfrm>
          <a:prstGeom prst="rect">
            <a:avLst/>
          </a:prstGeom>
          <a:ln w="0">
            <a:noFill/>
          </a:ln>
        </p:spPr>
      </p:pic>
      <p:pic>
        <p:nvPicPr>
          <p:cNvPr id="334" name="" descr=""/>
          <p:cNvPicPr/>
          <p:nvPr/>
        </p:nvPicPr>
        <p:blipFill>
          <a:blip r:embed="rId2"/>
          <a:stretch/>
        </p:blipFill>
        <p:spPr>
          <a:xfrm>
            <a:off x="0" y="720"/>
            <a:ext cx="5913000" cy="3957480"/>
          </a:xfrm>
          <a:prstGeom prst="rect">
            <a:avLst/>
          </a:prstGeom>
          <a:ln w="0">
            <a:noFill/>
          </a:ln>
        </p:spPr>
      </p:pic>
      <p:pic>
        <p:nvPicPr>
          <p:cNvPr id="335" name="" descr=""/>
          <p:cNvPicPr/>
          <p:nvPr/>
        </p:nvPicPr>
        <p:blipFill>
          <a:blip r:embed="rId3"/>
          <a:stretch/>
        </p:blipFill>
        <p:spPr>
          <a:xfrm>
            <a:off x="2116800" y="2880360"/>
            <a:ext cx="4192560" cy="27806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6" name="" descr=""/>
          <p:cNvPicPr/>
          <p:nvPr/>
        </p:nvPicPr>
        <p:blipFill>
          <a:blip r:embed="rId1"/>
          <a:stretch/>
        </p:blipFill>
        <p:spPr>
          <a:xfrm>
            <a:off x="802440" y="514440"/>
            <a:ext cx="8613360" cy="46890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8" name="" descr=""/>
          <p:cNvPicPr/>
          <p:nvPr/>
        </p:nvPicPr>
        <p:blipFill>
          <a:blip r:embed="rId1"/>
          <a:stretch/>
        </p:blipFill>
        <p:spPr>
          <a:xfrm>
            <a:off x="5268600" y="3297600"/>
            <a:ext cx="4831920" cy="2283120"/>
          </a:xfrm>
          <a:prstGeom prst="rect">
            <a:avLst/>
          </a:prstGeom>
          <a:ln w="0">
            <a:noFill/>
          </a:ln>
        </p:spPr>
      </p:pic>
      <p:pic>
        <p:nvPicPr>
          <p:cNvPr id="269" name="" descr=""/>
          <p:cNvPicPr/>
          <p:nvPr/>
        </p:nvPicPr>
        <p:blipFill>
          <a:blip r:embed="rId2"/>
          <a:stretch/>
        </p:blipFill>
        <p:spPr>
          <a:xfrm>
            <a:off x="0" y="1029600"/>
            <a:ext cx="5578200" cy="2197800"/>
          </a:xfrm>
          <a:prstGeom prst="rect">
            <a:avLst/>
          </a:prstGeom>
          <a:ln w="0">
            <a:noFill/>
          </a:ln>
        </p:spPr>
      </p:pic>
      <p:sp>
        <p:nvSpPr>
          <p:cNvPr id="270" name=""/>
          <p:cNvSpPr/>
          <p:nvPr/>
        </p:nvSpPr>
        <p:spPr>
          <a:xfrm>
            <a:off x="5796000" y="2340000"/>
            <a:ext cx="4103280" cy="71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GB" sz="2400" spc="-1" strike="noStrike">
                <a:solidFill>
                  <a:srgbClr val="000000"/>
                </a:solidFill>
                <a:latin typeface="Arial"/>
                <a:ea typeface="DejaVu Sans"/>
              </a:rPr>
              <a:t>From</a:t>
            </a:r>
            <a:r>
              <a:rPr b="0" lang="en-GB" sz="2400" spc="-1" strike="noStrike">
                <a:solidFill>
                  <a:srgbClr val="000000"/>
                </a:solidFill>
                <a:latin typeface="Arial"/>
                <a:ea typeface="DejaVu Sans"/>
              </a:rPr>
              <a:t>: </a:t>
            </a:r>
            <a:r>
              <a:rPr b="0" i="1" lang="en-GB" sz="2400" spc="-1" strike="noStrike">
                <a:solidFill>
                  <a:srgbClr val="000000"/>
                </a:solidFill>
                <a:latin typeface="Arial"/>
                <a:ea typeface="DejaVu Sans"/>
              </a:rPr>
              <a:t>leaving Targu Neamt for … Computer Science </a:t>
            </a:r>
            <a:endParaRPr b="0" lang="en-GB" sz="2400" spc="-1" strike="noStrike">
              <a:latin typeface="Arial"/>
            </a:endParaRPr>
          </a:p>
        </p:txBody>
      </p:sp>
      <p:sp>
        <p:nvSpPr>
          <p:cNvPr id="271" name=""/>
          <p:cNvSpPr/>
          <p:nvPr/>
        </p:nvSpPr>
        <p:spPr>
          <a:xfrm>
            <a:off x="-12600" y="3265560"/>
            <a:ext cx="5952240" cy="189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600" spc="-1" strike="noStrike">
                <a:latin typeface="Arial"/>
              </a:rPr>
              <a:t>https://www.digi24.ro/stiri/externe/ue/sobieski-si-romanii-in-varianta-cu-fonduri-ue-ce-se-poate-vedea-la-cetatea-neamt-dupa-reabilitare-1602351</a:t>
            </a:r>
            <a:endParaRPr b="0" lang="en-GB" sz="600" spc="-1" strike="noStrike">
              <a:latin typeface="Arial"/>
            </a:endParaRPr>
          </a:p>
        </p:txBody>
      </p:sp>
      <p:sp>
        <p:nvSpPr>
          <p:cNvPr id="272" name=""/>
          <p:cNvSpPr/>
          <p:nvPr/>
        </p:nvSpPr>
        <p:spPr>
          <a:xfrm>
            <a:off x="5760000" y="5544360"/>
            <a:ext cx="3959640" cy="1756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600" spc="-1" strike="noStrike">
                <a:latin typeface="Arial"/>
              </a:rPr>
              <a:t>https://www.ziartarguneamt.ro/poate-fi-targu-neamt-un-oras-turistic</a:t>
            </a:r>
            <a:endParaRPr b="0" lang="en-GB" sz="600" spc="-1" strike="noStrike">
              <a:latin typeface="Arial"/>
            </a:endParaRPr>
          </a:p>
        </p:txBody>
      </p:sp>
      <p:sp>
        <p:nvSpPr>
          <p:cNvPr id="273" name="PlaceHolder 1"/>
          <p:cNvSpPr>
            <a:spLocks noGrp="1"/>
          </p:cNvSpPr>
          <p:nvPr>
            <p:ph type="title"/>
          </p:nvPr>
        </p:nvSpPr>
        <p:spPr>
          <a:xfrm>
            <a:off x="504000" y="46080"/>
            <a:ext cx="9071640" cy="946080"/>
          </a:xfrm>
          <a:prstGeom prst="rect">
            <a:avLst/>
          </a:prstGeom>
          <a:noFill/>
          <a:ln w="0">
            <a:noFill/>
          </a:ln>
        </p:spPr>
        <p:txBody>
          <a:bodyPr lIns="0" rIns="0" tIns="0" bIns="0" anchor="ctr">
            <a:noAutofit/>
          </a:bodyPr>
          <a:p>
            <a:pPr algn="ctr">
              <a:lnSpc>
                <a:spcPct val="100000"/>
              </a:lnSpc>
            </a:pPr>
            <a:r>
              <a:rPr b="0" lang="en-GB" sz="4400" spc="-1" strike="noStrike">
                <a:latin typeface="Arial"/>
              </a:rPr>
              <a:t>Two Moments </a:t>
            </a:r>
            <a:r>
              <a:rPr b="0" lang="en-GB" sz="4400" spc="-1" strike="noStrike">
                <a:latin typeface="Times New Roman"/>
                <a:ea typeface="Times New Roman"/>
              </a:rPr>
              <a:t>≈</a:t>
            </a:r>
            <a:r>
              <a:rPr b="0" lang="en-GB" sz="4400" spc="-1" strike="noStrike">
                <a:latin typeface="Arial"/>
                <a:ea typeface="Times New Roman"/>
              </a:rPr>
              <a:t>50 Years Apart</a:t>
            </a:r>
            <a:endParaRPr b="0" lang="en-GB" sz="4400" spc="-1" strike="noStrike">
              <a:latin typeface="Arial"/>
            </a:endParaRPr>
          </a:p>
        </p:txBody>
      </p:sp>
    </p:spTree>
  </p:cSld>
  <mc:AlternateContent>
    <mc:Choice Requires="p14">
      <p:transition spd="slow" p14:dur="2000"/>
    </mc:Choice>
    <mc:Fallback>
      <p:transition spd="slow"/>
    </mc:Fallback>
  </mc:AlternateContent>
  <p:timing>
    <p:tnLst>
      <p:par>
        <p:cTn id="15" dur="indefinite" restart="never" nodeType="tmRoot">
          <p:childTnLst>
            <p:seq>
              <p:cTn id="16" dur="indefinite" nodeType="mainSeq">
                <p:childTnLst>
                  <p:par>
                    <p:cTn id="17" fill="hold">
                      <p:stCondLst>
                        <p:cond delay="indefinite"/>
                      </p:stCondLst>
                      <p:childTnLst>
                        <p:par>
                          <p:cTn id="18" fill="hold">
                            <p:stCondLst>
                              <p:cond delay="0"/>
                            </p:stCondLst>
                            <p:childTnLst>
                              <p:par>
                                <p:cTn id="19" nodeType="clickEffect" fill="hold" presetClass="entr" presetID="1">
                                  <p:stCondLst>
                                    <p:cond delay="0"/>
                                  </p:stCondLst>
                                  <p:childTnLst>
                                    <p:set>
                                      <p:cBhvr>
                                        <p:cTn id="20"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PlaceHolder 13"/>
          <p:cNvSpPr/>
          <p:nvPr/>
        </p:nvSpPr>
        <p:spPr>
          <a:xfrm>
            <a:off x="504000" y="226080"/>
            <a:ext cx="9069840" cy="94428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0" lang="en-GB" sz="4400" spc="-1" strike="noStrike">
                <a:latin typeface="Arial"/>
              </a:rPr>
              <a:t>Conway Days in Iasi – June 2014</a:t>
            </a:r>
            <a:br/>
            <a:r>
              <a:rPr b="0" lang="en-GB" sz="2400" spc="-1" strike="noStrike">
                <a:latin typeface="Arial"/>
              </a:rPr>
              <a:t>ECODAM Doctoral Summer School</a:t>
            </a:r>
            <a:endParaRPr b="0" lang="en-GB" sz="2400" spc="-1" strike="noStrike">
              <a:latin typeface="Arial"/>
            </a:endParaRPr>
          </a:p>
        </p:txBody>
      </p:sp>
      <p:sp>
        <p:nvSpPr>
          <p:cNvPr id="338" name="PlaceHolder 14"/>
          <p:cNvSpPr/>
          <p:nvPr/>
        </p:nvSpPr>
        <p:spPr>
          <a:xfrm>
            <a:off x="36000" y="1326600"/>
            <a:ext cx="4708800" cy="4253040"/>
          </a:xfrm>
          <a:prstGeom prst="rect">
            <a:avLst/>
          </a:prstGeom>
          <a:noFill/>
          <a:ln w="0">
            <a:noFill/>
          </a:ln>
        </p:spPr>
        <p:style>
          <a:lnRef idx="0"/>
          <a:fillRef idx="0"/>
          <a:effectRef idx="0"/>
          <a:fontRef idx="minor"/>
        </p:style>
        <p:txBody>
          <a:bodyPr lIns="0" rIns="0" tIns="0" bIns="0" anchor="t">
            <a:normAutofit fontScale="77000"/>
          </a:bodyPr>
          <a:p>
            <a:pPr marL="432000" indent="-324000">
              <a:lnSpc>
                <a:spcPct val="100000"/>
              </a:lnSpc>
              <a:buClr>
                <a:srgbClr val="000000"/>
              </a:buClr>
              <a:buSzPct val="45000"/>
              <a:buFont typeface="Wingdings" charset="2"/>
              <a:buChar char=""/>
            </a:pPr>
            <a:r>
              <a:rPr b="0" lang="en-GB" sz="1800" spc="-1" strike="noStrike">
                <a:latin typeface="Arial"/>
              </a:rPr>
              <a:t>Sorin was a member of the University "Al. I. Cuza", Iasi, Romania committee awarding in June 2014 the title of </a:t>
            </a:r>
            <a:r>
              <a:rPr b="0" i="1" lang="en-GB" sz="1800" spc="-1" strike="noStrike">
                <a:latin typeface="Arial"/>
              </a:rPr>
              <a:t>Doctor Honoris Causa </a:t>
            </a:r>
            <a:r>
              <a:rPr b="0" lang="en-GB" sz="1800" spc="-1" strike="noStrike">
                <a:latin typeface="Arial"/>
              </a:rPr>
              <a:t>to John Horton Conway, the then John von Neumann Professor, Emeritus, at Princeton.</a:t>
            </a:r>
            <a:endParaRPr b="0" lang="en-GB" sz="1800" spc="-1" strike="noStrike">
              <a:latin typeface="Arial"/>
            </a:endParaRPr>
          </a:p>
          <a:p>
            <a:pPr marL="432000" indent="-324000">
              <a:lnSpc>
                <a:spcPct val="100000"/>
              </a:lnSpc>
              <a:buClr>
                <a:srgbClr val="000000"/>
              </a:buClr>
              <a:buSzPct val="45000"/>
              <a:buFont typeface="Wingdings" charset="2"/>
              <a:buChar char=""/>
            </a:pPr>
            <a:r>
              <a:rPr b="0" lang="en-GB" sz="1800" spc="-1" strike="noStrike">
                <a:latin typeface="Arial"/>
              </a:rPr>
              <a:t>It would have never happened were not for Sorin’s enthusiasm and dedication - and for the deeply touching care he took during the whole trip to Iasi of John Conway.</a:t>
            </a:r>
            <a:endParaRPr b="0" lang="en-GB" sz="1800" spc="-1" strike="noStrike">
              <a:latin typeface="Arial"/>
            </a:endParaRPr>
          </a:p>
          <a:p>
            <a:pPr marL="432000" indent="-324000">
              <a:lnSpc>
                <a:spcPct val="100000"/>
              </a:lnSpc>
              <a:buClr>
                <a:srgbClr val="000000"/>
              </a:buClr>
              <a:buSzPct val="45000"/>
              <a:buFont typeface="Wingdings" charset="2"/>
              <a:buChar char=""/>
            </a:pPr>
            <a:r>
              <a:rPr b="0" lang="en-GB" sz="1800" spc="-1" strike="noStrike">
                <a:latin typeface="Arial"/>
              </a:rPr>
              <a:t>John Conway gave lectures at ECODAM, undertook game sessions with students and high-school pupils, participated in panel discussions with leading Mathematicians in Romania.</a:t>
            </a:r>
            <a:endParaRPr b="0" lang="en-GB" sz="1800" spc="-1" strike="noStrike">
              <a:latin typeface="Arial"/>
            </a:endParaRPr>
          </a:p>
          <a:p>
            <a:pPr marL="432000" indent="-324000">
              <a:lnSpc>
                <a:spcPct val="100000"/>
              </a:lnSpc>
              <a:buClr>
                <a:srgbClr val="000000"/>
              </a:buClr>
              <a:buSzPct val="45000"/>
              <a:buFont typeface="Wingdings" charset="2"/>
              <a:buChar char=""/>
            </a:pPr>
            <a:r>
              <a:rPr b="0" lang="en-GB" sz="1800" spc="-1" strike="noStrike">
                <a:latin typeface="Arial"/>
              </a:rPr>
              <a:t>Iasi was welcoming an outstanding scientist of the world, and the Mathematics community in Romania – members and prospective future members of the community – came to Iasi for the </a:t>
            </a:r>
            <a:r>
              <a:rPr b="0" i="1" lang="en-GB" sz="1800" spc="-1" strike="noStrike">
                <a:latin typeface="Arial"/>
              </a:rPr>
              <a:t>Conway Days</a:t>
            </a:r>
            <a:r>
              <a:rPr b="0" lang="en-GB" sz="1800" spc="-1" strike="noStrike">
                <a:latin typeface="Arial"/>
              </a:rPr>
              <a:t>.</a:t>
            </a:r>
            <a:endParaRPr b="0" lang="en-GB" sz="1800" spc="-1" strike="noStrike">
              <a:latin typeface="Arial"/>
            </a:endParaRPr>
          </a:p>
          <a:p>
            <a:pPr lvl="1" marL="864000" indent="-324000">
              <a:lnSpc>
                <a:spcPct val="100000"/>
              </a:lnSpc>
              <a:spcBef>
                <a:spcPts val="1134"/>
              </a:spcBef>
              <a:buClr>
                <a:srgbClr val="000000"/>
              </a:buClr>
              <a:buSzPct val="75000"/>
              <a:buFont typeface="Symbol"/>
              <a:buChar char=""/>
            </a:pPr>
            <a:r>
              <a:rPr b="0" lang="en-GB" sz="1600" spc="-1" strike="noStrike">
                <a:latin typeface="Arial"/>
              </a:rPr>
              <a:t>The sense of a community flooding to the same place at the same time brought to me memories of Spielberg’s movie “Close Encounter of the Third Kind”.</a:t>
            </a:r>
            <a:endParaRPr b="0" lang="en-GB" sz="1600" spc="-1" strike="noStrike">
              <a:latin typeface="Arial"/>
            </a:endParaRPr>
          </a:p>
        </p:txBody>
      </p:sp>
      <p:pic>
        <p:nvPicPr>
          <p:cNvPr id="339" name="" descr=""/>
          <p:cNvPicPr/>
          <p:nvPr/>
        </p:nvPicPr>
        <p:blipFill>
          <a:blip r:embed="rId1"/>
          <a:stretch/>
        </p:blipFill>
        <p:spPr>
          <a:xfrm>
            <a:off x="4745160" y="1596600"/>
            <a:ext cx="5352480" cy="3443040"/>
          </a:xfrm>
          <a:prstGeom prst="rect">
            <a:avLst/>
          </a:prstGeom>
          <a:ln w="0">
            <a:noFill/>
          </a:ln>
        </p:spPr>
      </p:pic>
    </p:spTree>
  </p:cSld>
  <mc:AlternateContent>
    <mc:Choice Requires="p14">
      <p:transition spd="slow" p14:dur="2000"/>
    </mc:Choice>
    <mc:Fallback>
      <p:transition spd="slow"/>
    </mc:Fallback>
  </mc:AlternateContent>
  <p:timing>
    <p:tnLst>
      <p:par>
        <p:cTn id="202" dur="indefinite" restart="never" nodeType="tmRoot">
          <p:childTnLst>
            <p:seq>
              <p:cTn id="203" dur="indefinite" nodeType="mainSeq">
                <p:childTnLst>
                  <p:par>
                    <p:cTn id="204" fill="hold">
                      <p:stCondLst>
                        <p:cond delay="indefinite"/>
                      </p:stCondLst>
                      <p:childTnLst>
                        <p:par>
                          <p:cTn id="205" fill="hold">
                            <p:stCondLst>
                              <p:cond delay="0"/>
                            </p:stCondLst>
                            <p:childTnLst>
                              <p:par>
                                <p:cTn id="206" nodeType="clickEffect" fill="hold" presetClass="entr" presetID="1">
                                  <p:stCondLst>
                                    <p:cond delay="0"/>
                                  </p:stCondLst>
                                  <p:childTnLst>
                                    <p:set>
                                      <p:cBhvr>
                                        <p:cTn id="207" dur="1" fill="hold">
                                          <p:stCondLst>
                                            <p:cond delay="0"/>
                                          </p:stCondLst>
                                        </p:cTn>
                                        <p:tgtEl>
                                          <p:spTgt spid="338">
                                            <p:txEl>
                                              <p:pRg st="1" end="1"/>
                                            </p:txEl>
                                          </p:spTgt>
                                        </p:tgtEl>
                                        <p:attrNameLst>
                                          <p:attrName>style.visibility</p:attrName>
                                        </p:attrNameLst>
                                      </p:cBhvr>
                                      <p:to>
                                        <p:strVal val="visible"/>
                                      </p:to>
                                    </p:set>
                                  </p:childTnLst>
                                </p:cTn>
                              </p:par>
                            </p:childTnLst>
                          </p:cTn>
                        </p:par>
                      </p:childTnLst>
                    </p:cTn>
                  </p:par>
                  <p:par>
                    <p:cTn id="208" fill="hold">
                      <p:stCondLst>
                        <p:cond delay="indefinite"/>
                      </p:stCondLst>
                      <p:childTnLst>
                        <p:par>
                          <p:cTn id="209" fill="hold">
                            <p:stCondLst>
                              <p:cond delay="0"/>
                            </p:stCondLst>
                            <p:childTnLst>
                              <p:par>
                                <p:cTn id="210" nodeType="clickEffect" fill="hold" presetClass="entr" presetID="1">
                                  <p:stCondLst>
                                    <p:cond delay="0"/>
                                  </p:stCondLst>
                                  <p:childTnLst>
                                    <p:set>
                                      <p:cBhvr>
                                        <p:cTn id="211" dur="1" fill="hold">
                                          <p:stCondLst>
                                            <p:cond delay="0"/>
                                          </p:stCondLst>
                                        </p:cTn>
                                        <p:tgtEl>
                                          <p:spTgt spid="338">
                                            <p:txEl>
                                              <p:pRg st="2" end="2"/>
                                            </p:txEl>
                                          </p:spTgt>
                                        </p:tgtEl>
                                        <p:attrNameLst>
                                          <p:attrName>style.visibility</p:attrName>
                                        </p:attrNameLst>
                                      </p:cBhvr>
                                      <p:to>
                                        <p:strVal val="visible"/>
                                      </p:to>
                                    </p:set>
                                  </p:childTnLst>
                                </p:cTn>
                              </p:par>
                            </p:childTnLst>
                          </p:cTn>
                        </p:par>
                      </p:childTnLst>
                    </p:cTn>
                  </p:par>
                  <p:par>
                    <p:cTn id="212" fill="hold">
                      <p:stCondLst>
                        <p:cond delay="indefinite"/>
                      </p:stCondLst>
                      <p:childTnLst>
                        <p:par>
                          <p:cTn id="213" fill="hold">
                            <p:stCondLst>
                              <p:cond delay="0"/>
                            </p:stCondLst>
                            <p:childTnLst>
                              <p:par>
                                <p:cTn id="214" nodeType="clickEffect" fill="hold" presetClass="entr" presetID="1">
                                  <p:stCondLst>
                                    <p:cond delay="0"/>
                                  </p:stCondLst>
                                  <p:childTnLst>
                                    <p:set>
                                      <p:cBhvr>
                                        <p:cTn id="215" dur="1" fill="hold">
                                          <p:stCondLst>
                                            <p:cond delay="0"/>
                                          </p:stCondLst>
                                        </p:cTn>
                                        <p:tgtEl>
                                          <p:spTgt spid="338">
                                            <p:txEl>
                                              <p:pRg st="3" end="3"/>
                                            </p:txEl>
                                          </p:spTgt>
                                        </p:tgtEl>
                                        <p:attrNameLst>
                                          <p:attrName>style.visibility</p:attrName>
                                        </p:attrNameLst>
                                      </p:cBhvr>
                                      <p:to>
                                        <p:strVal val="visible"/>
                                      </p:to>
                                    </p:set>
                                  </p:childTnLst>
                                </p:cTn>
                              </p:par>
                            </p:childTnLst>
                          </p:cTn>
                        </p:par>
                      </p:childTnLst>
                    </p:cTn>
                  </p:par>
                  <p:par>
                    <p:cTn id="216" fill="hold">
                      <p:stCondLst>
                        <p:cond delay="indefinite"/>
                      </p:stCondLst>
                      <p:childTnLst>
                        <p:par>
                          <p:cTn id="217" fill="hold">
                            <p:stCondLst>
                              <p:cond delay="0"/>
                            </p:stCondLst>
                            <p:childTnLst>
                              <p:par>
                                <p:cTn id="218" nodeType="clickEffect" fill="hold" presetClass="entr" presetID="1">
                                  <p:stCondLst>
                                    <p:cond delay="0"/>
                                  </p:stCondLst>
                                  <p:childTnLst>
                                    <p:set>
                                      <p:cBhvr>
                                        <p:cTn id="219" dur="1" fill="hold">
                                          <p:stCondLst>
                                            <p:cond delay="0"/>
                                          </p:stCondLst>
                                        </p:cTn>
                                        <p:tgtEl>
                                          <p:spTgt spid="33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0" name="" descr=""/>
          <p:cNvPicPr/>
          <p:nvPr/>
        </p:nvPicPr>
        <p:blipFill>
          <a:blip r:embed="rId1"/>
          <a:stretch/>
        </p:blipFill>
        <p:spPr>
          <a:xfrm>
            <a:off x="-720" y="8640"/>
            <a:ext cx="5325480" cy="3903120"/>
          </a:xfrm>
          <a:prstGeom prst="rect">
            <a:avLst/>
          </a:prstGeom>
          <a:ln w="0">
            <a:noFill/>
          </a:ln>
        </p:spPr>
      </p:pic>
      <p:pic>
        <p:nvPicPr>
          <p:cNvPr id="341" name="" descr=""/>
          <p:cNvPicPr/>
          <p:nvPr/>
        </p:nvPicPr>
        <p:blipFill>
          <a:blip r:embed="rId2"/>
          <a:stretch/>
        </p:blipFill>
        <p:spPr>
          <a:xfrm>
            <a:off x="4864680" y="1818000"/>
            <a:ext cx="5243040" cy="3884040"/>
          </a:xfrm>
          <a:prstGeom prst="rect">
            <a:avLst/>
          </a:prstGeom>
          <a:ln w="0">
            <a:noFill/>
          </a:ln>
        </p:spPr>
      </p:pic>
      <p:sp>
        <p:nvSpPr>
          <p:cNvPr id="342" name=""/>
          <p:cNvSpPr/>
          <p:nvPr/>
        </p:nvSpPr>
        <p:spPr>
          <a:xfrm>
            <a:off x="22680" y="5316120"/>
            <a:ext cx="4116960" cy="344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100" spc="-1" strike="noStrike">
                <a:solidFill>
                  <a:srgbClr val="000000"/>
                </a:solidFill>
                <a:latin typeface="Arial"/>
                <a:ea typeface="DejaVu Sans"/>
              </a:rPr>
              <a:t>https://profs.info.uaic.ro/~summerschool/summerschool/public/</a:t>
            </a:r>
            <a:endParaRPr b="0" lang="en-GB" sz="11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3" name="" descr=""/>
          <p:cNvPicPr/>
          <p:nvPr/>
        </p:nvPicPr>
        <p:blipFill>
          <a:blip r:embed="rId1"/>
          <a:stretch/>
        </p:blipFill>
        <p:spPr>
          <a:xfrm>
            <a:off x="-7920" y="1956600"/>
            <a:ext cx="5700240" cy="3750840"/>
          </a:xfrm>
          <a:prstGeom prst="rect">
            <a:avLst/>
          </a:prstGeom>
          <a:ln w="0">
            <a:noFill/>
          </a:ln>
        </p:spPr>
      </p:pic>
      <p:pic>
        <p:nvPicPr>
          <p:cNvPr id="344" name="" descr=""/>
          <p:cNvPicPr/>
          <p:nvPr/>
        </p:nvPicPr>
        <p:blipFill>
          <a:blip r:embed="rId2"/>
          <a:stretch/>
        </p:blipFill>
        <p:spPr>
          <a:xfrm>
            <a:off x="4377600" y="1914480"/>
            <a:ext cx="5712840" cy="3763440"/>
          </a:xfrm>
          <a:prstGeom prst="rect">
            <a:avLst/>
          </a:prstGeom>
          <a:ln w="0">
            <a:noFill/>
          </a:ln>
        </p:spPr>
      </p:pic>
      <p:pic>
        <p:nvPicPr>
          <p:cNvPr id="345" name="" descr=""/>
          <p:cNvPicPr/>
          <p:nvPr/>
        </p:nvPicPr>
        <p:blipFill>
          <a:blip r:embed="rId3"/>
          <a:stretch/>
        </p:blipFill>
        <p:spPr>
          <a:xfrm>
            <a:off x="12960" y="6120"/>
            <a:ext cx="5740200" cy="2989080"/>
          </a:xfrm>
          <a:prstGeom prst="rect">
            <a:avLst/>
          </a:prstGeom>
          <a:ln w="0">
            <a:noFill/>
          </a:ln>
        </p:spPr>
      </p:pic>
      <p:sp>
        <p:nvSpPr>
          <p:cNvPr id="346" name=""/>
          <p:cNvSpPr/>
          <p:nvPr/>
        </p:nvSpPr>
        <p:spPr>
          <a:xfrm>
            <a:off x="5890680" y="1536120"/>
            <a:ext cx="4080960" cy="344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100" spc="-1" strike="noStrike">
                <a:solidFill>
                  <a:srgbClr val="000000"/>
                </a:solidFill>
                <a:latin typeface="Arial"/>
                <a:ea typeface="DejaVu Sans"/>
              </a:rPr>
              <a:t>https://profs.info.uaic.ro/~summerschool/summerschool/public/</a:t>
            </a:r>
            <a:endParaRPr b="0" lang="en-GB" sz="11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PlaceHolder 16"/>
          <p:cNvSpPr/>
          <p:nvPr/>
        </p:nvSpPr>
        <p:spPr>
          <a:xfrm>
            <a:off x="503640" y="540000"/>
            <a:ext cx="9068040" cy="4859640"/>
          </a:xfrm>
          <a:prstGeom prst="rect">
            <a:avLst/>
          </a:prstGeom>
          <a:noFill/>
          <a:ln w="0">
            <a:noFill/>
          </a:ln>
        </p:spPr>
        <p:style>
          <a:lnRef idx="0"/>
          <a:fillRef idx="0"/>
          <a:effectRef idx="0"/>
          <a:fontRef idx="minor"/>
        </p:style>
        <p:txBody>
          <a:bodyPr lIns="0" rIns="0" tIns="0" bIns="0" anchor="t">
            <a:normAutofit fontScale="77000"/>
          </a:bodyPr>
          <a:p>
            <a:pPr marL="432000" indent="-324000">
              <a:lnSpc>
                <a:spcPct val="100000"/>
              </a:lnSpc>
              <a:buClr>
                <a:srgbClr val="000000"/>
              </a:buClr>
              <a:buFont typeface="Wingdings" charset="2"/>
              <a:buChar char=""/>
            </a:pPr>
            <a:r>
              <a:rPr b="0" lang="en-GB" sz="2400" spc="-1" strike="noStrike">
                <a:latin typeface="Arial"/>
              </a:rPr>
              <a:t>A Romanian fairy tale, </a:t>
            </a:r>
            <a:r>
              <a:rPr b="0" i="1" lang="en-GB" sz="2400" spc="-1" strike="noStrike">
                <a:latin typeface="Arial"/>
              </a:rPr>
              <a:t>Agingless Youth</a:t>
            </a:r>
            <a:r>
              <a:rPr b="0" lang="en-GB" sz="2400" spc="-1" strike="noStrike">
                <a:latin typeface="Arial"/>
              </a:rPr>
              <a:t>, has it that visiting your birthplace many years after you left, you find yourself young while everybody around there is old.</a:t>
            </a:r>
            <a:endParaRPr b="0" lang="en-GB" sz="2400" spc="-1" strike="noStrike">
              <a:latin typeface="Arial"/>
            </a:endParaRPr>
          </a:p>
          <a:p>
            <a:pPr marL="432000" indent="-324000">
              <a:lnSpc>
                <a:spcPct val="100000"/>
              </a:lnSpc>
              <a:buClr>
                <a:srgbClr val="000000"/>
              </a:buClr>
              <a:buFont typeface="Wingdings" charset="2"/>
              <a:buChar char=""/>
            </a:pPr>
            <a:r>
              <a:rPr b="0" lang="en-GB" sz="2400" spc="-1" strike="noStrike">
                <a:latin typeface="Arial"/>
              </a:rPr>
              <a:t>This amazing touch of the general theory of relativity (perhaps also of the “ageless quest” of Leonard Guarente - the  SIR2 gene) in an ancient story, turns out however to work both ways:</a:t>
            </a:r>
            <a:endParaRPr b="0" lang="en-GB" sz="2400" spc="-1" strike="noStrike">
              <a:latin typeface="Arial"/>
            </a:endParaRPr>
          </a:p>
          <a:p>
            <a:pPr>
              <a:lnSpc>
                <a:spcPct val="100000"/>
              </a:lnSpc>
            </a:pPr>
            <a:endParaRPr b="0" lang="en-GB" sz="2400" spc="-1" strike="noStrike">
              <a:latin typeface="Arial"/>
            </a:endParaRPr>
          </a:p>
          <a:p>
            <a:pPr marL="432000" indent="-324000">
              <a:lnSpc>
                <a:spcPct val="100000"/>
              </a:lnSpc>
              <a:buClr>
                <a:srgbClr val="000000"/>
              </a:buClr>
              <a:buFont typeface="Wingdings" charset="2"/>
              <a:buChar char=""/>
            </a:pPr>
            <a:r>
              <a:rPr b="0" lang="en-GB" sz="2400" spc="-1" strike="noStrike">
                <a:latin typeface="Arial"/>
                <a:ea typeface="Microsoft YaHei"/>
              </a:rPr>
              <a:t>Indeed, Sorin comes yearly to visit Iasi, always being an inspiration and a catalyst. Each time he acts and feels as young as he was here dozens of years ago.</a:t>
            </a:r>
            <a:endParaRPr b="0" lang="en-GB" sz="2400" spc="-1" strike="noStrike">
              <a:latin typeface="Arial"/>
            </a:endParaRPr>
          </a:p>
          <a:p>
            <a:pPr marL="432000" indent="-324000">
              <a:lnSpc>
                <a:spcPct val="100000"/>
              </a:lnSpc>
              <a:buClr>
                <a:srgbClr val="000000"/>
              </a:buClr>
              <a:buFont typeface="Wingdings" charset="2"/>
              <a:buChar char=""/>
            </a:pPr>
            <a:r>
              <a:rPr b="0" lang="en-GB" sz="2400" spc="-1" strike="noStrike">
                <a:latin typeface="Arial"/>
                <a:ea typeface="Microsoft YaHei"/>
              </a:rPr>
              <a:t>The magic beyond the ancient fairy tale is that, as opposed to the old story, we, his friends and colleagues, also feel as young as we were when Sorin lived here, fifty years ago.</a:t>
            </a:r>
            <a:endParaRPr b="0" lang="en-GB" sz="2400" spc="-1" strike="noStrike">
              <a:latin typeface="Arial"/>
            </a:endParaRPr>
          </a:p>
          <a:p>
            <a:pPr marL="432000" indent="-324000">
              <a:lnSpc>
                <a:spcPct val="100000"/>
              </a:lnSpc>
              <a:buClr>
                <a:srgbClr val="000000"/>
              </a:buClr>
              <a:buFont typeface="Wingdings" charset="2"/>
              <a:buChar char=""/>
            </a:pPr>
            <a:r>
              <a:rPr b="0" lang="en-GB" sz="2400" spc="-1" strike="noStrike">
                <a:latin typeface="Arial"/>
                <a:ea typeface="Microsoft YaHei"/>
              </a:rPr>
              <a:t>Which makes a good reason to always look forward to welcoming Sorin next time in Iasi, hopefully on the occasion of his graduation jubilee (&amp; again ECODAM). </a:t>
            </a:r>
            <a:br/>
            <a:r>
              <a:rPr b="0" lang="en-GB" sz="2400" spc="-1" strike="noStrike">
                <a:latin typeface="Arial"/>
                <a:ea typeface="Microsoft YaHei"/>
              </a:rPr>
              <a:t> </a:t>
            </a:r>
            <a:endParaRPr b="0" lang="en-GB" sz="2400" spc="-1" strike="noStrike">
              <a:latin typeface="Arial"/>
            </a:endParaRPr>
          </a:p>
          <a:p>
            <a:pPr marL="432000" indent="-324000">
              <a:lnSpc>
                <a:spcPct val="100000"/>
              </a:lnSpc>
              <a:buClr>
                <a:srgbClr val="000000"/>
              </a:buClr>
              <a:buFont typeface="Wingdings" charset="2"/>
              <a:buChar char=""/>
            </a:pPr>
            <a:r>
              <a:rPr b="0" lang="en-GB" sz="2400" spc="-1" strike="noStrike">
                <a:latin typeface="Arial"/>
                <a:ea typeface="Microsoft YaHei"/>
              </a:rPr>
              <a:t>Many further jubilees celebrated together!</a:t>
            </a:r>
            <a:endParaRPr b="0" lang="en-GB" sz="2400" spc="-1" strike="noStrike">
              <a:latin typeface="Arial"/>
            </a:endParaRPr>
          </a:p>
          <a:p>
            <a:pPr marL="432000" indent="-324000">
              <a:lnSpc>
                <a:spcPct val="100000"/>
              </a:lnSpc>
              <a:buClr>
                <a:srgbClr val="000000"/>
              </a:buClr>
              <a:buFont typeface="Wingdings" charset="2"/>
              <a:buChar char=""/>
            </a:pPr>
            <a:r>
              <a:rPr b="0" lang="en-GB" sz="2400" spc="-1" strike="noStrike">
                <a:solidFill>
                  <a:srgbClr val="000000"/>
                </a:solidFill>
                <a:latin typeface="Arial"/>
                <a:ea typeface="DejaVu Sans"/>
              </a:rPr>
              <a:t>Honouring a dear friend, we wish </a:t>
            </a:r>
            <a:r>
              <a:rPr b="1" lang="en-GB" sz="2400" spc="-1" strike="noStrike">
                <a:solidFill>
                  <a:srgbClr val="000000"/>
                </a:solidFill>
                <a:latin typeface="Arial"/>
                <a:ea typeface="DejaVu Sans"/>
              </a:rPr>
              <a:t>“La mul</a:t>
            </a:r>
            <a:r>
              <a:rPr b="1" lang="en-GB" sz="2400" spc="-1" strike="noStrike">
                <a:solidFill>
                  <a:srgbClr val="000000"/>
                </a:solidFill>
                <a:latin typeface="Arial"/>
                <a:ea typeface="Times New Roman"/>
              </a:rPr>
              <a:t>ţ</a:t>
            </a:r>
            <a:r>
              <a:rPr b="1" lang="en-GB" sz="2400" spc="-1" strike="noStrike">
                <a:solidFill>
                  <a:srgbClr val="000000"/>
                </a:solidFill>
                <a:latin typeface="Arial"/>
                <a:ea typeface="DejaVu Sans"/>
              </a:rPr>
              <a:t>i </a:t>
            </a:r>
            <a:r>
              <a:rPr b="1" lang="en-GB" sz="2400" spc="-1" strike="noStrike">
                <a:solidFill>
                  <a:srgbClr val="000000"/>
                </a:solidFill>
                <a:latin typeface="Arial"/>
                <a:ea typeface="Times New Roman"/>
              </a:rPr>
              <a:t>ş</a:t>
            </a:r>
            <a:r>
              <a:rPr b="1" lang="en-GB" sz="2400" spc="-1" strike="noStrike">
                <a:solidFill>
                  <a:srgbClr val="000000"/>
                </a:solidFill>
                <a:latin typeface="Arial"/>
                <a:ea typeface="DejaVu Sans"/>
              </a:rPr>
              <a:t>i frumo</a:t>
            </a:r>
            <a:r>
              <a:rPr b="1" lang="en-GB" sz="2400" spc="-1" strike="noStrike">
                <a:solidFill>
                  <a:srgbClr val="000000"/>
                </a:solidFill>
                <a:latin typeface="Arial"/>
                <a:ea typeface="Times New Roman"/>
              </a:rPr>
              <a:t>ş</a:t>
            </a:r>
            <a:r>
              <a:rPr b="1" lang="en-GB" sz="2400" spc="-1" strike="noStrike">
                <a:solidFill>
                  <a:srgbClr val="000000"/>
                </a:solidFill>
                <a:latin typeface="Arial"/>
                <a:ea typeface="DejaVu Sans"/>
              </a:rPr>
              <a:t>i ani, Sorin, de la to</a:t>
            </a:r>
            <a:r>
              <a:rPr b="1" lang="en-GB" sz="2400" spc="-1" strike="noStrike">
                <a:solidFill>
                  <a:srgbClr val="000000"/>
                </a:solidFill>
                <a:latin typeface="Arial"/>
                <a:ea typeface="Times New Roman"/>
              </a:rPr>
              <a:t>ţ</a:t>
            </a:r>
            <a:r>
              <a:rPr b="1" lang="en-GB" sz="2400" spc="-1" strike="noStrike">
                <a:solidFill>
                  <a:srgbClr val="000000"/>
                </a:solidFill>
                <a:latin typeface="Arial"/>
                <a:ea typeface="DejaVu Sans"/>
              </a:rPr>
              <a:t>i colegii </a:t>
            </a:r>
            <a:r>
              <a:rPr b="1" lang="en-GB" sz="2400" spc="-1" strike="noStrike">
                <a:solidFill>
                  <a:srgbClr val="000000"/>
                </a:solidFill>
                <a:latin typeface="Arial"/>
                <a:ea typeface="Times New Roman"/>
              </a:rPr>
              <a:t>ş</a:t>
            </a:r>
            <a:r>
              <a:rPr b="1" lang="en-GB" sz="2400" spc="-1" strike="noStrike">
                <a:solidFill>
                  <a:srgbClr val="000000"/>
                </a:solidFill>
                <a:latin typeface="Arial"/>
                <a:ea typeface="DejaVu Sans"/>
              </a:rPr>
              <a:t>i prietenii din Ia</a:t>
            </a:r>
            <a:r>
              <a:rPr b="1" lang="en-GB" sz="2400" spc="-1" strike="noStrike">
                <a:solidFill>
                  <a:srgbClr val="000000"/>
                </a:solidFill>
                <a:latin typeface="Arial"/>
                <a:ea typeface="Times New Roman"/>
              </a:rPr>
              <a:t>ş</a:t>
            </a:r>
            <a:r>
              <a:rPr b="1" lang="en-GB" sz="2400" spc="-1" strike="noStrike">
                <a:solidFill>
                  <a:srgbClr val="000000"/>
                </a:solidFill>
                <a:latin typeface="Arial"/>
                <a:ea typeface="DejaVu Sans"/>
              </a:rPr>
              <a:t>i!”</a:t>
            </a:r>
            <a:endParaRPr b="0" lang="en-GB" sz="2400" spc="-1" strike="noStrike">
              <a:latin typeface="Arial"/>
            </a:endParaRPr>
          </a:p>
        </p:txBody>
      </p:sp>
    </p:spTree>
  </p:cSld>
  <mc:AlternateContent>
    <mc:Choice Requires="p14">
      <p:transition spd="slow" p14:dur="2000"/>
    </mc:Choice>
    <mc:Fallback>
      <p:transition spd="slow"/>
    </mc:Fallback>
  </mc:AlternateContent>
  <p:timing>
    <p:tnLst>
      <p:par>
        <p:cTn id="220" dur="indefinite" restart="never" nodeType="tmRoot">
          <p:childTnLst>
            <p:seq>
              <p:cTn id="221" dur="indefinite" nodeType="mainSeq">
                <p:childTnLst>
                  <p:par>
                    <p:cTn id="222" fill="hold">
                      <p:stCondLst>
                        <p:cond delay="indefinite"/>
                      </p:stCondLst>
                      <p:childTnLst>
                        <p:par>
                          <p:cTn id="223" fill="hold">
                            <p:stCondLst>
                              <p:cond delay="0"/>
                            </p:stCondLst>
                            <p:childTnLst>
                              <p:par>
                                <p:cTn id="224" nodeType="clickEffect" fill="hold" presetClass="entr" presetID="1">
                                  <p:stCondLst>
                                    <p:cond delay="0"/>
                                  </p:stCondLst>
                                  <p:childTnLst>
                                    <p:set>
                                      <p:cBhvr>
                                        <p:cTn id="225" dur="1" fill="hold">
                                          <p:stCondLst>
                                            <p:cond delay="0"/>
                                          </p:stCondLst>
                                        </p:cTn>
                                        <p:tgtEl>
                                          <p:spTgt spid="347">
                                            <p:txEl>
                                              <p:pRg st="0" end="0"/>
                                            </p:txEl>
                                          </p:spTgt>
                                        </p:tgtEl>
                                        <p:attrNameLst>
                                          <p:attrName>style.visibility</p:attrName>
                                        </p:attrNameLst>
                                      </p:cBhvr>
                                      <p:to>
                                        <p:strVal val="visible"/>
                                      </p:to>
                                    </p:set>
                                  </p:childTnLst>
                                </p:cTn>
                              </p:par>
                            </p:childTnLst>
                          </p:cTn>
                        </p:par>
                      </p:childTnLst>
                    </p:cTn>
                  </p:par>
                  <p:par>
                    <p:cTn id="226" fill="hold">
                      <p:stCondLst>
                        <p:cond delay="indefinite"/>
                      </p:stCondLst>
                      <p:childTnLst>
                        <p:par>
                          <p:cTn id="227" fill="hold">
                            <p:stCondLst>
                              <p:cond delay="0"/>
                            </p:stCondLst>
                            <p:childTnLst>
                              <p:par>
                                <p:cTn id="228" nodeType="clickEffect" fill="hold" presetClass="entr" presetID="1">
                                  <p:stCondLst>
                                    <p:cond delay="0"/>
                                  </p:stCondLst>
                                  <p:childTnLst>
                                    <p:set>
                                      <p:cBhvr>
                                        <p:cTn id="229" dur="1" fill="hold">
                                          <p:stCondLst>
                                            <p:cond delay="0"/>
                                          </p:stCondLst>
                                        </p:cTn>
                                        <p:tgtEl>
                                          <p:spTgt spid="347">
                                            <p:txEl>
                                              <p:pRg st="1" end="1"/>
                                            </p:txEl>
                                          </p:spTgt>
                                        </p:tgtEl>
                                        <p:attrNameLst>
                                          <p:attrName>style.visibility</p:attrName>
                                        </p:attrNameLst>
                                      </p:cBhvr>
                                      <p:to>
                                        <p:strVal val="visible"/>
                                      </p:to>
                                    </p:set>
                                  </p:childTnLst>
                                </p:cTn>
                              </p:par>
                            </p:childTnLst>
                          </p:cTn>
                        </p:par>
                      </p:childTnLst>
                    </p:cTn>
                  </p:par>
                  <p:par>
                    <p:cTn id="230" fill="hold">
                      <p:stCondLst>
                        <p:cond delay="indefinite"/>
                      </p:stCondLst>
                      <p:childTnLst>
                        <p:par>
                          <p:cTn id="231" fill="hold">
                            <p:stCondLst>
                              <p:cond delay="0"/>
                            </p:stCondLst>
                            <p:childTnLst>
                              <p:par>
                                <p:cTn id="232" nodeType="clickEffect" fill="hold" presetClass="entr" presetID="1">
                                  <p:stCondLst>
                                    <p:cond delay="0"/>
                                  </p:stCondLst>
                                  <p:childTnLst>
                                    <p:set>
                                      <p:cBhvr>
                                        <p:cTn id="233" dur="1" fill="hold">
                                          <p:stCondLst>
                                            <p:cond delay="0"/>
                                          </p:stCondLst>
                                        </p:cTn>
                                        <p:tgtEl>
                                          <p:spTgt spid="347">
                                            <p:txEl>
                                              <p:pRg st="3" end="3"/>
                                            </p:txEl>
                                          </p:spTgt>
                                        </p:tgtEl>
                                        <p:attrNameLst>
                                          <p:attrName>style.visibility</p:attrName>
                                        </p:attrNameLst>
                                      </p:cBhvr>
                                      <p:to>
                                        <p:strVal val="visible"/>
                                      </p:to>
                                    </p:set>
                                  </p:childTnLst>
                                </p:cTn>
                              </p:par>
                            </p:childTnLst>
                          </p:cTn>
                        </p:par>
                      </p:childTnLst>
                    </p:cTn>
                  </p:par>
                  <p:par>
                    <p:cTn id="234" fill="hold">
                      <p:stCondLst>
                        <p:cond delay="indefinite"/>
                      </p:stCondLst>
                      <p:childTnLst>
                        <p:par>
                          <p:cTn id="235" fill="hold">
                            <p:stCondLst>
                              <p:cond delay="0"/>
                            </p:stCondLst>
                            <p:childTnLst>
                              <p:par>
                                <p:cTn id="236" nodeType="clickEffect" fill="hold" presetClass="entr" presetID="1">
                                  <p:stCondLst>
                                    <p:cond delay="0"/>
                                  </p:stCondLst>
                                  <p:childTnLst>
                                    <p:set>
                                      <p:cBhvr>
                                        <p:cTn id="237" dur="1" fill="hold">
                                          <p:stCondLst>
                                            <p:cond delay="0"/>
                                          </p:stCondLst>
                                        </p:cTn>
                                        <p:tgtEl>
                                          <p:spTgt spid="347">
                                            <p:txEl>
                                              <p:pRg st="4" end="4"/>
                                            </p:txEl>
                                          </p:spTgt>
                                        </p:tgtEl>
                                        <p:attrNameLst>
                                          <p:attrName>style.visibility</p:attrName>
                                        </p:attrNameLst>
                                      </p:cBhvr>
                                      <p:to>
                                        <p:strVal val="visible"/>
                                      </p:to>
                                    </p:set>
                                  </p:childTnLst>
                                </p:cTn>
                              </p:par>
                            </p:childTnLst>
                          </p:cTn>
                        </p:par>
                      </p:childTnLst>
                    </p:cTn>
                  </p:par>
                  <p:par>
                    <p:cTn id="238" fill="hold">
                      <p:stCondLst>
                        <p:cond delay="indefinite"/>
                      </p:stCondLst>
                      <p:childTnLst>
                        <p:par>
                          <p:cTn id="239" fill="hold">
                            <p:stCondLst>
                              <p:cond delay="0"/>
                            </p:stCondLst>
                            <p:childTnLst>
                              <p:par>
                                <p:cTn id="240" nodeType="clickEffect" fill="hold" presetClass="entr" presetID="1">
                                  <p:stCondLst>
                                    <p:cond delay="0"/>
                                  </p:stCondLst>
                                  <p:childTnLst>
                                    <p:set>
                                      <p:cBhvr>
                                        <p:cTn id="241" dur="1" fill="hold">
                                          <p:stCondLst>
                                            <p:cond delay="0"/>
                                          </p:stCondLst>
                                        </p:cTn>
                                        <p:tgtEl>
                                          <p:spTgt spid="347">
                                            <p:txEl>
                                              <p:pRg st="5" end="5"/>
                                            </p:txEl>
                                          </p:spTgt>
                                        </p:tgtEl>
                                        <p:attrNameLst>
                                          <p:attrName>style.visibility</p:attrName>
                                        </p:attrNameLst>
                                      </p:cBhvr>
                                      <p:to>
                                        <p:strVal val="visible"/>
                                      </p:to>
                                    </p:set>
                                  </p:childTnLst>
                                </p:cTn>
                              </p:par>
                            </p:childTnLst>
                          </p:cTn>
                        </p:par>
                      </p:childTnLst>
                    </p:cTn>
                  </p:par>
                  <p:par>
                    <p:cTn id="242" fill="hold">
                      <p:stCondLst>
                        <p:cond delay="indefinite"/>
                      </p:stCondLst>
                      <p:childTnLst>
                        <p:par>
                          <p:cTn id="243" fill="hold">
                            <p:stCondLst>
                              <p:cond delay="0"/>
                            </p:stCondLst>
                            <p:childTnLst>
                              <p:par>
                                <p:cTn id="244" nodeType="clickEffect" fill="hold" presetClass="entr" presetID="1">
                                  <p:stCondLst>
                                    <p:cond delay="0"/>
                                  </p:stCondLst>
                                  <p:childTnLst>
                                    <p:set>
                                      <p:cBhvr>
                                        <p:cTn id="245" dur="1" fill="hold">
                                          <p:stCondLst>
                                            <p:cond delay="0"/>
                                          </p:stCondLst>
                                        </p:cTn>
                                        <p:tgtEl>
                                          <p:spTgt spid="347">
                                            <p:txEl>
                                              <p:pRg st="6" end="6"/>
                                            </p:txEl>
                                          </p:spTgt>
                                        </p:tgtEl>
                                        <p:attrNameLst>
                                          <p:attrName>style.visibility</p:attrName>
                                        </p:attrNameLst>
                                      </p:cBhvr>
                                      <p:to>
                                        <p:strVal val="visible"/>
                                      </p:to>
                                    </p:set>
                                  </p:childTnLst>
                                </p:cTn>
                              </p:par>
                            </p:childTnLst>
                          </p:cTn>
                        </p:par>
                      </p:childTnLst>
                    </p:cTn>
                  </p:par>
                  <p:par>
                    <p:cTn id="246" fill="hold">
                      <p:stCondLst>
                        <p:cond delay="indefinite"/>
                      </p:stCondLst>
                      <p:childTnLst>
                        <p:par>
                          <p:cTn id="247" fill="hold">
                            <p:stCondLst>
                              <p:cond delay="0"/>
                            </p:stCondLst>
                            <p:childTnLst>
                              <p:par>
                                <p:cTn id="248" nodeType="clickEffect" fill="hold" presetClass="entr" presetID="1">
                                  <p:stCondLst>
                                    <p:cond delay="0"/>
                                  </p:stCondLst>
                                  <p:childTnLst>
                                    <p:set>
                                      <p:cBhvr>
                                        <p:cTn id="249" dur="1" fill="hold">
                                          <p:stCondLst>
                                            <p:cond delay="0"/>
                                          </p:stCondLst>
                                        </p:cTn>
                                        <p:tgtEl>
                                          <p:spTgt spid="347">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PlaceHolder 6"/>
          <p:cNvSpPr/>
          <p:nvPr/>
        </p:nvSpPr>
        <p:spPr>
          <a:xfrm>
            <a:off x="504720" y="211320"/>
            <a:ext cx="9069840" cy="2307240"/>
          </a:xfrm>
          <a:prstGeom prst="rect">
            <a:avLst/>
          </a:prstGeom>
          <a:noFill/>
          <a:ln w="0">
            <a:noFill/>
          </a:ln>
        </p:spPr>
        <p:style>
          <a:lnRef idx="0"/>
          <a:fillRef idx="0"/>
          <a:effectRef idx="0"/>
          <a:fontRef idx="minor"/>
        </p:style>
        <p:txBody>
          <a:bodyPr lIns="0" rIns="0" tIns="0" bIns="0" anchor="t">
            <a:normAutofit fontScale="77000"/>
          </a:bodyPr>
          <a:p>
            <a:pPr marL="432000" indent="-324000">
              <a:lnSpc>
                <a:spcPct val="100000"/>
              </a:lnSpc>
              <a:buClr>
                <a:srgbClr val="000000"/>
              </a:buClr>
              <a:buSzPct val="45000"/>
              <a:buFont typeface="Wingdings" charset="2"/>
              <a:buChar char=""/>
            </a:pPr>
            <a:r>
              <a:rPr b="0" lang="en-GB" sz="3200" spc="-1" strike="noStrike">
                <a:latin typeface="Arial"/>
              </a:rPr>
              <a:t>A happy Sorin surrounded by happy students is an ubiquitous picture that tells 1,000 words.</a:t>
            </a:r>
            <a:endParaRPr b="0" lang="en-GB" sz="3200" spc="-1" strike="noStrike">
              <a:latin typeface="Arial"/>
            </a:endParaRPr>
          </a:p>
          <a:p>
            <a:pPr marL="432000" indent="-324000">
              <a:lnSpc>
                <a:spcPct val="100000"/>
              </a:lnSpc>
              <a:buClr>
                <a:srgbClr val="000000"/>
              </a:buClr>
              <a:buSzPct val="45000"/>
              <a:buFont typeface="Wingdings" charset="2"/>
              <a:buChar char=""/>
            </a:pPr>
            <a:r>
              <a:rPr b="0" lang="en-GB" sz="3200" spc="-1" strike="noStrike">
                <a:latin typeface="Arial"/>
              </a:rPr>
              <a:t>About sharing the joy of science.</a:t>
            </a:r>
            <a:endParaRPr b="0" lang="en-GB" sz="3200" spc="-1" strike="noStrike">
              <a:latin typeface="Arial"/>
            </a:endParaRPr>
          </a:p>
          <a:p>
            <a:pPr>
              <a:lnSpc>
                <a:spcPct val="100000"/>
              </a:lnSpc>
            </a:pPr>
            <a:endParaRPr b="0" lang="en-GB" sz="3200" spc="-1" strike="noStrike">
              <a:latin typeface="Arial"/>
            </a:endParaRPr>
          </a:p>
          <a:p>
            <a:pPr marL="432000" indent="-324000">
              <a:lnSpc>
                <a:spcPct val="100000"/>
              </a:lnSpc>
              <a:buClr>
                <a:srgbClr val="000000"/>
              </a:buClr>
              <a:buSzPct val="45000"/>
              <a:buFont typeface="Wingdings" charset="2"/>
              <a:buChar char=""/>
            </a:pPr>
            <a:r>
              <a:rPr b="0" lang="en-GB" sz="3200" spc="-1" strike="noStrike">
                <a:latin typeface="Arial"/>
              </a:rPr>
              <a:t>We wish to Sorin and to us </a:t>
            </a:r>
            <a:r>
              <a:rPr b="1" lang="en-GB" sz="3200" spc="-1" strike="noStrike">
                <a:latin typeface="Arial"/>
              </a:rPr>
              <a:t>many new</a:t>
            </a:r>
            <a:endParaRPr b="0" lang="en-GB" sz="3200" spc="-1" strike="noStrike">
              <a:latin typeface="Arial"/>
            </a:endParaRPr>
          </a:p>
          <a:p>
            <a:pPr marL="432000" indent="-324000">
              <a:lnSpc>
                <a:spcPct val="100000"/>
              </a:lnSpc>
              <a:buClr>
                <a:srgbClr val="000000"/>
              </a:buClr>
              <a:buSzPct val="45000"/>
              <a:buFont typeface="Wingdings" charset="2"/>
              <a:buChar char=""/>
            </a:pPr>
            <a:r>
              <a:rPr b="1" lang="en-GB" sz="3200" spc="-1" strike="noStrike">
                <a:latin typeface="Arial"/>
              </a:rPr>
              <a:t>“</a:t>
            </a:r>
            <a:r>
              <a:rPr b="1" lang="en-GB" sz="3200" spc="-1" strike="noStrike">
                <a:latin typeface="Arial"/>
              </a:rPr>
              <a:t>Happy Sorin multiplying the joy of Science” snapshots!</a:t>
            </a:r>
            <a:endParaRPr b="0" lang="en-GB" sz="3200" spc="-1" strike="noStrike">
              <a:latin typeface="Arial"/>
            </a:endParaRPr>
          </a:p>
        </p:txBody>
      </p:sp>
      <p:pic>
        <p:nvPicPr>
          <p:cNvPr id="349" name="" descr=""/>
          <p:cNvPicPr/>
          <p:nvPr/>
        </p:nvPicPr>
        <p:blipFill>
          <a:blip r:embed="rId1"/>
          <a:stretch/>
        </p:blipFill>
        <p:spPr>
          <a:xfrm>
            <a:off x="2422080" y="2505600"/>
            <a:ext cx="4632480" cy="3097080"/>
          </a:xfrm>
          <a:prstGeom prst="rect">
            <a:avLst/>
          </a:prstGeom>
          <a:ln w="0">
            <a:noFill/>
          </a:ln>
        </p:spPr>
      </p:pic>
      <p:sp>
        <p:nvSpPr>
          <p:cNvPr id="350" name=""/>
          <p:cNvSpPr/>
          <p:nvPr/>
        </p:nvSpPr>
        <p:spPr>
          <a:xfrm>
            <a:off x="7056720" y="4055040"/>
            <a:ext cx="360" cy="360"/>
          </a:xfrm>
          <a:prstGeom prst="curvedConnector3">
            <a:avLst>
              <a:gd name="adj1" fmla="val 50000"/>
            </a:avLst>
          </a:prstGeom>
          <a:noFill/>
          <a:ln w="0">
            <a:solidFill>
              <a:srgbClr val="3465a4"/>
            </a:solidFill>
            <a:tailEnd len="med" type="triangle" w="med"/>
          </a:ln>
        </p:spPr>
        <p:style>
          <a:lnRef idx="0"/>
          <a:fillRef idx="0"/>
          <a:effectRef idx="0"/>
          <a:fontRef idx="minor"/>
        </p:style>
      </p:sp>
      <p:pic>
        <p:nvPicPr>
          <p:cNvPr id="351" name="" descr=""/>
          <p:cNvPicPr/>
          <p:nvPr/>
        </p:nvPicPr>
        <p:blipFill>
          <a:blip r:embed="rId2"/>
          <a:stretch/>
        </p:blipFill>
        <p:spPr>
          <a:xfrm>
            <a:off x="16200" y="19800"/>
            <a:ext cx="2646360" cy="2545560"/>
          </a:xfrm>
          <a:prstGeom prst="rect">
            <a:avLst/>
          </a:prstGeom>
          <a:ln w="0">
            <a:noFill/>
          </a:ln>
        </p:spPr>
      </p:pic>
      <p:pic>
        <p:nvPicPr>
          <p:cNvPr id="352" name="" descr=""/>
          <p:cNvPicPr/>
          <p:nvPr/>
        </p:nvPicPr>
        <p:blipFill>
          <a:blip r:embed="rId3"/>
          <a:stretch/>
        </p:blipFill>
        <p:spPr>
          <a:xfrm>
            <a:off x="7200720" y="2771640"/>
            <a:ext cx="2884680" cy="2713680"/>
          </a:xfrm>
          <a:prstGeom prst="rect">
            <a:avLst/>
          </a:prstGeom>
          <a:ln w="0">
            <a:noFill/>
          </a:ln>
        </p:spPr>
      </p:pic>
      <p:pic>
        <p:nvPicPr>
          <p:cNvPr id="353" name="" descr=""/>
          <p:cNvPicPr/>
          <p:nvPr/>
        </p:nvPicPr>
        <p:blipFill>
          <a:blip r:embed="rId4"/>
          <a:stretch/>
        </p:blipFill>
        <p:spPr>
          <a:xfrm>
            <a:off x="7542720" y="30240"/>
            <a:ext cx="2486160" cy="2524320"/>
          </a:xfrm>
          <a:prstGeom prst="rect">
            <a:avLst/>
          </a:prstGeom>
          <a:ln w="0">
            <a:noFill/>
          </a:ln>
        </p:spPr>
      </p:pic>
      <p:pic>
        <p:nvPicPr>
          <p:cNvPr id="354" name="" descr=""/>
          <p:cNvPicPr/>
          <p:nvPr/>
        </p:nvPicPr>
        <p:blipFill>
          <a:blip r:embed="rId5"/>
          <a:stretch/>
        </p:blipFill>
        <p:spPr>
          <a:xfrm>
            <a:off x="20520" y="2742840"/>
            <a:ext cx="2278080" cy="2793960"/>
          </a:xfrm>
          <a:prstGeom prst="rect">
            <a:avLst/>
          </a:prstGeom>
          <a:ln w="0">
            <a:noFill/>
          </a:ln>
        </p:spPr>
      </p:pic>
    </p:spTree>
  </p:cSld>
  <mc:AlternateContent>
    <mc:Choice Requires="p14">
      <p:transition spd="slow" p14:dur="2000"/>
    </mc:Choice>
    <mc:Fallback>
      <p:transition spd="slow"/>
    </mc:Fallback>
  </mc:AlternateContent>
  <p:timing>
    <p:tnLst>
      <p:par>
        <p:cTn id="250" dur="indefinite" restart="never" nodeType="tmRoot">
          <p:childTnLst>
            <p:seq>
              <p:cTn id="251" dur="indefinite" nodeType="mainSeq">
                <p:childTnLst>
                  <p:par>
                    <p:cTn id="252" fill="hold">
                      <p:stCondLst>
                        <p:cond delay="indefinite"/>
                      </p:stCondLst>
                      <p:childTnLst>
                        <p:par>
                          <p:cTn id="253" fill="hold">
                            <p:stCondLst>
                              <p:cond delay="0"/>
                            </p:stCondLst>
                            <p:childTnLst>
                              <p:par>
                                <p:cTn id="254" nodeType="clickEffect" fill="hold" presetClass="entr" presetID="1">
                                  <p:stCondLst>
                                    <p:cond delay="0"/>
                                  </p:stCondLst>
                                  <p:childTnLst>
                                    <p:set>
                                      <p:cBhvr>
                                        <p:cTn id="255" dur="1" fill="hold">
                                          <p:stCondLst>
                                            <p:cond delay="0"/>
                                          </p:stCondLst>
                                        </p:cTn>
                                        <p:tgtEl>
                                          <p:spTgt spid="348">
                                            <p:txEl>
                                              <p:pRg st="0" end="0"/>
                                            </p:txEl>
                                          </p:spTgt>
                                        </p:tgtEl>
                                        <p:attrNameLst>
                                          <p:attrName>style.visibility</p:attrName>
                                        </p:attrNameLst>
                                      </p:cBhvr>
                                      <p:to>
                                        <p:strVal val="visible"/>
                                      </p:to>
                                    </p:set>
                                  </p:childTnLst>
                                </p:cTn>
                              </p:par>
                            </p:childTnLst>
                          </p:cTn>
                        </p:par>
                      </p:childTnLst>
                    </p:cTn>
                  </p:par>
                  <p:par>
                    <p:cTn id="256" fill="hold">
                      <p:stCondLst>
                        <p:cond delay="indefinite"/>
                      </p:stCondLst>
                      <p:childTnLst>
                        <p:par>
                          <p:cTn id="257" fill="hold">
                            <p:stCondLst>
                              <p:cond delay="0"/>
                            </p:stCondLst>
                            <p:childTnLst>
                              <p:par>
                                <p:cTn id="258" nodeType="clickEffect" fill="hold" presetClass="entr" presetID="1">
                                  <p:stCondLst>
                                    <p:cond delay="0"/>
                                  </p:stCondLst>
                                  <p:childTnLst>
                                    <p:set>
                                      <p:cBhvr>
                                        <p:cTn id="259" dur="1" fill="hold">
                                          <p:stCondLst>
                                            <p:cond delay="0"/>
                                          </p:stCondLst>
                                        </p:cTn>
                                        <p:tgtEl>
                                          <p:spTgt spid="348">
                                            <p:txEl>
                                              <p:pRg st="1" end="1"/>
                                            </p:txEl>
                                          </p:spTgt>
                                        </p:tgtEl>
                                        <p:attrNameLst>
                                          <p:attrName>style.visibility</p:attrName>
                                        </p:attrNameLst>
                                      </p:cBhvr>
                                      <p:to>
                                        <p:strVal val="visible"/>
                                      </p:to>
                                    </p:set>
                                  </p:childTnLst>
                                </p:cTn>
                              </p:par>
                            </p:childTnLst>
                          </p:cTn>
                        </p:par>
                      </p:childTnLst>
                    </p:cTn>
                  </p:par>
                  <p:par>
                    <p:cTn id="260" fill="hold">
                      <p:stCondLst>
                        <p:cond delay="indefinite"/>
                      </p:stCondLst>
                      <p:childTnLst>
                        <p:par>
                          <p:cTn id="261" fill="hold">
                            <p:stCondLst>
                              <p:cond delay="0"/>
                            </p:stCondLst>
                            <p:childTnLst>
                              <p:par>
                                <p:cTn id="262" nodeType="clickEffect" fill="hold" presetClass="entr" presetID="1">
                                  <p:stCondLst>
                                    <p:cond delay="0"/>
                                  </p:stCondLst>
                                  <p:childTnLst>
                                    <p:set>
                                      <p:cBhvr>
                                        <p:cTn id="263" dur="1" fill="hold">
                                          <p:stCondLst>
                                            <p:cond delay="0"/>
                                          </p:stCondLst>
                                        </p:cTn>
                                        <p:tgtEl>
                                          <p:spTgt spid="348">
                                            <p:txEl>
                                              <p:pRg st="3" end="3"/>
                                            </p:txEl>
                                          </p:spTgt>
                                        </p:tgtEl>
                                        <p:attrNameLst>
                                          <p:attrName>style.visibility</p:attrName>
                                        </p:attrNameLst>
                                      </p:cBhvr>
                                      <p:to>
                                        <p:strVal val="visible"/>
                                      </p:to>
                                    </p:set>
                                  </p:childTnLst>
                                </p:cTn>
                              </p:par>
                              <p:par>
                                <p:cTn id="264" nodeType="withEffect" fill="hold" presetClass="entr" presetID="1">
                                  <p:stCondLst>
                                    <p:cond delay="0"/>
                                  </p:stCondLst>
                                  <p:childTnLst>
                                    <p:set>
                                      <p:cBhvr>
                                        <p:cTn id="265" dur="1" fill="hold">
                                          <p:stCondLst>
                                            <p:cond delay="0"/>
                                          </p:stCondLst>
                                        </p:cTn>
                                        <p:tgtEl>
                                          <p:spTgt spid="348">
                                            <p:txEl>
                                              <p:pRg st="4" end="4"/>
                                            </p:txEl>
                                          </p:spTgt>
                                        </p:tgtEl>
                                        <p:attrNameLst>
                                          <p:attrName>style.visibility</p:attrName>
                                        </p:attrNameLst>
                                      </p:cBhvr>
                                      <p:to>
                                        <p:strVal val="visible"/>
                                      </p:to>
                                    </p:set>
                                  </p:childTnLst>
                                </p:cTn>
                              </p:par>
                            </p:childTnLst>
                          </p:cTn>
                        </p:par>
                      </p:childTnLst>
                    </p:cTn>
                  </p:par>
                  <p:par>
                    <p:cTn id="266" fill="hold">
                      <p:stCondLst>
                        <p:cond delay="indefinite"/>
                      </p:stCondLst>
                      <p:childTnLst>
                        <p:par>
                          <p:cTn id="267" fill="hold">
                            <p:stCondLst>
                              <p:cond delay="0"/>
                            </p:stCondLst>
                            <p:childTnLst>
                              <p:par>
                                <p:cTn id="268" nodeType="clickEffect" fill="hold" presetClass="entr" presetID="1">
                                  <p:stCondLst>
                                    <p:cond delay="0"/>
                                  </p:stCondLst>
                                  <p:childTnLst>
                                    <p:set>
                                      <p:cBhvr>
                                        <p:cTn id="269" dur="1" fill="hold">
                                          <p:stCondLst>
                                            <p:cond delay="0"/>
                                          </p:stCondLst>
                                        </p:cTn>
                                        <p:tgtEl>
                                          <p:spTgt spid="349"/>
                                        </p:tgtEl>
                                        <p:attrNameLst>
                                          <p:attrName>style.visibility</p:attrName>
                                        </p:attrNameLst>
                                      </p:cBhvr>
                                      <p:to>
                                        <p:strVal val="visible"/>
                                      </p:to>
                                    </p:set>
                                  </p:childTnLst>
                                </p:cTn>
                              </p:par>
                            </p:childTnLst>
                          </p:cTn>
                        </p:par>
                      </p:childTnLst>
                    </p:cTn>
                  </p:par>
                  <p:par>
                    <p:cTn id="270" fill="hold">
                      <p:stCondLst>
                        <p:cond delay="indefinite"/>
                      </p:stCondLst>
                      <p:childTnLst>
                        <p:par>
                          <p:cTn id="271" fill="hold">
                            <p:stCondLst>
                              <p:cond delay="0"/>
                            </p:stCondLst>
                            <p:childTnLst>
                              <p:par>
                                <p:cTn id="272" nodeType="clickEffect" fill="hold" presetClass="entr" presetID="1">
                                  <p:stCondLst>
                                    <p:cond delay="0"/>
                                  </p:stCondLst>
                                  <p:childTnLst>
                                    <p:set>
                                      <p:cBhvr>
                                        <p:cTn id="273" dur="1" fill="hold">
                                          <p:stCondLst>
                                            <p:cond delay="0"/>
                                          </p:stCondLst>
                                        </p:cTn>
                                        <p:tgtEl>
                                          <p:spTgt spid="354"/>
                                        </p:tgtEl>
                                        <p:attrNameLst>
                                          <p:attrName>style.visibility</p:attrName>
                                        </p:attrNameLst>
                                      </p:cBhvr>
                                      <p:to>
                                        <p:strVal val="visible"/>
                                      </p:to>
                                    </p:set>
                                  </p:childTnLst>
                                </p:cTn>
                              </p:par>
                            </p:childTnLst>
                          </p:cTn>
                        </p:par>
                      </p:childTnLst>
                    </p:cTn>
                  </p:par>
                  <p:par>
                    <p:cTn id="274" fill="hold">
                      <p:stCondLst>
                        <p:cond delay="indefinite"/>
                      </p:stCondLst>
                      <p:childTnLst>
                        <p:par>
                          <p:cTn id="275" fill="hold">
                            <p:stCondLst>
                              <p:cond delay="0"/>
                            </p:stCondLst>
                            <p:childTnLst>
                              <p:par>
                                <p:cTn id="276" nodeType="clickEffect" fill="hold" presetClass="entr" presetID="1">
                                  <p:stCondLst>
                                    <p:cond delay="0"/>
                                  </p:stCondLst>
                                  <p:childTnLst>
                                    <p:set>
                                      <p:cBhvr>
                                        <p:cTn id="277" dur="1" fill="hold">
                                          <p:stCondLst>
                                            <p:cond delay="0"/>
                                          </p:stCondLst>
                                        </p:cTn>
                                        <p:tgtEl>
                                          <p:spTgt spid="353"/>
                                        </p:tgtEl>
                                        <p:attrNameLst>
                                          <p:attrName>style.visibility</p:attrName>
                                        </p:attrNameLst>
                                      </p:cBhvr>
                                      <p:to>
                                        <p:strVal val="visible"/>
                                      </p:to>
                                    </p:set>
                                  </p:childTnLst>
                                </p:cTn>
                              </p:par>
                            </p:childTnLst>
                          </p:cTn>
                        </p:par>
                      </p:childTnLst>
                    </p:cTn>
                  </p:par>
                  <p:par>
                    <p:cTn id="278" fill="hold">
                      <p:stCondLst>
                        <p:cond delay="indefinite"/>
                      </p:stCondLst>
                      <p:childTnLst>
                        <p:par>
                          <p:cTn id="279" fill="hold">
                            <p:stCondLst>
                              <p:cond delay="0"/>
                            </p:stCondLst>
                            <p:childTnLst>
                              <p:par>
                                <p:cTn id="280" nodeType="clickEffect" fill="hold" presetClass="entr" presetID="1">
                                  <p:stCondLst>
                                    <p:cond delay="0"/>
                                  </p:stCondLst>
                                  <p:childTnLst>
                                    <p:set>
                                      <p:cBhvr>
                                        <p:cTn id="281" dur="1" fill="hold">
                                          <p:stCondLst>
                                            <p:cond delay="0"/>
                                          </p:stCondLst>
                                        </p:cTn>
                                        <p:tgtEl>
                                          <p:spTgt spid="352"/>
                                        </p:tgtEl>
                                        <p:attrNameLst>
                                          <p:attrName>style.visibility</p:attrName>
                                        </p:attrNameLst>
                                      </p:cBhvr>
                                      <p:to>
                                        <p:strVal val="visible"/>
                                      </p:to>
                                    </p:set>
                                  </p:childTnLst>
                                </p:cTn>
                              </p:par>
                            </p:childTnLst>
                          </p:cTn>
                        </p:par>
                      </p:childTnLst>
                    </p:cTn>
                  </p:par>
                  <p:par>
                    <p:cTn id="282" fill="hold">
                      <p:stCondLst>
                        <p:cond delay="indefinite"/>
                      </p:stCondLst>
                      <p:childTnLst>
                        <p:par>
                          <p:cTn id="283" fill="hold">
                            <p:stCondLst>
                              <p:cond delay="0"/>
                            </p:stCondLst>
                            <p:childTnLst>
                              <p:par>
                                <p:cTn id="284" nodeType="clickEffect" fill="hold" presetClass="entr" presetID="1">
                                  <p:stCondLst>
                                    <p:cond delay="0"/>
                                  </p:stCondLst>
                                  <p:childTnLst>
                                    <p:set>
                                      <p:cBhvr>
                                        <p:cTn id="285"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PlaceHolder 7"/>
          <p:cNvSpPr/>
          <p:nvPr/>
        </p:nvSpPr>
        <p:spPr>
          <a:xfrm>
            <a:off x="432000" y="4653720"/>
            <a:ext cx="3274560" cy="780480"/>
          </a:xfrm>
          <a:prstGeom prst="rect">
            <a:avLst/>
          </a:prstGeom>
          <a:noFill/>
          <a:ln w="0">
            <a:noFill/>
          </a:ln>
        </p:spPr>
        <p:style>
          <a:lnRef idx="0"/>
          <a:fillRef idx="0"/>
          <a:effectRef idx="0"/>
          <a:fontRef idx="minor"/>
        </p:style>
        <p:txBody>
          <a:bodyPr lIns="0" rIns="0" tIns="0" bIns="0" anchor="ctr">
            <a:noAutofit/>
          </a:bodyPr>
          <a:p>
            <a:pPr>
              <a:lnSpc>
                <a:spcPct val="100000"/>
              </a:lnSpc>
            </a:pPr>
            <a:r>
              <a:rPr b="0" i="1" lang="en-GB" sz="1800" spc="-1" strike="noStrike">
                <a:solidFill>
                  <a:srgbClr val="000000"/>
                </a:solidFill>
                <a:latin typeface="Arial"/>
                <a:ea typeface="DejaVu Sans"/>
              </a:rPr>
              <a:t>Alexandru Ioan Cuza University of Ia</a:t>
            </a:r>
            <a:r>
              <a:rPr b="0" i="1" lang="en-GB" sz="1800" spc="-1" strike="noStrike">
                <a:solidFill>
                  <a:srgbClr val="000000"/>
                </a:solidFill>
                <a:latin typeface="Arial"/>
                <a:ea typeface="Times New Roman"/>
              </a:rPr>
              <a:t>ş</a:t>
            </a:r>
            <a:r>
              <a:rPr b="0" i="1" lang="en-GB" sz="1800" spc="-1" strike="noStrike">
                <a:solidFill>
                  <a:srgbClr val="000000"/>
                </a:solidFill>
                <a:latin typeface="Arial"/>
                <a:ea typeface="DejaVu Sans"/>
              </a:rPr>
              <a:t>i, </a:t>
            </a:r>
            <a:r>
              <a:rPr b="0" lang="en-GB" sz="1800" spc="-1" strike="noStrike">
                <a:solidFill>
                  <a:srgbClr val="000000"/>
                </a:solidFill>
                <a:latin typeface="Arial"/>
                <a:ea typeface="DejaVu Sans"/>
              </a:rPr>
              <a:t>June 24</a:t>
            </a:r>
            <a:r>
              <a:rPr b="0" lang="en-GB" sz="1800" spc="-1" strike="noStrike" baseline="14000000">
                <a:solidFill>
                  <a:srgbClr val="000000"/>
                </a:solidFill>
                <a:latin typeface="Arial"/>
                <a:ea typeface="DejaVu Sans"/>
              </a:rPr>
              <a:t>th</a:t>
            </a:r>
            <a:r>
              <a:rPr b="0" lang="en-GB" sz="1800" spc="-1" strike="noStrike">
                <a:solidFill>
                  <a:srgbClr val="000000"/>
                </a:solidFill>
                <a:latin typeface="Arial"/>
                <a:ea typeface="DejaVu Sans"/>
              </a:rPr>
              <a:t>, 2010</a:t>
            </a:r>
            <a:endParaRPr b="0" lang="en-GB" sz="1800" spc="-1" strike="noStrike">
              <a:latin typeface="Arial"/>
            </a:endParaRPr>
          </a:p>
        </p:txBody>
      </p:sp>
      <p:pic>
        <p:nvPicPr>
          <p:cNvPr id="275" name="" descr=""/>
          <p:cNvPicPr/>
          <p:nvPr/>
        </p:nvPicPr>
        <p:blipFill>
          <a:blip r:embed="rId1"/>
          <a:stretch/>
        </p:blipFill>
        <p:spPr>
          <a:xfrm>
            <a:off x="4875120" y="1758240"/>
            <a:ext cx="4793400" cy="3288240"/>
          </a:xfrm>
          <a:prstGeom prst="rect">
            <a:avLst/>
          </a:prstGeom>
          <a:ln w="0">
            <a:noFill/>
          </a:ln>
        </p:spPr>
      </p:pic>
      <p:sp>
        <p:nvSpPr>
          <p:cNvPr id="276" name=""/>
          <p:cNvSpPr/>
          <p:nvPr/>
        </p:nvSpPr>
        <p:spPr>
          <a:xfrm>
            <a:off x="5508360" y="4968000"/>
            <a:ext cx="3778200" cy="344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Arial"/>
                <a:ea typeface="DejaVu Sans"/>
              </a:rPr>
              <a:t>Ia</a:t>
            </a:r>
            <a:r>
              <a:rPr b="0" lang="en-GB" sz="1800" spc="-1" strike="noStrike">
                <a:solidFill>
                  <a:srgbClr val="000000"/>
                </a:solidFill>
                <a:latin typeface="Arial"/>
                <a:ea typeface="Times New Roman"/>
              </a:rPr>
              <a:t>ş</a:t>
            </a:r>
            <a:r>
              <a:rPr b="0" lang="en-GB" sz="1800" spc="-1" strike="noStrike">
                <a:solidFill>
                  <a:srgbClr val="000000"/>
                </a:solidFill>
                <a:latin typeface="Arial"/>
                <a:ea typeface="DejaVu Sans"/>
              </a:rPr>
              <a:t>i City Hall, June 6</a:t>
            </a:r>
            <a:r>
              <a:rPr b="0" lang="en-GB" sz="1800" spc="-1" strike="noStrike" baseline="14000000">
                <a:solidFill>
                  <a:srgbClr val="000000"/>
                </a:solidFill>
                <a:latin typeface="Arial"/>
                <a:ea typeface="DejaVu Sans"/>
              </a:rPr>
              <a:t>th</a:t>
            </a:r>
            <a:r>
              <a:rPr b="0" lang="en-GB" sz="1800" spc="-1" strike="noStrike">
                <a:solidFill>
                  <a:srgbClr val="000000"/>
                </a:solidFill>
                <a:latin typeface="Arial"/>
                <a:ea typeface="DejaVu Sans"/>
              </a:rPr>
              <a:t>, 2023</a:t>
            </a:r>
            <a:endParaRPr b="0" lang="en-GB" sz="1800" spc="-1" strike="noStrike">
              <a:latin typeface="Arial"/>
            </a:endParaRPr>
          </a:p>
        </p:txBody>
      </p:sp>
      <p:pic>
        <p:nvPicPr>
          <p:cNvPr id="277" name="" descr=""/>
          <p:cNvPicPr/>
          <p:nvPr/>
        </p:nvPicPr>
        <p:blipFill>
          <a:blip r:embed="rId2"/>
          <a:stretch/>
        </p:blipFill>
        <p:spPr>
          <a:xfrm>
            <a:off x="180000" y="1850040"/>
            <a:ext cx="4314240" cy="2900520"/>
          </a:xfrm>
          <a:prstGeom prst="rect">
            <a:avLst/>
          </a:prstGeom>
          <a:ln w="0">
            <a:noFill/>
          </a:ln>
        </p:spPr>
      </p:pic>
      <p:sp>
        <p:nvSpPr>
          <p:cNvPr id="278" name=""/>
          <p:cNvSpPr/>
          <p:nvPr/>
        </p:nvSpPr>
        <p:spPr>
          <a:xfrm>
            <a:off x="5328000" y="5400000"/>
            <a:ext cx="4319640" cy="287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100" spc="-1" strike="noStrike">
                <a:latin typeface="Arial"/>
              </a:rPr>
              <a:t>https://www.youtube.com/watch?v=hdDNVvHoU98</a:t>
            </a:r>
            <a:endParaRPr b="0" lang="en-GB" sz="1100" spc="-1" strike="noStrike">
              <a:latin typeface="Arial"/>
            </a:endParaRPr>
          </a:p>
        </p:txBody>
      </p:sp>
      <p:sp>
        <p:nvSpPr>
          <p:cNvPr id="279" name=""/>
          <p:cNvSpPr/>
          <p:nvPr/>
        </p:nvSpPr>
        <p:spPr>
          <a:xfrm>
            <a:off x="36000" y="5328000"/>
            <a:ext cx="4859640" cy="4010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100" spc="-1" strike="noStrike">
                <a:latin typeface="Arial"/>
              </a:rPr>
              <a:t>https://www.uaic.ro/galerie-foto-uaic/prof-univ-dr-sorin-istrail-si-prof-univ-dr-dan-simovici-profesori-de-onoare-ai-universitatii-alexandru-ioan-cuza/</a:t>
            </a:r>
            <a:endParaRPr b="0" lang="en-GB" sz="1100" spc="-1" strike="noStrike">
              <a:latin typeface="Arial"/>
            </a:endParaRPr>
          </a:p>
        </p:txBody>
      </p:sp>
      <p:sp>
        <p:nvSpPr>
          <p:cNvPr id="280" name=""/>
          <p:cNvSpPr/>
          <p:nvPr/>
        </p:nvSpPr>
        <p:spPr>
          <a:xfrm>
            <a:off x="36000" y="36000"/>
            <a:ext cx="10079640" cy="17866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1" lang="en-GB" sz="2400" spc="-1" strike="noStrike">
                <a:solidFill>
                  <a:srgbClr val="000000"/>
                </a:solidFill>
                <a:latin typeface="Arial"/>
                <a:ea typeface="DejaVu Sans"/>
              </a:rPr>
              <a:t>To: </a:t>
            </a:r>
            <a:r>
              <a:rPr b="0" i="1" lang="en-GB" sz="2400" spc="-1" strike="noStrike">
                <a:solidFill>
                  <a:srgbClr val="000000"/>
                </a:solidFill>
                <a:latin typeface="Arial"/>
                <a:ea typeface="DejaVu Sans"/>
              </a:rPr>
              <a:t>the Iasi University and the City of Iasi awarding Sorin their respective highest honours, thus expressing the pride of the community where Sorin spent his student and young researcher years.</a:t>
            </a:r>
            <a:endParaRPr b="0" lang="en-GB" sz="2400" spc="-1" strike="noStrike">
              <a:latin typeface="Arial"/>
            </a:endParaRPr>
          </a:p>
          <a:p>
            <a:pPr algn="just">
              <a:lnSpc>
                <a:spcPct val="100000"/>
              </a:lnSpc>
            </a:pPr>
            <a:r>
              <a:rPr b="0" lang="en-GB" sz="1600" spc="-1" strike="noStrike">
                <a:solidFill>
                  <a:srgbClr val="000000"/>
                </a:solidFill>
                <a:latin typeface="Arial"/>
                <a:ea typeface="DejaVu Sans"/>
              </a:rPr>
              <a:t>As acknowledged in the Laudatiae, we honoured a most influential scientist whose results –  individual scientific endeavour, master-student magic interaction or the huge, brilliantly co-coordinated by him team work – are milestones in Computer Science and in BioInformatics.</a:t>
            </a:r>
            <a:endParaRPr b="0" lang="en-GB" sz="1600" spc="-1" strike="noStrike">
              <a:latin typeface="Arial"/>
            </a:endParaRPr>
          </a:p>
        </p:txBody>
      </p:sp>
    </p:spTree>
  </p:cSld>
  <mc:AlternateContent>
    <mc:Choice Requires="p14">
      <p:transition spd="slow" p14:dur="2000"/>
    </mc:Choice>
    <mc:Fallback>
      <p:transition spd="slow"/>
    </mc:Fallback>
  </mc:AlternateContent>
  <p:timing>
    <p:tnLst>
      <p:par>
        <p:cTn id="21" dur="indefinite" restart="never" nodeType="tmRoot">
          <p:childTnLst>
            <p:seq>
              <p:cTn id="22" dur="indefinite" nodeType="mainSeq">
                <p:childTnLst>
                  <p:par>
                    <p:cTn id="23" fill="hold">
                      <p:stCondLst>
                        <p:cond delay="indefinite"/>
                      </p:stCondLst>
                      <p:childTnLst>
                        <p:par>
                          <p:cTn id="24" fill="hold">
                            <p:stCondLst>
                              <p:cond delay="0"/>
                            </p:stCondLst>
                            <p:childTnLst>
                              <p:par>
                                <p:cTn id="25" nodeType="clickEffect" fill="hold" presetClass="entr" presetID="1">
                                  <p:stCondLst>
                                    <p:cond delay="0"/>
                                  </p:stCondLst>
                                  <p:childTnLst>
                                    <p:set>
                                      <p:cBhvr>
                                        <p:cTn id="26" dur="1" fill="hold">
                                          <p:stCondLst>
                                            <p:cond delay="0"/>
                                          </p:stCondLst>
                                        </p:cTn>
                                        <p:tgtEl>
                                          <p:spTgt spid="2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fill="hold" presetClass="entr" presetID="1">
                                  <p:stCondLst>
                                    <p:cond delay="0"/>
                                  </p:stCondLst>
                                  <p:childTnLst>
                                    <p:set>
                                      <p:cBhvr>
                                        <p:cTn id="30" dur="1" fill="hold">
                                          <p:stCondLst>
                                            <p:cond delay="0"/>
                                          </p:stCondLst>
                                        </p:cTn>
                                        <p:tgtEl>
                                          <p:spTgt spid="2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nodeType="clickEffect" fill="hold" presetClass="entr" presetID="1">
                                  <p:stCondLst>
                                    <p:cond delay="0"/>
                                  </p:stCondLst>
                                  <p:childTnLst>
                                    <p:set>
                                      <p:cBhvr>
                                        <p:cTn id="34" dur="1" fill="hold">
                                          <p:stCondLst>
                                            <p:cond delay="0"/>
                                          </p:stCondLst>
                                        </p:cTn>
                                        <p:tgtEl>
                                          <p:spTgt spid="2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2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27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nodeType="clickEffect" fill="hold" presetClass="entr" presetID="1">
                                  <p:stCondLst>
                                    <p:cond delay="0"/>
                                  </p:stCondLst>
                                  <p:childTnLst>
                                    <p:set>
                                      <p:cBhvr>
                                        <p:cTn id="46" dur="1" fill="hold">
                                          <p:stCondLst>
                                            <p:cond delay="0"/>
                                          </p:stCondLst>
                                        </p:cTn>
                                        <p:tgtEl>
                                          <p:spTgt spid="27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fill="hold" presetClass="entr" presetID="1">
                                  <p:stCondLst>
                                    <p:cond delay="0"/>
                                  </p:stCondLst>
                                  <p:childTnLst>
                                    <p:set>
                                      <p:cBhvr>
                                        <p:cTn id="50" dur="1" fill="hold">
                                          <p:stCondLst>
                                            <p:cond delay="0"/>
                                          </p:stCondLst>
                                        </p:cTn>
                                        <p:tgtEl>
                                          <p:spTgt spid="280">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PlaceHolder 1"/>
          <p:cNvSpPr>
            <a:spLocks noGrp="1"/>
          </p:cNvSpPr>
          <p:nvPr>
            <p:ph type="title"/>
          </p:nvPr>
        </p:nvSpPr>
        <p:spPr>
          <a:xfrm>
            <a:off x="504000" y="226080"/>
            <a:ext cx="9071280" cy="945720"/>
          </a:xfrm>
          <a:prstGeom prst="rect">
            <a:avLst/>
          </a:prstGeom>
          <a:noFill/>
          <a:ln w="0">
            <a:noFill/>
          </a:ln>
        </p:spPr>
        <p:txBody>
          <a:bodyPr lIns="0" rIns="0" tIns="0" bIns="0" anchor="ctr">
            <a:noAutofit/>
          </a:bodyPr>
          <a:p>
            <a:pPr>
              <a:lnSpc>
                <a:spcPct val="100000"/>
              </a:lnSpc>
              <a:spcBef>
                <a:spcPts val="1417"/>
              </a:spcBef>
            </a:pPr>
            <a:r>
              <a:rPr b="0" lang="en-GB" sz="2000" spc="-1" strike="noStrike">
                <a:latin typeface="Arial"/>
              </a:rPr>
              <a:t>May I share with you a few words and images on what Sorin did in-between these two moments,</a:t>
            </a:r>
            <a:br/>
            <a:r>
              <a:rPr b="0" lang="en-GB" sz="2000" spc="-1" strike="noStrike">
                <a:latin typeface="Arial"/>
              </a:rPr>
              <a:t>for and with the academic community where his career started.</a:t>
            </a:r>
            <a:endParaRPr b="0" lang="en-GB" sz="2000" spc="-1" strike="noStrike">
              <a:latin typeface="Arial"/>
            </a:endParaRPr>
          </a:p>
        </p:txBody>
      </p:sp>
      <p:pic>
        <p:nvPicPr>
          <p:cNvPr id="282" name="" descr=""/>
          <p:cNvPicPr/>
          <p:nvPr/>
        </p:nvPicPr>
        <p:blipFill>
          <a:blip r:embed="rId1"/>
          <a:stretch/>
        </p:blipFill>
        <p:spPr>
          <a:xfrm>
            <a:off x="1728000" y="1536480"/>
            <a:ext cx="6566760" cy="35478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
          <p:cNvSpPr>
            <a:spLocks noGrp="1"/>
          </p:cNvSpPr>
          <p:nvPr>
            <p:ph type="title"/>
          </p:nvPr>
        </p:nvSpPr>
        <p:spPr>
          <a:xfrm>
            <a:off x="504000" y="421200"/>
            <a:ext cx="9069840" cy="1560960"/>
          </a:xfrm>
          <a:prstGeom prst="rect">
            <a:avLst/>
          </a:prstGeom>
          <a:noFill/>
          <a:ln w="0">
            <a:noFill/>
          </a:ln>
        </p:spPr>
        <p:txBody>
          <a:bodyPr lIns="0" rIns="0" tIns="0" bIns="0" anchor="ctr">
            <a:noAutofit/>
          </a:bodyPr>
          <a:p>
            <a:pPr>
              <a:lnSpc>
                <a:spcPct val="100000"/>
              </a:lnSpc>
              <a:spcBef>
                <a:spcPts val="1417"/>
              </a:spcBef>
            </a:pPr>
            <a:r>
              <a:rPr b="0" lang="en-GB" sz="2200" spc="-1" strike="noStrike">
                <a:latin typeface="Arial"/>
                <a:ea typeface="Microsoft YaHei"/>
              </a:rPr>
              <a:t>Sorin graduated high-school as </a:t>
            </a:r>
            <a:r>
              <a:rPr b="0" i="1" lang="en-GB" sz="2200" spc="-1" strike="noStrike">
                <a:latin typeface="Arial"/>
                <a:ea typeface="Microsoft YaHei"/>
              </a:rPr>
              <a:t>valedictorian</a:t>
            </a:r>
            <a:r>
              <a:rPr b="0" lang="en-GB" sz="2200" spc="-1" strike="noStrike">
                <a:latin typeface="Arial"/>
                <a:ea typeface="Microsoft YaHei"/>
              </a:rPr>
              <a:t>.</a:t>
            </a:r>
            <a:br/>
            <a:r>
              <a:rPr b="0" lang="en-GB" sz="2200" spc="-1" strike="noStrike">
                <a:latin typeface="Arial"/>
                <a:ea typeface="Microsoft YaHei"/>
              </a:rPr>
              <a:t>Then, he enrolled in the first ever Computer Science class in </a:t>
            </a:r>
            <a:r>
              <a:rPr b="0" lang="en-GB" sz="2200" spc="-1" strike="noStrike">
                <a:solidFill>
                  <a:srgbClr val="000000"/>
                </a:solidFill>
                <a:latin typeface="Arial"/>
                <a:ea typeface="DejaVu Sans"/>
              </a:rPr>
              <a:t>Ia</a:t>
            </a:r>
            <a:r>
              <a:rPr b="0" lang="en-GB" sz="2200" spc="-1" strike="noStrike">
                <a:solidFill>
                  <a:srgbClr val="000000"/>
                </a:solidFill>
                <a:latin typeface="Arial"/>
                <a:ea typeface="Times New Roman"/>
              </a:rPr>
              <a:t>ş</a:t>
            </a:r>
            <a:r>
              <a:rPr b="0" lang="en-GB" sz="2200" spc="-1" strike="noStrike">
                <a:solidFill>
                  <a:srgbClr val="000000"/>
                </a:solidFill>
                <a:latin typeface="Arial"/>
                <a:ea typeface="DejaVu Sans"/>
              </a:rPr>
              <a:t>i – and subsequently promoted enthusiastically this choice among younger pupils in his high-school.</a:t>
            </a:r>
            <a:br/>
            <a:r>
              <a:rPr b="0" lang="en-GB" sz="2200" spc="-1" strike="noStrike">
                <a:solidFill>
                  <a:srgbClr val="000000"/>
                </a:solidFill>
                <a:latin typeface="Arial"/>
                <a:ea typeface="DejaVu Sans"/>
              </a:rPr>
              <a:t>Sorin graduated in </a:t>
            </a:r>
            <a:r>
              <a:rPr b="0" i="1" lang="en-GB" sz="2200" spc="-1" strike="noStrike">
                <a:solidFill>
                  <a:srgbClr val="000000"/>
                </a:solidFill>
                <a:latin typeface="Arial"/>
                <a:ea typeface="DejaVu Sans"/>
              </a:rPr>
              <a:t>Matematica/Informatica</a:t>
            </a:r>
            <a:r>
              <a:rPr b="0" lang="en-GB" sz="2200" spc="-1" strike="noStrike">
                <a:solidFill>
                  <a:srgbClr val="000000"/>
                </a:solidFill>
                <a:latin typeface="Arial"/>
                <a:ea typeface="DejaVu Sans"/>
              </a:rPr>
              <a:t> in 1975 as valedictorian, </a:t>
            </a:r>
            <a:r>
              <a:rPr b="0" i="1" lang="en-GB" sz="2200" spc="-1" strike="noStrike">
                <a:solidFill>
                  <a:srgbClr val="000000"/>
                </a:solidFill>
                <a:latin typeface="Arial"/>
                <a:ea typeface="DejaVu Sans"/>
              </a:rPr>
              <a:t>Summa cum laude</a:t>
            </a:r>
            <a:r>
              <a:rPr b="0" lang="en-GB" sz="2200" spc="-1" strike="noStrike">
                <a:solidFill>
                  <a:srgbClr val="000000"/>
                </a:solidFill>
                <a:latin typeface="Arial"/>
                <a:ea typeface="DejaVu Sans"/>
              </a:rPr>
              <a:t>, of that first Computer Science class.</a:t>
            </a:r>
            <a:endParaRPr b="0" lang="en-GB" sz="2200" spc="-1" strike="noStrike">
              <a:latin typeface="Arial"/>
            </a:endParaRPr>
          </a:p>
        </p:txBody>
      </p:sp>
      <p:pic>
        <p:nvPicPr>
          <p:cNvPr id="284" name="" descr=""/>
          <p:cNvPicPr/>
          <p:nvPr/>
        </p:nvPicPr>
        <p:blipFill>
          <a:blip r:embed="rId1"/>
          <a:stretch/>
        </p:blipFill>
        <p:spPr>
          <a:xfrm>
            <a:off x="5868000" y="2442960"/>
            <a:ext cx="3957480" cy="2116440"/>
          </a:xfrm>
          <a:prstGeom prst="rect">
            <a:avLst/>
          </a:prstGeom>
          <a:ln w="0">
            <a:noFill/>
          </a:ln>
        </p:spPr>
      </p:pic>
      <p:sp>
        <p:nvSpPr>
          <p:cNvPr id="285" name=""/>
          <p:cNvSpPr/>
          <p:nvPr/>
        </p:nvSpPr>
        <p:spPr>
          <a:xfrm>
            <a:off x="5976000" y="4587840"/>
            <a:ext cx="4102200" cy="511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500" spc="-1" strike="noStrike">
                <a:solidFill>
                  <a:srgbClr val="000000"/>
                </a:solidFill>
                <a:latin typeface="Arial"/>
                <a:ea typeface="DejaVu Sans"/>
              </a:rPr>
              <a:t>Computer Science Faculty of Iasi, today.</a:t>
            </a:r>
            <a:endParaRPr b="0" lang="en-GB" sz="1500" spc="-1" strike="noStrike">
              <a:latin typeface="Arial"/>
            </a:endParaRPr>
          </a:p>
          <a:p>
            <a:pPr>
              <a:lnSpc>
                <a:spcPct val="100000"/>
              </a:lnSpc>
            </a:pPr>
            <a:r>
              <a:rPr b="0" lang="en-GB" sz="1500" spc="-1" strike="noStrike">
                <a:solidFill>
                  <a:srgbClr val="000000"/>
                </a:solidFill>
                <a:latin typeface="Arial"/>
                <a:ea typeface="DejaVu Sans"/>
              </a:rPr>
              <a:t>“</a:t>
            </a:r>
            <a:r>
              <a:rPr b="0" lang="en-GB" sz="1500" spc="-1" strike="noStrike">
                <a:solidFill>
                  <a:srgbClr val="000000"/>
                </a:solidFill>
                <a:latin typeface="Arial"/>
                <a:ea typeface="DejaVu Sans"/>
              </a:rPr>
              <a:t>Towards the next milestones in the fascinating journey of human thinking”</a:t>
            </a:r>
            <a:endParaRPr b="0" lang="en-GB" sz="1500" spc="-1" strike="noStrike">
              <a:latin typeface="Arial"/>
            </a:endParaRPr>
          </a:p>
        </p:txBody>
      </p:sp>
      <p:pic>
        <p:nvPicPr>
          <p:cNvPr id="286" name="" descr=""/>
          <p:cNvPicPr/>
          <p:nvPr/>
        </p:nvPicPr>
        <p:blipFill>
          <a:blip r:embed="rId2"/>
          <a:stretch/>
        </p:blipFill>
        <p:spPr>
          <a:xfrm>
            <a:off x="1035720" y="2988000"/>
            <a:ext cx="3516120" cy="1577160"/>
          </a:xfrm>
          <a:prstGeom prst="rect">
            <a:avLst/>
          </a:prstGeom>
          <a:ln w="0">
            <a:noFill/>
          </a:ln>
        </p:spPr>
      </p:pic>
      <p:sp>
        <p:nvSpPr>
          <p:cNvPr id="287" name=""/>
          <p:cNvSpPr/>
          <p:nvPr/>
        </p:nvSpPr>
        <p:spPr>
          <a:xfrm>
            <a:off x="828000" y="4680000"/>
            <a:ext cx="3923640" cy="600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400" spc="-1" strike="noStrike">
                <a:solidFill>
                  <a:srgbClr val="000000"/>
                </a:solidFill>
                <a:latin typeface="Arial"/>
                <a:ea typeface="DejaVu Sans"/>
              </a:rPr>
              <a:t>The Computer Science Faculty building was inaugurated when Sorin was still a student (1974). </a:t>
            </a:r>
            <a:endParaRPr b="0" lang="en-GB" sz="1400" spc="-1" strike="noStrike">
              <a:latin typeface="Arial"/>
            </a:endParaRPr>
          </a:p>
        </p:txBody>
      </p:sp>
      <p:sp>
        <p:nvSpPr>
          <p:cNvPr id="288" name=""/>
          <p:cNvSpPr/>
          <p:nvPr/>
        </p:nvSpPr>
        <p:spPr>
          <a:xfrm>
            <a:off x="396000" y="5364000"/>
            <a:ext cx="4859640" cy="245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100" spc="-1" strike="noStrike">
                <a:latin typeface="Arial"/>
              </a:rPr>
              <a:t>https://www.facebook.com/FacultateaDeInformaticaUAICIasi/</a:t>
            </a:r>
            <a:endParaRPr b="0" lang="en-GB" sz="1100" spc="-1" strike="noStrike">
              <a:latin typeface="Arial"/>
            </a:endParaRPr>
          </a:p>
        </p:txBody>
      </p:sp>
      <p:sp>
        <p:nvSpPr>
          <p:cNvPr id="289" name=""/>
          <p:cNvSpPr/>
          <p:nvPr/>
        </p:nvSpPr>
        <p:spPr>
          <a:xfrm>
            <a:off x="6127560" y="5344920"/>
            <a:ext cx="3373200" cy="2887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100" spc="-1" strike="noStrike">
                <a:latin typeface="Arial"/>
              </a:rPr>
              <a:t>https://www.info.uaic.ro/studii-de-master/</a:t>
            </a:r>
            <a:endParaRPr b="0" lang="en-GB" sz="1100" spc="-1" strike="noStrike">
              <a:latin typeface="Arial"/>
            </a:endParaRPr>
          </a:p>
        </p:txBody>
      </p:sp>
    </p:spTree>
  </p:cSld>
  <mc:AlternateContent>
    <mc:Choice Requires="p14">
      <p:transition spd="slow" p14:dur="2000"/>
    </mc:Choice>
    <mc:Fallback>
      <p:transition spd="slow"/>
    </mc:Fallback>
  </mc:AlternateContent>
  <p:timing>
    <p:tnLst>
      <p:par>
        <p:cTn id="51" dur="indefinite" restart="never" nodeType="tmRoot">
          <p:childTnLst>
            <p:seq>
              <p:cTn id="52" dur="indefinite" nodeType="mainSeq">
                <p:childTnLst>
                  <p:par>
                    <p:cTn id="53" fill="hold">
                      <p:stCondLst>
                        <p:cond delay="indefinite"/>
                      </p:stCondLst>
                      <p:childTnLst>
                        <p:par>
                          <p:cTn id="54" fill="hold">
                            <p:stCondLst>
                              <p:cond delay="0"/>
                            </p:stCondLst>
                            <p:childTnLst>
                              <p:par>
                                <p:cTn id="55" nodeType="clickEffect" fill="hold" presetClass="entr" presetID="1">
                                  <p:stCondLst>
                                    <p:cond delay="0"/>
                                  </p:stCondLst>
                                  <p:childTnLst>
                                    <p:set>
                                      <p:cBhvr>
                                        <p:cTn id="56" dur="1" fill="hold">
                                          <p:stCondLst>
                                            <p:cond delay="0"/>
                                          </p:stCondLst>
                                        </p:cTn>
                                        <p:tgtEl>
                                          <p:spTgt spid="283">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nodeType="clickEffect" fill="hold" presetClass="entr" presetID="1">
                                  <p:stCondLst>
                                    <p:cond delay="0"/>
                                  </p:stCondLst>
                                  <p:childTnLst>
                                    <p:set>
                                      <p:cBhvr>
                                        <p:cTn id="60" dur="1" fill="hold">
                                          <p:stCondLst>
                                            <p:cond delay="0"/>
                                          </p:stCondLst>
                                        </p:cTn>
                                        <p:tgtEl>
                                          <p:spTgt spid="283">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nodeType="clickEffect" fill="hold" presetClass="entr" presetID="1">
                                  <p:stCondLst>
                                    <p:cond delay="0"/>
                                  </p:stCondLst>
                                  <p:childTnLst>
                                    <p:set>
                                      <p:cBhvr>
                                        <p:cTn id="64" dur="1" fill="hold">
                                          <p:stCondLst>
                                            <p:cond delay="0"/>
                                          </p:stCondLst>
                                        </p:cTn>
                                        <p:tgtEl>
                                          <p:spTgt spid="28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nodeType="clickEffect" fill="hold" presetClass="entr" presetID="1">
                                  <p:stCondLst>
                                    <p:cond delay="0"/>
                                  </p:stCondLst>
                                  <p:childTnLst>
                                    <p:set>
                                      <p:cBhvr>
                                        <p:cTn id="68" dur="1" fill="hold">
                                          <p:stCondLst>
                                            <p:cond delay="0"/>
                                          </p:stCondLst>
                                        </p:cTn>
                                        <p:tgtEl>
                                          <p:spTgt spid="28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nodeType="clickEffect" fill="hold" presetClass="entr" presetID="1">
                                  <p:stCondLst>
                                    <p:cond delay="0"/>
                                  </p:stCondLst>
                                  <p:childTnLst>
                                    <p:set>
                                      <p:cBhvr>
                                        <p:cTn id="72" dur="1" fill="hold">
                                          <p:stCondLst>
                                            <p:cond delay="0"/>
                                          </p:stCondLst>
                                        </p:cTn>
                                        <p:tgtEl>
                                          <p:spTgt spid="288">
                                            <p:txEl>
                                              <p:pRg st="0" end="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nodeType="clickEffect" fill="hold" presetClass="entr" presetID="1">
                                  <p:stCondLst>
                                    <p:cond delay="0"/>
                                  </p:stCondLst>
                                  <p:childTnLst>
                                    <p:set>
                                      <p:cBhvr>
                                        <p:cTn id="76" dur="1" fill="hold">
                                          <p:stCondLst>
                                            <p:cond delay="0"/>
                                          </p:stCondLst>
                                        </p:cTn>
                                        <p:tgtEl>
                                          <p:spTgt spid="283">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nodeType="clickEffect" fill="hold" presetClass="entr" presetID="1">
                                  <p:stCondLst>
                                    <p:cond delay="0"/>
                                  </p:stCondLst>
                                  <p:childTnLst>
                                    <p:set>
                                      <p:cBhvr>
                                        <p:cTn id="80" dur="1" fill="hold">
                                          <p:stCondLst>
                                            <p:cond delay="0"/>
                                          </p:stCondLst>
                                        </p:cTn>
                                        <p:tgtEl>
                                          <p:spTgt spid="28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nodeType="clickEffect" fill="hold" presetClass="entr" presetID="1">
                                  <p:stCondLst>
                                    <p:cond delay="0"/>
                                  </p:stCondLst>
                                  <p:childTnLst>
                                    <p:set>
                                      <p:cBhvr>
                                        <p:cTn id="84" dur="1" fill="hold">
                                          <p:stCondLst>
                                            <p:cond delay="0"/>
                                          </p:stCondLst>
                                        </p:cTn>
                                        <p:tgtEl>
                                          <p:spTgt spid="28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nodeType="clickEffect" fill="hold" presetClass="entr" presetID="1">
                                  <p:stCondLst>
                                    <p:cond delay="0"/>
                                  </p:stCondLst>
                                  <p:childTnLst>
                                    <p:set>
                                      <p:cBhvr>
                                        <p:cTn id="88"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
          <p:cNvSpPr/>
          <p:nvPr/>
        </p:nvSpPr>
        <p:spPr>
          <a:xfrm>
            <a:off x="32760" y="36000"/>
            <a:ext cx="10049760" cy="17899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2000" spc="-1" strike="noStrike">
                <a:latin typeface="Arial"/>
              </a:rPr>
              <a:t>Sorin defended his PhD thesis in 1979, his advisors being professors Solomon Marcus and Sergiu Rudeanu: </a:t>
            </a:r>
            <a:r>
              <a:rPr b="0" i="1" lang="en-GB" sz="2000" spc="-1" strike="noStrike">
                <a:latin typeface="Arial"/>
              </a:rPr>
              <a:t>Context-Sensitive Languages with Applications in the Semantics of Programming Languages and in Number Theory</a:t>
            </a:r>
            <a:r>
              <a:rPr b="0" lang="en-GB" sz="2000" spc="-1" strike="noStrike">
                <a:latin typeface="Arial"/>
                <a:ea typeface="TTE1D5E508t00"/>
              </a:rPr>
              <a:t>.</a:t>
            </a:r>
            <a:endParaRPr b="0" lang="en-GB" sz="2000" spc="-1" strike="noStrike">
              <a:latin typeface="Arial"/>
            </a:endParaRPr>
          </a:p>
          <a:p>
            <a:pPr>
              <a:lnSpc>
                <a:spcPct val="100000"/>
              </a:lnSpc>
            </a:pPr>
            <a:r>
              <a:rPr b="0" lang="en-GB" sz="2000" spc="-1" strike="noStrike">
                <a:latin typeface="Arial"/>
                <a:ea typeface="TTE1D5E508t00"/>
              </a:rPr>
              <a:t>1977-1983: he joined </a:t>
            </a:r>
            <a:r>
              <a:rPr b="0" i="1" lang="en-GB" sz="2000" spc="-1" strike="noStrike">
                <a:latin typeface="Arial"/>
                <a:ea typeface="TTE1D5E508t00"/>
              </a:rPr>
              <a:t>Alexandru Ioan Cuza</a:t>
            </a:r>
            <a:r>
              <a:rPr b="0" lang="en-GB" sz="2000" spc="-1" strike="noStrike">
                <a:latin typeface="Arial"/>
                <a:ea typeface="TTE1D5E508t00"/>
              </a:rPr>
              <a:t> University of Iasi - its Computer Center and its Faculty of Mathematics -, undertaking research and teaching </a:t>
            </a:r>
            <a:r>
              <a:rPr b="0" i="1" lang="en-GB" sz="2000" spc="-1" strike="noStrike">
                <a:latin typeface="Arial"/>
                <a:ea typeface="TTE1D5E508t00"/>
              </a:rPr>
              <a:t>Algorithmics and Programming</a:t>
            </a:r>
            <a:r>
              <a:rPr b="0" lang="en-GB" sz="2000" spc="-1" strike="noStrike">
                <a:latin typeface="Arial"/>
                <a:ea typeface="TTE1D5E508t00"/>
              </a:rPr>
              <a:t>.</a:t>
            </a:r>
            <a:endParaRPr b="0" lang="en-GB" sz="2000" spc="-1" strike="noStrike">
              <a:latin typeface="Arial"/>
            </a:endParaRPr>
          </a:p>
        </p:txBody>
      </p:sp>
      <p:pic>
        <p:nvPicPr>
          <p:cNvPr id="291" name="" descr=""/>
          <p:cNvPicPr/>
          <p:nvPr/>
        </p:nvPicPr>
        <p:blipFill>
          <a:blip r:embed="rId1"/>
          <a:stretch/>
        </p:blipFill>
        <p:spPr>
          <a:xfrm>
            <a:off x="448560" y="1826640"/>
            <a:ext cx="3403080" cy="2850120"/>
          </a:xfrm>
          <a:prstGeom prst="rect">
            <a:avLst/>
          </a:prstGeom>
          <a:ln w="0">
            <a:noFill/>
          </a:ln>
        </p:spPr>
      </p:pic>
      <p:sp>
        <p:nvSpPr>
          <p:cNvPr id="292" name=""/>
          <p:cNvSpPr/>
          <p:nvPr/>
        </p:nvSpPr>
        <p:spPr>
          <a:xfrm>
            <a:off x="0" y="4608000"/>
            <a:ext cx="4859640" cy="943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200" spc="-1" strike="noStrike">
                <a:solidFill>
                  <a:srgbClr val="000000"/>
                </a:solidFill>
                <a:latin typeface="Arial"/>
                <a:ea typeface="DejaVu Sans"/>
              </a:rPr>
              <a:t>On the occasion of Sorin’s lecture "</a:t>
            </a:r>
            <a:r>
              <a:rPr b="0" i="1" lang="en-GB" sz="1200" spc="-1" strike="noStrike">
                <a:solidFill>
                  <a:srgbClr val="000000"/>
                </a:solidFill>
                <a:latin typeface="Arial"/>
                <a:ea typeface="DejaVu Sans"/>
              </a:rPr>
              <a:t>Comparative genomics algorithms: from genomics to protein folding and to systems</a:t>
            </a:r>
            <a:r>
              <a:rPr b="0" lang="en-GB" sz="1200" spc="-1" strike="noStrike">
                <a:solidFill>
                  <a:srgbClr val="000000"/>
                </a:solidFill>
                <a:latin typeface="Arial"/>
                <a:ea typeface="DejaVu Sans"/>
              </a:rPr>
              <a:t>", 16 December 2005, Faculty of Mathematics and Computer Science, University of Bucharest. In front of Sorin, his lifelong cherished PhD advisors, professors Solomon Marcus and Sergiu Rudeanu</a:t>
            </a:r>
            <a:endParaRPr b="0" lang="en-GB" sz="1200" spc="-1" strike="noStrike">
              <a:latin typeface="Arial"/>
            </a:endParaRPr>
          </a:p>
        </p:txBody>
      </p:sp>
      <p:sp>
        <p:nvSpPr>
          <p:cNvPr id="293" name=""/>
          <p:cNvSpPr/>
          <p:nvPr/>
        </p:nvSpPr>
        <p:spPr>
          <a:xfrm>
            <a:off x="-32040" y="5442120"/>
            <a:ext cx="3699360" cy="232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000" spc="-1" strike="noStrike">
                <a:solidFill>
                  <a:srgbClr val="000000"/>
                </a:solidFill>
                <a:latin typeface="Arial"/>
                <a:ea typeface="DejaVu Sans"/>
              </a:rPr>
              <a:t>http://mvlada.blogspot.com/2019/01/info-iasi-si-rosycs-iasi.html</a:t>
            </a:r>
            <a:endParaRPr b="0" lang="en-GB" sz="1000" spc="-1" strike="noStrike">
              <a:latin typeface="Arial"/>
            </a:endParaRPr>
          </a:p>
        </p:txBody>
      </p:sp>
      <p:pic>
        <p:nvPicPr>
          <p:cNvPr id="294" name="" descr=""/>
          <p:cNvPicPr/>
          <p:nvPr/>
        </p:nvPicPr>
        <p:blipFill>
          <a:blip r:embed="rId2"/>
          <a:stretch/>
        </p:blipFill>
        <p:spPr>
          <a:xfrm>
            <a:off x="5544000" y="1840320"/>
            <a:ext cx="4113720" cy="3049200"/>
          </a:xfrm>
          <a:prstGeom prst="rect">
            <a:avLst/>
          </a:prstGeom>
          <a:ln w="0">
            <a:noFill/>
          </a:ln>
        </p:spPr>
      </p:pic>
      <p:sp>
        <p:nvSpPr>
          <p:cNvPr id="295" name=""/>
          <p:cNvSpPr/>
          <p:nvPr/>
        </p:nvSpPr>
        <p:spPr>
          <a:xfrm>
            <a:off x="5580000" y="4803120"/>
            <a:ext cx="4031640" cy="487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400" spc="-1" strike="noStrike">
                <a:solidFill>
                  <a:srgbClr val="000000"/>
                </a:solidFill>
                <a:latin typeface="Arial"/>
                <a:ea typeface="DejaVu Sans"/>
              </a:rPr>
              <a:t>Early 1980’s, winter. Sorin and most of his colleagues at the </a:t>
            </a:r>
            <a:r>
              <a:rPr b="0" i="1" lang="en-GB" sz="1400" spc="-1" strike="noStrike">
                <a:solidFill>
                  <a:srgbClr val="000000"/>
                </a:solidFill>
                <a:latin typeface="Arial"/>
                <a:ea typeface="DejaVu Sans"/>
              </a:rPr>
              <a:t>Computer Center</a:t>
            </a:r>
            <a:r>
              <a:rPr b="0" lang="en-GB" sz="1400" spc="-1" strike="noStrike">
                <a:solidFill>
                  <a:srgbClr val="000000"/>
                </a:solidFill>
                <a:latin typeface="Arial"/>
                <a:ea typeface="DejaVu Sans"/>
              </a:rPr>
              <a:t> of the Iasi University. </a:t>
            </a:r>
            <a:r>
              <a:rPr b="0" lang="en-GB" sz="1100" spc="-1" strike="noStrike">
                <a:solidFill>
                  <a:srgbClr val="000000"/>
                </a:solidFill>
                <a:latin typeface="Arial"/>
                <a:ea typeface="DejaVu Sans"/>
              </a:rPr>
              <a:t>(courtesy of Niculina)</a:t>
            </a:r>
            <a:endParaRPr b="0" lang="en-GB" sz="1100" spc="-1" strike="noStrike">
              <a:latin typeface="Arial"/>
            </a:endParaRPr>
          </a:p>
        </p:txBody>
      </p:sp>
    </p:spTree>
  </p:cSld>
  <mc:AlternateContent>
    <mc:Choice Requires="p14">
      <p:transition spd="slow" p14:dur="2000"/>
    </mc:Choice>
    <mc:Fallback>
      <p:transition spd="slow"/>
    </mc:Fallback>
  </mc:AlternateContent>
  <p:timing>
    <p:tnLst>
      <p:par>
        <p:cTn id="89" dur="indefinite" restart="never" nodeType="tmRoot">
          <p:childTnLst>
            <p:seq>
              <p:cTn id="90" dur="indefinite" nodeType="mainSeq">
                <p:childTnLst>
                  <p:par>
                    <p:cTn id="91" fill="hold">
                      <p:stCondLst>
                        <p:cond delay="indefinite"/>
                      </p:stCondLst>
                      <p:childTnLst>
                        <p:par>
                          <p:cTn id="92" fill="hold">
                            <p:stCondLst>
                              <p:cond delay="0"/>
                            </p:stCondLst>
                            <p:childTnLst>
                              <p:par>
                                <p:cTn id="93" nodeType="clickEffect" fill="hold" presetClass="entr" presetID="1">
                                  <p:stCondLst>
                                    <p:cond delay="0"/>
                                  </p:stCondLst>
                                  <p:childTnLst>
                                    <p:set>
                                      <p:cBhvr>
                                        <p:cTn id="94" dur="1" fill="hold">
                                          <p:stCondLst>
                                            <p:cond delay="0"/>
                                          </p:stCondLst>
                                        </p:cTn>
                                        <p:tgtEl>
                                          <p:spTgt spid="290">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nodeType="clickEffect" fill="hold" presetClass="entr" presetID="1">
                                  <p:stCondLst>
                                    <p:cond delay="0"/>
                                  </p:stCondLst>
                                  <p:childTnLst>
                                    <p:set>
                                      <p:cBhvr>
                                        <p:cTn id="98" dur="1" fill="hold">
                                          <p:stCondLst>
                                            <p:cond delay="0"/>
                                          </p:stCondLst>
                                        </p:cTn>
                                        <p:tgtEl>
                                          <p:spTgt spid="29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nodeType="clickEffect" fill="hold" presetClass="entr" presetID="1">
                                  <p:stCondLst>
                                    <p:cond delay="0"/>
                                  </p:stCondLst>
                                  <p:childTnLst>
                                    <p:set>
                                      <p:cBhvr>
                                        <p:cTn id="102" dur="1" fill="hold">
                                          <p:stCondLst>
                                            <p:cond delay="0"/>
                                          </p:stCondLst>
                                        </p:cTn>
                                        <p:tgtEl>
                                          <p:spTgt spid="292">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nodeType="clickEffect" fill="hold" presetClass="entr" presetID="1">
                                  <p:stCondLst>
                                    <p:cond delay="0"/>
                                  </p:stCondLst>
                                  <p:childTnLst>
                                    <p:set>
                                      <p:cBhvr>
                                        <p:cTn id="106" dur="1" fill="hold">
                                          <p:stCondLst>
                                            <p:cond delay="0"/>
                                          </p:stCondLst>
                                        </p:cTn>
                                        <p:tgtEl>
                                          <p:spTgt spid="293">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nodeType="clickEffect" fill="hold" presetClass="entr" presetID="1">
                                  <p:stCondLst>
                                    <p:cond delay="0"/>
                                  </p:stCondLst>
                                  <p:childTnLst>
                                    <p:set>
                                      <p:cBhvr>
                                        <p:cTn id="110" dur="1" fill="hold">
                                          <p:stCondLst>
                                            <p:cond delay="0"/>
                                          </p:stCondLst>
                                        </p:cTn>
                                        <p:tgtEl>
                                          <p:spTgt spid="290">
                                            <p:txEl>
                                              <p:pRg st="1" end="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nodeType="clickEffect" fill="hold" presetClass="entr" presetID="1">
                                  <p:stCondLst>
                                    <p:cond delay="0"/>
                                  </p:stCondLst>
                                  <p:childTnLst>
                                    <p:set>
                                      <p:cBhvr>
                                        <p:cTn id="114" dur="1" fill="hold">
                                          <p:stCondLst>
                                            <p:cond delay="0"/>
                                          </p:stCondLst>
                                        </p:cTn>
                                        <p:tgtEl>
                                          <p:spTgt spid="29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nodeType="clickEffect" fill="hold" presetClass="entr" presetID="1">
                                  <p:stCondLst>
                                    <p:cond delay="0"/>
                                  </p:stCondLst>
                                  <p:childTnLst>
                                    <p:set>
                                      <p:cBhvr>
                                        <p:cTn id="118" dur="1" fill="hold">
                                          <p:stCondLst>
                                            <p:cond delay="0"/>
                                          </p:stCondLst>
                                        </p:cTn>
                                        <p:tgtEl>
                                          <p:spTgt spid="2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PlaceHolder 3"/>
          <p:cNvSpPr/>
          <p:nvPr/>
        </p:nvSpPr>
        <p:spPr>
          <a:xfrm>
            <a:off x="139320" y="1074600"/>
            <a:ext cx="9069840" cy="2885040"/>
          </a:xfrm>
          <a:prstGeom prst="rect">
            <a:avLst/>
          </a:prstGeom>
          <a:noFill/>
          <a:ln w="0">
            <a:noFill/>
          </a:ln>
        </p:spPr>
        <p:style>
          <a:lnRef idx="0"/>
          <a:fillRef idx="0"/>
          <a:effectRef idx="0"/>
          <a:fontRef idx="minor"/>
        </p:style>
        <p:txBody>
          <a:bodyPr lIns="0" rIns="0" tIns="0" bIns="0" anchor="t">
            <a:normAutofit/>
          </a:bodyPr>
          <a:p>
            <a:pPr marL="432000" indent="-324000">
              <a:lnSpc>
                <a:spcPct val="100000"/>
              </a:lnSpc>
              <a:buClr>
                <a:srgbClr val="000000"/>
              </a:buClr>
              <a:buSzPct val="45000"/>
              <a:buFont typeface="Wingdings" charset="2"/>
              <a:buChar char=""/>
            </a:pPr>
            <a:r>
              <a:rPr b="0" lang="en-GB" sz="2000" spc="-1" strike="noStrike">
                <a:latin typeface="Arial"/>
                <a:ea typeface="TTE1D5E508t00"/>
              </a:rPr>
              <a:t>Besides his publications, he, as ever, enthusiastically</a:t>
            </a:r>
            <a:endParaRPr b="0" lang="en-GB" sz="2000" spc="-1" strike="noStrike">
              <a:latin typeface="Arial"/>
            </a:endParaRPr>
          </a:p>
          <a:p>
            <a:pPr lvl="1" marL="864000" indent="-324000">
              <a:lnSpc>
                <a:spcPct val="100000"/>
              </a:lnSpc>
              <a:spcBef>
                <a:spcPts val="1134"/>
              </a:spcBef>
              <a:buClr>
                <a:srgbClr val="000000"/>
              </a:buClr>
              <a:buSzPct val="75000"/>
              <a:buFont typeface="Symbol"/>
              <a:buChar char=""/>
            </a:pPr>
            <a:r>
              <a:rPr b="0" lang="en-GB" sz="2000" spc="-1" strike="noStrike">
                <a:latin typeface="Arial"/>
                <a:ea typeface="TTE1D5E508t00"/>
              </a:rPr>
              <a:t>organised lecture groups and research teams in the Computer Center,</a:t>
            </a:r>
            <a:endParaRPr b="0" lang="en-GB" sz="2000" spc="-1" strike="noStrike">
              <a:latin typeface="Arial"/>
            </a:endParaRPr>
          </a:p>
          <a:p>
            <a:pPr lvl="1" marL="864000" indent="-324000">
              <a:lnSpc>
                <a:spcPct val="100000"/>
              </a:lnSpc>
              <a:spcBef>
                <a:spcPts val="1134"/>
              </a:spcBef>
              <a:buClr>
                <a:srgbClr val="000000"/>
              </a:buClr>
              <a:buSzPct val="75000"/>
              <a:buFont typeface="Symbol"/>
              <a:buChar char=""/>
            </a:pPr>
            <a:r>
              <a:rPr b="0" lang="en-GB" sz="2000" spc="-1" strike="noStrike">
                <a:latin typeface="Arial"/>
                <a:ea typeface="TTE1D5E508t00"/>
              </a:rPr>
              <a:t>shaped the first four editions of the only, by then, scientific conference in CS in Romania, </a:t>
            </a:r>
            <a:r>
              <a:rPr b="1" lang="en-GB" sz="2000" spc="-1" strike="noStrike">
                <a:latin typeface="Arial"/>
                <a:ea typeface="TTE1D5E508t00"/>
              </a:rPr>
              <a:t>INFOIASI</a:t>
            </a:r>
            <a:r>
              <a:rPr b="0" lang="en-GB" sz="2000" spc="-1" strike="noStrike">
                <a:latin typeface="Arial"/>
                <a:ea typeface="TTE1D5E508t00"/>
              </a:rPr>
              <a:t>,</a:t>
            </a:r>
            <a:endParaRPr b="0" lang="en-GB" sz="2000" spc="-1" strike="noStrike">
              <a:latin typeface="Arial"/>
            </a:endParaRPr>
          </a:p>
          <a:p>
            <a:pPr lvl="1" marL="864000" indent="-324000">
              <a:lnSpc>
                <a:spcPct val="100000"/>
              </a:lnSpc>
              <a:spcBef>
                <a:spcPts val="1134"/>
              </a:spcBef>
              <a:buClr>
                <a:srgbClr val="000000"/>
              </a:buClr>
              <a:buSzPct val="75000"/>
              <a:buFont typeface="Symbol"/>
              <a:buChar char=""/>
            </a:pPr>
            <a:r>
              <a:rPr b="0" lang="en-GB" sz="2000" spc="-1" strike="noStrike">
                <a:latin typeface="Arial"/>
                <a:ea typeface="TTE1D5E508t00"/>
              </a:rPr>
              <a:t>gave talks in high-schools attracting bright pupils to the newly established CS section of the Faculty of Mathematics</a:t>
            </a:r>
            <a:endParaRPr b="0" lang="en-GB" sz="2000" spc="-1" strike="noStrike">
              <a:latin typeface="Arial"/>
            </a:endParaRPr>
          </a:p>
          <a:p>
            <a:pPr lvl="2" marL="1296000" indent="-288000">
              <a:lnSpc>
                <a:spcPct val="100000"/>
              </a:lnSpc>
              <a:spcBef>
                <a:spcPts val="850"/>
              </a:spcBef>
              <a:buClr>
                <a:srgbClr val="000000"/>
              </a:buClr>
              <a:buSzPct val="45000"/>
              <a:buFont typeface="Wingdings" charset="2"/>
              <a:buChar char=""/>
            </a:pPr>
            <a:r>
              <a:rPr b="0" lang="en-GB" sz="1800" spc="-1" strike="noStrike">
                <a:latin typeface="Arial"/>
                <a:ea typeface="TTE1D5E508t00"/>
              </a:rPr>
              <a:t>one can still find, on one of Sorin’s webpages, a </a:t>
            </a:r>
            <a:r>
              <a:rPr b="0" i="1" lang="en-GB" sz="1800" spc="-1" strike="noStrike">
                <a:latin typeface="Arial"/>
                <a:ea typeface="TTE1D5E508t00"/>
              </a:rPr>
              <a:t>High-school students</a:t>
            </a:r>
            <a:r>
              <a:rPr b="0" lang="en-GB" sz="1800" spc="-1" strike="noStrike">
                <a:latin typeface="Arial"/>
                <a:ea typeface="TTE1D5E508t00"/>
              </a:rPr>
              <a:t> entry.</a:t>
            </a:r>
            <a:endParaRPr b="0" lang="en-GB" sz="1800" spc="-1" strike="noStrike">
              <a:latin typeface="Arial"/>
            </a:endParaRPr>
          </a:p>
        </p:txBody>
      </p:sp>
      <p:pic>
        <p:nvPicPr>
          <p:cNvPr id="297" name="" descr=""/>
          <p:cNvPicPr/>
          <p:nvPr/>
        </p:nvPicPr>
        <p:blipFill>
          <a:blip r:embed="rId1"/>
          <a:stretch/>
        </p:blipFill>
        <p:spPr>
          <a:xfrm>
            <a:off x="3131280" y="3733200"/>
            <a:ext cx="4677480" cy="1997640"/>
          </a:xfrm>
          <a:prstGeom prst="rect">
            <a:avLst/>
          </a:prstGeom>
          <a:ln w="0">
            <a:noFill/>
          </a:ln>
        </p:spPr>
      </p:pic>
      <p:sp>
        <p:nvSpPr>
          <p:cNvPr id="298" name=""/>
          <p:cNvSpPr/>
          <p:nvPr/>
        </p:nvSpPr>
        <p:spPr>
          <a:xfrm>
            <a:off x="1404000" y="5328000"/>
            <a:ext cx="1727640" cy="245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100" spc="-1" strike="noStrike">
                <a:latin typeface="Arial"/>
              </a:rPr>
              <a:t>University Library, Iasi.</a:t>
            </a:r>
            <a:endParaRPr b="0" lang="en-GB" sz="1100" spc="-1" strike="noStrike">
              <a:latin typeface="Arial"/>
            </a:endParaRPr>
          </a:p>
        </p:txBody>
      </p:sp>
    </p:spTree>
  </p:cSld>
  <mc:AlternateContent>
    <mc:Choice Requires="p14">
      <p:transition spd="slow" p14:dur="2000"/>
    </mc:Choice>
    <mc:Fallback>
      <p:transition spd="slow"/>
    </mc:Fallback>
  </mc:AlternateContent>
  <p:timing>
    <p:tnLst>
      <p:par>
        <p:cTn id="119" dur="indefinite" restart="never" nodeType="tmRoot">
          <p:childTnLst>
            <p:seq>
              <p:cTn id="120" dur="indefinite" nodeType="mainSeq">
                <p:childTnLst>
                  <p:par>
                    <p:cTn id="121" fill="hold">
                      <p:stCondLst>
                        <p:cond delay="indefinite"/>
                      </p:stCondLst>
                      <p:childTnLst>
                        <p:par>
                          <p:cTn id="122" fill="hold">
                            <p:stCondLst>
                              <p:cond delay="0"/>
                            </p:stCondLst>
                            <p:childTnLst>
                              <p:par>
                                <p:cTn id="123" nodeType="clickEffect" fill="hold" presetClass="entr" presetID="1">
                                  <p:stCondLst>
                                    <p:cond delay="0"/>
                                  </p:stCondLst>
                                  <p:childTnLst>
                                    <p:set>
                                      <p:cBhvr>
                                        <p:cTn id="124"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nodeType="clickEffect" fill="hold" presetClass="entr" presetID="1">
                                  <p:stCondLst>
                                    <p:cond delay="0"/>
                                  </p:stCondLst>
                                  <p:childTnLst>
                                    <p:set>
                                      <p:cBhvr>
                                        <p:cTn id="128" dur="1" fill="hold">
                                          <p:stCondLst>
                                            <p:cond delay="0"/>
                                          </p:stCondLst>
                                        </p:cTn>
                                        <p:tgtEl>
                                          <p:spTgt spid="296">
                                            <p:txEl>
                                              <p:pRg st="1" end="1"/>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nodeType="clickEffect" fill="hold" presetClass="entr" presetID="1">
                                  <p:stCondLst>
                                    <p:cond delay="0"/>
                                  </p:stCondLst>
                                  <p:childTnLst>
                                    <p:set>
                                      <p:cBhvr>
                                        <p:cTn id="132" dur="1" fill="hold">
                                          <p:stCondLst>
                                            <p:cond delay="0"/>
                                          </p:stCondLst>
                                        </p:cTn>
                                        <p:tgtEl>
                                          <p:spTgt spid="296">
                                            <p:txEl>
                                              <p:pRg st="2" end="2"/>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nodeType="clickEffect" fill="hold" presetClass="entr" presetID="1">
                                  <p:stCondLst>
                                    <p:cond delay="0"/>
                                  </p:stCondLst>
                                  <p:childTnLst>
                                    <p:set>
                                      <p:cBhvr>
                                        <p:cTn id="136" dur="1" fill="hold">
                                          <p:stCondLst>
                                            <p:cond delay="0"/>
                                          </p:stCondLst>
                                        </p:cTn>
                                        <p:tgtEl>
                                          <p:spTgt spid="29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nodeType="clickEffect" fill="hold" presetClass="entr" presetID="1">
                                  <p:stCondLst>
                                    <p:cond delay="0"/>
                                  </p:stCondLst>
                                  <p:childTnLst>
                                    <p:set>
                                      <p:cBhvr>
                                        <p:cTn id="140" dur="1" fill="hold">
                                          <p:stCondLst>
                                            <p:cond delay="0"/>
                                          </p:stCondLst>
                                        </p:cTn>
                                        <p:tgtEl>
                                          <p:spTgt spid="298">
                                            <p:txEl>
                                              <p:pRg st="0" end="0"/>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nodeType="clickEffect" fill="hold" presetClass="entr" presetID="1">
                                  <p:stCondLst>
                                    <p:cond delay="0"/>
                                  </p:stCondLst>
                                  <p:childTnLst>
                                    <p:set>
                                      <p:cBhvr>
                                        <p:cTn id="144" dur="1" fill="hold">
                                          <p:stCondLst>
                                            <p:cond delay="0"/>
                                          </p:stCondLst>
                                        </p:cTn>
                                        <p:tgtEl>
                                          <p:spTgt spid="296">
                                            <p:txEl>
                                              <p:pRg st="3" end="3"/>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nodeType="clickEffect" fill="hold" presetClass="entr" presetID="1">
                                  <p:stCondLst>
                                    <p:cond delay="0"/>
                                  </p:stCondLst>
                                  <p:childTnLst>
                                    <p:set>
                                      <p:cBhvr>
                                        <p:cTn id="148" dur="1" fill="hold">
                                          <p:stCondLst>
                                            <p:cond delay="0"/>
                                          </p:stCondLst>
                                        </p:cTn>
                                        <p:tgtEl>
                                          <p:spTgt spid="29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title"/>
          </p:nvPr>
        </p:nvSpPr>
        <p:spPr>
          <a:xfrm>
            <a:off x="0" y="143640"/>
            <a:ext cx="10079640" cy="1397160"/>
          </a:xfrm>
          <a:prstGeom prst="rect">
            <a:avLst/>
          </a:prstGeom>
          <a:noFill/>
          <a:ln w="0">
            <a:noFill/>
          </a:ln>
        </p:spPr>
        <p:txBody>
          <a:bodyPr lIns="0" rIns="0" tIns="0" bIns="0" anchor="ctr">
            <a:noAutofit/>
          </a:bodyPr>
          <a:p>
            <a:pPr>
              <a:lnSpc>
                <a:spcPct val="100000"/>
              </a:lnSpc>
            </a:pPr>
            <a:r>
              <a:rPr b="1" lang="en-GB" sz="2000" spc="-1" strike="noStrike">
                <a:latin typeface="Arial"/>
                <a:ea typeface="Microsoft YaHei"/>
              </a:rPr>
              <a:t>Thereafter</a:t>
            </a:r>
            <a:br/>
            <a:r>
              <a:rPr b="0" lang="en-GB" sz="1500" spc="-1" strike="noStrike">
                <a:latin typeface="Arial"/>
                <a:ea typeface="Microsoft YaHei"/>
              </a:rPr>
              <a:t>Sorin has been continuously contributing to the academic life in Ia</a:t>
            </a:r>
            <a:r>
              <a:rPr b="0" lang="en-GB" sz="1500" spc="-1" strike="noStrike">
                <a:latin typeface="Arial"/>
                <a:ea typeface="Times New Roman"/>
              </a:rPr>
              <a:t>ş</a:t>
            </a:r>
            <a:r>
              <a:rPr b="0" lang="en-GB" sz="1500" spc="-1" strike="noStrike">
                <a:latin typeface="Arial"/>
                <a:ea typeface="Microsoft YaHei"/>
              </a:rPr>
              <a:t>i.</a:t>
            </a:r>
            <a:br/>
            <a:r>
              <a:rPr b="0" lang="en-GB" sz="1500" spc="-1" strike="noStrike">
                <a:latin typeface="Arial"/>
                <a:ea typeface="Microsoft YaHei"/>
              </a:rPr>
              <a:t>Since 2006, Sorin gives lectures at ECODAM – the Summer Doctoral School of The Computer Science Faculty in Iași.</a:t>
            </a:r>
            <a:br/>
            <a:r>
              <a:rPr b="0" lang="en-GB" sz="1500" spc="-1" strike="noStrike">
                <a:latin typeface="Arial"/>
                <a:ea typeface="Microsoft YaHei"/>
              </a:rPr>
              <a:t>Each of the 13 editions of this event joined together PhD students from three countries – Romania, Republic of Moldavia and Ukraine –  and invited speakers from three continents – most frequently, Europe, North America and Australia.</a:t>
            </a:r>
            <a:endParaRPr b="0" lang="en-GB" sz="1500" spc="-1" strike="noStrike">
              <a:latin typeface="Arial"/>
            </a:endParaRPr>
          </a:p>
        </p:txBody>
      </p:sp>
      <p:sp>
        <p:nvSpPr>
          <p:cNvPr id="300" name=""/>
          <p:cNvSpPr/>
          <p:nvPr/>
        </p:nvSpPr>
        <p:spPr>
          <a:xfrm>
            <a:off x="7524000" y="4190760"/>
            <a:ext cx="717840" cy="344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800" spc="-1" strike="noStrike">
                <a:solidFill>
                  <a:srgbClr val="000000"/>
                </a:solidFill>
                <a:latin typeface="Arial"/>
                <a:ea typeface="DejaVu Sans"/>
              </a:rPr>
              <a:t>2019</a:t>
            </a:r>
            <a:endParaRPr b="0" lang="en-GB" sz="1800" spc="-1" strike="noStrike">
              <a:latin typeface="Arial"/>
            </a:endParaRPr>
          </a:p>
        </p:txBody>
      </p:sp>
      <p:pic>
        <p:nvPicPr>
          <p:cNvPr id="301" name="" descr=""/>
          <p:cNvPicPr/>
          <p:nvPr/>
        </p:nvPicPr>
        <p:blipFill>
          <a:blip r:embed="rId1"/>
          <a:stretch/>
        </p:blipFill>
        <p:spPr>
          <a:xfrm>
            <a:off x="1151280" y="1548000"/>
            <a:ext cx="6384600" cy="3599640"/>
          </a:xfrm>
          <a:prstGeom prst="rect">
            <a:avLst/>
          </a:prstGeom>
          <a:ln w="0">
            <a:noFill/>
          </a:ln>
        </p:spPr>
      </p:pic>
      <p:sp>
        <p:nvSpPr>
          <p:cNvPr id="302" name=""/>
          <p:cNvSpPr/>
          <p:nvPr/>
        </p:nvSpPr>
        <p:spPr>
          <a:xfrm>
            <a:off x="0" y="4860000"/>
            <a:ext cx="10078560" cy="5738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en-GB" sz="1800" spc="-1" strike="noStrike">
              <a:latin typeface="Arial"/>
            </a:endParaRPr>
          </a:p>
          <a:p>
            <a:pPr>
              <a:lnSpc>
                <a:spcPct val="100000"/>
              </a:lnSpc>
            </a:pPr>
            <a:r>
              <a:rPr b="1" lang="en-GB" sz="1600" spc="-1" strike="noStrike">
                <a:solidFill>
                  <a:srgbClr val="000000"/>
                </a:solidFill>
                <a:latin typeface="Arial"/>
                <a:ea typeface="Microsoft YaHei"/>
              </a:rPr>
              <a:t>Sorin among the Ukrainean and Moldavian PhD students – always happy among happy students.</a:t>
            </a:r>
            <a:endParaRPr b="0" lang="en-GB" sz="1600" spc="-1" strike="noStrike">
              <a:latin typeface="Arial"/>
            </a:endParaRPr>
          </a:p>
        </p:txBody>
      </p:sp>
      <p:sp>
        <p:nvSpPr>
          <p:cNvPr id="303" name=""/>
          <p:cNvSpPr/>
          <p:nvPr/>
        </p:nvSpPr>
        <p:spPr>
          <a:xfrm>
            <a:off x="2736000" y="5400000"/>
            <a:ext cx="4139640" cy="251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n-GB" sz="1100" spc="-1" strike="noStrike">
                <a:latin typeface="Arial"/>
              </a:rPr>
              <a:t>https://profs.info.uaic.ro/~summerschool/summerschool/public/</a:t>
            </a:r>
            <a:endParaRPr b="0" lang="en-GB" sz="1100" spc="-1" strike="noStrike">
              <a:latin typeface="Arial"/>
            </a:endParaRPr>
          </a:p>
        </p:txBody>
      </p:sp>
    </p:spTree>
  </p:cSld>
  <mc:AlternateContent>
    <mc:Choice Requires="p14">
      <p:transition spd="slow" p14:dur="2000"/>
    </mc:Choice>
    <mc:Fallback>
      <p:transition spd="slow"/>
    </mc:Fallback>
  </mc:AlternateContent>
  <p:timing>
    <p:tnLst>
      <p:par>
        <p:cTn id="149" dur="indefinite" restart="never" nodeType="tmRoot">
          <p:childTnLst>
            <p:seq>
              <p:cTn id="150" dur="indefinite" nodeType="mainSeq">
                <p:childTnLst>
                  <p:par>
                    <p:cTn id="151" fill="hold">
                      <p:stCondLst>
                        <p:cond delay="indefinite"/>
                      </p:stCondLst>
                      <p:childTnLst>
                        <p:par>
                          <p:cTn id="152" fill="hold">
                            <p:stCondLst>
                              <p:cond delay="0"/>
                            </p:stCondLst>
                            <p:childTnLst>
                              <p:par>
                                <p:cTn id="153" nodeType="clickEffect" fill="hold" presetClass="entr" presetID="1">
                                  <p:stCondLst>
                                    <p:cond delay="0"/>
                                  </p:stCondLst>
                                  <p:childTnLst>
                                    <p:set>
                                      <p:cBhvr>
                                        <p:cTn id="154" dur="1" fill="hold">
                                          <p:stCondLst>
                                            <p:cond delay="0"/>
                                          </p:stCondLst>
                                        </p:cTn>
                                        <p:tgtEl>
                                          <p:spTgt spid="299">
                                            <p:txEl>
                                              <p:pRg st="0" end="0"/>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nodeType="clickEffect" fill="hold" presetClass="entr" presetID="1">
                                  <p:stCondLst>
                                    <p:cond delay="0"/>
                                  </p:stCondLst>
                                  <p:childTnLst>
                                    <p:set>
                                      <p:cBhvr>
                                        <p:cTn id="158" dur="1" fill="hold">
                                          <p:stCondLst>
                                            <p:cond delay="0"/>
                                          </p:stCondLst>
                                        </p:cTn>
                                        <p:tgtEl>
                                          <p:spTgt spid="301"/>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nodeType="clickEffect" fill="hold" presetClass="entr" presetID="1">
                                  <p:stCondLst>
                                    <p:cond delay="0"/>
                                  </p:stCondLst>
                                  <p:childTnLst>
                                    <p:set>
                                      <p:cBhvr>
                                        <p:cTn id="162" dur="1" fill="hold">
                                          <p:stCondLst>
                                            <p:cond delay="0"/>
                                          </p:stCondLst>
                                        </p:cTn>
                                        <p:tgtEl>
                                          <p:spTgt spid="300"/>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nodeType="clickEffect" fill="hold" presetClass="entr" presetID="1">
                                  <p:stCondLst>
                                    <p:cond delay="0"/>
                                  </p:stCondLst>
                                  <p:childTnLst>
                                    <p:set>
                                      <p:cBhvr>
                                        <p:cTn id="166" dur="1" fill="hold">
                                          <p:stCondLst>
                                            <p:cond delay="0"/>
                                          </p:stCondLst>
                                        </p:cTn>
                                        <p:tgtEl>
                                          <p:spTgt spid="302"/>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nodeType="clickEffect" fill="hold" presetClass="entr" presetID="1">
                                  <p:stCondLst>
                                    <p:cond delay="0"/>
                                  </p:stCondLst>
                                  <p:childTnLst>
                                    <p:set>
                                      <p:cBhvr>
                                        <p:cTn id="170" dur="1" fill="hold">
                                          <p:stCondLst>
                                            <p:cond delay="0"/>
                                          </p:stCondLst>
                                        </p:cTn>
                                        <p:tgtEl>
                                          <p:spTgt spid="303">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
          <p:cNvSpPr/>
          <p:nvPr/>
        </p:nvSpPr>
        <p:spPr>
          <a:xfrm>
            <a:off x="21600" y="1152360"/>
            <a:ext cx="3758040" cy="41392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i="1" lang="en-GB" sz="1600" spc="-1" strike="noStrike">
                <a:solidFill>
                  <a:srgbClr val="000000"/>
                </a:solidFill>
                <a:latin typeface="Arial"/>
                <a:ea typeface="DejaVu Sans"/>
              </a:rPr>
              <a:t>Concepts of Mathematical Rigor for Algorithms in De-randomization, Statistical Physics, and Molecular Biology </a:t>
            </a:r>
            <a:r>
              <a:rPr b="0" lang="en-GB" sz="1600" spc="-1" strike="noStrike">
                <a:solidFill>
                  <a:srgbClr val="000000"/>
                </a:solidFill>
                <a:latin typeface="Arial"/>
                <a:ea typeface="DejaVu Sans"/>
              </a:rPr>
              <a:t>(2010);</a:t>
            </a:r>
            <a:endParaRPr b="0" lang="en-GB" sz="1600" spc="-1" strike="noStrike">
              <a:latin typeface="Arial"/>
            </a:endParaRPr>
          </a:p>
          <a:p>
            <a:pPr>
              <a:lnSpc>
                <a:spcPct val="100000"/>
              </a:lnSpc>
            </a:pPr>
            <a:r>
              <a:rPr b="0" i="1" lang="en-GB" sz="1600" spc="-1" strike="noStrike">
                <a:solidFill>
                  <a:srgbClr val="000000"/>
                </a:solidFill>
                <a:latin typeface="Arial"/>
                <a:ea typeface="DejaVu Sans"/>
              </a:rPr>
              <a:t>Human Genome and Medicine </a:t>
            </a:r>
            <a:r>
              <a:rPr b="0" lang="en-GB" sz="1600" spc="-1" strike="noStrike">
                <a:solidFill>
                  <a:srgbClr val="000000"/>
                </a:solidFill>
                <a:latin typeface="Arial"/>
                <a:ea typeface="DejaVu Sans"/>
              </a:rPr>
              <a:t>(2011);</a:t>
            </a:r>
            <a:endParaRPr b="0" lang="en-GB" sz="1600" spc="-1" strike="noStrike">
              <a:latin typeface="Arial"/>
            </a:endParaRPr>
          </a:p>
          <a:p>
            <a:pPr>
              <a:lnSpc>
                <a:spcPct val="100000"/>
              </a:lnSpc>
            </a:pPr>
            <a:r>
              <a:rPr b="0" i="1" lang="en-GB" sz="1600" spc="-1" strike="noStrike">
                <a:solidFill>
                  <a:srgbClr val="000000"/>
                </a:solidFill>
                <a:latin typeface="Arial"/>
                <a:ea typeface="DejaVu Sans"/>
              </a:rPr>
              <a:t>Genome Assembly Algorithms </a:t>
            </a:r>
            <a:r>
              <a:rPr b="0" lang="en-GB" sz="1600" spc="-1" strike="noStrike">
                <a:solidFill>
                  <a:srgbClr val="000000"/>
                </a:solidFill>
                <a:latin typeface="Arial"/>
                <a:ea typeface="DejaVu Sans"/>
              </a:rPr>
              <a:t>(2011);</a:t>
            </a:r>
            <a:endParaRPr b="0" lang="en-GB" sz="1600" spc="-1" strike="noStrike">
              <a:latin typeface="Arial"/>
            </a:endParaRPr>
          </a:p>
          <a:p>
            <a:pPr>
              <a:lnSpc>
                <a:spcPct val="100000"/>
              </a:lnSpc>
            </a:pPr>
            <a:r>
              <a:rPr b="0" i="1" lang="en-GB" sz="1600" spc="-1" strike="noStrike">
                <a:solidFill>
                  <a:srgbClr val="000000"/>
                </a:solidFill>
                <a:latin typeface="Arial"/>
                <a:ea typeface="DejaVu Sans"/>
              </a:rPr>
              <a:t>The Missing Heritability Problem: Disease Models, Algorithms and the Genome </a:t>
            </a:r>
            <a:r>
              <a:rPr b="0" lang="en-GB" sz="1600" spc="-1" strike="noStrike">
                <a:solidFill>
                  <a:srgbClr val="000000"/>
                </a:solidFill>
                <a:latin typeface="Arial"/>
                <a:ea typeface="DejaVu Sans"/>
              </a:rPr>
              <a:t>(2013);</a:t>
            </a:r>
            <a:endParaRPr b="0" lang="en-GB" sz="1600" spc="-1" strike="noStrike">
              <a:latin typeface="Arial"/>
            </a:endParaRPr>
          </a:p>
          <a:p>
            <a:pPr>
              <a:lnSpc>
                <a:spcPct val="100000"/>
              </a:lnSpc>
            </a:pPr>
            <a:r>
              <a:rPr b="0" i="1" lang="en-GB" sz="1600" spc="-1" strike="noStrike">
                <a:solidFill>
                  <a:srgbClr val="000000"/>
                </a:solidFill>
                <a:latin typeface="Arial"/>
                <a:ea typeface="DejaVu Sans"/>
              </a:rPr>
              <a:t>Computer Science through Urn Games: An Unified Framework for a Hierarchy of Solvable and Unsolvable Problems </a:t>
            </a:r>
            <a:r>
              <a:rPr b="0" lang="en-GB" sz="1600" spc="-1" strike="noStrike">
                <a:solidFill>
                  <a:srgbClr val="000000"/>
                </a:solidFill>
                <a:latin typeface="Arial"/>
                <a:ea typeface="DejaVu Sans"/>
              </a:rPr>
              <a:t>(2014);</a:t>
            </a:r>
            <a:endParaRPr b="0" lang="en-GB" sz="1600" spc="-1" strike="noStrike">
              <a:latin typeface="Arial"/>
            </a:endParaRPr>
          </a:p>
          <a:p>
            <a:pPr>
              <a:lnSpc>
                <a:spcPct val="100000"/>
              </a:lnSpc>
            </a:pPr>
            <a:r>
              <a:rPr b="0" i="1" lang="en-GB" sz="1600" spc="-1" strike="noStrike">
                <a:solidFill>
                  <a:srgbClr val="000000"/>
                </a:solidFill>
                <a:latin typeface="Arial"/>
                <a:ea typeface="DejaVu Sans"/>
              </a:rPr>
              <a:t>The Book of Why – A Formalisation of Causality </a:t>
            </a:r>
            <a:r>
              <a:rPr b="0" lang="en-GB" sz="1600" spc="-1" strike="noStrike">
                <a:solidFill>
                  <a:srgbClr val="000000"/>
                </a:solidFill>
                <a:latin typeface="Arial"/>
                <a:ea typeface="DejaVu Sans"/>
              </a:rPr>
              <a:t>(2019);</a:t>
            </a:r>
            <a:endParaRPr b="0" lang="en-GB" sz="1600" spc="-1" strike="noStrike">
              <a:latin typeface="Arial"/>
            </a:endParaRPr>
          </a:p>
          <a:p>
            <a:pPr>
              <a:lnSpc>
                <a:spcPct val="100000"/>
              </a:lnSpc>
            </a:pPr>
            <a:r>
              <a:rPr b="0" i="1" lang="en-GB" sz="1600" spc="-1" strike="noStrike">
                <a:solidFill>
                  <a:srgbClr val="000000"/>
                </a:solidFill>
                <a:latin typeface="Arial"/>
                <a:ea typeface="DejaVu Sans"/>
              </a:rPr>
              <a:t>20 years of Genome Happlotyping Algorithms</a:t>
            </a:r>
            <a:r>
              <a:rPr b="0" lang="en-GB" sz="1600" spc="-1" strike="noStrike">
                <a:solidFill>
                  <a:srgbClr val="000000"/>
                </a:solidFill>
                <a:latin typeface="Arial"/>
                <a:ea typeface="DejaVu Sans"/>
              </a:rPr>
              <a:t> (2023).</a:t>
            </a:r>
            <a:endParaRPr b="0" lang="en-GB" sz="1600" spc="-1" strike="noStrike">
              <a:latin typeface="Arial"/>
            </a:endParaRPr>
          </a:p>
        </p:txBody>
      </p:sp>
      <p:pic>
        <p:nvPicPr>
          <p:cNvPr id="305" name="" descr=""/>
          <p:cNvPicPr/>
          <p:nvPr/>
        </p:nvPicPr>
        <p:blipFill>
          <a:blip r:embed="rId1"/>
          <a:stretch/>
        </p:blipFill>
        <p:spPr>
          <a:xfrm>
            <a:off x="3960000" y="966960"/>
            <a:ext cx="5938200" cy="4473360"/>
          </a:xfrm>
          <a:prstGeom prst="rect">
            <a:avLst/>
          </a:prstGeom>
          <a:ln w="0">
            <a:noFill/>
          </a:ln>
        </p:spPr>
      </p:pic>
      <p:sp>
        <p:nvSpPr>
          <p:cNvPr id="306" name="PlaceHolder 1"/>
          <p:cNvSpPr>
            <a:spLocks noGrp="1"/>
          </p:cNvSpPr>
          <p:nvPr>
            <p:ph type="title"/>
          </p:nvPr>
        </p:nvSpPr>
        <p:spPr>
          <a:xfrm>
            <a:off x="504000" y="82080"/>
            <a:ext cx="9071640" cy="946080"/>
          </a:xfrm>
          <a:prstGeom prst="rect">
            <a:avLst/>
          </a:prstGeom>
          <a:noFill/>
          <a:ln w="0">
            <a:noFill/>
          </a:ln>
        </p:spPr>
        <p:txBody>
          <a:bodyPr lIns="0" rIns="0" tIns="0" bIns="0" anchor="ctr">
            <a:noAutofit/>
          </a:bodyPr>
          <a:p>
            <a:pPr algn="ctr">
              <a:lnSpc>
                <a:spcPct val="100000"/>
              </a:lnSpc>
            </a:pPr>
            <a:r>
              <a:rPr b="0" lang="en-GB" sz="4400" spc="-1" strike="noStrike">
                <a:latin typeface="Arial"/>
              </a:rPr>
              <a:t>Sorin Lectures at ECODAM</a:t>
            </a:r>
            <a:endParaRPr b="0" lang="en-GB" sz="4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4851</TotalTime>
  <Application>LibreOffice/7.2.1.2$Windows_X86_64 LibreOffice_project/87b77fad49947c1441b67c559c339af8f3517e22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2023-09-25T17:27:04Z</dcterms:created>
  <dc:creator/>
  <dc:description/>
  <dc:language>en-GB</dc:language>
  <cp:lastModifiedBy/>
  <dcterms:modified xsi:type="dcterms:W3CDTF">2024-01-03T23:00:38Z</dcterms:modified>
  <cp:revision>19</cp:revision>
  <dc:subject/>
  <dc:title/>
</cp:coreProperties>
</file>

<file path=docProps/custom.xml><?xml version="1.0" encoding="utf-8"?>
<Properties xmlns="http://schemas.openxmlformats.org/officeDocument/2006/custom-properties" xmlns:vt="http://schemas.openxmlformats.org/officeDocument/2006/docPropsVTypes"/>
</file>