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9" r:id="rId2"/>
    <p:sldId id="300" r:id="rId3"/>
    <p:sldId id="311" r:id="rId4"/>
    <p:sldId id="301" r:id="rId5"/>
    <p:sldId id="321" r:id="rId6"/>
    <p:sldId id="285" r:id="rId7"/>
    <p:sldId id="310" r:id="rId8"/>
    <p:sldId id="305" r:id="rId9"/>
    <p:sldId id="302" r:id="rId10"/>
    <p:sldId id="318" r:id="rId11"/>
    <p:sldId id="319" r:id="rId12"/>
    <p:sldId id="320" r:id="rId13"/>
    <p:sldId id="317" r:id="rId14"/>
    <p:sldId id="303" r:id="rId15"/>
    <p:sldId id="309" r:id="rId16"/>
    <p:sldId id="283" r:id="rId17"/>
    <p:sldId id="286" r:id="rId18"/>
    <p:sldId id="298" r:id="rId19"/>
    <p:sldId id="290" r:id="rId20"/>
    <p:sldId id="265" r:id="rId21"/>
    <p:sldId id="304" r:id="rId22"/>
    <p:sldId id="282" r:id="rId23"/>
    <p:sldId id="278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94" autoAdjust="0"/>
    <p:restoredTop sz="95187" autoAdjust="0"/>
  </p:normalViewPr>
  <p:slideViewPr>
    <p:cSldViewPr snapToObjects="1">
      <p:cViewPr varScale="1">
        <p:scale>
          <a:sx n="127" d="100"/>
          <a:sy n="127" d="100"/>
        </p:scale>
        <p:origin x="2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30DE2-93AF-9B4A-8767-E0182A8CD7DA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54965-7489-2D48-8495-0FE642751F88}">
      <dgm:prSet phldrT="[Text]"/>
      <dgm:spPr/>
      <dgm:t>
        <a:bodyPr/>
        <a:lstStyle/>
        <a:p>
          <a:endParaRPr lang="en-US" dirty="0"/>
        </a:p>
      </dgm:t>
    </dgm:pt>
    <dgm:pt modelId="{06FE75CE-FE61-7D4A-B3BB-362FAADC9A25}" type="parTrans" cxnId="{31231AA3-D219-A943-B22F-72BCEF32042A}">
      <dgm:prSet/>
      <dgm:spPr/>
      <dgm:t>
        <a:bodyPr/>
        <a:lstStyle/>
        <a:p>
          <a:endParaRPr lang="en-US"/>
        </a:p>
      </dgm:t>
    </dgm:pt>
    <dgm:pt modelId="{B3B76E4D-9358-5F4B-AF9E-A4A4DB35D56F}" type="sibTrans" cxnId="{31231AA3-D219-A943-B22F-72BCEF32042A}">
      <dgm:prSet/>
      <dgm:spPr/>
      <dgm:t>
        <a:bodyPr/>
        <a:lstStyle/>
        <a:p>
          <a:endParaRPr lang="en-US"/>
        </a:p>
      </dgm:t>
    </dgm:pt>
    <dgm:pt modelId="{27F3BE80-0D95-A54D-B17B-ED1AB64C0EA7}">
      <dgm:prSet phldrT="[Text]" phldr="1"/>
      <dgm:spPr/>
      <dgm:t>
        <a:bodyPr/>
        <a:lstStyle/>
        <a:p>
          <a:endParaRPr lang="en-US"/>
        </a:p>
      </dgm:t>
    </dgm:pt>
    <dgm:pt modelId="{E6E25DB0-3892-F443-9A0E-10C2FE4974BF}" type="parTrans" cxnId="{2E90912E-7A41-BA46-8929-5D294A520BB4}">
      <dgm:prSet/>
      <dgm:spPr/>
      <dgm:t>
        <a:bodyPr/>
        <a:lstStyle/>
        <a:p>
          <a:endParaRPr lang="en-US"/>
        </a:p>
      </dgm:t>
    </dgm:pt>
    <dgm:pt modelId="{FAAE7CD6-6DC6-744A-B569-B632C115DB62}" type="sibTrans" cxnId="{2E90912E-7A41-BA46-8929-5D294A520BB4}">
      <dgm:prSet/>
      <dgm:spPr/>
      <dgm:t>
        <a:bodyPr/>
        <a:lstStyle/>
        <a:p>
          <a:endParaRPr lang="en-US"/>
        </a:p>
      </dgm:t>
    </dgm:pt>
    <dgm:pt modelId="{71044F03-9B3F-9248-AAB6-205218BA0414}">
      <dgm:prSet phldrT="[Text]" phldr="1"/>
      <dgm:spPr/>
      <dgm:t>
        <a:bodyPr/>
        <a:lstStyle/>
        <a:p>
          <a:endParaRPr lang="en-US"/>
        </a:p>
      </dgm:t>
    </dgm:pt>
    <dgm:pt modelId="{C51532C1-F645-E542-A27D-CBF464184D76}" type="parTrans" cxnId="{CFB6F540-AF67-E549-A009-34FF0ED23B8F}">
      <dgm:prSet/>
      <dgm:spPr/>
      <dgm:t>
        <a:bodyPr/>
        <a:lstStyle/>
        <a:p>
          <a:endParaRPr lang="en-US"/>
        </a:p>
      </dgm:t>
    </dgm:pt>
    <dgm:pt modelId="{8E4D6AC1-4B22-DE41-BF8B-D56666C22F9E}" type="sibTrans" cxnId="{CFB6F540-AF67-E549-A009-34FF0ED23B8F}">
      <dgm:prSet/>
      <dgm:spPr/>
      <dgm:t>
        <a:bodyPr/>
        <a:lstStyle/>
        <a:p>
          <a:endParaRPr lang="en-US"/>
        </a:p>
      </dgm:t>
    </dgm:pt>
    <dgm:pt modelId="{8E975A73-ABB1-9A45-A06B-D0D8D219850B}">
      <dgm:prSet phldrT="[Text]" custT="1"/>
      <dgm:spPr/>
      <dgm:t>
        <a:bodyPr/>
        <a:lstStyle/>
        <a:p>
          <a:endParaRPr lang="en-US" sz="2000" dirty="0">
            <a:latin typeface="Symbol" charset="2"/>
            <a:cs typeface="Symbol" charset="2"/>
          </a:endParaRPr>
        </a:p>
      </dgm:t>
    </dgm:pt>
    <dgm:pt modelId="{16BC06F0-86FC-6547-A51D-3859E95E1AF9}" type="parTrans" cxnId="{38912237-39B0-7E40-9918-10398F935A7A}">
      <dgm:prSet/>
      <dgm:spPr/>
      <dgm:t>
        <a:bodyPr/>
        <a:lstStyle/>
        <a:p>
          <a:endParaRPr lang="en-US"/>
        </a:p>
      </dgm:t>
    </dgm:pt>
    <dgm:pt modelId="{9F4CB2F5-FA6C-E343-9596-829781F0DE37}" type="sibTrans" cxnId="{38912237-39B0-7E40-9918-10398F935A7A}">
      <dgm:prSet/>
      <dgm:spPr/>
      <dgm:t>
        <a:bodyPr/>
        <a:lstStyle/>
        <a:p>
          <a:endParaRPr lang="en-US"/>
        </a:p>
      </dgm:t>
    </dgm:pt>
    <dgm:pt modelId="{FA4457D4-88E9-1E4C-A1B6-ACE028FE8AD4}">
      <dgm:prSet/>
      <dgm:spPr/>
      <dgm:t>
        <a:bodyPr/>
        <a:lstStyle/>
        <a:p>
          <a:endParaRPr lang="en-US"/>
        </a:p>
      </dgm:t>
    </dgm:pt>
    <dgm:pt modelId="{43E0098B-1F69-FB48-A1AE-A856C96AF9AE}" type="parTrans" cxnId="{AA5F9916-3BC7-3F44-91BB-BAFBF3A68207}">
      <dgm:prSet/>
      <dgm:spPr/>
      <dgm:t>
        <a:bodyPr/>
        <a:lstStyle/>
        <a:p>
          <a:endParaRPr lang="en-US"/>
        </a:p>
      </dgm:t>
    </dgm:pt>
    <dgm:pt modelId="{5E0853F0-FBCC-F649-8480-99F44F8FDF08}" type="sibTrans" cxnId="{AA5F9916-3BC7-3F44-91BB-BAFBF3A68207}">
      <dgm:prSet/>
      <dgm:spPr/>
      <dgm:t>
        <a:bodyPr/>
        <a:lstStyle/>
        <a:p>
          <a:endParaRPr lang="en-US"/>
        </a:p>
      </dgm:t>
    </dgm:pt>
    <dgm:pt modelId="{DD7F30C8-F4EA-7B49-87E5-FBDE77B75E93}" type="pres">
      <dgm:prSet presAssocID="{47E30DE2-93AF-9B4A-8767-E0182A8CD7DA}" presName="cycle" presStyleCnt="0">
        <dgm:presLayoutVars>
          <dgm:dir/>
          <dgm:resizeHandles val="exact"/>
        </dgm:presLayoutVars>
      </dgm:prSet>
      <dgm:spPr/>
    </dgm:pt>
    <dgm:pt modelId="{642FEEA6-13BE-4F4E-B6DD-64D01C359E35}" type="pres">
      <dgm:prSet presAssocID="{92F54965-7489-2D48-8495-0FE642751F88}" presName="dummy" presStyleCnt="0"/>
      <dgm:spPr/>
    </dgm:pt>
    <dgm:pt modelId="{0F1C7A39-B9A5-9F48-AECB-2B60D0A9EB04}" type="pres">
      <dgm:prSet presAssocID="{92F54965-7489-2D48-8495-0FE642751F88}" presName="node" presStyleLbl="revTx" presStyleIdx="0" presStyleCnt="5">
        <dgm:presLayoutVars>
          <dgm:bulletEnabled val="1"/>
        </dgm:presLayoutVars>
      </dgm:prSet>
      <dgm:spPr/>
    </dgm:pt>
    <dgm:pt modelId="{8DFBB7B6-BE38-1C41-93BA-29BE51DEEDAC}" type="pres">
      <dgm:prSet presAssocID="{B3B76E4D-9358-5F4B-AF9E-A4A4DB35D56F}" presName="sibTrans" presStyleLbl="node1" presStyleIdx="0" presStyleCnt="5"/>
      <dgm:spPr/>
    </dgm:pt>
    <dgm:pt modelId="{418BD4CD-4919-1A49-B44D-AB07F29FB45B}" type="pres">
      <dgm:prSet presAssocID="{27F3BE80-0D95-A54D-B17B-ED1AB64C0EA7}" presName="dummy" presStyleCnt="0"/>
      <dgm:spPr/>
    </dgm:pt>
    <dgm:pt modelId="{5071FFB0-801E-0F47-B84D-8CEE72DFFDB9}" type="pres">
      <dgm:prSet presAssocID="{27F3BE80-0D95-A54D-B17B-ED1AB64C0EA7}" presName="node" presStyleLbl="revTx" presStyleIdx="1" presStyleCnt="5">
        <dgm:presLayoutVars>
          <dgm:bulletEnabled val="1"/>
        </dgm:presLayoutVars>
      </dgm:prSet>
      <dgm:spPr/>
    </dgm:pt>
    <dgm:pt modelId="{92F1E603-F1D1-8C42-BE03-B73E2E6D165F}" type="pres">
      <dgm:prSet presAssocID="{FAAE7CD6-6DC6-744A-B569-B632C115DB62}" presName="sibTrans" presStyleLbl="node1" presStyleIdx="1" presStyleCnt="5"/>
      <dgm:spPr/>
    </dgm:pt>
    <dgm:pt modelId="{7E305B90-7A82-9346-9B70-30BFFA66783D}" type="pres">
      <dgm:prSet presAssocID="{71044F03-9B3F-9248-AAB6-205218BA0414}" presName="dummy" presStyleCnt="0"/>
      <dgm:spPr/>
    </dgm:pt>
    <dgm:pt modelId="{9F32C25D-F669-FB46-A358-48AA4A447B4C}" type="pres">
      <dgm:prSet presAssocID="{71044F03-9B3F-9248-AAB6-205218BA0414}" presName="node" presStyleLbl="revTx" presStyleIdx="2" presStyleCnt="5">
        <dgm:presLayoutVars>
          <dgm:bulletEnabled val="1"/>
        </dgm:presLayoutVars>
      </dgm:prSet>
      <dgm:spPr/>
    </dgm:pt>
    <dgm:pt modelId="{1A5AF7A3-285B-1441-BD38-2D08516A7938}" type="pres">
      <dgm:prSet presAssocID="{8E4D6AC1-4B22-DE41-BF8B-D56666C22F9E}" presName="sibTrans" presStyleLbl="node1" presStyleIdx="2" presStyleCnt="5"/>
      <dgm:spPr/>
    </dgm:pt>
    <dgm:pt modelId="{052CF7AA-A3DE-A046-817C-5767BDE19C19}" type="pres">
      <dgm:prSet presAssocID="{8E975A73-ABB1-9A45-A06B-D0D8D219850B}" presName="dummy" presStyleCnt="0"/>
      <dgm:spPr/>
    </dgm:pt>
    <dgm:pt modelId="{DE0B7D6C-D6EB-944E-A1A5-778CB0FA4664}" type="pres">
      <dgm:prSet presAssocID="{8E975A73-ABB1-9A45-A06B-D0D8D219850B}" presName="node" presStyleLbl="revTx" presStyleIdx="3" presStyleCnt="5">
        <dgm:presLayoutVars>
          <dgm:bulletEnabled val="1"/>
        </dgm:presLayoutVars>
      </dgm:prSet>
      <dgm:spPr/>
    </dgm:pt>
    <dgm:pt modelId="{7E0A387C-C236-1241-80BD-85AED3224508}" type="pres">
      <dgm:prSet presAssocID="{9F4CB2F5-FA6C-E343-9596-829781F0DE37}" presName="sibTrans" presStyleLbl="node1" presStyleIdx="3" presStyleCnt="5"/>
      <dgm:spPr/>
    </dgm:pt>
    <dgm:pt modelId="{A0947080-B840-7148-8C35-4DBD0358B7D5}" type="pres">
      <dgm:prSet presAssocID="{FA4457D4-88E9-1E4C-A1B6-ACE028FE8AD4}" presName="dummy" presStyleCnt="0"/>
      <dgm:spPr/>
    </dgm:pt>
    <dgm:pt modelId="{F9F94F75-7D0B-0C4C-9264-47487B6DA055}" type="pres">
      <dgm:prSet presAssocID="{FA4457D4-88E9-1E4C-A1B6-ACE028FE8AD4}" presName="node" presStyleLbl="revTx" presStyleIdx="4" presStyleCnt="5">
        <dgm:presLayoutVars>
          <dgm:bulletEnabled val="1"/>
        </dgm:presLayoutVars>
      </dgm:prSet>
      <dgm:spPr/>
    </dgm:pt>
    <dgm:pt modelId="{086B9A7E-27F1-D14B-B094-08674FA6FCEC}" type="pres">
      <dgm:prSet presAssocID="{5E0853F0-FBCC-F649-8480-99F44F8FDF08}" presName="sibTrans" presStyleLbl="node1" presStyleIdx="4" presStyleCnt="5"/>
      <dgm:spPr/>
    </dgm:pt>
  </dgm:ptLst>
  <dgm:cxnLst>
    <dgm:cxn modelId="{F79C8E15-D458-7341-BE84-36A0C51CDEFC}" type="presOf" srcId="{9F4CB2F5-FA6C-E343-9596-829781F0DE37}" destId="{7E0A387C-C236-1241-80BD-85AED3224508}" srcOrd="0" destOrd="0" presId="urn:microsoft.com/office/officeart/2005/8/layout/cycle1"/>
    <dgm:cxn modelId="{AA5F9916-3BC7-3F44-91BB-BAFBF3A68207}" srcId="{47E30DE2-93AF-9B4A-8767-E0182A8CD7DA}" destId="{FA4457D4-88E9-1E4C-A1B6-ACE028FE8AD4}" srcOrd="4" destOrd="0" parTransId="{43E0098B-1F69-FB48-A1AE-A856C96AF9AE}" sibTransId="{5E0853F0-FBCC-F649-8480-99F44F8FDF08}"/>
    <dgm:cxn modelId="{2E90912E-7A41-BA46-8929-5D294A520BB4}" srcId="{47E30DE2-93AF-9B4A-8767-E0182A8CD7DA}" destId="{27F3BE80-0D95-A54D-B17B-ED1AB64C0EA7}" srcOrd="1" destOrd="0" parTransId="{E6E25DB0-3892-F443-9A0E-10C2FE4974BF}" sibTransId="{FAAE7CD6-6DC6-744A-B569-B632C115DB62}"/>
    <dgm:cxn modelId="{38912237-39B0-7E40-9918-10398F935A7A}" srcId="{47E30DE2-93AF-9B4A-8767-E0182A8CD7DA}" destId="{8E975A73-ABB1-9A45-A06B-D0D8D219850B}" srcOrd="3" destOrd="0" parTransId="{16BC06F0-86FC-6547-A51D-3859E95E1AF9}" sibTransId="{9F4CB2F5-FA6C-E343-9596-829781F0DE37}"/>
    <dgm:cxn modelId="{CFB6F540-AF67-E549-A009-34FF0ED23B8F}" srcId="{47E30DE2-93AF-9B4A-8767-E0182A8CD7DA}" destId="{71044F03-9B3F-9248-AAB6-205218BA0414}" srcOrd="2" destOrd="0" parTransId="{C51532C1-F645-E542-A27D-CBF464184D76}" sibTransId="{8E4D6AC1-4B22-DE41-BF8B-D56666C22F9E}"/>
    <dgm:cxn modelId="{C880A352-F75B-2F49-B3CB-37F0FD6E3A64}" type="presOf" srcId="{FAAE7CD6-6DC6-744A-B569-B632C115DB62}" destId="{92F1E603-F1D1-8C42-BE03-B73E2E6D165F}" srcOrd="0" destOrd="0" presId="urn:microsoft.com/office/officeart/2005/8/layout/cycle1"/>
    <dgm:cxn modelId="{F3E66D6B-5854-C343-827B-8A5DFABFD7A2}" type="presOf" srcId="{8E975A73-ABB1-9A45-A06B-D0D8D219850B}" destId="{DE0B7D6C-D6EB-944E-A1A5-778CB0FA4664}" srcOrd="0" destOrd="0" presId="urn:microsoft.com/office/officeart/2005/8/layout/cycle1"/>
    <dgm:cxn modelId="{F653A370-E984-B544-8053-A48AC82809CE}" type="presOf" srcId="{8E4D6AC1-4B22-DE41-BF8B-D56666C22F9E}" destId="{1A5AF7A3-285B-1441-BD38-2D08516A7938}" srcOrd="0" destOrd="0" presId="urn:microsoft.com/office/officeart/2005/8/layout/cycle1"/>
    <dgm:cxn modelId="{E158988A-685F-7649-AC9F-57288321FB1A}" type="presOf" srcId="{47E30DE2-93AF-9B4A-8767-E0182A8CD7DA}" destId="{DD7F30C8-F4EA-7B49-87E5-FBDE77B75E93}" srcOrd="0" destOrd="0" presId="urn:microsoft.com/office/officeart/2005/8/layout/cycle1"/>
    <dgm:cxn modelId="{94B48B92-C413-5A49-A736-A5881C9F1960}" type="presOf" srcId="{27F3BE80-0D95-A54D-B17B-ED1AB64C0EA7}" destId="{5071FFB0-801E-0F47-B84D-8CEE72DFFDB9}" srcOrd="0" destOrd="0" presId="urn:microsoft.com/office/officeart/2005/8/layout/cycle1"/>
    <dgm:cxn modelId="{31231AA3-D219-A943-B22F-72BCEF32042A}" srcId="{47E30DE2-93AF-9B4A-8767-E0182A8CD7DA}" destId="{92F54965-7489-2D48-8495-0FE642751F88}" srcOrd="0" destOrd="0" parTransId="{06FE75CE-FE61-7D4A-B3BB-362FAADC9A25}" sibTransId="{B3B76E4D-9358-5F4B-AF9E-A4A4DB35D56F}"/>
    <dgm:cxn modelId="{8FF1E5D6-440A-4A45-A97A-FE2A24261261}" type="presOf" srcId="{71044F03-9B3F-9248-AAB6-205218BA0414}" destId="{9F32C25D-F669-FB46-A358-48AA4A447B4C}" srcOrd="0" destOrd="0" presId="urn:microsoft.com/office/officeart/2005/8/layout/cycle1"/>
    <dgm:cxn modelId="{CD8CEED7-BFB5-F049-8A43-3249F8AD407E}" type="presOf" srcId="{5E0853F0-FBCC-F649-8480-99F44F8FDF08}" destId="{086B9A7E-27F1-D14B-B094-08674FA6FCEC}" srcOrd="0" destOrd="0" presId="urn:microsoft.com/office/officeart/2005/8/layout/cycle1"/>
    <dgm:cxn modelId="{71F9C5DB-AE77-C34B-B098-F22857244602}" type="presOf" srcId="{FA4457D4-88E9-1E4C-A1B6-ACE028FE8AD4}" destId="{F9F94F75-7D0B-0C4C-9264-47487B6DA055}" srcOrd="0" destOrd="0" presId="urn:microsoft.com/office/officeart/2005/8/layout/cycle1"/>
    <dgm:cxn modelId="{C9A417EF-CE3A-D74F-9A15-6FB6FAD96403}" type="presOf" srcId="{92F54965-7489-2D48-8495-0FE642751F88}" destId="{0F1C7A39-B9A5-9F48-AECB-2B60D0A9EB04}" srcOrd="0" destOrd="0" presId="urn:microsoft.com/office/officeart/2005/8/layout/cycle1"/>
    <dgm:cxn modelId="{C5FC17FE-4364-8243-B01C-41A0CAA882DA}" type="presOf" srcId="{B3B76E4D-9358-5F4B-AF9E-A4A4DB35D56F}" destId="{8DFBB7B6-BE38-1C41-93BA-29BE51DEEDAC}" srcOrd="0" destOrd="0" presId="urn:microsoft.com/office/officeart/2005/8/layout/cycle1"/>
    <dgm:cxn modelId="{C92A5032-A447-FC43-9563-9187B062DB62}" type="presParOf" srcId="{DD7F30C8-F4EA-7B49-87E5-FBDE77B75E93}" destId="{642FEEA6-13BE-4F4E-B6DD-64D01C359E35}" srcOrd="0" destOrd="0" presId="urn:microsoft.com/office/officeart/2005/8/layout/cycle1"/>
    <dgm:cxn modelId="{78D4CB51-8F73-584E-9968-3AD7E15F3723}" type="presParOf" srcId="{DD7F30C8-F4EA-7B49-87E5-FBDE77B75E93}" destId="{0F1C7A39-B9A5-9F48-AECB-2B60D0A9EB04}" srcOrd="1" destOrd="0" presId="urn:microsoft.com/office/officeart/2005/8/layout/cycle1"/>
    <dgm:cxn modelId="{F502A9D3-ED34-224F-B71B-1B01198A7B03}" type="presParOf" srcId="{DD7F30C8-F4EA-7B49-87E5-FBDE77B75E93}" destId="{8DFBB7B6-BE38-1C41-93BA-29BE51DEEDAC}" srcOrd="2" destOrd="0" presId="urn:microsoft.com/office/officeart/2005/8/layout/cycle1"/>
    <dgm:cxn modelId="{0E8FF746-BDC9-F94B-9CE6-B425666018BF}" type="presParOf" srcId="{DD7F30C8-F4EA-7B49-87E5-FBDE77B75E93}" destId="{418BD4CD-4919-1A49-B44D-AB07F29FB45B}" srcOrd="3" destOrd="0" presId="urn:microsoft.com/office/officeart/2005/8/layout/cycle1"/>
    <dgm:cxn modelId="{83B2D544-E23B-B446-AD9B-30641EAF6CEB}" type="presParOf" srcId="{DD7F30C8-F4EA-7B49-87E5-FBDE77B75E93}" destId="{5071FFB0-801E-0F47-B84D-8CEE72DFFDB9}" srcOrd="4" destOrd="0" presId="urn:microsoft.com/office/officeart/2005/8/layout/cycle1"/>
    <dgm:cxn modelId="{BE2B9A8F-A191-894B-8809-91DDC6DC2C5D}" type="presParOf" srcId="{DD7F30C8-F4EA-7B49-87E5-FBDE77B75E93}" destId="{92F1E603-F1D1-8C42-BE03-B73E2E6D165F}" srcOrd="5" destOrd="0" presId="urn:microsoft.com/office/officeart/2005/8/layout/cycle1"/>
    <dgm:cxn modelId="{C111C9A3-1E43-C043-9636-CE9948C1BF8C}" type="presParOf" srcId="{DD7F30C8-F4EA-7B49-87E5-FBDE77B75E93}" destId="{7E305B90-7A82-9346-9B70-30BFFA66783D}" srcOrd="6" destOrd="0" presId="urn:microsoft.com/office/officeart/2005/8/layout/cycle1"/>
    <dgm:cxn modelId="{C08B6943-22B8-C445-8A97-FD8A0B340648}" type="presParOf" srcId="{DD7F30C8-F4EA-7B49-87E5-FBDE77B75E93}" destId="{9F32C25D-F669-FB46-A358-48AA4A447B4C}" srcOrd="7" destOrd="0" presId="urn:microsoft.com/office/officeart/2005/8/layout/cycle1"/>
    <dgm:cxn modelId="{36B0FA90-28A5-EE4C-98E9-F3DE71E1086C}" type="presParOf" srcId="{DD7F30C8-F4EA-7B49-87E5-FBDE77B75E93}" destId="{1A5AF7A3-285B-1441-BD38-2D08516A7938}" srcOrd="8" destOrd="0" presId="urn:microsoft.com/office/officeart/2005/8/layout/cycle1"/>
    <dgm:cxn modelId="{25B2846B-3ED2-8A43-94F0-E31E0D4C0679}" type="presParOf" srcId="{DD7F30C8-F4EA-7B49-87E5-FBDE77B75E93}" destId="{052CF7AA-A3DE-A046-817C-5767BDE19C19}" srcOrd="9" destOrd="0" presId="urn:microsoft.com/office/officeart/2005/8/layout/cycle1"/>
    <dgm:cxn modelId="{210A29EC-3B87-D040-86A6-9AC784B27DC9}" type="presParOf" srcId="{DD7F30C8-F4EA-7B49-87E5-FBDE77B75E93}" destId="{DE0B7D6C-D6EB-944E-A1A5-778CB0FA4664}" srcOrd="10" destOrd="0" presId="urn:microsoft.com/office/officeart/2005/8/layout/cycle1"/>
    <dgm:cxn modelId="{8E88737D-C9B7-0D4B-8F49-DDBC256ADA09}" type="presParOf" srcId="{DD7F30C8-F4EA-7B49-87E5-FBDE77B75E93}" destId="{7E0A387C-C236-1241-80BD-85AED3224508}" srcOrd="11" destOrd="0" presId="urn:microsoft.com/office/officeart/2005/8/layout/cycle1"/>
    <dgm:cxn modelId="{A9759003-408E-8846-9865-ED6262FBC059}" type="presParOf" srcId="{DD7F30C8-F4EA-7B49-87E5-FBDE77B75E93}" destId="{A0947080-B840-7148-8C35-4DBD0358B7D5}" srcOrd="12" destOrd="0" presId="urn:microsoft.com/office/officeart/2005/8/layout/cycle1"/>
    <dgm:cxn modelId="{5E4D97BA-4675-004D-B289-41B45CC869F4}" type="presParOf" srcId="{DD7F30C8-F4EA-7B49-87E5-FBDE77B75E93}" destId="{F9F94F75-7D0B-0C4C-9264-47487B6DA055}" srcOrd="13" destOrd="0" presId="urn:microsoft.com/office/officeart/2005/8/layout/cycle1"/>
    <dgm:cxn modelId="{453187A8-1128-B946-B51A-4862E966D17C}" type="presParOf" srcId="{DD7F30C8-F4EA-7B49-87E5-FBDE77B75E93}" destId="{086B9A7E-27F1-D14B-B094-08674FA6FCE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C7A39-B9A5-9F48-AECB-2B60D0A9EB04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650258" y="33995"/>
        <a:ext cx="1119113" cy="1119113"/>
      </dsp:txXfrm>
    </dsp:sp>
    <dsp:sp modelId="{8DFBB7B6-BE38-1C41-93BA-29BE51DEEDAC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1FFB0-801E-0F47-B84D-8CEE72DFFDB9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27014" y="2116836"/>
        <a:ext cx="1119113" cy="1119113"/>
      </dsp:txXfrm>
    </dsp:sp>
    <dsp:sp modelId="{92F1E603-F1D1-8C42-BE03-B73E2E6D165F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2C25D-F669-FB46-A358-48AA4A447B4C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555243" y="3404103"/>
        <a:ext cx="1119113" cy="1119113"/>
      </dsp:txXfrm>
    </dsp:sp>
    <dsp:sp modelId="{1A5AF7A3-285B-1441-BD38-2D08516A793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B7D6C-D6EB-944E-A1A5-778CB0FA4664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Symbol" charset="2"/>
            <a:cs typeface="Symbol" charset="2"/>
          </a:endParaRPr>
        </a:p>
      </dsp:txBody>
      <dsp:txXfrm>
        <a:off x="1783472" y="2116836"/>
        <a:ext cx="1119113" cy="1119113"/>
      </dsp:txXfrm>
    </dsp:sp>
    <dsp:sp modelId="{7E0A387C-C236-1241-80BD-85AED322450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94F75-7D0B-0C4C-9264-47487B6DA055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460228" y="33995"/>
        <a:ext cx="1119113" cy="1119113"/>
      </dsp:txXfrm>
    </dsp:sp>
    <dsp:sp modelId="{086B9A7E-27F1-D14B-B094-08674FA6FCEC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16:04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1:01:1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24575,'17'0'0,"2"0"0,8 0 0,3 0 0,5 0 0,1 0 0,0 0 0,-1 0 0,-5 0 0,-4 0 0,-2 0 0,0 0 0,0 0 0,5 0 0,5 0 0,6 2 0,6 2 0,-1 1 0,1 1 0,-1-2 0,-2-1 0,4-1 0,1-2 0,7 0 0,4 0 0,2 0 0,0 0 0,-7 0 0,-7 0 0,-13 0 0,-10 0 0,-5 0 0,-6 0 0,-4 0 0,0 0 0,-1 0 0,3 0 0,2 0 0,0 0 0,4 0 0,3-1 0,1-3 0,3-2 0,1-2 0,2 1 0,4 1 0,4 2 0,6 0 0,3-2 0,4 1 0,-2 0 0,-5 2 0,-4 0 0,-7 1 0,-4 0 0,-5 2 0,-4 0 0,-1 0 0,2 0 0,2 0 0,5 0 0,2 0 0,2 0 0,0 0 0,-1 0 0,1 0 0,-2 0 0,-3 0 0,-3 0 0,-8-1 0,-4-1 0,-3-1 0,-2 0 0,-1 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1:01:2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24575,'12'0'0,"15"0"0,11 0 0,2 0 0,-3 0 0,-12 0 0,0 0 0,3 0 0,9 0 0,5 0 0,3 0 0,-2-1 0,-5-3 0,-4-1 0,-3 1 0,2 0 0,4 2 0,5 0 0,2-2 0,1 1 0,-1 1 0,-2-1 0,-4 1 0,-3 0 0,-3 0 0,1 1 0,0 1 0,7 0 0,6 0 0,5 0 0,5 0 0,3 0 0,4 0 0,3 0 0,0 0 0,-5 0 0,-7 0 0,-9 0 0,-8 0 0,-4 0 0,-4 0 0,1 0 0,4 0 0,5 0 0,3 0 0,-2 0 0,-10 0 0,-7 0 0,-8 0 0,-6 0 0,-2 0 0,-1 0 0,2 0 0,7 0 0,4 0 0,3 0 0,2 0 0,1 0 0,2 0 0,1 0 0,-2 1 0,-4 1 0,-7 0 0,-5 0 0,-5-2 0,-2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1:01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24575,'7'-4'0,"24"1"0,17 3 0,13 0 0,3 0 0,-18 0 0,-3 0 0,-3 0 0,4 2 0,5 2 0,0 1 0,0 1 0,-8 0 0,-6-1 0,-6 0 0,-4-1 0,1-2 0,3-1 0,5-1 0,5 0 0,3 0 0,0 0 0,0 0 0,1 0 0,1-1 0,2-2 0,-1-3 0,-2-4 0,3-2 0,1-1 0,0-3 0,-3 2 0,-5-1 0,-3 2 0,-5 2 0,-2-1 0,-3 1 0,-4-1 0,0 1 0,3-1 0,1-2 0,3 2 0,1 0 0,-3 5 0,-1 2 0,-5 1 0,-3 1 0,-2-1 0,-1 0 0,2 0 0,1 0 0,-1 0 0,0 2 0,-2 1 0,0 1 0,-1 0 0,-2-2 0,-3 0 0,-3 0 0,-1 0 0,-1 2 0,3 0 0,7 0 0,9 0 0,9 0 0,5 0 0,-1 0 0,-7 0 0,-7 0 0,-6 0 0,-4 0 0,-1 0 0,-2 0 0,-2 0 0,-2 0 0,-2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0:54:0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26 193 24575,'5'35'0,"2"-11"0,2 12 0,-1-18 0,-4-4 0,1-1 0,-2 5 0,2 5 0,1 6 0,0 4 0,2-3 0,-3-4 0,0-7 0,-1-5 0,-1-6 0,0-4 0,-1-1 0,1 0 0,1 1 0,-1 1 0,1 1 0,0 0 0,-2-1 0,1-1 0,0 1 0,-1-1 0,0-1 0,-1 0 0,0 0 0,1 3 0,2 2 0,-1 4 0,0 1 0,1-2 0,-1-2 0,0-1 0,-1-3 0,2 0 0,0 0 0,1 1 0,1 2 0,-1 1 0,-1 0 0,-1-2 0,0-2 0,3 0 0,3 2 0,2 3 0,2 0 0,2 0 0,1-3 0,-1-1 0,-1-1 0,-1-2 0,-1 0 0,-1-1 0,0 1 0,0 3 0,2-2 0,-1 1 0,0 1 0,1-1 0,3-1 0,5 2 0,8-1 0,7 2 0,5 1 0,3-2 0,-1-2 0,-2 0 0,-4-2 0,-3 0 0,-4 0 0,-1-2 0,2 0 0,3 0 0,2 0 0,0 0 0,-1 0 0,-6 0 0,-4 0 0,-5 0 0,-4 0 0,-4 0 0,-2 0 0,0 0 0,-1 0 0,0 0 0,-1 0 0,2 0 0,2 0 0,3-1 0,6-3 0,6-3 0,6-1 0,7-1 0,2 0 0,2-1 0,-1 1 0,-5 2 0,-5 0 0,-5 2 0,-7 2 0,-3 0 0,-3 0 0,0 1 0,1 0 0,-1 2 0,1-1 0,5-1 0,9 0 0,13 0 0,15 2 0,12 0 0,4 0 0,-4 0 0,-12 0 0,-13-2 0,-12 0 0,-8-2 0,-4-1 0,-4 0 0,-1-4 0,6-4 0,7-2 0,9-4 0,5-3 0,-3 2 0,-7 2 0,-8 3 0,-8 7 0,-7 0 0,-4 3 0,-4 0 0,-2-3 0,0-3 0,0-6 0,0-4 0,0-3 0,0 1 0,0 3 0,0 3 0,0 2 0,0-2 0,0-1 0,0 0 0,0 1 0,0 2 0,0 1 0,0 0 0,0 3 0,0 2 0,0 2 0,0 2 0,0 0 0,-3 2 0,-3-1 0,-2 1 0,-6 0 0,-5-1 0,-10 0 0,-17-2 0,-25-1 0,-22 2 0,29 4 0,-2 0 0,-4 0 0,-2 1 0,0 0 0,-1 0 0,1-1 0,2-1 0,10-2 0,1-1 0,3-1 0,1-2 0,-42-11 0,13-1 0,9 0 0,6 2 0,7 2 0,0 1 0,0 1 0,1 0 0,0 0 0,5-2 0,4 2 0,10 0 0,8 5 0,9 2 0,7 3 0,4 1 0,4 1 0,-2 2 0,-5 0 0,-8 0 0,-8 1 0,0 3 0,3 1 0,8 1 0,8-1 0,6-2 0,3-1 0,1 0 0,1-1 0,-2 0 0,1-1 0,0 0 0,-3 0 0,-2 1 0,-5 1 0,-1 2 0,-1 0 0,-1 3 0,-4 3 0,-5 4 0,-5 4 0,-5 3 0,0 0 0,4 0 0,10-6 0,10-7 0,8-3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0:54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24575,'11'0'0,"14"0"0,9 0 0,4 0 0,-2 0 0,-10 0 0,-1 0 0,-3 0 0,-3 0 0,-2 0 0,1 0 0,2 0 0,2 0 0,4 0 0,1 0 0,1 0 0,1 0 0,-1 0 0,-1 0 0,1 0 0,-1 0 0,-2 0 0,-3 0 0,-5 0 0,-2 0 0,0 0 0,-1 0 0,0 0 0,-1 0 0,0 0 0,5 0 0,4 0 0,4 0 0,1 0 0,-2 0 0,0 0 0,-2 0 0,2 0 0,2 0 0,0 0 0,-2 0 0,-3 0 0,-5 0 0,1 0 0,4 0 0,10 0 0,14 0 0,11 0 0,12 0 0,5 0 0,-3 0 0,-8 0 0,-13 0 0,-12 0 0,-12 0 0,-7 0 0,-8 0 0,-3 0 0,-2 0 0,2 0 0,2 0 0,0 0 0,-1 0 0,-2 0 0,-1 0 0,-2 0 0,-1 0 0,2 0 0,4 4 0,4 3 0,3 2 0,0 0 0,-3-4 0,0-3 0,-1 0 0,2 0 0,3 0 0,1 0 0,-2-2 0,-4-1 0,-6-1 0,-4 0 0,-2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0:54:1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 24575,'-11'0'0,"-5"0"0,-5 0 0,-10 0 0,-7 0 0,2 0 0,7 0 0,9 0 0,8 0 0,6 0 0,2 0 0,-2 0 0,-1 0 0,-8 0 0,-7 0 0,-6 0 0,-4 0 0,-2 0 0,3 0 0,2 0 0,6 0 0,7 0 0,4 0 0,0 0 0,-3 0 0,-6 0 0,-6 0 0,-2 0 0,2 0 0,5 0 0,9 0 0,6 0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EA95D-D526-D84C-8470-ACD467DFB240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34FA-2160-2046-B54C-B542A93A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34FA-2160-2046-B54C-B542A93A96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D45A2-BAB8-1C40-A085-E72B7E9F6F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1B14-CF75-8944-87A5-BB9BA0D4B89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FA0D-3016-874D-A4E5-2DEDF03D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336"/>
            <a:ext cx="8829303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08"/>
            <a:ext cx="8229600" cy="6043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     Exact Results from an Approximate Theory: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Topological Defects and Phase Transitions </a:t>
            </a:r>
          </a:p>
          <a:p>
            <a:pPr marL="0" indent="0" algn="ctr">
              <a:buNone/>
            </a:pPr>
            <a:r>
              <a:rPr lang="en-US" b="1" dirty="0"/>
              <a:t>in two dimensions</a:t>
            </a:r>
          </a:p>
          <a:p>
            <a:pPr marL="0" indent="0" algn="ctr">
              <a:buNone/>
            </a:pPr>
            <a:r>
              <a:rPr lang="en-US" sz="2000" b="1" dirty="0"/>
              <a:t>(A random walk through physics to a Nobel prize)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Sorin Fest, October, 2023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	John Michael Kosterlitz</a:t>
            </a:r>
          </a:p>
          <a:p>
            <a:pPr marL="0" indent="0">
              <a:buNone/>
            </a:pPr>
            <a:r>
              <a:rPr lang="en-US" dirty="0"/>
              <a:t>                   	Department of Physics</a:t>
            </a:r>
          </a:p>
          <a:p>
            <a:pPr marL="0" indent="0">
              <a:buNone/>
            </a:pPr>
            <a:r>
              <a:rPr lang="en-US" dirty="0"/>
              <a:t>                   	Brown University</a:t>
            </a:r>
          </a:p>
          <a:p>
            <a:pPr marL="0" indent="0">
              <a:buNone/>
            </a:pPr>
            <a:r>
              <a:rPr lang="en-US" dirty="0"/>
              <a:t>                   	Providence, RI, USA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1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11E4-5F02-8B14-827D-B2705B18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FE2811-2456-E372-59BC-142447B47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000"/>
            <a:ext cx="7391400" cy="325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BE2E1-CE67-9712-3FF6-186B012F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8382000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45E56A-0205-F252-9084-45D59D701E03}"/>
                  </a:ext>
                </a:extLst>
              </p14:cNvPr>
              <p14:cNvContentPartPr/>
              <p14:nvPr/>
            </p14:nvContentPartPr>
            <p14:xfrm>
              <a:off x="282555" y="102435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45E56A-0205-F252-9084-45D59D701E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915" y="101535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D51CE53-3BF7-3652-88F2-C065B09ECCF6}"/>
              </a:ext>
            </a:extLst>
          </p:cNvPr>
          <p:cNvSpPr txBox="1"/>
          <p:nvPr/>
        </p:nvSpPr>
        <p:spPr>
          <a:xfrm rot="196371">
            <a:off x="152133" y="848537"/>
            <a:ext cx="29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85AB5-BD1E-A904-7FCE-6F7E52490251}"/>
              </a:ext>
            </a:extLst>
          </p:cNvPr>
          <p:cNvSpPr txBox="1"/>
          <p:nvPr/>
        </p:nvSpPr>
        <p:spPr>
          <a:xfrm>
            <a:off x="1600200" y="840455"/>
            <a:ext cx="39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B9659B-165F-A455-B89F-D37609340411}"/>
              </a:ext>
            </a:extLst>
          </p:cNvPr>
          <p:cNvSpPr txBox="1"/>
          <p:nvPr/>
        </p:nvSpPr>
        <p:spPr>
          <a:xfrm>
            <a:off x="6629400" y="510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C(t)=-t(8𝝅y</a:t>
            </a:r>
            <a:r>
              <a:rPr lang="en-US" baseline="30000" dirty="0"/>
              <a:t>2</a:t>
            </a:r>
            <a:r>
              <a:rPr lang="en-US" dirty="0"/>
              <a:t>-t)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224CAC-EB6C-35A7-65BA-4904A66217BB}"/>
                  </a:ext>
                </a:extLst>
              </p14:cNvPr>
              <p14:cNvContentPartPr/>
              <p14:nvPr/>
            </p14:nvContentPartPr>
            <p14:xfrm>
              <a:off x="3326851" y="4368936"/>
              <a:ext cx="776520" cy="2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224CAC-EB6C-35A7-65BA-4904A6621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7851" y="4359936"/>
                <a:ext cx="794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A567D1-53B6-5115-0CEB-83DA711BD457}"/>
                  </a:ext>
                </a:extLst>
              </p14:cNvPr>
              <p14:cNvContentPartPr/>
              <p14:nvPr/>
            </p14:nvContentPartPr>
            <p14:xfrm>
              <a:off x="3337291" y="4315296"/>
              <a:ext cx="789480" cy="1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A567D1-53B6-5115-0CEB-83DA711BD4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8651" y="4306656"/>
                <a:ext cx="807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93F27E-0906-67B6-9DB0-9BAC3BA6D097}"/>
                  </a:ext>
                </a:extLst>
              </p14:cNvPr>
              <p14:cNvContentPartPr/>
              <p14:nvPr/>
            </p14:nvContentPartPr>
            <p14:xfrm>
              <a:off x="3378691" y="4392336"/>
              <a:ext cx="781920" cy="9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93F27E-0906-67B6-9DB0-9BAC3BA6D0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0051" y="4383336"/>
                <a:ext cx="79956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D47078F-0815-2858-23B6-EB1CD79A5752}"/>
              </a:ext>
            </a:extLst>
          </p:cNvPr>
          <p:cNvSpPr txBox="1"/>
          <p:nvPr/>
        </p:nvSpPr>
        <p:spPr>
          <a:xfrm>
            <a:off x="4212450" y="4145040"/>
            <a:ext cx="15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a➝ae</a:t>
            </a:r>
            <a:r>
              <a:rPr lang="en-US" baseline="30000" dirty="0" err="1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726E-0A92-59B7-4F73-2ECE58B0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8DD851-3674-0C95-0F8C-028C9AAD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56" y="533400"/>
            <a:ext cx="7030844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C0B20-245D-0A57-E00D-C8F685AA3D58}"/>
              </a:ext>
            </a:extLst>
          </p:cNvPr>
          <p:cNvSpPr txBox="1"/>
          <p:nvPr/>
        </p:nvSpPr>
        <p:spPr>
          <a:xfrm>
            <a:off x="4387269" y="1295400"/>
            <a:ext cx="361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Josephson relation in d dimensions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63D6C-E78B-E953-D821-20D4E54D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9" y="3349615"/>
            <a:ext cx="7772400" cy="615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4FCB05-BDCD-3ABF-E331-41558806F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88430"/>
            <a:ext cx="8610599" cy="2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7662-D2A5-62E7-D0B6-C47246A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B37C2-D229-01AF-D1F0-ADB6FE6C4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839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13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193800"/>
            <a:ext cx="6667500" cy="447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9720C7-E8F9-E1D5-9D86-10EA66056A62}"/>
                  </a:ext>
                </a:extLst>
              </p14:cNvPr>
              <p14:cNvContentPartPr/>
              <p14:nvPr/>
            </p14:nvContentPartPr>
            <p14:xfrm>
              <a:off x="4240171" y="4263456"/>
              <a:ext cx="892800" cy="31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9720C7-E8F9-E1D5-9D86-10EA66056A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1531" y="4254456"/>
                <a:ext cx="91044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CAE57D7-CE4A-9186-2C5E-3CF4F2ADE99F}"/>
              </a:ext>
            </a:extLst>
          </p:cNvPr>
          <p:cNvGrpSpPr/>
          <p:nvPr/>
        </p:nvGrpSpPr>
        <p:grpSpPr>
          <a:xfrm>
            <a:off x="4307851" y="4408896"/>
            <a:ext cx="805680" cy="24480"/>
            <a:chOff x="4307851" y="4408896"/>
            <a:chExt cx="805680" cy="2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BDBA24C-9CEA-075B-12D5-6875DCAE9A12}"/>
                    </a:ext>
                  </a:extLst>
                </p14:cNvPr>
                <p14:cNvContentPartPr/>
                <p14:nvPr/>
              </p14:nvContentPartPr>
              <p14:xfrm>
                <a:off x="4307851" y="4408896"/>
                <a:ext cx="662040" cy="1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BDBA24C-9CEA-075B-12D5-6875DCAE9A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8851" y="4399896"/>
                  <a:ext cx="679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B666A8-6B51-8EC2-E200-752CA7BDFEA1}"/>
                    </a:ext>
                  </a:extLst>
                </p14:cNvPr>
                <p14:cNvContentPartPr/>
                <p14:nvPr/>
              </p14:nvContentPartPr>
              <p14:xfrm>
                <a:off x="4877011" y="4433016"/>
                <a:ext cx="23652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B666A8-6B51-8EC2-E200-752CA7BDFE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68371" y="4424376"/>
                  <a:ext cx="25416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0E8DFB5-D7EA-8C7E-35A6-39A397CB58CD}"/>
              </a:ext>
            </a:extLst>
          </p:cNvPr>
          <p:cNvSpPr txBox="1"/>
          <p:nvPr/>
        </p:nvSpPr>
        <p:spPr>
          <a:xfrm>
            <a:off x="5257801" y="42634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a➛a</a:t>
            </a:r>
            <a:r>
              <a:rPr lang="en-US" dirty="0"/>
              <a:t>(l)=</a:t>
            </a:r>
            <a:r>
              <a:rPr lang="en-US" dirty="0" err="1"/>
              <a:t>ae</a:t>
            </a:r>
            <a:r>
              <a:rPr lang="en-US" baseline="30000" dirty="0" err="1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8249"/>
            <a:ext cx="4424625" cy="4306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RG flows in the (</a:t>
            </a:r>
            <a:r>
              <a:rPr lang="en-US" sz="1800" dirty="0" err="1"/>
              <a:t>K,y</a:t>
            </a:r>
            <a:r>
              <a:rPr lang="en-US" sz="1800" dirty="0"/>
              <a:t>) plane. The transition temperature </a:t>
            </a:r>
            <a:r>
              <a:rPr lang="en-US" sz="1800" dirty="0" err="1"/>
              <a:t>T</a:t>
            </a:r>
            <a:r>
              <a:rPr lang="en-US" sz="1800" baseline="-25000" dirty="0" err="1"/>
              <a:t>c</a:t>
            </a:r>
            <a:r>
              <a:rPr lang="en-US" sz="1800" dirty="0"/>
              <a:t>(y) is the straight line on the right ending at K=2/π</a:t>
            </a:r>
            <a:r>
              <a:rPr lang="en-US" sz="1800" dirty="0">
                <a:latin typeface="Symbol"/>
              </a:rPr>
              <a:t>.</a:t>
            </a:r>
          </a:p>
        </p:txBody>
      </p:sp>
      <p:pic>
        <p:nvPicPr>
          <p:cNvPr id="4" name="Content Placeholder 3" descr="ppslid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9605" r="53657" b="71259"/>
          <a:stretch/>
        </p:blipFill>
        <p:spPr>
          <a:xfrm>
            <a:off x="4267200" y="1524000"/>
            <a:ext cx="21336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312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y=</a:t>
            </a:r>
            <a:r>
              <a:rPr lang="en-US" sz="1400" dirty="0" err="1"/>
              <a:t>exp</a:t>
            </a:r>
            <a:r>
              <a:rPr lang="en-US" sz="1400" dirty="0"/>
              <a:t>(-</a:t>
            </a:r>
            <a:r>
              <a:rPr lang="en-US" sz="1400" dirty="0" err="1"/>
              <a:t>E</a:t>
            </a:r>
            <a:r>
              <a:rPr lang="en-US" sz="1400" baseline="-25000" dirty="0" err="1"/>
              <a:t>c</a:t>
            </a:r>
            <a:r>
              <a:rPr lang="en-US" sz="1400" dirty="0"/>
              <a:t>/</a:t>
            </a:r>
            <a:r>
              <a:rPr lang="en-US" sz="1400" dirty="0" err="1"/>
              <a:t>k</a:t>
            </a:r>
            <a:r>
              <a:rPr lang="en-US" sz="1400" baseline="-25000" dirty="0" err="1"/>
              <a:t>B</a:t>
            </a:r>
            <a:r>
              <a:rPr lang="en-US" sz="1400" dirty="0" err="1"/>
              <a:t>T</a:t>
            </a:r>
            <a:r>
              <a:rPr lang="en-US" sz="1400" dirty="0"/>
              <a:t>)</a:t>
            </a:r>
          </a:p>
          <a:p>
            <a:r>
              <a:rPr lang="en-US" sz="1400" dirty="0"/>
              <a:t>K=ρ</a:t>
            </a:r>
            <a:r>
              <a:rPr lang="en-US" sz="1400" baseline="-25000" dirty="0">
                <a:latin typeface="Times"/>
              </a:rPr>
              <a:t>S</a:t>
            </a:r>
            <a:r>
              <a:rPr lang="en-US" sz="1400" baseline="30000" dirty="0">
                <a:latin typeface="Times"/>
              </a:rPr>
              <a:t>0</a:t>
            </a:r>
            <a:r>
              <a:rPr lang="en-US" sz="1400" dirty="0">
                <a:latin typeface="Symbol"/>
              </a:rPr>
              <a:t>/</a:t>
            </a:r>
            <a:r>
              <a:rPr lang="en-US" sz="1400" dirty="0" err="1">
                <a:latin typeface="Times"/>
              </a:rPr>
              <a:t>k</a:t>
            </a:r>
            <a:r>
              <a:rPr lang="en-US" sz="1400" baseline="-25000" dirty="0" err="1">
                <a:latin typeface="Times"/>
              </a:rPr>
              <a:t>B</a:t>
            </a:r>
            <a:r>
              <a:rPr lang="en-US" sz="1400" dirty="0" err="1">
                <a:latin typeface="Times"/>
              </a:rPr>
              <a:t>T</a:t>
            </a:r>
            <a:endParaRPr lang="en-US" sz="1400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4983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slide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6" t="27890" r="11357" b="50184"/>
          <a:stretch/>
        </p:blipFill>
        <p:spPr>
          <a:xfrm>
            <a:off x="529857" y="2679437"/>
            <a:ext cx="76962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990600" y="37015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lengths: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863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Measured stiffness: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19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Superfluid density: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328773"/>
            <a:ext cx="533400" cy="27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t&lt;0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9402" y="1611868"/>
            <a:ext cx="322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Crucial predictions of our theory</a:t>
            </a:r>
          </a:p>
        </p:txBody>
      </p:sp>
    </p:spTree>
    <p:extLst>
      <p:ext uri="{BB962C8B-B14F-4D97-AF65-F5344CB8AC3E}">
        <p14:creationId xmlns:p14="http://schemas.microsoft.com/office/powerpoint/2010/main" val="321033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066"/>
          </a:xfrm>
        </p:spPr>
        <p:txBody>
          <a:bodyPr>
            <a:normAutofit/>
          </a:bodyPr>
          <a:lstStyle/>
          <a:p>
            <a:r>
              <a:rPr lang="en-US" sz="1800" dirty="0"/>
              <a:t>Figure 2: DJ Bishop and JD </a:t>
            </a:r>
            <a:r>
              <a:rPr lang="en-US" sz="1800" dirty="0" err="1"/>
              <a:t>Reppy</a:t>
            </a:r>
            <a:r>
              <a:rPr lang="en-US" sz="1800" dirty="0"/>
              <a:t>, </a:t>
            </a:r>
            <a:r>
              <a:rPr lang="en-US" sz="1800" dirty="0" err="1"/>
              <a:t>Phys</a:t>
            </a:r>
            <a:r>
              <a:rPr lang="en-US" sz="1800" dirty="0"/>
              <a:t> Rev </a:t>
            </a:r>
            <a:r>
              <a:rPr lang="en-US" sz="1800" dirty="0" err="1"/>
              <a:t>Lett</a:t>
            </a:r>
            <a:r>
              <a:rPr lang="en-US" sz="1800" dirty="0"/>
              <a:t> 40, 1727 (1978)</a:t>
            </a:r>
          </a:p>
        </p:txBody>
      </p:sp>
      <p:pic>
        <p:nvPicPr>
          <p:cNvPr id="4" name="Content Placeholder 3" descr="fig3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20" r="-31020"/>
          <a:stretch>
            <a:fillRect/>
          </a:stretch>
        </p:blipFill>
        <p:spPr>
          <a:xfrm>
            <a:off x="457200" y="646703"/>
            <a:ext cx="8229600" cy="5573411"/>
          </a:xfrm>
        </p:spPr>
      </p:pic>
      <p:sp>
        <p:nvSpPr>
          <p:cNvPr id="5" name="TextBox 4"/>
          <p:cNvSpPr txBox="1"/>
          <p:nvPr/>
        </p:nvSpPr>
        <p:spPr>
          <a:xfrm>
            <a:off x="2245946" y="6490555"/>
            <a:ext cx="654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(Copyright: APS)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9149F-547F-30CE-38CD-2503CD617627}"/>
              </a:ext>
            </a:extLst>
          </p:cNvPr>
          <p:cNvSpPr txBox="1"/>
          <p:nvPr/>
        </p:nvSpPr>
        <p:spPr>
          <a:xfrm>
            <a:off x="7010400" y="2133600"/>
            <a:ext cx="178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very low 𝝎=10Hz</a:t>
            </a:r>
          </a:p>
        </p:txBody>
      </p:sp>
    </p:spTree>
    <p:extLst>
      <p:ext uri="{BB962C8B-B14F-4D97-AF65-F5344CB8AC3E}">
        <p14:creationId xmlns:p14="http://schemas.microsoft.com/office/powerpoint/2010/main" val="409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9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5" t="-8635" r="10145" b="-5107"/>
          <a:stretch/>
        </p:blipFill>
        <p:spPr>
          <a:xfrm>
            <a:off x="76200" y="685800"/>
            <a:ext cx="7762413" cy="578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95143"/>
          </a:xfrm>
        </p:spPr>
        <p:txBody>
          <a:bodyPr>
            <a:normAutofit/>
          </a:bodyPr>
          <a:lstStyle/>
          <a:p>
            <a:r>
              <a:rPr lang="en-US" sz="2000" dirty="0"/>
              <a:t>Figure 3: DJ Bishop and JD </a:t>
            </a:r>
            <a:r>
              <a:rPr lang="en-US" sz="2000" dirty="0" err="1"/>
              <a:t>Reppy</a:t>
            </a:r>
            <a:r>
              <a:rPr lang="en-US" sz="2000" dirty="0"/>
              <a:t>, </a:t>
            </a:r>
            <a:r>
              <a:rPr lang="en-US" sz="2000" dirty="0" err="1"/>
              <a:t>Phys</a:t>
            </a:r>
            <a:r>
              <a:rPr lang="en-US" sz="2000" dirty="0"/>
              <a:t> Rev Lett 40, 1727 (1978).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477000"/>
            <a:ext cx="35509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(Copyright: APS)</a:t>
            </a:r>
          </a:p>
        </p:txBody>
      </p:sp>
    </p:spTree>
    <p:extLst>
      <p:ext uri="{BB962C8B-B14F-4D97-AF65-F5344CB8AC3E}">
        <p14:creationId xmlns:p14="http://schemas.microsoft.com/office/powerpoint/2010/main" val="298351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399"/>
            <a:ext cx="9144000" cy="61872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 Two possible orders in 2D crystal:</a:t>
            </a:r>
          </a:p>
          <a:p>
            <a:pPr>
              <a:buNone/>
            </a:pPr>
            <a:r>
              <a:rPr lang="en-US" sz="2000" dirty="0"/>
              <a:t> Translational order: Particle positions at </a:t>
            </a:r>
            <a:r>
              <a:rPr lang="en-US" sz="2000" b="1" dirty="0"/>
              <a:t>R=</a:t>
            </a:r>
            <a:r>
              <a:rPr lang="en-US" sz="2000" b="1" dirty="0" err="1"/>
              <a:t>r+u(r</a:t>
            </a:r>
            <a:r>
              <a:rPr lang="en-US" sz="2000" b="1" dirty="0"/>
              <a:t>)      </a:t>
            </a:r>
          </a:p>
          <a:p>
            <a:pPr>
              <a:buNone/>
            </a:pPr>
            <a:r>
              <a:rPr lang="en-US" sz="2000" b="1" dirty="0"/>
              <a:t>                                     </a:t>
            </a:r>
            <a:r>
              <a:rPr lang="en-US" sz="2000" b="1" dirty="0" err="1"/>
              <a:t>r</a:t>
            </a:r>
            <a:r>
              <a:rPr lang="en-US" sz="2000" b="1" dirty="0"/>
              <a:t>=</a:t>
            </a:r>
            <a:r>
              <a:rPr lang="en-US" sz="2000" dirty="0"/>
              <a:t>n</a:t>
            </a:r>
            <a:r>
              <a:rPr lang="en-US" sz="2000" b="1" dirty="0"/>
              <a:t>e</a:t>
            </a:r>
            <a:r>
              <a:rPr lang="en-US" sz="2000" baseline="-25000" dirty="0"/>
              <a:t>1</a:t>
            </a:r>
            <a:r>
              <a:rPr lang="en-US" sz="2000" dirty="0"/>
              <a:t>+m</a:t>
            </a:r>
            <a:r>
              <a:rPr lang="en-US" sz="2000" b="1" dirty="0"/>
              <a:t>e</a:t>
            </a:r>
            <a:r>
              <a:rPr lang="en-US" sz="2000" b="1" baseline="-25000" dirty="0"/>
              <a:t>2 </a:t>
            </a:r>
            <a:r>
              <a:rPr lang="en-US" sz="2000" dirty="0"/>
              <a:t>define ideal periodic lattice.</a:t>
            </a:r>
          </a:p>
          <a:p>
            <a:pPr>
              <a:buNone/>
            </a:pPr>
            <a:r>
              <a:rPr lang="en-US" sz="2000" dirty="0"/>
              <a:t>                                    </a:t>
            </a:r>
            <a:r>
              <a:rPr lang="en-US" sz="2000" b="1" dirty="0" err="1"/>
              <a:t>u</a:t>
            </a:r>
            <a:r>
              <a:rPr lang="en-US" sz="2000" dirty="0" err="1"/>
              <a:t>(</a:t>
            </a:r>
            <a:r>
              <a:rPr lang="en-US" sz="2000" b="1" dirty="0" err="1"/>
              <a:t>r</a:t>
            </a:r>
            <a:r>
              <a:rPr lang="en-US" sz="2000" dirty="0"/>
              <a:t>) is displacement from ideal lattice position.</a:t>
            </a:r>
          </a:p>
          <a:p>
            <a:pPr>
              <a:buNone/>
            </a:pPr>
            <a:r>
              <a:rPr lang="en-US" sz="2000" b="1" baseline="-25000" dirty="0"/>
              <a:t> </a:t>
            </a:r>
            <a:r>
              <a:rPr lang="en-US" sz="2000" b="1" dirty="0"/>
              <a:t> </a:t>
            </a:r>
            <a:r>
              <a:rPr lang="en-US" sz="2000" dirty="0"/>
              <a:t> Order Parameters: </a:t>
            </a:r>
            <a:endParaRPr lang="en-US" sz="2000" b="1" dirty="0"/>
          </a:p>
          <a:p>
            <a:pPr>
              <a:buNone/>
            </a:pPr>
            <a:endParaRPr lang="en-US" sz="2000" b="1" baseline="-25000" dirty="0"/>
          </a:p>
          <a:p>
            <a:pPr>
              <a:buNone/>
            </a:pPr>
            <a:r>
              <a:rPr lang="en-US" sz="2000" dirty="0"/>
              <a:t>  </a:t>
            </a:r>
          </a:p>
          <a:p>
            <a:pPr>
              <a:buNone/>
            </a:pPr>
            <a:r>
              <a:rPr lang="en-US" sz="2000" dirty="0" err="1"/>
              <a:t>Orientational</a:t>
            </a:r>
            <a:r>
              <a:rPr lang="en-US" sz="2000" dirty="0"/>
              <a:t> order: Triangular lattice has 6 crystal </a:t>
            </a:r>
            <a:r>
              <a:rPr lang="en-US" sz="2000"/>
              <a:t>axes </a:t>
            </a:r>
            <a:r>
              <a:rPr lang="en-US" sz="2000">
                <a:latin typeface="Symbol"/>
              </a:rPr>
              <a:t>p/</a:t>
            </a:r>
            <a:r>
              <a:rPr lang="en-US" sz="2000" dirty="0">
                <a:latin typeface="Symbol"/>
              </a:rPr>
              <a:t>3=60</a:t>
            </a:r>
            <a:r>
              <a:rPr lang="en-US" sz="2000" baseline="30000" dirty="0">
                <a:latin typeface="Symbol"/>
              </a:rPr>
              <a:t>0 </a:t>
            </a:r>
            <a:r>
              <a:rPr lang="en-US" sz="2000" dirty="0">
                <a:latin typeface="Symbol"/>
              </a:rPr>
              <a:t> </a:t>
            </a:r>
            <a:r>
              <a:rPr lang="en-US" sz="2000" dirty="0">
                <a:latin typeface="Calibri"/>
              </a:rPr>
              <a:t>apart.</a:t>
            </a:r>
            <a:r>
              <a:rPr lang="en-US" sz="2000" dirty="0"/>
              <a:t> 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350520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3429000"/>
            <a:ext cx="22479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410200"/>
            <a:ext cx="3200400" cy="7159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410200"/>
            <a:ext cx="309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Orientational</a:t>
            </a:r>
            <a:r>
              <a:rPr lang="en-US" dirty="0"/>
              <a:t> order parameter:</a:t>
            </a:r>
          </a:p>
        </p:txBody>
      </p:sp>
    </p:spTree>
    <p:extLst>
      <p:ext uri="{BB962C8B-B14F-4D97-AF65-F5344CB8AC3E}">
        <p14:creationId xmlns:p14="http://schemas.microsoft.com/office/powerpoint/2010/main" val="149865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/>
              <a:t>Bond Angle (or crystal axes) Order in Harmonic Crystal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4290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219200"/>
            <a:ext cx="39497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6300"/>
            <a:ext cx="4495800" cy="97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24200"/>
            <a:ext cx="1013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theory says: (</a:t>
            </a:r>
            <a:r>
              <a:rPr lang="en-US" dirty="0" err="1"/>
              <a:t>i</a:t>
            </a:r>
            <a:r>
              <a:rPr lang="en-US" dirty="0"/>
              <a:t>) algebraic decay of translational order (</a:t>
            </a:r>
            <a:r>
              <a:rPr lang="en-US" dirty="0" err="1"/>
              <a:t>Mermin</a:t>
            </a:r>
            <a:r>
              <a:rPr lang="en-US" dirty="0"/>
              <a:t>-Wagner theorem)</a:t>
            </a:r>
          </a:p>
          <a:p>
            <a:r>
              <a:rPr lang="en-US" dirty="0"/>
              <a:t>                                       (ii) long range </a:t>
            </a:r>
            <a:r>
              <a:rPr lang="en-US" dirty="0" err="1"/>
              <a:t>orientational</a:t>
            </a:r>
            <a:r>
              <a:rPr lang="en-US" dirty="0"/>
              <a:t> order </a:t>
            </a:r>
          </a:p>
          <a:p>
            <a:r>
              <a:rPr lang="en-US" dirty="0"/>
              <a:t>                                       (iii) elastic </a:t>
            </a:r>
            <a:r>
              <a:rPr lang="en-US" dirty="0" err="1"/>
              <a:t>moduli</a:t>
            </a:r>
            <a:r>
              <a:rPr lang="en-US" dirty="0"/>
              <a:t> finite</a:t>
            </a:r>
          </a:p>
          <a:p>
            <a:endParaRPr lang="en-US" dirty="0"/>
          </a:p>
          <a:p>
            <a:r>
              <a:rPr lang="en-US" dirty="0"/>
              <a:t>Need to identify excitations which will lead to isotropic liquid – dislocations &amp; </a:t>
            </a:r>
            <a:r>
              <a:rPr lang="en-US" dirty="0" err="1"/>
              <a:t>disclinations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800600"/>
            <a:ext cx="3962400" cy="92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4800600"/>
            <a:ext cx="2952750" cy="1517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00" y="5410200"/>
            <a:ext cx="4800600" cy="116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9852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Dislocation: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57426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Disclination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6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989"/>
          </a:xfrm>
        </p:spPr>
        <p:txBody>
          <a:bodyPr>
            <a:normAutofit/>
          </a:bodyPr>
          <a:lstStyle/>
          <a:p>
            <a:r>
              <a:rPr lang="en-US" sz="2400" b="1" dirty="0"/>
              <a:t>Situation of 2D systems in 1970’s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2D magnetic models: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H/</a:t>
            </a:r>
            <a:r>
              <a:rPr lang="en-US" sz="1800" dirty="0" err="1"/>
              <a:t>kT</a:t>
            </a:r>
            <a:r>
              <a:rPr lang="en-US" sz="1800" dirty="0"/>
              <a:t>=K(1-s(</a:t>
            </a:r>
            <a:r>
              <a:rPr lang="en-US" sz="1800" dirty="0" err="1"/>
              <a:t>i</a:t>
            </a:r>
            <a:r>
              <a:rPr lang="en-US" sz="1800" dirty="0"/>
              <a:t>).s(j))    s=(s</a:t>
            </a:r>
            <a:r>
              <a:rPr lang="en-US" sz="1800" baseline="-25000" dirty="0"/>
              <a:t>1</a:t>
            </a:r>
            <a:r>
              <a:rPr lang="is-IS" sz="1800" dirty="0"/>
              <a:t>…s</a:t>
            </a:r>
            <a:r>
              <a:rPr lang="is-IS" sz="1800" baseline="-25000" dirty="0"/>
              <a:t>n</a:t>
            </a:r>
            <a:r>
              <a:rPr lang="is-IS" sz="1800" dirty="0"/>
              <a:t>),  |s|=1</a:t>
            </a:r>
          </a:p>
          <a:p>
            <a:pPr marL="0" indent="0">
              <a:buNone/>
            </a:pPr>
            <a:endParaRPr lang="is-IS" sz="1800" dirty="0"/>
          </a:p>
          <a:p>
            <a:pPr marL="0" indent="0">
              <a:buNone/>
            </a:pPr>
            <a:r>
              <a:rPr lang="is-IS" sz="1800" dirty="0"/>
              <a:t>Numerical simulations and high temperature series expansions indicated:</a:t>
            </a:r>
          </a:p>
          <a:p>
            <a:pPr marL="0" indent="0">
              <a:buNone/>
            </a:pPr>
            <a:r>
              <a:rPr lang="en-US" sz="1800" dirty="0"/>
              <a:t>n=1:  (</a:t>
            </a:r>
            <a:r>
              <a:rPr lang="en-US" sz="1800" dirty="0" err="1"/>
              <a:t>Ising</a:t>
            </a:r>
            <a:r>
              <a:rPr lang="en-US" sz="1800" dirty="0"/>
              <a:t> model): yes, transition (exact solution, L. Onsager, 1944)</a:t>
            </a:r>
          </a:p>
          <a:p>
            <a:pPr marL="0" indent="0">
              <a:buNone/>
            </a:pPr>
            <a:r>
              <a:rPr lang="en-US" sz="1800" dirty="0"/>
              <a:t>n=2: 2D planar rotor model (superfluid He films): </a:t>
            </a:r>
            <a:r>
              <a:rPr lang="en-US" sz="1800" b="1" dirty="0"/>
              <a:t>maybe</a:t>
            </a:r>
          </a:p>
          <a:p>
            <a:pPr marL="0" indent="0">
              <a:buNone/>
            </a:pPr>
            <a:r>
              <a:rPr lang="en-US" sz="1800" dirty="0"/>
              <a:t>n&gt;2</a:t>
            </a:r>
            <a:r>
              <a:rPr lang="is-IS" sz="1800" dirty="0"/>
              <a:t>  : probably not</a:t>
            </a:r>
          </a:p>
          <a:p>
            <a:pPr marL="0" indent="0">
              <a:buNone/>
            </a:pPr>
            <a:r>
              <a:rPr lang="is-IS" sz="1800" dirty="0"/>
              <a:t>n= infinity: NO phase transition (exact solution, H.E. Stanley, 1968)</a:t>
            </a:r>
          </a:p>
          <a:p>
            <a:pPr marL="0" indent="0">
              <a:buNone/>
            </a:pPr>
            <a:endParaRPr lang="is-IS" sz="1800" dirty="0"/>
          </a:p>
          <a:p>
            <a:pPr marL="0" indent="0">
              <a:buNone/>
            </a:pPr>
            <a:r>
              <a:rPr lang="is-IS" sz="1800" b="1" dirty="0"/>
              <a:t>This situation needed further study, especially for n=2 (Superfluid He</a:t>
            </a:r>
            <a:r>
              <a:rPr lang="is-IS" sz="1800" b="1" baseline="30000" dirty="0"/>
              <a:t>4  </a:t>
            </a:r>
            <a:r>
              <a:rPr lang="is-IS" sz="1800" b="1" dirty="0"/>
              <a:t>film, etc.)</a:t>
            </a:r>
          </a:p>
          <a:p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33736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407"/>
            <a:ext cx="8229600" cy="1164067"/>
          </a:xfrm>
        </p:spPr>
        <p:txBody>
          <a:bodyPr>
            <a:normAutofit/>
          </a:bodyPr>
          <a:lstStyle/>
          <a:p>
            <a:r>
              <a:rPr lang="en-US" sz="1800" dirty="0"/>
              <a:t>Figure 2.19: D.R. Nelson ``Defects and Geometry in Condensed Matter Physics” (Cambridge University Press) 2002</a:t>
            </a:r>
          </a:p>
        </p:txBody>
      </p:sp>
      <p:pic>
        <p:nvPicPr>
          <p:cNvPr id="4" name="Content Placeholder 3" descr="fig1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9" b="-6529"/>
          <a:stretch>
            <a:fillRect/>
          </a:stretch>
        </p:blipFill>
        <p:spPr>
          <a:xfrm>
            <a:off x="341008" y="799562"/>
            <a:ext cx="7702067" cy="5020772"/>
          </a:xfrm>
        </p:spPr>
      </p:pic>
      <p:sp>
        <p:nvSpPr>
          <p:cNvPr id="3" name="TextBox 2"/>
          <p:cNvSpPr txBox="1"/>
          <p:nvPr/>
        </p:nvSpPr>
        <p:spPr>
          <a:xfrm>
            <a:off x="-23518" y="6551945"/>
            <a:ext cx="295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086" y="5949675"/>
            <a:ext cx="685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Reprinted with permission. Copyright 2002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16703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Dislocation in square lattice. Burger’s vector b amount 3x5 contour fails to close.</a:t>
            </a:r>
          </a:p>
        </p:txBody>
      </p:sp>
      <p:pic>
        <p:nvPicPr>
          <p:cNvPr id="4" name="Content Placeholder 3" descr="dislocat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19055" r="-13240" b="33144"/>
          <a:stretch/>
        </p:blipFill>
        <p:spPr>
          <a:xfrm>
            <a:off x="457200" y="1752600"/>
            <a:ext cx="8229600" cy="5557652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3505200" y="3015734"/>
            <a:ext cx="2797008" cy="304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05200" y="3320534"/>
            <a:ext cx="0" cy="1708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35895" y="5029200"/>
            <a:ext cx="2895600" cy="332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2" idx="2"/>
          </p:cNvCxnSpPr>
          <p:nvPr/>
        </p:nvCxnSpPr>
        <p:spPr>
          <a:xfrm flipH="1" flipV="1">
            <a:off x="6302208" y="3488174"/>
            <a:ext cx="76200" cy="1873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>
            <a:off x="6226008" y="3015734"/>
            <a:ext cx="152400" cy="47244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09824" y="317472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56" name="Freeform 55"/>
          <p:cNvSpPr/>
          <p:nvPr/>
        </p:nvSpPr>
        <p:spPr>
          <a:xfrm>
            <a:off x="4879936" y="3045387"/>
            <a:ext cx="82312" cy="129341"/>
          </a:xfrm>
          <a:custGeom>
            <a:avLst/>
            <a:gdLst>
              <a:gd name="connsiteX0" fmla="*/ 0 w 82312"/>
              <a:gd name="connsiteY0" fmla="*/ 129341 h 129341"/>
              <a:gd name="connsiteX1" fmla="*/ 11759 w 82312"/>
              <a:gd name="connsiteY1" fmla="*/ 70550 h 129341"/>
              <a:gd name="connsiteX2" fmla="*/ 23517 w 82312"/>
              <a:gd name="connsiteY2" fmla="*/ 35275 h 129341"/>
              <a:gd name="connsiteX3" fmla="*/ 58794 w 82312"/>
              <a:gd name="connsiteY3" fmla="*/ 23517 h 129341"/>
              <a:gd name="connsiteX4" fmla="*/ 82312 w 82312"/>
              <a:gd name="connsiteY4" fmla="*/ 0 h 12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12" h="129341">
                <a:moveTo>
                  <a:pt x="0" y="129341"/>
                </a:moveTo>
                <a:cubicBezTo>
                  <a:pt x="3920" y="109744"/>
                  <a:pt x="6912" y="89938"/>
                  <a:pt x="11759" y="70550"/>
                </a:cubicBezTo>
                <a:cubicBezTo>
                  <a:pt x="14765" y="58526"/>
                  <a:pt x="14753" y="44039"/>
                  <a:pt x="23517" y="35275"/>
                </a:cubicBezTo>
                <a:cubicBezTo>
                  <a:pt x="32282" y="26511"/>
                  <a:pt x="48165" y="29894"/>
                  <a:pt x="58794" y="23517"/>
                </a:cubicBezTo>
                <a:cubicBezTo>
                  <a:pt x="68301" y="17813"/>
                  <a:pt x="74473" y="7839"/>
                  <a:pt x="8231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903453" y="3174728"/>
            <a:ext cx="105830" cy="48208"/>
          </a:xfrm>
          <a:custGeom>
            <a:avLst/>
            <a:gdLst>
              <a:gd name="connsiteX0" fmla="*/ 0 w 105830"/>
              <a:gd name="connsiteY0" fmla="*/ 0 h 48208"/>
              <a:gd name="connsiteX1" fmla="*/ 58795 w 105830"/>
              <a:gd name="connsiteY1" fmla="*/ 11758 h 48208"/>
              <a:gd name="connsiteX2" fmla="*/ 105830 w 105830"/>
              <a:gd name="connsiteY2" fmla="*/ 47033 h 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0" h="48208">
                <a:moveTo>
                  <a:pt x="0" y="0"/>
                </a:moveTo>
                <a:cubicBezTo>
                  <a:pt x="19598" y="3919"/>
                  <a:pt x="42165" y="672"/>
                  <a:pt x="58795" y="11758"/>
                </a:cubicBezTo>
                <a:cubicBezTo>
                  <a:pt x="128445" y="58188"/>
                  <a:pt x="6766" y="47033"/>
                  <a:pt x="105830" y="470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398317" y="4103630"/>
            <a:ext cx="199901" cy="117582"/>
          </a:xfrm>
          <a:custGeom>
            <a:avLst/>
            <a:gdLst>
              <a:gd name="connsiteX0" fmla="*/ 0 w 199901"/>
              <a:gd name="connsiteY0" fmla="*/ 35274 h 117582"/>
              <a:gd name="connsiteX1" fmla="*/ 58794 w 199901"/>
              <a:gd name="connsiteY1" fmla="*/ 58791 h 117582"/>
              <a:gd name="connsiteX2" fmla="*/ 82312 w 199901"/>
              <a:gd name="connsiteY2" fmla="*/ 94066 h 117582"/>
              <a:gd name="connsiteX3" fmla="*/ 117588 w 199901"/>
              <a:gd name="connsiteY3" fmla="*/ 117582 h 117582"/>
              <a:gd name="connsiteX4" fmla="*/ 152865 w 199901"/>
              <a:gd name="connsiteY4" fmla="*/ 94066 h 117582"/>
              <a:gd name="connsiteX5" fmla="*/ 164624 w 199901"/>
              <a:gd name="connsiteY5" fmla="*/ 58791 h 117582"/>
              <a:gd name="connsiteX6" fmla="*/ 188142 w 199901"/>
              <a:gd name="connsiteY6" fmla="*/ 23516 h 117582"/>
              <a:gd name="connsiteX7" fmla="*/ 199901 w 199901"/>
              <a:gd name="connsiteY7" fmla="*/ 0 h 11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1" h="117582">
                <a:moveTo>
                  <a:pt x="0" y="35274"/>
                </a:moveTo>
                <a:cubicBezTo>
                  <a:pt x="19598" y="43113"/>
                  <a:pt x="41618" y="46523"/>
                  <a:pt x="58794" y="58791"/>
                </a:cubicBezTo>
                <a:cubicBezTo>
                  <a:pt x="70294" y="67005"/>
                  <a:pt x="72319" y="84073"/>
                  <a:pt x="82312" y="94066"/>
                </a:cubicBezTo>
                <a:cubicBezTo>
                  <a:pt x="92305" y="104059"/>
                  <a:pt x="105829" y="109743"/>
                  <a:pt x="117588" y="117582"/>
                </a:cubicBezTo>
                <a:cubicBezTo>
                  <a:pt x="129347" y="109743"/>
                  <a:pt x="144036" y="105101"/>
                  <a:pt x="152865" y="94066"/>
                </a:cubicBezTo>
                <a:cubicBezTo>
                  <a:pt x="160608" y="84388"/>
                  <a:pt x="159081" y="69877"/>
                  <a:pt x="164624" y="58791"/>
                </a:cubicBezTo>
                <a:cubicBezTo>
                  <a:pt x="170944" y="46151"/>
                  <a:pt x="180871" y="35634"/>
                  <a:pt x="188142" y="23516"/>
                </a:cubicBezTo>
                <a:cubicBezTo>
                  <a:pt x="192651" y="16001"/>
                  <a:pt x="195981" y="7839"/>
                  <a:pt x="19990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809382" y="5091323"/>
            <a:ext cx="212394" cy="293956"/>
          </a:xfrm>
          <a:custGeom>
            <a:avLst/>
            <a:gdLst>
              <a:gd name="connsiteX0" fmla="*/ 0 w 212394"/>
              <a:gd name="connsiteY0" fmla="*/ 0 h 293956"/>
              <a:gd name="connsiteX1" fmla="*/ 94071 w 212394"/>
              <a:gd name="connsiteY1" fmla="*/ 23516 h 293956"/>
              <a:gd name="connsiteX2" fmla="*/ 164625 w 212394"/>
              <a:gd name="connsiteY2" fmla="*/ 58791 h 293956"/>
              <a:gd name="connsiteX3" fmla="*/ 199901 w 212394"/>
              <a:gd name="connsiteY3" fmla="*/ 164615 h 293956"/>
              <a:gd name="connsiteX4" fmla="*/ 164625 w 212394"/>
              <a:gd name="connsiteY4" fmla="*/ 176374 h 293956"/>
              <a:gd name="connsiteX5" fmla="*/ 129348 w 212394"/>
              <a:gd name="connsiteY5" fmla="*/ 211648 h 293956"/>
              <a:gd name="connsiteX6" fmla="*/ 94071 w 212394"/>
              <a:gd name="connsiteY6" fmla="*/ 282198 h 293956"/>
              <a:gd name="connsiteX7" fmla="*/ 58795 w 212394"/>
              <a:gd name="connsiteY7" fmla="*/ 293956 h 29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394" h="293956">
                <a:moveTo>
                  <a:pt x="0" y="0"/>
                </a:moveTo>
                <a:cubicBezTo>
                  <a:pt x="22362" y="4472"/>
                  <a:pt x="69966" y="11464"/>
                  <a:pt x="94071" y="23516"/>
                </a:cubicBezTo>
                <a:cubicBezTo>
                  <a:pt x="185248" y="69102"/>
                  <a:pt x="75959" y="29238"/>
                  <a:pt x="164625" y="58791"/>
                </a:cubicBezTo>
                <a:cubicBezTo>
                  <a:pt x="180779" y="83020"/>
                  <a:pt x="237155" y="127362"/>
                  <a:pt x="199901" y="164615"/>
                </a:cubicBezTo>
                <a:cubicBezTo>
                  <a:pt x="191136" y="173379"/>
                  <a:pt x="176384" y="172454"/>
                  <a:pt x="164625" y="176374"/>
                </a:cubicBezTo>
                <a:cubicBezTo>
                  <a:pt x="152866" y="188132"/>
                  <a:pt x="138573" y="197812"/>
                  <a:pt x="129348" y="211648"/>
                </a:cubicBezTo>
                <a:cubicBezTo>
                  <a:pt x="105001" y="248167"/>
                  <a:pt x="133722" y="250479"/>
                  <a:pt x="94071" y="282198"/>
                </a:cubicBezTo>
                <a:cubicBezTo>
                  <a:pt x="84392" y="289941"/>
                  <a:pt x="58795" y="293956"/>
                  <a:pt x="58795" y="2939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361555" y="4421102"/>
            <a:ext cx="141106" cy="107057"/>
          </a:xfrm>
          <a:custGeom>
            <a:avLst/>
            <a:gdLst>
              <a:gd name="connsiteX0" fmla="*/ 0 w 141106"/>
              <a:gd name="connsiteY0" fmla="*/ 0 h 107057"/>
              <a:gd name="connsiteX1" fmla="*/ 94071 w 141106"/>
              <a:gd name="connsiteY1" fmla="*/ 35275 h 107057"/>
              <a:gd name="connsiteX2" fmla="*/ 129347 w 141106"/>
              <a:gd name="connsiteY2" fmla="*/ 105825 h 107057"/>
              <a:gd name="connsiteX3" fmla="*/ 141106 w 141106"/>
              <a:gd name="connsiteY3" fmla="*/ 105825 h 10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06" h="107057">
                <a:moveTo>
                  <a:pt x="0" y="0"/>
                </a:moveTo>
                <a:cubicBezTo>
                  <a:pt x="31868" y="6374"/>
                  <a:pt x="71002" y="6441"/>
                  <a:pt x="94071" y="35275"/>
                </a:cubicBezTo>
                <a:cubicBezTo>
                  <a:pt x="170592" y="130919"/>
                  <a:pt x="30211" y="6692"/>
                  <a:pt x="129347" y="105825"/>
                </a:cubicBezTo>
                <a:cubicBezTo>
                  <a:pt x="132119" y="108597"/>
                  <a:pt x="137186" y="105825"/>
                  <a:pt x="141106" y="1058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220448" y="4432861"/>
            <a:ext cx="94071" cy="164615"/>
          </a:xfrm>
          <a:custGeom>
            <a:avLst/>
            <a:gdLst>
              <a:gd name="connsiteX0" fmla="*/ 94071 w 94071"/>
              <a:gd name="connsiteY0" fmla="*/ 0 h 164615"/>
              <a:gd name="connsiteX1" fmla="*/ 47036 w 94071"/>
              <a:gd name="connsiteY1" fmla="*/ 58791 h 164615"/>
              <a:gd name="connsiteX2" fmla="*/ 35277 w 94071"/>
              <a:gd name="connsiteY2" fmla="*/ 94066 h 164615"/>
              <a:gd name="connsiteX3" fmla="*/ 11759 w 94071"/>
              <a:gd name="connsiteY3" fmla="*/ 129340 h 164615"/>
              <a:gd name="connsiteX4" fmla="*/ 0 w 94071"/>
              <a:gd name="connsiteY4" fmla="*/ 164615 h 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71" h="164615">
                <a:moveTo>
                  <a:pt x="94071" y="0"/>
                </a:moveTo>
                <a:cubicBezTo>
                  <a:pt x="78393" y="19597"/>
                  <a:pt x="60338" y="37509"/>
                  <a:pt x="47036" y="58791"/>
                </a:cubicBezTo>
                <a:cubicBezTo>
                  <a:pt x="40467" y="69301"/>
                  <a:pt x="40820" y="82980"/>
                  <a:pt x="35277" y="94066"/>
                </a:cubicBezTo>
                <a:cubicBezTo>
                  <a:pt x="28957" y="106706"/>
                  <a:pt x="19598" y="117582"/>
                  <a:pt x="11759" y="129340"/>
                </a:cubicBezTo>
                <a:lnTo>
                  <a:pt x="0" y="16461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4"/>
            <a:ext cx="8229600" cy="388023"/>
          </a:xfrm>
        </p:spPr>
        <p:txBody>
          <a:bodyPr>
            <a:noAutofit/>
          </a:bodyPr>
          <a:lstStyle/>
          <a:p>
            <a:r>
              <a:rPr lang="en-US" sz="1800" dirty="0"/>
              <a:t>Figure 2 (J </a:t>
            </a:r>
            <a:r>
              <a:rPr lang="en-US" sz="1800" dirty="0" err="1"/>
              <a:t>Zanghellini</a:t>
            </a:r>
            <a:r>
              <a:rPr lang="en-US" sz="1800" dirty="0"/>
              <a:t> et al 2005 J. </a:t>
            </a:r>
            <a:r>
              <a:rPr lang="en-US" sz="1800" dirty="0" err="1"/>
              <a:t>Phys</a:t>
            </a:r>
            <a:r>
              <a:rPr lang="en-US" sz="1800" dirty="0"/>
              <a:t>: </a:t>
            </a:r>
            <a:r>
              <a:rPr lang="en-US" sz="1800" dirty="0" err="1"/>
              <a:t>Condens</a:t>
            </a:r>
            <a:r>
              <a:rPr lang="en-US" sz="1800" dirty="0"/>
              <a:t>. Matter 17 S3579)</a:t>
            </a:r>
          </a:p>
        </p:txBody>
      </p:sp>
      <p:pic>
        <p:nvPicPr>
          <p:cNvPr id="4" name="Content Placeholder 3" descr="figjpc1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6" b="-4296"/>
          <a:stretch>
            <a:fillRect/>
          </a:stretch>
        </p:blipFill>
        <p:spPr>
          <a:xfrm>
            <a:off x="-358224" y="246923"/>
            <a:ext cx="9502224" cy="6107359"/>
          </a:xfrm>
        </p:spPr>
      </p:pic>
      <p:sp>
        <p:nvSpPr>
          <p:cNvPr id="3" name="TextBox 2"/>
          <p:cNvSpPr txBox="1"/>
          <p:nvPr/>
        </p:nvSpPr>
        <p:spPr>
          <a:xfrm>
            <a:off x="1305236" y="6183868"/>
            <a:ext cx="79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IOP Publishing. Reproduced with permission.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014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572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Figure 1 reprinted with permission from Z </a:t>
            </a:r>
            <a:r>
              <a:rPr lang="en-US" sz="1800" dirty="0" err="1"/>
              <a:t>Hadzibabic</a:t>
            </a:r>
            <a:r>
              <a:rPr lang="en-US" sz="1800" dirty="0"/>
              <a:t>, P Kruger, M </a:t>
            </a:r>
            <a:r>
              <a:rPr lang="en-US" sz="1800" dirty="0" err="1"/>
              <a:t>Cheneau</a:t>
            </a:r>
            <a:r>
              <a:rPr lang="en-US" sz="1800" dirty="0"/>
              <a:t>, B </a:t>
            </a:r>
            <a:r>
              <a:rPr lang="en-US" sz="1800" dirty="0" err="1"/>
              <a:t>Battelier</a:t>
            </a:r>
            <a:r>
              <a:rPr lang="en-US" sz="1800" dirty="0"/>
              <a:t> and J </a:t>
            </a:r>
            <a:r>
              <a:rPr lang="en-US" sz="1800" dirty="0" err="1"/>
              <a:t>Dalibard</a:t>
            </a:r>
            <a:r>
              <a:rPr lang="en-US" sz="1800" dirty="0"/>
              <a:t>, Nature 441, 1118 (2006). Copyright 2006 Nature Publishing Group</a:t>
            </a:r>
          </a:p>
        </p:txBody>
      </p:sp>
      <p:pic>
        <p:nvPicPr>
          <p:cNvPr id="4" name="Content Placeholder 3" descr="fig3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35" r="-16635"/>
          <a:stretch>
            <a:fillRect/>
          </a:stretch>
        </p:blipFill>
        <p:spPr>
          <a:xfrm>
            <a:off x="457200" y="458572"/>
            <a:ext cx="8229600" cy="6399428"/>
          </a:xfrm>
        </p:spPr>
      </p:pic>
    </p:spTree>
    <p:extLst>
      <p:ext uri="{BB962C8B-B14F-4D97-AF65-F5344CB8AC3E}">
        <p14:creationId xmlns:p14="http://schemas.microsoft.com/office/powerpoint/2010/main" val="357803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143000"/>
            <a:ext cx="277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Concluding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5146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would like to thank David </a:t>
            </a:r>
            <a:r>
              <a:rPr lang="en-US" dirty="0" err="1"/>
              <a:t>Thouless</a:t>
            </a:r>
            <a:r>
              <a:rPr lang="en-US" dirty="0"/>
              <a:t> for introducing me to this beautiful problem, David Nelson for collaboration and discussions, John </a:t>
            </a:r>
            <a:r>
              <a:rPr lang="en-US" dirty="0" err="1"/>
              <a:t>Reppy</a:t>
            </a:r>
            <a:r>
              <a:rPr lang="en-US" dirty="0"/>
              <a:t> for many useful discussions and the Nobel Committee for the recognition.   </a:t>
            </a:r>
          </a:p>
          <a:p>
            <a:endParaRPr lang="en-US" dirty="0"/>
          </a:p>
          <a:p>
            <a:r>
              <a:rPr lang="en-US" dirty="0"/>
              <a:t>I wish to thank my wife Berit for an incredible life journey taking us from Cambridge to Oxford to Torino to Birmingham to Providence; finally, but not least, my children Karin, Jonathan </a:t>
            </a:r>
            <a:r>
              <a:rPr lang="en-US"/>
              <a:t>and Elisabeth </a:t>
            </a:r>
            <a:r>
              <a:rPr lang="en-US" dirty="0"/>
              <a:t>for putting up with me.</a:t>
            </a:r>
          </a:p>
        </p:txBody>
      </p:sp>
    </p:spTree>
    <p:extLst>
      <p:ext uri="{BB962C8B-B14F-4D97-AF65-F5344CB8AC3E}">
        <p14:creationId xmlns:p14="http://schemas.microsoft.com/office/powerpoint/2010/main" val="251845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37" y="2142133"/>
            <a:ext cx="7012126" cy="25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0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198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Figure 1, M Chester, L C Yang and J B Stephens, Phys Rev Lett 29, 211 (1972) – resonant frequency of crystal with layer of adsorbed </a:t>
            </a:r>
            <a:r>
              <a:rPr lang="en-US" sz="1800" baseline="30000" dirty="0"/>
              <a:t>4</a:t>
            </a:r>
            <a:r>
              <a:rPr lang="en-US" sz="1800" dirty="0"/>
              <a:t>He.</a:t>
            </a:r>
          </a:p>
        </p:txBody>
      </p:sp>
      <p:pic>
        <p:nvPicPr>
          <p:cNvPr id="5" name="Content Placeholder 4" descr="fig6lef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31" r="-68131"/>
          <a:stretch>
            <a:fillRect/>
          </a:stretch>
        </p:blipFill>
        <p:spPr>
          <a:xfrm>
            <a:off x="304800" y="970039"/>
            <a:ext cx="8229600" cy="5173663"/>
          </a:xfrm>
        </p:spPr>
      </p:pic>
      <p:sp>
        <p:nvSpPr>
          <p:cNvPr id="4" name="TextBox 3"/>
          <p:cNvSpPr txBox="1"/>
          <p:nvPr/>
        </p:nvSpPr>
        <p:spPr>
          <a:xfrm>
            <a:off x="3798119" y="6278906"/>
            <a:ext cx="500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(Copyright: APS) </a:t>
            </a:r>
          </a:p>
        </p:txBody>
      </p:sp>
    </p:spTree>
    <p:extLst>
      <p:ext uri="{BB962C8B-B14F-4D97-AF65-F5344CB8AC3E}">
        <p14:creationId xmlns:p14="http://schemas.microsoft.com/office/powerpoint/2010/main" val="183617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9E0-EDB5-244E-E79A-294EC0FD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43ED-3AF4-0BB0-0E6A-0221E421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r>
              <a:rPr lang="en-US" sz="2500" dirty="0"/>
              <a:t>Problem: Theory said that, for a 2D (very thin) film of </a:t>
            </a:r>
            <a:r>
              <a:rPr lang="en-US" sz="2500" baseline="30000" dirty="0"/>
              <a:t>4</a:t>
            </a:r>
            <a:r>
              <a:rPr lang="en-US" sz="2500" dirty="0"/>
              <a:t>He there was no long-range order at any finite T&gt;0 (rigorously true) which implied no phase transition to an ordered (superfluid) state (based on knowledge due to Onsager, Landau </a:t>
            </a:r>
            <a:r>
              <a:rPr lang="en-US" sz="2500" dirty="0" err="1"/>
              <a:t>etc</a:t>
            </a:r>
            <a:r>
              <a:rPr lang="en-US" sz="2500" dirty="0"/>
              <a:t>).</a:t>
            </a:r>
          </a:p>
          <a:p>
            <a:endParaRPr lang="en-US" sz="2500" dirty="0"/>
          </a:p>
          <a:p>
            <a:r>
              <a:rPr lang="en-US" sz="2500" dirty="0"/>
              <a:t>But, experiment showed the opposite – there is a transition to a low temperature superfluid state! Thouless set me the problem of resolving this conflict between theory – no state with long-range order – and observation – clear low T state undergoing superfluid flow  (which required long-range order according to Onsager, Landau et al). </a:t>
            </a:r>
          </a:p>
          <a:p>
            <a:endParaRPr lang="en-US" sz="2500" dirty="0"/>
          </a:p>
          <a:p>
            <a:r>
              <a:rPr lang="en-US" sz="2500" dirty="0"/>
              <a:t>Fortunately, I was too young and ignorant to realize that this was an impossible task so he and I went ahead and solved the problem – which led to part of the 2016 Nobel prize!      </a:t>
            </a:r>
          </a:p>
        </p:txBody>
      </p:sp>
    </p:spTree>
    <p:extLst>
      <p:ext uri="{BB962C8B-B14F-4D97-AF65-F5344CB8AC3E}">
        <p14:creationId xmlns:p14="http://schemas.microsoft.com/office/powerpoint/2010/main" val="277264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5295" r="-5295"/>
          <a:stretch>
            <a:fillRect/>
          </a:stretch>
        </p:blipFill>
        <p:spPr>
          <a:xfrm>
            <a:off x="0" y="381000"/>
            <a:ext cx="8686800" cy="6126163"/>
          </a:xfrm>
        </p:spPr>
      </p:pic>
      <p:sp>
        <p:nvSpPr>
          <p:cNvPr id="3" name="TextBox 2"/>
          <p:cNvSpPr txBox="1"/>
          <p:nvPr/>
        </p:nvSpPr>
        <p:spPr>
          <a:xfrm>
            <a:off x="822066" y="6352401"/>
            <a:ext cx="809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K(T) large, topological sector is stable and when K(T) small, have transitions between topological sectors!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20266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H/</a:t>
            </a:r>
            <a:r>
              <a:rPr lang="en-US" dirty="0" err="1"/>
              <a:t>kT</a:t>
            </a:r>
            <a:r>
              <a:rPr lang="en-US" dirty="0"/>
              <a:t>=(J/4kT)</a:t>
            </a:r>
            <a:r>
              <a:rPr lang="en-US" dirty="0" err="1"/>
              <a:t>Σ</a:t>
            </a:r>
            <a:r>
              <a:rPr lang="en-US" dirty="0">
                <a:latin typeface="Calibri"/>
              </a:rPr>
              <a:t>(</a:t>
            </a:r>
            <a:r>
              <a:rPr lang="en-US" dirty="0" err="1">
                <a:latin typeface="Calibri"/>
              </a:rPr>
              <a:t>s</a:t>
            </a:r>
            <a:r>
              <a:rPr lang="en-US" baseline="-25000" dirty="0" err="1">
                <a:latin typeface="Calibri"/>
              </a:rPr>
              <a:t>i</a:t>
            </a:r>
            <a:r>
              <a:rPr lang="en-US" dirty="0" err="1">
                <a:latin typeface="Calibri"/>
              </a:rPr>
              <a:t>-s</a:t>
            </a:r>
            <a:r>
              <a:rPr lang="en-US" baseline="-25000" dirty="0" err="1">
                <a:latin typeface="Calibri"/>
              </a:rPr>
              <a:t>j</a:t>
            </a:r>
            <a:r>
              <a:rPr lang="en-US" dirty="0">
                <a:latin typeface="Calibri"/>
              </a:rPr>
              <a:t>)</a:t>
            </a:r>
            <a:r>
              <a:rPr lang="en-US" baseline="30000" dirty="0">
                <a:latin typeface="Calibri"/>
              </a:rPr>
              <a:t>2</a:t>
            </a:r>
            <a:r>
              <a:rPr lang="en-US" dirty="0">
                <a:latin typeface="Calibri"/>
              </a:rPr>
              <a:t>=(K(T)/2)</a:t>
            </a:r>
            <a:r>
              <a:rPr lang="en-US" dirty="0" err="1">
                <a:latin typeface="Calibri"/>
              </a:rPr>
              <a:t>Σ</a:t>
            </a:r>
            <a:r>
              <a:rPr lang="en-US" dirty="0">
                <a:latin typeface="Symbol"/>
              </a:rPr>
              <a:t>(</a:t>
            </a:r>
            <a:r>
              <a:rPr lang="en-US" dirty="0" err="1">
                <a:latin typeface="Symbol"/>
              </a:rPr>
              <a:t>s</a:t>
            </a:r>
            <a:r>
              <a:rPr lang="en-US" baseline="-25000" dirty="0" err="1"/>
              <a:t>i</a:t>
            </a:r>
            <a:r>
              <a:rPr lang="en-US" dirty="0" err="1">
                <a:latin typeface="Symbol"/>
              </a:rPr>
              <a:t>-s</a:t>
            </a:r>
            <a:r>
              <a:rPr lang="en-US" baseline="-25000" dirty="0" err="1"/>
              <a:t>j</a:t>
            </a:r>
            <a:r>
              <a:rPr lang="en-US" dirty="0">
                <a:latin typeface="Symbol"/>
              </a:rPr>
              <a:t>)</a:t>
            </a:r>
            <a:r>
              <a:rPr lang="en-US" baseline="30000" dirty="0">
                <a:latin typeface="Symbol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6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83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ppslide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t="13595" r="16668" b="59932"/>
          <a:stretch/>
        </p:blipFill>
        <p:spPr>
          <a:xfrm>
            <a:off x="269790" y="1447800"/>
            <a:ext cx="8569410" cy="4343400"/>
          </a:xfrm>
        </p:spPr>
      </p:pic>
      <p:sp>
        <p:nvSpPr>
          <p:cNvPr id="3" name="TextBox 2"/>
          <p:cNvSpPr txBox="1"/>
          <p:nvPr/>
        </p:nvSpPr>
        <p:spPr>
          <a:xfrm>
            <a:off x="3581400" y="6172200"/>
            <a:ext cx="350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N.D. </a:t>
            </a:r>
            <a:r>
              <a:rPr lang="en-US" dirty="0" err="1"/>
              <a:t>Mermin</a:t>
            </a:r>
            <a:r>
              <a:rPr lang="en-US" dirty="0"/>
              <a:t>, H. Wagner, 1966 </a:t>
            </a:r>
          </a:p>
        </p:txBody>
      </p:sp>
    </p:spTree>
    <p:extLst>
      <p:ext uri="{BB962C8B-B14F-4D97-AF65-F5344CB8AC3E}">
        <p14:creationId xmlns:p14="http://schemas.microsoft.com/office/powerpoint/2010/main" val="198667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23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Vortex with n=+1.</a:t>
            </a:r>
            <a:br>
              <a:rPr lang="en-US" sz="1800"/>
            </a:br>
            <a:br>
              <a:rPr lang="en-US" sz="1800"/>
            </a:br>
            <a:r>
              <a:rPr lang="en-US" sz="1800"/>
              <a:t>( </a:t>
            </a:r>
            <a:r>
              <a:rPr lang="en-US" sz="1800" dirty="0"/>
              <a:t>n=-1 vortex, fluid flow is in opposite direction.)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9623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368986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4162725" y="3276600"/>
            <a:ext cx="822960" cy="8247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505200"/>
            <a:ext cx="6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/>
              <a:t>+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7667"/>
              </p:ext>
            </p:extLst>
          </p:nvPr>
        </p:nvGraphicFramePr>
        <p:xfrm>
          <a:off x="2667000" y="18288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5000" imgH="177800" progId="Equation.DSMT4">
                  <p:embed/>
                </p:oleObj>
              </mc:Choice>
              <mc:Fallback>
                <p:oleObj name="Equation" r:id="rId7" imgW="635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1828800"/>
                        <a:ext cx="1295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22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Uniform superfluid velocity u</a:t>
            </a:r>
            <a:r>
              <a:rPr lang="en-US" sz="1800" baseline="-25000" dirty="0"/>
              <a:t>s</a:t>
            </a:r>
            <a:r>
              <a:rPr lang="en-US" sz="1800" dirty="0"/>
              <a:t> reduced by h/mL when vortex goes across system. The only excitations which can dissipate the superfluid flow and make the fluid normal are the topological defects (vortices) – must study system of vortices and antivortices in 2D. Or neutral plasma in 2D.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           u</a:t>
            </a:r>
            <a:r>
              <a:rPr lang="en-US" baseline="-25000" dirty="0"/>
              <a:t>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1676400"/>
            <a:ext cx="0" cy="4449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24600" y="1600200"/>
            <a:ext cx="0" cy="4525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us 10"/>
          <p:cNvSpPr/>
          <p:nvPr/>
        </p:nvSpPr>
        <p:spPr>
          <a:xfrm>
            <a:off x="3657600" y="3886200"/>
            <a:ext cx="381000" cy="3810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flipV="1">
            <a:off x="4495799" y="3886200"/>
            <a:ext cx="350519" cy="426718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4800600" y="4267200"/>
            <a:ext cx="45719" cy="4571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29200" y="4114800"/>
            <a:ext cx="76200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895600" y="4114800"/>
            <a:ext cx="620386" cy="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4038599" y="2362200"/>
            <a:ext cx="457199" cy="57730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8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9845</TotalTime>
  <Words>973</Words>
  <Application>Microsoft Macintosh PowerPoint</Application>
  <PresentationFormat>On-screen Show (4:3)</PresentationFormat>
  <Paragraphs>90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</vt:lpstr>
      <vt:lpstr>Office Theme</vt:lpstr>
      <vt:lpstr>Equation</vt:lpstr>
      <vt:lpstr>PowerPoint Presentation</vt:lpstr>
      <vt:lpstr>Situation of 2D systems in 1970’s</vt:lpstr>
      <vt:lpstr>PowerPoint Presentation</vt:lpstr>
      <vt:lpstr>Figure 1, M Chester, L C Yang and J B Stephens, Phys Rev Lett 29, 211 (1972) – resonant frequency of crystal with layer of adsorbed 4He.</vt:lpstr>
      <vt:lpstr>PowerPoint Presentation</vt:lpstr>
      <vt:lpstr>PowerPoint Presentation</vt:lpstr>
      <vt:lpstr>PowerPoint Presentation</vt:lpstr>
      <vt:lpstr>Vortex with n=+1.  ( n=-1 vortex, fluid flow is in opposite direction.)</vt:lpstr>
      <vt:lpstr>Uniform superfluid velocity us reduced by h/mL when vortex goes across system. The only excitations which can dissipate the superfluid flow and make the fluid normal are the topological defects (vortices) – must study system of vortices and antivortices in 2D. Or neutral plasma in 2D.</vt:lpstr>
      <vt:lpstr>PowerPoint Presentation</vt:lpstr>
      <vt:lpstr>PowerPoint Presentation</vt:lpstr>
      <vt:lpstr>PowerPoint Presentation</vt:lpstr>
      <vt:lpstr>PowerPoint Presentation</vt:lpstr>
      <vt:lpstr>RG flows in the (K,y) plane. The transition temperature Tc(y) is the straight line on the right ending at K=2/π.</vt:lpstr>
      <vt:lpstr>PowerPoint Presentation</vt:lpstr>
      <vt:lpstr>Figure 2: DJ Bishop and JD Reppy, Phys Rev Lett 40, 1727 (1978)</vt:lpstr>
      <vt:lpstr>Figure 3: DJ Bishop and JD Reppy, Phys Rev Lett 40, 1727 (1978).</vt:lpstr>
      <vt:lpstr>PowerPoint Presentation</vt:lpstr>
      <vt:lpstr>Bond Angle (or crystal axes) Order in Harmonic Crystal</vt:lpstr>
      <vt:lpstr>Figure 2.19: D.R. Nelson ``Defects and Geometry in Condensed Matter Physics” (Cambridge University Press) 2002</vt:lpstr>
      <vt:lpstr>Dislocation in square lattice. Burger’s vector b amount 3x5 contour fails to close.</vt:lpstr>
      <vt:lpstr>Figure 2 (J Zanghellini et al 2005 J. Phys: Condens. Matter 17 S3579)</vt:lpstr>
      <vt:lpstr>Figure 1 reprinted with permission from Z Hadzibabic, P Kruger, M Cheneau, B Battelier and J Dalibard, Nature 441, 1118 (2006). Copyright 2006 Nature Publishing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Kosterlitz</dc:creator>
  <cp:lastModifiedBy>Microsoft Office User</cp:lastModifiedBy>
  <cp:revision>280</cp:revision>
  <dcterms:created xsi:type="dcterms:W3CDTF">2016-10-10T08:14:59Z</dcterms:created>
  <dcterms:modified xsi:type="dcterms:W3CDTF">2023-10-05T18:44:10Z</dcterms:modified>
</cp:coreProperties>
</file>