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8" r:id="rId6"/>
    <p:sldId id="269" r:id="rId7"/>
    <p:sldId id="260" r:id="rId8"/>
    <p:sldId id="261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62" r:id="rId17"/>
    <p:sldId id="263" r:id="rId18"/>
    <p:sldId id="277" r:id="rId19"/>
    <p:sldId id="278" r:id="rId20"/>
    <p:sldId id="284" r:id="rId21"/>
    <p:sldId id="264" r:id="rId22"/>
    <p:sldId id="265" r:id="rId23"/>
    <p:sldId id="279" r:id="rId24"/>
    <p:sldId id="266" r:id="rId25"/>
    <p:sldId id="267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82" r:id="rId34"/>
    <p:sldId id="283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E1F7-97DE-4C77-9EFA-C8C7C1F57963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65839DF-3ACE-49CF-8EFB-7B9D6E6765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E1F7-97DE-4C77-9EFA-C8C7C1F57963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9DF-3ACE-49CF-8EFB-7B9D6E676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E1F7-97DE-4C77-9EFA-C8C7C1F57963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9DF-3ACE-49CF-8EFB-7B9D6E6765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E1F7-97DE-4C77-9EFA-C8C7C1F57963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9DF-3ACE-49CF-8EFB-7B9D6E676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E1F7-97DE-4C77-9EFA-C8C7C1F57963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9DF-3ACE-49CF-8EFB-7B9D6E676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E1F7-97DE-4C77-9EFA-C8C7C1F57963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9DF-3ACE-49CF-8EFB-7B9D6E676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E1F7-97DE-4C77-9EFA-C8C7C1F57963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9DF-3ACE-49CF-8EFB-7B9D6E676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E1F7-97DE-4C77-9EFA-C8C7C1F57963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9DF-3ACE-49CF-8EFB-7B9D6E6765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E1F7-97DE-4C77-9EFA-C8C7C1F57963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9DF-3ACE-49CF-8EFB-7B9D6E6765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E1F7-97DE-4C77-9EFA-C8C7C1F57963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9DF-3ACE-49CF-8EFB-7B9D6E676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E1F7-97DE-4C77-9EFA-C8C7C1F57963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9DF-3ACE-49CF-8EFB-7B9D6E676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75AE1F7-97DE-4C77-9EFA-C8C7C1F57963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65839DF-3ACE-49CF-8EFB-7B9D6E6765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Getting User Feedback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User-Centered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36668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Focus groups</a:t>
            </a:r>
          </a:p>
          <a:p>
            <a:r>
              <a:rPr lang="en-US" dirty="0" smtClean="0"/>
              <a:t>In-lab studies</a:t>
            </a:r>
          </a:p>
          <a:p>
            <a:r>
              <a:rPr lang="en-US" dirty="0" smtClean="0"/>
              <a:t>A/B testing</a:t>
            </a:r>
          </a:p>
          <a:p>
            <a:r>
              <a:rPr lang="en-US" dirty="0" smtClean="0"/>
              <a:t>Card sorting</a:t>
            </a:r>
          </a:p>
          <a:p>
            <a:r>
              <a:rPr lang="en-US" dirty="0" smtClean="0"/>
              <a:t>Traffic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4828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Groups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7525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focus groups?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 “somewhat informal” method of gathering </a:t>
            </a:r>
            <a:r>
              <a:rPr lang="en-US" b="1" dirty="0" smtClean="0"/>
              <a:t>qualitative </a:t>
            </a:r>
            <a:r>
              <a:rPr lang="en-US" dirty="0" smtClean="0"/>
              <a:t>data</a:t>
            </a:r>
          </a:p>
          <a:p>
            <a:r>
              <a:rPr lang="en-US" dirty="0" smtClean="0"/>
              <a:t>Usually consists of 6-9 representative target users and a moderator</a:t>
            </a:r>
          </a:p>
        </p:txBody>
      </p:sp>
      <p:pic>
        <p:nvPicPr>
          <p:cNvPr id="1026" name="Picture 2" descr="http://www.crabbygolightly.com/images/focus_group_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5450" y="2501232"/>
            <a:ext cx="4038600" cy="284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91320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Groups: The Pros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Focus groups are great a great way to find out what your users want and need from your product</a:t>
            </a:r>
          </a:p>
          <a:p>
            <a:r>
              <a:rPr lang="en-US" dirty="0" smtClean="0"/>
              <a:t>This is your chance to get a feel for how your ideas will be received by the public before investing much time and money on them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6021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Groups: The cons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Focus groups don’t show you what users do; they show you want users </a:t>
            </a:r>
            <a:r>
              <a:rPr lang="en-US" i="1" dirty="0" smtClean="0"/>
              <a:t>say</a:t>
            </a:r>
            <a:r>
              <a:rPr lang="en-US" dirty="0" smtClean="0"/>
              <a:t> they do</a:t>
            </a:r>
          </a:p>
          <a:p>
            <a:r>
              <a:rPr lang="en-US" dirty="0" smtClean="0"/>
              <a:t>Information from focus groups can be inaccurate</a:t>
            </a:r>
          </a:p>
          <a:p>
            <a:r>
              <a:rPr lang="en-US" dirty="0" smtClean="0"/>
              <a:t>Focus groups cannot be used to evaluate the usability or efficiency of a user interface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6759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In-lab studies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9990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In-Lab Studies?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52600"/>
            <a:ext cx="4191000" cy="4373563"/>
          </a:xfrm>
        </p:spPr>
        <p:txBody>
          <a:bodyPr/>
          <a:lstStyle/>
          <a:p>
            <a:r>
              <a:rPr lang="en-US" dirty="0" smtClean="0"/>
              <a:t>In-lab studies are a method of usability testing which involves observing users complete a set of predetermined tasks in a controlled environment</a:t>
            </a:r>
            <a:endParaRPr lang="en-US" dirty="0"/>
          </a:p>
        </p:txBody>
      </p:sp>
      <p:pic>
        <p:nvPicPr>
          <p:cNvPr id="2050" name="Picture 2" descr="http://static.letsbuyit.com/filer/images/uk/products/original/177/81/william-turner-lab-coat-white-xxs-17781436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59429"/>
            <a:ext cx="3205734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22953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Participants?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Jakob</a:t>
            </a:r>
            <a:r>
              <a:rPr lang="en-US" dirty="0" smtClean="0"/>
              <a:t> Nielsen has found a law of diminishing returns associated with additional study participants</a:t>
            </a:r>
          </a:p>
          <a:p>
            <a:r>
              <a:rPr lang="en-US" dirty="0" smtClean="0"/>
              <a:t>He claims only five participants are needed for a study to be effective</a:t>
            </a:r>
          </a:p>
        </p:txBody>
      </p:sp>
      <p:pic>
        <p:nvPicPr>
          <p:cNvPr id="1026" name="Picture 2" descr="Increase in proportion of usability problems found as a function of number of users test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9342" y="1981200"/>
            <a:ext cx="4081247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39342" y="4419600"/>
            <a:ext cx="4081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The diminishing returns found by Nielsen. Note that this graph does not account for how important the problems found were.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579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Responses to Nielsen’s Magic Number 5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Nielsen’s advice is somewhat controversial, but it is important to consider some qualifications:</a:t>
            </a:r>
          </a:p>
          <a:p>
            <a:pPr lvl="1"/>
            <a:r>
              <a:rPr lang="en-US" dirty="0" smtClean="0"/>
              <a:t>The number 5 only applies to </a:t>
            </a:r>
            <a:r>
              <a:rPr lang="en-US" i="1" dirty="0" smtClean="0"/>
              <a:t>identifying</a:t>
            </a:r>
            <a:r>
              <a:rPr lang="en-US" dirty="0" smtClean="0"/>
              <a:t> usability problems; for gathering quantitative data, Nielsen recommends 20 participants </a:t>
            </a:r>
          </a:p>
          <a:p>
            <a:pPr lvl="1"/>
            <a:r>
              <a:rPr lang="en-US" dirty="0" smtClean="0"/>
              <a:t>Nielsen advocates running multiple lab sessions and designing iteratively </a:t>
            </a:r>
          </a:p>
          <a:p>
            <a:pPr lvl="2"/>
            <a:r>
              <a:rPr lang="en-US" dirty="0" smtClean="0"/>
              <a:t>So if you can afford 20 participants, it’s better to have 4 rounds of 5 users than 1 round of 20. </a:t>
            </a:r>
          </a:p>
          <a:p>
            <a:pPr lvl="1"/>
            <a:r>
              <a:rPr lang="en-US" dirty="0" smtClean="0"/>
              <a:t>Nielsen advises including more participants if your system will be used by two or more distinct groups of users (e.g. buyers and sellers)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2513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Recruiting Participants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Participants in your usability study should be representative of your user base</a:t>
            </a:r>
          </a:p>
          <a:p>
            <a:r>
              <a:rPr lang="en-US" dirty="0" smtClean="0"/>
              <a:t>Consider your target demographic</a:t>
            </a:r>
          </a:p>
          <a:p>
            <a:pPr lvl="1"/>
            <a:r>
              <a:rPr lang="en-US" dirty="0" smtClean="0"/>
              <a:t>Age</a:t>
            </a:r>
          </a:p>
          <a:p>
            <a:pPr lvl="1"/>
            <a:r>
              <a:rPr lang="en-US" dirty="0" smtClean="0"/>
              <a:t>Level of comfort with technology</a:t>
            </a:r>
          </a:p>
          <a:p>
            <a:pPr lvl="1"/>
            <a:r>
              <a:rPr lang="en-US" dirty="0" smtClean="0"/>
              <a:t>Level of experience with previous versions of your system (if applicable) </a:t>
            </a:r>
          </a:p>
          <a:p>
            <a:pPr lvl="1"/>
            <a:r>
              <a:rPr lang="en-US" dirty="0" smtClean="0"/>
              <a:t>Level of experience with similar and/or competing systems</a:t>
            </a:r>
          </a:p>
        </p:txBody>
      </p:sp>
    </p:spTree>
    <p:extLst>
      <p:ext uri="{BB962C8B-B14F-4D97-AF65-F5344CB8AC3E}">
        <p14:creationId xmlns:p14="http://schemas.microsoft.com/office/powerpoint/2010/main" xmlns="" val="3642657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Comparing Designs: Between-Subjects vs. Within-Subjects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say you have 2+ potential designs and you would like to find out which one users prefer</a:t>
            </a:r>
          </a:p>
          <a:p>
            <a:r>
              <a:rPr lang="en-US" dirty="0" smtClean="0"/>
              <a:t>You can show each individual participant only one design </a:t>
            </a:r>
            <a:r>
              <a:rPr lang="en-US" b="1" dirty="0" smtClean="0"/>
              <a:t>(between-subjects testing)</a:t>
            </a:r>
            <a:r>
              <a:rPr lang="en-US" dirty="0" smtClean="0"/>
              <a:t> or multiple designs </a:t>
            </a:r>
            <a:r>
              <a:rPr lang="en-US" b="1" dirty="0" smtClean="0"/>
              <a:t>(within-subjects testing)</a:t>
            </a:r>
            <a:endParaRPr lang="en-US" dirty="0" smtClean="0"/>
          </a:p>
          <a:p>
            <a:r>
              <a:rPr lang="en-US" dirty="0" smtClean="0"/>
              <a:t>Between-subjects testing avoids biasing users by exposing them to multiple options</a:t>
            </a:r>
          </a:p>
          <a:p>
            <a:r>
              <a:rPr lang="en-US" dirty="0" smtClean="0"/>
              <a:t>Within-subjects testing requires fewer participants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0121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Comparing Designs</a:t>
            </a:r>
            <a:r>
              <a:rPr lang="en-US" dirty="0" smtClean="0"/>
              <a:t>: Counterbalancing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sequence in which a user is introduced to different designs can affect their opinion of the designs</a:t>
            </a:r>
          </a:p>
          <a:p>
            <a:pPr lvl="1"/>
            <a:r>
              <a:rPr lang="en-US" dirty="0" smtClean="0"/>
              <a:t>Biasing – if a participant sees super-difficult-to-use Version A before less-difficult-to-use Version B, they are more likely to view Version B as very easy to use</a:t>
            </a:r>
          </a:p>
          <a:p>
            <a:pPr lvl="1"/>
            <a:r>
              <a:rPr lang="en-US" dirty="0" smtClean="0"/>
              <a:t>Priming – if the participant uses Version A to complete a task, that knowledge can sometimes help in using Version B to complete the same task</a:t>
            </a:r>
          </a:p>
          <a:p>
            <a:r>
              <a:rPr lang="en-US" dirty="0" smtClean="0"/>
              <a:t>These effects can be mitigated using counterbalancing. The easiest way to counterbalance a within-subjects study is to randomize the order in which designs are presented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9855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Selecting Test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Focus on tasks which represent core functionality or which, if done wrong, could lead to dire consequences</a:t>
            </a:r>
          </a:p>
          <a:p>
            <a:r>
              <a:rPr lang="en-US" dirty="0" smtClean="0"/>
              <a:t>Build scenarios around tasks in order to motivate participants</a:t>
            </a:r>
          </a:p>
          <a:p>
            <a:r>
              <a:rPr lang="en-US" dirty="0" smtClean="0"/>
              <a:t>Check task descriptions for hidden clues about how to complete the task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1754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of an In-lab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facilitator greets the participant. The participant fills out and signs a consent form and any other required paperwork. </a:t>
            </a:r>
          </a:p>
          <a:p>
            <a:r>
              <a:rPr lang="en-US" dirty="0" smtClean="0"/>
              <a:t>The facilitator asks the participant about their expectations for the interface. </a:t>
            </a:r>
          </a:p>
          <a:p>
            <a:r>
              <a:rPr lang="en-US" dirty="0" smtClean="0"/>
              <a:t>The facilitator goes through task descriptions one by one with the participant, interacting with the participant as necessary (e.g. reminding the participant to think aloud, helping a confused participant, etc.)</a:t>
            </a:r>
          </a:p>
          <a:p>
            <a:r>
              <a:rPr lang="en-US" dirty="0" smtClean="0"/>
              <a:t>Short debriefing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0483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A/B Testing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Aka “bucket testing”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9990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A/B Testing?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A/B testing, visitors to a live website are presented with one of two or more options</a:t>
            </a:r>
          </a:p>
          <a:p>
            <a:pPr lvl="1"/>
            <a:r>
              <a:rPr lang="en-US" dirty="0" smtClean="0"/>
              <a:t>These may be a control or proven design and an experimental or new design</a:t>
            </a:r>
          </a:p>
          <a:p>
            <a:r>
              <a:rPr lang="en-US" dirty="0" smtClean="0"/>
              <a:t>Their actions are then tracked to see which option performed better</a:t>
            </a:r>
          </a:p>
          <a:p>
            <a:pPr lvl="1"/>
            <a:r>
              <a:rPr lang="en-US" dirty="0" smtClean="0"/>
              <a:t>For example, a website might test two different layouts for their product details pages and compare how many sales were made to users of each layout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2953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A/B Testing: The Upside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A/B testing measures the actual behavior of users in real-world conditions</a:t>
            </a:r>
          </a:p>
          <a:p>
            <a:pPr lvl="1"/>
            <a:r>
              <a:rPr lang="en-US" dirty="0" smtClean="0"/>
              <a:t>Compare with focus groups, which reveal what users </a:t>
            </a:r>
            <a:r>
              <a:rPr lang="en-US" i="1" dirty="0" smtClean="0"/>
              <a:t>say</a:t>
            </a:r>
            <a:r>
              <a:rPr lang="en-US" dirty="0" smtClean="0"/>
              <a:t> they do, and in-lab tests, which measure behavior of users in artificial conditions</a:t>
            </a:r>
          </a:p>
          <a:p>
            <a:r>
              <a:rPr lang="en-US" dirty="0" smtClean="0"/>
              <a:t>A/B testing can measure very small performance differences with high statistical significance (assuming enough site traffic)</a:t>
            </a:r>
          </a:p>
          <a:p>
            <a:r>
              <a:rPr lang="en-US" dirty="0" smtClean="0"/>
              <a:t>A/B testing can resolve tradeoffs between conflicting findings from focus groups or other general guidelines</a:t>
            </a:r>
          </a:p>
          <a:p>
            <a:r>
              <a:rPr lang="en-US" dirty="0" smtClean="0"/>
              <a:t>A/B testing is very inexpensive (especially compared to in-lab testing)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78819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A/B Testing: The Downside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A/B testing has a short-term focus</a:t>
            </a:r>
          </a:p>
          <a:p>
            <a:r>
              <a:rPr lang="en-US" dirty="0" smtClean="0"/>
              <a:t>A/B testing does not reveal any psychological insight</a:t>
            </a:r>
          </a:p>
          <a:p>
            <a:r>
              <a:rPr lang="en-US" dirty="0" smtClean="0"/>
              <a:t>A/B testing can only be done in cases where design decisions have a specific, measurable impact</a:t>
            </a:r>
          </a:p>
          <a:p>
            <a:pPr lvl="1"/>
            <a:r>
              <a:rPr lang="en-US" dirty="0" smtClean="0"/>
              <a:t>This might be sales or advertising clicks</a:t>
            </a:r>
          </a:p>
          <a:p>
            <a:pPr lvl="1"/>
            <a:r>
              <a:rPr lang="en-US" dirty="0" smtClean="0"/>
              <a:t>Goals are often much harder to measure: increasing user satisfaction, rehabilitating a brand, etc.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0971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Does A/B Testing make sense?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A/B testing is a good solution when…</a:t>
            </a:r>
          </a:p>
          <a:p>
            <a:pPr lvl="1"/>
            <a:r>
              <a:rPr lang="en-US" dirty="0" smtClean="0"/>
              <a:t>You have clear goals and an easy way to measure success</a:t>
            </a:r>
          </a:p>
          <a:p>
            <a:pPr lvl="1"/>
            <a:r>
              <a:rPr lang="en-US" dirty="0" smtClean="0"/>
              <a:t>It’s easy to swap out the different options</a:t>
            </a:r>
          </a:p>
          <a:p>
            <a:pPr lvl="2"/>
            <a:r>
              <a:rPr lang="en-US" dirty="0" smtClean="0"/>
              <a:t>E.g. graphics, captions, titles, etc.</a:t>
            </a:r>
          </a:p>
          <a:p>
            <a:pPr lvl="2"/>
            <a:r>
              <a:rPr lang="en-US" dirty="0" smtClean="0"/>
              <a:t>Note that this is mostly fairly trivial stuff which does not touch the architecture or fundamental interaction model for your UI</a:t>
            </a:r>
          </a:p>
          <a:p>
            <a:pPr lvl="2"/>
            <a:r>
              <a:rPr lang="en-US" dirty="0" smtClean="0"/>
              <a:t>The more your 2+ versions of your system diverge, the harder they will be for you to maintain and eventually reconcile</a:t>
            </a:r>
          </a:p>
        </p:txBody>
      </p:sp>
    </p:spTree>
    <p:extLst>
      <p:ext uri="{BB962C8B-B14F-4D97-AF65-F5344CB8AC3E}">
        <p14:creationId xmlns:p14="http://schemas.microsoft.com/office/powerpoint/2010/main" xmlns="" val="1844943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 Sorting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99909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Card Sorting?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Card sorting is a method in which users are guided through the process of creating a tree of categories out of a set of concepts</a:t>
            </a:r>
          </a:p>
          <a:p>
            <a:r>
              <a:rPr lang="en-US" dirty="0"/>
              <a:t>Doing so reveals their underlying ideas about how the concepts are related</a:t>
            </a:r>
          </a:p>
          <a:p>
            <a:r>
              <a:rPr lang="en-US" dirty="0"/>
              <a:t>Card sorting can be used to reveal intuitive information architectures, menu structures, or web site navigation </a:t>
            </a:r>
            <a:r>
              <a:rPr lang="en-US" dirty="0" smtClean="0"/>
              <a:t>paths</a:t>
            </a:r>
            <a:endParaRPr lang="en-US" dirty="0"/>
          </a:p>
        </p:txBody>
      </p:sp>
      <p:pic>
        <p:nvPicPr>
          <p:cNvPr id="1026" name="Picture 2" descr="http://www.useit.com/papers/sun/cardsort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5450" y="2693725"/>
            <a:ext cx="4038600" cy="245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229537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process of Card Sorting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1500" indent="-457200">
              <a:buFont typeface="+mj-lt"/>
              <a:buAutoNum type="arabicPeriod"/>
            </a:pPr>
            <a:r>
              <a:rPr lang="en-US" dirty="0" smtClean="0"/>
              <a:t>The concepts you wish to have sorted are written on a set of index cards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The user is presented with the index cards and asked to place similar concepts in groups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The user is asked to then asked to cluster these groups according to similarity 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For each possible relationship between concepts, the relationship is given 1 point if the concepts appear in the same cluster and 2 points if the concepts appear in the same group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This similarity matrix can then be analyzed using statistical software to calculate a representative hierarchy </a:t>
            </a:r>
          </a:p>
          <a:p>
            <a:pPr marL="5715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3001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Analysis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99909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traffic analysis?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Traffic analysis is the practice of observing patterns of software use from “behind the scenes” </a:t>
            </a:r>
          </a:p>
          <a:p>
            <a:pPr lvl="1"/>
            <a:r>
              <a:rPr lang="en-US" dirty="0" smtClean="0"/>
              <a:t>We will focus on web traffic analysis, but these techniques can be generalized to other forms of software </a:t>
            </a:r>
          </a:p>
          <a:p>
            <a:pPr lvl="1"/>
            <a:endParaRPr lang="en-US" dirty="0"/>
          </a:p>
        </p:txBody>
      </p:sp>
      <p:pic>
        <p:nvPicPr>
          <p:cNvPr id="2052" name="Picture 4" descr="http://teamaltman.com/wp-content/uploads/2010/03/Website-Traffic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04740" y="1719263"/>
            <a:ext cx="3525520" cy="440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229537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at server logs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Server logs contain a history of page requests</a:t>
            </a:r>
          </a:p>
          <a:p>
            <a:r>
              <a:rPr lang="en-US" dirty="0" smtClean="0"/>
              <a:t>A “hit” is generated whenever a file is served</a:t>
            </a:r>
          </a:p>
          <a:p>
            <a:pPr lvl="1"/>
            <a:r>
              <a:rPr lang="en-US" dirty="0" smtClean="0"/>
              <a:t>This can be any type of file, so when an HTML file with five images on it is requested, that counts as six hits</a:t>
            </a:r>
          </a:p>
          <a:p>
            <a:r>
              <a:rPr lang="en-US" dirty="0" smtClean="0"/>
              <a:t>A “page view” is generated when a specific page (HTML file) is requested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7257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Interesting Server log averages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Average page views per visitor</a:t>
            </a:r>
          </a:p>
          <a:p>
            <a:pPr lvl="1"/>
            <a:r>
              <a:rPr lang="en-US" dirty="0" smtClean="0"/>
              <a:t>How much do visitors explore your site?</a:t>
            </a:r>
          </a:p>
          <a:p>
            <a:r>
              <a:rPr lang="en-US" dirty="0" smtClean="0"/>
              <a:t>Average page duration</a:t>
            </a:r>
          </a:p>
          <a:p>
            <a:pPr lvl="1"/>
            <a:r>
              <a:rPr lang="en-US" dirty="0" smtClean="0"/>
              <a:t>How long do visitors spend on any given page? </a:t>
            </a:r>
          </a:p>
          <a:p>
            <a:pPr lvl="1"/>
            <a:r>
              <a:rPr lang="en-US" dirty="0" smtClean="0"/>
              <a:t>Which pages are most interesting to visitors once they find them?</a:t>
            </a:r>
          </a:p>
          <a:p>
            <a:r>
              <a:rPr lang="en-US" dirty="0" smtClean="0"/>
              <a:t>Average visit duration</a:t>
            </a:r>
          </a:p>
          <a:p>
            <a:pPr lvl="1"/>
            <a:r>
              <a:rPr lang="en-US" dirty="0" smtClean="0"/>
              <a:t>How much time are visitors investing in your site? </a:t>
            </a:r>
          </a:p>
          <a:p>
            <a:pPr lvl="1"/>
            <a:r>
              <a:rPr lang="en-US" dirty="0" smtClean="0"/>
              <a:t>How can you analyze a page’s average duration in light of the average visit duration?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99235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Most requested pages</a:t>
            </a:r>
          </a:p>
          <a:p>
            <a:pPr lvl="1"/>
            <a:r>
              <a:rPr lang="en-US" dirty="0" smtClean="0"/>
              <a:t>Which pages seem the most interesting or relevant to visitors?</a:t>
            </a:r>
          </a:p>
          <a:p>
            <a:pPr lvl="1"/>
            <a:r>
              <a:rPr lang="en-US" dirty="0" smtClean="0"/>
              <a:t>Compare with page duration: were visitors misled? Are there interesting/relevant pages which are too hard to find?</a:t>
            </a:r>
          </a:p>
          <a:p>
            <a:r>
              <a:rPr lang="en-US" dirty="0" smtClean="0"/>
              <a:t>Most popular entry pages</a:t>
            </a:r>
          </a:p>
          <a:p>
            <a:pPr lvl="1"/>
            <a:r>
              <a:rPr lang="en-US" dirty="0" smtClean="0"/>
              <a:t>What pages are usually “landing pages” for your site? Do they provide adequate navigation affordances?</a:t>
            </a:r>
          </a:p>
          <a:p>
            <a:r>
              <a:rPr lang="en-US" dirty="0" smtClean="0"/>
              <a:t>Most popular exit pages</a:t>
            </a:r>
          </a:p>
          <a:p>
            <a:pPr lvl="1"/>
            <a:r>
              <a:rPr lang="en-US" dirty="0" smtClean="0"/>
              <a:t>What pages drive visitors away?</a:t>
            </a:r>
          </a:p>
          <a:p>
            <a:pPr lvl="1"/>
            <a:r>
              <a:rPr lang="en-US" dirty="0" smtClean="0"/>
              <a:t>What steps in a process (e.g. checkout, registration) are most difficult?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9012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server log insights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Popular paths</a:t>
            </a:r>
          </a:p>
          <a:p>
            <a:pPr lvl="1"/>
            <a:r>
              <a:rPr lang="en-US" dirty="0" smtClean="0"/>
              <a:t>How do users move through your site? </a:t>
            </a:r>
          </a:p>
          <a:p>
            <a:r>
              <a:rPr lang="en-US" dirty="0" smtClean="0"/>
              <a:t>Referrers</a:t>
            </a:r>
          </a:p>
          <a:p>
            <a:pPr lvl="1"/>
            <a:r>
              <a:rPr lang="en-US" dirty="0" smtClean="0"/>
              <a:t>Where are your users coming from?</a:t>
            </a:r>
          </a:p>
          <a:p>
            <a:pPr lvl="1"/>
            <a:r>
              <a:rPr lang="en-US" dirty="0" smtClean="0"/>
              <a:t>How effective are your advertising campaigns (if applicable)?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16194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Thinking outside the server 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Server logs can provide a lot of useful data, but ultimately they only keep track of page requests</a:t>
            </a:r>
          </a:p>
          <a:p>
            <a:r>
              <a:rPr lang="en-US" dirty="0" smtClean="0"/>
              <a:t>What happens after the page is loaded? </a:t>
            </a:r>
          </a:p>
        </p:txBody>
      </p:sp>
    </p:spTree>
    <p:extLst>
      <p:ext uri="{BB962C8B-B14F-4D97-AF65-F5344CB8AC3E}">
        <p14:creationId xmlns:p14="http://schemas.microsoft.com/office/powerpoint/2010/main" xmlns="" val="4242361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Tracking User 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Client-side scripting (e.g. JavaScript) makes it possible to track how users interact with a page after it loads </a:t>
            </a:r>
          </a:p>
          <a:p>
            <a:r>
              <a:rPr lang="en-US" dirty="0" smtClean="0"/>
              <a:t>Mouse-tracking</a:t>
            </a:r>
          </a:p>
          <a:p>
            <a:pPr lvl="1"/>
            <a:r>
              <a:rPr lang="en-US" dirty="0" smtClean="0"/>
              <a:t>Provides an approximation of where the user’s attention is focused</a:t>
            </a:r>
          </a:p>
          <a:p>
            <a:r>
              <a:rPr lang="en-US" dirty="0" smtClean="0"/>
              <a:t>Interaction with DOM elements</a:t>
            </a:r>
            <a:endParaRPr lang="en-US" dirty="0"/>
          </a:p>
          <a:p>
            <a:r>
              <a:rPr lang="en-US" dirty="0" smtClean="0"/>
              <a:t>Tracking DOM events</a:t>
            </a:r>
          </a:p>
        </p:txBody>
      </p:sp>
    </p:spTree>
    <p:extLst>
      <p:ext uri="{BB962C8B-B14F-4D97-AF65-F5344CB8AC3E}">
        <p14:creationId xmlns:p14="http://schemas.microsoft.com/office/powerpoint/2010/main" xmlns="" val="18368458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Narrowing Focus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 far, we have covered how aggregate data can be used to draw conclusions about the “average user”</a:t>
            </a:r>
          </a:p>
          <a:p>
            <a:r>
              <a:rPr lang="en-US" dirty="0" smtClean="0"/>
              <a:t>However, there is no average user</a:t>
            </a:r>
          </a:p>
          <a:p>
            <a:r>
              <a:rPr lang="en-US" dirty="0" smtClean="0"/>
              <a:t>It can be helpful to look at a single visit in detail rather than large data sets</a:t>
            </a:r>
          </a:p>
          <a:p>
            <a:pPr lvl="1"/>
            <a:r>
              <a:rPr lang="en-US" dirty="0" smtClean="0"/>
              <a:t>Especially illuminating: looking at anomalous or unwanted behavior</a:t>
            </a:r>
          </a:p>
          <a:p>
            <a:pPr lvl="2"/>
            <a:r>
              <a:rPr lang="en-US" dirty="0" smtClean="0"/>
              <a:t>Why would a user abandon a full shopping cart midway through checkout? </a:t>
            </a:r>
          </a:p>
        </p:txBody>
      </p:sp>
    </p:spTree>
    <p:extLst>
      <p:ext uri="{BB962C8B-B14F-4D97-AF65-F5344CB8AC3E}">
        <p14:creationId xmlns:p14="http://schemas.microsoft.com/office/powerpoint/2010/main" xmlns="" val="16388332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it gets complicated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with A/B testing, web traffic analysis is easiest when you have a specific, measurable goal in mind</a:t>
            </a:r>
          </a:p>
          <a:p>
            <a:pPr lvl="1"/>
            <a:r>
              <a:rPr lang="en-US" dirty="0" smtClean="0"/>
              <a:t>Selling a product, generating advertising revenue, etc. </a:t>
            </a:r>
          </a:p>
          <a:p>
            <a:r>
              <a:rPr lang="en-US" dirty="0" smtClean="0"/>
              <a:t>It becomes more difficult when your goals are more abstract</a:t>
            </a:r>
          </a:p>
        </p:txBody>
      </p:sp>
    </p:spTree>
    <p:extLst>
      <p:ext uri="{BB962C8B-B14F-4D97-AF65-F5344CB8AC3E}">
        <p14:creationId xmlns:p14="http://schemas.microsoft.com/office/powerpoint/2010/main" xmlns="" val="37865456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would you use web traffic analysis to measure search quality for a major search engine?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32198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1651</TotalTime>
  <Words>1623</Words>
  <Application>Microsoft Office PowerPoint</Application>
  <PresentationFormat>On-screen Show (4:3)</PresentationFormat>
  <Paragraphs>149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Apothecary</vt:lpstr>
      <vt:lpstr>User-Centered Design</vt:lpstr>
      <vt:lpstr>Agenda</vt:lpstr>
      <vt:lpstr>Focus Groups</vt:lpstr>
      <vt:lpstr>What are focus groups?</vt:lpstr>
      <vt:lpstr>Focus Groups: The Pros</vt:lpstr>
      <vt:lpstr>Focus Groups: The cons</vt:lpstr>
      <vt:lpstr>In-lab studies</vt:lpstr>
      <vt:lpstr>What are In-Lab Studies? </vt:lpstr>
      <vt:lpstr>How Many Participants?</vt:lpstr>
      <vt:lpstr>Responses to Nielsen’s Magic Number 5</vt:lpstr>
      <vt:lpstr>Recruiting Participants</vt:lpstr>
      <vt:lpstr>Comparing Designs: Between-Subjects vs. Within-Subjects</vt:lpstr>
      <vt:lpstr>Comparing Designs: Counterbalancing</vt:lpstr>
      <vt:lpstr>Selecting Test Tasks</vt:lpstr>
      <vt:lpstr>Outline of an In-lab Test</vt:lpstr>
      <vt:lpstr>A/B Testing</vt:lpstr>
      <vt:lpstr>What is A/B Testing? </vt:lpstr>
      <vt:lpstr>A/B Testing: The Upside</vt:lpstr>
      <vt:lpstr>A/B Testing: The Downside</vt:lpstr>
      <vt:lpstr>When Does A/B Testing make sense?</vt:lpstr>
      <vt:lpstr>Card Sorting</vt:lpstr>
      <vt:lpstr>What is Card Sorting? </vt:lpstr>
      <vt:lpstr>The process of Card Sorting</vt:lpstr>
      <vt:lpstr>Traffic Analysis</vt:lpstr>
      <vt:lpstr>What is traffic analysis?</vt:lpstr>
      <vt:lpstr>Looking at server logs</vt:lpstr>
      <vt:lpstr>Interesting Server log averages</vt:lpstr>
      <vt:lpstr>Popularity</vt:lpstr>
      <vt:lpstr>Other server log insights</vt:lpstr>
      <vt:lpstr>Thinking outside the server log</vt:lpstr>
      <vt:lpstr>Tracking User Interaction</vt:lpstr>
      <vt:lpstr>Narrowing Focus</vt:lpstr>
      <vt:lpstr>Where it gets complicated</vt:lpstr>
      <vt:lpstr>Example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User-Centered Design</dc:title>
  <dc:creator>Malandanta</dc:creator>
  <cp:lastModifiedBy>ashley</cp:lastModifiedBy>
  <cp:revision>42</cp:revision>
  <dcterms:created xsi:type="dcterms:W3CDTF">2010-11-09T00:58:34Z</dcterms:created>
  <dcterms:modified xsi:type="dcterms:W3CDTF">2011-02-23T16:49:21Z</dcterms:modified>
</cp:coreProperties>
</file>