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8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3" r:id="rId25"/>
    <p:sldId id="287" r:id="rId26"/>
    <p:sldId id="284" r:id="rId27"/>
    <p:sldId id="279" r:id="rId28"/>
    <p:sldId id="288" r:id="rId29"/>
    <p:sldId id="289" r:id="rId30"/>
    <p:sldId id="290" r:id="rId31"/>
    <p:sldId id="291" r:id="rId32"/>
    <p:sldId id="280" r:id="rId33"/>
    <p:sldId id="281" r:id="rId34"/>
    <p:sldId id="285" r:id="rId35"/>
    <p:sldId id="286" r:id="rId36"/>
    <p:sldId id="28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F2269-DCA0-41CF-905B-2589C0D1F433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E92F6-FEC1-4481-9524-FE8F6B6E0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935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E92F6-FEC1-4481-9524-FE8F6B6E05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07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64A8D6A-3F52-4B6C-883D-EA876515EE2B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329C9C-0CB5-45F1-A626-64AD4C9A0A1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8D6A-3F52-4B6C-883D-EA876515EE2B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9C9C-0CB5-45F1-A626-64AD4C9A0A1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4A8D6A-3F52-4B6C-883D-EA876515EE2B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B329C9C-0CB5-45F1-A626-64AD4C9A0A1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8D6A-3F52-4B6C-883D-EA876515EE2B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9C9C-0CB5-45F1-A626-64AD4C9A0A1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8D6A-3F52-4B6C-883D-EA876515EE2B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9C9C-0CB5-45F1-A626-64AD4C9A0A1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8D6A-3F52-4B6C-883D-EA876515EE2B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9C9C-0CB5-45F1-A626-64AD4C9A0A1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8D6A-3F52-4B6C-883D-EA876515EE2B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9C9C-0CB5-45F1-A626-64AD4C9A0A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8D6A-3F52-4B6C-883D-EA876515EE2B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329C9C-0CB5-45F1-A626-64AD4C9A0A1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8D6A-3F52-4B6C-883D-EA876515EE2B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9C9C-0CB5-45F1-A626-64AD4C9A0A1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8D6A-3F52-4B6C-883D-EA876515EE2B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9C9C-0CB5-45F1-A626-64AD4C9A0A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8D6A-3F52-4B6C-883D-EA876515EE2B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B329C9C-0CB5-45F1-A626-64AD4C9A0A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964A8D6A-3F52-4B6C-883D-EA876515EE2B}" type="datetimeFigureOut">
              <a:rPr lang="en-US" smtClean="0"/>
              <a:t>3/14/2011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9B329C9C-0CB5-45F1-A626-64AD4C9A0A1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512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bother with prototypes? </a:t>
            </a:r>
          </a:p>
          <a:p>
            <a:r>
              <a:rPr lang="en-US" dirty="0" smtClean="0"/>
              <a:t>Approaches to prototyping </a:t>
            </a:r>
          </a:p>
          <a:p>
            <a:r>
              <a:rPr lang="en-US" dirty="0" smtClean="0"/>
              <a:t>Dimensions of fidelity </a:t>
            </a:r>
          </a:p>
          <a:p>
            <a:r>
              <a:rPr lang="en-US" dirty="0" smtClean="0"/>
              <a:t>Prototyping in practice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00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412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prototype is an incomplete, early version of a product</a:t>
            </a:r>
          </a:p>
          <a:p>
            <a:r>
              <a:rPr lang="en-US" dirty="0" smtClean="0"/>
              <a:t>There are many approaches to building prototypes for software user interfaces </a:t>
            </a:r>
            <a:endParaRPr lang="en-US" dirty="0"/>
          </a:p>
          <a:p>
            <a:r>
              <a:rPr lang="en-US" dirty="0" smtClean="0"/>
              <a:t>UI prototypes can be as simple as a drawing on a piece of paper or as complex as web application </a:t>
            </a:r>
          </a:p>
          <a:p>
            <a:pPr lvl="1"/>
            <a:r>
              <a:rPr lang="en-US" dirty="0" smtClean="0"/>
              <a:t>Or anywhere in between those extremes!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prototype?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14800"/>
            <a:ext cx="3080464" cy="2049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71800" y="6164709"/>
            <a:ext cx="3080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/>
              <a:t>A cellphone prototype. 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348505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Prototyping is an integral part of the UI design process </a:t>
            </a:r>
          </a:p>
          <a:p>
            <a:r>
              <a:rPr lang="en-US" dirty="0" smtClean="0"/>
              <a:t>You wouldn’t just sit down and start churning out </a:t>
            </a:r>
            <a:r>
              <a:rPr lang="en-US" dirty="0" smtClean="0"/>
              <a:t>Java </a:t>
            </a:r>
            <a:r>
              <a:rPr lang="en-US" dirty="0" smtClean="0"/>
              <a:t>without designing your class structure</a:t>
            </a:r>
            <a:endParaRPr lang="en-US" dirty="0"/>
          </a:p>
          <a:p>
            <a:pPr lvl="1"/>
            <a:r>
              <a:rPr lang="en-US" dirty="0" smtClean="0"/>
              <a:t>…we hope</a:t>
            </a:r>
          </a:p>
          <a:p>
            <a:r>
              <a:rPr lang="en-US" dirty="0" smtClean="0"/>
              <a:t>Similarly, you should not try to write code for a </a:t>
            </a:r>
            <a:r>
              <a:rPr lang="en-US" dirty="0" smtClean="0"/>
              <a:t>frontend </a:t>
            </a:r>
            <a:r>
              <a:rPr lang="en-US" dirty="0" smtClean="0"/>
              <a:t>without mocking it up beforehand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bother with prototypes?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014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 cost</a:t>
            </a:r>
            <a:r>
              <a:rPr lang="en-US" dirty="0"/>
              <a:t>: requires little time, technical expertise </a:t>
            </a:r>
          </a:p>
          <a:p>
            <a:r>
              <a:rPr lang="en-US" dirty="0" smtClean="0"/>
              <a:t>High return on investment:</a:t>
            </a:r>
          </a:p>
          <a:p>
            <a:pPr lvl="1"/>
            <a:r>
              <a:rPr lang="en-US" dirty="0" smtClean="0"/>
              <a:t>Getting user feedback early in the design process </a:t>
            </a:r>
          </a:p>
          <a:p>
            <a:pPr lvl="1"/>
            <a:r>
              <a:rPr lang="en-US" dirty="0" smtClean="0"/>
              <a:t>Uncovers problematic design choices before they are </a:t>
            </a:r>
            <a:r>
              <a:rPr lang="en-US" dirty="0" smtClean="0"/>
              <a:t>committed to code</a:t>
            </a:r>
            <a:endParaRPr lang="en-US" dirty="0" smtClean="0"/>
          </a:p>
          <a:p>
            <a:pPr lvl="1"/>
            <a:r>
              <a:rPr lang="en-US" dirty="0" smtClean="0"/>
              <a:t>Minimizes </a:t>
            </a:r>
            <a:r>
              <a:rPr lang="en-US" dirty="0" smtClean="0"/>
              <a:t>miscommunication between designers</a:t>
            </a:r>
            <a:endParaRPr lang="en-US" dirty="0"/>
          </a:p>
          <a:p>
            <a:r>
              <a:rPr lang="en-US" dirty="0" smtClean="0"/>
              <a:t>Generally results in a better UI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Prototyping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352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Prototypes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62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no universal vocabulary for prototyping </a:t>
            </a:r>
          </a:p>
          <a:p>
            <a:r>
              <a:rPr lang="en-US" dirty="0" smtClean="0"/>
              <a:t>When you’re out in the “real world”, you will probably find that any one of these words can refer to many things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nd that one sort of prototype can have many names even within the same team </a:t>
            </a:r>
            <a:endParaRPr lang="en-US" dirty="0"/>
          </a:p>
          <a:p>
            <a:r>
              <a:rPr lang="en-US" dirty="0" smtClean="0"/>
              <a:t>It’s a good idea to double-check that you and your coworkers are on the same page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Caveat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200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4191001" cy="4407408"/>
          </a:xfrm>
        </p:spPr>
        <p:txBody>
          <a:bodyPr/>
          <a:lstStyle/>
          <a:p>
            <a:r>
              <a:rPr lang="en-US" dirty="0" smtClean="0"/>
              <a:t>Visual representations of an interface’s intended layout, typically without its actual content </a:t>
            </a:r>
          </a:p>
          <a:p>
            <a:r>
              <a:rPr lang="en-US" dirty="0" smtClean="0"/>
              <a:t>Good for evaluating content placement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Wireframes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05000"/>
            <a:ext cx="3739161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24400" y="5838825"/>
            <a:ext cx="373916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/>
              <a:t>http://uxmatters.com/mt/archives/2007/03/wireframing-with-patterns.php</a:t>
            </a:r>
          </a:p>
        </p:txBody>
      </p:sp>
    </p:spTree>
    <p:extLst>
      <p:ext uri="{BB962C8B-B14F-4D97-AF65-F5344CB8AC3E}">
        <p14:creationId xmlns:p14="http://schemas.microsoft.com/office/powerpoint/2010/main" val="2339729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0" y="1719071"/>
            <a:ext cx="4216892" cy="4407408"/>
          </a:xfrm>
        </p:spPr>
        <p:txBody>
          <a:bodyPr/>
          <a:lstStyle/>
          <a:p>
            <a:r>
              <a:rPr lang="en-US" dirty="0" smtClean="0"/>
              <a:t>Static prototypes which focus on graphic design decisions, including colors, fonts, layouts, logos, media, etc. </a:t>
            </a:r>
          </a:p>
          <a:p>
            <a:r>
              <a:rPr lang="en-US" dirty="0" smtClean="0"/>
              <a:t>Good for evaluating aesthetic choices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Compositions (“Comps”)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57" y="2133600"/>
            <a:ext cx="4096181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3657" y="5486400"/>
            <a:ext cx="40961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/>
              <a:t>http://anthonysanders.us/blog/2009/05/comp-designs-for-ganache-restaurant-and-bakery/</a:t>
            </a:r>
          </a:p>
        </p:txBody>
      </p:sp>
    </p:spTree>
    <p:extLst>
      <p:ext uri="{BB962C8B-B14F-4D97-AF65-F5344CB8AC3E}">
        <p14:creationId xmlns:p14="http://schemas.microsoft.com/office/powerpoint/2010/main" val="3282255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0" y="1719071"/>
            <a:ext cx="4216892" cy="4407408"/>
          </a:xfrm>
        </p:spPr>
        <p:txBody>
          <a:bodyPr/>
          <a:lstStyle/>
          <a:p>
            <a:r>
              <a:rPr lang="en-US" dirty="0" smtClean="0"/>
              <a:t>Inspired by storyboards used by animators </a:t>
            </a:r>
          </a:p>
          <a:p>
            <a:r>
              <a:rPr lang="en-US" dirty="0" smtClean="0"/>
              <a:t>Series of images which represent how an interface would be used to accomplish a task</a:t>
            </a:r>
          </a:p>
          <a:p>
            <a:pPr lvl="1"/>
            <a:r>
              <a:rPr lang="en-US" dirty="0" smtClean="0"/>
              <a:t>Could be a FSM or a narrative</a:t>
            </a:r>
          </a:p>
          <a:p>
            <a:r>
              <a:rPr lang="en-US" dirty="0" smtClean="0"/>
              <a:t>Good for evaluating workflow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Storyboards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1209"/>
            <a:ext cx="4040909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5440240"/>
            <a:ext cx="40409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http://net.typepad.com/net/2007/07/storyboards-as-.html</a:t>
            </a:r>
          </a:p>
        </p:txBody>
      </p:sp>
    </p:spTree>
    <p:extLst>
      <p:ext uri="{BB962C8B-B14F-4D97-AF65-F5344CB8AC3E}">
        <p14:creationId xmlns:p14="http://schemas.microsoft.com/office/powerpoint/2010/main" val="595593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0" y="1719071"/>
            <a:ext cx="4216892" cy="4407408"/>
          </a:xfrm>
        </p:spPr>
        <p:txBody>
          <a:bodyPr/>
          <a:lstStyle/>
          <a:p>
            <a:r>
              <a:rPr lang="en-US" dirty="0" smtClean="0"/>
              <a:t>Paper representations of an interface used to simulate interaction </a:t>
            </a:r>
          </a:p>
          <a:p>
            <a:r>
              <a:rPr lang="en-US" dirty="0" smtClean="0"/>
              <a:t>Good for evaluating general concept, specific workflows, and usability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Paper </a:t>
            </a:r>
            <a:r>
              <a:rPr lang="en-US" dirty="0" smtClean="0"/>
              <a:t>Prototypes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02771" y="5325385"/>
            <a:ext cx="41369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/>
              <a:t>http://felixberger.info/wp-content/uploads/2008/09/br_online_-_prototype.jpg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72" y="2263778"/>
            <a:ext cx="4082142" cy="306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2508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nteractive—but not necessarily functional—user interfaces created with any </a:t>
            </a:r>
            <a:r>
              <a:rPr lang="en-US" dirty="0" smtClean="0"/>
              <a:t>of a number </a:t>
            </a:r>
            <a:r>
              <a:rPr lang="en-US" dirty="0" smtClean="0"/>
              <a:t>of platforms</a:t>
            </a:r>
          </a:p>
          <a:p>
            <a:pPr lvl="1"/>
            <a:r>
              <a:rPr lang="en-US" dirty="0" smtClean="0"/>
              <a:t>E.g. Adobe Flash, HTML/CSS, etc. </a:t>
            </a:r>
          </a:p>
          <a:p>
            <a:r>
              <a:rPr lang="en-US" dirty="0" smtClean="0"/>
              <a:t>Good for evaluating a working design which has been </a:t>
            </a:r>
            <a:r>
              <a:rPr lang="en-US" dirty="0" smtClean="0"/>
              <a:t>derived from </a:t>
            </a:r>
            <a:r>
              <a:rPr lang="en-US" dirty="0" smtClean="0"/>
              <a:t>a few rounds of less costly prototypes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</a:t>
            </a:r>
            <a:r>
              <a:rPr lang="en-US" dirty="0" smtClean="0"/>
              <a:t>Prototypes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920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Fidelity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537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Traditionally, prototypes are categorized as either lo-fi (low fidelity) or hi-fi (high fidelity)</a:t>
            </a:r>
          </a:p>
          <a:p>
            <a:r>
              <a:rPr lang="en-US" dirty="0" smtClean="0"/>
              <a:t>Fidelity can be thought of as how close of an approximation of the final product is being attempted </a:t>
            </a:r>
          </a:p>
          <a:p>
            <a:r>
              <a:rPr lang="en-US" dirty="0" smtClean="0"/>
              <a:t>In this class, we will be using lo-fi as a synonym for paper prototyping and hi-fi as a synonym for digital prototyping </a:t>
            </a:r>
            <a:endParaRPr lang="en-US" dirty="0" smtClean="0"/>
          </a:p>
          <a:p>
            <a:pPr lvl="1"/>
            <a:r>
              <a:rPr lang="en-US" dirty="0" smtClean="0"/>
              <a:t>But as you are about to see, it’s actually more complicated than that!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Lo-Fi vs. Hi-Fi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105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19800" y="1719071"/>
            <a:ext cx="2769092" cy="4407408"/>
          </a:xfrm>
        </p:spPr>
        <p:txBody>
          <a:bodyPr/>
          <a:lstStyle/>
          <a:p>
            <a:r>
              <a:rPr lang="en-US" dirty="0" smtClean="0"/>
              <a:t>Fidelity can be broken down into four basic dimensions: </a:t>
            </a:r>
          </a:p>
          <a:p>
            <a:pPr lvl="1"/>
            <a:r>
              <a:rPr lang="en-US" dirty="0" smtClean="0"/>
              <a:t>Breadth</a:t>
            </a:r>
          </a:p>
          <a:p>
            <a:pPr lvl="1"/>
            <a:r>
              <a:rPr lang="en-US" dirty="0" smtClean="0"/>
              <a:t>Depth</a:t>
            </a:r>
          </a:p>
          <a:p>
            <a:pPr lvl="1"/>
            <a:r>
              <a:rPr lang="en-US" dirty="0" smtClean="0"/>
              <a:t>Look</a:t>
            </a:r>
          </a:p>
          <a:p>
            <a:pPr lvl="1"/>
            <a:r>
              <a:rPr lang="en-US" dirty="0" smtClean="0"/>
              <a:t>Interaction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Dimensions of Fidelity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90699"/>
            <a:ext cx="3810000" cy="272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0" y="4512128"/>
            <a:ext cx="2971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i="1" dirty="0"/>
              <a:t>http://www.sapdesignguild.org/editions/edition7/proto_design.asp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86000"/>
            <a:ext cx="2895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352800" y="6107277"/>
            <a:ext cx="2895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i="1" dirty="0"/>
              <a:t>http://six-16.com/ux/index.html</a:t>
            </a:r>
          </a:p>
        </p:txBody>
      </p:sp>
    </p:spTree>
    <p:extLst>
      <p:ext uri="{BB962C8B-B14F-4D97-AF65-F5344CB8AC3E}">
        <p14:creationId xmlns:p14="http://schemas.microsoft.com/office/powerpoint/2010/main" val="2965550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“breadth” of a prototype refers to how much of the product’s functionality is represented in the prototype </a:t>
            </a:r>
          </a:p>
          <a:p>
            <a:pPr lvl="1"/>
            <a:r>
              <a:rPr lang="en-US" dirty="0" smtClean="0"/>
              <a:t>A very narrow prototype only represents a single feature</a:t>
            </a:r>
          </a:p>
          <a:p>
            <a:pPr lvl="1"/>
            <a:r>
              <a:rPr lang="en-US" dirty="0" smtClean="0"/>
              <a:t>A broad prototype represents all intended functionality </a:t>
            </a:r>
          </a:p>
          <a:p>
            <a:pPr lvl="1"/>
            <a:r>
              <a:rPr lang="en-US" dirty="0" smtClean="0"/>
              <a:t>Prototypes should generally be as broad as needed to cover basic tasks, but not much more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949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“depth” of a prototype refers to how much of the prototype’s backend is functional, and how robust it is</a:t>
            </a:r>
          </a:p>
          <a:p>
            <a:pPr lvl="1"/>
            <a:r>
              <a:rPr lang="en-US" dirty="0" smtClean="0"/>
              <a:t>A very shallow prototype has no backend at all and is hard-coded to respond as though the user had provided ideal input </a:t>
            </a:r>
          </a:p>
          <a:p>
            <a:pPr lvl="1"/>
            <a:r>
              <a:rPr lang="en-US" dirty="0" smtClean="0"/>
              <a:t>A deep prototype has some logic and error-handling capabilities</a:t>
            </a:r>
          </a:p>
          <a:p>
            <a:pPr lvl="1"/>
            <a:r>
              <a:rPr lang="en-US" dirty="0" smtClean="0"/>
              <a:t>At first glance, depth may seem unimportant, but it affects the amount of </a:t>
            </a:r>
            <a:r>
              <a:rPr lang="en-US" b="1" dirty="0" smtClean="0"/>
              <a:t>exploration</a:t>
            </a:r>
            <a:r>
              <a:rPr lang="en-US" dirty="0" smtClean="0"/>
              <a:t> a user can do</a:t>
            </a:r>
          </a:p>
          <a:p>
            <a:pPr lvl="1"/>
            <a:r>
              <a:rPr lang="en-US" dirty="0" smtClean="0"/>
              <a:t>Thus depth can actually have a </a:t>
            </a:r>
            <a:r>
              <a:rPr lang="en-US" i="1" dirty="0" smtClean="0"/>
              <a:t>profound</a:t>
            </a:r>
            <a:r>
              <a:rPr lang="en-US" dirty="0" smtClean="0"/>
              <a:t> influence on user testing</a:t>
            </a:r>
            <a:r>
              <a:rPr lang="en-US" dirty="0" smtClean="0"/>
              <a:t>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74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“Look” is probably what most people think of when they think of prototype fidelity </a:t>
            </a:r>
          </a:p>
          <a:p>
            <a:r>
              <a:rPr lang="en-US" dirty="0" smtClean="0"/>
              <a:t>It refers to how accurately a prototype represents the product’s intended appearance, including fonts, colors, and graphics </a:t>
            </a:r>
          </a:p>
          <a:p>
            <a:r>
              <a:rPr lang="en-US" dirty="0" smtClean="0"/>
              <a:t>It’s generally a good idea to hold off on something which has a high fidelity look until later in the design process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095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“Interaction” refers to how the prototype handles input and output</a:t>
            </a:r>
          </a:p>
          <a:p>
            <a:r>
              <a:rPr lang="en-US" dirty="0" smtClean="0"/>
              <a:t>For example, you might create a digital prototype for an </a:t>
            </a:r>
            <a:r>
              <a:rPr lang="en-US" dirty="0" err="1" smtClean="0"/>
              <a:t>iPad</a:t>
            </a:r>
            <a:r>
              <a:rPr lang="en-US" dirty="0" smtClean="0"/>
              <a:t> application which runs on your </a:t>
            </a:r>
            <a:r>
              <a:rPr lang="en-US" dirty="0" smtClean="0"/>
              <a:t>desktop</a:t>
            </a:r>
            <a:r>
              <a:rPr lang="en-US" dirty="0" smtClean="0"/>
              <a:t> </a:t>
            </a:r>
            <a:r>
              <a:rPr lang="en-US" dirty="0" smtClean="0"/>
              <a:t>and responds to </a:t>
            </a:r>
            <a:r>
              <a:rPr lang="en-US" dirty="0" smtClean="0"/>
              <a:t>traditional a traditional mouse and keyboard</a:t>
            </a:r>
            <a:endParaRPr lang="en-US" dirty="0" smtClean="0"/>
          </a:p>
          <a:p>
            <a:r>
              <a:rPr lang="en-US" dirty="0" smtClean="0"/>
              <a:t>Do not confuse interaction with depth!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925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554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are your users? What tasks are they trying to accomplish? </a:t>
            </a:r>
          </a:p>
          <a:p>
            <a:r>
              <a:rPr lang="en-US" dirty="0" smtClean="0"/>
              <a:t>Don’t guess—do your research! </a:t>
            </a:r>
          </a:p>
          <a:p>
            <a:pPr lvl="1"/>
            <a:r>
              <a:rPr lang="en-US" dirty="0" smtClean="0"/>
              <a:t>Observe users in their natural habitats </a:t>
            </a:r>
          </a:p>
          <a:p>
            <a:pPr lvl="1"/>
            <a:r>
              <a:rPr lang="en-US" dirty="0" smtClean="0"/>
              <a:t>Check out solutions that already exist (even hacky ones) </a:t>
            </a:r>
          </a:p>
          <a:p>
            <a:r>
              <a:rPr lang="en-US" dirty="0" smtClean="0"/>
              <a:t>Make sure you are focusing on a problem at the right level of detail</a:t>
            </a:r>
          </a:p>
          <a:p>
            <a:pPr lvl="1"/>
            <a:r>
              <a:rPr lang="en-US" dirty="0" smtClean="0"/>
              <a:t>At this stage, don’t think “bicycle cup holders”</a:t>
            </a:r>
          </a:p>
          <a:p>
            <a:pPr lvl="1"/>
            <a:r>
              <a:rPr lang="en-US" dirty="0" smtClean="0"/>
              <a:t>Think “helping cyclists stay hydrated without getting hit by a car”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Gathering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382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be helpful to do some sort of warm-up before you start brainstorming</a:t>
            </a:r>
          </a:p>
          <a:p>
            <a:r>
              <a:rPr lang="en-US" dirty="0" smtClean="0"/>
              <a:t>You could allot ~5 minutes to free-form chatter about related products or tasks</a:t>
            </a:r>
          </a:p>
          <a:p>
            <a:r>
              <a:rPr lang="en-US" dirty="0" smtClean="0"/>
              <a:t>Or you could encourage your team to start thinking creatively and feeling comfortable sharing their thoughts with an associations </a:t>
            </a:r>
            <a:r>
              <a:rPr lang="en-US" dirty="0" smtClean="0"/>
              <a:t>game</a:t>
            </a:r>
          </a:p>
          <a:p>
            <a:pPr lvl="1"/>
            <a:r>
              <a:rPr lang="en-US" dirty="0" smtClean="0"/>
              <a:t>Examples: “Songs David </a:t>
            </a:r>
            <a:r>
              <a:rPr lang="en-US" dirty="0" err="1" smtClean="0"/>
              <a:t>Hasselhoff</a:t>
            </a:r>
            <a:r>
              <a:rPr lang="en-US" dirty="0" smtClean="0"/>
              <a:t> should cover”, “Mythological animal which would be most lucrative to own”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Brainstorming Warm-Up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071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One conversation at a time</a:t>
            </a:r>
          </a:p>
          <a:p>
            <a:r>
              <a:rPr lang="en-US" dirty="0" smtClean="0"/>
              <a:t>Stay focused</a:t>
            </a:r>
          </a:p>
          <a:p>
            <a:r>
              <a:rPr lang="en-US" dirty="0" smtClean="0"/>
              <a:t>Encourage wild ideas</a:t>
            </a:r>
          </a:p>
          <a:p>
            <a:r>
              <a:rPr lang="en-US" dirty="0" smtClean="0"/>
              <a:t>Defer judgment </a:t>
            </a:r>
          </a:p>
          <a:p>
            <a:r>
              <a:rPr lang="en-US" dirty="0" smtClean="0"/>
              <a:t>Build on ideas from other </a:t>
            </a:r>
            <a:r>
              <a:rPr lang="en-US" dirty="0" err="1" smtClean="0"/>
              <a:t>brainstormers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Brainstorming: IDEO Rules</a:t>
            </a:r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05050"/>
            <a:ext cx="4038600" cy="303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37314" y="5454134"/>
            <a:ext cx="4049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None of this. 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045849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0999" y="1719070"/>
            <a:ext cx="4191001" cy="468172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Affinity diagramming is one way to sort ideas</a:t>
            </a:r>
          </a:p>
          <a:p>
            <a:r>
              <a:rPr lang="en-US" dirty="0" smtClean="0"/>
              <a:t>It can be used to identify and group desired functionality</a:t>
            </a:r>
          </a:p>
          <a:p>
            <a:r>
              <a:rPr lang="en-US" dirty="0" smtClean="0"/>
              <a:t>The steps: </a:t>
            </a:r>
          </a:p>
          <a:p>
            <a:pPr marL="708660" lvl="1" indent="-342900">
              <a:buFont typeface="+mj-lt"/>
              <a:buAutoNum type="arabicPeriod"/>
            </a:pPr>
            <a:r>
              <a:rPr lang="en-US" dirty="0" smtClean="0"/>
              <a:t>Solicit ideas; write each of them on a Post-It note </a:t>
            </a:r>
          </a:p>
          <a:p>
            <a:pPr marL="708660" lvl="1" indent="-342900">
              <a:buFont typeface="+mj-lt"/>
              <a:buAutoNum type="arabicPeriod"/>
            </a:pPr>
            <a:r>
              <a:rPr lang="en-US" dirty="0" smtClean="0"/>
              <a:t>Stick Post-It notes on a wall</a:t>
            </a:r>
          </a:p>
          <a:p>
            <a:pPr marL="708660" lvl="1" indent="-342900">
              <a:buFont typeface="+mj-lt"/>
              <a:buAutoNum type="arabicPeriod"/>
            </a:pPr>
            <a:r>
              <a:rPr lang="en-US" dirty="0" smtClean="0"/>
              <a:t>Have participants get up and rearrange notes into relational clusters without speaking to one another</a:t>
            </a:r>
          </a:p>
          <a:p>
            <a:pPr marL="708660" lvl="1" indent="-342900">
              <a:buFont typeface="+mj-lt"/>
              <a:buAutoNum type="arabicPeriod"/>
            </a:pPr>
            <a:r>
              <a:rPr lang="en-US" dirty="0" smtClean="0"/>
              <a:t>As a group, discuss what the clusters represent </a:t>
            </a:r>
            <a:r>
              <a:rPr lang="en-US" dirty="0" smtClean="0"/>
              <a:t>(you might want to give them catchy names)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 ideas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05000"/>
            <a:ext cx="3752850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76800" y="4886325"/>
            <a:ext cx="3752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Affinity diagramming is like card sorting, but will produce nonhierarchical results. 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40032047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the importance of each idea: </a:t>
            </a:r>
          </a:p>
          <a:p>
            <a:pPr lvl="1"/>
            <a:r>
              <a:rPr lang="en-US" dirty="0" smtClean="0"/>
              <a:t>Does it address the </a:t>
            </a:r>
            <a:r>
              <a:rPr lang="en-US" dirty="0" smtClean="0"/>
              <a:t>problem?</a:t>
            </a:r>
            <a:endParaRPr lang="en-US" dirty="0" smtClean="0"/>
          </a:p>
          <a:p>
            <a:pPr lvl="1"/>
            <a:r>
              <a:rPr lang="en-US" dirty="0" smtClean="0"/>
              <a:t>Will target users like </a:t>
            </a:r>
            <a:r>
              <a:rPr lang="en-US" dirty="0" smtClean="0"/>
              <a:t>it?</a:t>
            </a:r>
            <a:endParaRPr lang="en-US" dirty="0" smtClean="0"/>
          </a:p>
          <a:p>
            <a:pPr lvl="1"/>
            <a:r>
              <a:rPr lang="en-US" dirty="0" smtClean="0"/>
              <a:t>Are the technical requirements </a:t>
            </a:r>
            <a:r>
              <a:rPr lang="en-US" dirty="0" smtClean="0"/>
              <a:t>available?</a:t>
            </a:r>
            <a:endParaRPr lang="en-US" dirty="0" smtClean="0"/>
          </a:p>
          <a:p>
            <a:pPr lvl="1"/>
            <a:r>
              <a:rPr lang="en-US" dirty="0" smtClean="0"/>
              <a:t>Is it </a:t>
            </a:r>
            <a:r>
              <a:rPr lang="en-US" dirty="0" smtClean="0"/>
              <a:t>affordable to implement? </a:t>
            </a:r>
            <a:endParaRPr lang="en-US" dirty="0" smtClean="0"/>
          </a:p>
          <a:p>
            <a:r>
              <a:rPr lang="en-US" dirty="0" smtClean="0"/>
              <a:t>Rank ideas by importance </a:t>
            </a:r>
          </a:p>
          <a:p>
            <a:r>
              <a:rPr lang="en-US" dirty="0" smtClean="0"/>
              <a:t>Pick the top N ideas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Valuing Ideas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95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that you’ve got some </a:t>
            </a:r>
            <a:r>
              <a:rPr lang="en-US" dirty="0" smtClean="0"/>
              <a:t>ideas, </a:t>
            </a:r>
            <a:r>
              <a:rPr lang="en-US" dirty="0" smtClean="0"/>
              <a:t>you can start making a paper prototype</a:t>
            </a:r>
          </a:p>
          <a:p>
            <a:r>
              <a:rPr lang="en-US" dirty="0" smtClean="0"/>
              <a:t>It may seem difficult to represent something as complicated as a modern software interface with something as old school as paper</a:t>
            </a:r>
          </a:p>
          <a:p>
            <a:r>
              <a:rPr lang="en-US" dirty="0" smtClean="0"/>
              <a:t>But the good news is, a lot of metaphors common to UI design were inspired by paper!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Lo-Fi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998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Tabbed Panel</a:t>
            </a: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479" y="2038643"/>
            <a:ext cx="5143500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8479" y="5896268"/>
            <a:ext cx="5143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Images from: http://www.alistapart.com/articles/paperprototyping/</a:t>
            </a:r>
          </a:p>
        </p:txBody>
      </p:sp>
    </p:spTree>
    <p:extLst>
      <p:ext uri="{BB962C8B-B14F-4D97-AF65-F5344CB8AC3E}">
        <p14:creationId xmlns:p14="http://schemas.microsoft.com/office/powerpoint/2010/main" val="20569151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Drop-down Menu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136" y="1981200"/>
            <a:ext cx="5143500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375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Dynamic Web Content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3825744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19400"/>
            <a:ext cx="3733800" cy="3367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>
            <a:stCxn id="5122" idx="3"/>
            <a:endCxn id="5123" idx="1"/>
          </p:cNvCxnSpPr>
          <p:nvPr/>
        </p:nvCxnSpPr>
        <p:spPr>
          <a:xfrm>
            <a:off x="4206744" y="3467100"/>
            <a:ext cx="822456" cy="10359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307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Pop-Up Windows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981200"/>
            <a:ext cx="5143500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27742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Lo-fi prototypes don’t require any technical skill, so anyone can participate in creating them</a:t>
            </a:r>
          </a:p>
          <a:p>
            <a:r>
              <a:rPr lang="en-US" dirty="0" smtClean="0"/>
              <a:t>You can get user feedback early on in the design process</a:t>
            </a:r>
          </a:p>
          <a:p>
            <a:r>
              <a:rPr lang="en-US" dirty="0" smtClean="0"/>
              <a:t>Paper prototypes can seem less intimidating than digital prototypes </a:t>
            </a:r>
          </a:p>
          <a:p>
            <a:r>
              <a:rPr lang="en-US" dirty="0" smtClean="0"/>
              <a:t>They can also result in more creative feedback</a:t>
            </a:r>
          </a:p>
          <a:p>
            <a:pPr lvl="1"/>
            <a:r>
              <a:rPr lang="en-US" dirty="0" smtClean="0"/>
              <a:t>…and less nitpicky feedback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Go lo-fi?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709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0" y="1719071"/>
            <a:ext cx="4216892" cy="4407408"/>
          </a:xfrm>
        </p:spPr>
        <p:txBody>
          <a:bodyPr/>
          <a:lstStyle/>
          <a:p>
            <a:r>
              <a:rPr lang="en-US" dirty="0" smtClean="0"/>
              <a:t>Critique is a method of soliciting feedback which was developed by studio art educators </a:t>
            </a:r>
          </a:p>
          <a:p>
            <a:r>
              <a:rPr lang="en-US" dirty="0" smtClean="0"/>
              <a:t>You display whatever lo-fi prototype(s) you have developed for your product to a small group of peers</a:t>
            </a:r>
          </a:p>
          <a:p>
            <a:r>
              <a:rPr lang="en-US" dirty="0" smtClean="0"/>
              <a:t>They share their immediate reactions to your ideas and weigh in on whatever open questions you have identified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Critique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4" r="10357"/>
          <a:stretch/>
        </p:blipFill>
        <p:spPr bwMode="auto">
          <a:xfrm>
            <a:off x="533400" y="2362200"/>
            <a:ext cx="3903659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5630929"/>
            <a:ext cx="3903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http://www.flickr.com/photos/pjchmiel/2972140234</a:t>
            </a:r>
          </a:p>
        </p:txBody>
      </p:sp>
    </p:spTree>
    <p:extLst>
      <p:ext uri="{BB962C8B-B14F-4D97-AF65-F5344CB8AC3E}">
        <p14:creationId xmlns:p14="http://schemas.microsoft.com/office/powerpoint/2010/main" val="9215246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clear about what sort of feedback you’re looking for</a:t>
            </a:r>
          </a:p>
          <a:p>
            <a:pPr lvl="1"/>
            <a:r>
              <a:rPr lang="en-US" dirty="0" smtClean="0"/>
              <a:t>Overall idea? </a:t>
            </a:r>
          </a:p>
          <a:p>
            <a:pPr lvl="1"/>
            <a:r>
              <a:rPr lang="en-US" dirty="0" smtClean="0"/>
              <a:t>Specific workflows or interactions? </a:t>
            </a:r>
          </a:p>
          <a:p>
            <a:pPr lvl="1"/>
            <a:r>
              <a:rPr lang="en-US" dirty="0" smtClean="0"/>
              <a:t>Usability? </a:t>
            </a:r>
          </a:p>
          <a:p>
            <a:pPr lvl="1"/>
            <a:r>
              <a:rPr lang="en-US" dirty="0" smtClean="0"/>
              <a:t>Technical feasibility? </a:t>
            </a:r>
          </a:p>
          <a:p>
            <a:pPr lvl="1"/>
            <a:r>
              <a:rPr lang="en-US" dirty="0" smtClean="0"/>
              <a:t>Graphic design? </a:t>
            </a:r>
          </a:p>
          <a:p>
            <a:r>
              <a:rPr lang="en-US" dirty="0" smtClean="0"/>
              <a:t>Answer questions and correct misconceptions, but do not </a:t>
            </a:r>
            <a:r>
              <a:rPr lang="en-US" dirty="0" smtClean="0"/>
              <a:t>argue in favor of </a:t>
            </a:r>
            <a:r>
              <a:rPr lang="en-US" dirty="0" smtClean="0"/>
              <a:t>your design </a:t>
            </a:r>
          </a:p>
          <a:p>
            <a:r>
              <a:rPr lang="en-US" dirty="0" smtClean="0"/>
              <a:t>Show alternative designs if possible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the Most from a Critique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157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Talk about the design, not the designer</a:t>
            </a:r>
          </a:p>
          <a:p>
            <a:pPr lvl="1"/>
            <a:r>
              <a:rPr lang="en-US" dirty="0" smtClean="0"/>
              <a:t>NO: “You are really bad at </a:t>
            </a:r>
            <a:r>
              <a:rPr lang="en-US" dirty="0" smtClean="0"/>
              <a:t>handling accessibility</a:t>
            </a:r>
            <a:r>
              <a:rPr lang="en-US" dirty="0" smtClean="0"/>
              <a:t>.” </a:t>
            </a:r>
          </a:p>
          <a:p>
            <a:pPr lvl="1"/>
            <a:r>
              <a:rPr lang="en-US" dirty="0" smtClean="0"/>
              <a:t>YES: “If you implement this as is, a visually impaired user will not be able </a:t>
            </a:r>
            <a:r>
              <a:rPr lang="en-US" dirty="0" smtClean="0"/>
              <a:t>to use the secondary navigation.” </a:t>
            </a:r>
            <a:endParaRPr lang="en-US" dirty="0" smtClean="0"/>
          </a:p>
          <a:p>
            <a:r>
              <a:rPr lang="en-US" dirty="0" smtClean="0"/>
              <a:t>Point out positive aspects and be specific</a:t>
            </a:r>
          </a:p>
          <a:p>
            <a:pPr lvl="1"/>
            <a:r>
              <a:rPr lang="en-US" dirty="0" smtClean="0"/>
              <a:t>NO: “It looks </a:t>
            </a:r>
            <a:r>
              <a:rPr lang="en-US" dirty="0" smtClean="0"/>
              <a:t>good.” </a:t>
            </a:r>
            <a:endParaRPr lang="en-US" dirty="0" smtClean="0"/>
          </a:p>
          <a:p>
            <a:pPr lvl="1"/>
            <a:r>
              <a:rPr lang="en-US" dirty="0" smtClean="0"/>
              <a:t>YES: “The layout makes finding information on the page very easy.” </a:t>
            </a:r>
          </a:p>
          <a:p>
            <a:r>
              <a:rPr lang="en-US" dirty="0" smtClean="0"/>
              <a:t>Ask for alternatives rather than offering solutions</a:t>
            </a:r>
          </a:p>
          <a:p>
            <a:pPr lvl="1"/>
            <a:r>
              <a:rPr lang="en-US" dirty="0" smtClean="0"/>
              <a:t>NO: “You should do this instead of that.” </a:t>
            </a:r>
          </a:p>
          <a:p>
            <a:pPr lvl="1"/>
            <a:r>
              <a:rPr lang="en-US" dirty="0" smtClean="0"/>
              <a:t>YES: “Have you considered any other input methods?”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Give a Good Critique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6613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you have developed a lo-fi prototype and solicited feedback on it through peer critique and user testing:</a:t>
            </a:r>
          </a:p>
          <a:p>
            <a:pPr lvl="1"/>
            <a:r>
              <a:rPr lang="en-US" dirty="0" smtClean="0"/>
              <a:t>You may wish to create another lo-fi prototype (isn’t iterative design fun?)   </a:t>
            </a:r>
          </a:p>
          <a:p>
            <a:pPr lvl="1"/>
            <a:r>
              <a:rPr lang="en-US" dirty="0" smtClean="0"/>
              <a:t>Or you may be ready to move on to a hi-fi prototype</a:t>
            </a:r>
          </a:p>
          <a:p>
            <a:r>
              <a:rPr lang="en-US" dirty="0" smtClean="0"/>
              <a:t>Which choice you make will be a function of how much of your original design you </a:t>
            </a:r>
            <a:r>
              <a:rPr lang="en-US" smtClean="0"/>
              <a:t>feel </a:t>
            </a:r>
            <a:r>
              <a:rPr lang="en-US" smtClean="0"/>
              <a:t>needs </a:t>
            </a:r>
            <a:r>
              <a:rPr lang="en-US" smtClean="0"/>
              <a:t>to </a:t>
            </a:r>
            <a:r>
              <a:rPr lang="en-US" dirty="0" smtClean="0"/>
              <a:t>change </a:t>
            </a:r>
          </a:p>
          <a:p>
            <a:r>
              <a:rPr lang="en-US" dirty="0" smtClean="0"/>
              <a:t>Remember, a high fidelity prototype is a non-trivial time investment </a:t>
            </a:r>
          </a:p>
          <a:p>
            <a:r>
              <a:rPr lang="en-US" dirty="0" smtClean="0"/>
              <a:t>Depending on how you build it, it may end up being the first code your write for your final product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Hi-Fi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9211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759</TotalTime>
  <Words>1497</Words>
  <Application>Microsoft Office PowerPoint</Application>
  <PresentationFormat>On-screen Show (4:3)</PresentationFormat>
  <Paragraphs>171</Paragraphs>
  <Slides>36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Grid</vt:lpstr>
      <vt:lpstr>Prototyping</vt:lpstr>
      <vt:lpstr>Agenda</vt:lpstr>
      <vt:lpstr>Introduction</vt:lpstr>
      <vt:lpstr>What is a prototype?</vt:lpstr>
      <vt:lpstr>Why bother with prototypes?</vt:lpstr>
      <vt:lpstr>Benefits of Prototyping</vt:lpstr>
      <vt:lpstr>Types of Prototypes</vt:lpstr>
      <vt:lpstr>Language Caveat</vt:lpstr>
      <vt:lpstr>Wireframes</vt:lpstr>
      <vt:lpstr>Compositions (“Comps”)</vt:lpstr>
      <vt:lpstr>Storyboards</vt:lpstr>
      <vt:lpstr>Paper Prototypes</vt:lpstr>
      <vt:lpstr>Digital Prototypes</vt:lpstr>
      <vt:lpstr>Prototype Fidelity</vt:lpstr>
      <vt:lpstr>Lo-Fi vs. Hi-Fi</vt:lpstr>
      <vt:lpstr>Dimensions of Fidelity</vt:lpstr>
      <vt:lpstr>Breadth</vt:lpstr>
      <vt:lpstr>Depth</vt:lpstr>
      <vt:lpstr>Look</vt:lpstr>
      <vt:lpstr>Interaction</vt:lpstr>
      <vt:lpstr>In Practice</vt:lpstr>
      <vt:lpstr>Gathering Data</vt:lpstr>
      <vt:lpstr>Brainstorming Warm-Up</vt:lpstr>
      <vt:lpstr>Brainstorming: IDEO Rules</vt:lpstr>
      <vt:lpstr>Sorting ideas</vt:lpstr>
      <vt:lpstr>Valuing Ideas</vt:lpstr>
      <vt:lpstr>Lo-Fi</vt:lpstr>
      <vt:lpstr>Example: Tabbed Panel</vt:lpstr>
      <vt:lpstr>Example: Drop-down Menu</vt:lpstr>
      <vt:lpstr>Example: Dynamic Web Content</vt:lpstr>
      <vt:lpstr>Example: Pop-Up Windows</vt:lpstr>
      <vt:lpstr>Why Go lo-fi?</vt:lpstr>
      <vt:lpstr>Critique</vt:lpstr>
      <vt:lpstr>How to Get the Most from a Critique</vt:lpstr>
      <vt:lpstr>How to Give a Good Critique</vt:lpstr>
      <vt:lpstr>Hi-Fi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Prototyping</dc:title>
  <dc:creator>Malandanta</dc:creator>
  <cp:lastModifiedBy>Malandanta</cp:lastModifiedBy>
  <cp:revision>47</cp:revision>
  <dcterms:created xsi:type="dcterms:W3CDTF">2011-03-11T18:55:44Z</dcterms:created>
  <dcterms:modified xsi:type="dcterms:W3CDTF">2011-03-14T16:58:55Z</dcterms:modified>
</cp:coreProperties>
</file>