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5" r:id="rId10"/>
    <p:sldId id="264" r:id="rId11"/>
    <p:sldId id="266" r:id="rId12"/>
    <p:sldId id="297" r:id="rId13"/>
    <p:sldId id="298" r:id="rId14"/>
    <p:sldId id="267" r:id="rId15"/>
    <p:sldId id="299" r:id="rId16"/>
    <p:sldId id="301" r:id="rId17"/>
    <p:sldId id="274" r:id="rId18"/>
    <p:sldId id="268" r:id="rId19"/>
    <p:sldId id="300" r:id="rId20"/>
    <p:sldId id="302" r:id="rId21"/>
    <p:sldId id="272" r:id="rId22"/>
    <p:sldId id="275" r:id="rId23"/>
    <p:sldId id="276" r:id="rId24"/>
    <p:sldId id="278" r:id="rId25"/>
    <p:sldId id="277" r:id="rId26"/>
    <p:sldId id="303" r:id="rId27"/>
    <p:sldId id="279" r:id="rId28"/>
    <p:sldId id="280" r:id="rId29"/>
    <p:sldId id="281" r:id="rId30"/>
    <p:sldId id="285" r:id="rId31"/>
    <p:sldId id="282" r:id="rId32"/>
    <p:sldId id="283" r:id="rId33"/>
    <p:sldId id="284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5629-38CC-4D07-A310-5858121A6CDC}" type="datetimeFigureOut">
              <a:rPr lang="en-US" smtClean="0"/>
              <a:pPr/>
              <a:t>4/20/2011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306E-B0D0-4DEA-84FA-D297CA1B7B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5629-38CC-4D07-A310-5858121A6CDC}" type="datetimeFigureOut">
              <a:rPr lang="en-US" smtClean="0"/>
              <a:pPr/>
              <a:t>4/20/2011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306E-B0D0-4DEA-84FA-D297CA1B7B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5629-38CC-4D07-A310-5858121A6CDC}" type="datetimeFigureOut">
              <a:rPr lang="en-US" smtClean="0"/>
              <a:pPr/>
              <a:t>4/20/2011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306E-B0D0-4DEA-84FA-D297CA1B7B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5629-38CC-4D07-A310-5858121A6CDC}" type="datetimeFigureOut">
              <a:rPr lang="en-US" smtClean="0"/>
              <a:pPr/>
              <a:t>4/20/2011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306E-B0D0-4DEA-84FA-D297CA1B7B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5629-38CC-4D07-A310-5858121A6CDC}" type="datetimeFigureOut">
              <a:rPr lang="en-US" smtClean="0"/>
              <a:pPr/>
              <a:t>4/20/2011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306E-B0D0-4DEA-84FA-D297CA1B7B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5629-38CC-4D07-A310-5858121A6CDC}" type="datetimeFigureOut">
              <a:rPr lang="en-US" smtClean="0"/>
              <a:pPr/>
              <a:t>4/20/2011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306E-B0D0-4DEA-84FA-D297CA1B7B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5629-38CC-4D07-A310-5858121A6CDC}" type="datetimeFigureOut">
              <a:rPr lang="en-US" smtClean="0"/>
              <a:pPr/>
              <a:t>4/20/2011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306E-B0D0-4DEA-84FA-D297CA1B7B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5629-38CC-4D07-A310-5858121A6CDC}" type="datetimeFigureOut">
              <a:rPr lang="en-US" smtClean="0"/>
              <a:pPr/>
              <a:t>4/20/2011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306E-B0D0-4DEA-84FA-D297CA1B7B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5629-38CC-4D07-A310-5858121A6CDC}" type="datetimeFigureOut">
              <a:rPr lang="en-US" smtClean="0"/>
              <a:pPr/>
              <a:t>4/20/2011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16306E-B0D0-4DEA-84FA-D297CA1B7B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5629-38CC-4D07-A310-5858121A6CDC}" type="datetimeFigureOut">
              <a:rPr lang="en-US" smtClean="0"/>
              <a:pPr/>
              <a:t>4/20/2011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306E-B0D0-4DEA-84FA-D297CA1B7B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5629-38CC-4D07-A310-5858121A6CDC}" type="datetimeFigureOut">
              <a:rPr lang="en-US" smtClean="0"/>
              <a:pPr/>
              <a:t>4/20/2011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306E-B0D0-4DEA-84FA-D297CA1B7B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4916306E-B0D0-4DEA-84FA-D297CA1B7B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FA05629-38CC-4D07-A310-5858121A6CDC}" type="datetimeFigureOut">
              <a:rPr lang="en-US" smtClean="0"/>
              <a:pPr/>
              <a:t>4/20/2011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techcrunch.com/2008/11/26/first-hand-accounts-of-terrorist-attacks-in-india-on-twitter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onlinejournalismblog.com/2008/05/12/twitter-and-the-chinese-earthquake/" TargetMode="External"/><Relationship Id="rId2" Type="http://schemas.openxmlformats.org/officeDocument/2006/relationships/hyperlink" Target="http://gigaom.com/2007/10/23/web-20-the-california-fire-crisi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nydigitallab.ogilvy.com/2010/05/19/2g-applications-an-emerging-media-channel-in-developing-nation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touchtonetanks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microsoft.com/office/2007/relationships/hdphoto" Target="../media/hdphoto5.wdp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vg.com/us-en/press-releases-news.ndi-672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xmag.com/design/10-surefire-ways-to-screw-up-your-iphone-app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developer.android.com/guide/practices/ui_guidelines/index.html" TargetMode="External"/><Relationship Id="rId3" Type="http://schemas.openxmlformats.org/officeDocument/2006/relationships/hyperlink" Target="http://www.design4mobile.com/patterns/" TargetMode="External"/><Relationship Id="rId7" Type="http://schemas.openxmlformats.org/officeDocument/2006/relationships/hyperlink" Target="http://go.microsoft.com/fwlink/?LinkID=183218" TargetMode="External"/><Relationship Id="rId2" Type="http://schemas.openxmlformats.org/officeDocument/2006/relationships/hyperlink" Target="http://wiki.forum.nokia.com/index.php/Category:Mobile_Design_Pattern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eveloper.apple.com/library/ios/#documentation/UserExperience/Conceptual/MobileHIG/Introduction/Introduction.html" TargetMode="External"/><Relationship Id="rId5" Type="http://schemas.openxmlformats.org/officeDocument/2006/relationships/hyperlink" Target="http://oreilly.com/catalog/9780596155452" TargetMode="External"/><Relationship Id="rId4" Type="http://schemas.openxmlformats.org/officeDocument/2006/relationships/hyperlink" Target="http://www.uxmag.com/design/10-surefire-ways-to-screw-up-your-iphone-app" TargetMode="External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Mobile Interfaces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2125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Mobile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1969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Rethinking mobile technology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You’re all young, hip Brown students, so you probably have some contact with mobile technology. </a:t>
            </a:r>
          </a:p>
          <a:p>
            <a:pPr lvl="1"/>
            <a:r>
              <a:rPr lang="en-US" dirty="0" smtClean="0"/>
              <a:t>(Almost) all of you have cell phones. </a:t>
            </a:r>
          </a:p>
          <a:p>
            <a:pPr lvl="1"/>
            <a:r>
              <a:rPr lang="en-US" dirty="0" smtClean="0"/>
              <a:t>Many of you have smartphones. </a:t>
            </a:r>
          </a:p>
          <a:p>
            <a:pPr lvl="1"/>
            <a:r>
              <a:rPr lang="en-US" dirty="0" smtClean="0"/>
              <a:t>Most of you have at least played around with a smartphone at some point. </a:t>
            </a:r>
          </a:p>
          <a:p>
            <a:r>
              <a:rPr lang="en-US" dirty="0" smtClean="0"/>
              <a:t>For the purposes of this lecture, we encourage you to think of mobile in the abstract before considering implementation details. </a:t>
            </a:r>
          </a:p>
        </p:txBody>
      </p:sp>
    </p:spTree>
    <p:extLst>
      <p:ext uri="{BB962C8B-B14F-4D97-AF65-F5344CB8AC3E}">
        <p14:creationId xmlns:p14="http://schemas.microsoft.com/office/powerpoint/2010/main" xmlns="" val="1611777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as media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Mobile technology can be thought of as the seventh mass medium,</a:t>
            </a:r>
          </a:p>
          <a:p>
            <a:r>
              <a:rPr lang="en-US" dirty="0" smtClean="0"/>
              <a:t>The first six being: </a:t>
            </a:r>
          </a:p>
          <a:p>
            <a:pPr lvl="1"/>
            <a:r>
              <a:rPr lang="en-US" dirty="0" smtClean="0"/>
              <a:t>Press</a:t>
            </a:r>
          </a:p>
          <a:p>
            <a:pPr lvl="1"/>
            <a:r>
              <a:rPr lang="en-US" dirty="0" smtClean="0"/>
              <a:t>Audio recordings </a:t>
            </a:r>
          </a:p>
          <a:p>
            <a:pPr lvl="1"/>
            <a:r>
              <a:rPr lang="en-US" dirty="0" smtClean="0"/>
              <a:t>Cinema</a:t>
            </a:r>
          </a:p>
          <a:p>
            <a:pPr lvl="1"/>
            <a:r>
              <a:rPr lang="en-US" dirty="0" smtClean="0"/>
              <a:t>Radio </a:t>
            </a:r>
          </a:p>
          <a:p>
            <a:pPr lvl="1"/>
            <a:r>
              <a:rPr lang="en-US" dirty="0" smtClean="0"/>
              <a:t>Television</a:t>
            </a:r>
          </a:p>
          <a:p>
            <a:pPr lvl="1"/>
            <a:r>
              <a:rPr lang="en-US" dirty="0" smtClean="0"/>
              <a:t>Internet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133600"/>
            <a:ext cx="2748609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10633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stands apart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But mobile is different from its media predecessors in a number of ways. Mobile...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…can host the six previous </a:t>
            </a:r>
            <a:r>
              <a:rPr lang="en-US" dirty="0" smtClean="0"/>
              <a:t>media.</a:t>
            </a:r>
            <a:endParaRPr lang="en-US" dirty="0" smtClean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…is the first truly personal mass </a:t>
            </a:r>
            <a:r>
              <a:rPr lang="en-US" dirty="0" smtClean="0"/>
              <a:t>medium.</a:t>
            </a:r>
            <a:endParaRPr lang="en-US" dirty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…is the first always-carried mass </a:t>
            </a:r>
            <a:r>
              <a:rPr lang="en-US" dirty="0" smtClean="0"/>
              <a:t>medium.</a:t>
            </a:r>
            <a:endParaRPr lang="en-US" dirty="0" smtClean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…is the only mass medium with a built-in payment </a:t>
            </a:r>
            <a:r>
              <a:rPr lang="en-US" dirty="0" smtClean="0"/>
              <a:t>channel.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14317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implications of mobile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810000" cy="4800600"/>
          </a:xfrm>
        </p:spPr>
        <p:txBody>
          <a:bodyPr/>
          <a:lstStyle/>
          <a:p>
            <a:r>
              <a:rPr lang="en-US" dirty="0" smtClean="0"/>
              <a:t>Mobile provides users with 24/7 access to broadcasting capabilities. </a:t>
            </a:r>
          </a:p>
          <a:p>
            <a:r>
              <a:rPr lang="en-US" dirty="0" smtClean="0"/>
              <a:t>As mobile technologies proliferate, social media bears an increasing burden in breaking news stories. </a:t>
            </a:r>
          </a:p>
          <a:p>
            <a:r>
              <a:rPr lang="en-US" dirty="0"/>
              <a:t>E</a:t>
            </a:r>
            <a:r>
              <a:rPr lang="en-US" dirty="0" smtClean="0"/>
              <a:t>xample: </a:t>
            </a:r>
            <a:r>
              <a:rPr lang="en-US" dirty="0" smtClean="0">
                <a:hlinkClick r:id="rId2"/>
              </a:rPr>
              <a:t>Live Twitter updates</a:t>
            </a:r>
            <a:r>
              <a:rPr lang="en-US" dirty="0" smtClean="0"/>
              <a:t> </a:t>
            </a:r>
            <a:r>
              <a:rPr lang="en-US" i="1" dirty="0" smtClean="0"/>
              <a:t>during</a:t>
            </a:r>
            <a:r>
              <a:rPr lang="en-US" dirty="0" smtClean="0"/>
              <a:t> the terrorist attacks in Mumbai (Nov. 2008), long before traditional news outlets were able to report details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438400"/>
            <a:ext cx="4113357" cy="2751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91630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Disaster reporting via mobile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Mobile technology is also becoming increasingly important  in crisis alerts. </a:t>
            </a:r>
          </a:p>
          <a:p>
            <a:r>
              <a:rPr lang="en-US" dirty="0" smtClean="0"/>
              <a:t>Oct. 2007: </a:t>
            </a:r>
            <a:r>
              <a:rPr lang="en-US" dirty="0" smtClean="0">
                <a:hlinkClick r:id="rId2"/>
              </a:rPr>
              <a:t>Wildfires in California </a:t>
            </a:r>
            <a:endParaRPr lang="en-US" dirty="0" smtClean="0"/>
          </a:p>
          <a:p>
            <a:pPr lvl="1"/>
            <a:r>
              <a:rPr lang="en-US" dirty="0" smtClean="0"/>
              <a:t>Multiple fires, moving quickly meant information was constantly changing and social media outlets like Twitter had the most up-to-date </a:t>
            </a:r>
            <a:r>
              <a:rPr lang="en-US" dirty="0" smtClean="0"/>
              <a:t>news. </a:t>
            </a:r>
            <a:endParaRPr lang="en-US" dirty="0" smtClean="0"/>
          </a:p>
          <a:p>
            <a:pPr lvl="1"/>
            <a:r>
              <a:rPr lang="en-US" dirty="0" smtClean="0"/>
              <a:t>Evacuated Californians would regularly call their home answering machines to see if their houses were still intact. </a:t>
            </a:r>
          </a:p>
          <a:p>
            <a:r>
              <a:rPr lang="en-US" dirty="0" smtClean="0"/>
              <a:t>May 2008: </a:t>
            </a:r>
            <a:r>
              <a:rPr lang="en-US" dirty="0" smtClean="0">
                <a:hlinkClick r:id="rId3"/>
              </a:rPr>
              <a:t>Earthquake in China</a:t>
            </a:r>
            <a:endParaRPr lang="en-US" dirty="0" smtClean="0"/>
          </a:p>
          <a:p>
            <a:pPr lvl="1"/>
            <a:r>
              <a:rPr lang="en-US" dirty="0" smtClean="0"/>
              <a:t>Foreign media outlets offered conflicting reports. </a:t>
            </a:r>
          </a:p>
          <a:p>
            <a:pPr lvl="1"/>
            <a:r>
              <a:rPr lang="en-US" dirty="0" smtClean="0"/>
              <a:t>China’s Propaganda Department restricted access of all journalists not sponsored by government, making amateur journalism all the more important.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2451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Context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6513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Considering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makes the mobile user experience so different?</a:t>
            </a:r>
          </a:p>
          <a:p>
            <a:r>
              <a:rPr lang="en-US" dirty="0" smtClean="0"/>
              <a:t>It has </a:t>
            </a:r>
            <a:r>
              <a:rPr lang="en-US" b="1" dirty="0" smtClean="0"/>
              <a:t>context. </a:t>
            </a:r>
            <a:endParaRPr lang="en-US" dirty="0" smtClean="0"/>
          </a:p>
          <a:p>
            <a:r>
              <a:rPr lang="en-US" dirty="0" smtClean="0"/>
              <a:t>Up until this point, we have implicitly assumed all UIs would be used in some abstract, artificially neutral context. </a:t>
            </a:r>
          </a:p>
          <a:p>
            <a:r>
              <a:rPr lang="en-US" dirty="0" smtClean="0"/>
              <a:t>But because it is always carried, mobile technology is integrated with the rest of a user’s existence. </a:t>
            </a:r>
          </a:p>
          <a:p>
            <a:r>
              <a:rPr lang="en-US" dirty="0"/>
              <a:t>W</a:t>
            </a:r>
            <a:r>
              <a:rPr lang="en-US" dirty="0" smtClean="0"/>
              <a:t>e cannot assume that users will sit down at a machine with the intention of doing nothing other than operating that machine. </a:t>
            </a:r>
          </a:p>
          <a:p>
            <a:r>
              <a:rPr lang="en-US" dirty="0" smtClean="0"/>
              <a:t>We must consider their </a:t>
            </a:r>
            <a:r>
              <a:rPr lang="en-US" i="1" dirty="0" smtClean="0"/>
              <a:t>physical</a:t>
            </a:r>
            <a:r>
              <a:rPr lang="en-US" dirty="0" smtClean="0"/>
              <a:t>, </a:t>
            </a:r>
            <a:r>
              <a:rPr lang="en-US" i="1" dirty="0" smtClean="0"/>
              <a:t>media</a:t>
            </a:r>
            <a:r>
              <a:rPr lang="en-US" dirty="0" smtClean="0"/>
              <a:t>, and </a:t>
            </a:r>
            <a:r>
              <a:rPr lang="en-US" i="1" dirty="0" smtClean="0"/>
              <a:t>modal</a:t>
            </a:r>
            <a:r>
              <a:rPr lang="en-US" dirty="0" smtClean="0"/>
              <a:t> contexts. </a:t>
            </a:r>
          </a:p>
        </p:txBody>
      </p:sp>
    </p:spTree>
    <p:extLst>
      <p:ext uri="{BB962C8B-B14F-4D97-AF65-F5344CB8AC3E}">
        <p14:creationId xmlns:p14="http://schemas.microsoft.com/office/powerpoint/2010/main" xmlns="" val="1425483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4474029" cy="4800600"/>
          </a:xfrm>
        </p:spPr>
        <p:txBody>
          <a:bodyPr/>
          <a:lstStyle/>
          <a:p>
            <a:pPr marL="114300" indent="0" algn="ctr">
              <a:buNone/>
            </a:pPr>
            <a:r>
              <a:rPr lang="en-US" i="1" dirty="0" smtClean="0"/>
              <a:t>Where is the user?</a:t>
            </a:r>
            <a:endParaRPr lang="en-US" dirty="0" smtClean="0"/>
          </a:p>
          <a:p>
            <a:r>
              <a:rPr lang="en-US" dirty="0" smtClean="0"/>
              <a:t>Obvious application: tailoring to locale</a:t>
            </a:r>
          </a:p>
          <a:p>
            <a:r>
              <a:rPr lang="en-US" dirty="0" smtClean="0"/>
              <a:t>Compare desktop and mobile versions of Yelp and Google maps</a:t>
            </a:r>
          </a:p>
          <a:p>
            <a:r>
              <a:rPr lang="en-US" dirty="0" smtClean="0"/>
              <a:t>Some apps developed specifically for mobile revolve entirely around location-aware features</a:t>
            </a:r>
          </a:p>
          <a:p>
            <a:pPr lvl="1"/>
            <a:r>
              <a:rPr lang="en-US" dirty="0" smtClean="0"/>
              <a:t>Foursquare, </a:t>
            </a:r>
            <a:r>
              <a:rPr lang="en-US" dirty="0" err="1" smtClean="0"/>
              <a:t>GeoNote</a:t>
            </a:r>
            <a:r>
              <a:rPr lang="en-US" dirty="0" smtClean="0"/>
              <a:t>, etc.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7576" y="1371599"/>
            <a:ext cx="2984863" cy="4974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10880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vs. private spaces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less obvious application of physical context: public and private spaces </a:t>
            </a:r>
          </a:p>
          <a:p>
            <a:r>
              <a:rPr lang="en-US" dirty="0"/>
              <a:t>H</a:t>
            </a:r>
            <a:r>
              <a:rPr lang="en-US" dirty="0" smtClean="0"/>
              <a:t>ow you use your phone at home or in a car may be different from how you use your phone on a crowded bus or train. </a:t>
            </a:r>
          </a:p>
          <a:p>
            <a:pPr lvl="1"/>
            <a:r>
              <a:rPr lang="en-US" dirty="0" smtClean="0"/>
              <a:t>Input methods: accelerometer, voice input are more awkward and less useful in public spaces. </a:t>
            </a:r>
          </a:p>
          <a:p>
            <a:pPr lvl="1"/>
            <a:r>
              <a:rPr lang="en-US" dirty="0" smtClean="0"/>
              <a:t>Personal information: what a user feels comfortable having displayed on screen is related to who is likely to see it over their shoulder.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8914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Timing: Day vs. night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800600"/>
          </a:xfrm>
        </p:spPr>
        <p:txBody>
          <a:bodyPr/>
          <a:lstStyle/>
          <a:p>
            <a:r>
              <a:rPr lang="en-US" dirty="0" smtClean="0"/>
              <a:t>How does time of day affect use of your application? </a:t>
            </a:r>
          </a:p>
          <a:p>
            <a:pPr lvl="1"/>
            <a:r>
              <a:rPr lang="en-US" dirty="0" smtClean="0"/>
              <a:t>Many reader apps have a “night mode” for easier reading in dim lighting conditions. </a:t>
            </a:r>
          </a:p>
          <a:p>
            <a:r>
              <a:rPr lang="en-US" dirty="0" smtClean="0"/>
              <a:t>Creative (if not yet mobile) timing-based app: Gmail Goggles</a:t>
            </a:r>
          </a:p>
          <a:p>
            <a:pPr lvl="1"/>
            <a:r>
              <a:rPr lang="en-US" dirty="0" smtClean="0"/>
              <a:t>Verifies your “state of mind” during key periods (by default, Friday and Saturday nights)</a:t>
            </a:r>
          </a:p>
          <a:p>
            <a:pPr lvl="1"/>
            <a:r>
              <a:rPr lang="en-US" dirty="0" smtClean="0"/>
              <a:t>Similar apps exist for mobile phones, but none are particularly good, so if you’re looking to make some cash…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029200" y="1292302"/>
            <a:ext cx="3352800" cy="2522389"/>
            <a:chOff x="3657600" y="2057399"/>
            <a:chExt cx="4686300" cy="352561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2057399"/>
              <a:ext cx="2343150" cy="351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0750" y="2068285"/>
              <a:ext cx="2343150" cy="351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249294"/>
            <a:ext cx="3352800" cy="1709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096000"/>
            <a:ext cx="3352800" cy="519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78603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Connectivity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00600"/>
          </a:xfrm>
        </p:spPr>
        <p:txBody>
          <a:bodyPr/>
          <a:lstStyle/>
          <a:p>
            <a:r>
              <a:rPr lang="en-US" dirty="0" smtClean="0"/>
              <a:t>Are your users likely to experience intermittent connectivity issues? If so, how will you handle it? </a:t>
            </a:r>
          </a:p>
          <a:p>
            <a:pPr lvl="1"/>
            <a:r>
              <a:rPr lang="en-US" dirty="0" smtClean="0"/>
              <a:t>Connections for mobile devices can be much less reliable</a:t>
            </a:r>
          </a:p>
          <a:p>
            <a:r>
              <a:rPr lang="en-US" dirty="0" smtClean="0"/>
              <a:t>Google Navigation provides automatic rerouting, even offline. </a:t>
            </a:r>
          </a:p>
          <a:p>
            <a:pPr lvl="1"/>
            <a:r>
              <a:rPr lang="en-US" dirty="0" smtClean="0"/>
              <a:t>Especially important when you consider how much more likely a user is to lose their connection when navigating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333" t="25172" r="39079" b="16314"/>
          <a:stretch/>
        </p:blipFill>
        <p:spPr bwMode="auto">
          <a:xfrm>
            <a:off x="5257800" y="1240971"/>
            <a:ext cx="3098180" cy="5016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98793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600200"/>
            <a:ext cx="3810000" cy="4800600"/>
          </a:xfrm>
        </p:spPr>
        <p:txBody>
          <a:bodyPr/>
          <a:lstStyle/>
          <a:p>
            <a:pPr marL="114300" indent="0" algn="ctr">
              <a:buNone/>
            </a:pPr>
            <a:r>
              <a:rPr lang="en-US" i="1" dirty="0" smtClean="0"/>
              <a:t>What device is being used to access content? </a:t>
            </a:r>
          </a:p>
          <a:p>
            <a:r>
              <a:rPr lang="en-US" dirty="0" smtClean="0"/>
              <a:t>Different mobile devices offer different user experiences. </a:t>
            </a:r>
          </a:p>
          <a:p>
            <a:pPr lvl="1"/>
            <a:r>
              <a:rPr lang="en-US" dirty="0" smtClean="0"/>
              <a:t>Some (near) universals: smaller screen size, smaller power supply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4034709" cy="272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2380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nput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862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Text input methods vary by device: T-9, QWERTY keyboards, physical keyboards, virtual keyboards, styli</a:t>
            </a:r>
          </a:p>
          <a:p>
            <a:r>
              <a:rPr lang="en-US" dirty="0" smtClean="0"/>
              <a:t>Blocking issues: </a:t>
            </a:r>
          </a:p>
          <a:p>
            <a:pPr lvl="1"/>
            <a:r>
              <a:rPr lang="en-US" dirty="0" smtClean="0"/>
              <a:t>Virtual keyboards and other input controls take up a lot of screen real estate</a:t>
            </a:r>
          </a:p>
          <a:p>
            <a:pPr lvl="1"/>
            <a:r>
              <a:rPr lang="en-US" dirty="0" smtClean="0"/>
              <a:t>Touch interactions cover up part of the screen </a:t>
            </a:r>
          </a:p>
          <a:p>
            <a:r>
              <a:rPr lang="en-US" dirty="0" smtClean="0"/>
              <a:t>Touch is less precise than mouse input, hover does not exist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5480" y="1524000"/>
            <a:ext cx="2962900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8060" y="3962400"/>
            <a:ext cx="3637737" cy="1953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077200" y="1676400"/>
            <a:ext cx="0" cy="64008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077200" y="2316480"/>
            <a:ext cx="0" cy="117919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848600" y="4160520"/>
            <a:ext cx="0" cy="64008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848600" y="4648200"/>
            <a:ext cx="0" cy="10668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68834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Hands-on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800600"/>
          </a:xfrm>
        </p:spPr>
        <p:txBody>
          <a:bodyPr/>
          <a:lstStyle/>
          <a:p>
            <a:r>
              <a:rPr lang="en-US" dirty="0" smtClean="0"/>
              <a:t>How is the user holding the device? Are </a:t>
            </a:r>
            <a:r>
              <a:rPr lang="en-US" dirty="0"/>
              <a:t>they </a:t>
            </a:r>
            <a:r>
              <a:rPr lang="en-US" dirty="0" smtClean="0"/>
              <a:t>operating it </a:t>
            </a:r>
            <a:r>
              <a:rPr lang="en-US" dirty="0"/>
              <a:t>with one or both hands? How </a:t>
            </a:r>
            <a:r>
              <a:rPr lang="en-US" dirty="0" smtClean="0"/>
              <a:t>is it positioned? </a:t>
            </a:r>
            <a:r>
              <a:rPr lang="en-US" dirty="0"/>
              <a:t>Open or closed? Portrait or landscape? 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724400" y="59436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The </a:t>
            </a:r>
            <a:r>
              <a:rPr lang="en-US" sz="1400" i="1" dirty="0" err="1" smtClean="0"/>
              <a:t>Lunascape</a:t>
            </a:r>
            <a:r>
              <a:rPr lang="en-US" sz="1400" i="1" dirty="0" smtClean="0"/>
              <a:t> browser for </a:t>
            </a:r>
            <a:r>
              <a:rPr lang="en-US" sz="1400" i="1" dirty="0" err="1" smtClean="0"/>
              <a:t>iPad</a:t>
            </a:r>
            <a:r>
              <a:rPr lang="en-US" sz="1400" i="1" dirty="0" smtClean="0"/>
              <a:t> places some chrome at the bottom of the screen.</a:t>
            </a:r>
            <a:endParaRPr lang="en-US" sz="1400" i="1" dirty="0"/>
          </a:p>
        </p:txBody>
      </p:sp>
      <p:pic>
        <p:nvPicPr>
          <p:cNvPr id="27650" name="Picture 2" descr="http://tctechcrunch.files.wordpress.com/2010/08/ilunascape_1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295400"/>
            <a:ext cx="3569494" cy="4568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49291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technological ecosystem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Obvious statement of the week: Many mobile users also own other technological devices</a:t>
            </a:r>
          </a:p>
          <a:p>
            <a:r>
              <a:rPr lang="en-US" dirty="0" smtClean="0"/>
              <a:t>How will your mobile application interact with these devices, if at all?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151" r="5073" b="3080"/>
          <a:stretch/>
        </p:blipFill>
        <p:spPr bwMode="auto">
          <a:xfrm>
            <a:off x="457200" y="3352799"/>
            <a:ext cx="2884714" cy="2941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628260"/>
            <a:ext cx="4015514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01763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8006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i="1" dirty="0" smtClean="0"/>
              <a:t>What is the user’s state of mind? </a:t>
            </a:r>
          </a:p>
          <a:p>
            <a:r>
              <a:rPr lang="en-US" dirty="0" smtClean="0"/>
              <a:t>How much time do you anticipate users will want to devote to the task at hand? </a:t>
            </a:r>
          </a:p>
          <a:p>
            <a:r>
              <a:rPr lang="en-US" dirty="0" smtClean="0"/>
              <a:t>How much of their attention do you think they will devote to your app? </a:t>
            </a:r>
          </a:p>
          <a:p>
            <a:pPr lvl="1"/>
            <a:r>
              <a:rPr lang="en-US" dirty="0" smtClean="0"/>
              <a:t>Are they checking the day’s forecast while brushing their teeth? </a:t>
            </a:r>
          </a:p>
          <a:p>
            <a:pPr lvl="1"/>
            <a:r>
              <a:rPr lang="en-US" dirty="0" smtClean="0"/>
              <a:t>Or are they killing time in a waiting room?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2844" y="1371600"/>
            <a:ext cx="2695575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9908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your user is splitting their attention at all, you will likely need to implement some kind of notification system. </a:t>
            </a:r>
          </a:p>
          <a:p>
            <a:pPr lvl="1"/>
            <a:r>
              <a:rPr lang="en-US" dirty="0" smtClean="0"/>
              <a:t>Within-app notifications, push notifications, etc. </a:t>
            </a:r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113314"/>
            <a:ext cx="17272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4999" y="5693228"/>
            <a:ext cx="1727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err="1" smtClean="0"/>
              <a:t>TweetDeck</a:t>
            </a:r>
            <a:r>
              <a:rPr lang="en-US" sz="1400" i="1" dirty="0" smtClean="0"/>
              <a:t> confirms data has been sent.</a:t>
            </a:r>
            <a:endParaRPr lang="en-US" sz="1400" i="1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102428"/>
            <a:ext cx="1712685" cy="2569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717141" y="5671456"/>
            <a:ext cx="1727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err="1" smtClean="0"/>
              <a:t>Beejive</a:t>
            </a:r>
            <a:r>
              <a:rPr lang="en-US" sz="1400" i="1" dirty="0" smtClean="0"/>
              <a:t> sends push notifications. 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xmlns="" val="2173226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together: </a:t>
            </a:r>
            <a:r>
              <a:rPr lang="en-US" dirty="0" err="1" smtClean="0"/>
              <a:t>Instapaper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600200"/>
            <a:ext cx="4800600" cy="4800600"/>
          </a:xfrm>
        </p:spPr>
        <p:txBody>
          <a:bodyPr/>
          <a:lstStyle/>
          <a:p>
            <a:r>
              <a:rPr lang="en-US" dirty="0" smtClean="0"/>
              <a:t>Physical context</a:t>
            </a:r>
          </a:p>
          <a:p>
            <a:pPr lvl="1"/>
            <a:r>
              <a:rPr lang="en-US" dirty="0" smtClean="0"/>
              <a:t>Connectivity: app updates when connection is available, content is available offline</a:t>
            </a:r>
          </a:p>
          <a:p>
            <a:pPr lvl="1"/>
            <a:r>
              <a:rPr lang="en-US" dirty="0" smtClean="0"/>
              <a:t>Display can be adjusted for low-light reading conditions </a:t>
            </a:r>
          </a:p>
          <a:p>
            <a:r>
              <a:rPr lang="en-US" dirty="0" smtClean="0"/>
              <a:t>Media context</a:t>
            </a:r>
          </a:p>
          <a:p>
            <a:pPr lvl="1"/>
            <a:r>
              <a:rPr lang="en-US" dirty="0" smtClean="0"/>
              <a:t>Syncs across a variety of devices (see left) </a:t>
            </a:r>
          </a:p>
          <a:p>
            <a:r>
              <a:rPr lang="en-US" dirty="0" smtClean="0"/>
              <a:t>Modal context</a:t>
            </a:r>
          </a:p>
          <a:p>
            <a:pPr lvl="1"/>
            <a:r>
              <a:rPr lang="en-US" dirty="0" smtClean="0"/>
              <a:t>Two basic modes: browsing/queuing (inattentive) and consuming (immersive) </a:t>
            </a:r>
            <a:endParaRPr lang="en-US" dirty="0"/>
          </a:p>
        </p:txBody>
      </p:sp>
      <p:pic>
        <p:nvPicPr>
          <p:cNvPr id="23554" name="Picture 2" descr="http://images.worldofapple.com/instapaperpro_review/instapaperpro_iphone_landscap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6400"/>
            <a:ext cx="3641781" cy="2140631"/>
          </a:xfrm>
          <a:prstGeom prst="rect">
            <a:avLst/>
          </a:prstGeom>
          <a:noFill/>
        </p:spPr>
      </p:pic>
      <p:pic>
        <p:nvPicPr>
          <p:cNvPr id="23556" name="Picture 4" descr="http://www.gadgetvenue.com/wp-content/uploads/2010/03/Instapaper-iPad-Ap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886200"/>
            <a:ext cx="3492501" cy="27241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88021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Medium types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3902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SMS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05400" cy="4800600"/>
          </a:xfrm>
        </p:spPr>
        <p:txBody>
          <a:bodyPr/>
          <a:lstStyle/>
          <a:p>
            <a:r>
              <a:rPr lang="en-US" dirty="0" smtClean="0"/>
              <a:t>Applications which rely entirely on text messages for user interaction </a:t>
            </a:r>
          </a:p>
          <a:p>
            <a:r>
              <a:rPr lang="en-US" dirty="0" smtClean="0"/>
              <a:t>SMS apps are very common in the developing world. </a:t>
            </a:r>
          </a:p>
          <a:p>
            <a:pPr lvl="1"/>
            <a:r>
              <a:rPr lang="en-US" dirty="0" smtClean="0"/>
              <a:t>M-PESA: wiring money via texts</a:t>
            </a:r>
          </a:p>
          <a:p>
            <a:r>
              <a:rPr lang="en-US" dirty="0" smtClean="0"/>
              <a:t>According </a:t>
            </a:r>
            <a:r>
              <a:rPr lang="en-US" dirty="0"/>
              <a:t>to the World Bank, in 2009 </a:t>
            </a:r>
            <a:r>
              <a:rPr lang="en-US" b="1" dirty="0" smtClean="0"/>
              <a:t>75%</a:t>
            </a:r>
            <a:r>
              <a:rPr lang="en-US" i="1" dirty="0" smtClean="0"/>
              <a:t> </a:t>
            </a:r>
            <a:r>
              <a:rPr lang="en-US" dirty="0"/>
              <a:t>of the world’s estimated 4 billion handsets were used in developing nations on 2G </a:t>
            </a:r>
            <a:r>
              <a:rPr lang="en-US" dirty="0" smtClean="0"/>
              <a:t>networks (</a:t>
            </a:r>
            <a:r>
              <a:rPr lang="en-US" dirty="0" smtClean="0">
                <a:hlinkClick r:id="rId2"/>
              </a:rPr>
              <a:t>source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8543" y="1695450"/>
            <a:ext cx="238125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3743" y="4128119"/>
            <a:ext cx="2410850" cy="161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33565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websites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1600200"/>
            <a:ext cx="5105400" cy="4800600"/>
          </a:xfrm>
        </p:spPr>
        <p:txBody>
          <a:bodyPr/>
          <a:lstStyle/>
          <a:p>
            <a:r>
              <a:rPr lang="en-US" dirty="0" smtClean="0"/>
              <a:t>Websites designed to be viewed in mobile browsers, which have limited and inconsistent rendering capabilities </a:t>
            </a:r>
          </a:p>
          <a:p>
            <a:r>
              <a:rPr lang="en-US" dirty="0" smtClean="0"/>
              <a:t>They are easy to create, publish, and maintain. </a:t>
            </a:r>
          </a:p>
          <a:p>
            <a:r>
              <a:rPr lang="en-US" dirty="0" smtClean="0"/>
              <a:t>They can be accessed by any mobile device with a web browser (even a primitive one).  </a:t>
            </a:r>
          </a:p>
          <a:p>
            <a:r>
              <a:rPr lang="en-US" dirty="0" smtClean="0"/>
              <a:t>They vary in attractiveness. </a:t>
            </a:r>
            <a:endParaRPr lang="en-US" dirty="0"/>
          </a:p>
        </p:txBody>
      </p:sp>
      <p:pic>
        <p:nvPicPr>
          <p:cNvPr id="20482" name="Picture 2" descr="http://www.accuweather.com/wappreview/images/curren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000"/>
            <a:ext cx="2438400" cy="323088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000" y="51054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err="1" smtClean="0"/>
              <a:t>AccuWeather</a:t>
            </a:r>
            <a:r>
              <a:rPr lang="en-US" sz="1200" i="1" dirty="0" smtClean="0"/>
              <a:t> provides an excellent example of how attractive some mobile websites are. 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xmlns="" val="1399707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Native applications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Applications which are developed for specific mobile platforms (e.g. written in Objective-C with Cocoa Touch for the iPhone)</a:t>
            </a:r>
          </a:p>
          <a:p>
            <a:r>
              <a:rPr lang="en-US" dirty="0" smtClean="0"/>
              <a:t>These are generally preferred for creating games or accessing device features such as camera, GPS, etc. </a:t>
            </a:r>
          </a:p>
          <a:p>
            <a:r>
              <a:rPr lang="en-US" dirty="0" smtClean="0"/>
              <a:t>They can be difficult to port from one device to another.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810000"/>
            <a:ext cx="3912053" cy="2407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84775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web applications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Apps which use web technologies (HTML, CSS, JavaScript, etc.) to produce experiences closer to those of native applications </a:t>
            </a:r>
          </a:p>
          <a:p>
            <a:r>
              <a:rPr lang="en-US" dirty="0" smtClean="0"/>
              <a:t>They can be </a:t>
            </a:r>
            <a:r>
              <a:rPr lang="en-US" dirty="0" smtClean="0"/>
              <a:t>accessed via a mobile browser, or </a:t>
            </a:r>
            <a:r>
              <a:rPr lang="en-US" dirty="0" smtClean="0"/>
              <a:t>bundled and distributed as a native app. </a:t>
            </a:r>
            <a:endParaRPr lang="en-US" dirty="0" smtClean="0"/>
          </a:p>
          <a:p>
            <a:r>
              <a:rPr lang="en-US" dirty="0" smtClean="0"/>
              <a:t>They may </a:t>
            </a:r>
            <a:r>
              <a:rPr lang="en-US" dirty="0" smtClean="0"/>
              <a:t>support some native </a:t>
            </a:r>
            <a:r>
              <a:rPr lang="en-US" dirty="0" smtClean="0"/>
              <a:t>application features.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8100" y="3962400"/>
            <a:ext cx="160020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7235" y="4977884"/>
            <a:ext cx="506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Vs. </a:t>
            </a:r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9314" y="3914775"/>
            <a:ext cx="16637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051368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types of applications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Widgets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pplications whose functionality is exposed on home screen </a:t>
            </a:r>
          </a:p>
          <a:p>
            <a:r>
              <a:rPr lang="en-US" dirty="0" smtClean="0"/>
              <a:t>Call-in applications</a:t>
            </a:r>
          </a:p>
          <a:p>
            <a:pPr lvl="1"/>
            <a:r>
              <a:rPr lang="en-US" dirty="0" smtClean="0">
                <a:hlinkClick r:id="rId2"/>
              </a:rPr>
              <a:t>Touch Tone Tanks</a:t>
            </a:r>
            <a:r>
              <a:rPr lang="en-US" dirty="0" smtClean="0"/>
              <a:t>, developed by Brown students, allows users to play a game using the traditional phone </a:t>
            </a:r>
            <a:r>
              <a:rPr lang="en-US" dirty="0" smtClean="0"/>
              <a:t>keypad.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29304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 vs. Mobile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74339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NYT desktop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1" y="1676400"/>
            <a:ext cx="7632376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678810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NYT site in mobile browser</a:t>
            </a:r>
            <a:endParaRPr lang="en-US" dirty="0"/>
          </a:p>
        </p:txBody>
      </p:sp>
      <p:pic>
        <p:nvPicPr>
          <p:cNvPr id="3074" name="Picture 2" descr="E:\DCIM\100_PANA\P10007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9914" y="1676400"/>
            <a:ext cx="3163623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23686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Lost in translation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NYT website is built from a very obvious print </a:t>
            </a:r>
            <a:r>
              <a:rPr lang="en-US" dirty="0" smtClean="0"/>
              <a:t>metaphor. </a:t>
            </a:r>
            <a:endParaRPr lang="en-US" dirty="0" smtClean="0"/>
          </a:p>
          <a:p>
            <a:pPr lvl="1"/>
            <a:r>
              <a:rPr lang="en-US" dirty="0" smtClean="0"/>
              <a:t>Content-heavy, densely packing information above the fold </a:t>
            </a:r>
          </a:p>
          <a:p>
            <a:r>
              <a:rPr lang="en-US" dirty="0" smtClean="0"/>
              <a:t>How can the NYT be better interpreted to a mobile context? </a:t>
            </a:r>
          </a:p>
          <a:p>
            <a:pPr lvl="1"/>
            <a:r>
              <a:rPr lang="en-US" dirty="0" smtClean="0"/>
              <a:t>Do you use the same information structure? The same sections? </a:t>
            </a:r>
          </a:p>
          <a:p>
            <a:pPr lvl="1"/>
            <a:r>
              <a:rPr lang="en-US" dirty="0" smtClean="0"/>
              <a:t>How do you prioritize information? </a:t>
            </a:r>
          </a:p>
          <a:p>
            <a:pPr lvl="1"/>
            <a:r>
              <a:rPr lang="en-US" dirty="0" smtClean="0"/>
              <a:t>How do you handle navigation between sections? </a:t>
            </a:r>
          </a:p>
          <a:p>
            <a:pPr lvl="1"/>
            <a:r>
              <a:rPr lang="en-US" dirty="0" smtClean="0"/>
              <a:t>Do you try to adapt the print metaphor, or scrap it altogether? </a:t>
            </a:r>
          </a:p>
          <a:p>
            <a:pPr lvl="1"/>
            <a:r>
              <a:rPr lang="en-US" dirty="0" smtClean="0"/>
              <a:t>How do previous digital incarnations of the NYT affect user expectations for your app? </a:t>
            </a:r>
          </a:p>
        </p:txBody>
      </p:sp>
    </p:spTree>
    <p:extLst>
      <p:ext uri="{BB962C8B-B14F-4D97-AF65-F5344CB8AC3E}">
        <p14:creationId xmlns:p14="http://schemas.microsoft.com/office/powerpoint/2010/main" xmlns="" val="8848890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NYT mobile site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18" t="18112" r="10755" b="15817"/>
          <a:stretch/>
        </p:blipFill>
        <p:spPr bwMode="auto">
          <a:xfrm>
            <a:off x="4529046" y="1676400"/>
            <a:ext cx="3134497" cy="4560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E:\DCIM\100_PANA\P10007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3085998" cy="456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6773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NYT app for iPhone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043112"/>
            <a:ext cx="2727489" cy="382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E:\DCIM\100_PANA\P10007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1543" y="2053998"/>
            <a:ext cx="2597039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DCIM\100_PANA\P100076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485" y="2053998"/>
            <a:ext cx="263338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764375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NYT for the </a:t>
            </a:r>
            <a:r>
              <a:rPr lang="en-US" dirty="0" err="1" smtClean="0"/>
              <a:t>iPad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399" y="2667000"/>
            <a:ext cx="4120687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3241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781367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It Right 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same guidelines for creating a good desktop application experience still apply </a:t>
            </a:r>
            <a:r>
              <a:rPr lang="en-US" dirty="0" smtClean="0"/>
              <a:t>here. </a:t>
            </a:r>
            <a:endParaRPr lang="en-US" dirty="0" smtClean="0"/>
          </a:p>
          <a:p>
            <a:r>
              <a:rPr lang="en-US" dirty="0" smtClean="0"/>
              <a:t>However, some become even more important in the mobile </a:t>
            </a:r>
            <a:r>
              <a:rPr lang="en-US" dirty="0" smtClean="0"/>
              <a:t>context.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461377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Keep it simple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7696200" cy="4800600"/>
          </a:xfrm>
        </p:spPr>
        <p:txBody>
          <a:bodyPr/>
          <a:lstStyle/>
          <a:p>
            <a:r>
              <a:rPr lang="en-US" dirty="0" smtClean="0"/>
              <a:t>Avoid non-essential </a:t>
            </a:r>
            <a:r>
              <a:rPr lang="en-US" dirty="0" smtClean="0"/>
              <a:t>functionality. </a:t>
            </a:r>
            <a:endParaRPr lang="en-US" dirty="0" smtClean="0"/>
          </a:p>
          <a:p>
            <a:pPr lvl="1"/>
            <a:r>
              <a:rPr lang="en-US" dirty="0" smtClean="0"/>
              <a:t>If adapting from an existing desktop application, pare down </a:t>
            </a:r>
            <a:r>
              <a:rPr lang="en-US" dirty="0" smtClean="0"/>
              <a:t>features. </a:t>
            </a:r>
            <a:endParaRPr lang="en-US" dirty="0" smtClean="0"/>
          </a:p>
          <a:p>
            <a:pPr lvl="1"/>
            <a:r>
              <a:rPr lang="en-US" dirty="0" smtClean="0"/>
              <a:t>Common cuts include: administrative functionality (such as account settings), less frequently used features, features for “fine tuning” content</a:t>
            </a:r>
          </a:p>
          <a:p>
            <a:r>
              <a:rPr lang="en-US" dirty="0" smtClean="0"/>
              <a:t>Split workflow up into logical, task-centered </a:t>
            </a:r>
            <a:r>
              <a:rPr lang="en-US" dirty="0" smtClean="0"/>
              <a:t>screens.</a:t>
            </a:r>
          </a:p>
          <a:p>
            <a:pPr lvl="1"/>
            <a:r>
              <a:rPr lang="en-US" dirty="0" smtClean="0"/>
              <a:t>B</a:t>
            </a:r>
            <a:r>
              <a:rPr lang="en-US" dirty="0" smtClean="0"/>
              <a:t>ut be wary of how many clicks are required to accomplish common tasks.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29799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/>
              <a:t>Evernote</a:t>
            </a:r>
            <a:r>
              <a:rPr lang="en-US" dirty="0" smtClean="0"/>
              <a:t> desktop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228" y="1676400"/>
            <a:ext cx="7750629" cy="464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04038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Evernote</a:t>
            </a:r>
            <a:r>
              <a:rPr lang="en-US" dirty="0" smtClean="0"/>
              <a:t> mobile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4476750" cy="34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/>
        </p:blipFill>
        <p:spPr bwMode="auto">
          <a:xfrm>
            <a:off x="5238750" y="2013857"/>
            <a:ext cx="2379175" cy="34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14454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Provide “</a:t>
            </a:r>
            <a:r>
              <a:rPr lang="en-US" dirty="0" err="1" smtClean="0"/>
              <a:t>feedforward</a:t>
            </a:r>
            <a:r>
              <a:rPr lang="en-US" dirty="0" smtClean="0"/>
              <a:t>”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Nobody reads the </a:t>
            </a:r>
            <a:r>
              <a:rPr lang="en-US" dirty="0" smtClean="0"/>
              <a:t>manual. </a:t>
            </a:r>
            <a:endParaRPr lang="en-US" dirty="0" smtClean="0"/>
          </a:p>
          <a:p>
            <a:r>
              <a:rPr lang="en-US" dirty="0" smtClean="0"/>
              <a:t>It is up to you to suggest to the user what the next step </a:t>
            </a:r>
            <a:r>
              <a:rPr lang="en-US" dirty="0" smtClean="0"/>
              <a:t>is. </a:t>
            </a:r>
            <a:endParaRPr lang="en-US" dirty="0" smtClean="0"/>
          </a:p>
          <a:p>
            <a:r>
              <a:rPr lang="en-US" dirty="0" smtClean="0"/>
              <a:t>This is especially important for touch interfaces, where the gestural vocabulary is still being </a:t>
            </a:r>
            <a:r>
              <a:rPr lang="en-US" dirty="0" smtClean="0"/>
              <a:t>established. </a:t>
            </a:r>
            <a:endParaRPr lang="en-US" dirty="0" smtClean="0"/>
          </a:p>
          <a:p>
            <a:pPr lvl="1"/>
            <a:r>
              <a:rPr lang="en-US" dirty="0" smtClean="0"/>
              <a:t>Tap? Double tap? Light tap? Firm tap? </a:t>
            </a:r>
            <a:r>
              <a:rPr lang="en-US" dirty="0"/>
              <a:t>Tap and hold</a:t>
            </a:r>
            <a:r>
              <a:rPr lang="en-US" dirty="0" smtClean="0"/>
              <a:t>? </a:t>
            </a:r>
          </a:p>
          <a:p>
            <a:r>
              <a:rPr lang="en-US" dirty="0" smtClean="0"/>
              <a:t>Games typically do this very </a:t>
            </a:r>
            <a:r>
              <a:rPr lang="en-US" dirty="0" smtClean="0"/>
              <a:t>well. </a:t>
            </a:r>
            <a:endParaRPr lang="en-US" dirty="0" smtClean="0"/>
          </a:p>
          <a:p>
            <a:pPr lvl="1"/>
            <a:r>
              <a:rPr lang="en-US" dirty="0" smtClean="0"/>
              <a:t>In 2010, 14</a:t>
            </a:r>
            <a:r>
              <a:rPr lang="en-US" dirty="0"/>
              <a:t>% of kids age 4 or 5 could tie their shoes, while 21% could play or operate at least one smartphone </a:t>
            </a:r>
            <a:r>
              <a:rPr lang="en-US" dirty="0" smtClean="0"/>
              <a:t>app (</a:t>
            </a:r>
            <a:r>
              <a:rPr lang="en-US" dirty="0" smtClean="0">
                <a:hlinkClick r:id="rId2"/>
              </a:rPr>
              <a:t>source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15885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smtClean="0"/>
              <a:t>Angry Birds</a:t>
            </a:r>
            <a:endParaRPr lang="en-US" dirty="0"/>
          </a:p>
        </p:txBody>
      </p:sp>
      <p:pic>
        <p:nvPicPr>
          <p:cNvPr id="4098" name="Picture 2" descr="http://androidandme.com/wp-content/uploads/2010/09/Angry-Birds-How-to-pla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905000"/>
            <a:ext cx="6400800" cy="3838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607245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Respect user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Keep in mind </a:t>
            </a:r>
            <a:r>
              <a:rPr lang="en-US" i="1" dirty="0" smtClean="0"/>
              <a:t>mental models </a:t>
            </a:r>
            <a:r>
              <a:rPr lang="en-US" dirty="0" smtClean="0"/>
              <a:t>and </a:t>
            </a:r>
            <a:r>
              <a:rPr lang="en-US" i="1" dirty="0" smtClean="0"/>
              <a:t>conventions.  </a:t>
            </a:r>
            <a:endParaRPr lang="en-US" i="1" dirty="0" smtClean="0"/>
          </a:p>
          <a:p>
            <a:pPr lvl="1"/>
            <a:r>
              <a:rPr lang="en-US" dirty="0" smtClean="0"/>
              <a:t>Mental models are user’s ideas about what things are and how they work; most mental models are based on physical </a:t>
            </a:r>
            <a:r>
              <a:rPr lang="en-US" dirty="0" smtClean="0"/>
              <a:t>artifacts. </a:t>
            </a:r>
            <a:endParaRPr lang="en-US" dirty="0" smtClean="0"/>
          </a:p>
          <a:p>
            <a:pPr lvl="1"/>
            <a:r>
              <a:rPr lang="en-US" dirty="0" smtClean="0"/>
              <a:t>Conventions exist for all </a:t>
            </a:r>
            <a:r>
              <a:rPr lang="en-US" dirty="0" smtClean="0"/>
              <a:t>platforms. </a:t>
            </a:r>
            <a:endParaRPr lang="en-US" dirty="0" smtClean="0"/>
          </a:p>
          <a:p>
            <a:pPr lvl="2"/>
            <a:r>
              <a:rPr lang="en-US" dirty="0" smtClean="0"/>
              <a:t>Don’t reinvent the wheel. Use basic platform </a:t>
            </a:r>
            <a:r>
              <a:rPr lang="en-US" dirty="0" smtClean="0"/>
              <a:t>widgets and workflows.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19950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/>
              <a:t>RedLaser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17171"/>
            <a:ext cx="5436854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65827" y="5562599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“It’s </a:t>
            </a:r>
            <a:r>
              <a:rPr lang="en-US" i="1" dirty="0"/>
              <a:t>not an abstract app that compares prices on products, it’s a barcode scanner, on your phone</a:t>
            </a:r>
            <a:r>
              <a:rPr lang="en-US" i="1" dirty="0" smtClean="0"/>
              <a:t>!” </a:t>
            </a:r>
            <a:r>
              <a:rPr lang="en-US" dirty="0" smtClean="0"/>
              <a:t>(</a:t>
            </a:r>
            <a:r>
              <a:rPr lang="en-US" dirty="0" smtClean="0">
                <a:hlinkClick r:id="rId3"/>
              </a:rPr>
              <a:t>source</a:t>
            </a:r>
            <a:r>
              <a:rPr lang="en-US" dirty="0" smtClean="0"/>
              <a:t>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12566226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further investigation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800600"/>
          </a:xfrm>
        </p:spPr>
        <p:txBody>
          <a:bodyPr/>
          <a:lstStyle/>
          <a:p>
            <a:r>
              <a:rPr lang="en-US" dirty="0" err="1" smtClean="0">
                <a:hlinkClick r:id="rId2"/>
              </a:rPr>
              <a:t>Forum.Nokia</a:t>
            </a:r>
            <a:r>
              <a:rPr lang="en-US" dirty="0" smtClean="0">
                <a:hlinkClick r:id="rId2"/>
              </a:rPr>
              <a:t>: Mobile Design Patterns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Design for Mobile Conference: Mobile Design Patterns and Resources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UX Magazine: 10 Surefire Ways to Screw Up Your iPhone App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Mobile Design and Development</a:t>
            </a:r>
            <a:r>
              <a:rPr lang="en-US" dirty="0" smtClean="0"/>
              <a:t> by Brian Fling</a:t>
            </a:r>
          </a:p>
          <a:p>
            <a:r>
              <a:rPr lang="en-US" dirty="0" err="1" smtClean="0">
                <a:hlinkClick r:id="rId6"/>
              </a:rPr>
              <a:t>iOS</a:t>
            </a:r>
            <a:r>
              <a:rPr lang="en-US" dirty="0" smtClean="0">
                <a:hlinkClick r:id="rId6"/>
              </a:rPr>
              <a:t> Human Interface Guidelines</a:t>
            </a:r>
            <a:endParaRPr lang="en-US" dirty="0" smtClean="0"/>
          </a:p>
          <a:p>
            <a:r>
              <a:rPr lang="en-US" dirty="0" smtClean="0">
                <a:hlinkClick r:id="rId7"/>
              </a:rPr>
              <a:t>Windows Phone 7 UI Design and Interaction Guide</a:t>
            </a:r>
            <a:endParaRPr lang="en-US" dirty="0" smtClean="0"/>
          </a:p>
          <a:p>
            <a:r>
              <a:rPr lang="en-US" dirty="0" smtClean="0">
                <a:hlinkClick r:id="rId8"/>
              </a:rPr>
              <a:t>Android Human Interface Guidelines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3407" y="2438400"/>
            <a:ext cx="1619250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52432" y="455295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Mobile Design Pattern: The Carousel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xmlns="" val="14376305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771</TotalTime>
  <Words>1726</Words>
  <Application>Microsoft Office PowerPoint</Application>
  <PresentationFormat>On-screen Show (4:3)</PresentationFormat>
  <Paragraphs>176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Adjacency</vt:lpstr>
      <vt:lpstr>Mobile Interfaces</vt:lpstr>
      <vt:lpstr>Introduction to Mobile</vt:lpstr>
      <vt:lpstr>Rethinking mobile technology </vt:lpstr>
      <vt:lpstr>Mobile as media </vt:lpstr>
      <vt:lpstr>Mobile stands apart</vt:lpstr>
      <vt:lpstr>The implications of mobile</vt:lpstr>
      <vt:lpstr>Disaster reporting via mobile</vt:lpstr>
      <vt:lpstr>Mobile Context</vt:lpstr>
      <vt:lpstr>Considering context</vt:lpstr>
      <vt:lpstr>Physical context</vt:lpstr>
      <vt:lpstr>Public vs. private spaces</vt:lpstr>
      <vt:lpstr>Timing: Day vs. night</vt:lpstr>
      <vt:lpstr>Connectivity issues</vt:lpstr>
      <vt:lpstr>Media context</vt:lpstr>
      <vt:lpstr>Input methods</vt:lpstr>
      <vt:lpstr>Hands-on design</vt:lpstr>
      <vt:lpstr>The technological ecosystem </vt:lpstr>
      <vt:lpstr>Modal context</vt:lpstr>
      <vt:lpstr>Notifications</vt:lpstr>
      <vt:lpstr>Putting it all together: Instapaper</vt:lpstr>
      <vt:lpstr>Medium types</vt:lpstr>
      <vt:lpstr>SMS applications</vt:lpstr>
      <vt:lpstr>Mobile websites </vt:lpstr>
      <vt:lpstr>Native applications </vt:lpstr>
      <vt:lpstr>Mobile web applications </vt:lpstr>
      <vt:lpstr>Other types of applications </vt:lpstr>
      <vt:lpstr>Desktop vs. Mobile </vt:lpstr>
      <vt:lpstr>NYT desktop site</vt:lpstr>
      <vt:lpstr>NYT site in mobile browser</vt:lpstr>
      <vt:lpstr>Lost in translation </vt:lpstr>
      <vt:lpstr>NYT mobile site</vt:lpstr>
      <vt:lpstr>NYT app for iPhone</vt:lpstr>
      <vt:lpstr>NYT for the iPad</vt:lpstr>
      <vt:lpstr>Getting It Right  </vt:lpstr>
      <vt:lpstr>Keep it simple</vt:lpstr>
      <vt:lpstr>Example: Evernote desktop</vt:lpstr>
      <vt:lpstr>Evernote mobile</vt:lpstr>
      <vt:lpstr>Provide “feedforward” </vt:lpstr>
      <vt:lpstr>Example: Angry Birds</vt:lpstr>
      <vt:lpstr>Respect user expectations</vt:lpstr>
      <vt:lpstr>Example: RedLaser</vt:lpstr>
      <vt:lpstr>For further investigation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Interfaces</dc:title>
  <dc:creator>Malandanta</dc:creator>
  <cp:lastModifiedBy>ashley</cp:lastModifiedBy>
  <cp:revision>130</cp:revision>
  <dcterms:created xsi:type="dcterms:W3CDTF">2011-03-25T17:10:52Z</dcterms:created>
  <dcterms:modified xsi:type="dcterms:W3CDTF">2011-04-20T16:53:28Z</dcterms:modified>
</cp:coreProperties>
</file>