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91" r:id="rId10"/>
    <p:sldId id="267" r:id="rId11"/>
    <p:sldId id="280" r:id="rId12"/>
    <p:sldId id="292" r:id="rId13"/>
    <p:sldId id="294" r:id="rId14"/>
    <p:sldId id="303" r:id="rId15"/>
    <p:sldId id="268" r:id="rId16"/>
    <p:sldId id="281" r:id="rId17"/>
    <p:sldId id="296" r:id="rId18"/>
    <p:sldId id="297" r:id="rId19"/>
    <p:sldId id="304" r:id="rId20"/>
    <p:sldId id="269" r:id="rId21"/>
    <p:sldId id="282" r:id="rId22"/>
    <p:sldId id="283" r:id="rId23"/>
    <p:sldId id="298" r:id="rId24"/>
    <p:sldId id="299" r:id="rId25"/>
    <p:sldId id="300" r:id="rId26"/>
    <p:sldId id="261" r:id="rId27"/>
    <p:sldId id="271" r:id="rId28"/>
    <p:sldId id="285" r:id="rId29"/>
    <p:sldId id="286" r:id="rId30"/>
    <p:sldId id="301" r:id="rId31"/>
    <p:sldId id="287" r:id="rId32"/>
    <p:sldId id="273" r:id="rId33"/>
    <p:sldId id="288" r:id="rId34"/>
    <p:sldId id="274" r:id="rId35"/>
    <p:sldId id="30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C87E765-638C-4C26-A5BA-A3FDCE6BFCB0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553A73-6A71-4BC4-BB8F-F50A007DA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listapart.com/articles/neveruseawarnin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Cognitive Science for Software Engineers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Requisite background on perception, memory, and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665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we are covering and why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573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is cognitive science important to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By now, chances are you know pretty well how a computer works</a:t>
            </a:r>
          </a:p>
          <a:p>
            <a:r>
              <a:rPr lang="en-US" dirty="0" smtClean="0"/>
              <a:t>But computers only account for 1/3 of the letters in “HCI”</a:t>
            </a:r>
          </a:p>
          <a:p>
            <a:r>
              <a:rPr lang="en-US" dirty="0" smtClean="0"/>
              <a:t>In order to design effective interfaces, you will need to learn a bit about how humans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679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topics will be covered today?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Perception</a:t>
            </a:r>
          </a:p>
          <a:p>
            <a:r>
              <a:rPr lang="en-US" dirty="0" smtClean="0"/>
              <a:t>User output</a:t>
            </a:r>
          </a:p>
          <a:p>
            <a:r>
              <a:rPr lang="en-US" dirty="0" smtClean="0"/>
              <a:t>Memory</a:t>
            </a:r>
          </a:p>
          <a:p>
            <a:r>
              <a:rPr lang="en-US" dirty="0" smtClean="0"/>
              <a:t>Learning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We will go over the basic concepts relevant to each of these topics, and then relate them back to interface design. </a:t>
            </a:r>
          </a:p>
        </p:txBody>
      </p:sp>
    </p:spTree>
    <p:extLst>
      <p:ext uri="{BB962C8B-B14F-4D97-AF65-F5344CB8AC3E}">
        <p14:creationId xmlns:p14="http://schemas.microsoft.com/office/powerpoint/2010/main" val="188556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we experience the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85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perception?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Perception is the process by which we recognize and give meaning to sensory input</a:t>
            </a:r>
          </a:p>
          <a:p>
            <a:r>
              <a:rPr lang="en-US" dirty="0" smtClean="0"/>
              <a:t>We will focus on visual input because it is the most readily applicable to modern user interfaces</a:t>
            </a:r>
          </a:p>
          <a:p>
            <a:r>
              <a:rPr lang="en-US" dirty="0" smtClean="0"/>
              <a:t>Visual perception involves recognizing shapes, interpreting depth, sensing motion, and maintaining constancies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184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Gestalt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Visual perception isn’t just about what you see; your mind often times fills in the blanks for you</a:t>
            </a:r>
          </a:p>
          <a:p>
            <a:r>
              <a:rPr lang="en-US" dirty="0" smtClean="0"/>
              <a:t>For example, your mind determines a “figure-ground” relationship between visual items</a:t>
            </a:r>
          </a:p>
          <a:p>
            <a:r>
              <a:rPr lang="en-US" dirty="0" smtClean="0"/>
              <a:t>It determines what the figures are in a given scene and interprets them as resting in the “foreground”</a:t>
            </a:r>
          </a:p>
          <a:p>
            <a:r>
              <a:rPr lang="en-US" dirty="0" smtClean="0"/>
              <a:t>The rest of the image is conceived of as the “background”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087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 familiar?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figure-ground principle at work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15885"/>
            <a:ext cx="6781800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67600" y="1371600"/>
            <a:ext cx="126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086600" y="1740932"/>
            <a:ext cx="1014667" cy="773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Brace 8"/>
          <p:cNvSpPr/>
          <p:nvPr/>
        </p:nvSpPr>
        <p:spPr>
          <a:xfrm>
            <a:off x="1981200" y="1915886"/>
            <a:ext cx="838200" cy="357051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 rot="16200000">
            <a:off x="4300539" y="2339747"/>
            <a:ext cx="477610" cy="67709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819400" y="3592676"/>
            <a:ext cx="12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fore</a:t>
            </a:r>
            <a:r>
              <a:rPr lang="en-US" dirty="0" smtClean="0"/>
              <a:t>ground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928343" y="5117067"/>
            <a:ext cx="12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280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wait, there’s more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An example from Netflix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7568" b="17568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Brace 5"/>
          <p:cNvSpPr/>
          <p:nvPr/>
        </p:nvSpPr>
        <p:spPr>
          <a:xfrm rot="16200000">
            <a:off x="4305300" y="1104900"/>
            <a:ext cx="457200" cy="2209800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1600200"/>
            <a:ext cx="12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foreground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67600" y="1371600"/>
            <a:ext cx="126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086600" y="1740932"/>
            <a:ext cx="1014667" cy="77366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Gestalt principles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14"/>
          <a:stretch/>
        </p:blipFill>
        <p:spPr bwMode="auto">
          <a:xfrm>
            <a:off x="838200" y="1223579"/>
            <a:ext cx="3137647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r="13488" b="55714"/>
          <a:stretch/>
        </p:blipFill>
        <p:spPr bwMode="auto">
          <a:xfrm>
            <a:off x="4876800" y="1234465"/>
            <a:ext cx="3200400" cy="183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72"/>
          <a:stretch/>
        </p:blipFill>
        <p:spPr bwMode="auto">
          <a:xfrm>
            <a:off x="838200" y="3864869"/>
            <a:ext cx="3241422" cy="192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7" t="9434" r="9015" b="9643"/>
          <a:stretch/>
        </p:blipFill>
        <p:spPr bwMode="auto">
          <a:xfrm>
            <a:off x="5486400" y="3744687"/>
            <a:ext cx="2021359" cy="197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64855" y="3052379"/>
            <a:ext cx="1084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Proximity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77254" y="3052379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Similarity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18881" y="5791200"/>
            <a:ext cx="1176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Continuity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33554" y="5823466"/>
            <a:ext cx="927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595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sense of clutter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principles of proximity and similarity help us make sense of cluttered and complicated environments</a:t>
            </a:r>
          </a:p>
          <a:p>
            <a:r>
              <a:rPr lang="en-US" dirty="0" smtClean="0"/>
              <a:t>They are particularly important to consider when designing GUIs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470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Proximity in action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Wikipedia uses proximity to show language options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7568" b="17568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Similarity in action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Elements are seen as groups according to icon style in Windows Explorer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09800"/>
            <a:ext cx="4098300" cy="3276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209800"/>
            <a:ext cx="4125348" cy="330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Gestalt principles are a double-edged sword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the previous example, there might not have been any reason to see groups of files based on their type </a:t>
            </a:r>
          </a:p>
          <a:p>
            <a:pPr lvl="1"/>
            <a:r>
              <a:rPr lang="en-US" dirty="0" smtClean="0"/>
              <a:t>Maybe the files were all completely unrelated</a:t>
            </a:r>
          </a:p>
          <a:p>
            <a:pPr lvl="1"/>
            <a:r>
              <a:rPr lang="en-US" dirty="0" smtClean="0"/>
              <a:t>Maybe the most logical groups each consisted of one .</a:t>
            </a:r>
            <a:r>
              <a:rPr lang="en-US" dirty="0" err="1" smtClean="0"/>
              <a:t>xls</a:t>
            </a:r>
            <a:r>
              <a:rPr lang="en-US" dirty="0" smtClean="0"/>
              <a:t>, one .doc, one zipped folder, etc. </a:t>
            </a:r>
          </a:p>
          <a:p>
            <a:r>
              <a:rPr lang="en-US" dirty="0" smtClean="0"/>
              <a:t>Gestalt principles might cause users to perceive visual groups where no logical grouping exists, or where the logical grouping is different from the visual groups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crude model of attention is a spotlight.  Like a spotlight, attention…</a:t>
            </a:r>
          </a:p>
          <a:p>
            <a:pPr lvl="1"/>
            <a:r>
              <a:rPr lang="en-US" dirty="0" smtClean="0"/>
              <a:t>Is selective</a:t>
            </a:r>
          </a:p>
          <a:p>
            <a:pPr lvl="1"/>
            <a:r>
              <a:rPr lang="en-US" dirty="0" smtClean="0"/>
              <a:t>Is finite</a:t>
            </a:r>
          </a:p>
          <a:p>
            <a:pPr lvl="1"/>
            <a:r>
              <a:rPr lang="en-US" dirty="0" smtClean="0"/>
              <a:t>Can only cover one continuous area</a:t>
            </a:r>
          </a:p>
          <a:p>
            <a:r>
              <a:rPr lang="en-US" dirty="0" smtClean="0"/>
              <a:t>Also, attention tends to decline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53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Selectivity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Since attention is selective, UIs should be designed to draw in the user’s attention to the right place. </a:t>
            </a:r>
          </a:p>
        </p:txBody>
      </p:sp>
      <p:pic>
        <p:nvPicPr>
          <p:cNvPr id="6148" name="Picture 4" descr="http://wsuctlt.files.wordpress.com/2008/08/digmed-contest-tag-clou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362200"/>
            <a:ext cx="3441093" cy="338335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67200" y="3200400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Example: Tag clouds give weight to the topics which appear the most (and therefore are the most important/relevant to the site)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888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Since attention is limited, UIs should not bombard users with too much information at once. </a:t>
            </a:r>
          </a:p>
          <a:p>
            <a:endParaRPr lang="en-US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 t="14063" r="266" b="7031"/>
          <a:stretch>
            <a:fillRect/>
          </a:stretch>
        </p:blipFill>
        <p:spPr bwMode="auto">
          <a:xfrm>
            <a:off x="609600" y="2514600"/>
            <a:ext cx="4724400" cy="299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486400" y="34290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Google’s homepage is a classic example of minimalism.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Monotony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Since attention tends to decline over time, long and  monotonous tasks should be avoided.</a:t>
            </a:r>
          </a:p>
          <a:p>
            <a:endParaRPr lang="en-US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 t="14063" r="625" b="6250"/>
          <a:stretch>
            <a:fillRect/>
          </a:stretch>
        </p:blipFill>
        <p:spPr bwMode="auto">
          <a:xfrm>
            <a:off x="533400" y="2514600"/>
            <a:ext cx="5029200" cy="322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715000" y="34290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Bing eliminated pagination by implementing an “infinite scroll” on its image search results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consequences of monotony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257800" cy="4937760"/>
          </a:xfrm>
        </p:spPr>
        <p:txBody>
          <a:bodyPr/>
          <a:lstStyle/>
          <a:p>
            <a:r>
              <a:rPr lang="en-US" dirty="0" smtClean="0"/>
              <a:t>Abusing a user’s attention span can lead to some dangerous mistakes</a:t>
            </a:r>
          </a:p>
          <a:p>
            <a:r>
              <a:rPr lang="en-US" dirty="0" smtClean="0"/>
              <a:t>Take alert boxes for example</a:t>
            </a:r>
          </a:p>
          <a:p>
            <a:r>
              <a:rPr lang="en-US" dirty="0" smtClean="0"/>
              <a:t>When a pop-up windows appear, the user’s first priority is to get through them </a:t>
            </a:r>
          </a:p>
          <a:p>
            <a:r>
              <a:rPr lang="en-US" dirty="0" smtClean="0"/>
              <a:t>This can mean unfortunate consequences, depending on what </a:t>
            </a:r>
            <a:r>
              <a:rPr lang="en-US" smtClean="0"/>
              <a:t>the pop-up was for</a:t>
            </a:r>
            <a:endParaRPr lang="en-US" dirty="0" smtClean="0"/>
          </a:p>
          <a:p>
            <a:r>
              <a:rPr lang="en-US" dirty="0" smtClean="0"/>
              <a:t>So </a:t>
            </a:r>
            <a:r>
              <a:rPr lang="en-US" dirty="0" smtClean="0">
                <a:hlinkClick r:id="rId2"/>
              </a:rPr>
              <a:t>never use a warning when you mean undo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876800"/>
            <a:ext cx="28860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267200"/>
            <a:ext cx="28860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733800"/>
            <a:ext cx="28860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200400"/>
            <a:ext cx="28860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819400"/>
            <a:ext cx="28860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362200"/>
            <a:ext cx="28860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600200"/>
            <a:ext cx="28860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7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user is able to communicate with the computer through a number of means</a:t>
            </a:r>
          </a:p>
          <a:p>
            <a:pPr lvl="1"/>
            <a:r>
              <a:rPr lang="en-US" dirty="0" smtClean="0"/>
              <a:t>Traditional: keyboard and mouse (gesture, click, double-click, click-and-drag, etc.)</a:t>
            </a:r>
          </a:p>
          <a:p>
            <a:pPr lvl="1"/>
            <a:r>
              <a:rPr lang="en-US" dirty="0" smtClean="0"/>
              <a:t>Modern: touch, multi-touch, pen and tablet, speech</a:t>
            </a:r>
          </a:p>
          <a:p>
            <a:r>
              <a:rPr lang="en-US" dirty="0" smtClean="0"/>
              <a:t>Motor movements, such as pointing or typing, take time and are subjects to various types of errors</a:t>
            </a:r>
          </a:p>
          <a:p>
            <a:r>
              <a:rPr lang="en-US" dirty="0" smtClean="0"/>
              <a:t>There is a trade-off between speed and accuracy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299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Fitts</a:t>
            </a:r>
            <a:r>
              <a:rPr lang="en-US" dirty="0" smtClean="0"/>
              <a:t>’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Fitts</a:t>
            </a:r>
            <a:r>
              <a:rPr lang="en-US" dirty="0" smtClean="0"/>
              <a:t>’ Law describes the time required to complete a task as a function of how complicated it is</a:t>
            </a:r>
          </a:p>
          <a:p>
            <a:pPr marL="0" indent="0" algn="ctr">
              <a:buNone/>
            </a:pPr>
            <a:r>
              <a:rPr lang="en-US" dirty="0" smtClean="0"/>
              <a:t>T = a + b log</a:t>
            </a:r>
            <a:r>
              <a:rPr lang="en-US" baseline="-25000" dirty="0" smtClean="0"/>
              <a:t>2</a:t>
            </a:r>
            <a:r>
              <a:rPr lang="en-US" dirty="0" smtClean="0"/>
              <a:t> (D/W + 1)</a:t>
            </a:r>
          </a:p>
          <a:p>
            <a:pPr marL="0" indent="0" algn="ctr">
              <a:buNone/>
            </a:pPr>
            <a:r>
              <a:rPr lang="en-US" sz="2000" dirty="0" smtClean="0"/>
              <a:t>Where T is the time it takes for a person to point to an object based on the distance to the object (D) and the size of the object (W)</a:t>
            </a:r>
          </a:p>
        </p:txBody>
      </p:sp>
    </p:spTree>
    <p:extLst>
      <p:ext uri="{BB962C8B-B14F-4D97-AF65-F5344CB8AC3E}">
        <p14:creationId xmlns:p14="http://schemas.microsoft.com/office/powerpoint/2010/main" val="3916530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Application: </a:t>
            </a:r>
            <a:r>
              <a:rPr lang="en-US" dirty="0" err="1" smtClean="0"/>
              <a:t>Fitts</a:t>
            </a:r>
            <a:r>
              <a:rPr lang="en-US" dirty="0" smtClean="0"/>
              <a:t>’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Because the mouse is typically “bound” to the screen, items which appear on the edge of the screen can be considered to have infinite width and/or height and are thus especially easy to target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Fitts</a:t>
            </a:r>
            <a:r>
              <a:rPr lang="en-US" dirty="0" smtClean="0"/>
              <a:t>’ Law: Windows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Windows makes the Start menu and dock easy to target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828800"/>
            <a:ext cx="5276850" cy="422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Fitts</a:t>
            </a:r>
            <a:r>
              <a:rPr lang="en-US" dirty="0" smtClean="0"/>
              <a:t>’ Law: Mac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Mac OS makes the dock and window menu easy to target </a:t>
            </a:r>
            <a:endParaRPr lang="en-US" dirty="0"/>
          </a:p>
        </p:txBody>
      </p:sp>
      <p:pic>
        <p:nvPicPr>
          <p:cNvPr id="54276" name="Picture 4" descr="First run in Mac OS X Pant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828800"/>
            <a:ext cx="57912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and Learning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impressions made by perception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329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stores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has long been recognized that memory is not a single unit or system</a:t>
            </a:r>
          </a:p>
          <a:p>
            <a:r>
              <a:rPr lang="en-US" dirty="0" smtClean="0"/>
              <a:t>Cognitive scientists today generally recognize three memory stores: sensory register, short-term memory, and long-term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20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Sensory register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Briefly stores information with sense-specific details</a:t>
            </a:r>
          </a:p>
          <a:p>
            <a:r>
              <a:rPr lang="en-US" dirty="0" smtClean="0"/>
              <a:t>Iconic memory – visual sensory register; generally a complete snapshot which decays within ¼ of a second</a:t>
            </a:r>
          </a:p>
          <a:p>
            <a:r>
              <a:rPr lang="en-US" dirty="0" smtClean="0"/>
              <a:t>Echoic memory – auditory sensory register; retained for several seconds</a:t>
            </a:r>
          </a:p>
          <a:p>
            <a:r>
              <a:rPr lang="en-US" dirty="0" smtClean="0"/>
              <a:t>Iconic memory does not last long enough for users to extract useful information from it, so we cannot rely on it</a:t>
            </a:r>
          </a:p>
        </p:txBody>
      </p:sp>
    </p:spTree>
    <p:extLst>
      <p:ext uri="{BB962C8B-B14F-4D97-AF65-F5344CB8AC3E}">
        <p14:creationId xmlns:p14="http://schemas.microsoft.com/office/powerpoint/2010/main" val="5185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term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Buffer which can hold up to 7 ± 2 units of information</a:t>
            </a:r>
          </a:p>
          <a:p>
            <a:pPr lvl="1"/>
            <a:r>
              <a:rPr lang="en-US" dirty="0" smtClean="0"/>
              <a:t>A “unit” can be a number, a letter, a name, a word, etc.</a:t>
            </a:r>
          </a:p>
          <a:p>
            <a:r>
              <a:rPr lang="en-US" dirty="0" smtClean="0"/>
              <a:t>Information can be lost due to decay over time, interference among times, and being displaced by incoming information</a:t>
            </a:r>
          </a:p>
          <a:p>
            <a:r>
              <a:rPr lang="en-US" dirty="0" smtClean="0"/>
              <a:t>When designing interactions, you must respect these limits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2683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Application: Comparison shopping</a:t>
            </a:r>
            <a:endParaRPr lang="en-US" dirty="0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95400"/>
            <a:ext cx="3724275" cy="477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295400"/>
            <a:ext cx="2600122" cy="493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>
          <a:xfrm>
            <a:off x="4267200" y="3429000"/>
            <a:ext cx="14478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Long-term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Long-term memory can be divided into two major categories: explicit and implicit memory</a:t>
            </a:r>
          </a:p>
          <a:p>
            <a:pPr lvl="1"/>
            <a:r>
              <a:rPr lang="en-US" dirty="0" smtClean="0"/>
              <a:t>Explicit memory includes recall of events and knowledge about the world</a:t>
            </a:r>
          </a:p>
          <a:p>
            <a:pPr lvl="1"/>
            <a:r>
              <a:rPr lang="en-US" dirty="0" smtClean="0"/>
              <a:t>Implicit memory includes recall of procedures </a:t>
            </a:r>
          </a:p>
          <a:p>
            <a:r>
              <a:rPr lang="en-US" dirty="0" smtClean="0"/>
              <a:t>Learning—that is, moving knowledge from short-term memory to long-term memory—can be accomplished through rehearsal (repetition) and/or meaningful association (mnemonic devices, etc.)</a:t>
            </a:r>
          </a:p>
          <a:p>
            <a:r>
              <a:rPr lang="en-US" dirty="0" smtClean="0"/>
              <a:t>Obviously, no one is born knowing how to use a computer. Everything must be learned at some point. </a:t>
            </a:r>
          </a:p>
        </p:txBody>
      </p:sp>
    </p:spTree>
    <p:extLst>
      <p:ext uri="{BB962C8B-B14F-4D97-AF65-F5344CB8AC3E}">
        <p14:creationId xmlns:p14="http://schemas.microsoft.com/office/powerpoint/2010/main" val="1658192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and forgetting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relationship between number of learning trials or previous study time and recall ability is modeled by the “learning curve”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Don’t be led astray by the misuse of the phrase “steep learning curve”! If a task is associated with a “steep learning curve”, it is probably very easy to learn!</a:t>
            </a:r>
          </a:p>
        </p:txBody>
      </p:sp>
      <p:pic>
        <p:nvPicPr>
          <p:cNvPr id="1026" name="Picture 2" descr="C:\Users\atuccero.AD\Documents\Scanned Documents\Image.jpg"/>
          <p:cNvPicPr>
            <a:picLocks noChangeAspect="1" noChangeArrowheads="1"/>
          </p:cNvPicPr>
          <p:nvPr/>
        </p:nvPicPr>
        <p:blipFill>
          <a:blip r:embed="rId2" cstate="print"/>
          <a:srcRect l="17266" t="23333" r="36609" b="57778"/>
          <a:stretch>
            <a:fillRect/>
          </a:stretch>
        </p:blipFill>
        <p:spPr bwMode="auto">
          <a:xfrm rot="176930">
            <a:off x="2040616" y="2550477"/>
            <a:ext cx="4419600" cy="2423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84620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and forgetting,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Similarly, there is a “forgetting curve” which models the probability of recall in cases where an individual has no further </a:t>
            </a:r>
            <a:r>
              <a:rPr lang="en-US" dirty="0" smtClean="0"/>
              <a:t>study</a:t>
            </a:r>
          </a:p>
          <a:p>
            <a:pPr algn="ctr"/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590800"/>
            <a:ext cx="5286375" cy="355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8494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 and interference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Learning new things can sometimes clash with the knowledge you have already attained</a:t>
            </a:r>
          </a:p>
          <a:p>
            <a:r>
              <a:rPr lang="en-US" dirty="0" smtClean="0"/>
              <a:t>This is called interference</a:t>
            </a:r>
          </a:p>
          <a:p>
            <a:pPr lvl="1"/>
            <a:r>
              <a:rPr lang="en-US" dirty="0" smtClean="0"/>
              <a:t>Proactive interference occurs when something you learned previously interferes with something you learned later</a:t>
            </a:r>
          </a:p>
          <a:p>
            <a:pPr lvl="2"/>
            <a:r>
              <a:rPr lang="en-US" dirty="0" smtClean="0"/>
              <a:t>This can make it difficult to learn how to use new versions of familiar software</a:t>
            </a:r>
          </a:p>
          <a:p>
            <a:pPr lvl="1"/>
            <a:r>
              <a:rPr lang="en-US" dirty="0" smtClean="0"/>
              <a:t>Retroactive interference occurs when something you learned later interferes with something you had learned previously</a:t>
            </a:r>
          </a:p>
          <a:p>
            <a:pPr lvl="2"/>
            <a:r>
              <a:rPr lang="en-US" dirty="0" smtClean="0"/>
              <a:t>This can make it difficult to use an older version of a program after learning how to use the new version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1828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Proactive interference 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addition of the ribbon to Word 2007</a:t>
            </a:r>
            <a:endParaRPr lang="en-US" dirty="0"/>
          </a:p>
        </p:txBody>
      </p:sp>
      <p:pic>
        <p:nvPicPr>
          <p:cNvPr id="57346" name="Picture 2" descr="MS Word Menu B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4895850" cy="3867150"/>
          </a:xfrm>
          <a:prstGeom prst="rect">
            <a:avLst/>
          </a:prstGeom>
          <a:noFill/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104" y="3886200"/>
            <a:ext cx="8101772" cy="235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5400000">
            <a:off x="6515100" y="3238500"/>
            <a:ext cx="8382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>
            <a:off x="5334000" y="2819400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485</TotalTime>
  <Words>1238</Words>
  <Application>Microsoft Office PowerPoint</Application>
  <PresentationFormat>On-screen Show (4:3)</PresentationFormat>
  <Paragraphs>132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Origin</vt:lpstr>
      <vt:lpstr>Cognitive Science for Software Engineers</vt:lpstr>
      <vt:lpstr>Introduction</vt:lpstr>
      <vt:lpstr>Why is cognitive science important to us?</vt:lpstr>
      <vt:lpstr>What topics will be covered today?</vt:lpstr>
      <vt:lpstr>Perception</vt:lpstr>
      <vt:lpstr>What is perception?</vt:lpstr>
      <vt:lpstr>Gestalt principles</vt:lpstr>
      <vt:lpstr>Sound familiar? </vt:lpstr>
      <vt:lpstr>But wait, there’s more</vt:lpstr>
      <vt:lpstr>Other Gestalt principles</vt:lpstr>
      <vt:lpstr>Making sense of clutter</vt:lpstr>
      <vt:lpstr>Proximity in action</vt:lpstr>
      <vt:lpstr>Similarity in action </vt:lpstr>
      <vt:lpstr>Gestalt principles are a double-edged sword</vt:lpstr>
      <vt:lpstr>Attention</vt:lpstr>
      <vt:lpstr>Selectivity </vt:lpstr>
      <vt:lpstr>Limitation </vt:lpstr>
      <vt:lpstr>Monotony </vt:lpstr>
      <vt:lpstr>The consequences of monotony </vt:lpstr>
      <vt:lpstr>Output</vt:lpstr>
      <vt:lpstr>User output</vt:lpstr>
      <vt:lpstr>Fitts’ Law</vt:lpstr>
      <vt:lpstr>Application: Fitts’ Law</vt:lpstr>
      <vt:lpstr>Fitts’ Law: Windows</vt:lpstr>
      <vt:lpstr>Fitts’ Law: Mac</vt:lpstr>
      <vt:lpstr>Memory and Learning</vt:lpstr>
      <vt:lpstr>Memory stores</vt:lpstr>
      <vt:lpstr>Sensory register</vt:lpstr>
      <vt:lpstr>Short term memory</vt:lpstr>
      <vt:lpstr>Application: Comparison shopping</vt:lpstr>
      <vt:lpstr>Long-term memory</vt:lpstr>
      <vt:lpstr>Learning and forgetting</vt:lpstr>
      <vt:lpstr>Learning and forgetting, continued</vt:lpstr>
      <vt:lpstr>Transfer and interference </vt:lpstr>
      <vt:lpstr>Example: Proactive interference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Cognitive Science for Software Engineers</dc:title>
  <dc:creator>Malandanta</dc:creator>
  <cp:lastModifiedBy>Malandanta</cp:lastModifiedBy>
  <cp:revision>57</cp:revision>
  <dcterms:created xsi:type="dcterms:W3CDTF">2010-09-24T01:11:51Z</dcterms:created>
  <dcterms:modified xsi:type="dcterms:W3CDTF">2010-10-22T18:02:09Z</dcterms:modified>
</cp:coreProperties>
</file>