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6" r:id="rId2"/>
    <p:sldId id="265" r:id="rId3"/>
    <p:sldId id="267" r:id="rId4"/>
    <p:sldId id="268" r:id="rId5"/>
    <p:sldId id="269" r:id="rId6"/>
    <p:sldId id="257" r:id="rId7"/>
    <p:sldId id="258" r:id="rId8"/>
    <p:sldId id="259" r:id="rId9"/>
    <p:sldId id="260" r:id="rId10"/>
    <p:sldId id="264" r:id="rId11"/>
    <p:sldId id="261" r:id="rId12"/>
    <p:sldId id="262" r:id="rId13"/>
    <p:sldId id="263" r:id="rId1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/>
    <p:restoredTop sz="94674"/>
  </p:normalViewPr>
  <p:slideViewPr>
    <p:cSldViewPr>
      <p:cViewPr varScale="1">
        <p:scale>
          <a:sx n="165" d="100"/>
          <a:sy n="165" d="100"/>
        </p:scale>
        <p:origin x="656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BCE55D-3420-7844-A50D-449F4DD662A0}" type="datetimeFigureOut">
              <a:rPr lang="en-US" smtClean="0"/>
              <a:t>1/23/25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4A13D6-6341-C347-B7C8-5EFA08EC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13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7A98BE-E2FC-6D4C-9FB9-DCB3FDABE7C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37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B1F21E-0424-E342-8480-E91CEB80FB27}" type="slidenum">
              <a:rPr lang="en-US" sz="1200" baseline="0"/>
              <a:pPr eaLnBrk="1" hangingPunct="1"/>
              <a:t>2</a:t>
            </a:fld>
            <a:endParaRPr lang="en-US" sz="1200" baseline="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890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7A98BE-E2FC-6D4C-9FB9-DCB3FDABE7C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736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E0484-2C02-4764-8CF6-D4856323DAD5}" type="datetimeFigureOut">
              <a:rPr lang="en-US" smtClean="0"/>
              <a:t>1/23/25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5C23-4892-4AEA-A48A-6DBBFBA9A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720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E0484-2C02-4764-8CF6-D4856323DAD5}" type="datetimeFigureOut">
              <a:rPr lang="en-US" smtClean="0"/>
              <a:t>1/23/25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5C23-4892-4AEA-A48A-6DBBFBA9A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447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E0484-2C02-4764-8CF6-D4856323DAD5}" type="datetimeFigureOut">
              <a:rPr lang="en-US" smtClean="0"/>
              <a:t>1/23/25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5C23-4892-4AEA-A48A-6DBBFBA9A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793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E0484-2C02-4764-8CF6-D4856323DAD5}" type="datetimeFigureOut">
              <a:rPr lang="en-US" smtClean="0"/>
              <a:t>1/23/25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5C23-4892-4AEA-A48A-6DBBFBA9A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506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E0484-2C02-4764-8CF6-D4856323DAD5}" type="datetimeFigureOut">
              <a:rPr lang="en-US" smtClean="0"/>
              <a:t>1/23/25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5C23-4892-4AEA-A48A-6DBBFBA9A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617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E0484-2C02-4764-8CF6-D4856323DAD5}" type="datetimeFigureOut">
              <a:rPr lang="en-US" smtClean="0"/>
              <a:t>1/23/25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5C23-4892-4AEA-A48A-6DBBFBA9A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178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E0484-2C02-4764-8CF6-D4856323DAD5}" type="datetimeFigureOut">
              <a:rPr lang="en-US" smtClean="0"/>
              <a:t>1/23/25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5C23-4892-4AEA-A48A-6DBBFBA9A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736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E0484-2C02-4764-8CF6-D4856323DAD5}" type="datetimeFigureOut">
              <a:rPr lang="en-US" smtClean="0"/>
              <a:t>1/23/25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5C23-4892-4AEA-A48A-6DBBFBA9A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220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E0484-2C02-4764-8CF6-D4856323DAD5}" type="datetimeFigureOut">
              <a:rPr lang="en-US" smtClean="0"/>
              <a:t>1/23/25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5C23-4892-4AEA-A48A-6DBBFBA9A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02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E0484-2C02-4764-8CF6-D4856323DAD5}" type="datetimeFigureOut">
              <a:rPr lang="en-US" smtClean="0"/>
              <a:t>1/23/25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5C23-4892-4AEA-A48A-6DBBFBA9A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741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E0484-2C02-4764-8CF6-D4856323DAD5}" type="datetimeFigureOut">
              <a:rPr lang="en-US" smtClean="0"/>
              <a:t>1/23/25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5C23-4892-4AEA-A48A-6DBBFBA9A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326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E0484-2C02-4764-8CF6-D4856323DAD5}" type="datetimeFigureOut">
              <a:rPr lang="en-US" smtClean="0"/>
              <a:t>1/23/25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B5C23-4892-4AEA-A48A-6DBBFBA9A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642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9343" y="2049201"/>
            <a:ext cx="4104456" cy="857250"/>
          </a:xfrm>
        </p:spPr>
        <p:txBody>
          <a:bodyPr>
            <a:normAutofit fontScale="90000"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Genome-Wide Association Studies (GWAS) Computational Pipeline</a:t>
            </a:r>
            <a:br>
              <a:rPr lang="en-US" sz="2000" dirty="0">
                <a:solidFill>
                  <a:srgbClr val="FF0000"/>
                </a:solidFill>
              </a:rPr>
            </a:br>
            <a:br>
              <a:rPr lang="en-US" sz="2000" dirty="0">
                <a:solidFill>
                  <a:srgbClr val="FF0000"/>
                </a:solidFill>
              </a:rPr>
            </a:br>
            <a:r>
              <a:rPr lang="en-US" sz="2000" dirty="0">
                <a:solidFill>
                  <a:srgbClr val="FF0000"/>
                </a:solidFill>
              </a:rPr>
              <a:t> via Beautiful Algorithms for Medical Bioinformatics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700808" y="1320230"/>
            <a:ext cx="7581528" cy="3823270"/>
          </a:xfrm>
        </p:spPr>
        <p:txBody>
          <a:bodyPr>
            <a:normAutofit/>
          </a:bodyPr>
          <a:lstStyle/>
          <a:p>
            <a:pPr lvl="0"/>
            <a:endParaRPr lang="en-US" sz="2400" dirty="0">
              <a:solidFill>
                <a:srgbClr val="0000FF"/>
              </a:solidFill>
            </a:endParaRPr>
          </a:p>
          <a:p>
            <a:pPr lvl="0"/>
            <a:endParaRPr lang="en-US" sz="2400" dirty="0">
              <a:solidFill>
                <a:srgbClr val="0000FF"/>
              </a:solidFill>
            </a:endParaRPr>
          </a:p>
          <a:p>
            <a:pPr marL="0" lvl="0" indent="0" fontAlgn="base">
              <a:buNone/>
            </a:pPr>
            <a:endParaRPr lang="en-US" sz="2400" dirty="0">
              <a:solidFill>
                <a:srgbClr val="0000FF"/>
              </a:solidFill>
            </a:endParaRPr>
          </a:p>
          <a:p>
            <a:pPr marL="0" lvl="0" indent="0">
              <a:buNone/>
            </a:pPr>
            <a:r>
              <a:rPr lang="en-US" sz="2400" dirty="0" err="1">
                <a:solidFill>
                  <a:srgbClr val="0000FF"/>
                </a:solidFill>
              </a:rPr>
              <a:t>Genomewi</a:t>
            </a:r>
            <a:endParaRPr lang="en-US" sz="2400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4" name="Picture 37" descr="peppl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1471142"/>
            <a:ext cx="3547743" cy="3098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393103" y="305372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sz="1800" dirty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CSCI2840 </a:t>
            </a: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Advanced Algorithms in Computational Biology and </a:t>
            </a:r>
          </a:p>
          <a:p>
            <a:pPr fontAlgn="base"/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Medical Bioinformatics (2025)</a:t>
            </a:r>
            <a:endParaRPr lang="en-US" sz="1800" dirty="0">
              <a:ln w="11430"/>
              <a:solidFill>
                <a:srgbClr val="8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fontAlgn="base"/>
            <a:r>
              <a:rPr lang="en-US" sz="1800" dirty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200" dirty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Tuesdays and Thursdays 2:30-3:50 in the SWIG CIT 241 </a:t>
            </a:r>
            <a:br>
              <a:rPr lang="en-US" sz="1200" dirty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1600" dirty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Prof. Sorin Istrail</a:t>
            </a:r>
          </a:p>
        </p:txBody>
      </p:sp>
    </p:spTree>
    <p:extLst>
      <p:ext uri="{BB962C8B-B14F-4D97-AF65-F5344CB8AC3E}">
        <p14:creationId xmlns:p14="http://schemas.microsoft.com/office/powerpoint/2010/main" val="399260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cut/>
      </p:transition>
    </mc:Choice>
    <mc:Fallback xmlns="">
      <p:transition xmlns:p14="http://schemas.microsoft.com/office/powerpoint/2010/main" advClick="0" advTm="1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2"/>
          <p:cNvSpPr txBox="1">
            <a:spLocks noChangeArrowheads="1"/>
          </p:cNvSpPr>
          <p:nvPr/>
        </p:nvSpPr>
        <p:spPr bwMode="auto">
          <a:xfrm>
            <a:off x="0" y="1"/>
            <a:ext cx="9296400" cy="6986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baseline="0" dirty="0">
                <a:latin typeface="Courier" charset="0"/>
              </a:rPr>
              <a:t>tttctccatttgtcgtgacacctttgttgacaccttcatttctgcattctcaattctatttcactggtctatggcagagaacacaaaatatggccagtggcctaaatccagcctactaccttttttttttttttgtaacattttactaacatagccattcccatgtgtttccatgtgtctgggctgcttttgcactctaatggcagagttaagaaattgtagcagagaccacaatgcctcaaatatttactctacagccctttataaaaacagtgtgccaactcctgatttatgaacttatcattatgtcaataccatactgtctttattactgtagttttataagtcatgacatcagataatgtaaatcctccaactttgtttttaatcaaaagtgttttggccatcctagatatactttgtattgccacataaatttgaagatcagcctgtcagtgtctacaaaatagcatgctaggattttgatagggattgtgtagaatctatagattaattagaggagaatgactatcttgacaatactgctgcccctctgtattcgtgggggattggttccacaacaacacccaccccccactcggcaacccctgaaacccccacatcccccagcttttttcccctgctaccaaaatccatggatgctcaagtccatataaaatgccatactatttgcatataacctctgcaatcctcccctatagtttagatcatctctagattacttataatactaataaaatctaaatgctatgtaaatagttgctatactgtgttgagggttttttgttttgttttgttttatttgtttgtttgtttgtattttaagagatggtgtcttgctttgttgcccaggctggagtgcagtggtgagatcatagcttactgcagcctcaaactcctggactcaaacagtcctcccacctcagcctcccaaagtgctgggatacaggtgtgacccactgtgcccagttattattttttatttgtattattttactgttgtattatttttaattattttttctgaatattttccatctatagttggttgaatcatggatgtggaacaggcaaatatggagggctaactgtattgcatcttccagttcatgagtatgcagtctctctgtttatttaaagttttagtttttctcaaccatgtttacttttcagtatacaagactttgacgttttttgttaaatgtatttgtaagtattttattatttgtgatgttatttaaaaagaaattgttgactgggcacagtggctcacgcctgtaatcccagcactttgggaggctgaggcgggcagatcacgaggtcaggagatcaagaccatcctggctaacatggtaaaaccccgtctctactaaaaatagaaaaaaattagccaggcgtggtggcgagtgcctgtagtcccagctactcgggaggctgaggcaggagaatggtgtgaacctgggaggcggagcttgcagtgagctgagatcgtgccactgcattccagcctgcgtgacagagcgagactctgtcaaaaaaataaataaaatttaaaaaaagaagaagaaattattttcttaatttcattttcaggttttttatttatttctactatatggatacatgattgatttttgtatattgatcatgtatcctgcaaactagctaacatagtttattatttctctttttttgtggattttaaaggattttctacatagataaataaacacacataaacagttttacttctttcttttcaacctagactggatgcattttttgtttttgtttgtttgtttgctttttaacttgctgcagtgactagagaatgtattgaagaatatattgttgaacaaaagcagtgagagtggacatccctgctttccccctgattttagggggaatgttttcagtctttcactatttaatatgattttagctataggtttatcctagatccctgttatcatgttgaggaaattcccttctatttctagtttgttgagattttttaattcatgtgattgcgctatctggctttgctctca</a:t>
            </a:r>
            <a:endParaRPr lang="en-US" baseline="0" dirty="0">
              <a:solidFill>
                <a:srgbClr val="000000"/>
              </a:solidFill>
            </a:endParaRPr>
          </a:p>
        </p:txBody>
      </p:sp>
      <p:sp>
        <p:nvSpPr>
          <p:cNvPr id="18434" name="Text Box 3"/>
          <p:cNvSpPr txBox="1">
            <a:spLocks noChangeArrowheads="1"/>
          </p:cNvSpPr>
          <p:nvPr/>
        </p:nvSpPr>
        <p:spPr bwMode="auto">
          <a:xfrm>
            <a:off x="8991600" y="3886200"/>
            <a:ext cx="1905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 baseline="0">
              <a:latin typeface="Times New Roman" charset="0"/>
            </a:endParaRPr>
          </a:p>
        </p:txBody>
      </p:sp>
      <p:grpSp>
        <p:nvGrpSpPr>
          <p:cNvPr id="18435" name="Group 4"/>
          <p:cNvGrpSpPr>
            <a:grpSpLocks/>
          </p:cNvGrpSpPr>
          <p:nvPr/>
        </p:nvGrpSpPr>
        <p:grpSpPr bwMode="auto">
          <a:xfrm>
            <a:off x="9448800" y="2228852"/>
            <a:ext cx="1066800" cy="461963"/>
            <a:chOff x="5952" y="1872"/>
            <a:chExt cx="672" cy="388"/>
          </a:xfrm>
        </p:grpSpPr>
        <p:sp>
          <p:nvSpPr>
            <p:cNvPr id="18469" name="Text Box 5"/>
            <p:cNvSpPr txBox="1">
              <a:spLocks noChangeArrowheads="1"/>
            </p:cNvSpPr>
            <p:nvPr/>
          </p:nvSpPr>
          <p:spPr bwMode="auto">
            <a:xfrm>
              <a:off x="5952" y="1872"/>
              <a:ext cx="672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en-US" baseline="0">
                <a:latin typeface="Times New Roman" charset="0"/>
              </a:endParaRPr>
            </a:p>
          </p:txBody>
        </p:sp>
        <p:sp>
          <p:nvSpPr>
            <p:cNvPr id="18470" name="Text Box 6"/>
            <p:cNvSpPr txBox="1">
              <a:spLocks noChangeArrowheads="1"/>
            </p:cNvSpPr>
            <p:nvPr/>
          </p:nvSpPr>
          <p:spPr bwMode="auto">
            <a:xfrm>
              <a:off x="6000" y="1872"/>
              <a:ext cx="528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en-US" baseline="0">
                <a:solidFill>
                  <a:schemeClr val="hlink"/>
                </a:solidFill>
                <a:latin typeface="Courier" charset="0"/>
              </a:endParaRP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905000" y="400050"/>
            <a:ext cx="4572000" cy="3886200"/>
            <a:chOff x="1200" y="336"/>
            <a:chExt cx="2880" cy="3264"/>
          </a:xfrm>
        </p:grpSpPr>
        <p:sp>
          <p:nvSpPr>
            <p:cNvPr id="18467" name="Rectangle 8"/>
            <p:cNvSpPr>
              <a:spLocks noChangeArrowheads="1"/>
            </p:cNvSpPr>
            <p:nvPr/>
          </p:nvSpPr>
          <p:spPr bwMode="auto">
            <a:xfrm>
              <a:off x="1200" y="336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t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c</a:t>
              </a:r>
            </a:p>
          </p:txBody>
        </p:sp>
        <p:sp>
          <p:nvSpPr>
            <p:cNvPr id="18468" name="Rectangle 9"/>
            <p:cNvSpPr>
              <a:spLocks noChangeArrowheads="1"/>
            </p:cNvSpPr>
            <p:nvPr/>
          </p:nvSpPr>
          <p:spPr bwMode="auto">
            <a:xfrm>
              <a:off x="3984" y="3408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g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a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76200" y="1143000"/>
            <a:ext cx="8077200" cy="3714750"/>
            <a:chOff x="48" y="960"/>
            <a:chExt cx="5088" cy="3120"/>
          </a:xfrm>
        </p:grpSpPr>
        <p:sp>
          <p:nvSpPr>
            <p:cNvPr id="18462" name="Rectangle 11"/>
            <p:cNvSpPr>
              <a:spLocks noChangeArrowheads="1"/>
            </p:cNvSpPr>
            <p:nvPr/>
          </p:nvSpPr>
          <p:spPr bwMode="auto">
            <a:xfrm>
              <a:off x="3360" y="1872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g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a</a:t>
              </a:r>
            </a:p>
          </p:txBody>
        </p:sp>
        <p:sp>
          <p:nvSpPr>
            <p:cNvPr id="18463" name="Rectangle 12"/>
            <p:cNvSpPr>
              <a:spLocks noChangeArrowheads="1"/>
            </p:cNvSpPr>
            <p:nvPr/>
          </p:nvSpPr>
          <p:spPr bwMode="auto">
            <a:xfrm>
              <a:off x="5040" y="3888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g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a</a:t>
              </a:r>
            </a:p>
          </p:txBody>
        </p:sp>
        <p:sp>
          <p:nvSpPr>
            <p:cNvPr id="18464" name="Rectangle 13"/>
            <p:cNvSpPr>
              <a:spLocks noChangeArrowheads="1"/>
            </p:cNvSpPr>
            <p:nvPr/>
          </p:nvSpPr>
          <p:spPr bwMode="auto">
            <a:xfrm>
              <a:off x="48" y="1392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g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a</a:t>
              </a:r>
            </a:p>
          </p:txBody>
        </p:sp>
        <p:sp>
          <p:nvSpPr>
            <p:cNvPr id="18465" name="Rectangle 14"/>
            <p:cNvSpPr>
              <a:spLocks noChangeArrowheads="1"/>
            </p:cNvSpPr>
            <p:nvPr/>
          </p:nvSpPr>
          <p:spPr bwMode="auto">
            <a:xfrm>
              <a:off x="432" y="3264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g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a</a:t>
              </a:r>
            </a:p>
          </p:txBody>
        </p:sp>
        <p:sp>
          <p:nvSpPr>
            <p:cNvPr id="18466" name="Rectangle 15"/>
            <p:cNvSpPr>
              <a:spLocks noChangeArrowheads="1"/>
            </p:cNvSpPr>
            <p:nvPr/>
          </p:nvSpPr>
          <p:spPr bwMode="auto">
            <a:xfrm>
              <a:off x="2592" y="960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g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c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1066800" y="0"/>
            <a:ext cx="8077200" cy="5029200"/>
            <a:chOff x="672" y="0"/>
            <a:chExt cx="5088" cy="4224"/>
          </a:xfrm>
        </p:grpSpPr>
        <p:sp>
          <p:nvSpPr>
            <p:cNvPr id="18442" name="Rectangle 17"/>
            <p:cNvSpPr>
              <a:spLocks noChangeArrowheads="1"/>
            </p:cNvSpPr>
            <p:nvPr/>
          </p:nvSpPr>
          <p:spPr bwMode="auto">
            <a:xfrm>
              <a:off x="4512" y="3888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g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c</a:t>
              </a:r>
            </a:p>
          </p:txBody>
        </p:sp>
        <p:sp>
          <p:nvSpPr>
            <p:cNvPr id="18443" name="Rectangle 18"/>
            <p:cNvSpPr>
              <a:spLocks noChangeArrowheads="1"/>
            </p:cNvSpPr>
            <p:nvPr/>
          </p:nvSpPr>
          <p:spPr bwMode="auto">
            <a:xfrm>
              <a:off x="2592" y="3120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g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c</a:t>
              </a:r>
            </a:p>
          </p:txBody>
        </p:sp>
        <p:sp>
          <p:nvSpPr>
            <p:cNvPr id="18444" name="Rectangle 19"/>
            <p:cNvSpPr>
              <a:spLocks noChangeArrowheads="1"/>
            </p:cNvSpPr>
            <p:nvPr/>
          </p:nvSpPr>
          <p:spPr bwMode="auto">
            <a:xfrm>
              <a:off x="3984" y="1104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t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c</a:t>
              </a:r>
            </a:p>
          </p:txBody>
        </p:sp>
        <p:sp>
          <p:nvSpPr>
            <p:cNvPr id="18445" name="Rectangle 20"/>
            <p:cNvSpPr>
              <a:spLocks noChangeArrowheads="1"/>
            </p:cNvSpPr>
            <p:nvPr/>
          </p:nvSpPr>
          <p:spPr bwMode="auto">
            <a:xfrm>
              <a:off x="4752" y="816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g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a</a:t>
              </a:r>
            </a:p>
          </p:txBody>
        </p:sp>
        <p:sp>
          <p:nvSpPr>
            <p:cNvPr id="18446" name="Rectangle 21"/>
            <p:cNvSpPr>
              <a:spLocks noChangeArrowheads="1"/>
            </p:cNvSpPr>
            <p:nvPr/>
          </p:nvSpPr>
          <p:spPr bwMode="auto">
            <a:xfrm>
              <a:off x="672" y="2352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g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a</a:t>
              </a:r>
            </a:p>
          </p:txBody>
        </p:sp>
        <p:sp>
          <p:nvSpPr>
            <p:cNvPr id="18447" name="Rectangle 22"/>
            <p:cNvSpPr>
              <a:spLocks noChangeArrowheads="1"/>
            </p:cNvSpPr>
            <p:nvPr/>
          </p:nvSpPr>
          <p:spPr bwMode="auto">
            <a:xfrm>
              <a:off x="1296" y="3888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g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a</a:t>
              </a:r>
            </a:p>
          </p:txBody>
        </p:sp>
        <p:sp>
          <p:nvSpPr>
            <p:cNvPr id="18448" name="Rectangle 23"/>
            <p:cNvSpPr>
              <a:spLocks noChangeArrowheads="1"/>
            </p:cNvSpPr>
            <p:nvPr/>
          </p:nvSpPr>
          <p:spPr bwMode="auto">
            <a:xfrm>
              <a:off x="3360" y="192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g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a</a:t>
              </a:r>
            </a:p>
          </p:txBody>
        </p:sp>
        <p:sp>
          <p:nvSpPr>
            <p:cNvPr id="18449" name="Rectangle 24"/>
            <p:cNvSpPr>
              <a:spLocks noChangeArrowheads="1"/>
            </p:cNvSpPr>
            <p:nvPr/>
          </p:nvSpPr>
          <p:spPr bwMode="auto">
            <a:xfrm>
              <a:off x="5136" y="2352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g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a</a:t>
              </a:r>
            </a:p>
          </p:txBody>
        </p:sp>
        <p:sp>
          <p:nvSpPr>
            <p:cNvPr id="18450" name="Rectangle 25"/>
            <p:cNvSpPr>
              <a:spLocks noChangeArrowheads="1"/>
            </p:cNvSpPr>
            <p:nvPr/>
          </p:nvSpPr>
          <p:spPr bwMode="auto">
            <a:xfrm>
              <a:off x="1584" y="1584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t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c</a:t>
              </a:r>
            </a:p>
          </p:txBody>
        </p:sp>
        <p:sp>
          <p:nvSpPr>
            <p:cNvPr id="18451" name="Rectangle 26"/>
            <p:cNvSpPr>
              <a:spLocks noChangeArrowheads="1"/>
            </p:cNvSpPr>
            <p:nvPr/>
          </p:nvSpPr>
          <p:spPr bwMode="auto">
            <a:xfrm>
              <a:off x="5280" y="3408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t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c</a:t>
              </a:r>
            </a:p>
          </p:txBody>
        </p:sp>
        <p:sp>
          <p:nvSpPr>
            <p:cNvPr id="18452" name="Rectangle 27"/>
            <p:cNvSpPr>
              <a:spLocks noChangeArrowheads="1"/>
            </p:cNvSpPr>
            <p:nvPr/>
          </p:nvSpPr>
          <p:spPr bwMode="auto">
            <a:xfrm>
              <a:off x="5664" y="1584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t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c</a:t>
              </a:r>
            </a:p>
          </p:txBody>
        </p:sp>
        <p:sp>
          <p:nvSpPr>
            <p:cNvPr id="18453" name="Rectangle 28"/>
            <p:cNvSpPr>
              <a:spLocks noChangeArrowheads="1"/>
            </p:cNvSpPr>
            <p:nvPr/>
          </p:nvSpPr>
          <p:spPr bwMode="auto">
            <a:xfrm>
              <a:off x="1440" y="2784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t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c</a:t>
              </a:r>
            </a:p>
          </p:txBody>
        </p:sp>
        <p:sp>
          <p:nvSpPr>
            <p:cNvPr id="18454" name="Rectangle 29"/>
            <p:cNvSpPr>
              <a:spLocks noChangeArrowheads="1"/>
            </p:cNvSpPr>
            <p:nvPr/>
          </p:nvSpPr>
          <p:spPr bwMode="auto">
            <a:xfrm>
              <a:off x="3360" y="4032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g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a</a:t>
              </a:r>
            </a:p>
          </p:txBody>
        </p:sp>
        <p:sp>
          <p:nvSpPr>
            <p:cNvPr id="18455" name="Rectangle 30"/>
            <p:cNvSpPr>
              <a:spLocks noChangeArrowheads="1"/>
            </p:cNvSpPr>
            <p:nvPr/>
          </p:nvSpPr>
          <p:spPr bwMode="auto">
            <a:xfrm>
              <a:off x="672" y="336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g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a</a:t>
              </a:r>
            </a:p>
          </p:txBody>
        </p:sp>
        <p:sp>
          <p:nvSpPr>
            <p:cNvPr id="18456" name="Rectangle 31"/>
            <p:cNvSpPr>
              <a:spLocks noChangeArrowheads="1"/>
            </p:cNvSpPr>
            <p:nvPr/>
          </p:nvSpPr>
          <p:spPr bwMode="auto">
            <a:xfrm>
              <a:off x="2832" y="2784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g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a</a:t>
              </a:r>
            </a:p>
          </p:txBody>
        </p:sp>
        <p:sp>
          <p:nvSpPr>
            <p:cNvPr id="18457" name="Rectangle 32"/>
            <p:cNvSpPr>
              <a:spLocks noChangeArrowheads="1"/>
            </p:cNvSpPr>
            <p:nvPr/>
          </p:nvSpPr>
          <p:spPr bwMode="auto">
            <a:xfrm>
              <a:off x="4128" y="2352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t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c</a:t>
              </a:r>
            </a:p>
          </p:txBody>
        </p:sp>
        <p:sp>
          <p:nvSpPr>
            <p:cNvPr id="18458" name="Rectangle 33"/>
            <p:cNvSpPr>
              <a:spLocks noChangeArrowheads="1"/>
            </p:cNvSpPr>
            <p:nvPr/>
          </p:nvSpPr>
          <p:spPr bwMode="auto">
            <a:xfrm>
              <a:off x="3744" y="2976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g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c</a:t>
              </a:r>
            </a:p>
          </p:txBody>
        </p:sp>
        <p:sp>
          <p:nvSpPr>
            <p:cNvPr id="18459" name="Rectangle 34"/>
            <p:cNvSpPr>
              <a:spLocks noChangeArrowheads="1"/>
            </p:cNvSpPr>
            <p:nvPr/>
          </p:nvSpPr>
          <p:spPr bwMode="auto">
            <a:xfrm>
              <a:off x="4752" y="1584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t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c</a:t>
              </a:r>
            </a:p>
          </p:txBody>
        </p:sp>
        <p:sp>
          <p:nvSpPr>
            <p:cNvPr id="18460" name="Rectangle 35"/>
            <p:cNvSpPr>
              <a:spLocks noChangeArrowheads="1"/>
            </p:cNvSpPr>
            <p:nvPr/>
          </p:nvSpPr>
          <p:spPr bwMode="auto">
            <a:xfrm>
              <a:off x="4656" y="336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t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c</a:t>
              </a:r>
            </a:p>
          </p:txBody>
        </p:sp>
        <p:sp>
          <p:nvSpPr>
            <p:cNvPr id="18461" name="Rectangle 36"/>
            <p:cNvSpPr>
              <a:spLocks noChangeArrowheads="1"/>
            </p:cNvSpPr>
            <p:nvPr/>
          </p:nvSpPr>
          <p:spPr bwMode="auto">
            <a:xfrm>
              <a:off x="2112" y="0"/>
              <a:ext cx="96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t</a:t>
              </a:r>
            </a:p>
            <a:p>
              <a:pPr algn="ctr" eaLnBrk="0" hangingPunct="0">
                <a:lnSpc>
                  <a:spcPct val="70000"/>
                </a:lnSpc>
              </a:pPr>
              <a:r>
                <a:rPr lang="en-US" sz="1600" baseline="0">
                  <a:latin typeface="Courier" charset="0"/>
                </a:rPr>
                <a:t>c</a:t>
              </a:r>
            </a:p>
          </p:txBody>
        </p:sp>
      </p:grpSp>
      <p:pic>
        <p:nvPicPr>
          <p:cNvPr id="784421" name="Picture 37" descr="peppl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1" y="1143000"/>
            <a:ext cx="3598863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Rectangle 38"/>
          <p:cNvSpPr>
            <a:spLocks noChangeArrowheads="1"/>
          </p:cNvSpPr>
          <p:nvPr/>
        </p:nvSpPr>
        <p:spPr bwMode="auto">
          <a:xfrm>
            <a:off x="4800600" y="1143000"/>
            <a:ext cx="4114800" cy="4000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30000"/>
              </a:spcBef>
              <a:buFont typeface="Times" charset="0"/>
              <a:buNone/>
            </a:pPr>
            <a:endParaRPr lang="en-US" sz="3200" baseline="0">
              <a:solidFill>
                <a:srgbClr val="0057A8"/>
              </a:solidFill>
            </a:endParaRPr>
          </a:p>
        </p:txBody>
      </p:sp>
      <p:sp>
        <p:nvSpPr>
          <p:cNvPr id="18441" name="Rectangle 39"/>
          <p:cNvSpPr>
            <a:spLocks noChangeArrowheads="1"/>
          </p:cNvSpPr>
          <p:nvPr/>
        </p:nvSpPr>
        <p:spPr bwMode="auto">
          <a:xfrm>
            <a:off x="4876800" y="1485900"/>
            <a:ext cx="4038600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</a:pPr>
            <a:r>
              <a:rPr lang="en-US" baseline="0" dirty="0">
                <a:solidFill>
                  <a:srgbClr val="0000FF"/>
                </a:solidFill>
              </a:rPr>
              <a:t>Human Genome contains ~ 3 G  </a:t>
            </a:r>
            <a:r>
              <a:rPr lang="en-US" baseline="0" dirty="0" err="1">
                <a:solidFill>
                  <a:srgbClr val="0000FF"/>
                </a:solidFill>
              </a:rPr>
              <a:t>basepairs</a:t>
            </a:r>
            <a:r>
              <a:rPr lang="en-US" baseline="0" dirty="0">
                <a:solidFill>
                  <a:srgbClr val="0000FF"/>
                </a:solidFill>
              </a:rPr>
              <a:t> arranged in 46 chromosomes.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</a:pPr>
            <a:endParaRPr lang="en-US" baseline="0" dirty="0">
              <a:solidFill>
                <a:srgbClr val="0000FF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</a:pPr>
            <a:r>
              <a:rPr lang="en-US" baseline="0" dirty="0">
                <a:solidFill>
                  <a:srgbClr val="0000FF"/>
                </a:solidFill>
              </a:rPr>
              <a:t>Two individuals are 99.9% the same. I.e. differ in ~ 10 M </a:t>
            </a:r>
            <a:r>
              <a:rPr lang="en-US" baseline="0" dirty="0" err="1">
                <a:solidFill>
                  <a:srgbClr val="0000FF"/>
                </a:solidFill>
              </a:rPr>
              <a:t>basepairs</a:t>
            </a:r>
            <a:r>
              <a:rPr lang="en-US" baseline="0" dirty="0">
                <a:solidFill>
                  <a:srgbClr val="0000FF"/>
                </a:solidFill>
              </a:rPr>
              <a:t>.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</a:pPr>
            <a:endParaRPr lang="en-US" baseline="0" dirty="0">
              <a:solidFill>
                <a:srgbClr val="0000FF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</a:pPr>
            <a:r>
              <a:rPr lang="en-US" baseline="0" dirty="0">
                <a:solidFill>
                  <a:srgbClr val="0000FF"/>
                </a:solidFill>
              </a:rPr>
              <a:t>SNPs occur once every ~600 bp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</a:pPr>
            <a:endParaRPr lang="en-US" baseline="0" dirty="0">
              <a:solidFill>
                <a:srgbClr val="0000FF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</a:pPr>
            <a:r>
              <a:rPr lang="en-US" baseline="0" dirty="0">
                <a:solidFill>
                  <a:srgbClr val="0000FF"/>
                </a:solidFill>
              </a:rPr>
              <a:t>Average gene in the human 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None/>
            </a:pPr>
            <a:r>
              <a:rPr lang="en-US" baseline="0" dirty="0">
                <a:solidFill>
                  <a:srgbClr val="0000FF"/>
                </a:solidFill>
              </a:rPr>
              <a:t>       genome spans ~27Kb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None/>
            </a:pPr>
            <a:endParaRPr lang="en-US" baseline="0" dirty="0">
              <a:solidFill>
                <a:srgbClr val="0000FF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</a:pPr>
            <a:r>
              <a:rPr lang="en-US" baseline="0" dirty="0">
                <a:solidFill>
                  <a:srgbClr val="0000FF"/>
                </a:solidFill>
              </a:rPr>
              <a:t>~50 SNPs per gene</a:t>
            </a:r>
          </a:p>
        </p:txBody>
      </p:sp>
    </p:spTree>
    <p:extLst>
      <p:ext uri="{BB962C8B-B14F-4D97-AF65-F5344CB8AC3E}">
        <p14:creationId xmlns:p14="http://schemas.microsoft.com/office/powerpoint/2010/main" val="1614436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84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Ouroboros\Downloads\vangogh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120" y="1563638"/>
            <a:ext cx="4675124" cy="32733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5349" y="844074"/>
            <a:ext cx="4724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cs typeface="Arial" charset="0"/>
              </a:rPr>
              <a:t>Published Genome-Wide Associations through 2017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  <a:cs typeface="Arial" charset="0"/>
              </a:rPr>
              <a:t>3000 published GWAS for 1800 diseases and traits and thousands of SNP associations have been found</a:t>
            </a:r>
          </a:p>
          <a:p>
            <a:pPr algn="ctr"/>
            <a:endParaRPr lang="en-US" sz="1400" dirty="0">
              <a:solidFill>
                <a:srgbClr val="FF0000"/>
              </a:solidFill>
              <a:cs typeface="Arial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cs typeface="Arial" charset="0"/>
              </a:rPr>
              <a:t>GWAS Catalog https://</a:t>
            </a:r>
            <a:r>
              <a:rPr lang="en-US" sz="1400" dirty="0" err="1">
                <a:solidFill>
                  <a:srgbClr val="FF0000"/>
                </a:solidFill>
                <a:cs typeface="Arial" charset="0"/>
              </a:rPr>
              <a:t>www.ebi.ac.uk</a:t>
            </a:r>
            <a:r>
              <a:rPr lang="en-US" sz="1400" dirty="0">
                <a:solidFill>
                  <a:srgbClr val="FF0000"/>
                </a:solidFill>
                <a:cs typeface="Arial" charset="0"/>
              </a:rPr>
              <a:t>/</a:t>
            </a:r>
            <a:r>
              <a:rPr lang="en-US" sz="1400" dirty="0" err="1">
                <a:solidFill>
                  <a:srgbClr val="FF0000"/>
                </a:solidFill>
                <a:cs typeface="Arial" charset="0"/>
              </a:rPr>
              <a:t>gwas</a:t>
            </a:r>
            <a:r>
              <a:rPr lang="en-US" sz="1400" dirty="0">
                <a:solidFill>
                  <a:srgbClr val="FF0000"/>
                </a:solidFill>
                <a:cs typeface="Arial" charset="0"/>
              </a:rPr>
              <a:t>/search</a:t>
            </a:r>
          </a:p>
        </p:txBody>
      </p:sp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92470"/>
            <a:ext cx="3820670" cy="2596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16016" y="1203598"/>
            <a:ext cx="409575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The Missing Heritability Puzzle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60976" y="2139702"/>
            <a:ext cx="2683024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prstClr val="black"/>
                </a:solidFill>
              </a:rPr>
              <a:t>Additivity</a:t>
            </a:r>
            <a:r>
              <a:rPr lang="en-US" sz="1400" dirty="0">
                <a:solidFill>
                  <a:prstClr val="black"/>
                </a:solidFill>
              </a:rPr>
              <a:t> of alleles?</a:t>
            </a:r>
          </a:p>
          <a:p>
            <a:r>
              <a:rPr lang="en-US" sz="1400" dirty="0">
                <a:solidFill>
                  <a:prstClr val="black"/>
                </a:solidFill>
              </a:rPr>
              <a:t>Just a convenient approximation, </a:t>
            </a:r>
          </a:p>
          <a:p>
            <a:r>
              <a:rPr lang="en-US" sz="1400" dirty="0">
                <a:solidFill>
                  <a:prstClr val="black"/>
                </a:solidFill>
              </a:rPr>
              <a:t>friendly to “heritability” measured </a:t>
            </a:r>
          </a:p>
          <a:p>
            <a:r>
              <a:rPr lang="en-US" sz="1400" dirty="0">
                <a:solidFill>
                  <a:prstClr val="black"/>
                </a:solidFill>
              </a:rPr>
              <a:t>as a correlation coefficient.</a:t>
            </a:r>
          </a:p>
        </p:txBody>
      </p:sp>
      <p:pic>
        <p:nvPicPr>
          <p:cNvPr id="8" name="Content Placeholder 3" descr="scan-34.gif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98"/>
          <a:stretch/>
        </p:blipFill>
        <p:spPr>
          <a:xfrm>
            <a:off x="7524328" y="3219822"/>
            <a:ext cx="1440160" cy="1458505"/>
          </a:xfrm>
        </p:spPr>
      </p:pic>
      <p:sp>
        <p:nvSpPr>
          <p:cNvPr id="12" name="TextBox 11"/>
          <p:cNvSpPr txBox="1"/>
          <p:nvPr/>
        </p:nvSpPr>
        <p:spPr>
          <a:xfrm>
            <a:off x="7524328" y="4835723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  <a:cs typeface="Arial" charset="0"/>
              </a:rPr>
              <a:t>Sir Ronald Fisher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6128" y="10322"/>
            <a:ext cx="3813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cs typeface="Arial" charset="0"/>
              </a:rPr>
              <a:t>The Genome-Wide Association Studies</a:t>
            </a:r>
          </a:p>
          <a:p>
            <a:r>
              <a:rPr lang="en-US" dirty="0">
                <a:solidFill>
                  <a:srgbClr val="0000FF"/>
                </a:solidFill>
                <a:cs typeface="Arial" charset="0"/>
              </a:rPr>
              <a:t>(GWAS) Human Genome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3608" y="4659982"/>
            <a:ext cx="6965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  <a:cs typeface="Arial" charset="0"/>
              </a:rPr>
              <a:t>Autism</a:t>
            </a:r>
            <a:endParaRPr lang="en-US" sz="1400" dirty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827584" y="4731990"/>
            <a:ext cx="144016" cy="1440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051720" y="4731990"/>
            <a:ext cx="135632" cy="135632"/>
          </a:xfrm>
          <a:prstGeom prst="ellipse">
            <a:avLst/>
          </a:prstGeom>
          <a:solidFill>
            <a:srgbClr val="C0504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95736" y="4659982"/>
            <a:ext cx="443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  <a:cs typeface="Arial" charset="0"/>
              </a:rPr>
              <a:t>HIV</a:t>
            </a:r>
            <a:endParaRPr lang="en-US" sz="1400" dirty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3059832" y="4731990"/>
            <a:ext cx="135632" cy="135632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03848" y="4659982"/>
            <a:ext cx="11779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  <a:cs typeface="Arial" charset="0"/>
              </a:rPr>
              <a:t>Preterm birth</a:t>
            </a:r>
            <a:endParaRPr lang="en-US" sz="1400" dirty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00351F7-D69F-2DC4-F7E1-4680E7C1C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38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cintosh HD:Users:sorin:Desktop:Rembrant haystack 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55726"/>
            <a:ext cx="3347864" cy="2461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Macintosh HD:Users:sorin:Desktop:article-2163086-0059148F00000258-430_634x751 2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" y="7718"/>
            <a:ext cx="1825112" cy="1987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imgres-4.jpe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0"/>
            <a:ext cx="1720081" cy="1995686"/>
          </a:xfrm>
          <a:prstGeom prst="rect">
            <a:avLst/>
          </a:prstGeom>
        </p:spPr>
      </p:pic>
      <p:pic>
        <p:nvPicPr>
          <p:cNvPr id="8" name="Picture 7" descr="Macintosh HD:Users:sorin:Desktop:3 Van Gogh 2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7" y="2355727"/>
            <a:ext cx="3384376" cy="244827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0" y="4839422"/>
            <a:ext cx="38701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Rembrandt van Rijn </a:t>
            </a:r>
            <a:r>
              <a:rPr lang="en-US" sz="1200" b="1" cap="all" dirty="0"/>
              <a:t>A HAYSTACK NEAR A FARM</a:t>
            </a:r>
            <a:r>
              <a:rPr lang="en-US" sz="1200" dirty="0"/>
              <a:t> (1650)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80112" y="4891050"/>
            <a:ext cx="356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  </a:t>
            </a:r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Vincent van Gogh</a:t>
            </a:r>
            <a:r>
              <a:rPr lang="en-US" sz="1200" b="1" dirty="0">
                <a:solidFill>
                  <a:schemeClr val="accent6">
                    <a:lumMod val="75000"/>
                  </a:schemeClr>
                </a:solidFill>
              </a:rPr>
              <a:t> NOON-REST FROM WORK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(1890)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835696" y="411510"/>
            <a:ext cx="5688632" cy="785242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What are the Genetic Determinants of Disease? </a:t>
            </a:r>
            <a:br>
              <a:rPr lang="en-US" sz="2000" dirty="0">
                <a:solidFill>
                  <a:srgbClr val="FF0000"/>
                </a:solidFill>
              </a:rPr>
            </a:br>
            <a:r>
              <a:rPr lang="en-US" sz="1600" dirty="0">
                <a:solidFill>
                  <a:srgbClr val="3366FF"/>
                </a:solidFill>
              </a:rPr>
              <a:t>The Needles in the Haystack</a:t>
            </a:r>
          </a:p>
        </p:txBody>
      </p:sp>
      <p:sp>
        <p:nvSpPr>
          <p:cNvPr id="14" name="Content Placeholder 13"/>
          <p:cNvSpPr txBox="1">
            <a:spLocks noGrp="1"/>
          </p:cNvSpPr>
          <p:nvPr>
            <p:ph idx="1"/>
          </p:nvPr>
        </p:nvSpPr>
        <p:spPr>
          <a:xfrm>
            <a:off x="1835696" y="1131590"/>
            <a:ext cx="5688632" cy="67710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</a:rPr>
              <a:t>The CDCV, a Rembrandt-like drawing metaphor, with few identical needles in a haystack, needs to be replaced now with a van Gogh-like drawing metaphor, with many needles each differently looking and private to areas in the haystack</a:t>
            </a:r>
            <a:r>
              <a:rPr lang="en-US" sz="1400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15" name="Picture 14" descr="Macintosh HD:Users:sorin:Desktop:tolstoy 2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507854"/>
            <a:ext cx="1584175" cy="129614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15"/>
          <p:cNvSpPr/>
          <p:nvPr/>
        </p:nvSpPr>
        <p:spPr>
          <a:xfrm>
            <a:off x="3995936" y="2715766"/>
            <a:ext cx="23042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“All happy families are alike; each unhappy family is unhappy in its own way.” </a:t>
            </a:r>
          </a:p>
          <a:p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Leo Tolstoy </a:t>
            </a:r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– Anna Karenina</a:t>
            </a:r>
          </a:p>
          <a:p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 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39952" y="2499742"/>
            <a:ext cx="201622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</a:rPr>
              <a:t>Genetic Heterogeneity</a:t>
            </a:r>
            <a:r>
              <a:rPr lang="en-US" sz="12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0" y="1851670"/>
            <a:ext cx="2736304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</a:rPr>
              <a:t>The Common Disease Common Variant (CDCV) Hypothesis is dead.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7696" y="1851670"/>
            <a:ext cx="2736304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</a:rPr>
              <a:t>Long live the Common Disease Rare Variant Hypothesis! </a:t>
            </a:r>
          </a:p>
        </p:txBody>
      </p:sp>
    </p:spTree>
    <p:extLst>
      <p:ext uri="{BB962C8B-B14F-4D97-AF65-F5344CB8AC3E}">
        <p14:creationId xmlns:p14="http://schemas.microsoft.com/office/powerpoint/2010/main" val="2937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xmlns:p14="http://schemas.microsoft.com/office/powerpoint/2010/main" spd="slow" advClick="0" advTm="1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555526"/>
            <a:ext cx="8229600" cy="85725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Protein Folding</a:t>
            </a:r>
            <a:r>
              <a:rPr lang="en-US" sz="3200" dirty="0"/>
              <a:t> </a:t>
            </a:r>
            <a:br>
              <a:rPr lang="en-US" sz="3200" dirty="0"/>
            </a:br>
            <a:r>
              <a:rPr lang="en-US" sz="3200" dirty="0"/>
              <a:t>Social Choice Theory and </a:t>
            </a:r>
            <a:br>
              <a:rPr lang="en-US" sz="3200" dirty="0"/>
            </a:br>
            <a:r>
              <a:rPr lang="en-US" sz="3200" dirty="0"/>
              <a:t>the Thermodynamic Hypothesis</a:t>
            </a: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064254"/>
            <a:ext cx="722868" cy="1079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Macintosh HD:private:var:folders:sq:ht_pxbpn4bzd6b9kdp7mpl2h0000gn:T:TemporaryItems:imgres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355726"/>
            <a:ext cx="1584176" cy="1728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Macintosh HD:private:var:folders:sq:ht_pxbpn4bzd6b9kdp7mpl2h0000gn:T:TemporaryItems:images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" y="1851670"/>
            <a:ext cx="1749425" cy="2186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4" descr="movie-FG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06" b="21906"/>
          <a:stretch>
            <a:fillRect/>
          </a:stretch>
        </p:blipFill>
        <p:spPr bwMode="auto">
          <a:xfrm>
            <a:off x="1" y="1"/>
            <a:ext cx="3790802" cy="1563637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9512" y="4011910"/>
            <a:ext cx="16561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8000"/>
                </a:solidFill>
              </a:rPr>
              <a:t>C. Anfinsen</a:t>
            </a:r>
            <a:endParaRPr lang="en-US" sz="1400" dirty="0">
              <a:solidFill>
                <a:srgbClr val="008000"/>
              </a:solidFill>
            </a:endParaRPr>
          </a:p>
          <a:p>
            <a:r>
              <a:rPr lang="en-US" sz="1400" dirty="0">
                <a:solidFill>
                  <a:srgbClr val="008000"/>
                </a:solidFill>
              </a:rPr>
              <a:t>Nobel Laureate </a:t>
            </a:r>
          </a:p>
          <a:p>
            <a:r>
              <a:rPr lang="en-US" sz="1400" dirty="0">
                <a:solidFill>
                  <a:srgbClr val="008000"/>
                </a:solidFill>
              </a:rPr>
              <a:t>Chemistry (1972)</a:t>
            </a:r>
          </a:p>
        </p:txBody>
      </p:sp>
      <p:sp>
        <p:nvSpPr>
          <p:cNvPr id="8" name="Rectangle 7"/>
          <p:cNvSpPr/>
          <p:nvPr/>
        </p:nvSpPr>
        <p:spPr>
          <a:xfrm>
            <a:off x="7308304" y="1635646"/>
            <a:ext cx="16561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3366FF"/>
                </a:solidFill>
              </a:rPr>
              <a:t>K. Arrow</a:t>
            </a:r>
            <a:endParaRPr lang="en-US" sz="1400" dirty="0">
              <a:solidFill>
                <a:srgbClr val="3366FF"/>
              </a:solidFill>
            </a:endParaRPr>
          </a:p>
          <a:p>
            <a:r>
              <a:rPr lang="en-US" sz="1400" dirty="0">
                <a:solidFill>
                  <a:srgbClr val="3366FF"/>
                </a:solidFill>
              </a:rPr>
              <a:t>Nobel Laureate  </a:t>
            </a:r>
          </a:p>
          <a:p>
            <a:r>
              <a:rPr lang="en-US" sz="1400" dirty="0">
                <a:solidFill>
                  <a:srgbClr val="3366FF"/>
                </a:solidFill>
              </a:rPr>
              <a:t>Economics (1952)</a:t>
            </a:r>
          </a:p>
        </p:txBody>
      </p:sp>
      <p:sp>
        <p:nvSpPr>
          <p:cNvPr id="7" name="Frame 6"/>
          <p:cNvSpPr/>
          <p:nvPr/>
        </p:nvSpPr>
        <p:spPr>
          <a:xfrm>
            <a:off x="1619672" y="3291830"/>
            <a:ext cx="4572000" cy="777061"/>
          </a:xfrm>
          <a:prstGeom prst="frame">
            <a:avLst/>
          </a:prstGeom>
        </p:spPr>
        <p:txBody>
          <a:bodyPr>
            <a:spAutoFit/>
          </a:bodyPr>
          <a:lstStyle/>
          <a:p>
            <a:r>
              <a:rPr lang="en-US" sz="800" b="1" i="1" dirty="0">
                <a:solidFill>
                  <a:srgbClr val="008000"/>
                </a:solidFill>
              </a:rPr>
              <a:t>Anfinsen’s Hypothesis: There exist an universal energy function: </a:t>
            </a:r>
          </a:p>
          <a:p>
            <a:r>
              <a:rPr lang="en-US" sz="800" b="1" i="1" dirty="0">
                <a:solidFill>
                  <a:srgbClr val="008000"/>
                </a:solidFill>
              </a:rPr>
              <a:t>“</a:t>
            </a:r>
            <a:r>
              <a:rPr lang="en-US" sz="800" dirty="0">
                <a:solidFill>
                  <a:srgbClr val="008000"/>
                </a:solidFill>
              </a:rPr>
              <a:t>These results suggest that the native molecule is the most stable configuration, </a:t>
            </a:r>
            <a:r>
              <a:rPr lang="en-US" sz="800" b="1" i="1" dirty="0">
                <a:solidFill>
                  <a:srgbClr val="008000"/>
                </a:solidFill>
              </a:rPr>
              <a:t>thermodynamically speaking, </a:t>
            </a:r>
            <a:r>
              <a:rPr lang="en-US" sz="800" dirty="0">
                <a:solidFill>
                  <a:srgbClr val="008000"/>
                </a:solidFill>
              </a:rPr>
              <a:t>and that the major force in the correct pairing of sulfhydryl groups in disulfide linkage is the concerted interaction of side-chain functional groups distributed along the primary sequence.</a:t>
            </a:r>
            <a:r>
              <a:rPr lang="en-US" sz="800" b="1" i="1" dirty="0">
                <a:solidFill>
                  <a:srgbClr val="008000"/>
                </a:solidFill>
              </a:rPr>
              <a:t>”</a:t>
            </a:r>
          </a:p>
        </p:txBody>
      </p:sp>
      <p:sp>
        <p:nvSpPr>
          <p:cNvPr id="9" name="Rectangle 8"/>
          <p:cNvSpPr/>
          <p:nvPr/>
        </p:nvSpPr>
        <p:spPr>
          <a:xfrm>
            <a:off x="2483768" y="3930227"/>
            <a:ext cx="4824536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b="1" i="1" dirty="0">
                <a:solidFill>
                  <a:srgbClr val="3366FF"/>
                </a:solidFill>
              </a:rPr>
              <a:t>Arrow’s General Impossibility Theorem: </a:t>
            </a:r>
          </a:p>
          <a:p>
            <a:r>
              <a:rPr lang="en-US" sz="800" b="1" i="1" dirty="0">
                <a:solidFill>
                  <a:srgbClr val="3366FF"/>
                </a:solidFill>
              </a:rPr>
              <a:t>    </a:t>
            </a:r>
            <a:r>
              <a:rPr lang="en-US" sz="800" dirty="0">
                <a:solidFill>
                  <a:srgbClr val="3366FF"/>
                </a:solidFill>
              </a:rPr>
              <a:t>It is impossible to formulate a social preference ordering that satisfies all of the following conditions:</a:t>
            </a:r>
          </a:p>
          <a:p>
            <a:r>
              <a:rPr lang="en-US" sz="800" b="1" i="1" dirty="0">
                <a:solidFill>
                  <a:srgbClr val="3366FF"/>
                </a:solidFill>
              </a:rPr>
              <a:t>Non-dictatorship</a:t>
            </a:r>
            <a:r>
              <a:rPr lang="en-US" sz="800" dirty="0">
                <a:solidFill>
                  <a:srgbClr val="3366FF"/>
                </a:solidFill>
              </a:rPr>
              <a:t>: The preferences of an individual should not become the group ranking without considering the preferences of others.</a:t>
            </a:r>
          </a:p>
          <a:p>
            <a:r>
              <a:rPr lang="en-US" sz="800" b="1" i="1" dirty="0">
                <a:solidFill>
                  <a:srgbClr val="3366FF"/>
                </a:solidFill>
              </a:rPr>
              <a:t>Individual Sovereignty: </a:t>
            </a:r>
            <a:r>
              <a:rPr lang="en-US" sz="800" dirty="0">
                <a:solidFill>
                  <a:srgbClr val="3366FF"/>
                </a:solidFill>
              </a:rPr>
              <a:t>each individual should be able to order the choices in any way and indicate ties</a:t>
            </a:r>
          </a:p>
          <a:p>
            <a:r>
              <a:rPr lang="en-US" sz="800" b="1" i="1" dirty="0">
                <a:solidFill>
                  <a:srgbClr val="3366FF"/>
                </a:solidFill>
              </a:rPr>
              <a:t>Unanimity</a:t>
            </a:r>
            <a:r>
              <a:rPr lang="en-US" sz="800" dirty="0">
                <a:solidFill>
                  <a:srgbClr val="3366FF"/>
                </a:solidFill>
              </a:rPr>
              <a:t>: If every individual prefers one choice to another, then the group ranking should do the same</a:t>
            </a:r>
          </a:p>
          <a:p>
            <a:r>
              <a:rPr lang="en-US" sz="800" b="1" i="1" dirty="0">
                <a:solidFill>
                  <a:srgbClr val="3366FF"/>
                </a:solidFill>
              </a:rPr>
              <a:t>Freedom From Irrelevant Alternatives: </a:t>
            </a:r>
            <a:r>
              <a:rPr lang="en-US" sz="800" dirty="0">
                <a:solidFill>
                  <a:srgbClr val="3366FF"/>
                </a:solidFill>
              </a:rPr>
              <a:t>If a choice is removed, then the others' order should not change</a:t>
            </a:r>
          </a:p>
          <a:p>
            <a:r>
              <a:rPr lang="en-US" sz="800" b="1" i="1" dirty="0">
                <a:solidFill>
                  <a:srgbClr val="3366FF"/>
                </a:solidFill>
              </a:rPr>
              <a:t>Uniqueness of Group Rank: </a:t>
            </a:r>
            <a:r>
              <a:rPr lang="en-US" sz="800" dirty="0">
                <a:solidFill>
                  <a:srgbClr val="3366FF"/>
                </a:solidFill>
              </a:rPr>
              <a:t>The method should yield the same result whenever applied to a set of preferences. The group ranking should be transitive.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35696" y="2211710"/>
            <a:ext cx="5256584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In the social network of amino acids in protein structures how do spatial pairwise preferences (individual values) can be aggregated to a universal energy function (social choice)?</a:t>
            </a:r>
          </a:p>
        </p:txBody>
      </p:sp>
    </p:spTree>
    <p:extLst>
      <p:ext uri="{BB962C8B-B14F-4D97-AF65-F5344CB8AC3E}">
        <p14:creationId xmlns:p14="http://schemas.microsoft.com/office/powerpoint/2010/main" val="169059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xmlns:p14="http://schemas.microsoft.com/office/powerpoint/2010/main" spd="slow" advClick="0" advTm="1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Content Placeholder 3" descr="2011 3nda legend-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0" y="1439382"/>
            <a:ext cx="4324350" cy="3243263"/>
          </a:xfr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92470"/>
            <a:ext cx="3820670" cy="2596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Straight Arrow Connector 16"/>
          <p:cNvCxnSpPr/>
          <p:nvPr/>
        </p:nvCxnSpPr>
        <p:spPr>
          <a:xfrm flipH="1">
            <a:off x="76200" y="4927491"/>
            <a:ext cx="457200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1981200" y="4938921"/>
            <a:ext cx="4572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36220" y="4753476"/>
            <a:ext cx="472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prstClr val="black"/>
                </a:solidFill>
                <a:cs typeface="Arial" charset="0"/>
              </a:rPr>
              <a:t>Autism marker 	 Multiple Sclerosis Marker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1135380" y="2946291"/>
            <a:ext cx="4572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1295400" y="2534811"/>
            <a:ext cx="304800" cy="304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2438400" y="3106311"/>
            <a:ext cx="4572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2110740" y="3510171"/>
            <a:ext cx="403860" cy="20574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2438400" y="3334911"/>
            <a:ext cx="4572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2689860" y="3510171"/>
            <a:ext cx="4572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>
            <a:off x="2080260" y="4074051"/>
            <a:ext cx="4572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2979420" y="4089291"/>
            <a:ext cx="4572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2720340" y="3639711"/>
            <a:ext cx="4572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2705100" y="3845451"/>
            <a:ext cx="4572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1066800" y="2565291"/>
            <a:ext cx="457200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1958340" y="2671971"/>
            <a:ext cx="457200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2636520" y="3283153"/>
            <a:ext cx="457200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1958340" y="3997851"/>
            <a:ext cx="457200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2415540" y="2801511"/>
            <a:ext cx="457200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926080" y="3799731"/>
            <a:ext cx="457200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3909060" y="3921651"/>
            <a:ext cx="457200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033284" y="1182751"/>
            <a:ext cx="2764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cs typeface="Arial" charset="0"/>
              </a:rPr>
              <a:t>The GWAS Human Genome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B35A1B3-9929-5049-1BEB-01C5CC0C3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55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92470"/>
            <a:ext cx="3820670" cy="2596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Ouroboros\Downloads\vangogh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876" y="1484623"/>
            <a:ext cx="4675124" cy="32733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23018" y="1581150"/>
            <a:ext cx="409575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Genetic Heterogeneity</a:t>
            </a:r>
            <a:r>
              <a:rPr lang="en-US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97288" y="2114552"/>
            <a:ext cx="4267200" cy="22467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</a:rPr>
              <a:t>The Common Disease Common Variant (CDCV) hypothesis is dead. </a:t>
            </a:r>
          </a:p>
          <a:p>
            <a:r>
              <a:rPr lang="en-US" sz="1400" dirty="0">
                <a:solidFill>
                  <a:prstClr val="black"/>
                </a:solidFill>
              </a:rPr>
              <a:t>Long live the Common Disease Many Rare Variants hypothesis! </a:t>
            </a:r>
          </a:p>
          <a:p>
            <a:endParaRPr lang="en-US" sz="1400" dirty="0">
              <a:solidFill>
                <a:prstClr val="black"/>
              </a:solidFill>
            </a:endParaRPr>
          </a:p>
          <a:p>
            <a:r>
              <a:rPr lang="en-US" sz="1400" dirty="0">
                <a:solidFill>
                  <a:prstClr val="black"/>
                </a:solidFill>
              </a:rPr>
              <a:t>The CDCV ‘s classical drawing metaphor as “Needles in the Haystack,” with few needles with a common look in a large haystack, needs to be replaced now with a van Gogh-like drawing, with many needles each differently looking and private to areas in the large haystack.</a:t>
            </a:r>
          </a:p>
        </p:txBody>
      </p:sp>
      <p:pic>
        <p:nvPicPr>
          <p:cNvPr id="8" name="Picture 1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5514" y="685911"/>
            <a:ext cx="638486" cy="7841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 descr="imgres-4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157" y="3130214"/>
            <a:ext cx="1457819" cy="18944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419602" y="4743451"/>
            <a:ext cx="742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  <a:cs typeface="Arial" charset="0"/>
              </a:rPr>
              <a:t>Vincent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1887112"/>
            <a:ext cx="2764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cs typeface="Arial" charset="0"/>
              </a:rPr>
              <a:t>The GWAS Human Genome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7E444C4-636F-E012-47F5-EC9C58369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77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Ouroboros\Downloads\vangogh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876" y="1484623"/>
            <a:ext cx="4675124" cy="32733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92470"/>
            <a:ext cx="3820670" cy="2596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23018" y="1581150"/>
            <a:ext cx="409575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The Missing Heritability Puzzle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97288" y="2647950"/>
            <a:ext cx="4267200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prstClr val="black"/>
                </a:solidFill>
              </a:rPr>
              <a:t>Additivity</a:t>
            </a:r>
            <a:r>
              <a:rPr lang="en-US" sz="1400" dirty="0">
                <a:solidFill>
                  <a:prstClr val="black"/>
                </a:solidFill>
              </a:rPr>
              <a:t> of alleles? Just a convenient approximation, friendly to “heritability” measured as a correlation coefficient.</a:t>
            </a:r>
          </a:p>
        </p:txBody>
      </p:sp>
      <p:pic>
        <p:nvPicPr>
          <p:cNvPr id="8" name="Content Placeholder 3" descr="scan-34.gif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98"/>
          <a:stretch/>
        </p:blipFill>
        <p:spPr>
          <a:xfrm>
            <a:off x="2153796" y="2800351"/>
            <a:ext cx="2202180" cy="2230232"/>
          </a:xfrm>
        </p:spPr>
      </p:pic>
      <p:sp>
        <p:nvSpPr>
          <p:cNvPr id="12" name="TextBox 11"/>
          <p:cNvSpPr txBox="1"/>
          <p:nvPr/>
        </p:nvSpPr>
        <p:spPr>
          <a:xfrm>
            <a:off x="4419602" y="4743451"/>
            <a:ext cx="730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  <a:cs typeface="Arial" charset="0"/>
              </a:rPr>
              <a:t>Ronald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3608" y="1416347"/>
            <a:ext cx="2764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cs typeface="Arial" charset="0"/>
              </a:rPr>
              <a:t>The GWAS Human Genome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5A34A69-A78D-FC8A-98E8-1A7619625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68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Ouroboros\Downloads\vangogh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876" y="1484623"/>
            <a:ext cx="4675124" cy="32733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92470"/>
            <a:ext cx="3820670" cy="2596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13012" y="2171700"/>
            <a:ext cx="4392488" cy="220060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300" dirty="0">
                <a:solidFill>
                  <a:prstClr val="black"/>
                </a:solidFill>
              </a:rPr>
              <a:t>haplotype phasing, linkage disequilibrium, tagging  SNPs, identical by descent (IBD), pedigrees, trios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300" dirty="0">
                <a:solidFill>
                  <a:prstClr val="black"/>
                </a:solidFill>
              </a:rPr>
              <a:t>coalescent theory, </a:t>
            </a:r>
            <a:r>
              <a:rPr lang="en-US" sz="1300" dirty="0" err="1">
                <a:solidFill>
                  <a:prstClr val="black"/>
                </a:solidFill>
              </a:rPr>
              <a:t>Polya</a:t>
            </a:r>
            <a:r>
              <a:rPr lang="en-US" sz="1300" dirty="0">
                <a:solidFill>
                  <a:prstClr val="black"/>
                </a:solidFill>
              </a:rPr>
              <a:t> urn game, </a:t>
            </a:r>
            <a:r>
              <a:rPr lang="en-US" sz="1300" dirty="0" err="1">
                <a:solidFill>
                  <a:prstClr val="black"/>
                </a:solidFill>
              </a:rPr>
              <a:t>Ewens</a:t>
            </a:r>
            <a:r>
              <a:rPr lang="en-US" sz="1300" dirty="0">
                <a:solidFill>
                  <a:prstClr val="black"/>
                </a:solidFill>
              </a:rPr>
              <a:t> sampling lemma, genome-wide graph theory algorithms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300" dirty="0">
                <a:solidFill>
                  <a:prstClr val="black"/>
                </a:solidFill>
              </a:rPr>
              <a:t>the genetic heterogeneity problem, the missing heritability problem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300" dirty="0">
                <a:solidFill>
                  <a:prstClr val="black"/>
                </a:solidFill>
              </a:rPr>
              <a:t>statistical models of disease, association tests and multiple hypothesis testing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300" dirty="0">
                <a:solidFill>
                  <a:prstClr val="black"/>
                </a:solidFill>
              </a:rPr>
              <a:t>autism, multiple sclerosis, type 2 diabetes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88024" y="1581150"/>
            <a:ext cx="409575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Application Topics include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1887112"/>
            <a:ext cx="2764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cs typeface="Arial" charset="0"/>
              </a:rPr>
              <a:t>The GWAS Human Genome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7F09B09-3A80-AC93-9372-0EEFD24A2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Genomic Foundations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en-US" sz="2400" dirty="0">
              <a:solidFill>
                <a:srgbClr val="0000FF"/>
              </a:solidFill>
            </a:endParaRPr>
          </a:p>
          <a:p>
            <a:pPr lvl="0"/>
            <a:endParaRPr lang="en-US" sz="2400" dirty="0">
              <a:solidFill>
                <a:srgbClr val="0000FF"/>
              </a:solidFill>
            </a:endParaRPr>
          </a:p>
          <a:p>
            <a:pPr lvl="0"/>
            <a:r>
              <a:rPr lang="en-US" sz="2400" dirty="0">
                <a:solidFill>
                  <a:srgbClr val="0000FF"/>
                </a:solidFill>
              </a:rPr>
              <a:t>Modeling and Measuring Evolution: Linkage Disequilibrium (LD), Urn Models</a:t>
            </a:r>
          </a:p>
          <a:p>
            <a:pPr lvl="0"/>
            <a:endParaRPr lang="en-US" sz="2400" b="1" dirty="0">
              <a:solidFill>
                <a:srgbClr val="0000FF"/>
              </a:solidFill>
            </a:endParaRPr>
          </a:p>
          <a:p>
            <a:pPr lvl="0"/>
            <a:r>
              <a:rPr lang="en-US" sz="2400" dirty="0">
                <a:solidFill>
                  <a:srgbClr val="0000FF"/>
                </a:solidFill>
              </a:rPr>
              <a:t>Genome-Wide Association Studies (GWAS): Statistical associations, the missing </a:t>
            </a:r>
            <a:r>
              <a:rPr lang="en-US" sz="2400" dirty="0" err="1">
                <a:solidFill>
                  <a:srgbClr val="0000FF"/>
                </a:solidFill>
              </a:rPr>
              <a:t>heritabililty</a:t>
            </a:r>
            <a:r>
              <a:rPr lang="en-US" sz="2400" dirty="0">
                <a:solidFill>
                  <a:srgbClr val="0000FF"/>
                </a:solidFill>
              </a:rPr>
              <a:t> problem, genetic heterogeneity, genomic privacy</a:t>
            </a:r>
            <a:endParaRPr lang="en-US" sz="2400" b="1" dirty="0">
              <a:solidFill>
                <a:srgbClr val="0000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313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endParaRPr lang="en-US" sz="2400" dirty="0">
              <a:solidFill>
                <a:srgbClr val="0000FF"/>
              </a:solidFill>
            </a:endParaRPr>
          </a:p>
          <a:p>
            <a:pPr lvl="0"/>
            <a:endParaRPr lang="en-US" sz="2400" dirty="0">
              <a:solidFill>
                <a:srgbClr val="0000FF"/>
              </a:solidFill>
            </a:endParaRPr>
          </a:p>
          <a:p>
            <a:pPr lvl="0"/>
            <a:r>
              <a:rPr lang="en-US" sz="2400" dirty="0">
                <a:solidFill>
                  <a:srgbClr val="0000FF"/>
                </a:solidFill>
              </a:rPr>
              <a:t>Maximum Likelihood and Expectation-Maximization Algorithms</a:t>
            </a:r>
          </a:p>
          <a:p>
            <a:pPr marL="0" lv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     Biological Problem: Inferring haplotype frequencies in populations.</a:t>
            </a:r>
          </a:p>
          <a:p>
            <a:pPr lvl="0"/>
            <a:endParaRPr lang="en-US" sz="2400" dirty="0">
              <a:solidFill>
                <a:srgbClr val="0000FF"/>
              </a:solidFill>
            </a:endParaRPr>
          </a:p>
          <a:p>
            <a:pPr lvl="0"/>
            <a:r>
              <a:rPr lang="en-US" sz="2400" dirty="0">
                <a:solidFill>
                  <a:srgbClr val="0000FF"/>
                </a:solidFill>
              </a:rPr>
              <a:t>Set-cover and Minimum Informative Subset Algorithms</a:t>
            </a:r>
          </a:p>
          <a:p>
            <a:pPr marL="0" lv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     Biological Problem: Tagging SNPs selection, LD.</a:t>
            </a:r>
          </a:p>
          <a:p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990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endParaRPr lang="en-US" sz="2400" dirty="0">
              <a:solidFill>
                <a:srgbClr val="0000FF"/>
              </a:solidFill>
            </a:endParaRPr>
          </a:p>
          <a:p>
            <a:pPr lvl="0"/>
            <a:endParaRPr lang="en-US" sz="2400" dirty="0">
              <a:solidFill>
                <a:srgbClr val="0000FF"/>
              </a:solidFill>
            </a:endParaRPr>
          </a:p>
          <a:p>
            <a:pPr lvl="0"/>
            <a:r>
              <a:rPr lang="en-US" sz="2400" dirty="0">
                <a:solidFill>
                  <a:srgbClr val="0000FF"/>
                </a:solidFill>
              </a:rPr>
              <a:t>Markov Chain Monte Carlo Algorithms. Spectral Graph Theory</a:t>
            </a:r>
          </a:p>
          <a:p>
            <a:pPr marL="0" lv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     Biological Problem: Population Substructure</a:t>
            </a:r>
          </a:p>
          <a:p>
            <a:pPr lvl="0"/>
            <a:endParaRPr lang="en-US" sz="2400" dirty="0">
              <a:solidFill>
                <a:srgbClr val="0000FF"/>
              </a:solidFill>
            </a:endParaRPr>
          </a:p>
          <a:p>
            <a:pPr lvl="0" fontAlgn="base"/>
            <a:r>
              <a:rPr lang="en-US" sz="2400" dirty="0">
                <a:solidFill>
                  <a:srgbClr val="0000FF"/>
                </a:solidFill>
              </a:rPr>
              <a:t>Knapsack Algorithms and Statistical Hypothesis Testing,</a:t>
            </a:r>
          </a:p>
          <a:p>
            <a:pPr marL="0" lvl="0" indent="0" fontAlgn="base">
              <a:buNone/>
            </a:pPr>
            <a:r>
              <a:rPr lang="en-US" sz="2400" dirty="0">
                <a:solidFill>
                  <a:srgbClr val="0000FF"/>
                </a:solidFill>
              </a:rPr>
              <a:t>      The </a:t>
            </a:r>
            <a:r>
              <a:rPr lang="en-US" sz="2400" dirty="0" err="1">
                <a:solidFill>
                  <a:srgbClr val="0000FF"/>
                </a:solidFill>
              </a:rPr>
              <a:t>Neyman</a:t>
            </a:r>
            <a:r>
              <a:rPr lang="en-US" sz="2400" dirty="0">
                <a:solidFill>
                  <a:srgbClr val="0000FF"/>
                </a:solidFill>
              </a:rPr>
              <a:t>-Pearson Lemma, Multiple Testing</a:t>
            </a:r>
          </a:p>
          <a:p>
            <a:pPr marL="0" lvl="0" indent="0" fontAlgn="base">
              <a:buNone/>
            </a:pPr>
            <a:r>
              <a:rPr lang="en-US" sz="2400" dirty="0">
                <a:solidFill>
                  <a:srgbClr val="0000FF"/>
                </a:solidFill>
              </a:rPr>
              <a:t>      Biological Problem: Statistical Associations in GWAS</a:t>
            </a:r>
          </a:p>
        </p:txBody>
      </p:sp>
    </p:spTree>
    <p:extLst>
      <p:ext uri="{BB962C8B-B14F-4D97-AF65-F5344CB8AC3E}">
        <p14:creationId xmlns:p14="http://schemas.microsoft.com/office/powerpoint/2010/main" val="3706394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endParaRPr lang="en-US" sz="2400" dirty="0">
              <a:solidFill>
                <a:srgbClr val="0000FF"/>
              </a:solidFill>
            </a:endParaRPr>
          </a:p>
          <a:p>
            <a:pPr lvl="0"/>
            <a:r>
              <a:rPr lang="en-US" sz="2400" dirty="0">
                <a:solidFill>
                  <a:srgbClr val="0000FF"/>
                </a:solidFill>
              </a:rPr>
              <a:t>Protein Folding and AlphaFold </a:t>
            </a:r>
          </a:p>
          <a:p>
            <a:pPr lvl="0"/>
            <a:endParaRPr lang="en-US" sz="2400" dirty="0">
              <a:solidFill>
                <a:srgbClr val="0000FF"/>
              </a:solidFill>
            </a:endParaRPr>
          </a:p>
          <a:p>
            <a:pPr lvl="0"/>
            <a:r>
              <a:rPr lang="en-US" sz="2400" dirty="0">
                <a:solidFill>
                  <a:srgbClr val="0000FF"/>
                </a:solidFill>
              </a:rPr>
              <a:t>Protein Folding, Misfolding, and Disease</a:t>
            </a:r>
          </a:p>
          <a:p>
            <a:pPr lvl="0"/>
            <a:endParaRPr lang="en-US" sz="2400" dirty="0">
              <a:solidFill>
                <a:srgbClr val="0000FF"/>
              </a:solidFill>
            </a:endParaRPr>
          </a:p>
          <a:p>
            <a:pPr lvl="0"/>
            <a:r>
              <a:rPr lang="en-US" sz="2400" dirty="0">
                <a:solidFill>
                  <a:srgbClr val="0000FF"/>
                </a:solidFill>
              </a:rPr>
              <a:t>Voting Theory Algorithms, von Neumann-Morgenstern Utility Theory &amp; The Social Network of Protein Folds</a:t>
            </a:r>
          </a:p>
          <a:p>
            <a:pPr marL="0" lv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086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917</Words>
  <Application>Microsoft Macintosh PowerPoint</Application>
  <PresentationFormat>On-screen Show (16:9)</PresentationFormat>
  <Paragraphs>169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Courier</vt:lpstr>
      <vt:lpstr>Times</vt:lpstr>
      <vt:lpstr>Times New Roman</vt:lpstr>
      <vt:lpstr>Wingdings</vt:lpstr>
      <vt:lpstr>Office Theme</vt:lpstr>
      <vt:lpstr>Genome-Wide Association Studies (GWAS) Computational Pipeline   via Beautiful Algorithms for Medical Bioinformatics</vt:lpstr>
      <vt:lpstr>PowerPoint Presentation</vt:lpstr>
      <vt:lpstr>PowerPoint Presentation</vt:lpstr>
      <vt:lpstr>What are the Genetic Determinants of Disease?  The Needles in the Haystack</vt:lpstr>
      <vt:lpstr>Protein Folding  Social Choice Theory and  the Thermodynamic Hypothesis</vt:lpstr>
      <vt:lpstr>PowerPoint Presentation</vt:lpstr>
      <vt:lpstr>PowerPoint Presentation</vt:lpstr>
      <vt:lpstr>PowerPoint Presentation</vt:lpstr>
      <vt:lpstr>PowerPoint Presentation</vt:lpstr>
      <vt:lpstr>Genomic Foundations</vt:lpstr>
      <vt:lpstr>Algorithms</vt:lpstr>
      <vt:lpstr>Algorithms</vt:lpstr>
      <vt:lpstr>Algorithms</vt:lpstr>
    </vt:vector>
  </TitlesOfParts>
  <Company>Brown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CSCI2820 Medical Bioinformatics  Genome-wide Association Studies (GWAS) http://www.cs.brown.edu/courses/csci2820/ Prof. Sorin Istrail</dc:title>
  <dc:creator>Amy Tarbox</dc:creator>
  <cp:lastModifiedBy>Sorin Istrail</cp:lastModifiedBy>
  <cp:revision>44</cp:revision>
  <dcterms:created xsi:type="dcterms:W3CDTF">2012-09-04T18:04:37Z</dcterms:created>
  <dcterms:modified xsi:type="dcterms:W3CDTF">2025-01-23T19:13:01Z</dcterms:modified>
</cp:coreProperties>
</file>