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22"/>
  </p:notesMasterIdLst>
  <p:sldIdLst>
    <p:sldId id="325" r:id="rId2"/>
    <p:sldId id="257" r:id="rId3"/>
    <p:sldId id="346" r:id="rId4"/>
    <p:sldId id="350" r:id="rId5"/>
    <p:sldId id="347" r:id="rId6"/>
    <p:sldId id="349" r:id="rId7"/>
    <p:sldId id="355" r:id="rId8"/>
    <p:sldId id="354" r:id="rId9"/>
    <p:sldId id="351" r:id="rId10"/>
    <p:sldId id="352" r:id="rId11"/>
    <p:sldId id="353" r:id="rId12"/>
    <p:sldId id="356" r:id="rId13"/>
    <p:sldId id="359" r:id="rId14"/>
    <p:sldId id="360" r:id="rId15"/>
    <p:sldId id="361" r:id="rId16"/>
    <p:sldId id="357" r:id="rId17"/>
    <p:sldId id="362" r:id="rId18"/>
    <p:sldId id="363" r:id="rId19"/>
    <p:sldId id="364" r:id="rId20"/>
    <p:sldId id="35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FB4AB7-E2A1-6145-BC44-3CE3827ACC20}" v="1965" dt="2025-02-24T16:22:58.9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5"/>
  </p:normalViewPr>
  <p:slideViewPr>
    <p:cSldViewPr snapToGrid="0">
      <p:cViewPr varScale="1">
        <p:scale>
          <a:sx n="90" d="100"/>
          <a:sy n="90" d="100"/>
        </p:scale>
        <p:origin x="23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628A-7430-C04F-9C1B-C18393525302}" type="datetimeFigureOut">
              <a:rPr lang="en-US" smtClean="0"/>
              <a:t>4/27/25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E65BF-8E7F-F843-868E-66487BDC1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6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E65BF-8E7F-F843-868E-66487BDC1F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5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1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11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5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85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94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58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2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9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1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4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14F7F2D1-B0FD-084D-85F7-B98967D22A2E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EC31FD1-133B-A648-A981-1E65C560C6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304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96628-21BF-1BDF-99DD-78F0C15DA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AA9C1-72CC-63E8-1D37-08A37B71B0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Bridging Discrete and Continuous Protein Folding through Hydrophobicity and Molecular Dynamics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FF515-C483-3DA7-2127-027A5A6F1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Colin Baker, Pranav </a:t>
            </a:r>
            <a:r>
              <a:rPr lang="en-US" dirty="0" err="1"/>
              <a:t>Mahableshwarkar</a:t>
            </a:r>
            <a:r>
              <a:rPr lang="en-US" dirty="0"/>
              <a:t>, </a:t>
            </a:r>
            <a:r>
              <a:rPr lang="en-US" dirty="0" err="1"/>
              <a:t>Ritambhara</a:t>
            </a:r>
            <a:r>
              <a:rPr lang="en-US" dirty="0"/>
              <a:t> Singh, and Sorin </a:t>
            </a:r>
            <a:r>
              <a:rPr lang="en-US" dirty="0" err="1"/>
              <a:t>Istrail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96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1C2DE-4D95-3C70-52E3-4609E40D8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Structure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5B627-DAF1-A708-C149-FF014213D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en-US" sz="2800" dirty="0"/>
              <a:t>To carry out structure-based drug design, computational chemists need accurate </a:t>
            </a:r>
            <a:r>
              <a:rPr lang="en-US" sz="2800" b="1" dirty="0"/>
              <a:t>protein structures.</a:t>
            </a:r>
          </a:p>
          <a:p>
            <a:pPr marL="305435" indent="-305435"/>
            <a:r>
              <a:rPr lang="en-US" sz="2800" dirty="0"/>
              <a:t>But, determining structures experimentally can be costly</a:t>
            </a:r>
          </a:p>
          <a:p>
            <a:pPr marL="305435" indent="-305435"/>
            <a:r>
              <a:rPr lang="en-US" sz="2800" dirty="0"/>
              <a:t>How can we predict protein structures without carrying out new experiments?</a:t>
            </a:r>
          </a:p>
        </p:txBody>
      </p:sp>
    </p:spTree>
    <p:extLst>
      <p:ext uri="{BB962C8B-B14F-4D97-AF65-F5344CB8AC3E}">
        <p14:creationId xmlns:p14="http://schemas.microsoft.com/office/powerpoint/2010/main" val="746063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3B51D-1F61-552C-774E-337809AFD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6CFD7-97E1-2813-7351-FD5D068E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Structure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02C0D-ADE0-8528-37F9-2D8F77859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390" y="3209197"/>
            <a:ext cx="6377420" cy="1675166"/>
          </a:xfrm>
        </p:spPr>
        <p:txBody>
          <a:bodyPr>
            <a:normAutofit fontScale="92500" lnSpcReduction="20000"/>
          </a:bodyPr>
          <a:lstStyle/>
          <a:p>
            <a:pPr marL="305435" indent="-305435"/>
            <a:r>
              <a:rPr lang="en-US" sz="2800" dirty="0"/>
              <a:t>Two possible computational objectives:</a:t>
            </a:r>
          </a:p>
          <a:p>
            <a:pPr marL="629435" lvl="1" indent="-305435"/>
            <a:r>
              <a:rPr lang="en-US" sz="2600" dirty="0"/>
              <a:t>Globally minimize some high dimensional energy function</a:t>
            </a:r>
          </a:p>
          <a:p>
            <a:pPr marL="629435" lvl="1" indent="-305435"/>
            <a:r>
              <a:rPr lang="en-US" sz="2600" dirty="0"/>
              <a:t>Combinatorial models</a:t>
            </a:r>
          </a:p>
        </p:txBody>
      </p:sp>
      <p:pic>
        <p:nvPicPr>
          <p:cNvPr id="5" name="Content Placeholder 4" descr="A colorful wavy object with a black background&#10;&#10;Description automatically generated">
            <a:extLst>
              <a:ext uri="{FF2B5EF4-FFF2-40B4-BE49-F238E27FC236}">
                <a16:creationId xmlns:a16="http://schemas.microsoft.com/office/drawing/2014/main" id="{E61E6FAA-08A1-1224-5CF3-FDB811AA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784" y="2182895"/>
            <a:ext cx="4421189" cy="44211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858EF6-5396-CCE4-54DF-1ACEE138BB83}"/>
              </a:ext>
            </a:extLst>
          </p:cNvPr>
          <p:cNvSpPr txBox="1"/>
          <p:nvPr/>
        </p:nvSpPr>
        <p:spPr>
          <a:xfrm>
            <a:off x="6095998" y="6604084"/>
            <a:ext cx="6100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 i="1" dirty="0"/>
              <a:t>Image credit: </a:t>
            </a:r>
            <a:r>
              <a:rPr lang="en-US" sz="1050" i="1" dirty="0">
                <a:ea typeface="+mn-lt"/>
                <a:cs typeface="+mn-lt"/>
              </a:rPr>
              <a:t>DALL-E</a:t>
            </a:r>
            <a:endParaRPr lang="en-US" sz="1050" i="1" dirty="0"/>
          </a:p>
        </p:txBody>
      </p:sp>
    </p:spTree>
    <p:extLst>
      <p:ext uri="{BB962C8B-B14F-4D97-AF65-F5344CB8AC3E}">
        <p14:creationId xmlns:p14="http://schemas.microsoft.com/office/powerpoint/2010/main" val="3808907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C78B8-B7CA-D97E-93F7-32153F5E1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F3725-D92B-7225-5C4C-4413A8D31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Structure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22A2A-15BB-687F-6D81-6623BED3C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390" y="3209197"/>
            <a:ext cx="6377420" cy="1675166"/>
          </a:xfrm>
        </p:spPr>
        <p:txBody>
          <a:bodyPr>
            <a:normAutofit fontScale="92500" lnSpcReduction="20000"/>
          </a:bodyPr>
          <a:lstStyle/>
          <a:p>
            <a:pPr marL="305435" indent="-305435"/>
            <a:r>
              <a:rPr lang="en-US" sz="2800" dirty="0"/>
              <a:t>Two possible computational objectives:</a:t>
            </a:r>
          </a:p>
          <a:p>
            <a:pPr marL="629435" lvl="1" indent="-305435"/>
            <a:r>
              <a:rPr lang="en-US" sz="2600" dirty="0"/>
              <a:t>Globally minimize some high dimensional energy function</a:t>
            </a:r>
          </a:p>
          <a:p>
            <a:pPr marL="629435" lvl="1" indent="-305435"/>
            <a:r>
              <a:rPr lang="en-US" sz="2600" dirty="0"/>
              <a:t>Combinatorial models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FD759D-A959-317E-F739-BECE49D4D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762" y="2022517"/>
            <a:ext cx="4165234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7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A6745-7BF0-84B4-9144-EB4AB5143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7C1C3-6CCA-31FB-6370-EC994C43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Structure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6A956-D935-561F-F64F-13D4B82DA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1013800"/>
          </a:xfrm>
        </p:spPr>
        <p:txBody>
          <a:bodyPr>
            <a:normAutofit lnSpcReduction="10000"/>
          </a:bodyPr>
          <a:lstStyle/>
          <a:p>
            <a:pPr marL="629435" lvl="1" indent="-305435"/>
            <a:r>
              <a:rPr lang="en-US" sz="2600" dirty="0"/>
              <a:t>Or, fit to existing experimental data</a:t>
            </a:r>
          </a:p>
          <a:p>
            <a:pPr marL="629435" lvl="1" indent="-305435"/>
            <a:r>
              <a:rPr lang="en-US" sz="2600" dirty="0"/>
              <a:t>Deep learning models</a:t>
            </a:r>
          </a:p>
        </p:txBody>
      </p:sp>
      <p:pic>
        <p:nvPicPr>
          <p:cNvPr id="4" name="Picture 3" descr="A diagram of a molecule&#10;&#10;Description automatically generated">
            <a:extLst>
              <a:ext uri="{FF2B5EF4-FFF2-40B4-BE49-F238E27FC236}">
                <a16:creationId xmlns:a16="http://schemas.microsoft.com/office/drawing/2014/main" id="{BBDF8534-9F1A-C45B-0860-D4980AF05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007" y="3429000"/>
            <a:ext cx="9625981" cy="2550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60FC04-18C7-B04C-2002-FBD600859F36}"/>
              </a:ext>
            </a:extLst>
          </p:cNvPr>
          <p:cNvSpPr txBox="1"/>
          <p:nvPr/>
        </p:nvSpPr>
        <p:spPr>
          <a:xfrm>
            <a:off x="6095998" y="6604084"/>
            <a:ext cx="6100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 i="1" dirty="0"/>
              <a:t>Image credit: </a:t>
            </a:r>
            <a:r>
              <a:rPr lang="en-US" sz="1050" i="1" dirty="0">
                <a:ea typeface="+mn-lt"/>
                <a:cs typeface="+mn-lt"/>
              </a:rPr>
              <a:t>https://</a:t>
            </a:r>
            <a:r>
              <a:rPr lang="en-US" sz="1050" i="1" dirty="0" err="1">
                <a:ea typeface="+mn-lt"/>
                <a:cs typeface="+mn-lt"/>
              </a:rPr>
              <a:t>www.creative-biostructure.com</a:t>
            </a:r>
            <a:r>
              <a:rPr lang="en-US" sz="1050" i="1" dirty="0">
                <a:ea typeface="+mn-lt"/>
                <a:cs typeface="+mn-lt"/>
              </a:rPr>
              <a:t>/comparison-of-crystallography-nmr-and-em_6.htm</a:t>
            </a:r>
            <a:r>
              <a:rPr lang="en-US" sz="1050" i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76345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501AA-EDFA-43C3-2F22-79E85661A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11B2A-A5C4-EBB0-FD39-EA53C2E9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Molecular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A9318-809F-4109-BB31-4C6D1BEA6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5919621" cy="1013800"/>
          </a:xfrm>
        </p:spPr>
        <p:txBody>
          <a:bodyPr>
            <a:normAutofit/>
          </a:bodyPr>
          <a:lstStyle/>
          <a:p>
            <a:pPr marL="629435" lvl="1" indent="-305435"/>
            <a:r>
              <a:rPr lang="en-US" sz="2600" dirty="0"/>
              <a:t>Leverages the fundamental observation that </a:t>
            </a:r>
          </a:p>
        </p:txBody>
      </p:sp>
      <p:pic>
        <p:nvPicPr>
          <p:cNvPr id="7" name="Picture 6" descr="A black triangle and a black line&#10;&#10;Description automatically generated">
            <a:extLst>
              <a:ext uri="{FF2B5EF4-FFF2-40B4-BE49-F238E27FC236}">
                <a16:creationId xmlns:a16="http://schemas.microsoft.com/office/drawing/2014/main" id="{60212567-B576-E7E9-24C5-5CCDC46DB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698" y="3385788"/>
            <a:ext cx="2247900" cy="546100"/>
          </a:xfrm>
          <a:prstGeom prst="rect">
            <a:avLst/>
          </a:prstGeom>
        </p:spPr>
      </p:pic>
      <p:pic>
        <p:nvPicPr>
          <p:cNvPr id="9" name="Picture 8" descr="A black symbol with a white background&#10;&#10;Description automatically generated">
            <a:extLst>
              <a:ext uri="{FF2B5EF4-FFF2-40B4-BE49-F238E27FC236}">
                <a16:creationId xmlns:a16="http://schemas.microsoft.com/office/drawing/2014/main" id="{7AF2BA62-ED80-D967-7849-43A1CB7BF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248" y="5553081"/>
            <a:ext cx="1574800" cy="5334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410BDB-5894-09B5-912C-7DD581284ABF}"/>
              </a:ext>
            </a:extLst>
          </p:cNvPr>
          <p:cNvSpPr txBox="1">
            <a:spLocks/>
          </p:cNvSpPr>
          <p:nvPr/>
        </p:nvSpPr>
        <p:spPr>
          <a:xfrm>
            <a:off x="581192" y="4127987"/>
            <a:ext cx="4262272" cy="1327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9435" lvl="1" indent="-305435"/>
            <a:r>
              <a:rPr lang="en-US" sz="2600" dirty="0"/>
              <a:t>Then integrates the second order differential equation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9C6458-34F5-29E8-82EC-9984E799C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990" y="2285999"/>
            <a:ext cx="4887860" cy="404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59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2D25B-E095-6C4B-2C6B-8F57013C1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9D09-CBA6-817E-7FCF-566700D6C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A0C9C-EE64-B6A3-2BBA-219A97ECD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2376" y="2071689"/>
            <a:ext cx="6464646" cy="4986336"/>
          </a:xfrm>
        </p:spPr>
        <p:txBody>
          <a:bodyPr>
            <a:normAutofit/>
          </a:bodyPr>
          <a:lstStyle/>
          <a:p>
            <a:pPr marL="305435" indent="-305435"/>
            <a:r>
              <a:rPr lang="en-US" sz="2400" dirty="0"/>
              <a:t>Energy functions and molecular dynamics</a:t>
            </a:r>
          </a:p>
          <a:p>
            <a:pPr marL="305435" indent="-305435"/>
            <a:r>
              <a:rPr lang="en-US" sz="2400" dirty="0"/>
              <a:t>Characterizing hydrophobicity scales</a:t>
            </a:r>
          </a:p>
          <a:p>
            <a:pPr marL="305435" indent="-305435"/>
            <a:r>
              <a:rPr lang="en-US" sz="2400" dirty="0" err="1"/>
              <a:t>WaterFire</a:t>
            </a:r>
            <a:endParaRPr lang="en-US" sz="2400" dirty="0"/>
          </a:p>
          <a:p>
            <a:pPr marL="305435" indent="-305435"/>
            <a:r>
              <a:rPr lang="en-US" sz="2400" dirty="0"/>
              <a:t>NP-completeness of reducing contact potentials to the HP model</a:t>
            </a:r>
          </a:p>
          <a:p>
            <a:pPr marL="305435" indent="-305435"/>
            <a:r>
              <a:rPr lang="en-US" sz="2400" dirty="0"/>
              <a:t>Tractable reductions to leverage </a:t>
            </a:r>
            <a:r>
              <a:rPr lang="en-US" sz="2400" dirty="0" err="1"/>
              <a:t>WaterFire</a:t>
            </a:r>
            <a:endParaRPr lang="en-US" sz="2400" dirty="0"/>
          </a:p>
          <a:p>
            <a:pPr marL="305435" indent="-305435"/>
            <a:r>
              <a:rPr lang="en-US" sz="2400" dirty="0"/>
              <a:t>AlphaFold model and pitfalls</a:t>
            </a:r>
          </a:p>
          <a:p>
            <a:pPr marL="305435" indent="-305435"/>
            <a:r>
              <a:rPr lang="en-US" sz="2400" dirty="0"/>
              <a:t>Updating the AlphaFold embedding space</a:t>
            </a:r>
          </a:p>
          <a:p>
            <a:pPr marL="305435" indent="-305435"/>
            <a:endParaRPr lang="en-US" sz="3600" dirty="0"/>
          </a:p>
        </p:txBody>
      </p:sp>
      <p:pic>
        <p:nvPicPr>
          <p:cNvPr id="7" name="Picture 6" descr="A group of colorful spheres&#10;&#10;Description automatically generated">
            <a:extLst>
              <a:ext uri="{FF2B5EF4-FFF2-40B4-BE49-F238E27FC236}">
                <a16:creationId xmlns:a16="http://schemas.microsoft.com/office/drawing/2014/main" id="{44226B3A-4CB5-5202-F0C8-AEFABB208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2228849"/>
            <a:ext cx="4373164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44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0ECE3-8C2B-C6FC-ADE6-1E3EBDB6B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FC6E7-2F33-928F-ABF6-8F27E5D13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DCE35-8016-684C-BC20-4CE716826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2376" y="2071689"/>
            <a:ext cx="6464646" cy="4986336"/>
          </a:xfrm>
        </p:spPr>
        <p:txBody>
          <a:bodyPr>
            <a:normAutofit/>
          </a:bodyPr>
          <a:lstStyle/>
          <a:p>
            <a:pPr marL="305435" indent="-305435"/>
            <a:r>
              <a:rPr lang="en-US" sz="2400" dirty="0"/>
              <a:t>Energy functions and molecular dynamics</a:t>
            </a:r>
          </a:p>
          <a:p>
            <a:pPr marL="305435" indent="-305435"/>
            <a:r>
              <a:rPr lang="en-US" sz="2400" dirty="0"/>
              <a:t>Characterizing hydrophobicity scales</a:t>
            </a:r>
          </a:p>
          <a:p>
            <a:pPr marL="305435" indent="-305435"/>
            <a:r>
              <a:rPr lang="en-US" sz="2400" b="1" dirty="0" err="1"/>
              <a:t>WaterFire</a:t>
            </a:r>
            <a:endParaRPr lang="en-US" sz="2400" b="1" dirty="0"/>
          </a:p>
          <a:p>
            <a:pPr marL="305435" indent="-305435"/>
            <a:r>
              <a:rPr lang="en-US" sz="2400" b="1" dirty="0"/>
              <a:t>NP-completeness of reducing contact potentials to the HP model</a:t>
            </a:r>
          </a:p>
          <a:p>
            <a:pPr marL="305435" indent="-305435"/>
            <a:r>
              <a:rPr lang="en-US" sz="2400" dirty="0"/>
              <a:t>Tractable reductions to leverage </a:t>
            </a:r>
            <a:r>
              <a:rPr lang="en-US" sz="2400" dirty="0" err="1"/>
              <a:t>WaterFire</a:t>
            </a:r>
            <a:endParaRPr lang="en-US" sz="2400" dirty="0"/>
          </a:p>
          <a:p>
            <a:pPr marL="305435" indent="-305435"/>
            <a:r>
              <a:rPr lang="en-US" sz="2400" dirty="0"/>
              <a:t>AlphaFold model and pitfalls</a:t>
            </a:r>
          </a:p>
          <a:p>
            <a:pPr marL="305435" indent="-305435"/>
            <a:r>
              <a:rPr lang="en-US" sz="2400" b="1" dirty="0"/>
              <a:t>Updating the AlphaFold embedding space</a:t>
            </a:r>
          </a:p>
          <a:p>
            <a:pPr marL="305435" indent="-305435"/>
            <a:endParaRPr lang="en-US" sz="3600" dirty="0"/>
          </a:p>
        </p:txBody>
      </p:sp>
      <p:pic>
        <p:nvPicPr>
          <p:cNvPr id="7" name="Picture 6" descr="A group of colorful spheres&#10;&#10;Description automatically generated">
            <a:extLst>
              <a:ext uri="{FF2B5EF4-FFF2-40B4-BE49-F238E27FC236}">
                <a16:creationId xmlns:a16="http://schemas.microsoft.com/office/drawing/2014/main" id="{2D9DCA9B-7F01-697E-CAD8-77698597C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2228849"/>
            <a:ext cx="4373164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72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7FAF9-1E25-20B5-5F1C-2E06D712D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CC468-E3BB-0D6E-B6CD-313E523E6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9790"/>
            <a:ext cx="5514807" cy="1748567"/>
          </a:xfrm>
        </p:spPr>
        <p:txBody>
          <a:bodyPr>
            <a:normAutofit/>
          </a:bodyPr>
          <a:lstStyle/>
          <a:p>
            <a:r>
              <a:rPr lang="en-US" sz="2600" dirty="0"/>
              <a:t>The HP model is an energy function</a:t>
            </a:r>
          </a:p>
        </p:txBody>
      </p:sp>
      <p:pic>
        <p:nvPicPr>
          <p:cNvPr id="10" name="Picture 9" descr="A black and white symbol&#10;&#10;Description automatically generated">
            <a:extLst>
              <a:ext uri="{FF2B5EF4-FFF2-40B4-BE49-F238E27FC236}">
                <a16:creationId xmlns:a16="http://schemas.microsoft.com/office/drawing/2014/main" id="{389EFCA2-35E3-E93D-9269-64CF43CAA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3178175"/>
            <a:ext cx="7772400" cy="1613139"/>
          </a:xfrm>
          <a:prstGeom prst="rect">
            <a:avLst/>
          </a:prstGeom>
        </p:spPr>
      </p:pic>
      <p:pic>
        <p:nvPicPr>
          <p:cNvPr id="12" name="Picture 11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06CF2A9-B5B8-0BCE-194F-6ABD408FE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699" y="5092700"/>
            <a:ext cx="53086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6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6CB6F-8F56-4732-CED4-876585577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CB963-4FD5-57AF-316A-4249048C9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CABEC-6ECB-8875-87ED-2E50CAFD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9790"/>
            <a:ext cx="5514807" cy="1748567"/>
          </a:xfrm>
        </p:spPr>
        <p:txBody>
          <a:bodyPr>
            <a:normAutofit/>
          </a:bodyPr>
          <a:lstStyle/>
          <a:p>
            <a:r>
              <a:rPr lang="en-US" sz="2600" dirty="0"/>
              <a:t>The HP model is an energy function</a:t>
            </a:r>
          </a:p>
        </p:txBody>
      </p:sp>
      <p:pic>
        <p:nvPicPr>
          <p:cNvPr id="4" name="Picture 3" descr="A black and white drawing of a network&#10;&#10;Description automatically generated">
            <a:extLst>
              <a:ext uri="{FF2B5EF4-FFF2-40B4-BE49-F238E27FC236}">
                <a16:creationId xmlns:a16="http://schemas.microsoft.com/office/drawing/2014/main" id="{63480BE1-5CEA-7766-719C-AA21B4A23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563" y="3123404"/>
            <a:ext cx="7516871" cy="32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8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182CC-0DEF-37E4-1102-CA1539E02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DD4BA-8137-B063-6DA1-4A32B142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8EF52-224F-4975-EE5E-AD264FB26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64778"/>
            <a:ext cx="4205121" cy="1748567"/>
          </a:xfrm>
        </p:spPr>
        <p:txBody>
          <a:bodyPr>
            <a:normAutofit/>
          </a:bodyPr>
          <a:lstStyle/>
          <a:p>
            <a:r>
              <a:rPr lang="en-US" sz="2600" dirty="0"/>
              <a:t>Usually, we determine the set H by a hydrophobicity scale</a:t>
            </a:r>
          </a:p>
        </p:txBody>
      </p:sp>
      <p:pic>
        <p:nvPicPr>
          <p:cNvPr id="8" name="Picture 7" descr="A close-up of a dna molecule&#10;&#10;Description automatically generated">
            <a:extLst>
              <a:ext uri="{FF2B5EF4-FFF2-40B4-BE49-F238E27FC236}">
                <a16:creationId xmlns:a16="http://schemas.microsoft.com/office/drawing/2014/main" id="{060D01B8-B60F-BEDF-17A6-37A4815AF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351" y="2200274"/>
            <a:ext cx="4900497" cy="42908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8C909F-B367-6CE6-F272-C7473830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127" y="4762167"/>
            <a:ext cx="24892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57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7AE27-09B5-78AC-88CD-877213A2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WaterFire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CE45F-F151-B90D-FDE5-BE6EBB9AF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97554"/>
            <a:ext cx="5019508" cy="2062892"/>
          </a:xfrm>
        </p:spPr>
        <p:txBody>
          <a:bodyPr>
            <a:normAutofit/>
          </a:bodyPr>
          <a:lstStyle/>
          <a:p>
            <a:r>
              <a:rPr lang="en-US" sz="2600" dirty="0" err="1"/>
              <a:t>WaterFire</a:t>
            </a:r>
            <a:r>
              <a:rPr lang="en-US" sz="2600" dirty="0"/>
              <a:t> corrects existing hydrophobicity scales by water density fluctuation in molecular dynamics trajectories</a:t>
            </a:r>
          </a:p>
        </p:txBody>
      </p:sp>
      <p:pic>
        <p:nvPicPr>
          <p:cNvPr id="7" name="Picture 6" descr="A black arrow pointing to the right&#10;&#10;Description automatically generated">
            <a:extLst>
              <a:ext uri="{FF2B5EF4-FFF2-40B4-BE49-F238E27FC236}">
                <a16:creationId xmlns:a16="http://schemas.microsoft.com/office/drawing/2014/main" id="{04D0C297-F821-9F4B-FC96-1638CE224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96" y="4710244"/>
            <a:ext cx="2844800" cy="863600"/>
          </a:xfrm>
          <a:prstGeom prst="rect">
            <a:avLst/>
          </a:prstGeom>
        </p:spPr>
      </p:pic>
      <p:pic>
        <p:nvPicPr>
          <p:cNvPr id="11" name="Picture 10" descr="A close-up of a dna molecule&#10;&#10;Description automatically generated">
            <a:extLst>
              <a:ext uri="{FF2B5EF4-FFF2-40B4-BE49-F238E27FC236}">
                <a16:creationId xmlns:a16="http://schemas.microsoft.com/office/drawing/2014/main" id="{0703FD19-4F3B-9810-F3E5-3C82A1C03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976" y="2146060"/>
            <a:ext cx="5102059" cy="437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61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D3897-071E-77EA-F175-0E34A1B84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043C-ECDB-907B-ABDE-08F555D5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WaterFire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41CAC-4879-5A0A-0FB8-4F2CFE8B5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15956"/>
            <a:ext cx="10891671" cy="2062892"/>
          </a:xfrm>
        </p:spPr>
        <p:txBody>
          <a:bodyPr>
            <a:normAutofit/>
          </a:bodyPr>
          <a:lstStyle/>
          <a:p>
            <a:r>
              <a:rPr lang="en-US" sz="2600" dirty="0"/>
              <a:t>When applied iteratively in an HP approximation algorithm, </a:t>
            </a:r>
            <a:r>
              <a:rPr lang="en-US" sz="2600" dirty="0" err="1"/>
              <a:t>WaterFire</a:t>
            </a:r>
            <a:r>
              <a:rPr lang="en-US" sz="2600" dirty="0"/>
              <a:t> can yield an energy decrease, but secondary structure is still missing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1A8BAE-104C-54E2-90CD-859772781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847" y="3429000"/>
            <a:ext cx="3077757" cy="32844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8C1EDD2-CEE5-1237-64EC-54242AD1C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688" y="3233748"/>
            <a:ext cx="3374531" cy="3509951"/>
          </a:xfrm>
          <a:prstGeom prst="rect">
            <a:avLst/>
          </a:prstGeom>
        </p:spPr>
      </p:pic>
      <p:sp>
        <p:nvSpPr>
          <p:cNvPr id="21" name="Right Arrow 20">
            <a:extLst>
              <a:ext uri="{FF2B5EF4-FFF2-40B4-BE49-F238E27FC236}">
                <a16:creationId xmlns:a16="http://schemas.microsoft.com/office/drawing/2014/main" id="{5898726E-E873-4C83-0FC9-6BB956F710CE}"/>
              </a:ext>
            </a:extLst>
          </p:cNvPr>
          <p:cNvSpPr/>
          <p:nvPr/>
        </p:nvSpPr>
        <p:spPr>
          <a:xfrm>
            <a:off x="5606796" y="458660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6290FBC-DF63-8165-ACF4-780EBC442E8B}"/>
              </a:ext>
            </a:extLst>
          </p:cNvPr>
          <p:cNvSpPr txBox="1">
            <a:spLocks/>
          </p:cNvSpPr>
          <p:nvPr/>
        </p:nvSpPr>
        <p:spPr>
          <a:xfrm>
            <a:off x="996282" y="4486475"/>
            <a:ext cx="1108746" cy="50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/>
              <a:t>-4.97</a:t>
            </a:r>
            <a:r>
              <a:rPr lang="en-US" sz="2200" b="0" i="0" dirty="0">
                <a:solidFill>
                  <a:srgbClr val="1F1F1F"/>
                </a:solidFill>
                <a:effectLst/>
                <a:latin typeface="Google Sans"/>
              </a:rPr>
              <a:t>•</a:t>
            </a:r>
            <a:r>
              <a:rPr lang="en-US" sz="2800" b="0" i="0" dirty="0">
                <a:solidFill>
                  <a:srgbClr val="1F1F1F"/>
                </a:solidFill>
                <a:effectLst/>
                <a:latin typeface="Google Sans"/>
              </a:rPr>
              <a:t>10</a:t>
            </a:r>
            <a:r>
              <a:rPr lang="en-US" sz="2800" b="0" i="0" baseline="30000" dirty="0">
                <a:solidFill>
                  <a:srgbClr val="1F1F1F"/>
                </a:solidFill>
                <a:effectLst/>
                <a:latin typeface="Google Sans"/>
              </a:rPr>
              <a:t>5</a:t>
            </a:r>
            <a:r>
              <a:rPr lang="en-US" sz="2800" b="0" i="0" dirty="0">
                <a:solidFill>
                  <a:srgbClr val="1F1F1F"/>
                </a:solidFill>
                <a:effectLst/>
                <a:latin typeface="Google Sans"/>
              </a:rPr>
              <a:t> kJ/mol</a:t>
            </a:r>
            <a:endParaRPr lang="en-US" sz="2600" baseline="30000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6FFB0EE-C188-52A5-C0E9-DA02F92E308D}"/>
              </a:ext>
            </a:extLst>
          </p:cNvPr>
          <p:cNvSpPr txBox="1">
            <a:spLocks/>
          </p:cNvSpPr>
          <p:nvPr/>
        </p:nvSpPr>
        <p:spPr>
          <a:xfrm>
            <a:off x="10215143" y="4486475"/>
            <a:ext cx="1108746" cy="50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/>
              <a:t>-5.37</a:t>
            </a:r>
            <a:r>
              <a:rPr lang="en-US" sz="2200" b="0" i="0" dirty="0">
                <a:solidFill>
                  <a:srgbClr val="1F1F1F"/>
                </a:solidFill>
                <a:effectLst/>
                <a:latin typeface="Google Sans"/>
              </a:rPr>
              <a:t>•</a:t>
            </a:r>
            <a:r>
              <a:rPr lang="en-US" sz="2800" b="0" i="0" dirty="0">
                <a:solidFill>
                  <a:srgbClr val="1F1F1F"/>
                </a:solidFill>
                <a:effectLst/>
                <a:latin typeface="Google Sans"/>
              </a:rPr>
              <a:t>10</a:t>
            </a:r>
            <a:r>
              <a:rPr lang="en-US" sz="2800" b="0" i="0" baseline="30000" dirty="0">
                <a:solidFill>
                  <a:srgbClr val="1F1F1F"/>
                </a:solidFill>
                <a:effectLst/>
                <a:latin typeface="Google Sans"/>
              </a:rPr>
              <a:t>5</a:t>
            </a:r>
            <a:r>
              <a:rPr lang="en-US" sz="2800" b="0" i="0" dirty="0">
                <a:solidFill>
                  <a:srgbClr val="1F1F1F"/>
                </a:solidFill>
                <a:effectLst/>
                <a:latin typeface="Google Sans"/>
              </a:rPr>
              <a:t> kJ/mol</a:t>
            </a:r>
            <a:endParaRPr lang="en-US" sz="2600" baseline="30000" dirty="0"/>
          </a:p>
        </p:txBody>
      </p:sp>
    </p:spTree>
    <p:extLst>
      <p:ext uri="{BB962C8B-B14F-4D97-AF65-F5344CB8AC3E}">
        <p14:creationId xmlns:p14="http://schemas.microsoft.com/office/powerpoint/2010/main" val="635877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2458B-E8AD-0F67-7F3F-B940C4F01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Generalizing </a:t>
            </a:r>
            <a:r>
              <a:rPr lang="en-US" dirty="0" err="1"/>
              <a:t>WaterFire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3B33C-08F2-D45A-484A-DCA52D17F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1248504"/>
          </a:xfrm>
        </p:spPr>
        <p:txBody>
          <a:bodyPr>
            <a:normAutofit/>
          </a:bodyPr>
          <a:lstStyle/>
          <a:p>
            <a:r>
              <a:rPr lang="en-US" sz="2600" dirty="0"/>
              <a:t>What if instead of choosing H, we choose C directly?</a:t>
            </a: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B519E59-9A71-945C-0FC3-4CAA0483E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99" y="4152171"/>
            <a:ext cx="5308600" cy="901700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388CA517-21E7-125B-3199-0F549CDA9669}"/>
              </a:ext>
            </a:extLst>
          </p:cNvPr>
          <p:cNvSpPr/>
          <p:nvPr/>
        </p:nvSpPr>
        <p:spPr>
          <a:xfrm>
            <a:off x="6864096" y="43607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lose-up of a letter&#10;&#10;Description automatically generated">
            <a:extLst>
              <a:ext uri="{FF2B5EF4-FFF2-40B4-BE49-F238E27FC236}">
                <a16:creationId xmlns:a16="http://schemas.microsoft.com/office/drawing/2014/main" id="{B948F7B5-AA38-21EF-5BE2-52F1D8B4A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0427" y="4187423"/>
            <a:ext cx="2678112" cy="86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23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4CDB4-4FA9-B075-3772-47B61577B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of Generalizing </a:t>
            </a:r>
            <a:r>
              <a:rPr lang="en-US" dirty="0" err="1"/>
              <a:t>WaterFire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FD18-0369-2563-3F10-46D4C4638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949952"/>
            <a:ext cx="11029615" cy="2961549"/>
          </a:xfrm>
        </p:spPr>
        <p:txBody>
          <a:bodyPr>
            <a:normAutofit/>
          </a:bodyPr>
          <a:lstStyle/>
          <a:p>
            <a:r>
              <a:rPr lang="en-US" sz="2600" dirty="0"/>
              <a:t>Reducing to any HP model approximation is NP-complete for an arbitrary C, by reduction from </a:t>
            </a:r>
            <a:r>
              <a:rPr lang="en-US" sz="2600" i="1" dirty="0"/>
              <a:t>k</a:t>
            </a:r>
            <a:r>
              <a:rPr lang="en-US" sz="2600" dirty="0"/>
              <a:t>-clique</a:t>
            </a:r>
          </a:p>
          <a:p>
            <a:r>
              <a:rPr lang="en-US" sz="2600" dirty="0"/>
              <a:t>We cannot choose the correct set H to minimize guaranteed energy according to the elements of C</a:t>
            </a:r>
          </a:p>
          <a:p>
            <a:r>
              <a:rPr lang="en-US" sz="2600" dirty="0"/>
              <a:t>Reducing </a:t>
            </a:r>
            <a:r>
              <a:rPr lang="en-US" sz="2600" dirty="0" err="1"/>
              <a:t>WaterFire</a:t>
            </a:r>
            <a:r>
              <a:rPr lang="en-US" sz="2600" dirty="0"/>
              <a:t> to an approximation algorithm is tractable, given C is monotonic in some ordering of the input amino acids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72440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EB70A-AC97-36C5-63DE-9917CC391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D580-32E2-82E8-A417-5B4D94207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AlphAFold</a:t>
            </a:r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C18E715-0F34-CB6B-A02D-DFB7D99BE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2092086"/>
            <a:ext cx="11014477" cy="432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02E7B9-A94A-6F47-B301-DBFFE9DA9912}"/>
              </a:ext>
            </a:extLst>
          </p:cNvPr>
          <p:cNvSpPr txBox="1"/>
          <p:nvPr/>
        </p:nvSpPr>
        <p:spPr>
          <a:xfrm>
            <a:off x="6095998" y="6604084"/>
            <a:ext cx="6100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 i="1" dirty="0"/>
              <a:t>Image credit: </a:t>
            </a:r>
            <a:r>
              <a:rPr lang="en-US" sz="1050" i="1" dirty="0" err="1">
                <a:ea typeface="+mn-lt"/>
                <a:cs typeface="+mn-lt"/>
              </a:rPr>
              <a:t>Rubiera</a:t>
            </a:r>
            <a:r>
              <a:rPr lang="en-US" sz="1050" i="1" dirty="0">
                <a:ea typeface="+mn-lt"/>
                <a:cs typeface="+mn-lt"/>
              </a:rPr>
              <a:t>, Oxford Protein Informatics Group</a:t>
            </a:r>
            <a:endParaRPr lang="en-US" sz="1050" i="1" dirty="0"/>
          </a:p>
        </p:txBody>
      </p:sp>
    </p:spTree>
    <p:extLst>
      <p:ext uri="{BB962C8B-B14F-4D97-AF65-F5344CB8AC3E}">
        <p14:creationId xmlns:p14="http://schemas.microsoft.com/office/powerpoint/2010/main" val="1198197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DF84B-18B3-E5B3-051F-3AC528F3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A8026-CD48-1F95-DEBE-C680A3B1E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SubSpace</a:t>
            </a:r>
            <a:r>
              <a:rPr lang="en-US" dirty="0"/>
              <a:t> Relaxation Operator (SRO)</a:t>
            </a:r>
          </a:p>
        </p:txBody>
      </p:sp>
      <p:pic>
        <p:nvPicPr>
          <p:cNvPr id="6" name="Picture 5" descr="A diagram of a diagram&#10;&#10;Description automatically generated">
            <a:extLst>
              <a:ext uri="{FF2B5EF4-FFF2-40B4-BE49-F238E27FC236}">
                <a16:creationId xmlns:a16="http://schemas.microsoft.com/office/drawing/2014/main" id="{F87E444B-4582-09D6-139D-FD093A9E2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598" y="1951392"/>
            <a:ext cx="7094804" cy="466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04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E6E0-EA95-E34F-B47B-AFDEB4CB1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SRO Results</a:t>
            </a:r>
          </a:p>
        </p:txBody>
      </p:sp>
      <p:pic>
        <p:nvPicPr>
          <p:cNvPr id="5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5992A12C-AE56-F8AC-5213-2650557D8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4359" y="1966029"/>
            <a:ext cx="7563282" cy="4664959"/>
          </a:xfrm>
        </p:spPr>
      </p:pic>
    </p:spTree>
    <p:extLst>
      <p:ext uri="{BB962C8B-B14F-4D97-AF65-F5344CB8AC3E}">
        <p14:creationId xmlns:p14="http://schemas.microsoft.com/office/powerpoint/2010/main" val="2213061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5B7A-042C-DBDF-9D47-7F0E20DF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228037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8E6B3-3C82-6AAD-7E1A-36290EE0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FCFAE-F522-98B8-64CC-5313F7D6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WaterFire</a:t>
            </a:r>
            <a:r>
              <a:rPr lang="en-US" dirty="0"/>
              <a:t>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87E2A-669F-C0CC-6657-70BBBEB4F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97554"/>
            <a:ext cx="5019508" cy="2062892"/>
          </a:xfrm>
        </p:spPr>
        <p:txBody>
          <a:bodyPr>
            <a:normAutofit/>
          </a:bodyPr>
          <a:lstStyle/>
          <a:p>
            <a:r>
              <a:rPr lang="en-US" sz="2600" dirty="0" err="1"/>
              <a:t>WaterFire</a:t>
            </a:r>
            <a:r>
              <a:rPr lang="en-US" sz="2600" dirty="0"/>
              <a:t> corrects existing hydrophobicity scales by water density fluctuation in molecular dynamics trajectories</a:t>
            </a:r>
          </a:p>
        </p:txBody>
      </p:sp>
      <p:pic>
        <p:nvPicPr>
          <p:cNvPr id="11" name="Picture 10" descr="A close-up of a dna molecule&#10;&#10;Description automatically generated">
            <a:extLst>
              <a:ext uri="{FF2B5EF4-FFF2-40B4-BE49-F238E27FC236}">
                <a16:creationId xmlns:a16="http://schemas.microsoft.com/office/drawing/2014/main" id="{17859127-FA7C-265B-8A8D-0E9D9A19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976" y="2146060"/>
            <a:ext cx="5102059" cy="4379745"/>
          </a:xfrm>
          <a:prstGeom prst="rect">
            <a:avLst/>
          </a:prstGeom>
        </p:spPr>
      </p:pic>
      <p:pic>
        <p:nvPicPr>
          <p:cNvPr id="5" name="Picture 4" descr="A mathematical equation with black text&#10;&#10;Description automatically generated">
            <a:extLst>
              <a:ext uri="{FF2B5EF4-FFF2-40B4-BE49-F238E27FC236}">
                <a16:creationId xmlns:a16="http://schemas.microsoft.com/office/drawing/2014/main" id="{B1FD404F-C191-3959-643C-D032E5C06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13" y="4630664"/>
            <a:ext cx="5694666" cy="152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1135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1181</TotalTime>
  <Words>395</Words>
  <Application>Microsoft Macintosh PowerPoint</Application>
  <PresentationFormat>Widescreen</PresentationFormat>
  <Paragraphs>64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Gill Sans MT</vt:lpstr>
      <vt:lpstr>Google Sans</vt:lpstr>
      <vt:lpstr>Wingdings 2</vt:lpstr>
      <vt:lpstr>Dividend</vt:lpstr>
      <vt:lpstr>Bridging Discrete and Continuous Protein Folding through Hydrophobicity and Molecular Dynamics</vt:lpstr>
      <vt:lpstr>Protein Structure Prediction</vt:lpstr>
      <vt:lpstr>Protein Structure Prediction</vt:lpstr>
      <vt:lpstr>Protein Structure Prediction</vt:lpstr>
      <vt:lpstr>Protein Structure Prediction</vt:lpstr>
      <vt:lpstr>Molecular Dynamics</vt:lpstr>
      <vt:lpstr>Overview</vt:lpstr>
      <vt:lpstr>Overview</vt:lpstr>
      <vt:lpstr>HP Model</vt:lpstr>
      <vt:lpstr>HP Model</vt:lpstr>
      <vt:lpstr>HP Model</vt:lpstr>
      <vt:lpstr>WaterFire</vt:lpstr>
      <vt:lpstr>WaterFire</vt:lpstr>
      <vt:lpstr>Generalizing WaterFire</vt:lpstr>
      <vt:lpstr>Feasibility of Generalizing WaterFire</vt:lpstr>
      <vt:lpstr>AlphAFold</vt:lpstr>
      <vt:lpstr>SubSpace Relaxation Operator (SRO)</vt:lpstr>
      <vt:lpstr>SRO Results</vt:lpstr>
      <vt:lpstr>Thank you!</vt:lpstr>
      <vt:lpstr>WaterFire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Mahableshwarkar, Pranav</dc:creator>
  <cp:lastModifiedBy>Microsoft Office User</cp:lastModifiedBy>
  <cp:revision>3</cp:revision>
  <dcterms:created xsi:type="dcterms:W3CDTF">2025-02-22T20:21:15Z</dcterms:created>
  <dcterms:modified xsi:type="dcterms:W3CDTF">2025-04-28T20:48:38Z</dcterms:modified>
</cp:coreProperties>
</file>