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32" r:id="rId3"/>
    <p:sldId id="311" r:id="rId4"/>
    <p:sldId id="312" r:id="rId5"/>
    <p:sldId id="313" r:id="rId6"/>
    <p:sldId id="271" r:id="rId7"/>
    <p:sldId id="272" r:id="rId8"/>
    <p:sldId id="273" r:id="rId9"/>
    <p:sldId id="274" r:id="rId10"/>
    <p:sldId id="275" r:id="rId11"/>
    <p:sldId id="276" r:id="rId12"/>
    <p:sldId id="285" r:id="rId13"/>
    <p:sldId id="277" r:id="rId14"/>
    <p:sldId id="286" r:id="rId15"/>
    <p:sldId id="278" r:id="rId16"/>
    <p:sldId id="279" r:id="rId17"/>
    <p:sldId id="280" r:id="rId18"/>
    <p:sldId id="289" r:id="rId19"/>
    <p:sldId id="282" r:id="rId20"/>
    <p:sldId id="287" r:id="rId21"/>
    <p:sldId id="288" r:id="rId22"/>
    <p:sldId id="283" r:id="rId23"/>
    <p:sldId id="284" r:id="rId24"/>
    <p:sldId id="290" r:id="rId25"/>
    <p:sldId id="298" r:id="rId26"/>
    <p:sldId id="299" r:id="rId27"/>
    <p:sldId id="291" r:id="rId28"/>
    <p:sldId id="292" r:id="rId29"/>
    <p:sldId id="293" r:id="rId30"/>
    <p:sldId id="294" r:id="rId31"/>
    <p:sldId id="295" r:id="rId32"/>
    <p:sldId id="296" r:id="rId33"/>
    <p:sldId id="297" r:id="rId34"/>
    <p:sldId id="300" r:id="rId35"/>
    <p:sldId id="301" r:id="rId36"/>
    <p:sldId id="302" r:id="rId37"/>
    <p:sldId id="303" r:id="rId38"/>
    <p:sldId id="310" r:id="rId39"/>
    <p:sldId id="304" r:id="rId40"/>
    <p:sldId id="305" r:id="rId41"/>
    <p:sldId id="306"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7"/>
    <p:restoredTop sz="94643"/>
  </p:normalViewPr>
  <p:slideViewPr>
    <p:cSldViewPr snapToGrid="0" snapToObjects="1">
      <p:cViewPr varScale="1">
        <p:scale>
          <a:sx n="115" d="100"/>
          <a:sy n="115" d="100"/>
        </p:scale>
        <p:origin x="166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FBB1FDB-AA9A-0543-BF09-FBCC24CBE531}" type="datetimeFigureOut">
              <a:rPr lang="en-US" smtClean="0"/>
              <a:t>2/16/25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3A46B-01F8-5842-BC76-D4619DF5397B}" type="slidenum">
              <a:rPr lang="en-US" smtClean="0"/>
              <a:t>‹#›</a:t>
            </a:fld>
            <a:endParaRPr lang="en-US"/>
          </a:p>
        </p:txBody>
      </p:sp>
    </p:spTree>
    <p:extLst>
      <p:ext uri="{BB962C8B-B14F-4D97-AF65-F5344CB8AC3E}">
        <p14:creationId xmlns:p14="http://schemas.microsoft.com/office/powerpoint/2010/main" val="1739902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BB1FDB-AA9A-0543-BF09-FBCC24CBE531}" type="datetimeFigureOut">
              <a:rPr lang="en-US" smtClean="0"/>
              <a:t>2/16/25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3A46B-01F8-5842-BC76-D4619DF5397B}" type="slidenum">
              <a:rPr lang="en-US" smtClean="0"/>
              <a:t>‹#›</a:t>
            </a:fld>
            <a:endParaRPr lang="en-US"/>
          </a:p>
        </p:txBody>
      </p:sp>
    </p:spTree>
    <p:extLst>
      <p:ext uri="{BB962C8B-B14F-4D97-AF65-F5344CB8AC3E}">
        <p14:creationId xmlns:p14="http://schemas.microsoft.com/office/powerpoint/2010/main" val="1569139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B1FDB-AA9A-0543-BF09-FBCC24CBE531}" type="datetimeFigureOut">
              <a:rPr lang="en-US" smtClean="0"/>
              <a:t>2/16/25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3A46B-01F8-5842-BC76-D4619DF5397B}" type="slidenum">
              <a:rPr lang="en-US" smtClean="0"/>
              <a:t>‹#›</a:t>
            </a:fld>
            <a:endParaRPr lang="en-US"/>
          </a:p>
        </p:txBody>
      </p:sp>
    </p:spTree>
    <p:extLst>
      <p:ext uri="{BB962C8B-B14F-4D97-AF65-F5344CB8AC3E}">
        <p14:creationId xmlns:p14="http://schemas.microsoft.com/office/powerpoint/2010/main" val="79052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BB1FDB-AA9A-0543-BF09-FBCC24CBE531}" type="datetimeFigureOut">
              <a:rPr lang="en-US" smtClean="0"/>
              <a:t>2/16/25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3A46B-01F8-5842-BC76-D4619DF5397B}" type="slidenum">
              <a:rPr lang="en-US" smtClean="0"/>
              <a:t>‹#›</a:t>
            </a:fld>
            <a:endParaRPr lang="en-US"/>
          </a:p>
        </p:txBody>
      </p:sp>
    </p:spTree>
    <p:extLst>
      <p:ext uri="{BB962C8B-B14F-4D97-AF65-F5344CB8AC3E}">
        <p14:creationId xmlns:p14="http://schemas.microsoft.com/office/powerpoint/2010/main" val="3160817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BB1FDB-AA9A-0543-BF09-FBCC24CBE531}" type="datetimeFigureOut">
              <a:rPr lang="en-US" smtClean="0"/>
              <a:t>2/16/25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F3A46B-01F8-5842-BC76-D4619DF5397B}" type="slidenum">
              <a:rPr lang="en-US" smtClean="0"/>
              <a:t>‹#›</a:t>
            </a:fld>
            <a:endParaRPr lang="en-US"/>
          </a:p>
        </p:txBody>
      </p:sp>
    </p:spTree>
    <p:extLst>
      <p:ext uri="{BB962C8B-B14F-4D97-AF65-F5344CB8AC3E}">
        <p14:creationId xmlns:p14="http://schemas.microsoft.com/office/powerpoint/2010/main" val="3527802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BB1FDB-AA9A-0543-BF09-FBCC24CBE531}" type="datetimeFigureOut">
              <a:rPr lang="en-US" smtClean="0"/>
              <a:t>2/16/25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F3A46B-01F8-5842-BC76-D4619DF5397B}" type="slidenum">
              <a:rPr lang="en-US" smtClean="0"/>
              <a:t>‹#›</a:t>
            </a:fld>
            <a:endParaRPr lang="en-US"/>
          </a:p>
        </p:txBody>
      </p:sp>
    </p:spTree>
    <p:extLst>
      <p:ext uri="{BB962C8B-B14F-4D97-AF65-F5344CB8AC3E}">
        <p14:creationId xmlns:p14="http://schemas.microsoft.com/office/powerpoint/2010/main" val="1850803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BB1FDB-AA9A-0543-BF09-FBCC24CBE531}" type="datetimeFigureOut">
              <a:rPr lang="en-US" smtClean="0"/>
              <a:t>2/16/25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F3A46B-01F8-5842-BC76-D4619DF5397B}" type="slidenum">
              <a:rPr lang="en-US" smtClean="0"/>
              <a:t>‹#›</a:t>
            </a:fld>
            <a:endParaRPr lang="en-US"/>
          </a:p>
        </p:txBody>
      </p:sp>
    </p:spTree>
    <p:extLst>
      <p:ext uri="{BB962C8B-B14F-4D97-AF65-F5344CB8AC3E}">
        <p14:creationId xmlns:p14="http://schemas.microsoft.com/office/powerpoint/2010/main" val="294752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BB1FDB-AA9A-0543-BF09-FBCC24CBE531}" type="datetimeFigureOut">
              <a:rPr lang="en-US" smtClean="0"/>
              <a:t>2/16/25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3A46B-01F8-5842-BC76-D4619DF5397B}" type="slidenum">
              <a:rPr lang="en-US" smtClean="0"/>
              <a:t>‹#›</a:t>
            </a:fld>
            <a:endParaRPr lang="en-US"/>
          </a:p>
        </p:txBody>
      </p:sp>
    </p:spTree>
    <p:extLst>
      <p:ext uri="{BB962C8B-B14F-4D97-AF65-F5344CB8AC3E}">
        <p14:creationId xmlns:p14="http://schemas.microsoft.com/office/powerpoint/2010/main" val="981824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BB1FDB-AA9A-0543-BF09-FBCC24CBE531}" type="datetimeFigureOut">
              <a:rPr lang="en-US" smtClean="0"/>
              <a:t>2/16/25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3A46B-01F8-5842-BC76-D4619DF5397B}" type="slidenum">
              <a:rPr lang="en-US" smtClean="0"/>
              <a:t>‹#›</a:t>
            </a:fld>
            <a:endParaRPr lang="en-US"/>
          </a:p>
        </p:txBody>
      </p:sp>
    </p:spTree>
    <p:extLst>
      <p:ext uri="{BB962C8B-B14F-4D97-AF65-F5344CB8AC3E}">
        <p14:creationId xmlns:p14="http://schemas.microsoft.com/office/powerpoint/2010/main" val="3853943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BB1FDB-AA9A-0543-BF09-FBCC24CBE531}" type="datetimeFigureOut">
              <a:rPr lang="en-US" smtClean="0"/>
              <a:t>2/16/25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3A46B-01F8-5842-BC76-D4619DF5397B}" type="slidenum">
              <a:rPr lang="en-US" smtClean="0"/>
              <a:t>‹#›</a:t>
            </a:fld>
            <a:endParaRPr lang="en-US"/>
          </a:p>
        </p:txBody>
      </p:sp>
    </p:spTree>
    <p:extLst>
      <p:ext uri="{BB962C8B-B14F-4D97-AF65-F5344CB8AC3E}">
        <p14:creationId xmlns:p14="http://schemas.microsoft.com/office/powerpoint/2010/main" val="4006376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BB1FDB-AA9A-0543-BF09-FBCC24CBE531}" type="datetimeFigureOut">
              <a:rPr lang="en-US" smtClean="0"/>
              <a:t>2/16/25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3A46B-01F8-5842-BC76-D4619DF5397B}" type="slidenum">
              <a:rPr lang="en-US" smtClean="0"/>
              <a:t>‹#›</a:t>
            </a:fld>
            <a:endParaRPr lang="en-US"/>
          </a:p>
        </p:txBody>
      </p:sp>
    </p:spTree>
    <p:extLst>
      <p:ext uri="{BB962C8B-B14F-4D97-AF65-F5344CB8AC3E}">
        <p14:creationId xmlns:p14="http://schemas.microsoft.com/office/powerpoint/2010/main" val="2910107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BB1FDB-AA9A-0543-BF09-FBCC24CBE531}" type="datetimeFigureOut">
              <a:rPr lang="en-US" smtClean="0"/>
              <a:t>2/16/25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F3A46B-01F8-5842-BC76-D4619DF5397B}" type="slidenum">
              <a:rPr lang="en-US" smtClean="0"/>
              <a:t>‹#›</a:t>
            </a:fld>
            <a:endParaRPr lang="en-US"/>
          </a:p>
        </p:txBody>
      </p:sp>
    </p:spTree>
    <p:extLst>
      <p:ext uri="{BB962C8B-B14F-4D97-AF65-F5344CB8AC3E}">
        <p14:creationId xmlns:p14="http://schemas.microsoft.com/office/powerpoint/2010/main" val="2904026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Word_Document1.docx"/><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Word_Document2.docx"/><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Word_Document3.docx"/><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Word_Document4.docx"/><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FF0000"/>
                </a:solidFill>
              </a:rPr>
              <a:t>Causality Theory </a:t>
            </a:r>
            <a:r>
              <a:rPr lang="mr-IN" dirty="0">
                <a:solidFill>
                  <a:srgbClr val="FF0000"/>
                </a:solidFill>
              </a:rPr>
              <a:t>–</a:t>
            </a:r>
            <a:r>
              <a:rPr lang="en-US" dirty="0">
                <a:solidFill>
                  <a:srgbClr val="FF0000"/>
                </a:solidFill>
              </a:rPr>
              <a:t>an introduction</a:t>
            </a:r>
          </a:p>
        </p:txBody>
      </p:sp>
      <p:sp>
        <p:nvSpPr>
          <p:cNvPr id="3" name="Subtitle 2"/>
          <p:cNvSpPr>
            <a:spLocks noGrp="1"/>
          </p:cNvSpPr>
          <p:nvPr>
            <p:ph type="subTitle" idx="1"/>
          </p:nvPr>
        </p:nvSpPr>
        <p:spPr/>
        <p:txBody>
          <a:bodyPr>
            <a:normAutofit fontScale="32500" lnSpcReduction="20000"/>
          </a:bodyPr>
          <a:lstStyle/>
          <a:p>
            <a:r>
              <a:rPr lang="en-US" sz="6200" dirty="0">
                <a:solidFill>
                  <a:srgbClr val="C0504D"/>
                </a:solidFill>
              </a:rPr>
              <a:t>Sorin Istrail</a:t>
            </a:r>
          </a:p>
          <a:p>
            <a:endParaRPr lang="en-US" dirty="0">
              <a:solidFill>
                <a:srgbClr val="C0504D"/>
              </a:solidFill>
            </a:endParaRPr>
          </a:p>
          <a:p>
            <a:r>
              <a:rPr lang="en-US" dirty="0">
                <a:solidFill>
                  <a:schemeClr val="accent6"/>
                </a:solidFill>
              </a:rPr>
              <a:t>Brown University</a:t>
            </a:r>
          </a:p>
          <a:p>
            <a:endParaRPr lang="en-US" dirty="0">
              <a:solidFill>
                <a:schemeClr val="accent6"/>
              </a:solidFill>
            </a:endParaRPr>
          </a:p>
          <a:p>
            <a:r>
              <a:rPr lang="en-US" dirty="0">
                <a:solidFill>
                  <a:srgbClr val="0000FF"/>
                </a:solidFill>
              </a:rPr>
              <a:t>Lecture given at ECODAM 2019</a:t>
            </a:r>
          </a:p>
          <a:p>
            <a:r>
              <a:rPr lang="en-US" dirty="0">
                <a:solidFill>
                  <a:srgbClr val="0000FF"/>
                </a:solidFill>
              </a:rPr>
              <a:t>University “</a:t>
            </a:r>
            <a:r>
              <a:rPr lang="en-US" dirty="0" err="1">
                <a:solidFill>
                  <a:srgbClr val="0000FF"/>
                </a:solidFill>
              </a:rPr>
              <a:t>Alexandru</a:t>
            </a:r>
            <a:r>
              <a:rPr lang="en-US" dirty="0">
                <a:solidFill>
                  <a:srgbClr val="0000FF"/>
                </a:solidFill>
              </a:rPr>
              <a:t> </a:t>
            </a:r>
            <a:r>
              <a:rPr lang="en-US" dirty="0" err="1">
                <a:solidFill>
                  <a:srgbClr val="0000FF"/>
                </a:solidFill>
              </a:rPr>
              <a:t>Ioan</a:t>
            </a:r>
            <a:r>
              <a:rPr lang="en-US" dirty="0">
                <a:solidFill>
                  <a:srgbClr val="0000FF"/>
                </a:solidFill>
              </a:rPr>
              <a:t> </a:t>
            </a:r>
            <a:r>
              <a:rPr lang="en-US" dirty="0" err="1">
                <a:solidFill>
                  <a:srgbClr val="0000FF"/>
                </a:solidFill>
              </a:rPr>
              <a:t>Cuza</a:t>
            </a:r>
            <a:r>
              <a:rPr lang="en-US" dirty="0">
                <a:solidFill>
                  <a:srgbClr val="0000FF"/>
                </a:solidFill>
              </a:rPr>
              <a:t>” Iasi</a:t>
            </a:r>
          </a:p>
          <a:p>
            <a:r>
              <a:rPr lang="en-US" dirty="0" err="1">
                <a:solidFill>
                  <a:srgbClr val="0000FF"/>
                </a:solidFill>
              </a:rPr>
              <a:t>Amfiteatrul</a:t>
            </a:r>
            <a:r>
              <a:rPr lang="en-US" dirty="0">
                <a:solidFill>
                  <a:srgbClr val="0000FF"/>
                </a:solidFill>
              </a:rPr>
              <a:t> “</a:t>
            </a:r>
            <a:r>
              <a:rPr lang="en-US" dirty="0" err="1">
                <a:solidFill>
                  <a:srgbClr val="0000FF"/>
                </a:solidFill>
              </a:rPr>
              <a:t>Calin</a:t>
            </a:r>
            <a:r>
              <a:rPr lang="en-US" dirty="0">
                <a:solidFill>
                  <a:srgbClr val="0000FF"/>
                </a:solidFill>
              </a:rPr>
              <a:t> </a:t>
            </a:r>
            <a:r>
              <a:rPr lang="en-US" dirty="0" err="1">
                <a:solidFill>
                  <a:srgbClr val="0000FF"/>
                </a:solidFill>
              </a:rPr>
              <a:t>Ignat</a:t>
            </a:r>
            <a:r>
              <a:rPr lang="en-US" dirty="0">
                <a:solidFill>
                  <a:srgbClr val="0000FF"/>
                </a:solidFill>
              </a:rPr>
              <a:t>”</a:t>
            </a:r>
          </a:p>
          <a:p>
            <a:r>
              <a:rPr lang="en-US" dirty="0">
                <a:solidFill>
                  <a:srgbClr val="0000FF"/>
                </a:solidFill>
              </a:rPr>
              <a:t>June 2019</a:t>
            </a:r>
          </a:p>
          <a:p>
            <a:endParaRPr lang="en-US" dirty="0">
              <a:solidFill>
                <a:schemeClr val="accent6"/>
              </a:solidFill>
            </a:endParaRPr>
          </a:p>
          <a:p>
            <a:r>
              <a:rPr lang="en-US" dirty="0">
                <a:solidFill>
                  <a:srgbClr val="0000FF"/>
                </a:solidFill>
              </a:rPr>
              <a:t>In Memoriam of Professors </a:t>
            </a:r>
            <a:r>
              <a:rPr lang="en-US" dirty="0" err="1">
                <a:solidFill>
                  <a:srgbClr val="0000FF"/>
                </a:solidFill>
              </a:rPr>
              <a:t>Calin</a:t>
            </a:r>
            <a:r>
              <a:rPr lang="en-US" dirty="0">
                <a:solidFill>
                  <a:srgbClr val="0000FF"/>
                </a:solidFill>
              </a:rPr>
              <a:t> </a:t>
            </a:r>
            <a:r>
              <a:rPr lang="en-US" dirty="0" err="1">
                <a:solidFill>
                  <a:srgbClr val="0000FF"/>
                </a:solidFill>
              </a:rPr>
              <a:t>Ignat</a:t>
            </a:r>
            <a:r>
              <a:rPr lang="en-US" dirty="0">
                <a:solidFill>
                  <a:srgbClr val="0000FF"/>
                </a:solidFill>
              </a:rPr>
              <a:t> and </a:t>
            </a:r>
            <a:r>
              <a:rPr lang="en-US" dirty="0" err="1">
                <a:solidFill>
                  <a:srgbClr val="0000FF"/>
                </a:solidFill>
              </a:rPr>
              <a:t>Sergiu</a:t>
            </a:r>
            <a:r>
              <a:rPr lang="en-US" dirty="0">
                <a:solidFill>
                  <a:srgbClr val="0000FF"/>
                </a:solidFill>
              </a:rPr>
              <a:t> </a:t>
            </a:r>
            <a:r>
              <a:rPr lang="en-US" dirty="0" err="1">
                <a:solidFill>
                  <a:srgbClr val="0000FF"/>
                </a:solidFill>
              </a:rPr>
              <a:t>Rudeanu</a:t>
            </a:r>
            <a:endParaRPr lang="en-US" dirty="0">
              <a:solidFill>
                <a:srgbClr val="0000FF"/>
              </a:solidFill>
            </a:endParaRPr>
          </a:p>
        </p:txBody>
      </p:sp>
    </p:spTree>
    <p:extLst>
      <p:ext uri="{BB962C8B-B14F-4D97-AF65-F5344CB8AC3E}">
        <p14:creationId xmlns:p14="http://schemas.microsoft.com/office/powerpoint/2010/main" val="2746650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arge stack (dragged) 2.pdf"/>
          <p:cNvPicPr>
            <a:picLocks noGrp="1" noChangeAspect="1"/>
          </p:cNvPicPr>
          <p:nvPr>
            <p:ph idx="1"/>
          </p:nvPr>
        </p:nvPicPr>
        <p:blipFill>
          <a:blip r:embed="rId2">
            <a:extLst>
              <a:ext uri="{28A0092B-C50C-407E-A947-70E740481C1C}">
                <a14:useLocalDpi xmlns:a14="http://schemas.microsoft.com/office/drawing/2010/main" val="0"/>
              </a:ext>
            </a:extLst>
          </a:blip>
          <a:srcRect t="10848" b="10848"/>
          <a:stretch>
            <a:fillRect/>
          </a:stretch>
        </p:blipFill>
        <p:spPr/>
      </p:pic>
      <p:sp>
        <p:nvSpPr>
          <p:cNvPr id="5" name="TextBox 4"/>
          <p:cNvSpPr txBox="1"/>
          <p:nvPr/>
        </p:nvSpPr>
        <p:spPr>
          <a:xfrm>
            <a:off x="2645716" y="6285059"/>
            <a:ext cx="4030708" cy="369332"/>
          </a:xfrm>
          <a:prstGeom prst="rect">
            <a:avLst/>
          </a:prstGeom>
          <a:noFill/>
        </p:spPr>
        <p:txBody>
          <a:bodyPr wrap="none" rtlCol="0">
            <a:spAutoFit/>
          </a:bodyPr>
          <a:lstStyle/>
          <a:p>
            <a:r>
              <a:rPr lang="en-US" dirty="0"/>
              <a:t>Sorin with his professor </a:t>
            </a:r>
            <a:r>
              <a:rPr lang="en-US" dirty="0" err="1"/>
              <a:t>Sergiu</a:t>
            </a:r>
            <a:r>
              <a:rPr lang="en-US" dirty="0"/>
              <a:t> </a:t>
            </a:r>
            <a:r>
              <a:rPr lang="en-US" dirty="0" err="1"/>
              <a:t>Rudeanu</a:t>
            </a:r>
            <a:endParaRPr lang="en-US" dirty="0"/>
          </a:p>
        </p:txBody>
      </p:sp>
    </p:spTree>
    <p:extLst>
      <p:ext uri="{BB962C8B-B14F-4D97-AF65-F5344CB8AC3E}">
        <p14:creationId xmlns:p14="http://schemas.microsoft.com/office/powerpoint/2010/main" val="1676306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Causation is the most fundamental connection in the universe.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a:t>Without it, there would be no moral responsibility: none of our thoughts would be connected with our actions and none of our actions with any consequences.</a:t>
            </a:r>
          </a:p>
          <a:p>
            <a:endParaRPr lang="en-US" dirty="0"/>
          </a:p>
          <a:p>
            <a:r>
              <a:rPr lang="en-US" dirty="0"/>
              <a:t>Nor would we have a system of law because blame resides only in someone having caused injury or damage.</a:t>
            </a:r>
          </a:p>
          <a:p>
            <a:endParaRPr lang="en-US" dirty="0"/>
          </a:p>
          <a:p>
            <a:r>
              <a:rPr lang="en-US" dirty="0"/>
              <a:t>There would be no science and technology.</a:t>
            </a:r>
          </a:p>
          <a:p>
            <a:endParaRPr lang="en-US" dirty="0"/>
          </a:p>
          <a:p>
            <a:r>
              <a:rPr lang="en-US" dirty="0"/>
              <a:t>Any intervention we make in the world around us is premised on there being causal connections that are to at least a degree predictable. </a:t>
            </a:r>
          </a:p>
          <a:p>
            <a:endParaRPr lang="en-US" dirty="0"/>
          </a:p>
          <a:p>
            <a:r>
              <a:rPr lang="en-US" dirty="0"/>
              <a:t>It is causation that is the basis of this prediction and of explanation.</a:t>
            </a:r>
          </a:p>
        </p:txBody>
      </p:sp>
    </p:spTree>
    <p:extLst>
      <p:ext uri="{BB962C8B-B14F-4D97-AF65-F5344CB8AC3E}">
        <p14:creationId xmlns:p14="http://schemas.microsoft.com/office/powerpoint/2010/main" val="3776091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David Hume 1739</a:t>
            </a:r>
          </a:p>
        </p:txBody>
      </p:sp>
      <p:sp>
        <p:nvSpPr>
          <p:cNvPr id="3" name="Content Placeholder 2"/>
          <p:cNvSpPr>
            <a:spLocks noGrp="1"/>
          </p:cNvSpPr>
          <p:nvPr>
            <p:ph idx="1"/>
          </p:nvPr>
        </p:nvSpPr>
        <p:spPr/>
        <p:txBody>
          <a:bodyPr>
            <a:normAutofit fontScale="70000" lnSpcReduction="20000"/>
          </a:bodyPr>
          <a:lstStyle/>
          <a:p>
            <a:r>
              <a:rPr lang="en-US" b="1" dirty="0"/>
              <a:t>What is for one thing to cause another? </a:t>
            </a:r>
          </a:p>
          <a:p>
            <a:r>
              <a:rPr lang="en-US" b="1" dirty="0"/>
              <a:t>What is causation?</a:t>
            </a:r>
          </a:p>
          <a:p>
            <a:endParaRPr lang="en-US" dirty="0"/>
          </a:p>
          <a:p>
            <a:r>
              <a:rPr lang="en-US" dirty="0"/>
              <a:t>Philosophers have struggled with this question for millennia, at least since  Aristotle (384-322 BC)</a:t>
            </a:r>
          </a:p>
          <a:p>
            <a:endParaRPr lang="en-US" dirty="0"/>
          </a:p>
          <a:p>
            <a:pPr marL="0" indent="0">
              <a:buNone/>
            </a:pPr>
            <a:r>
              <a:rPr lang="en-US" b="1" dirty="0"/>
              <a:t>David Hume </a:t>
            </a:r>
            <a:r>
              <a:rPr lang="en-US" dirty="0"/>
              <a:t>in 1739 </a:t>
            </a:r>
            <a:r>
              <a:rPr lang="en-US" dirty="0">
                <a:solidFill>
                  <a:srgbClr val="0000FF"/>
                </a:solidFill>
              </a:rPr>
              <a:t>“A treatise on Human Understanding”  </a:t>
            </a:r>
          </a:p>
          <a:p>
            <a:pPr marL="0" indent="0">
              <a:buNone/>
            </a:pPr>
            <a:endParaRPr lang="en-US" dirty="0">
              <a:solidFill>
                <a:srgbClr val="0000FF"/>
              </a:solidFill>
            </a:endParaRPr>
          </a:p>
          <a:p>
            <a:pPr marL="0" indent="0">
              <a:buNone/>
            </a:pPr>
            <a:r>
              <a:rPr lang="en-US" b="1" i="1" dirty="0">
                <a:solidFill>
                  <a:srgbClr val="FF0000"/>
                </a:solidFill>
              </a:rPr>
              <a:t>argues that all we can observe in nature is a series of events. One thing happens and then another, and so on. </a:t>
            </a:r>
          </a:p>
          <a:p>
            <a:pPr marL="0" indent="0">
              <a:buNone/>
            </a:pPr>
            <a:r>
              <a:rPr lang="en-US" b="1" i="1" dirty="0">
                <a:solidFill>
                  <a:srgbClr val="FF0000"/>
                </a:solidFill>
              </a:rPr>
              <a:t>The problem is that when we start wondering about whether any of those events are causally connected is that the supposed causal connection is not itself part of our experience.</a:t>
            </a:r>
          </a:p>
        </p:txBody>
      </p:sp>
    </p:spTree>
    <p:extLst>
      <p:ext uri="{BB962C8B-B14F-4D97-AF65-F5344CB8AC3E}">
        <p14:creationId xmlns:p14="http://schemas.microsoft.com/office/powerpoint/2010/main" val="2740444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Causality Theory</a:t>
            </a:r>
          </a:p>
        </p:txBody>
      </p:sp>
      <p:sp>
        <p:nvSpPr>
          <p:cNvPr id="3" name="Content Placeholder 2"/>
          <p:cNvSpPr>
            <a:spLocks noGrp="1"/>
          </p:cNvSpPr>
          <p:nvPr>
            <p:ph idx="1"/>
          </p:nvPr>
        </p:nvSpPr>
        <p:spPr/>
        <p:txBody>
          <a:bodyPr/>
          <a:lstStyle/>
          <a:p>
            <a:r>
              <a:rPr lang="en-US" dirty="0"/>
              <a:t>Judea Pearl “Causation” 2000, Cambridge University Press</a:t>
            </a:r>
          </a:p>
          <a:p>
            <a:endParaRPr lang="en-US" dirty="0"/>
          </a:p>
          <a:p>
            <a:r>
              <a:rPr lang="en-US" dirty="0"/>
              <a:t>P. Sprites, C. </a:t>
            </a:r>
            <a:r>
              <a:rPr lang="en-US" dirty="0" err="1"/>
              <a:t>Glymour</a:t>
            </a:r>
            <a:r>
              <a:rPr lang="en-US" dirty="0"/>
              <a:t>, R. </a:t>
            </a:r>
            <a:r>
              <a:rPr lang="en-US" dirty="0" err="1"/>
              <a:t>Scheines</a:t>
            </a:r>
            <a:r>
              <a:rPr lang="en-US" dirty="0"/>
              <a:t> “Causation, Prediction and Search” MIT Press 2000</a:t>
            </a:r>
          </a:p>
          <a:p>
            <a:endParaRPr lang="en-US" dirty="0"/>
          </a:p>
          <a:p>
            <a:r>
              <a:rPr lang="en-US" dirty="0"/>
              <a:t>Judea Pearl “The Book of Why”, Penguin Random House, 2018.</a:t>
            </a:r>
          </a:p>
        </p:txBody>
      </p:sp>
    </p:spTree>
    <p:extLst>
      <p:ext uri="{BB962C8B-B14F-4D97-AF65-F5344CB8AC3E}">
        <p14:creationId xmlns:p14="http://schemas.microsoft.com/office/powerpoint/2010/main" val="2740444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Causation</a:t>
            </a:r>
          </a:p>
        </p:txBody>
      </p:sp>
      <p:sp>
        <p:nvSpPr>
          <p:cNvPr id="3" name="Content Placeholder 2"/>
          <p:cNvSpPr>
            <a:spLocks noGrp="1"/>
          </p:cNvSpPr>
          <p:nvPr>
            <p:ph idx="1"/>
          </p:nvPr>
        </p:nvSpPr>
        <p:spPr/>
        <p:txBody>
          <a:bodyPr>
            <a:normAutofit fontScale="92500" lnSpcReduction="20000"/>
          </a:bodyPr>
          <a:lstStyle/>
          <a:p>
            <a:r>
              <a:rPr lang="en-US" dirty="0"/>
              <a:t>The mantra learned in elementary statistics courses: </a:t>
            </a:r>
          </a:p>
          <a:p>
            <a:endParaRPr lang="en-US" dirty="0"/>
          </a:p>
          <a:p>
            <a:pPr marL="0" indent="0">
              <a:buNone/>
            </a:pPr>
            <a:r>
              <a:rPr lang="en-US" dirty="0"/>
              <a:t>        </a:t>
            </a:r>
            <a:r>
              <a:rPr lang="en-US" dirty="0">
                <a:solidFill>
                  <a:srgbClr val="C0504D"/>
                </a:solidFill>
              </a:rPr>
              <a:t>“Correlation does not imply causation”</a:t>
            </a:r>
          </a:p>
          <a:p>
            <a:pPr marL="0" indent="0">
              <a:buNone/>
            </a:pPr>
            <a:endParaRPr lang="en-US" dirty="0">
              <a:solidFill>
                <a:srgbClr val="C0504D"/>
              </a:solidFill>
            </a:endParaRPr>
          </a:p>
          <a:p>
            <a:r>
              <a:rPr lang="en-US" dirty="0"/>
              <a:t>If we observe a systematic relationship between two variables, and we have ruled out the likelihood that this is simply due to random coincidence, then something must be causing this relationship</a:t>
            </a:r>
          </a:p>
        </p:txBody>
      </p:sp>
    </p:spTree>
    <p:extLst>
      <p:ext uri="{BB962C8B-B14F-4D97-AF65-F5344CB8AC3E}">
        <p14:creationId xmlns:p14="http://schemas.microsoft.com/office/powerpoint/2010/main" val="2893412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simple correlation implies an </a:t>
            </a:r>
            <a:r>
              <a:rPr lang="en-US" dirty="0">
                <a:solidFill>
                  <a:srgbClr val="FF0000"/>
                </a:solidFill>
              </a:rPr>
              <a:t>unresolved </a:t>
            </a:r>
            <a:r>
              <a:rPr lang="en-US" dirty="0"/>
              <a:t>causal structure, since we cannot know which is the cause and which is the effect, or if both are common effects of other unmeasured variables.</a:t>
            </a:r>
          </a:p>
          <a:p>
            <a:endParaRPr lang="en-US" dirty="0"/>
          </a:p>
        </p:txBody>
      </p:sp>
    </p:spTree>
    <p:extLst>
      <p:ext uri="{BB962C8B-B14F-4D97-AF65-F5344CB8AC3E}">
        <p14:creationId xmlns:p14="http://schemas.microsoft.com/office/powerpoint/2010/main" val="557137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Although correlation implies an unresolved causal structure, the reverse is not true:</a:t>
            </a:r>
          </a:p>
          <a:p>
            <a:endParaRPr lang="en-US" dirty="0"/>
          </a:p>
          <a:p>
            <a:r>
              <a:rPr lang="en-US" dirty="0"/>
              <a:t>Causation implies a </a:t>
            </a:r>
            <a:r>
              <a:rPr lang="en-US" dirty="0">
                <a:solidFill>
                  <a:srgbClr val="FF0000"/>
                </a:solidFill>
              </a:rPr>
              <a:t>completely resolved </a:t>
            </a:r>
            <a:r>
              <a:rPr lang="en-US" dirty="0"/>
              <a:t>correlation structure</a:t>
            </a:r>
          </a:p>
          <a:p>
            <a:endParaRPr lang="en-US" dirty="0"/>
          </a:p>
          <a:p>
            <a:r>
              <a:rPr lang="en-US" dirty="0"/>
              <a:t>The causal relationship between objects or variables determine the correlational relationships between them </a:t>
            </a:r>
          </a:p>
        </p:txBody>
      </p:sp>
    </p:spTree>
    <p:extLst>
      <p:ext uri="{BB962C8B-B14F-4D97-AF65-F5344CB8AC3E}">
        <p14:creationId xmlns:p14="http://schemas.microsoft.com/office/powerpoint/2010/main" val="557137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causal process generating our observed data imposes constraints on the patterns of correlation that such data displays</a:t>
            </a:r>
          </a:p>
          <a:p>
            <a:endParaRPr lang="en-US" dirty="0"/>
          </a:p>
          <a:p>
            <a:r>
              <a:rPr lang="en-US" dirty="0"/>
              <a:t>The term “correlation” evokes the notion of probabilistic association between random variables.</a:t>
            </a:r>
          </a:p>
        </p:txBody>
      </p:sp>
    </p:spTree>
    <p:extLst>
      <p:ext uri="{BB962C8B-B14F-4D97-AF65-F5344CB8AC3E}">
        <p14:creationId xmlns:p14="http://schemas.microsoft.com/office/powerpoint/2010/main" val="557137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One reason why some prefer to speak of “association” rather than “causes” is perhaps that causation is seen as a metaphysical notion that is best left to philosophers.</a:t>
            </a:r>
          </a:p>
          <a:p>
            <a:endParaRPr lang="en-US" dirty="0"/>
          </a:p>
          <a:p>
            <a:r>
              <a:rPr lang="en-US" dirty="0"/>
              <a:t>The philosophers of science cannot agree what </a:t>
            </a:r>
            <a:r>
              <a:rPr lang="en-US" dirty="0" err="1"/>
              <a:t>constitues</a:t>
            </a:r>
            <a:r>
              <a:rPr lang="en-US" dirty="0"/>
              <a:t> a “cause”</a:t>
            </a:r>
          </a:p>
          <a:p>
            <a:endParaRPr lang="en-US" dirty="0"/>
          </a:p>
          <a:p>
            <a:r>
              <a:rPr lang="en-US" dirty="0"/>
              <a:t>So we will see that we can study “causes” without defining them</a:t>
            </a:r>
          </a:p>
        </p:txBody>
      </p:sp>
    </p:spTree>
    <p:extLst>
      <p:ext uri="{BB962C8B-B14F-4D97-AF65-F5344CB8AC3E}">
        <p14:creationId xmlns:p14="http://schemas.microsoft.com/office/powerpoint/2010/main" val="55713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Can we study “causes” without defining them?</a:t>
            </a:r>
          </a:p>
        </p:txBody>
      </p:sp>
      <p:sp>
        <p:nvSpPr>
          <p:cNvPr id="3" name="Content Placeholder 2"/>
          <p:cNvSpPr>
            <a:spLocks noGrp="1"/>
          </p:cNvSpPr>
          <p:nvPr>
            <p:ph idx="1"/>
          </p:nvPr>
        </p:nvSpPr>
        <p:spPr/>
        <p:txBody>
          <a:bodyPr/>
          <a:lstStyle/>
          <a:p>
            <a:r>
              <a:rPr lang="en-US" dirty="0"/>
              <a:t>Yes: The methods developed are general to any definition of “cause”</a:t>
            </a:r>
          </a:p>
          <a:p>
            <a:endParaRPr lang="en-US" dirty="0"/>
          </a:p>
          <a:p>
            <a:r>
              <a:rPr lang="en-US" dirty="0"/>
              <a:t>Yes: Scientists deal with concepts that have ambiguous meaning, e.g., Probability</a:t>
            </a:r>
          </a:p>
          <a:p>
            <a:endParaRPr lang="en-US" dirty="0"/>
          </a:p>
          <a:p>
            <a:r>
              <a:rPr lang="en-US" dirty="0"/>
              <a:t>Rather than </a:t>
            </a:r>
            <a:r>
              <a:rPr lang="en-US" dirty="0">
                <a:solidFill>
                  <a:srgbClr val="FF0000"/>
                </a:solidFill>
              </a:rPr>
              <a:t>defining</a:t>
            </a:r>
            <a:r>
              <a:rPr lang="en-US" dirty="0"/>
              <a:t> causality, the approach is to </a:t>
            </a:r>
            <a:r>
              <a:rPr lang="en-US" dirty="0" err="1">
                <a:solidFill>
                  <a:srgbClr val="FF0000"/>
                </a:solidFill>
              </a:rPr>
              <a:t>axiomatize</a:t>
            </a:r>
            <a:r>
              <a:rPr lang="en-US" dirty="0"/>
              <a:t> causality</a:t>
            </a:r>
          </a:p>
        </p:txBody>
      </p:sp>
    </p:spTree>
    <p:extLst>
      <p:ext uri="{BB962C8B-B14F-4D97-AF65-F5344CB8AC3E}">
        <p14:creationId xmlns:p14="http://schemas.microsoft.com/office/powerpoint/2010/main" val="557137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Can we study “causes” without defining them?</a:t>
            </a:r>
          </a:p>
        </p:txBody>
      </p:sp>
      <p:sp>
        <p:nvSpPr>
          <p:cNvPr id="3" name="Content Placeholder 2"/>
          <p:cNvSpPr>
            <a:spLocks noGrp="1"/>
          </p:cNvSpPr>
          <p:nvPr>
            <p:ph idx="1"/>
          </p:nvPr>
        </p:nvSpPr>
        <p:spPr/>
        <p:txBody>
          <a:bodyPr/>
          <a:lstStyle/>
          <a:p>
            <a:pPr marL="0" indent="0">
              <a:buNone/>
            </a:pPr>
            <a:endParaRPr lang="en-US" dirty="0"/>
          </a:p>
          <a:p>
            <a:r>
              <a:rPr lang="en-US" dirty="0"/>
              <a:t>Rather than </a:t>
            </a:r>
            <a:r>
              <a:rPr lang="en-US" dirty="0">
                <a:solidFill>
                  <a:srgbClr val="FF0000"/>
                </a:solidFill>
              </a:rPr>
              <a:t>defining</a:t>
            </a:r>
            <a:r>
              <a:rPr lang="en-US" dirty="0"/>
              <a:t> causality, the approach is to </a:t>
            </a:r>
            <a:r>
              <a:rPr lang="en-US" dirty="0" err="1">
                <a:solidFill>
                  <a:srgbClr val="FF0000"/>
                </a:solidFill>
              </a:rPr>
              <a:t>axiomatize</a:t>
            </a:r>
            <a:r>
              <a:rPr lang="en-US" dirty="0"/>
              <a:t> causality</a:t>
            </a:r>
          </a:p>
          <a:p>
            <a:endParaRPr lang="en-US" dirty="0"/>
          </a:p>
          <a:p>
            <a:r>
              <a:rPr lang="en-US" dirty="0"/>
              <a:t>i.e., determine attributes that scientists view as necessary for a relation to be “causal” and then develop a mathematical theory language based on these attributes</a:t>
            </a:r>
          </a:p>
        </p:txBody>
      </p:sp>
    </p:spTree>
    <p:extLst>
      <p:ext uri="{BB962C8B-B14F-4D97-AF65-F5344CB8AC3E}">
        <p14:creationId xmlns:p14="http://schemas.microsoft.com/office/powerpoint/2010/main" val="1650371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Axioms for Causality</a:t>
            </a:r>
          </a:p>
        </p:txBody>
      </p:sp>
      <p:sp>
        <p:nvSpPr>
          <p:cNvPr id="3" name="Content Placeholder 2"/>
          <p:cNvSpPr>
            <a:spLocks noGrp="1"/>
          </p:cNvSpPr>
          <p:nvPr>
            <p:ph idx="1"/>
          </p:nvPr>
        </p:nvSpPr>
        <p:spPr/>
        <p:txBody>
          <a:bodyPr>
            <a:normAutofit/>
          </a:bodyPr>
          <a:lstStyle/>
          <a:p>
            <a:r>
              <a:rPr lang="en-US" dirty="0"/>
              <a:t>Axiom 1: Relation must be </a:t>
            </a:r>
            <a:r>
              <a:rPr lang="en-US" dirty="0">
                <a:solidFill>
                  <a:srgbClr val="FF0000"/>
                </a:solidFill>
              </a:rPr>
              <a:t>Transitive</a:t>
            </a:r>
          </a:p>
          <a:p>
            <a:r>
              <a:rPr lang="en-US" dirty="0">
                <a:solidFill>
                  <a:srgbClr val="FF0000"/>
                </a:solidFill>
              </a:rPr>
              <a:t>If A causes B and B causes C then it must also be true that A causes C</a:t>
            </a:r>
          </a:p>
          <a:p>
            <a:endParaRPr lang="en-US" dirty="0">
              <a:solidFill>
                <a:srgbClr val="FF0000"/>
              </a:solidFill>
            </a:endParaRPr>
          </a:p>
          <a:p>
            <a:r>
              <a:rPr lang="en-US" dirty="0"/>
              <a:t>Axiom 2: Relation must be </a:t>
            </a:r>
            <a:r>
              <a:rPr lang="en-US" dirty="0">
                <a:solidFill>
                  <a:srgbClr val="FF0000"/>
                </a:solidFill>
              </a:rPr>
              <a:t>Local</a:t>
            </a:r>
          </a:p>
          <a:p>
            <a:r>
              <a:rPr lang="en-US" dirty="0">
                <a:solidFill>
                  <a:srgbClr val="FF0000"/>
                </a:solidFill>
              </a:rPr>
              <a:t>The technical term is “Markov condition”</a:t>
            </a:r>
          </a:p>
          <a:p>
            <a:r>
              <a:rPr lang="en-US" dirty="0">
                <a:solidFill>
                  <a:srgbClr val="000000"/>
                </a:solidFill>
              </a:rPr>
              <a:t>“events are caused by their proximal causes”</a:t>
            </a:r>
          </a:p>
        </p:txBody>
      </p:sp>
    </p:spTree>
    <p:extLst>
      <p:ext uri="{BB962C8B-B14F-4D97-AF65-F5344CB8AC3E}">
        <p14:creationId xmlns:p14="http://schemas.microsoft.com/office/powerpoint/2010/main" val="557137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Axioms for Causality</a:t>
            </a:r>
          </a:p>
        </p:txBody>
      </p:sp>
      <p:sp>
        <p:nvSpPr>
          <p:cNvPr id="3" name="Content Placeholder 2"/>
          <p:cNvSpPr>
            <a:spLocks noGrp="1"/>
          </p:cNvSpPr>
          <p:nvPr>
            <p:ph idx="1"/>
          </p:nvPr>
        </p:nvSpPr>
        <p:spPr/>
        <p:txBody>
          <a:bodyPr>
            <a:normAutofit lnSpcReduction="10000"/>
          </a:bodyPr>
          <a:lstStyle/>
          <a:p>
            <a:r>
              <a:rPr lang="en-US" dirty="0"/>
              <a:t>Axiom 2: Relation must be </a:t>
            </a:r>
            <a:r>
              <a:rPr lang="en-US" dirty="0">
                <a:solidFill>
                  <a:srgbClr val="FF0000"/>
                </a:solidFill>
              </a:rPr>
              <a:t>Local</a:t>
            </a:r>
          </a:p>
          <a:p>
            <a:r>
              <a:rPr lang="en-US" dirty="0">
                <a:solidFill>
                  <a:srgbClr val="FF0000"/>
                </a:solidFill>
              </a:rPr>
              <a:t>The technical term is “Markov condition”</a:t>
            </a:r>
          </a:p>
          <a:p>
            <a:r>
              <a:rPr lang="en-US" dirty="0">
                <a:solidFill>
                  <a:srgbClr val="000000"/>
                </a:solidFill>
              </a:rPr>
              <a:t>“events are caused by their proximal causes”</a:t>
            </a:r>
          </a:p>
          <a:p>
            <a:r>
              <a:rPr lang="en-US" dirty="0">
                <a:solidFill>
                  <a:srgbClr val="000000"/>
                </a:solidFill>
              </a:rPr>
              <a:t>If event A causes event C only through its effect on an intermediate event B </a:t>
            </a:r>
          </a:p>
          <a:p>
            <a:pPr marL="0" indent="0">
              <a:buNone/>
            </a:pPr>
            <a:r>
              <a:rPr lang="en-US" dirty="0">
                <a:solidFill>
                  <a:srgbClr val="000000"/>
                </a:solidFill>
              </a:rPr>
              <a:t>(i.e., A -&gt; B -&gt; C) </a:t>
            </a:r>
          </a:p>
          <a:p>
            <a:pPr marL="0" indent="0">
              <a:buNone/>
            </a:pPr>
            <a:r>
              <a:rPr lang="en-US" dirty="0">
                <a:solidFill>
                  <a:srgbClr val="000000"/>
                </a:solidFill>
              </a:rPr>
              <a:t>   then the causal influence of A on C is blocked if  </a:t>
            </a:r>
          </a:p>
          <a:p>
            <a:pPr marL="0" indent="0">
              <a:buNone/>
            </a:pPr>
            <a:r>
              <a:rPr lang="en-US" dirty="0">
                <a:solidFill>
                  <a:srgbClr val="000000"/>
                </a:solidFill>
              </a:rPr>
              <a:t>   event B is prevented from responding to A</a:t>
            </a:r>
          </a:p>
        </p:txBody>
      </p:sp>
    </p:spTree>
    <p:extLst>
      <p:ext uri="{BB962C8B-B14F-4D97-AF65-F5344CB8AC3E}">
        <p14:creationId xmlns:p14="http://schemas.microsoft.com/office/powerpoint/2010/main" val="1392233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Axioms for Causality</a:t>
            </a:r>
          </a:p>
        </p:txBody>
      </p:sp>
      <p:sp>
        <p:nvSpPr>
          <p:cNvPr id="3" name="Content Placeholder 2"/>
          <p:cNvSpPr>
            <a:spLocks noGrp="1"/>
          </p:cNvSpPr>
          <p:nvPr>
            <p:ph idx="1"/>
          </p:nvPr>
        </p:nvSpPr>
        <p:spPr/>
        <p:txBody>
          <a:bodyPr>
            <a:normAutofit fontScale="92500" lnSpcReduction="20000"/>
          </a:bodyPr>
          <a:lstStyle/>
          <a:p>
            <a:r>
              <a:rPr lang="en-US" dirty="0"/>
              <a:t>Axiom 3: Relation must be </a:t>
            </a:r>
            <a:r>
              <a:rPr lang="en-US" dirty="0" err="1">
                <a:solidFill>
                  <a:srgbClr val="FF0000"/>
                </a:solidFill>
              </a:rPr>
              <a:t>Irreflexive</a:t>
            </a:r>
            <a:endParaRPr lang="en-US" dirty="0">
              <a:solidFill>
                <a:srgbClr val="FF0000"/>
              </a:solidFill>
            </a:endParaRPr>
          </a:p>
          <a:p>
            <a:pPr marL="0" indent="0">
              <a:buNone/>
            </a:pPr>
            <a:r>
              <a:rPr lang="en-US" dirty="0">
                <a:solidFill>
                  <a:srgbClr val="FF0000"/>
                </a:solidFill>
              </a:rPr>
              <a:t>i.e., an event cannot cause itself</a:t>
            </a:r>
          </a:p>
          <a:p>
            <a:pPr marL="0" indent="0">
              <a:buNone/>
            </a:pPr>
            <a:endParaRPr lang="en-US" dirty="0">
              <a:solidFill>
                <a:srgbClr val="FF0000"/>
              </a:solidFill>
            </a:endParaRPr>
          </a:p>
          <a:p>
            <a:pPr marL="0" indent="0">
              <a:buNone/>
            </a:pPr>
            <a:r>
              <a:rPr lang="en-US" dirty="0"/>
              <a:t>This is not to say that every event must be causally explained. To argue this way would lead us directly into the paradox of </a:t>
            </a:r>
            <a:r>
              <a:rPr lang="en-US" dirty="0">
                <a:solidFill>
                  <a:srgbClr val="FF0000"/>
                </a:solidFill>
              </a:rPr>
              <a:t>infinite regression</a:t>
            </a:r>
          </a:p>
          <a:p>
            <a:pPr marL="0" indent="0">
              <a:buNone/>
            </a:pPr>
            <a:endParaRPr lang="en-US" dirty="0">
              <a:solidFill>
                <a:srgbClr val="FF0000"/>
              </a:solidFill>
            </a:endParaRPr>
          </a:p>
          <a:p>
            <a:pPr marL="0" indent="0">
              <a:buNone/>
            </a:pPr>
            <a:r>
              <a:rPr lang="en-US" dirty="0">
                <a:solidFill>
                  <a:srgbClr val="000000"/>
                </a:solidFill>
              </a:rPr>
              <a:t>Every explanation in science includes events that are accepted (measured, observed) without being derived from previous events</a:t>
            </a:r>
          </a:p>
        </p:txBody>
      </p:sp>
    </p:spTree>
    <p:extLst>
      <p:ext uri="{BB962C8B-B14F-4D97-AF65-F5344CB8AC3E}">
        <p14:creationId xmlns:p14="http://schemas.microsoft.com/office/powerpoint/2010/main" val="557137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Axioms for Causality</a:t>
            </a:r>
          </a:p>
        </p:txBody>
      </p:sp>
      <p:sp>
        <p:nvSpPr>
          <p:cNvPr id="3" name="Content Placeholder 2"/>
          <p:cNvSpPr>
            <a:spLocks noGrp="1"/>
          </p:cNvSpPr>
          <p:nvPr>
            <p:ph idx="1"/>
          </p:nvPr>
        </p:nvSpPr>
        <p:spPr/>
        <p:txBody>
          <a:bodyPr/>
          <a:lstStyle/>
          <a:p>
            <a:r>
              <a:rPr lang="en-US" dirty="0"/>
              <a:t>Axiom 4: Relation must be </a:t>
            </a:r>
            <a:r>
              <a:rPr lang="en-US" dirty="0">
                <a:solidFill>
                  <a:srgbClr val="FF0000"/>
                </a:solidFill>
              </a:rPr>
              <a:t>Asymmetric</a:t>
            </a:r>
          </a:p>
          <a:p>
            <a:pPr marL="0" indent="0">
              <a:buNone/>
            </a:pPr>
            <a:r>
              <a:rPr lang="en-US" dirty="0">
                <a:solidFill>
                  <a:srgbClr val="FF0000"/>
                </a:solidFill>
              </a:rPr>
              <a:t>If A is a cause of B then B cannot simultaneously be a cause of A.</a:t>
            </a:r>
          </a:p>
          <a:p>
            <a:pPr marL="0" indent="0">
              <a:buNone/>
            </a:pPr>
            <a:endParaRPr lang="en-US" dirty="0">
              <a:solidFill>
                <a:srgbClr val="FF0000"/>
              </a:solidFill>
            </a:endParaRPr>
          </a:p>
          <a:p>
            <a:pPr marL="0" indent="0">
              <a:buNone/>
            </a:pPr>
            <a:r>
              <a:rPr lang="en-US" dirty="0"/>
              <a:t>This does not exclude feedback loops so long as we understand these to be dynamic in nature: </a:t>
            </a:r>
          </a:p>
          <a:p>
            <a:pPr marL="0" indent="0">
              <a:buNone/>
            </a:pPr>
            <a:r>
              <a:rPr lang="en-US" dirty="0"/>
              <a:t>A causes B at time t, B causes A at time </a:t>
            </a:r>
            <a:r>
              <a:rPr lang="en-US" dirty="0" err="1"/>
              <a:t>t+dt</a:t>
            </a:r>
            <a:r>
              <a:rPr lang="en-US" dirty="0"/>
              <a:t>, and so on</a:t>
            </a:r>
          </a:p>
        </p:txBody>
      </p:sp>
    </p:spTree>
    <p:extLst>
      <p:ext uri="{BB962C8B-B14F-4D97-AF65-F5344CB8AC3E}">
        <p14:creationId xmlns:p14="http://schemas.microsoft.com/office/powerpoint/2010/main" val="557137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Translating from Causal to Statistical Models</a:t>
            </a:r>
          </a:p>
        </p:txBody>
      </p:sp>
      <p:sp>
        <p:nvSpPr>
          <p:cNvPr id="3" name="Content Placeholder 2"/>
          <p:cNvSpPr>
            <a:spLocks noGrp="1"/>
          </p:cNvSpPr>
          <p:nvPr>
            <p:ph idx="1"/>
          </p:nvPr>
        </p:nvSpPr>
        <p:spPr/>
        <p:txBody>
          <a:bodyPr/>
          <a:lstStyle/>
          <a:p>
            <a:r>
              <a:rPr lang="en-US" dirty="0"/>
              <a:t>“It is no wonder that statisticians have virtually banished the word “cause” from statistics”</a:t>
            </a:r>
          </a:p>
          <a:p>
            <a:endParaRPr lang="en-US" dirty="0"/>
          </a:p>
          <a:p>
            <a:r>
              <a:rPr lang="en-US" dirty="0"/>
              <a:t>Pearl 1997: A century of confusion between correlation and causation can be traced to </a:t>
            </a:r>
            <a:r>
              <a:rPr lang="mr-IN" dirty="0"/>
              <a:t>…</a:t>
            </a:r>
            <a:endParaRPr lang="en-US" dirty="0"/>
          </a:p>
        </p:txBody>
      </p:sp>
    </p:spTree>
    <p:extLst>
      <p:ext uri="{BB962C8B-B14F-4D97-AF65-F5344CB8AC3E}">
        <p14:creationId xmlns:p14="http://schemas.microsoft.com/office/powerpoint/2010/main" val="557137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50759118"/>
              </p:ext>
            </p:extLst>
          </p:nvPr>
        </p:nvGraphicFramePr>
        <p:xfrm>
          <a:off x="457200" y="3756025"/>
          <a:ext cx="8229600" cy="212725"/>
        </p:xfrm>
        <a:graphic>
          <a:graphicData uri="http://schemas.openxmlformats.org/presentationml/2006/ole">
            <mc:AlternateContent xmlns:mc="http://schemas.openxmlformats.org/markup-compatibility/2006">
              <mc:Choice xmlns:v="urn:schemas-microsoft-com:vml" Requires="v">
                <p:oleObj name="Document" r:id="rId2" imgW="6858000" imgH="177800" progId="Word.Document.12">
                  <p:embed/>
                </p:oleObj>
              </mc:Choice>
              <mc:Fallback>
                <p:oleObj name="Document" r:id="rId2" imgW="6858000" imgH="177800" progId="Word.Document.12">
                  <p:embed/>
                  <p:pic>
                    <p:nvPicPr>
                      <p:cNvPr id="0" name=""/>
                      <p:cNvPicPr/>
                      <p:nvPr/>
                    </p:nvPicPr>
                    <p:blipFill>
                      <a:blip r:embed="rId3"/>
                      <a:stretch>
                        <a:fillRect/>
                      </a:stretch>
                    </p:blipFill>
                    <p:spPr>
                      <a:xfrm>
                        <a:off x="457200" y="3756025"/>
                        <a:ext cx="8229600" cy="212725"/>
                      </a:xfrm>
                      <a:prstGeom prst="rect">
                        <a:avLst/>
                      </a:prstGeom>
                    </p:spPr>
                  </p:pic>
                </p:oleObj>
              </mc:Fallback>
            </mc:AlternateContent>
          </a:graphicData>
        </a:graphic>
      </p:graphicFrame>
      <p:sp>
        <p:nvSpPr>
          <p:cNvPr id="5" name="Process 4"/>
          <p:cNvSpPr/>
          <p:nvPr/>
        </p:nvSpPr>
        <p:spPr>
          <a:xfrm>
            <a:off x="447078" y="719669"/>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A</a:t>
            </a:r>
          </a:p>
        </p:txBody>
      </p:sp>
      <p:sp>
        <p:nvSpPr>
          <p:cNvPr id="6" name="Process 5"/>
          <p:cNvSpPr/>
          <p:nvPr/>
        </p:nvSpPr>
        <p:spPr>
          <a:xfrm>
            <a:off x="457200" y="269969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B</a:t>
            </a:r>
          </a:p>
          <a:p>
            <a:endParaRPr lang="en-US" dirty="0"/>
          </a:p>
        </p:txBody>
      </p:sp>
      <p:sp>
        <p:nvSpPr>
          <p:cNvPr id="7" name="Process 6"/>
          <p:cNvSpPr/>
          <p:nvPr/>
        </p:nvSpPr>
        <p:spPr>
          <a:xfrm>
            <a:off x="2659318" y="187673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C</a:t>
            </a:r>
          </a:p>
          <a:p>
            <a:endParaRPr lang="en-US" dirty="0"/>
          </a:p>
        </p:txBody>
      </p:sp>
      <p:sp>
        <p:nvSpPr>
          <p:cNvPr id="8" name="Process 7"/>
          <p:cNvSpPr/>
          <p:nvPr/>
        </p:nvSpPr>
        <p:spPr>
          <a:xfrm>
            <a:off x="7265312" y="1747843"/>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F</a:t>
            </a:r>
          </a:p>
          <a:p>
            <a:endParaRPr lang="en-US" dirty="0"/>
          </a:p>
        </p:txBody>
      </p:sp>
      <p:sp>
        <p:nvSpPr>
          <p:cNvPr id="9" name="Process 8"/>
          <p:cNvSpPr/>
          <p:nvPr/>
        </p:nvSpPr>
        <p:spPr>
          <a:xfrm>
            <a:off x="4824930" y="273794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D</a:t>
            </a:r>
          </a:p>
          <a:p>
            <a:endParaRPr lang="en-US" dirty="0"/>
          </a:p>
        </p:txBody>
      </p:sp>
      <p:sp>
        <p:nvSpPr>
          <p:cNvPr id="10" name="Process 9"/>
          <p:cNvSpPr/>
          <p:nvPr/>
        </p:nvSpPr>
        <p:spPr>
          <a:xfrm>
            <a:off x="4643496" y="747343"/>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E</a:t>
            </a:r>
          </a:p>
          <a:p>
            <a:endParaRPr lang="en-US" dirty="0"/>
          </a:p>
        </p:txBody>
      </p:sp>
      <p:sp>
        <p:nvSpPr>
          <p:cNvPr id="12" name="Right Arrow 11"/>
          <p:cNvSpPr/>
          <p:nvPr/>
        </p:nvSpPr>
        <p:spPr>
          <a:xfrm rot="18965872">
            <a:off x="1453745" y="245737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rot="1353442">
            <a:off x="1477966" y="1374027"/>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rot="18965872">
            <a:off x="3633778" y="1300313"/>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rot="18965872">
            <a:off x="5920413" y="2589685"/>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ight Arrow 15"/>
          <p:cNvSpPr/>
          <p:nvPr/>
        </p:nvSpPr>
        <p:spPr>
          <a:xfrm rot="1353442">
            <a:off x="5896193" y="1374028"/>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Arrow 16"/>
          <p:cNvSpPr/>
          <p:nvPr/>
        </p:nvSpPr>
        <p:spPr>
          <a:xfrm rot="1353442">
            <a:off x="3609559" y="267077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457200" y="4853616"/>
            <a:ext cx="7186583" cy="1754327"/>
          </a:xfrm>
          <a:prstGeom prst="rect">
            <a:avLst/>
          </a:prstGeom>
          <a:noFill/>
        </p:spPr>
        <p:txBody>
          <a:bodyPr wrap="none" rtlCol="0">
            <a:spAutoFit/>
          </a:bodyPr>
          <a:lstStyle/>
          <a:p>
            <a:r>
              <a:rPr lang="en-US" dirty="0"/>
              <a:t>Variables A and B are </a:t>
            </a:r>
            <a:r>
              <a:rPr lang="en-US" dirty="0">
                <a:solidFill>
                  <a:srgbClr val="FF0000"/>
                </a:solidFill>
              </a:rPr>
              <a:t>causally independent </a:t>
            </a:r>
            <a:r>
              <a:rPr lang="en-US" dirty="0"/>
              <a:t>meaning that changes in either </a:t>
            </a:r>
          </a:p>
          <a:p>
            <a:r>
              <a:rPr lang="en-US" dirty="0"/>
              <a:t>will not affect the value of the other</a:t>
            </a:r>
          </a:p>
          <a:p>
            <a:endParaRPr lang="en-US" dirty="0"/>
          </a:p>
          <a:p>
            <a:endParaRPr lang="en-US" dirty="0"/>
          </a:p>
          <a:p>
            <a:r>
              <a:rPr lang="en-US" dirty="0"/>
              <a:t>Each of the four variables C, D, E, F are </a:t>
            </a:r>
            <a:r>
              <a:rPr lang="en-US" dirty="0">
                <a:solidFill>
                  <a:srgbClr val="FF0000"/>
                </a:solidFill>
              </a:rPr>
              <a:t>causally </a:t>
            </a:r>
            <a:r>
              <a:rPr lang="en-US" dirty="0"/>
              <a:t>dependent on A and B </a:t>
            </a:r>
          </a:p>
          <a:p>
            <a:r>
              <a:rPr lang="en-US" dirty="0"/>
              <a:t>either directly </a:t>
            </a:r>
            <a:r>
              <a:rPr lang="de-DE" dirty="0"/>
              <a:t> C </a:t>
            </a:r>
            <a:r>
              <a:rPr lang="de-DE" dirty="0" err="1"/>
              <a:t>or</a:t>
            </a:r>
            <a:r>
              <a:rPr lang="de-DE" dirty="0"/>
              <a:t> </a:t>
            </a:r>
            <a:r>
              <a:rPr lang="de-DE" dirty="0" err="1"/>
              <a:t>indirectly</a:t>
            </a:r>
            <a:r>
              <a:rPr lang="de-DE" dirty="0"/>
              <a:t> E </a:t>
            </a:r>
            <a:r>
              <a:rPr lang="de-DE" dirty="0" err="1"/>
              <a:t>and</a:t>
            </a:r>
            <a:r>
              <a:rPr lang="de-DE" dirty="0"/>
              <a:t> F</a:t>
            </a:r>
            <a:endParaRPr lang="en-US" dirty="0"/>
          </a:p>
        </p:txBody>
      </p:sp>
    </p:spTree>
    <p:extLst>
      <p:ext uri="{BB962C8B-B14F-4D97-AF65-F5344CB8AC3E}">
        <p14:creationId xmlns:p14="http://schemas.microsoft.com/office/powerpoint/2010/main" val="2499746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46710298"/>
              </p:ext>
            </p:extLst>
          </p:nvPr>
        </p:nvGraphicFramePr>
        <p:xfrm>
          <a:off x="457200" y="3756025"/>
          <a:ext cx="8229600" cy="212725"/>
        </p:xfrm>
        <a:graphic>
          <a:graphicData uri="http://schemas.openxmlformats.org/presentationml/2006/ole">
            <mc:AlternateContent xmlns:mc="http://schemas.openxmlformats.org/markup-compatibility/2006">
              <mc:Choice xmlns:v="urn:schemas-microsoft-com:vml" Requires="v">
                <p:oleObj name="Document" r:id="rId2" imgW="6858000" imgH="177800" progId="Word.Document.12">
                  <p:embed/>
                </p:oleObj>
              </mc:Choice>
              <mc:Fallback>
                <p:oleObj name="Document" r:id="rId2" imgW="6858000" imgH="177800" progId="Word.Document.12">
                  <p:embed/>
                  <p:pic>
                    <p:nvPicPr>
                      <p:cNvPr id="0" name=""/>
                      <p:cNvPicPr/>
                      <p:nvPr/>
                    </p:nvPicPr>
                    <p:blipFill>
                      <a:blip r:embed="rId3"/>
                      <a:stretch>
                        <a:fillRect/>
                      </a:stretch>
                    </p:blipFill>
                    <p:spPr>
                      <a:xfrm>
                        <a:off x="457200" y="3756025"/>
                        <a:ext cx="8229600" cy="212725"/>
                      </a:xfrm>
                      <a:prstGeom prst="rect">
                        <a:avLst/>
                      </a:prstGeom>
                    </p:spPr>
                  </p:pic>
                </p:oleObj>
              </mc:Fallback>
            </mc:AlternateContent>
          </a:graphicData>
        </a:graphic>
      </p:graphicFrame>
      <p:sp>
        <p:nvSpPr>
          <p:cNvPr id="5" name="Process 4"/>
          <p:cNvSpPr/>
          <p:nvPr/>
        </p:nvSpPr>
        <p:spPr>
          <a:xfrm>
            <a:off x="447078" y="719669"/>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A</a:t>
            </a:r>
          </a:p>
        </p:txBody>
      </p:sp>
      <p:sp>
        <p:nvSpPr>
          <p:cNvPr id="6" name="Process 5"/>
          <p:cNvSpPr/>
          <p:nvPr/>
        </p:nvSpPr>
        <p:spPr>
          <a:xfrm>
            <a:off x="457200" y="269969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B</a:t>
            </a:r>
          </a:p>
          <a:p>
            <a:endParaRPr lang="en-US" dirty="0"/>
          </a:p>
        </p:txBody>
      </p:sp>
      <p:sp>
        <p:nvSpPr>
          <p:cNvPr id="7" name="Process 6"/>
          <p:cNvSpPr/>
          <p:nvPr/>
        </p:nvSpPr>
        <p:spPr>
          <a:xfrm>
            <a:off x="2659318" y="187673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C</a:t>
            </a:r>
          </a:p>
          <a:p>
            <a:endParaRPr lang="en-US" dirty="0"/>
          </a:p>
        </p:txBody>
      </p:sp>
      <p:sp>
        <p:nvSpPr>
          <p:cNvPr id="8" name="Process 7"/>
          <p:cNvSpPr/>
          <p:nvPr/>
        </p:nvSpPr>
        <p:spPr>
          <a:xfrm>
            <a:off x="7265312" y="1747843"/>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F</a:t>
            </a:r>
          </a:p>
          <a:p>
            <a:endParaRPr lang="en-US" dirty="0"/>
          </a:p>
        </p:txBody>
      </p:sp>
      <p:sp>
        <p:nvSpPr>
          <p:cNvPr id="9" name="Process 8"/>
          <p:cNvSpPr/>
          <p:nvPr/>
        </p:nvSpPr>
        <p:spPr>
          <a:xfrm>
            <a:off x="4824930" y="273794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D</a:t>
            </a:r>
          </a:p>
          <a:p>
            <a:endParaRPr lang="en-US" dirty="0"/>
          </a:p>
        </p:txBody>
      </p:sp>
      <p:sp>
        <p:nvSpPr>
          <p:cNvPr id="10" name="Process 9"/>
          <p:cNvSpPr/>
          <p:nvPr/>
        </p:nvSpPr>
        <p:spPr>
          <a:xfrm>
            <a:off x="4643496" y="747343"/>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E</a:t>
            </a:r>
          </a:p>
          <a:p>
            <a:endParaRPr lang="en-US" dirty="0"/>
          </a:p>
        </p:txBody>
      </p:sp>
      <p:sp>
        <p:nvSpPr>
          <p:cNvPr id="12" name="Right Arrow 11"/>
          <p:cNvSpPr/>
          <p:nvPr/>
        </p:nvSpPr>
        <p:spPr>
          <a:xfrm rot="18965872">
            <a:off x="1453745" y="245737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rot="1353442">
            <a:off x="1477966" y="1374027"/>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rot="18965872">
            <a:off x="3633778" y="1300313"/>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rot="18965872">
            <a:off x="5920413" y="2589685"/>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ight Arrow 15"/>
          <p:cNvSpPr/>
          <p:nvPr/>
        </p:nvSpPr>
        <p:spPr>
          <a:xfrm rot="1353442">
            <a:off x="5896193" y="1374028"/>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Arrow 16"/>
          <p:cNvSpPr/>
          <p:nvPr/>
        </p:nvSpPr>
        <p:spPr>
          <a:xfrm rot="1353442">
            <a:off x="3609559" y="267077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955474" y="4497240"/>
            <a:ext cx="6168613" cy="1754327"/>
          </a:xfrm>
          <a:prstGeom prst="rect">
            <a:avLst/>
          </a:prstGeom>
          <a:noFill/>
        </p:spPr>
        <p:txBody>
          <a:bodyPr wrap="none" rtlCol="0">
            <a:spAutoFit/>
          </a:bodyPr>
          <a:lstStyle/>
          <a:p>
            <a:r>
              <a:rPr lang="en-US" dirty="0"/>
              <a:t>By  “causally dependent” we mean changes on either A or B will </a:t>
            </a:r>
          </a:p>
          <a:p>
            <a:r>
              <a:rPr lang="en-US" dirty="0"/>
              <a:t>provoke changes in each of C, D, E, and F, but changes in any of </a:t>
            </a:r>
          </a:p>
          <a:p>
            <a:r>
              <a:rPr lang="en-US" dirty="0"/>
              <a:t>these will not provoke changes in either A or B</a:t>
            </a:r>
          </a:p>
          <a:p>
            <a:endParaRPr lang="en-US" dirty="0"/>
          </a:p>
          <a:p>
            <a:r>
              <a:rPr lang="en-US" dirty="0"/>
              <a:t>A and B are “direct causes” of C because A or B will provoke </a:t>
            </a:r>
          </a:p>
          <a:p>
            <a:r>
              <a:rPr lang="en-US" dirty="0"/>
              <a:t>changes in C irrespective of the behavior of either D, E and F </a:t>
            </a:r>
          </a:p>
        </p:txBody>
      </p:sp>
    </p:spTree>
    <p:extLst>
      <p:ext uri="{BB962C8B-B14F-4D97-AF65-F5344CB8AC3E}">
        <p14:creationId xmlns:p14="http://schemas.microsoft.com/office/powerpoint/2010/main" val="557137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50759118"/>
              </p:ext>
            </p:extLst>
          </p:nvPr>
        </p:nvGraphicFramePr>
        <p:xfrm>
          <a:off x="457200" y="3756025"/>
          <a:ext cx="8229600" cy="212725"/>
        </p:xfrm>
        <a:graphic>
          <a:graphicData uri="http://schemas.openxmlformats.org/presentationml/2006/ole">
            <mc:AlternateContent xmlns:mc="http://schemas.openxmlformats.org/markup-compatibility/2006">
              <mc:Choice xmlns:v="urn:schemas-microsoft-com:vml" Requires="v">
                <p:oleObj name="Document" r:id="rId2" imgW="6858000" imgH="177800" progId="Word.Document.12">
                  <p:embed/>
                </p:oleObj>
              </mc:Choice>
              <mc:Fallback>
                <p:oleObj name="Document" r:id="rId2" imgW="6858000" imgH="177800" progId="Word.Document.12">
                  <p:embed/>
                  <p:pic>
                    <p:nvPicPr>
                      <p:cNvPr id="0" name=""/>
                      <p:cNvPicPr/>
                      <p:nvPr/>
                    </p:nvPicPr>
                    <p:blipFill>
                      <a:blip r:embed="rId3"/>
                      <a:stretch>
                        <a:fillRect/>
                      </a:stretch>
                    </p:blipFill>
                    <p:spPr>
                      <a:xfrm>
                        <a:off x="457200" y="3756025"/>
                        <a:ext cx="8229600" cy="212725"/>
                      </a:xfrm>
                      <a:prstGeom prst="rect">
                        <a:avLst/>
                      </a:prstGeom>
                    </p:spPr>
                  </p:pic>
                </p:oleObj>
              </mc:Fallback>
            </mc:AlternateContent>
          </a:graphicData>
        </a:graphic>
      </p:graphicFrame>
      <p:sp>
        <p:nvSpPr>
          <p:cNvPr id="5" name="Process 4"/>
          <p:cNvSpPr/>
          <p:nvPr/>
        </p:nvSpPr>
        <p:spPr>
          <a:xfrm>
            <a:off x="447078" y="719669"/>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A</a:t>
            </a:r>
          </a:p>
        </p:txBody>
      </p:sp>
      <p:sp>
        <p:nvSpPr>
          <p:cNvPr id="6" name="Process 5"/>
          <p:cNvSpPr/>
          <p:nvPr/>
        </p:nvSpPr>
        <p:spPr>
          <a:xfrm>
            <a:off x="457200" y="269969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B</a:t>
            </a:r>
          </a:p>
          <a:p>
            <a:endParaRPr lang="en-US" dirty="0"/>
          </a:p>
        </p:txBody>
      </p:sp>
      <p:sp>
        <p:nvSpPr>
          <p:cNvPr id="7" name="Process 6"/>
          <p:cNvSpPr/>
          <p:nvPr/>
        </p:nvSpPr>
        <p:spPr>
          <a:xfrm>
            <a:off x="2659318" y="187673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C</a:t>
            </a:r>
          </a:p>
          <a:p>
            <a:endParaRPr lang="en-US" dirty="0"/>
          </a:p>
        </p:txBody>
      </p:sp>
      <p:sp>
        <p:nvSpPr>
          <p:cNvPr id="8" name="Process 7"/>
          <p:cNvSpPr/>
          <p:nvPr/>
        </p:nvSpPr>
        <p:spPr>
          <a:xfrm>
            <a:off x="7265312" y="1747843"/>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F</a:t>
            </a:r>
          </a:p>
          <a:p>
            <a:endParaRPr lang="en-US" dirty="0"/>
          </a:p>
        </p:txBody>
      </p:sp>
      <p:sp>
        <p:nvSpPr>
          <p:cNvPr id="9" name="Process 8"/>
          <p:cNvSpPr/>
          <p:nvPr/>
        </p:nvSpPr>
        <p:spPr>
          <a:xfrm>
            <a:off x="4824930" y="273794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D</a:t>
            </a:r>
          </a:p>
          <a:p>
            <a:endParaRPr lang="en-US" dirty="0"/>
          </a:p>
        </p:txBody>
      </p:sp>
      <p:sp>
        <p:nvSpPr>
          <p:cNvPr id="10" name="Process 9"/>
          <p:cNvSpPr/>
          <p:nvPr/>
        </p:nvSpPr>
        <p:spPr>
          <a:xfrm>
            <a:off x="4643496" y="747343"/>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E</a:t>
            </a:r>
          </a:p>
          <a:p>
            <a:endParaRPr lang="en-US" dirty="0"/>
          </a:p>
        </p:txBody>
      </p:sp>
      <p:sp>
        <p:nvSpPr>
          <p:cNvPr id="12" name="Right Arrow 11"/>
          <p:cNvSpPr/>
          <p:nvPr/>
        </p:nvSpPr>
        <p:spPr>
          <a:xfrm rot="18965872">
            <a:off x="1453745" y="245737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rot="1353442">
            <a:off x="1477966" y="1374027"/>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rot="18965872">
            <a:off x="3633778" y="1300313"/>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rot="18965872">
            <a:off x="5920413" y="2589685"/>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ight Arrow 15"/>
          <p:cNvSpPr/>
          <p:nvPr/>
        </p:nvSpPr>
        <p:spPr>
          <a:xfrm rot="1353442">
            <a:off x="5896193" y="1374028"/>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Arrow 16"/>
          <p:cNvSpPr/>
          <p:nvPr/>
        </p:nvSpPr>
        <p:spPr>
          <a:xfrm rot="1353442">
            <a:off x="3609559" y="267077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862257" y="3968750"/>
            <a:ext cx="7237879" cy="2862323"/>
          </a:xfrm>
          <a:prstGeom prst="rect">
            <a:avLst/>
          </a:prstGeom>
          <a:noFill/>
        </p:spPr>
        <p:txBody>
          <a:bodyPr wrap="none" rtlCol="0">
            <a:spAutoFit/>
          </a:bodyPr>
          <a:lstStyle/>
          <a:p>
            <a:r>
              <a:rPr lang="en-US" dirty="0"/>
              <a:t>A and B are “indirect causes” of D, E, F because changes in A or B will </a:t>
            </a:r>
          </a:p>
          <a:p>
            <a:r>
              <a:rPr lang="en-US" dirty="0"/>
              <a:t>provoke changes in these only by changing C.</a:t>
            </a:r>
          </a:p>
          <a:p>
            <a:r>
              <a:rPr lang="en-US" dirty="0"/>
              <a:t>If C is prevented from changing then A and B will no longer cause changes</a:t>
            </a:r>
          </a:p>
          <a:p>
            <a:r>
              <a:rPr lang="en-US" dirty="0"/>
              <a:t> in these variables</a:t>
            </a:r>
          </a:p>
          <a:p>
            <a:endParaRPr lang="en-US" dirty="0"/>
          </a:p>
          <a:p>
            <a:r>
              <a:rPr lang="en-US" dirty="0"/>
              <a:t>C is a direct “common cause” of D and E and an “indirect cause” of F </a:t>
            </a:r>
          </a:p>
          <a:p>
            <a:r>
              <a:rPr lang="en-US" dirty="0"/>
              <a:t>through its effects on D and E</a:t>
            </a:r>
          </a:p>
          <a:p>
            <a:endParaRPr lang="en-US" dirty="0"/>
          </a:p>
          <a:p>
            <a:r>
              <a:rPr lang="en-US" dirty="0"/>
              <a:t>Finally, both D and E are direct causes of F, though they are not themselves </a:t>
            </a:r>
          </a:p>
          <a:p>
            <a:r>
              <a:rPr lang="en-US" dirty="0"/>
              <a:t>causally independent</a:t>
            </a:r>
          </a:p>
        </p:txBody>
      </p:sp>
    </p:spTree>
    <p:extLst>
      <p:ext uri="{BB962C8B-B14F-4D97-AF65-F5344CB8AC3E}">
        <p14:creationId xmlns:p14="http://schemas.microsoft.com/office/powerpoint/2010/main" val="2499746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50759118"/>
              </p:ext>
            </p:extLst>
          </p:nvPr>
        </p:nvGraphicFramePr>
        <p:xfrm>
          <a:off x="457200" y="3756025"/>
          <a:ext cx="8229600" cy="212725"/>
        </p:xfrm>
        <a:graphic>
          <a:graphicData uri="http://schemas.openxmlformats.org/presentationml/2006/ole">
            <mc:AlternateContent xmlns:mc="http://schemas.openxmlformats.org/markup-compatibility/2006">
              <mc:Choice xmlns:v="urn:schemas-microsoft-com:vml" Requires="v">
                <p:oleObj name="Document" r:id="rId2" imgW="6858000" imgH="177800" progId="Word.Document.12">
                  <p:embed/>
                </p:oleObj>
              </mc:Choice>
              <mc:Fallback>
                <p:oleObj name="Document" r:id="rId2" imgW="6858000" imgH="177800" progId="Word.Document.12">
                  <p:embed/>
                  <p:pic>
                    <p:nvPicPr>
                      <p:cNvPr id="0" name=""/>
                      <p:cNvPicPr/>
                      <p:nvPr/>
                    </p:nvPicPr>
                    <p:blipFill>
                      <a:blip r:embed="rId3"/>
                      <a:stretch>
                        <a:fillRect/>
                      </a:stretch>
                    </p:blipFill>
                    <p:spPr>
                      <a:xfrm>
                        <a:off x="457200" y="3756025"/>
                        <a:ext cx="8229600" cy="212725"/>
                      </a:xfrm>
                      <a:prstGeom prst="rect">
                        <a:avLst/>
                      </a:prstGeom>
                    </p:spPr>
                  </p:pic>
                </p:oleObj>
              </mc:Fallback>
            </mc:AlternateContent>
          </a:graphicData>
        </a:graphic>
      </p:graphicFrame>
      <p:sp>
        <p:nvSpPr>
          <p:cNvPr id="5" name="Process 4"/>
          <p:cNvSpPr/>
          <p:nvPr/>
        </p:nvSpPr>
        <p:spPr>
          <a:xfrm>
            <a:off x="447078" y="719669"/>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A</a:t>
            </a:r>
          </a:p>
        </p:txBody>
      </p:sp>
      <p:sp>
        <p:nvSpPr>
          <p:cNvPr id="6" name="Process 5"/>
          <p:cNvSpPr/>
          <p:nvPr/>
        </p:nvSpPr>
        <p:spPr>
          <a:xfrm>
            <a:off x="457200" y="269969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B</a:t>
            </a:r>
          </a:p>
          <a:p>
            <a:endParaRPr lang="en-US" dirty="0"/>
          </a:p>
        </p:txBody>
      </p:sp>
      <p:sp>
        <p:nvSpPr>
          <p:cNvPr id="7" name="Process 6"/>
          <p:cNvSpPr/>
          <p:nvPr/>
        </p:nvSpPr>
        <p:spPr>
          <a:xfrm>
            <a:off x="2659318" y="187673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C</a:t>
            </a:r>
          </a:p>
          <a:p>
            <a:endParaRPr lang="en-US" dirty="0"/>
          </a:p>
        </p:txBody>
      </p:sp>
      <p:sp>
        <p:nvSpPr>
          <p:cNvPr id="8" name="Process 7"/>
          <p:cNvSpPr/>
          <p:nvPr/>
        </p:nvSpPr>
        <p:spPr>
          <a:xfrm>
            <a:off x="7265312" y="1747843"/>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F</a:t>
            </a:r>
          </a:p>
          <a:p>
            <a:endParaRPr lang="en-US" dirty="0"/>
          </a:p>
        </p:txBody>
      </p:sp>
      <p:sp>
        <p:nvSpPr>
          <p:cNvPr id="9" name="Process 8"/>
          <p:cNvSpPr/>
          <p:nvPr/>
        </p:nvSpPr>
        <p:spPr>
          <a:xfrm>
            <a:off x="4824930" y="273794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D</a:t>
            </a:r>
          </a:p>
          <a:p>
            <a:endParaRPr lang="en-US" dirty="0"/>
          </a:p>
        </p:txBody>
      </p:sp>
      <p:sp>
        <p:nvSpPr>
          <p:cNvPr id="10" name="Process 9"/>
          <p:cNvSpPr/>
          <p:nvPr/>
        </p:nvSpPr>
        <p:spPr>
          <a:xfrm>
            <a:off x="4643496" y="747343"/>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E</a:t>
            </a:r>
          </a:p>
          <a:p>
            <a:endParaRPr lang="en-US" dirty="0"/>
          </a:p>
        </p:txBody>
      </p:sp>
      <p:sp>
        <p:nvSpPr>
          <p:cNvPr id="12" name="Right Arrow 11"/>
          <p:cNvSpPr/>
          <p:nvPr/>
        </p:nvSpPr>
        <p:spPr>
          <a:xfrm rot="18965872">
            <a:off x="1453745" y="245737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rot="1353442">
            <a:off x="1477966" y="1374027"/>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rot="18965872">
            <a:off x="3633778" y="1300313"/>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rot="18965872">
            <a:off x="5920413" y="2589685"/>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ight Arrow 15"/>
          <p:cNvSpPr/>
          <p:nvPr/>
        </p:nvSpPr>
        <p:spPr>
          <a:xfrm rot="1353442">
            <a:off x="5896193" y="1374028"/>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Arrow 16"/>
          <p:cNvSpPr/>
          <p:nvPr/>
        </p:nvSpPr>
        <p:spPr>
          <a:xfrm rot="1353442">
            <a:off x="3609559" y="267077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9746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Causal graph</a:t>
            </a:r>
          </a:p>
        </p:txBody>
      </p:sp>
      <p:sp>
        <p:nvSpPr>
          <p:cNvPr id="3" name="Content Placeholder 2"/>
          <p:cNvSpPr>
            <a:spLocks noGrp="1"/>
          </p:cNvSpPr>
          <p:nvPr>
            <p:ph idx="1"/>
          </p:nvPr>
        </p:nvSpPr>
        <p:spPr/>
        <p:txBody>
          <a:bodyPr/>
          <a:lstStyle/>
          <a:p>
            <a:r>
              <a:rPr lang="en-US" dirty="0"/>
              <a:t>Vertex = variable</a:t>
            </a:r>
          </a:p>
          <a:p>
            <a:r>
              <a:rPr lang="en-US" dirty="0"/>
              <a:t>Edge = effect</a:t>
            </a:r>
          </a:p>
          <a:p>
            <a:r>
              <a:rPr lang="en-US" dirty="0"/>
              <a:t>X--&gt;Y means X is a direct cause of Y</a:t>
            </a:r>
          </a:p>
          <a:p>
            <a:r>
              <a:rPr lang="en-US" dirty="0"/>
              <a:t>X&lt;--&gt;Y means neither X nor Y is a cause of the other but both share common unknown causes represented by some unknown vertex not included in the causal graph (incomplete causal graphs with unspecified latent vertices)</a:t>
            </a:r>
          </a:p>
        </p:txBody>
      </p:sp>
    </p:spTree>
    <p:extLst>
      <p:ext uri="{BB962C8B-B14F-4D97-AF65-F5344CB8AC3E}">
        <p14:creationId xmlns:p14="http://schemas.microsoft.com/office/powerpoint/2010/main" val="557137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 cause</a:t>
            </a:r>
          </a:p>
        </p:txBody>
      </p:sp>
      <p:sp>
        <p:nvSpPr>
          <p:cNvPr id="3" name="Content Placeholder 2"/>
          <p:cNvSpPr>
            <a:spLocks noGrp="1"/>
          </p:cNvSpPr>
          <p:nvPr>
            <p:ph idx="1"/>
          </p:nvPr>
        </p:nvSpPr>
        <p:spPr/>
        <p:txBody>
          <a:bodyPr>
            <a:normAutofit lnSpcReduction="10000"/>
          </a:bodyPr>
          <a:lstStyle/>
          <a:p>
            <a:r>
              <a:rPr lang="en-US" dirty="0"/>
              <a:t>A </a:t>
            </a:r>
            <a:r>
              <a:rPr lang="en-US" dirty="0">
                <a:solidFill>
                  <a:srgbClr val="FF0000"/>
                </a:solidFill>
              </a:rPr>
              <a:t>direct cause </a:t>
            </a:r>
            <a:r>
              <a:rPr lang="en-US" dirty="0"/>
              <a:t>is a causal relationship between two vertices that exists independently of any other vertex in the causal explanation (</a:t>
            </a:r>
            <a:r>
              <a:rPr lang="en-US" dirty="0">
                <a:sym typeface="Wingdings"/>
              </a:rPr>
              <a:t>) whose tail is at the cause and whose head is pointing to its direct effect: e.g. A and B are direct causes for C.</a:t>
            </a:r>
          </a:p>
          <a:p>
            <a:endParaRPr lang="en-US" dirty="0">
              <a:sym typeface="Wingdings"/>
            </a:endParaRPr>
          </a:p>
          <a:p>
            <a:r>
              <a:rPr lang="en-US" dirty="0">
                <a:sym typeface="Wingdings"/>
              </a:rPr>
              <a:t>Furthermore, A and B are </a:t>
            </a:r>
            <a:r>
              <a:rPr lang="en-US" dirty="0">
                <a:solidFill>
                  <a:srgbClr val="FF0000"/>
                </a:solidFill>
                <a:sym typeface="Wingdings"/>
              </a:rPr>
              <a:t>causal parents </a:t>
            </a:r>
            <a:r>
              <a:rPr lang="en-US" dirty="0">
                <a:sym typeface="Wingdings"/>
              </a:rPr>
              <a:t>of C, and C is their </a:t>
            </a:r>
            <a:r>
              <a:rPr lang="en-US" dirty="0">
                <a:solidFill>
                  <a:srgbClr val="FF0000"/>
                </a:solidFill>
                <a:sym typeface="Wingdings"/>
              </a:rPr>
              <a:t>causal child.</a:t>
            </a:r>
          </a:p>
          <a:p>
            <a:endParaRPr lang="en-US" dirty="0">
              <a:solidFill>
                <a:srgbClr val="FF0000"/>
              </a:solidFill>
              <a:sym typeface="Wingdings"/>
            </a:endParaRPr>
          </a:p>
          <a:p>
            <a:endParaRPr lang="en-US" dirty="0"/>
          </a:p>
        </p:txBody>
      </p:sp>
    </p:spTree>
    <p:extLst>
      <p:ext uri="{BB962C8B-B14F-4D97-AF65-F5344CB8AC3E}">
        <p14:creationId xmlns:p14="http://schemas.microsoft.com/office/powerpoint/2010/main" val="557137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 and indirect cause</a:t>
            </a:r>
          </a:p>
        </p:txBody>
      </p:sp>
      <p:sp>
        <p:nvSpPr>
          <p:cNvPr id="3" name="Content Placeholder 2"/>
          <p:cNvSpPr>
            <a:spLocks noGrp="1"/>
          </p:cNvSpPr>
          <p:nvPr>
            <p:ph idx="1"/>
          </p:nvPr>
        </p:nvSpPr>
        <p:spPr/>
        <p:txBody>
          <a:bodyPr>
            <a:normAutofit fontScale="77500" lnSpcReduction="20000"/>
          </a:bodyPr>
          <a:lstStyle/>
          <a:p>
            <a:r>
              <a:rPr lang="en-US" dirty="0"/>
              <a:t>A cause is </a:t>
            </a:r>
            <a:r>
              <a:rPr lang="en-US" dirty="0">
                <a:solidFill>
                  <a:srgbClr val="FF0000"/>
                </a:solidFill>
              </a:rPr>
              <a:t>“direct” </a:t>
            </a:r>
            <a:r>
              <a:rPr lang="en-US" dirty="0"/>
              <a:t>only in relation to other vertices in the causal graph. This is important because a common error is to incorrectly equate a “direct” cause relative to others in the causal graph with more fundamental claim that the cause is “direct” with respect to other variable that might exist.</a:t>
            </a:r>
          </a:p>
          <a:p>
            <a:endParaRPr lang="en-US" dirty="0"/>
          </a:p>
          <a:p>
            <a:r>
              <a:rPr lang="en-US" dirty="0"/>
              <a:t>An </a:t>
            </a:r>
            <a:r>
              <a:rPr lang="en-US" dirty="0">
                <a:solidFill>
                  <a:srgbClr val="FF0000"/>
                </a:solidFill>
              </a:rPr>
              <a:t>indirect cause </a:t>
            </a:r>
            <a:r>
              <a:rPr lang="en-US" dirty="0"/>
              <a:t>is a causal relationship between two vertices that is conditional on the behavior of other vertices in the causal explanation. Again, a cause is ‘indirect’ only in relation to other vertices in the causal graph. A is an indirect cause of the vertex D (A</a:t>
            </a:r>
            <a:r>
              <a:rPr lang="en-US" dirty="0">
                <a:sym typeface="Wingdings"/>
              </a:rPr>
              <a:t>C) because its causal effect is conditional on the behavior of vertex C.</a:t>
            </a:r>
            <a:endParaRPr lang="en-US" dirty="0"/>
          </a:p>
        </p:txBody>
      </p:sp>
    </p:spTree>
    <p:extLst>
      <p:ext uri="{BB962C8B-B14F-4D97-AF65-F5344CB8AC3E}">
        <p14:creationId xmlns:p14="http://schemas.microsoft.com/office/powerpoint/2010/main" val="4109445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Directed path</a:t>
            </a:r>
          </a:p>
        </p:txBody>
      </p:sp>
      <p:sp>
        <p:nvSpPr>
          <p:cNvPr id="3" name="Content Placeholder 2"/>
          <p:cNvSpPr>
            <a:spLocks noGrp="1"/>
          </p:cNvSpPr>
          <p:nvPr>
            <p:ph idx="1"/>
          </p:nvPr>
        </p:nvSpPr>
        <p:spPr/>
        <p:txBody>
          <a:bodyPr>
            <a:normAutofit fontScale="70000" lnSpcReduction="20000"/>
          </a:bodyPr>
          <a:lstStyle/>
          <a:p>
            <a:r>
              <a:rPr lang="en-US" dirty="0"/>
              <a:t>A and B are </a:t>
            </a:r>
            <a:r>
              <a:rPr lang="en-US" dirty="0">
                <a:solidFill>
                  <a:srgbClr val="FF0000"/>
                </a:solidFill>
              </a:rPr>
              <a:t>causal ancestors </a:t>
            </a:r>
            <a:r>
              <a:rPr lang="en-US" dirty="0"/>
              <a:t>of D and </a:t>
            </a:r>
          </a:p>
          <a:p>
            <a:endParaRPr lang="en-US" dirty="0"/>
          </a:p>
          <a:p>
            <a:r>
              <a:rPr lang="en-US" dirty="0"/>
              <a:t>D is </a:t>
            </a:r>
            <a:r>
              <a:rPr lang="en-US" dirty="0">
                <a:solidFill>
                  <a:srgbClr val="FF0000"/>
                </a:solidFill>
              </a:rPr>
              <a:t>causal descendent </a:t>
            </a:r>
            <a:r>
              <a:rPr lang="en-US" dirty="0"/>
              <a:t>of both A and B</a:t>
            </a:r>
          </a:p>
          <a:p>
            <a:endParaRPr lang="en-US" dirty="0"/>
          </a:p>
          <a:p>
            <a:r>
              <a:rPr lang="en-US" dirty="0"/>
              <a:t>A </a:t>
            </a:r>
            <a:r>
              <a:rPr lang="en-US" dirty="0">
                <a:solidFill>
                  <a:srgbClr val="FF0000"/>
                </a:solidFill>
              </a:rPr>
              <a:t>directed path </a:t>
            </a:r>
            <a:r>
              <a:rPr lang="en-US" dirty="0" err="1"/>
              <a:t>bewteen</a:t>
            </a:r>
            <a:r>
              <a:rPr lang="en-US" dirty="0"/>
              <a:t> two vertices in the causal graph exists if it is possible to trace an ordered sequence of vertices that must be traversed when following the direction of the edges (head to tail) in order to travel from the first to the second</a:t>
            </a:r>
          </a:p>
          <a:p>
            <a:endParaRPr lang="en-US" dirty="0"/>
          </a:p>
          <a:p>
            <a:r>
              <a:rPr lang="en-US" dirty="0"/>
              <a:t>If no such paths exist then the two vertices are </a:t>
            </a:r>
          </a:p>
          <a:p>
            <a:pPr marL="0" indent="0">
              <a:buNone/>
            </a:pPr>
            <a:r>
              <a:rPr lang="en-US" dirty="0">
                <a:solidFill>
                  <a:srgbClr val="FF0000"/>
                </a:solidFill>
              </a:rPr>
              <a:t>     causally independent </a:t>
            </a:r>
            <a:r>
              <a:rPr lang="en-US" dirty="0"/>
              <a:t>(causal conditional independence is defined </a:t>
            </a:r>
          </a:p>
          <a:p>
            <a:pPr marL="0" indent="0">
              <a:buNone/>
            </a:pPr>
            <a:r>
              <a:rPr lang="en-US" dirty="0"/>
              <a:t>     next).</a:t>
            </a:r>
          </a:p>
          <a:p>
            <a:pPr marL="0" indent="0">
              <a:buNone/>
            </a:pPr>
            <a:r>
              <a:rPr lang="en-US" dirty="0"/>
              <a:t>     There are two directed paths between A and F:</a:t>
            </a:r>
          </a:p>
          <a:p>
            <a:pPr marL="0" indent="0">
              <a:buNone/>
            </a:pPr>
            <a:r>
              <a:rPr lang="en-US" dirty="0"/>
              <a:t>                A</a:t>
            </a:r>
            <a:r>
              <a:rPr lang="en-US" dirty="0">
                <a:sym typeface="Wingdings"/>
              </a:rPr>
              <a:t>CDF and ACEF</a:t>
            </a:r>
            <a:endParaRPr lang="en-US" dirty="0"/>
          </a:p>
        </p:txBody>
      </p:sp>
    </p:spTree>
    <p:extLst>
      <p:ext uri="{BB962C8B-B14F-4D97-AF65-F5344CB8AC3E}">
        <p14:creationId xmlns:p14="http://schemas.microsoft.com/office/powerpoint/2010/main" val="4187880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Undirected path</a:t>
            </a:r>
          </a:p>
        </p:txBody>
      </p:sp>
      <p:sp>
        <p:nvSpPr>
          <p:cNvPr id="3" name="Content Placeholder 2"/>
          <p:cNvSpPr>
            <a:spLocks noGrp="1"/>
          </p:cNvSpPr>
          <p:nvPr>
            <p:ph idx="1"/>
          </p:nvPr>
        </p:nvSpPr>
        <p:spPr/>
        <p:txBody>
          <a:bodyPr>
            <a:normAutofit lnSpcReduction="10000"/>
          </a:bodyPr>
          <a:lstStyle/>
          <a:p>
            <a:r>
              <a:rPr lang="en-US" dirty="0"/>
              <a:t>An </a:t>
            </a:r>
            <a:r>
              <a:rPr lang="en-US" dirty="0">
                <a:solidFill>
                  <a:srgbClr val="FF0000"/>
                </a:solidFill>
              </a:rPr>
              <a:t>undirected path </a:t>
            </a:r>
            <a:r>
              <a:rPr lang="en-US" dirty="0"/>
              <a:t>between two vertices in the causal graph exists if it is possible to trace an ordered sequence of vertices that must be traversed, ignoring the direction of the edges (head to tail) in order to travel from the first to the second. </a:t>
            </a:r>
          </a:p>
          <a:p>
            <a:endParaRPr lang="en-US" dirty="0"/>
          </a:p>
          <a:p>
            <a:r>
              <a:rPr lang="en-US" dirty="0"/>
              <a:t>An example of undirected path from A to B</a:t>
            </a:r>
          </a:p>
          <a:p>
            <a:pPr marL="0" indent="0">
              <a:buNone/>
            </a:pPr>
            <a:r>
              <a:rPr lang="en-US" dirty="0"/>
              <a:t>           A</a:t>
            </a:r>
            <a:r>
              <a:rPr lang="en-US" dirty="0">
                <a:sym typeface="Wingdings"/>
              </a:rPr>
              <a:t>CB</a:t>
            </a:r>
            <a:endParaRPr lang="en-US" dirty="0"/>
          </a:p>
        </p:txBody>
      </p:sp>
    </p:spTree>
    <p:extLst>
      <p:ext uri="{BB962C8B-B14F-4D97-AF65-F5344CB8AC3E}">
        <p14:creationId xmlns:p14="http://schemas.microsoft.com/office/powerpoint/2010/main" val="4187880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Collider</a:t>
            </a:r>
          </a:p>
        </p:txBody>
      </p:sp>
      <p:sp>
        <p:nvSpPr>
          <p:cNvPr id="3" name="Content Placeholder 2"/>
          <p:cNvSpPr>
            <a:spLocks noGrp="1"/>
          </p:cNvSpPr>
          <p:nvPr>
            <p:ph idx="1"/>
          </p:nvPr>
        </p:nvSpPr>
        <p:spPr/>
        <p:txBody>
          <a:bodyPr>
            <a:normAutofit fontScale="92500" lnSpcReduction="20000"/>
          </a:bodyPr>
          <a:lstStyle/>
          <a:p>
            <a:r>
              <a:rPr lang="en-US" dirty="0"/>
              <a:t>A </a:t>
            </a:r>
            <a:r>
              <a:rPr lang="en-US" dirty="0">
                <a:solidFill>
                  <a:srgbClr val="FF0000"/>
                </a:solidFill>
              </a:rPr>
              <a:t>collider</a:t>
            </a:r>
            <a:r>
              <a:rPr lang="en-US" dirty="0"/>
              <a:t> vertex on an undirected graph is a vertex with arrows pointing into it from both directions</a:t>
            </a:r>
          </a:p>
          <a:p>
            <a:endParaRPr lang="en-US" dirty="0"/>
          </a:p>
          <a:p>
            <a:r>
              <a:rPr lang="en-US" dirty="0"/>
              <a:t>The vertex F in the undirected graph </a:t>
            </a:r>
          </a:p>
          <a:p>
            <a:pPr marL="0" indent="0">
              <a:buNone/>
            </a:pPr>
            <a:r>
              <a:rPr lang="en-US" dirty="0"/>
              <a:t>      D</a:t>
            </a:r>
            <a:r>
              <a:rPr lang="en-US" dirty="0">
                <a:sym typeface="Wingdings"/>
              </a:rPr>
              <a:t>FE is a collider along this </a:t>
            </a:r>
            <a:r>
              <a:rPr lang="en-US" dirty="0" err="1">
                <a:sym typeface="Wingdings"/>
              </a:rPr>
              <a:t>indirected</a:t>
            </a:r>
            <a:r>
              <a:rPr lang="en-US" dirty="0">
                <a:sym typeface="Wingdings"/>
              </a:rPr>
              <a:t> </a:t>
            </a:r>
          </a:p>
          <a:p>
            <a:pPr marL="0" indent="0">
              <a:buNone/>
            </a:pPr>
            <a:r>
              <a:rPr lang="en-US" dirty="0">
                <a:sym typeface="Wingdings"/>
              </a:rPr>
              <a:t>    path</a:t>
            </a:r>
          </a:p>
          <a:p>
            <a:pPr marL="0" indent="0">
              <a:buNone/>
            </a:pPr>
            <a:endParaRPr lang="en-US" dirty="0">
              <a:sym typeface="Wingdings"/>
            </a:endParaRPr>
          </a:p>
          <a:p>
            <a:r>
              <a:rPr lang="en-US" dirty="0">
                <a:sym typeface="Wingdings"/>
              </a:rPr>
              <a:t>It is possible for the vertex to be a collider on along one path and a non-collider along another</a:t>
            </a:r>
            <a:endParaRPr lang="en-US" dirty="0"/>
          </a:p>
        </p:txBody>
      </p:sp>
    </p:spTree>
    <p:extLst>
      <p:ext uri="{BB962C8B-B14F-4D97-AF65-F5344CB8AC3E}">
        <p14:creationId xmlns:p14="http://schemas.microsoft.com/office/powerpoint/2010/main" val="4187880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Non-collider</a:t>
            </a:r>
          </a:p>
        </p:txBody>
      </p:sp>
      <p:sp>
        <p:nvSpPr>
          <p:cNvPr id="3" name="Content Placeholder 2"/>
          <p:cNvSpPr>
            <a:spLocks noGrp="1"/>
          </p:cNvSpPr>
          <p:nvPr>
            <p:ph idx="1"/>
          </p:nvPr>
        </p:nvSpPr>
        <p:spPr/>
        <p:txBody>
          <a:bodyPr/>
          <a:lstStyle/>
          <a:p>
            <a:r>
              <a:rPr lang="en-US" dirty="0"/>
              <a:t>The contrary to a collider is a non-collider</a:t>
            </a:r>
          </a:p>
          <a:p>
            <a:endParaRPr lang="en-US" dirty="0"/>
          </a:p>
          <a:p>
            <a:r>
              <a:rPr lang="en-US" dirty="0"/>
              <a:t>The vertex C in the path A</a:t>
            </a:r>
            <a:r>
              <a:rPr lang="en-US" dirty="0">
                <a:sym typeface="Wingdings"/>
              </a:rPr>
              <a:t>CD is a </a:t>
            </a:r>
          </a:p>
          <a:p>
            <a:pPr marL="0" indent="0">
              <a:buNone/>
            </a:pPr>
            <a:r>
              <a:rPr lang="en-US" dirty="0">
                <a:sym typeface="Wingdings"/>
              </a:rPr>
              <a:t>    non-collider</a:t>
            </a:r>
            <a:endParaRPr lang="en-US" dirty="0"/>
          </a:p>
        </p:txBody>
      </p:sp>
    </p:spTree>
    <p:extLst>
      <p:ext uri="{BB962C8B-B14F-4D97-AF65-F5344CB8AC3E}">
        <p14:creationId xmlns:p14="http://schemas.microsoft.com/office/powerpoint/2010/main" val="41878805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Causal conditioning</a:t>
            </a:r>
          </a:p>
        </p:txBody>
      </p:sp>
      <p:sp>
        <p:nvSpPr>
          <p:cNvPr id="3" name="Content Placeholder 2"/>
          <p:cNvSpPr>
            <a:spLocks noGrp="1"/>
          </p:cNvSpPr>
          <p:nvPr>
            <p:ph idx="1"/>
          </p:nvPr>
        </p:nvSpPr>
        <p:spPr/>
        <p:txBody>
          <a:bodyPr>
            <a:normAutofit fontScale="92500" lnSpcReduction="20000"/>
          </a:bodyPr>
          <a:lstStyle/>
          <a:p>
            <a:r>
              <a:rPr lang="en-US" dirty="0"/>
              <a:t>The vertices in the causal graph can be conceived to be in one of two states along a given path:  </a:t>
            </a:r>
            <a:r>
              <a:rPr lang="en-US" dirty="0">
                <a:solidFill>
                  <a:srgbClr val="FF0000"/>
                </a:solidFill>
              </a:rPr>
              <a:t>active (ON)</a:t>
            </a:r>
            <a:r>
              <a:rPr lang="en-US" dirty="0"/>
              <a:t> and </a:t>
            </a:r>
            <a:r>
              <a:rPr lang="en-US" dirty="0">
                <a:solidFill>
                  <a:srgbClr val="FF0000"/>
                </a:solidFill>
              </a:rPr>
              <a:t>inactive (OFF)</a:t>
            </a:r>
          </a:p>
          <a:p>
            <a:endParaRPr lang="en-US" dirty="0">
              <a:solidFill>
                <a:srgbClr val="FF0000"/>
              </a:solidFill>
            </a:endParaRPr>
          </a:p>
          <a:p>
            <a:r>
              <a:rPr lang="en-US" dirty="0"/>
              <a:t>The natural state of a non-collider is active (ON) and the natural state of a collider is inactive (OFF).</a:t>
            </a:r>
          </a:p>
          <a:p>
            <a:endParaRPr lang="en-US" dirty="0"/>
          </a:p>
          <a:p>
            <a:r>
              <a:rPr lang="en-US" dirty="0"/>
              <a:t>Intuitively, one can think of the arrows pointing out the direction of causal influence.</a:t>
            </a:r>
          </a:p>
          <a:p>
            <a:endParaRPr lang="en-US" dirty="0">
              <a:solidFill>
                <a:srgbClr val="FF0000"/>
              </a:solidFill>
            </a:endParaRPr>
          </a:p>
        </p:txBody>
      </p:sp>
    </p:spTree>
    <p:extLst>
      <p:ext uri="{BB962C8B-B14F-4D97-AF65-F5344CB8AC3E}">
        <p14:creationId xmlns:p14="http://schemas.microsoft.com/office/powerpoint/2010/main" val="4187880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Conditioning</a:t>
            </a:r>
          </a:p>
        </p:txBody>
      </p:sp>
      <p:sp>
        <p:nvSpPr>
          <p:cNvPr id="3" name="Content Placeholder 2"/>
          <p:cNvSpPr>
            <a:spLocks noGrp="1"/>
          </p:cNvSpPr>
          <p:nvPr>
            <p:ph idx="1"/>
          </p:nvPr>
        </p:nvSpPr>
        <p:spPr/>
        <p:txBody>
          <a:bodyPr/>
          <a:lstStyle/>
          <a:p>
            <a:r>
              <a:rPr lang="en-US" dirty="0"/>
              <a:t>Conditioning on a vertex in a causal graph means to change its state: </a:t>
            </a:r>
          </a:p>
          <a:p>
            <a:endParaRPr lang="en-US" dirty="0"/>
          </a:p>
          <a:p>
            <a:pPr marL="0" indent="0">
              <a:buNone/>
            </a:pPr>
            <a:r>
              <a:rPr lang="en-US" dirty="0"/>
              <a:t>     if it was active (ON) then conditioning inactivates it (OFF)</a:t>
            </a:r>
          </a:p>
          <a:p>
            <a:pPr marL="0" indent="0">
              <a:buNone/>
            </a:pPr>
            <a:endParaRPr lang="en-US" dirty="0"/>
          </a:p>
          <a:p>
            <a:pPr marL="0" indent="0">
              <a:buNone/>
            </a:pPr>
            <a:r>
              <a:rPr lang="en-US" dirty="0"/>
              <a:t>     but if it was inactive (OFF)  then conditioning activates it (ON)</a:t>
            </a:r>
          </a:p>
        </p:txBody>
      </p:sp>
    </p:spTree>
    <p:extLst>
      <p:ext uri="{BB962C8B-B14F-4D97-AF65-F5344CB8AC3E}">
        <p14:creationId xmlns:p14="http://schemas.microsoft.com/office/powerpoint/2010/main" val="41878805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d-separation (the concept of Independence, </a:t>
            </a:r>
            <a:br>
              <a:rPr lang="en-US" dirty="0">
                <a:solidFill>
                  <a:srgbClr val="FF0000"/>
                </a:solidFill>
              </a:rPr>
            </a:br>
            <a:r>
              <a:rPr lang="en-US" dirty="0">
                <a:solidFill>
                  <a:srgbClr val="FF0000"/>
                </a:solidFill>
              </a:rPr>
              <a:t>Judea Pearl’s seminal concept)</a:t>
            </a:r>
          </a:p>
        </p:txBody>
      </p:sp>
      <p:sp>
        <p:nvSpPr>
          <p:cNvPr id="3" name="Content Placeholder 2"/>
          <p:cNvSpPr>
            <a:spLocks noGrp="1"/>
          </p:cNvSpPr>
          <p:nvPr>
            <p:ph idx="1"/>
          </p:nvPr>
        </p:nvSpPr>
        <p:spPr/>
        <p:txBody>
          <a:bodyPr>
            <a:normAutofit lnSpcReduction="10000"/>
          </a:bodyPr>
          <a:lstStyle/>
          <a:p>
            <a:r>
              <a:rPr lang="en-US" dirty="0"/>
              <a:t>We are still discussing only directed acyclic graphs concepts </a:t>
            </a:r>
            <a:r>
              <a:rPr lang="mr-IN" dirty="0"/>
              <a:t>–</a:t>
            </a:r>
            <a:r>
              <a:rPr lang="en-US" dirty="0"/>
              <a:t> no probability distributions or statistical models yet</a:t>
            </a:r>
          </a:p>
          <a:p>
            <a:endParaRPr lang="en-US" dirty="0"/>
          </a:p>
          <a:p>
            <a:r>
              <a:rPr lang="en-US" dirty="0"/>
              <a:t>We define now what is meant for “independence” for a vertex or a group of vertices in a causal graph upon conditioning on some other set of vertices = </a:t>
            </a:r>
          </a:p>
          <a:p>
            <a:pPr marL="0" indent="0">
              <a:buNone/>
            </a:pPr>
            <a:r>
              <a:rPr lang="en-US" dirty="0"/>
              <a:t>             the notion of d-separation</a:t>
            </a:r>
          </a:p>
        </p:txBody>
      </p:sp>
    </p:spTree>
    <p:extLst>
      <p:ext uri="{BB962C8B-B14F-4D97-AF65-F5344CB8AC3E}">
        <p14:creationId xmlns:p14="http://schemas.microsoft.com/office/powerpoint/2010/main" val="41878805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d-separation (</a:t>
            </a:r>
            <a:r>
              <a:rPr lang="en-US" dirty="0" err="1"/>
              <a:t>cont</a:t>
            </a:r>
            <a:r>
              <a:rPr lang="en-US" dirty="0"/>
              <a:t>)</a:t>
            </a:r>
          </a:p>
        </p:txBody>
      </p:sp>
      <p:sp>
        <p:nvSpPr>
          <p:cNvPr id="3" name="Content Placeholder 2"/>
          <p:cNvSpPr>
            <a:spLocks noGrp="1"/>
          </p:cNvSpPr>
          <p:nvPr>
            <p:ph idx="1"/>
          </p:nvPr>
        </p:nvSpPr>
        <p:spPr/>
        <p:txBody>
          <a:bodyPr>
            <a:normAutofit fontScale="70000" lnSpcReduction="20000"/>
          </a:bodyPr>
          <a:lstStyle/>
          <a:p>
            <a:r>
              <a:rPr lang="en-US" dirty="0"/>
              <a:t>Definition (d-separation)</a:t>
            </a:r>
          </a:p>
          <a:p>
            <a:pPr marL="0" indent="0">
              <a:buNone/>
            </a:pPr>
            <a:endParaRPr lang="en-US" dirty="0"/>
          </a:p>
          <a:p>
            <a:pPr marL="0" indent="0">
              <a:buNone/>
            </a:pPr>
            <a:r>
              <a:rPr lang="en-US" dirty="0"/>
              <a:t>Given a causal graph G, if X and Y are two different vertices in G, and </a:t>
            </a:r>
            <a:r>
              <a:rPr lang="en-US" b="1" dirty="0"/>
              <a:t>W</a:t>
            </a:r>
            <a:r>
              <a:rPr lang="en-US" dirty="0"/>
              <a:t> is a set of of vertices in G that does not contain X or Y, then</a:t>
            </a:r>
          </a:p>
          <a:p>
            <a:pPr marL="0" indent="0">
              <a:buNone/>
            </a:pPr>
            <a:endParaRPr lang="en-US" dirty="0"/>
          </a:p>
          <a:p>
            <a:pPr marL="0" indent="0">
              <a:buNone/>
            </a:pPr>
            <a:r>
              <a:rPr lang="en-US" dirty="0"/>
              <a:t>    X and Y are d-separated given </a:t>
            </a:r>
            <a:r>
              <a:rPr lang="en-US" b="1" dirty="0"/>
              <a:t>W </a:t>
            </a:r>
            <a:r>
              <a:rPr lang="en-US" dirty="0"/>
              <a:t>if and only if</a:t>
            </a:r>
          </a:p>
          <a:p>
            <a:pPr marL="0" indent="0">
              <a:buNone/>
            </a:pPr>
            <a:r>
              <a:rPr lang="en-US" dirty="0"/>
              <a:t>   there exists no undirected path U between X and Y such that:</a:t>
            </a:r>
          </a:p>
          <a:p>
            <a:pPr marL="0" indent="0">
              <a:buNone/>
            </a:pPr>
            <a:endParaRPr lang="en-US" dirty="0"/>
          </a:p>
          <a:p>
            <a:pPr marL="514350" indent="-514350">
              <a:buAutoNum type="alphaLcParenBoth"/>
            </a:pPr>
            <a:r>
              <a:rPr lang="en-US" dirty="0"/>
              <a:t>Every collider of U is either in </a:t>
            </a:r>
            <a:r>
              <a:rPr lang="en-US" b="1" dirty="0"/>
              <a:t>W</a:t>
            </a:r>
            <a:r>
              <a:rPr lang="en-US" dirty="0"/>
              <a:t> or else has a descendant in </a:t>
            </a:r>
            <a:r>
              <a:rPr lang="en-US" b="1" dirty="0"/>
              <a:t>W</a:t>
            </a:r>
            <a:r>
              <a:rPr lang="en-US" dirty="0"/>
              <a:t>, and</a:t>
            </a:r>
          </a:p>
          <a:p>
            <a:pPr marL="514350" indent="-514350">
              <a:buAutoNum type="alphaLcParenBoth"/>
            </a:pPr>
            <a:r>
              <a:rPr lang="en-US" dirty="0"/>
              <a:t>No other vertex of U is in </a:t>
            </a:r>
            <a:r>
              <a:rPr lang="en-US" b="1" dirty="0"/>
              <a:t>W </a:t>
            </a:r>
          </a:p>
        </p:txBody>
      </p:sp>
    </p:spTree>
    <p:extLst>
      <p:ext uri="{BB962C8B-B14F-4D97-AF65-F5344CB8AC3E}">
        <p14:creationId xmlns:p14="http://schemas.microsoft.com/office/powerpoint/2010/main" val="4187880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d-separation (</a:t>
            </a:r>
            <a:r>
              <a:rPr lang="en-US" dirty="0" err="1"/>
              <a:t>cont</a:t>
            </a:r>
            <a:r>
              <a:rPr lang="en-US" dirty="0"/>
              <a:t>)</a:t>
            </a:r>
          </a:p>
        </p:txBody>
      </p:sp>
      <p:sp>
        <p:nvSpPr>
          <p:cNvPr id="3" name="Content Placeholder 2"/>
          <p:cNvSpPr>
            <a:spLocks noGrp="1"/>
          </p:cNvSpPr>
          <p:nvPr>
            <p:ph idx="1"/>
          </p:nvPr>
        </p:nvSpPr>
        <p:spPr/>
        <p:txBody>
          <a:bodyPr>
            <a:normAutofit lnSpcReduction="10000"/>
          </a:bodyPr>
          <a:lstStyle/>
          <a:p>
            <a:r>
              <a:rPr lang="en-US" dirty="0"/>
              <a:t>Informally, d-separation gives the necessary and sufficient conditions for two vertices in a directed acyclic causal graph to be observationally (probabilistically)  independent upon conditioning on some other set of vertices.</a:t>
            </a:r>
          </a:p>
          <a:p>
            <a:r>
              <a:rPr lang="en-US" dirty="0"/>
              <a:t>d-separation is the translation device between the language of causality and the language of probability distributions. </a:t>
            </a:r>
          </a:p>
        </p:txBody>
      </p:sp>
    </p:spTree>
    <p:extLst>
      <p:ext uri="{BB962C8B-B14F-4D97-AF65-F5344CB8AC3E}">
        <p14:creationId xmlns:p14="http://schemas.microsoft.com/office/powerpoint/2010/main" val="41878805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Probability distributions</a:t>
            </a:r>
          </a:p>
        </p:txBody>
      </p:sp>
      <p:sp>
        <p:nvSpPr>
          <p:cNvPr id="3" name="Content Placeholder 2"/>
          <p:cNvSpPr>
            <a:spLocks noGrp="1"/>
          </p:cNvSpPr>
          <p:nvPr>
            <p:ph idx="1"/>
          </p:nvPr>
        </p:nvSpPr>
        <p:spPr/>
        <p:txBody>
          <a:bodyPr>
            <a:normAutofit fontScale="85000" lnSpcReduction="20000"/>
          </a:bodyPr>
          <a:lstStyle/>
          <a:p>
            <a:r>
              <a:rPr lang="en-US" dirty="0"/>
              <a:t>The vertices of the casual graph represent attributes in a causal system</a:t>
            </a:r>
          </a:p>
          <a:p>
            <a:endParaRPr lang="en-US" dirty="0"/>
          </a:p>
          <a:p>
            <a:r>
              <a:rPr lang="en-US" dirty="0"/>
              <a:t>When we randomly sample observational units possessing these attributes from some statistical population that is governed by this causal system, the vertices of the causal graph are also random variables that obey a probability distribution. </a:t>
            </a:r>
          </a:p>
          <a:p>
            <a:endParaRPr lang="en-US" dirty="0"/>
          </a:p>
          <a:p>
            <a:r>
              <a:rPr lang="en-US" dirty="0"/>
              <a:t>Since causal relationships involve at least two such random variables, we must deal with joint probability distributions.</a:t>
            </a:r>
          </a:p>
        </p:txBody>
      </p:sp>
    </p:spTree>
    <p:extLst>
      <p:ext uri="{BB962C8B-B14F-4D97-AF65-F5344CB8AC3E}">
        <p14:creationId xmlns:p14="http://schemas.microsoft.com/office/powerpoint/2010/main" val="1007678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Probabilistic (conditional) independence </a:t>
            </a:r>
          </a:p>
        </p:txBody>
      </p:sp>
      <p:sp>
        <p:nvSpPr>
          <p:cNvPr id="3" name="Content Placeholder 2"/>
          <p:cNvSpPr>
            <a:spLocks noGrp="1"/>
          </p:cNvSpPr>
          <p:nvPr>
            <p:ph idx="1"/>
          </p:nvPr>
        </p:nvSpPr>
        <p:spPr/>
        <p:txBody>
          <a:bodyPr/>
          <a:lstStyle/>
          <a:p>
            <a:r>
              <a:rPr lang="en-US" dirty="0"/>
              <a:t>By definition, two random variables (X,Y) that are (unconditionally) independent if their joint probability density of X and Y is the product of the probability density of X and the probability density of Y.</a:t>
            </a:r>
          </a:p>
          <a:p>
            <a:pPr marL="0" indent="0">
              <a:buNone/>
            </a:pPr>
            <a:r>
              <a:rPr lang="en-US" dirty="0"/>
              <a:t>               P(X,Y)=P(X)*P(Y)</a:t>
            </a:r>
          </a:p>
          <a:p>
            <a:pPr marL="0" indent="0">
              <a:buNone/>
            </a:pPr>
            <a:r>
              <a:rPr lang="en-US" dirty="0"/>
              <a:t>Conditional on a set of variables Z,</a:t>
            </a:r>
          </a:p>
          <a:p>
            <a:pPr marL="0" indent="0">
              <a:buNone/>
            </a:pPr>
            <a:r>
              <a:rPr lang="en-US" dirty="0"/>
              <a:t>       P(X, Y|Z)=P(X|Z)*P(Y|Z)</a:t>
            </a:r>
          </a:p>
        </p:txBody>
      </p:sp>
    </p:spTree>
    <p:extLst>
      <p:ext uri="{BB962C8B-B14F-4D97-AF65-F5344CB8AC3E}">
        <p14:creationId xmlns:p14="http://schemas.microsoft.com/office/powerpoint/2010/main" val="7832183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The Markov condition</a:t>
            </a:r>
          </a:p>
        </p:txBody>
      </p:sp>
      <p:sp>
        <p:nvSpPr>
          <p:cNvPr id="3" name="Content Placeholder 2"/>
          <p:cNvSpPr>
            <a:spLocks noGrp="1"/>
          </p:cNvSpPr>
          <p:nvPr>
            <p:ph idx="1"/>
          </p:nvPr>
        </p:nvSpPr>
        <p:spPr/>
        <p:txBody>
          <a:bodyPr>
            <a:normAutofit fontScale="77500" lnSpcReduction="20000"/>
          </a:bodyPr>
          <a:lstStyle/>
          <a:p>
            <a:r>
              <a:rPr lang="en-US" dirty="0"/>
              <a:t>For causal models, the Markov condition is a property both of a directed acyclic causal graph and the joint probability distribution that is generated by the graph.</a:t>
            </a:r>
          </a:p>
          <a:p>
            <a:endParaRPr lang="en-US" dirty="0"/>
          </a:p>
          <a:p>
            <a:r>
              <a:rPr lang="en-US" dirty="0"/>
              <a:t>The Markov condition is satisfied if, given a vertex v in the graph, or a random variable v in the probability distribution, v is independent of all ancestral causes given its causal parents.</a:t>
            </a:r>
          </a:p>
          <a:p>
            <a:endParaRPr lang="en-US" dirty="0"/>
          </a:p>
          <a:p>
            <a:pPr marL="0" indent="0">
              <a:buNone/>
            </a:pPr>
            <a:r>
              <a:rPr lang="en-US" dirty="0"/>
              <a:t>    I.e., once we know the direct causes of an event, </a:t>
            </a:r>
          </a:p>
          <a:p>
            <a:pPr marL="0" indent="0">
              <a:buNone/>
            </a:pPr>
            <a:r>
              <a:rPr lang="en-US" dirty="0"/>
              <a:t>    knowledge of more distant (indirect) causes provides </a:t>
            </a:r>
          </a:p>
          <a:p>
            <a:pPr marL="0" indent="0">
              <a:buNone/>
            </a:pPr>
            <a:r>
              <a:rPr lang="en-US" dirty="0"/>
              <a:t>    no new information.</a:t>
            </a:r>
          </a:p>
        </p:txBody>
      </p:sp>
    </p:spTree>
    <p:extLst>
      <p:ext uri="{BB962C8B-B14F-4D97-AF65-F5344CB8AC3E}">
        <p14:creationId xmlns:p14="http://schemas.microsoft.com/office/powerpoint/2010/main" val="7832183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Markov condition (</a:t>
            </a:r>
            <a:r>
              <a:rPr lang="en-US" dirty="0" err="1"/>
              <a:t>cont</a:t>
            </a:r>
            <a:r>
              <a:rPr lang="en-US" dirty="0"/>
              <a:t>)</a:t>
            </a:r>
          </a:p>
        </p:txBody>
      </p:sp>
      <p:sp>
        <p:nvSpPr>
          <p:cNvPr id="3" name="Content Placeholder 2"/>
          <p:cNvSpPr>
            <a:spLocks noGrp="1"/>
          </p:cNvSpPr>
          <p:nvPr>
            <p:ph idx="1"/>
          </p:nvPr>
        </p:nvSpPr>
        <p:spPr/>
        <p:txBody>
          <a:bodyPr/>
          <a:lstStyle/>
          <a:p>
            <a:r>
              <a:rPr lang="en-US" dirty="0"/>
              <a:t>An important property of probability distributions that obey the Markov condition is that they can be decomposed into conditional probabilities involving only variables and their causal parents.</a:t>
            </a:r>
          </a:p>
        </p:txBody>
      </p:sp>
    </p:spTree>
    <p:extLst>
      <p:ext uri="{BB962C8B-B14F-4D97-AF65-F5344CB8AC3E}">
        <p14:creationId xmlns:p14="http://schemas.microsoft.com/office/powerpoint/2010/main" val="7832183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FF0000"/>
                </a:solidFill>
              </a:rPr>
              <a:t>Causality=Complete Correlation Structure</a:t>
            </a:r>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750306224"/>
              </p:ext>
            </p:extLst>
          </p:nvPr>
        </p:nvGraphicFramePr>
        <p:xfrm>
          <a:off x="457200" y="3756025"/>
          <a:ext cx="8229600" cy="212725"/>
        </p:xfrm>
        <a:graphic>
          <a:graphicData uri="http://schemas.openxmlformats.org/presentationml/2006/ole">
            <mc:AlternateContent xmlns:mc="http://schemas.openxmlformats.org/markup-compatibility/2006">
              <mc:Choice xmlns:v="urn:schemas-microsoft-com:vml" Requires="v">
                <p:oleObj name="Document" r:id="rId2" imgW="6858000" imgH="177800" progId="Word.Document.12">
                  <p:embed/>
                </p:oleObj>
              </mc:Choice>
              <mc:Fallback>
                <p:oleObj name="Document" r:id="rId2" imgW="6858000" imgH="177800" progId="Word.Document.12">
                  <p:embed/>
                  <p:pic>
                    <p:nvPicPr>
                      <p:cNvPr id="0" name=""/>
                      <p:cNvPicPr/>
                      <p:nvPr/>
                    </p:nvPicPr>
                    <p:blipFill>
                      <a:blip r:embed="rId3"/>
                      <a:stretch>
                        <a:fillRect/>
                      </a:stretch>
                    </p:blipFill>
                    <p:spPr>
                      <a:xfrm>
                        <a:off x="457200" y="3756025"/>
                        <a:ext cx="8229600" cy="212725"/>
                      </a:xfrm>
                      <a:prstGeom prst="rect">
                        <a:avLst/>
                      </a:prstGeom>
                    </p:spPr>
                  </p:pic>
                </p:oleObj>
              </mc:Fallback>
            </mc:AlternateContent>
          </a:graphicData>
        </a:graphic>
      </p:graphicFrame>
      <p:sp>
        <p:nvSpPr>
          <p:cNvPr id="5" name="Process 4"/>
          <p:cNvSpPr/>
          <p:nvPr/>
        </p:nvSpPr>
        <p:spPr>
          <a:xfrm>
            <a:off x="447078" y="719669"/>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A</a:t>
            </a:r>
          </a:p>
        </p:txBody>
      </p:sp>
      <p:sp>
        <p:nvSpPr>
          <p:cNvPr id="6" name="Process 5"/>
          <p:cNvSpPr/>
          <p:nvPr/>
        </p:nvSpPr>
        <p:spPr>
          <a:xfrm>
            <a:off x="457200" y="269969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B</a:t>
            </a:r>
          </a:p>
          <a:p>
            <a:endParaRPr lang="en-US" dirty="0"/>
          </a:p>
        </p:txBody>
      </p:sp>
      <p:sp>
        <p:nvSpPr>
          <p:cNvPr id="7" name="Process 6"/>
          <p:cNvSpPr/>
          <p:nvPr/>
        </p:nvSpPr>
        <p:spPr>
          <a:xfrm>
            <a:off x="2659318" y="187673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C</a:t>
            </a:r>
          </a:p>
          <a:p>
            <a:endParaRPr lang="en-US" dirty="0"/>
          </a:p>
        </p:txBody>
      </p:sp>
      <p:sp>
        <p:nvSpPr>
          <p:cNvPr id="9" name="Process 8"/>
          <p:cNvSpPr/>
          <p:nvPr/>
        </p:nvSpPr>
        <p:spPr>
          <a:xfrm>
            <a:off x="4824930" y="2737941"/>
            <a:ext cx="822960" cy="822960"/>
          </a:xfrm>
          <a:prstGeom prst="flowChartProcess">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a:solidFill>
                  <a:srgbClr val="000000"/>
                </a:solidFill>
              </a:rPr>
              <a:t>D</a:t>
            </a:r>
          </a:p>
          <a:p>
            <a:endParaRPr lang="en-US" dirty="0"/>
          </a:p>
        </p:txBody>
      </p:sp>
      <p:sp>
        <p:nvSpPr>
          <p:cNvPr id="12" name="Right Arrow 11"/>
          <p:cNvSpPr/>
          <p:nvPr/>
        </p:nvSpPr>
        <p:spPr>
          <a:xfrm rot="18965872">
            <a:off x="1453745" y="245737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rot="1353442">
            <a:off x="1477966" y="1374027"/>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Arrow 16"/>
          <p:cNvSpPr/>
          <p:nvPr/>
        </p:nvSpPr>
        <p:spPr>
          <a:xfrm rot="1353442">
            <a:off x="3609559" y="267077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037039" y="6116712"/>
            <a:ext cx="7173759" cy="584776"/>
          </a:xfrm>
          <a:prstGeom prst="rect">
            <a:avLst/>
          </a:prstGeom>
          <a:noFill/>
        </p:spPr>
        <p:txBody>
          <a:bodyPr wrap="none" rtlCol="0">
            <a:spAutoFit/>
          </a:bodyPr>
          <a:lstStyle/>
          <a:p>
            <a:r>
              <a:rPr lang="en-US" sz="3200" dirty="0"/>
              <a:t>P(A, B, C, D)=P(A)*P(B)*P(C|{A,B})*P(D|C)</a:t>
            </a:r>
          </a:p>
        </p:txBody>
      </p:sp>
      <p:sp>
        <p:nvSpPr>
          <p:cNvPr id="18" name="TextBox 17"/>
          <p:cNvSpPr txBox="1"/>
          <p:nvPr/>
        </p:nvSpPr>
        <p:spPr>
          <a:xfrm>
            <a:off x="957086" y="3560901"/>
            <a:ext cx="7372819" cy="2031325"/>
          </a:xfrm>
          <a:prstGeom prst="rect">
            <a:avLst/>
          </a:prstGeom>
          <a:noFill/>
        </p:spPr>
        <p:txBody>
          <a:bodyPr wrap="none" rtlCol="0">
            <a:spAutoFit/>
          </a:bodyPr>
          <a:lstStyle/>
          <a:p>
            <a:r>
              <a:rPr lang="en-US" dirty="0"/>
              <a:t>A causal graph and the joint probability distribution generated by it.</a:t>
            </a:r>
          </a:p>
          <a:p>
            <a:r>
              <a:rPr lang="en-US" dirty="0"/>
              <a:t>This decomposition states that, to know the probability distribution of D, </a:t>
            </a:r>
          </a:p>
          <a:p>
            <a:r>
              <a:rPr lang="en-US" dirty="0"/>
              <a:t>we need to know the value of C, i.e., P(D|C).  To know the probability </a:t>
            </a:r>
          </a:p>
          <a:p>
            <a:r>
              <a:rPr lang="en-US" dirty="0"/>
              <a:t>distribution of C we only need to know the values of A and B, i.e., P(C|{A,B}).</a:t>
            </a:r>
          </a:p>
          <a:p>
            <a:r>
              <a:rPr lang="en-US" dirty="0"/>
              <a:t>A and B are independent (d-separated), and so to know the joint distribution </a:t>
            </a:r>
          </a:p>
          <a:p>
            <a:r>
              <a:rPr lang="en-US" dirty="0"/>
              <a:t>of A and B we only need to know the marginal distributions of A and B, </a:t>
            </a:r>
          </a:p>
          <a:p>
            <a:r>
              <a:rPr lang="en-US" dirty="0"/>
              <a:t>i.e., P(A)*P(B).</a:t>
            </a:r>
          </a:p>
        </p:txBody>
      </p:sp>
      <p:sp>
        <p:nvSpPr>
          <p:cNvPr id="3" name="TextBox 2">
            <a:extLst>
              <a:ext uri="{FF2B5EF4-FFF2-40B4-BE49-F238E27FC236}">
                <a16:creationId xmlns:a16="http://schemas.microsoft.com/office/drawing/2014/main" id="{0979AE29-B49A-0E4B-8D9D-ADD76610658A}"/>
              </a:ext>
            </a:extLst>
          </p:cNvPr>
          <p:cNvSpPr txBox="1"/>
          <p:nvPr/>
        </p:nvSpPr>
        <p:spPr>
          <a:xfrm>
            <a:off x="5647890" y="1699846"/>
            <a:ext cx="1495602" cy="369332"/>
          </a:xfrm>
          <a:prstGeom prst="rect">
            <a:avLst/>
          </a:prstGeom>
          <a:noFill/>
        </p:spPr>
        <p:txBody>
          <a:bodyPr wrap="none" rtlCol="0">
            <a:spAutoFit/>
          </a:bodyPr>
          <a:lstStyle/>
          <a:p>
            <a:r>
              <a:rPr lang="en-US" dirty="0"/>
              <a:t>Only for DAGs</a:t>
            </a:r>
          </a:p>
        </p:txBody>
      </p:sp>
    </p:spTree>
    <p:extLst>
      <p:ext uri="{BB962C8B-B14F-4D97-AF65-F5344CB8AC3E}">
        <p14:creationId xmlns:p14="http://schemas.microsoft.com/office/powerpoint/2010/main" val="6436449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The translation from causal models to observational models</a:t>
            </a:r>
          </a:p>
        </p:txBody>
      </p:sp>
      <p:sp>
        <p:nvSpPr>
          <p:cNvPr id="3" name="Content Placeholder 2"/>
          <p:cNvSpPr>
            <a:spLocks noGrp="1"/>
          </p:cNvSpPr>
          <p:nvPr>
            <p:ph idx="1"/>
          </p:nvPr>
        </p:nvSpPr>
        <p:spPr/>
        <p:txBody>
          <a:bodyPr>
            <a:normAutofit lnSpcReduction="10000"/>
          </a:bodyPr>
          <a:lstStyle/>
          <a:p>
            <a:r>
              <a:rPr lang="en-US" dirty="0"/>
              <a:t>Although causal models and observational models are not the same thing there is a remarkable relationship between the two.</a:t>
            </a:r>
          </a:p>
          <a:p>
            <a:r>
              <a:rPr lang="en-US" sz="4000" dirty="0">
                <a:solidFill>
                  <a:srgbClr val="FF0000"/>
                </a:solidFill>
              </a:rPr>
              <a:t>Theorem (Judea Pearl, 1988)</a:t>
            </a:r>
          </a:p>
          <a:p>
            <a:pPr marL="0" indent="0">
              <a:buNone/>
            </a:pPr>
            <a:r>
              <a:rPr lang="en-US" b="1" i="1" dirty="0">
                <a:solidFill>
                  <a:srgbClr val="3366FF"/>
                </a:solidFill>
              </a:rPr>
              <a:t>For any directed acyclic causal graph, every d-separation statement obtained from the graph implies an independence relation in the joint probability distribution of the random variables represented by its vertices.</a:t>
            </a:r>
          </a:p>
        </p:txBody>
      </p:sp>
    </p:spTree>
    <p:extLst>
      <p:ext uri="{BB962C8B-B14F-4D97-AF65-F5344CB8AC3E}">
        <p14:creationId xmlns:p14="http://schemas.microsoft.com/office/powerpoint/2010/main" val="7832183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Judea Pearl’s Theorem</a:t>
            </a:r>
          </a:p>
        </p:txBody>
      </p:sp>
      <p:sp>
        <p:nvSpPr>
          <p:cNvPr id="3" name="Content Placeholder 2"/>
          <p:cNvSpPr>
            <a:spLocks noGrp="1"/>
          </p:cNvSpPr>
          <p:nvPr>
            <p:ph idx="1"/>
          </p:nvPr>
        </p:nvSpPr>
        <p:spPr/>
        <p:txBody>
          <a:bodyPr>
            <a:normAutofit fontScale="92500" lnSpcReduction="10000"/>
          </a:bodyPr>
          <a:lstStyle/>
          <a:p>
            <a:r>
              <a:rPr lang="en-US" dirty="0"/>
              <a:t>The theorem is very general. It does not depend on any distributional assumptions of the random variables or on the functional form of the causal relationships.</a:t>
            </a:r>
          </a:p>
          <a:p>
            <a:endParaRPr lang="en-US" dirty="0"/>
          </a:p>
          <a:p>
            <a:r>
              <a:rPr lang="en-US" dirty="0"/>
              <a:t>This is the translational device that we needed in order to properly translate the causal claims represented by the directed graph into the “official” language of probability theory used by statisticians to express observational models.</a:t>
            </a:r>
          </a:p>
        </p:txBody>
      </p:sp>
    </p:spTree>
    <p:extLst>
      <p:ext uri="{BB962C8B-B14F-4D97-AF65-F5344CB8AC3E}">
        <p14:creationId xmlns:p14="http://schemas.microsoft.com/office/powerpoint/2010/main" val="783218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Judea Pearl: The Ladder of Causation</a:t>
            </a:r>
          </a:p>
        </p:txBody>
      </p:sp>
      <p:sp>
        <p:nvSpPr>
          <p:cNvPr id="3" name="Content Placeholder 2"/>
          <p:cNvSpPr>
            <a:spLocks noGrp="1"/>
          </p:cNvSpPr>
          <p:nvPr>
            <p:ph idx="1"/>
          </p:nvPr>
        </p:nvSpPr>
        <p:spPr/>
        <p:txBody>
          <a:bodyPr>
            <a:normAutofit fontScale="47500" lnSpcReduction="20000"/>
          </a:bodyPr>
          <a:lstStyle/>
          <a:p>
            <a:r>
              <a:rPr lang="en-US" dirty="0"/>
              <a:t>Level 1: </a:t>
            </a:r>
            <a:r>
              <a:rPr lang="en-US" b="1" dirty="0"/>
              <a:t>ASSOCIATION</a:t>
            </a:r>
          </a:p>
          <a:p>
            <a:endParaRPr lang="en-US" b="1" dirty="0"/>
          </a:p>
          <a:p>
            <a:pPr marL="0" indent="0">
              <a:buNone/>
            </a:pPr>
            <a:r>
              <a:rPr lang="en-US" b="1" dirty="0">
                <a:solidFill>
                  <a:schemeClr val="accent6"/>
                </a:solidFill>
              </a:rPr>
              <a:t>Activity:</a:t>
            </a:r>
            <a:r>
              <a:rPr lang="en-US" dirty="0">
                <a:solidFill>
                  <a:schemeClr val="accent6"/>
                </a:solidFill>
              </a:rPr>
              <a:t>   Seeing, Observing</a:t>
            </a:r>
          </a:p>
          <a:p>
            <a:pPr marL="0" indent="0">
              <a:buNone/>
            </a:pPr>
            <a:r>
              <a:rPr lang="en-US" b="1" dirty="0">
                <a:solidFill>
                  <a:schemeClr val="accent6"/>
                </a:solidFill>
              </a:rPr>
              <a:t>Questions:</a:t>
            </a:r>
            <a:r>
              <a:rPr lang="en-US" dirty="0">
                <a:solidFill>
                  <a:schemeClr val="accent6"/>
                </a:solidFill>
              </a:rPr>
              <a:t> What if I see </a:t>
            </a:r>
            <a:r>
              <a:rPr lang="mr-IN" dirty="0">
                <a:solidFill>
                  <a:schemeClr val="accent6"/>
                </a:solidFill>
              </a:rPr>
              <a:t>…</a:t>
            </a:r>
            <a:r>
              <a:rPr lang="en-US" dirty="0">
                <a:solidFill>
                  <a:schemeClr val="accent6"/>
                </a:solidFill>
              </a:rPr>
              <a:t>?</a:t>
            </a:r>
          </a:p>
          <a:p>
            <a:pPr marL="0" indent="0">
              <a:buNone/>
            </a:pPr>
            <a:r>
              <a:rPr lang="en-US" dirty="0">
                <a:solidFill>
                  <a:schemeClr val="accent6"/>
                </a:solidFill>
              </a:rPr>
              <a:t>(How are variables related?</a:t>
            </a:r>
          </a:p>
          <a:p>
            <a:pPr marL="0" indent="0">
              <a:buNone/>
            </a:pPr>
            <a:r>
              <a:rPr lang="en-US" dirty="0">
                <a:solidFill>
                  <a:schemeClr val="accent6"/>
                </a:solidFill>
              </a:rPr>
              <a:t>  How would seeing X change my belief in Y?)</a:t>
            </a:r>
          </a:p>
          <a:p>
            <a:pPr marL="0" indent="0">
              <a:buNone/>
            </a:pPr>
            <a:endParaRPr lang="en-US" dirty="0"/>
          </a:p>
          <a:p>
            <a:r>
              <a:rPr lang="en-US" dirty="0"/>
              <a:t>Level 2: </a:t>
            </a:r>
            <a:r>
              <a:rPr lang="en-US" b="1" dirty="0"/>
              <a:t>INTERVENTION</a:t>
            </a:r>
          </a:p>
          <a:p>
            <a:endParaRPr lang="en-US" b="1" dirty="0"/>
          </a:p>
          <a:p>
            <a:pPr marL="0" indent="0">
              <a:buNone/>
            </a:pPr>
            <a:r>
              <a:rPr lang="en-US" b="1" dirty="0">
                <a:solidFill>
                  <a:srgbClr val="3366FF"/>
                </a:solidFill>
              </a:rPr>
              <a:t>Activity:</a:t>
            </a:r>
            <a:r>
              <a:rPr lang="en-US" dirty="0">
                <a:solidFill>
                  <a:srgbClr val="3366FF"/>
                </a:solidFill>
              </a:rPr>
              <a:t> Doing, Intervening</a:t>
            </a:r>
          </a:p>
          <a:p>
            <a:pPr marL="0" indent="0">
              <a:buNone/>
            </a:pPr>
            <a:r>
              <a:rPr lang="en-US" b="1" dirty="0">
                <a:solidFill>
                  <a:srgbClr val="3366FF"/>
                </a:solidFill>
              </a:rPr>
              <a:t>Questions:</a:t>
            </a:r>
            <a:r>
              <a:rPr lang="en-US" dirty="0">
                <a:solidFill>
                  <a:srgbClr val="3366FF"/>
                </a:solidFill>
              </a:rPr>
              <a:t> What if I do </a:t>
            </a:r>
            <a:r>
              <a:rPr lang="mr-IN" dirty="0">
                <a:solidFill>
                  <a:srgbClr val="3366FF"/>
                </a:solidFill>
              </a:rPr>
              <a:t>…</a:t>
            </a:r>
            <a:r>
              <a:rPr lang="en-US" dirty="0">
                <a:solidFill>
                  <a:srgbClr val="3366FF"/>
                </a:solidFill>
              </a:rPr>
              <a:t>? How?</a:t>
            </a:r>
          </a:p>
          <a:p>
            <a:pPr marL="0" indent="0">
              <a:buNone/>
            </a:pPr>
            <a:r>
              <a:rPr lang="en-US" dirty="0">
                <a:solidFill>
                  <a:srgbClr val="3366FF"/>
                </a:solidFill>
              </a:rPr>
              <a:t>(What would Y be if I do X? How can I make Y happen?)</a:t>
            </a:r>
          </a:p>
          <a:p>
            <a:pPr marL="0" indent="0">
              <a:buNone/>
            </a:pPr>
            <a:endParaRPr lang="en-US" dirty="0"/>
          </a:p>
          <a:p>
            <a:r>
              <a:rPr lang="en-US" dirty="0"/>
              <a:t>Level 3: </a:t>
            </a:r>
            <a:r>
              <a:rPr lang="en-US" b="1" dirty="0"/>
              <a:t>COUNTERFACTUALS</a:t>
            </a:r>
          </a:p>
          <a:p>
            <a:endParaRPr lang="en-US" b="1" dirty="0"/>
          </a:p>
          <a:p>
            <a:pPr marL="0" indent="0">
              <a:buNone/>
            </a:pPr>
            <a:r>
              <a:rPr lang="en-US" b="1" dirty="0">
                <a:solidFill>
                  <a:srgbClr val="FF0000"/>
                </a:solidFill>
              </a:rPr>
              <a:t>Activity:</a:t>
            </a:r>
            <a:r>
              <a:rPr lang="en-US" dirty="0">
                <a:solidFill>
                  <a:srgbClr val="FF0000"/>
                </a:solidFill>
              </a:rPr>
              <a:t> Imagining, Retrospection, Understanding</a:t>
            </a:r>
          </a:p>
          <a:p>
            <a:pPr marL="0" indent="0">
              <a:buNone/>
            </a:pPr>
            <a:r>
              <a:rPr lang="en-US" b="1" dirty="0">
                <a:solidFill>
                  <a:srgbClr val="FF0000"/>
                </a:solidFill>
              </a:rPr>
              <a:t>Questions: </a:t>
            </a:r>
            <a:r>
              <a:rPr lang="en-US" dirty="0">
                <a:solidFill>
                  <a:srgbClr val="FF0000"/>
                </a:solidFill>
              </a:rPr>
              <a:t>What if I had done </a:t>
            </a:r>
            <a:r>
              <a:rPr lang="mr-IN" dirty="0">
                <a:solidFill>
                  <a:srgbClr val="FF0000"/>
                </a:solidFill>
              </a:rPr>
              <a:t>…</a:t>
            </a:r>
            <a:r>
              <a:rPr lang="en-US" dirty="0">
                <a:solidFill>
                  <a:srgbClr val="FF0000"/>
                </a:solidFill>
              </a:rPr>
              <a:t>? Why?</a:t>
            </a:r>
          </a:p>
          <a:p>
            <a:pPr marL="0" indent="0">
              <a:buNone/>
            </a:pPr>
            <a:r>
              <a:rPr lang="en-US" dirty="0">
                <a:solidFill>
                  <a:srgbClr val="FF0000"/>
                </a:solidFill>
              </a:rPr>
              <a:t>(Was it X that caused Y? What if X had not occurred? What if I had acted differently?)</a:t>
            </a:r>
          </a:p>
        </p:txBody>
      </p:sp>
    </p:spTree>
    <p:extLst>
      <p:ext uri="{BB962C8B-B14F-4D97-AF65-F5344CB8AC3E}">
        <p14:creationId xmlns:p14="http://schemas.microsoft.com/office/powerpoint/2010/main" val="783218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1533</TotalTime>
  <Words>2724</Words>
  <Application>Microsoft Macintosh PowerPoint</Application>
  <PresentationFormat>On-screen Show (4:3)</PresentationFormat>
  <Paragraphs>282</Paragraphs>
  <Slides>41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6" baseType="lpstr">
      <vt:lpstr>Arial</vt:lpstr>
      <vt:lpstr>Calibri</vt:lpstr>
      <vt:lpstr>Wingdings</vt:lpstr>
      <vt:lpstr>Office Theme</vt:lpstr>
      <vt:lpstr>Document</vt:lpstr>
      <vt:lpstr>Causality Theory –an introduction</vt:lpstr>
      <vt:lpstr>PowerPoint Presentation</vt:lpstr>
      <vt:lpstr>Causation is the most fundamental connection in the universe.  </vt:lpstr>
      <vt:lpstr>David Hume 1739</vt:lpstr>
      <vt:lpstr>Causality Theory</vt:lpstr>
      <vt:lpstr>Causation</vt:lpstr>
      <vt:lpstr>PowerPoint Presentation</vt:lpstr>
      <vt:lpstr>PowerPoint Presentation</vt:lpstr>
      <vt:lpstr>PowerPoint Presentation</vt:lpstr>
      <vt:lpstr>PowerPoint Presentation</vt:lpstr>
      <vt:lpstr>Can we study “causes” without defining them?</vt:lpstr>
      <vt:lpstr>Can we study “causes” without defining them?</vt:lpstr>
      <vt:lpstr>Axioms for Causality</vt:lpstr>
      <vt:lpstr>Axioms for Causality</vt:lpstr>
      <vt:lpstr>Axioms for Causality</vt:lpstr>
      <vt:lpstr>Axioms for Causality</vt:lpstr>
      <vt:lpstr>Translating from Causal to Statistical Models</vt:lpstr>
      <vt:lpstr>PowerPoint Presentation</vt:lpstr>
      <vt:lpstr>PowerPoint Presentation</vt:lpstr>
      <vt:lpstr>PowerPoint Presentation</vt:lpstr>
      <vt:lpstr>PowerPoint Presentation</vt:lpstr>
      <vt:lpstr>Causal graph</vt:lpstr>
      <vt:lpstr>Direct cause</vt:lpstr>
      <vt:lpstr>Direct and indirect cause</vt:lpstr>
      <vt:lpstr>Directed path</vt:lpstr>
      <vt:lpstr>Undirected path</vt:lpstr>
      <vt:lpstr>Collider</vt:lpstr>
      <vt:lpstr>Non-collider</vt:lpstr>
      <vt:lpstr>Causal conditioning</vt:lpstr>
      <vt:lpstr>Conditioning</vt:lpstr>
      <vt:lpstr>d-separation (the concept of Independence,  Judea Pearl’s seminal concept)</vt:lpstr>
      <vt:lpstr>d-separation (cont)</vt:lpstr>
      <vt:lpstr>d-separation (cont)</vt:lpstr>
      <vt:lpstr>Probability distributions</vt:lpstr>
      <vt:lpstr>Probabilistic (conditional) independence </vt:lpstr>
      <vt:lpstr>The Markov condition</vt:lpstr>
      <vt:lpstr>The Markov condition (cont)</vt:lpstr>
      <vt:lpstr>Causality=Complete Correlation Structure</vt:lpstr>
      <vt:lpstr>The translation from causal models to observational models</vt:lpstr>
      <vt:lpstr>Judea Pearl’s Theorem</vt:lpstr>
      <vt:lpstr>Judea Pearl: The Ladder of Causation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Sorin Istrail</dc:creator>
  <cp:lastModifiedBy>Sorin Istrail</cp:lastModifiedBy>
  <cp:revision>55</cp:revision>
  <dcterms:created xsi:type="dcterms:W3CDTF">2019-06-25T07:16:50Z</dcterms:created>
  <dcterms:modified xsi:type="dcterms:W3CDTF">2025-02-16T22:16:18Z</dcterms:modified>
</cp:coreProperties>
</file>