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316" r:id="rId3"/>
    <p:sldId id="261" r:id="rId4"/>
    <p:sldId id="280" r:id="rId5"/>
    <p:sldId id="262" r:id="rId6"/>
    <p:sldId id="317" r:id="rId7"/>
    <p:sldId id="263" r:id="rId8"/>
    <p:sldId id="318" r:id="rId9"/>
    <p:sldId id="265" r:id="rId10"/>
    <p:sldId id="282" r:id="rId11"/>
    <p:sldId id="278" r:id="rId12"/>
    <p:sldId id="279" r:id="rId13"/>
    <p:sldId id="284" r:id="rId14"/>
    <p:sldId id="286" r:id="rId15"/>
    <p:sldId id="287" r:id="rId16"/>
    <p:sldId id="289" r:id="rId17"/>
    <p:sldId id="290" r:id="rId18"/>
    <p:sldId id="292" r:id="rId19"/>
    <p:sldId id="267" r:id="rId20"/>
    <p:sldId id="291" r:id="rId21"/>
    <p:sldId id="294" r:id="rId22"/>
    <p:sldId id="293" r:id="rId23"/>
    <p:sldId id="295" r:id="rId24"/>
    <p:sldId id="297" r:id="rId25"/>
    <p:sldId id="296" r:id="rId26"/>
    <p:sldId id="299" r:id="rId27"/>
    <p:sldId id="300" r:id="rId28"/>
    <p:sldId id="302" r:id="rId29"/>
    <p:sldId id="301" r:id="rId30"/>
    <p:sldId id="303" r:id="rId31"/>
    <p:sldId id="309" r:id="rId32"/>
    <p:sldId id="304" r:id="rId33"/>
    <p:sldId id="306" r:id="rId34"/>
    <p:sldId id="305" r:id="rId35"/>
    <p:sldId id="307" r:id="rId36"/>
    <p:sldId id="308" r:id="rId37"/>
    <p:sldId id="310" r:id="rId38"/>
    <p:sldId id="311" r:id="rId39"/>
    <p:sldId id="312" r:id="rId40"/>
    <p:sldId id="313" r:id="rId41"/>
    <p:sldId id="314" r:id="rId42"/>
    <p:sldId id="315" r:id="rId43"/>
    <p:sldId id="288" r:id="rId44"/>
    <p:sldId id="319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8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B1B02-7B9C-D840-B50B-B96F8CD2AC01}" type="datetimeFigureOut">
              <a:rPr lang="en-US" smtClean="0"/>
              <a:t>9/19/13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35498-0B67-0746-9FC7-FC736BD81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74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ANIMATION AND LABELS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</a:t>
            </a:r>
            <a:r>
              <a:rPr lang="en-US" baseline="30000" dirty="0" smtClean="0"/>
              <a:t>(k-1) </a:t>
            </a:r>
            <a:r>
              <a:rPr lang="en-US" dirty="0" smtClean="0"/>
              <a:t>where k is the number of 2’s  possible combinations of </a:t>
            </a:r>
            <a:r>
              <a:rPr lang="en-US" dirty="0" err="1" smtClean="0"/>
              <a:t>haplotypes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BE490-A3D9-4DB5-8750-649309E65BD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79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27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83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65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289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50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7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98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0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67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11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DA2C5-F57D-1445-BB6A-A8D49F6A9EE7}" type="datetimeFigureOut">
              <a:rPr lang="en-US" smtClean="0"/>
              <a:t>9/19/13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21A60-4041-9748-A79D-5CE7B143A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70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ingle-nucleotide_polymorphism" TargetMode="External"/><Relationship Id="rId4" Type="http://schemas.openxmlformats.org/officeDocument/2006/relationships/hyperlink" Target="https://sites.google.com/site/lifesciencesinmaine/5-cell-division-reproduction-and-dna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ingle-nucleotide_polymorphism" TargetMode="External"/><Relationship Id="rId4" Type="http://schemas.openxmlformats.org/officeDocument/2006/relationships/hyperlink" Target="https://sites.google.com/site/lifesciencesinmaine/5-cell-division-reproduction-and-dna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ger.ac.uk/resources/software/illuminus/" TargetMode="External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hyperlink" Target="http://www-microarrays.u-strasbg.fr/base.php?page=affySNPsE.php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i.ac.uk/" TargetMode="External"/><Relationship Id="rId4" Type="http://schemas.openxmlformats.org/officeDocument/2006/relationships/hyperlink" Target="http://hapmap.ncbi.nlm.nih.gov/" TargetMode="External"/><Relationship Id="rId5" Type="http://schemas.openxmlformats.org/officeDocument/2006/relationships/hyperlink" Target="http://www.1000genomes.org/" TargetMode="External"/><Relationship Id="rId6" Type="http://schemas.openxmlformats.org/officeDocument/2006/relationships/hyperlink" Target="http://assemblathon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and </a:t>
            </a:r>
            <a:r>
              <a:rPr lang="en-US" smtClean="0"/>
              <a:t>Haplotype Phasing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Derek </a:t>
            </a:r>
            <a:r>
              <a:rPr lang="en-US" dirty="0" err="1" smtClean="0"/>
              <a:t>Aguiar</a:t>
            </a:r>
            <a:endParaRPr lang="en-US" dirty="0" smtClean="0"/>
          </a:p>
          <a:p>
            <a:r>
              <a:rPr lang="en-US" dirty="0" smtClean="0"/>
              <a:t>CSCI2820 – Medical Bioinformatics</a:t>
            </a:r>
          </a:p>
          <a:p>
            <a:r>
              <a:rPr lang="en-US" dirty="0" smtClean="0"/>
              <a:t>9/19/13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84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Basics of biology + genetic variation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180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Dogma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gene</a:t>
            </a:r>
          </a:p>
          <a:p>
            <a:pPr lvl="1"/>
            <a:r>
              <a:rPr lang="en-US" dirty="0" smtClean="0"/>
              <a:t>Unit of inheritance</a:t>
            </a:r>
          </a:p>
          <a:p>
            <a:pPr lvl="1"/>
            <a:r>
              <a:rPr lang="en-US" dirty="0" smtClean="0"/>
              <a:t>Transcribed into mRNA</a:t>
            </a:r>
          </a:p>
          <a:p>
            <a:r>
              <a:rPr lang="en-US" dirty="0" smtClean="0"/>
              <a:t>mRNA</a:t>
            </a:r>
          </a:p>
          <a:p>
            <a:pPr lvl="1"/>
            <a:r>
              <a:rPr lang="en-US" dirty="0" smtClean="0"/>
              <a:t>messenger RNA</a:t>
            </a:r>
          </a:p>
          <a:p>
            <a:pPr lvl="1"/>
            <a:r>
              <a:rPr lang="en-US" dirty="0" smtClean="0"/>
              <a:t>blueprint for protein</a:t>
            </a:r>
          </a:p>
          <a:p>
            <a:r>
              <a:rPr lang="en-US" dirty="0" smtClean="0"/>
              <a:t>proteins </a:t>
            </a:r>
          </a:p>
          <a:p>
            <a:pPr lvl="1"/>
            <a:r>
              <a:rPr lang="en-US" dirty="0" smtClean="0"/>
              <a:t>Essential molecules that are active in </a:t>
            </a:r>
            <a:br>
              <a:rPr lang="en-US" dirty="0" smtClean="0"/>
            </a:br>
            <a:r>
              <a:rPr lang="en-US" dirty="0" smtClean="0"/>
              <a:t>practically all cellular processes</a:t>
            </a:r>
          </a:p>
          <a:p>
            <a:r>
              <a:rPr lang="en-US" dirty="0" smtClean="0"/>
              <a:t>Genes – RNA – Proteins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www.dnalc.org</a:t>
            </a:r>
            <a:r>
              <a:rPr lang="en-US" dirty="0" smtClean="0"/>
              <a:t>/resources/3d/central-</a:t>
            </a:r>
            <a:r>
              <a:rPr lang="en-US" dirty="0" err="1" smtClean="0"/>
              <a:t>dogma.html</a:t>
            </a:r>
            <a:endParaRPr lang="en-US" dirty="0" smtClean="0"/>
          </a:p>
        </p:txBody>
      </p:sp>
      <p:pic>
        <p:nvPicPr>
          <p:cNvPr id="5" name="Picture 4" descr="DNA-R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1417638"/>
            <a:ext cx="3200400" cy="288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65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18880" cy="4525963"/>
          </a:xfrm>
        </p:spPr>
        <p:txBody>
          <a:bodyPr/>
          <a:lstStyle/>
          <a:p>
            <a:r>
              <a:rPr lang="en-US" dirty="0" smtClean="0"/>
              <a:t>Single nucleotide variant (polymorphism)</a:t>
            </a:r>
          </a:p>
          <a:p>
            <a:endParaRPr lang="en-US" dirty="0"/>
          </a:p>
        </p:txBody>
      </p:sp>
      <p:pic>
        <p:nvPicPr>
          <p:cNvPr id="6150" name="Picture 6" descr="http://upload.wikimedia.org/wikipedia/commons/thumb/2/2e/Dna-SNP.svg/220px-Dna-SNP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200" y="2448960"/>
            <a:ext cx="2764108" cy="346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47800" y="628547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hlinkClick r:id="rId3"/>
              </a:rPr>
              <a:t>http://en.wikipedia.org/wiki/Single-nucleotide_polymorphism</a:t>
            </a:r>
            <a:endParaRPr lang="en-US" sz="800" dirty="0" smtClean="0"/>
          </a:p>
          <a:p>
            <a:r>
              <a:rPr lang="en-US" sz="800" dirty="0" smtClean="0">
                <a:hlinkClick r:id="rId4"/>
              </a:rPr>
              <a:t>https://sites.google.com/site/lifesciencesinmaine/5-cell-division-reproduction-and-dna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7767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/>
          <a:lstStyle/>
          <a:p>
            <a:r>
              <a:rPr lang="en-US" dirty="0" smtClean="0"/>
              <a:t>Structural Variation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Duplication</a:t>
            </a:r>
          </a:p>
          <a:p>
            <a:pPr lvl="1"/>
            <a:r>
              <a:rPr lang="en-US" dirty="0" smtClean="0"/>
              <a:t>Translocation</a:t>
            </a:r>
          </a:p>
          <a:p>
            <a:pPr lvl="1"/>
            <a:r>
              <a:rPr lang="en-US" dirty="0" smtClean="0"/>
              <a:t>Inversion</a:t>
            </a:r>
          </a:p>
          <a:p>
            <a:endParaRPr lang="en-US" dirty="0"/>
          </a:p>
        </p:txBody>
      </p:sp>
      <p:pic>
        <p:nvPicPr>
          <p:cNvPr id="6148" name="Picture 4" descr="http://www.ck12.org/ck12/images?id=3453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25792"/>
            <a:ext cx="3027176" cy="598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47800" y="628547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hlinkClick r:id="rId3"/>
              </a:rPr>
              <a:t>http://en.wikipedia.org/wiki/Single-nucleotide_polymorphism</a:t>
            </a:r>
            <a:endParaRPr lang="en-US" sz="800" dirty="0" smtClean="0"/>
          </a:p>
          <a:p>
            <a:r>
              <a:rPr lang="en-US" sz="800" dirty="0" smtClean="0">
                <a:hlinkClick r:id="rId4"/>
              </a:rPr>
              <a:t>https://sites.google.com/site/lifesciencesinmaine/5-cell-division-reproduction-and-dna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23264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Basics of biology + genetic variation</a:t>
            </a:r>
          </a:p>
          <a:p>
            <a:r>
              <a:rPr lang="en-US" dirty="0" smtClean="0"/>
              <a:t>Recombination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829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Recombination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219200"/>
            <a:ext cx="692467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8020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Basics of biology + genetic variation</a:t>
            </a:r>
          </a:p>
          <a:p>
            <a:r>
              <a:rPr lang="en-US" dirty="0" smtClean="0"/>
              <a:t>Recombination</a:t>
            </a:r>
          </a:p>
          <a:p>
            <a:r>
              <a:rPr lang="en-US" dirty="0" smtClean="0"/>
              <a:t>Linkage Disequilibrium</a:t>
            </a:r>
          </a:p>
          <a:p>
            <a:pPr lvl="1"/>
            <a:r>
              <a:rPr lang="en-US" dirty="0" smtClean="0"/>
              <a:t>Deviation from random association among alleles</a:t>
            </a:r>
          </a:p>
          <a:p>
            <a:pPr lvl="1"/>
            <a:r>
              <a:rPr lang="en-US" dirty="0" smtClean="0"/>
              <a:t>Computing D, D’, r</a:t>
            </a:r>
            <a:r>
              <a:rPr lang="en-US" baseline="30000" dirty="0" smtClean="0"/>
              <a:t>2</a:t>
            </a:r>
          </a:p>
          <a:p>
            <a:pPr lvl="2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is the correlation coefficient of the frequencies</a:t>
            </a:r>
          </a:p>
          <a:p>
            <a:pPr lvl="2"/>
            <a:r>
              <a:rPr lang="en-US" dirty="0" smtClean="0"/>
              <a:t>Relationship between r</a:t>
            </a:r>
            <a:r>
              <a:rPr lang="en-US" baseline="30000" dirty="0" smtClean="0"/>
              <a:t>2</a:t>
            </a:r>
            <a:r>
              <a:rPr lang="en-US" dirty="0" smtClean="0"/>
              <a:t> and X</a:t>
            </a:r>
            <a:r>
              <a:rPr lang="en-US" baseline="30000" dirty="0" smtClean="0"/>
              <a:t>2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331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seeing from both angles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Understanding the biology helps computational researchers create more accurate models, more accurate solutions, help identify biases, etc…</a:t>
            </a:r>
          </a:p>
          <a:p>
            <a:r>
              <a:rPr lang="en-US" dirty="0" smtClean="0"/>
              <a:t>Understanding the computation may help biologists compute better results, create a better study design, develop fine-tuned solutions to unresolved problems, etc…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7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used so far in 2820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Genes</a:t>
            </a:r>
          </a:p>
          <a:p>
            <a:r>
              <a:rPr lang="en-US" dirty="0" smtClean="0"/>
              <a:t>Variants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Genotypes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Haplotypes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07538" y="2317254"/>
            <a:ext cx="1524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ACGCCT</a:t>
            </a:r>
          </a:p>
          <a:p>
            <a:endParaRPr lang="en-US" sz="28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07538" y="4069854"/>
            <a:ext cx="15240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CCTTAA</a:t>
            </a:r>
          </a:p>
          <a:p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96494" y="2850654"/>
            <a:ext cx="174608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96495" y="4633763"/>
            <a:ext cx="174608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4125769" y="1860054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Genotype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98454" y="2630775"/>
            <a:ext cx="1524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TGCGGA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98454" y="4508980"/>
            <a:ext cx="1524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GGAATT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50785" y="2310913"/>
            <a:ext cx="13625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{A,C}</a:t>
            </a:r>
          </a:p>
          <a:p>
            <a:pPr algn="ctr"/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C</a:t>
            </a:r>
          </a:p>
          <a:p>
            <a:pPr algn="ctr"/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{G,T}</a:t>
            </a:r>
          </a:p>
          <a:p>
            <a:pPr algn="ctr"/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{C,T}</a:t>
            </a:r>
          </a:p>
          <a:p>
            <a:pPr algn="ctr"/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{C,A}</a:t>
            </a:r>
          </a:p>
          <a:p>
            <a:pPr algn="ctr"/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{T,A}</a:t>
            </a:r>
          </a:p>
          <a:p>
            <a:pPr algn="ctr"/>
            <a:endParaRPr lang="en-US" sz="28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13054" y="3388130"/>
            <a:ext cx="1524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ACGCCT</a:t>
            </a:r>
          </a:p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CCTTAA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62359" y="2979241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Haplotype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491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70877E-6 L -0.00105 -0.1896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4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5" grpId="2"/>
      <p:bldP spid="8" grpId="0"/>
      <p:bldP spid="9" grpId="0"/>
      <p:bldP spid="9" grpId="1"/>
      <p:bldP spid="10" grpId="0"/>
      <p:bldP spid="10" grpId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Linkage Disequilibrium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D’ in real data</a:t>
            </a:r>
          </a:p>
          <a:p>
            <a:pPr lvl="1"/>
            <a:r>
              <a:rPr lang="en-US" dirty="0" smtClean="0"/>
              <a:t>HLA-DRA: Chromosome 6 bases 32515-32520kb</a:t>
            </a:r>
            <a:endParaRPr lang="en-US" dirty="0"/>
          </a:p>
          <a:p>
            <a:pPr lvl="1"/>
            <a:r>
              <a:rPr lang="en-US" dirty="0" smtClean="0"/>
              <a:t>Surrounding area: 32400-32600kb</a:t>
            </a:r>
          </a:p>
          <a:p>
            <a:r>
              <a:rPr lang="en-US" dirty="0" smtClean="0"/>
              <a:t>LD in different populations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19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099" y="0"/>
            <a:ext cx="68419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76200"/>
            <a:ext cx="23020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Linkage Disequilibrium heat maps.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markers are distributed along the x-axis.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Each cell represents two SNPs, the darker the red color the higher the LD between the markers.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CEU = Utah residents of northern and western European ancestry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YRI = 30 trios from Ibadan, Nigeria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432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We’ve been hiding something from you…</a:t>
            </a:r>
          </a:p>
          <a:p>
            <a:pPr lvl="1"/>
            <a:r>
              <a:rPr lang="en-US" dirty="0" smtClean="0"/>
              <a:t>Haplotypes are not easily obtainable</a:t>
            </a:r>
          </a:p>
          <a:p>
            <a:r>
              <a:rPr lang="en-US" dirty="0" smtClean="0"/>
              <a:t>Where does the data come from?</a:t>
            </a:r>
          </a:p>
          <a:p>
            <a:pPr lvl="1"/>
            <a:r>
              <a:rPr lang="en-US" dirty="0" smtClean="0"/>
              <a:t>DNA microarrays</a:t>
            </a:r>
          </a:p>
          <a:p>
            <a:pPr lvl="2"/>
            <a:r>
              <a:rPr lang="en-US" dirty="0" smtClean="0"/>
              <a:t>SNP “chips”</a:t>
            </a:r>
          </a:p>
          <a:p>
            <a:pPr lvl="1"/>
            <a:r>
              <a:rPr lang="en-US" dirty="0" smtClean="0"/>
              <a:t>Sequencing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386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SNP Arrays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 rot="16200000">
            <a:off x="4352608" y="3343325"/>
            <a:ext cx="96051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/>
              <a:t>Allele 0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63370"/>
            <a:ext cx="2981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05400" y="1480066"/>
            <a:ext cx="33145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SNP array intensity allele calls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6115802" y="5446614"/>
            <a:ext cx="96051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/>
              <a:t>Allele 1</a:t>
            </a:r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6400800" y="2286000"/>
            <a:ext cx="121919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 smtClean="0"/>
              <a:t>Probe intensities</a:t>
            </a:r>
            <a:endParaRPr lang="en-US" dirty="0"/>
          </a:p>
        </p:txBody>
      </p:sp>
      <p:sp>
        <p:nvSpPr>
          <p:cNvPr id="7168" name="Rectangle 7167"/>
          <p:cNvSpPr/>
          <p:nvPr/>
        </p:nvSpPr>
        <p:spPr>
          <a:xfrm>
            <a:off x="5132173" y="5943600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hlinkClick r:id="rId3"/>
              </a:rPr>
              <a:t>http://www.sanger.ac.uk/resources/software/illuminus/</a:t>
            </a:r>
            <a:endParaRPr lang="en-US" sz="800" dirty="0"/>
          </a:p>
        </p:txBody>
      </p:sp>
      <p:pic>
        <p:nvPicPr>
          <p:cNvPr id="7173" name="Picture 5" descr="http://www-microarrays.u-strasbg.fr/images/affy/arrayDesig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1101"/>
            <a:ext cx="2552700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Mapping ass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66" y="4343400"/>
            <a:ext cx="4333875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9" name="Rectangle 7168"/>
          <p:cNvSpPr/>
          <p:nvPr/>
        </p:nvSpPr>
        <p:spPr>
          <a:xfrm>
            <a:off x="685800" y="6400800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hlinkClick r:id="rId6"/>
              </a:rPr>
              <a:t>http://www-microarrays.u-strasbg.fr/base.php?page=affySNPsE.php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656962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High-throughput Sequencing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termed next-generation sequencing</a:t>
            </a:r>
          </a:p>
          <a:p>
            <a:pPr lvl="1"/>
            <a:r>
              <a:rPr lang="en-US" dirty="0" err="1" smtClean="0"/>
              <a:t>Illumina</a:t>
            </a:r>
            <a:endParaRPr lang="en-US" dirty="0" smtClean="0"/>
          </a:p>
          <a:p>
            <a:pPr lvl="1"/>
            <a:r>
              <a:rPr lang="en-US" dirty="0" smtClean="0"/>
              <a:t>454</a:t>
            </a:r>
          </a:p>
          <a:p>
            <a:pPr lvl="1"/>
            <a:r>
              <a:rPr lang="en-US" dirty="0" err="1" smtClean="0"/>
              <a:t>SOLiD</a:t>
            </a:r>
            <a:endParaRPr lang="en-US" dirty="0" smtClean="0"/>
          </a:p>
          <a:p>
            <a:r>
              <a:rPr lang="en-US" dirty="0" smtClean="0"/>
              <a:t>DNA is fractured, amplified, fixated onto an array, bases are added</a:t>
            </a:r>
          </a:p>
          <a:p>
            <a:r>
              <a:rPr lang="en-US" dirty="0" smtClean="0"/>
              <a:t>Single molecule or 3</a:t>
            </a:r>
            <a:r>
              <a:rPr lang="en-US" baseline="30000" dirty="0" smtClean="0"/>
              <a:t>rd</a:t>
            </a:r>
            <a:r>
              <a:rPr lang="en-US" dirty="0" smtClean="0"/>
              <a:t> generation technologies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276600" y="2631360"/>
            <a:ext cx="25908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Source of bias</a:t>
            </a:r>
          </a:p>
          <a:p>
            <a:r>
              <a:rPr lang="en-US" dirty="0" smtClean="0"/>
              <a:t>Error signature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40215" y="5468395"/>
            <a:ext cx="5105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Short reads: ~50-200bp (454 can get up to 1kb)</a:t>
            </a:r>
          </a:p>
          <a:p>
            <a:pPr algn="ctr"/>
            <a:r>
              <a:rPr lang="en-US" dirty="0" smtClean="0"/>
              <a:t>Generally more error prone than Sanger</a:t>
            </a:r>
          </a:p>
          <a:p>
            <a:pPr algn="ctr"/>
            <a:r>
              <a:rPr lang="en-US" dirty="0" smtClean="0"/>
              <a:t>Extremely fast and parallel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054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Genome Assembly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-7" b="45686"/>
          <a:stretch/>
        </p:blipFill>
        <p:spPr>
          <a:xfrm>
            <a:off x="0" y="4001046"/>
            <a:ext cx="9144000" cy="260604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Sequence genome</a:t>
            </a:r>
          </a:p>
          <a:p>
            <a:r>
              <a:rPr lang="en-US" dirty="0" smtClean="0"/>
              <a:t>Extend overlapping reads</a:t>
            </a:r>
          </a:p>
          <a:p>
            <a:r>
              <a:rPr lang="en-US" dirty="0" smtClean="0"/>
              <a:t>Produce consensus sequence, variation usually not called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156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Haplotype reconstruction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 haplotypes from either microarray or sequence data</a:t>
            </a:r>
          </a:p>
          <a:p>
            <a:pPr lvl="1"/>
            <a:r>
              <a:rPr lang="en-US" dirty="0" smtClean="0"/>
              <a:t>From sequence data: haplotype assembly</a:t>
            </a:r>
          </a:p>
          <a:p>
            <a:pPr lvl="1"/>
            <a:r>
              <a:rPr lang="en-US" dirty="0" smtClean="0"/>
              <a:t>From microarray: haplotype phasing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70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 and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Infinite sites</a:t>
            </a:r>
          </a:p>
          <a:p>
            <a:pPr lvl="1"/>
            <a:r>
              <a:rPr lang="en-US" dirty="0" smtClean="0"/>
              <a:t>Every variant has two alleles</a:t>
            </a:r>
          </a:p>
          <a:p>
            <a:pPr lvl="1"/>
            <a:r>
              <a:rPr lang="en-US" dirty="0" smtClean="0"/>
              <a:t>So, variant alleles can be encoded with a bit</a:t>
            </a:r>
          </a:p>
          <a:p>
            <a:pPr lvl="2"/>
            <a:r>
              <a:rPr lang="en-US" dirty="0" smtClean="0"/>
              <a:t>0 major allele, 1 minor allele</a:t>
            </a:r>
          </a:p>
          <a:p>
            <a:r>
              <a:rPr lang="en-US" dirty="0" smtClean="0"/>
              <a:t>Haplotypes are strings of variants</a:t>
            </a:r>
          </a:p>
          <a:p>
            <a:r>
              <a:rPr lang="en-US" dirty="0" smtClean="0"/>
              <a:t>Genotypes are strings of variants representing the allelic combinations for two homologous chromosomes</a:t>
            </a:r>
          </a:p>
          <a:p>
            <a:pPr lvl="1"/>
            <a:r>
              <a:rPr lang="en-US" dirty="0" smtClean="0"/>
              <a:t>0 and 1 the homozygotes, 2 denotes the heterozygote</a:t>
            </a:r>
          </a:p>
        </p:txBody>
      </p:sp>
    </p:spTree>
    <p:extLst>
      <p:ext uri="{BB962C8B-B14F-4D97-AF65-F5344CB8AC3E}">
        <p14:creationId xmlns:p14="http://schemas.microsoft.com/office/powerpoint/2010/main" val="4288727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Haplotype</a:t>
            </a:r>
            <a:r>
              <a:rPr lang="en-US" dirty="0" smtClean="0"/>
              <a:t> Phasing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534400" cy="1828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Given a sample of genotypes from a population, separate each individual’s paired chromosomes (genotypes) into the maternal and paternal chromosomes (haplotypes)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444713" y="4939605"/>
            <a:ext cx="2117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1001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00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4482405"/>
            <a:ext cx="21178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1001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00</a:t>
            </a:r>
          </a:p>
          <a:p>
            <a:pPr>
              <a:defRPr/>
            </a:pP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1001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00</a:t>
            </a:r>
          </a:p>
        </p:txBody>
      </p:sp>
      <p:sp>
        <p:nvSpPr>
          <p:cNvPr id="7" name="Rectangle 6"/>
          <p:cNvSpPr/>
          <p:nvPr/>
        </p:nvSpPr>
        <p:spPr>
          <a:xfrm>
            <a:off x="6019800" y="4482405"/>
            <a:ext cx="2209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1001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00</a:t>
            </a:r>
          </a:p>
          <a:p>
            <a:pPr>
              <a:defRPr/>
            </a:pP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1001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00 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3810000" y="3868340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genotype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43542" y="4330005"/>
            <a:ext cx="902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hap 1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39918" y="5168205"/>
            <a:ext cx="941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hap 2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8077200" y="4330005"/>
            <a:ext cx="902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hap 1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8030028" y="5168205"/>
            <a:ext cx="941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hap 2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990600" y="3683282"/>
            <a:ext cx="18810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explanation</a:t>
            </a:r>
            <a:r>
              <a:rPr lang="en-US" sz="2400" dirty="0" smtClean="0"/>
              <a:t> 1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6125028" y="3715940"/>
            <a:ext cx="18810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explanation</a:t>
            </a:r>
            <a:r>
              <a:rPr lang="en-US" sz="2400" dirty="0" smtClean="0"/>
              <a:t> 2</a:t>
            </a:r>
            <a:endParaRPr lang="en-US" sz="2400" dirty="0"/>
          </a:p>
        </p:txBody>
      </p:sp>
      <p:cxnSp>
        <p:nvCxnSpPr>
          <p:cNvPr id="17" name="Straight Connector 16"/>
          <p:cNvCxnSpPr>
            <a:endCxn id="5" idx="1"/>
          </p:cNvCxnSpPr>
          <p:nvPr/>
        </p:nvCxnSpPr>
        <p:spPr>
          <a:xfrm rot="16200000" flipH="1">
            <a:off x="2963151" y="4719653"/>
            <a:ext cx="490210" cy="4729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5" idx="1"/>
          </p:cNvCxnSpPr>
          <p:nvPr/>
        </p:nvCxnSpPr>
        <p:spPr>
          <a:xfrm flipV="1">
            <a:off x="2971802" y="5201215"/>
            <a:ext cx="472911" cy="34799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5" idx="3"/>
          </p:cNvCxnSpPr>
          <p:nvPr/>
        </p:nvCxnSpPr>
        <p:spPr>
          <a:xfrm rot="10800000" flipV="1">
            <a:off x="5562600" y="4787205"/>
            <a:ext cx="533400" cy="4140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5" idx="3"/>
          </p:cNvCxnSpPr>
          <p:nvPr/>
        </p:nvCxnSpPr>
        <p:spPr>
          <a:xfrm>
            <a:off x="5562600" y="5201215"/>
            <a:ext cx="533400" cy="42419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4250189" y="3790031"/>
            <a:ext cx="495299" cy="177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4261059"/>
            <a:ext cx="174608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5106519"/>
            <a:ext cx="174608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4267200"/>
            <a:ext cx="174608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0403" y="5113779"/>
            <a:ext cx="174608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72300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of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genotype with </a:t>
            </a:r>
            <a:r>
              <a:rPr lang="en-US" i="1" dirty="0" smtClean="0"/>
              <a:t>k </a:t>
            </a:r>
            <a:r>
              <a:rPr lang="en-US" dirty="0" smtClean="0"/>
              <a:t>ambiguous sites (2’s), how many explanations are there?</a:t>
            </a:r>
          </a:p>
        </p:txBody>
      </p:sp>
    </p:spTree>
    <p:extLst>
      <p:ext uri="{BB962C8B-B14F-4D97-AF65-F5344CB8AC3E}">
        <p14:creationId xmlns:p14="http://schemas.microsoft.com/office/powerpoint/2010/main" val="1648181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of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genotype with </a:t>
            </a:r>
            <a:r>
              <a:rPr lang="en-US" i="1" dirty="0" smtClean="0"/>
              <a:t>k </a:t>
            </a:r>
            <a:r>
              <a:rPr lang="en-US" dirty="0" smtClean="0"/>
              <a:t>ambiguous sites (2’s), how many explanations are there?</a:t>
            </a:r>
          </a:p>
          <a:p>
            <a:r>
              <a:rPr lang="en-US" dirty="0" smtClean="0"/>
              <a:t>1 ambiguous site can be resolved easily, adding another generates two possible combinations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So……. 2</a:t>
            </a:r>
            <a:r>
              <a:rPr lang="en-US" baseline="30000" dirty="0" smtClean="0"/>
              <a:t>k-1</a:t>
            </a:r>
          </a:p>
        </p:txBody>
      </p:sp>
    </p:spTree>
    <p:extLst>
      <p:ext uri="{BB962C8B-B14F-4D97-AF65-F5344CB8AC3E}">
        <p14:creationId xmlns:p14="http://schemas.microsoft.com/office/powerpoint/2010/main" val="2683200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Haplotype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Input: </a:t>
            </a:r>
            <a:r>
              <a:rPr lang="en-US" i="1" dirty="0" smtClean="0"/>
              <a:t>n</a:t>
            </a:r>
            <a:r>
              <a:rPr lang="en-US" dirty="0" smtClean="0"/>
              <a:t> genotypes covering </a:t>
            </a:r>
            <a:r>
              <a:rPr lang="en-US" i="1" dirty="0" smtClean="0"/>
              <a:t>m</a:t>
            </a:r>
            <a:r>
              <a:rPr lang="en-US" dirty="0" smtClean="0"/>
              <a:t> variants</a:t>
            </a:r>
          </a:p>
          <a:p>
            <a:r>
              <a:rPr lang="en-US" dirty="0" smtClean="0"/>
              <a:t>Output: 2n haplotype covering </a:t>
            </a:r>
            <a:r>
              <a:rPr lang="en-US" i="1" dirty="0" smtClean="0"/>
              <a:t>m </a:t>
            </a:r>
            <a:r>
              <a:rPr lang="en-US" dirty="0" smtClean="0"/>
              <a:t>variants</a:t>
            </a:r>
          </a:p>
          <a:p>
            <a:endParaRPr lang="en-US" dirty="0"/>
          </a:p>
          <a:p>
            <a:r>
              <a:rPr lang="en-US" dirty="0" smtClean="0"/>
              <a:t>What should we optimize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401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Parsimony </a:t>
            </a:r>
          </a:p>
          <a:p>
            <a:r>
              <a:rPr lang="en-US" dirty="0" smtClean="0"/>
              <a:t>Maximum Likelihood</a:t>
            </a:r>
          </a:p>
          <a:p>
            <a:r>
              <a:rPr lang="en-US" dirty="0" smtClean="0"/>
              <a:t>Bayesian</a:t>
            </a:r>
          </a:p>
          <a:p>
            <a:r>
              <a:rPr lang="en-US" dirty="0" smtClean="0"/>
              <a:t>Perfect phylogeny</a:t>
            </a:r>
          </a:p>
          <a:p>
            <a:pPr lvl="1"/>
            <a:r>
              <a:rPr lang="en-US" dirty="0" smtClean="0"/>
              <a:t>Assuming no recombination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354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Parsimony </a:t>
            </a:r>
          </a:p>
          <a:p>
            <a:r>
              <a:rPr lang="en-US" dirty="0" smtClean="0"/>
              <a:t>Maximum Likelihood</a:t>
            </a:r>
          </a:p>
          <a:p>
            <a:r>
              <a:rPr lang="en-US" dirty="0" smtClean="0"/>
              <a:t>Bayesian</a:t>
            </a:r>
          </a:p>
          <a:p>
            <a:r>
              <a:rPr lang="en-US" dirty="0" smtClean="0"/>
              <a:t>Perfect phylogeny</a:t>
            </a:r>
          </a:p>
          <a:p>
            <a:pPr lvl="1"/>
            <a:r>
              <a:rPr lang="en-US" dirty="0" smtClean="0"/>
              <a:t>Assuming no recombination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076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input, output, and optimization.</a:t>
            </a:r>
          </a:p>
          <a:p>
            <a:r>
              <a:rPr lang="en-US" dirty="0" smtClean="0"/>
              <a:t>How about an algorithm?</a:t>
            </a:r>
          </a:p>
          <a:p>
            <a:r>
              <a:rPr lang="en-US" dirty="0" smtClean="0"/>
              <a:t>What properties of the data can we use?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735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input, output, and optimization.</a:t>
            </a:r>
          </a:p>
          <a:p>
            <a:r>
              <a:rPr lang="en-US" dirty="0" smtClean="0"/>
              <a:t>How about an algorithm?</a:t>
            </a:r>
          </a:p>
          <a:p>
            <a:r>
              <a:rPr lang="en-US" dirty="0" smtClean="0"/>
              <a:t>What properties of the data can we use?</a:t>
            </a:r>
          </a:p>
          <a:p>
            <a:pPr lvl="1"/>
            <a:r>
              <a:rPr lang="en-US" dirty="0" smtClean="0"/>
              <a:t>Haplotype sharing</a:t>
            </a:r>
          </a:p>
          <a:p>
            <a:pPr lvl="1"/>
            <a:r>
              <a:rPr lang="en-US" dirty="0" smtClean="0"/>
              <a:t>LD and blocks</a:t>
            </a:r>
          </a:p>
        </p:txBody>
      </p:sp>
    </p:spTree>
    <p:extLst>
      <p:ext uri="{BB962C8B-B14F-4D97-AF65-F5344CB8AC3E}">
        <p14:creationId xmlns:p14="http://schemas.microsoft.com/office/powerpoint/2010/main" val="1117613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Clark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in 1990 by Andy Clark</a:t>
            </a:r>
          </a:p>
          <a:p>
            <a:r>
              <a:rPr lang="en-US" dirty="0" smtClean="0"/>
              <a:t>Easy cases for phasing?</a:t>
            </a:r>
          </a:p>
          <a:p>
            <a:pPr lvl="1"/>
            <a:r>
              <a:rPr lang="en-US" dirty="0" smtClean="0"/>
              <a:t>E.g. how do you phase 11200?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22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Clark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in 1990 by Andy Clark</a:t>
            </a:r>
          </a:p>
          <a:p>
            <a:r>
              <a:rPr lang="en-US" dirty="0" smtClean="0"/>
              <a:t>Easy cases for phasing?</a:t>
            </a:r>
          </a:p>
          <a:p>
            <a:pPr lvl="1"/>
            <a:r>
              <a:rPr lang="en-US" dirty="0" smtClean="0"/>
              <a:t>Genotype is composed of homozygous sites</a:t>
            </a:r>
          </a:p>
          <a:p>
            <a:pPr lvl="1"/>
            <a:r>
              <a:rPr lang="en-US" dirty="0" smtClean="0"/>
              <a:t>Genotype has a single heterozygous site</a:t>
            </a:r>
          </a:p>
          <a:p>
            <a:r>
              <a:rPr lang="en-US" dirty="0" smtClean="0"/>
              <a:t>Harder cases</a:t>
            </a:r>
          </a:p>
          <a:p>
            <a:pPr lvl="1"/>
            <a:r>
              <a:rPr lang="en-US" dirty="0" smtClean="0"/>
              <a:t>Genotypes with more than a single ambiguous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829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Clark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n=5 and m=5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348973"/>
              </p:ext>
            </p:extLst>
          </p:nvPr>
        </p:nvGraphicFramePr>
        <p:xfrm>
          <a:off x="3396335" y="3138507"/>
          <a:ext cx="2430162" cy="1854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027"/>
                <a:gridCol w="405027"/>
                <a:gridCol w="405027"/>
                <a:gridCol w="405027"/>
                <a:gridCol w="405027"/>
                <a:gridCol w="4050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16200000">
            <a:off x="2472962" y="3843216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Genotypes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70338" y="2700719"/>
            <a:ext cx="959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28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Clark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3715"/>
          </a:xfrm>
        </p:spPr>
        <p:txBody>
          <a:bodyPr/>
          <a:lstStyle/>
          <a:p>
            <a:r>
              <a:rPr lang="en-US" dirty="0" smtClean="0"/>
              <a:t>Suppose n=5 and m=5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661939"/>
              </p:ext>
            </p:extLst>
          </p:nvPr>
        </p:nvGraphicFramePr>
        <p:xfrm>
          <a:off x="1193938" y="3566072"/>
          <a:ext cx="2430162" cy="1854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027"/>
                <a:gridCol w="405027"/>
                <a:gridCol w="405027"/>
                <a:gridCol w="405027"/>
                <a:gridCol w="405027"/>
                <a:gridCol w="4050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16200000">
            <a:off x="270565" y="4270781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Genotypes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67941" y="3128284"/>
            <a:ext cx="959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352184"/>
              </p:ext>
            </p:extLst>
          </p:nvPr>
        </p:nvGraphicFramePr>
        <p:xfrm>
          <a:off x="5973943" y="2393956"/>
          <a:ext cx="2430162" cy="370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027"/>
                <a:gridCol w="405027"/>
                <a:gridCol w="405027"/>
                <a:gridCol w="405027"/>
                <a:gridCol w="405027"/>
                <a:gridCol w="4050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 rot="16200000">
            <a:off x="5044522" y="401707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Haplotypes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47946" y="1956168"/>
            <a:ext cx="959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68393" y="1469037"/>
            <a:ext cx="1864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Resolved Set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68522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haplotypes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</a:t>
            </a:r>
            <a:r>
              <a:rPr lang="en-US" i="1" dirty="0" smtClean="0"/>
              <a:t>g</a:t>
            </a:r>
            <a:r>
              <a:rPr lang="en-US" dirty="0" smtClean="0"/>
              <a:t> be some genotype</a:t>
            </a:r>
          </a:p>
          <a:p>
            <a:r>
              <a:rPr lang="en-US" dirty="0" smtClean="0"/>
              <a:t>If, for some haplotype </a:t>
            </a:r>
            <a:r>
              <a:rPr lang="en-US" i="1" dirty="0" smtClean="0"/>
              <a:t>h</a:t>
            </a:r>
            <a:r>
              <a:rPr lang="en-US" dirty="0" smtClean="0"/>
              <a:t>,</a:t>
            </a:r>
            <a:r>
              <a:rPr lang="en-US" i="1" dirty="0" smtClean="0"/>
              <a:t> </a:t>
            </a:r>
            <a:r>
              <a:rPr lang="en-US" dirty="0" smtClean="0"/>
              <a:t>there exists a haplotype explanation for </a:t>
            </a:r>
            <a:r>
              <a:rPr lang="en-US" i="1" dirty="0" smtClean="0"/>
              <a:t>g</a:t>
            </a:r>
            <a:r>
              <a:rPr lang="en-US" dirty="0" smtClean="0"/>
              <a:t> including </a:t>
            </a:r>
            <a:r>
              <a:rPr lang="en-US" i="1" dirty="0" smtClean="0"/>
              <a:t>h</a:t>
            </a:r>
            <a:r>
              <a:rPr lang="en-US" dirty="0" smtClean="0"/>
              <a:t> then </a:t>
            </a:r>
            <a:r>
              <a:rPr lang="en-US" i="1" dirty="0" smtClean="0"/>
              <a:t>h </a:t>
            </a:r>
            <a:r>
              <a:rPr lang="en-US" dirty="0" smtClean="0"/>
              <a:t>is said to be consistent with </a:t>
            </a:r>
            <a:r>
              <a:rPr lang="en-US" i="1" dirty="0" smtClean="0"/>
              <a:t>g</a:t>
            </a:r>
          </a:p>
          <a:p>
            <a:r>
              <a:rPr lang="en-US" dirty="0" smtClean="0"/>
              <a:t>Then, </a:t>
            </a:r>
            <a:r>
              <a:rPr lang="en-US" i="1" dirty="0" smtClean="0"/>
              <a:t>h</a:t>
            </a:r>
            <a:r>
              <a:rPr lang="en-US" dirty="0" smtClean="0"/>
              <a:t> and its compliment </a:t>
            </a:r>
            <a:r>
              <a:rPr lang="en-US" dirty="0" err="1" smtClean="0"/>
              <a:t>w.r.t</a:t>
            </a:r>
            <a:r>
              <a:rPr lang="en-US" dirty="0" smtClean="0"/>
              <a:t>. </a:t>
            </a:r>
            <a:r>
              <a:rPr lang="en-US" i="1" dirty="0" smtClean="0"/>
              <a:t>g</a:t>
            </a:r>
            <a:r>
              <a:rPr lang="en-US" dirty="0" smtClean="0"/>
              <a:t> can be used as a phasing explanation for </a:t>
            </a:r>
            <a:r>
              <a:rPr lang="en-US" i="1" dirty="0" smtClean="0"/>
              <a:t>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0743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Clark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3715"/>
          </a:xfrm>
        </p:spPr>
        <p:txBody>
          <a:bodyPr/>
          <a:lstStyle/>
          <a:p>
            <a:r>
              <a:rPr lang="en-US" dirty="0" smtClean="0"/>
              <a:t>Suppose n=5 and m=5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850190"/>
              </p:ext>
            </p:extLst>
          </p:nvPr>
        </p:nvGraphicFramePr>
        <p:xfrm>
          <a:off x="1193938" y="3566072"/>
          <a:ext cx="2430162" cy="1854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027"/>
                <a:gridCol w="405027"/>
                <a:gridCol w="405027"/>
                <a:gridCol w="405027"/>
                <a:gridCol w="405027"/>
                <a:gridCol w="4050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16200000">
            <a:off x="270565" y="4270781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Genotypes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67941" y="3128284"/>
            <a:ext cx="959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463907"/>
              </p:ext>
            </p:extLst>
          </p:nvPr>
        </p:nvGraphicFramePr>
        <p:xfrm>
          <a:off x="5973943" y="2393956"/>
          <a:ext cx="2430162" cy="370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027"/>
                <a:gridCol w="405027"/>
                <a:gridCol w="405027"/>
                <a:gridCol w="405027"/>
                <a:gridCol w="405027"/>
                <a:gridCol w="4050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 rot="16200000">
            <a:off x="5044522" y="401707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Haplotypes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47946" y="1956168"/>
            <a:ext cx="959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68393" y="1469037"/>
            <a:ext cx="1864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Resolved Set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373926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Clark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3715"/>
          </a:xfrm>
        </p:spPr>
        <p:txBody>
          <a:bodyPr/>
          <a:lstStyle/>
          <a:p>
            <a:r>
              <a:rPr lang="en-US" dirty="0" smtClean="0"/>
              <a:t>Suppose n=5 and m=5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335838"/>
              </p:ext>
            </p:extLst>
          </p:nvPr>
        </p:nvGraphicFramePr>
        <p:xfrm>
          <a:off x="1193938" y="3566072"/>
          <a:ext cx="2430162" cy="1854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027"/>
                <a:gridCol w="405027"/>
                <a:gridCol w="405027"/>
                <a:gridCol w="405027"/>
                <a:gridCol w="405027"/>
                <a:gridCol w="4050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16200000">
            <a:off x="270565" y="4270781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Genotypes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67941" y="3128284"/>
            <a:ext cx="959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961710"/>
              </p:ext>
            </p:extLst>
          </p:nvPr>
        </p:nvGraphicFramePr>
        <p:xfrm>
          <a:off x="5973943" y="2393956"/>
          <a:ext cx="2430162" cy="370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027"/>
                <a:gridCol w="405027"/>
                <a:gridCol w="405027"/>
                <a:gridCol w="405027"/>
                <a:gridCol w="405027"/>
                <a:gridCol w="4050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 rot="16200000">
            <a:off x="5044522" y="401707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Haplotypes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47946" y="1956168"/>
            <a:ext cx="959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68393" y="1469037"/>
            <a:ext cx="1864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Resolved Set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15828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Clark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3715"/>
          </a:xfrm>
        </p:spPr>
        <p:txBody>
          <a:bodyPr/>
          <a:lstStyle/>
          <a:p>
            <a:r>
              <a:rPr lang="en-US" dirty="0" smtClean="0"/>
              <a:t>Suppose n=5 and m=5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063620"/>
              </p:ext>
            </p:extLst>
          </p:nvPr>
        </p:nvGraphicFramePr>
        <p:xfrm>
          <a:off x="1193938" y="3566072"/>
          <a:ext cx="2430162" cy="1854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027"/>
                <a:gridCol w="405027"/>
                <a:gridCol w="405027"/>
                <a:gridCol w="405027"/>
                <a:gridCol w="405027"/>
                <a:gridCol w="4050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16200000">
            <a:off x="270565" y="4270781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Genotypes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67941" y="3128284"/>
            <a:ext cx="959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629334"/>
              </p:ext>
            </p:extLst>
          </p:nvPr>
        </p:nvGraphicFramePr>
        <p:xfrm>
          <a:off x="5973943" y="2393956"/>
          <a:ext cx="2430162" cy="370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027"/>
                <a:gridCol w="405027"/>
                <a:gridCol w="405027"/>
                <a:gridCol w="405027"/>
                <a:gridCol w="405027"/>
                <a:gridCol w="4050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 rot="16200000">
            <a:off x="5044522" y="401707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Haplotypes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47946" y="1956168"/>
            <a:ext cx="959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68393" y="1469037"/>
            <a:ext cx="1864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Resolved Set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8141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Clark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Resolve all homozygotes and single heterozygotes, add to resolved set</a:t>
            </a:r>
          </a:p>
          <a:p>
            <a:r>
              <a:rPr lang="en-US" dirty="0" smtClean="0"/>
              <a:t>While there are unresolved genotypes</a:t>
            </a:r>
          </a:p>
          <a:p>
            <a:pPr lvl="1"/>
            <a:r>
              <a:rPr lang="en-US" dirty="0" smtClean="0"/>
              <a:t>Find a haplotype from the resolved set that is consistent with an unresolved genotype</a:t>
            </a:r>
          </a:p>
          <a:p>
            <a:pPr lvl="1"/>
            <a:r>
              <a:rPr lang="en-US" dirty="0" smtClean="0"/>
              <a:t>Add it, and its compliment to the resolved set</a:t>
            </a:r>
          </a:p>
          <a:p>
            <a:pPr lvl="1"/>
            <a:r>
              <a:rPr lang="en-US" dirty="0" smtClean="0"/>
              <a:t>Mark genotype as resolved</a:t>
            </a:r>
          </a:p>
          <a:p>
            <a:pPr lvl="1"/>
            <a:r>
              <a:rPr lang="en-US" dirty="0" smtClean="0"/>
              <a:t>If no haplotype in the resolved list is consistent with an unresolved genotype, terminate</a:t>
            </a:r>
          </a:p>
        </p:txBody>
      </p:sp>
    </p:spTree>
    <p:extLst>
      <p:ext uri="{BB962C8B-B14F-4D97-AF65-F5344CB8AC3E}">
        <p14:creationId xmlns:p14="http://schemas.microsoft.com/office/powerpoint/2010/main" val="284759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196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possible that a genotype can be resolved in multiple ways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7627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possible that a genotype can be resolved in multiple ways</a:t>
            </a:r>
          </a:p>
          <a:p>
            <a:r>
              <a:rPr lang="en-US" dirty="0" smtClean="0"/>
              <a:t>Unresolved genotypes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3103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possible that a genotype can be resolved in multiple ways</a:t>
            </a:r>
          </a:p>
          <a:p>
            <a:r>
              <a:rPr lang="en-US" dirty="0" smtClean="0"/>
              <a:t>Unresolved genotypes</a:t>
            </a:r>
          </a:p>
          <a:p>
            <a:r>
              <a:rPr lang="en-US" dirty="0" smtClean="0"/>
              <a:t>Starting condition may not be met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630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possible that a genotype can be resolved in multiple ways</a:t>
            </a:r>
          </a:p>
          <a:p>
            <a:r>
              <a:rPr lang="en-US" dirty="0" smtClean="0"/>
              <a:t>Unresolved genotypes</a:t>
            </a:r>
          </a:p>
          <a:p>
            <a:r>
              <a:rPr lang="en-US" dirty="0" smtClean="0"/>
              <a:t>Starting condition may not be met</a:t>
            </a:r>
          </a:p>
          <a:p>
            <a:r>
              <a:rPr lang="en-US" dirty="0" smtClean="0"/>
              <a:t>Order of resolution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5161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of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number of orphaned genotypes depends on the order of resolution.</a:t>
            </a:r>
          </a:p>
          <a:p>
            <a:r>
              <a:rPr lang="en-US" dirty="0" smtClean="0"/>
              <a:t>Maximum Resolution Problem</a:t>
            </a:r>
          </a:p>
          <a:p>
            <a:pPr lvl="1"/>
            <a:r>
              <a:rPr lang="en-US" dirty="0" smtClean="0"/>
              <a:t>Input: A set of unresolved genotypes and resolved haplotypes</a:t>
            </a:r>
          </a:p>
          <a:p>
            <a:pPr lvl="1"/>
            <a:r>
              <a:rPr lang="en-US" dirty="0" smtClean="0"/>
              <a:t>Output: Maximum number of ambiguous vectors that can be resolved by successive applications of Clark’s algorithmic genotype resolution step</a:t>
            </a:r>
          </a:p>
          <a:p>
            <a:r>
              <a:rPr lang="en-US" dirty="0" smtClean="0"/>
              <a:t>Equivalent to minimizing the number of orphan genotypes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4892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</a:p>
          <a:p>
            <a:pPr lvl="1"/>
            <a:r>
              <a:rPr lang="en-US" dirty="0" smtClean="0"/>
              <a:t>The maximum resolution problem is NP-complete</a:t>
            </a:r>
          </a:p>
          <a:p>
            <a:pPr lvl="1"/>
            <a:r>
              <a:rPr lang="en-US" dirty="0" smtClean="0"/>
              <a:t>Reduction from </a:t>
            </a:r>
            <a:r>
              <a:rPr lang="en-US" dirty="0" err="1" smtClean="0"/>
              <a:t>satisfiability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7785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find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Almost everything</a:t>
            </a:r>
          </a:p>
          <a:p>
            <a:pPr lvl="1"/>
            <a:r>
              <a:rPr lang="en-US" dirty="0" smtClean="0"/>
              <a:t>NCBI </a:t>
            </a:r>
            <a:r>
              <a:rPr lang="hr-HR" dirty="0" smtClean="0">
                <a:hlinkClick r:id="rId2"/>
              </a:rPr>
              <a:t>http://www.ncbi.nlm.nih.gov/</a:t>
            </a:r>
            <a:endParaRPr lang="en-US" dirty="0" smtClean="0"/>
          </a:p>
          <a:p>
            <a:pPr lvl="1"/>
            <a:r>
              <a:rPr lang="en-US" dirty="0" smtClean="0"/>
              <a:t>EBI </a:t>
            </a:r>
            <a:r>
              <a:rPr lang="en-US" dirty="0" smtClean="0">
                <a:hlinkClick r:id="rId3"/>
              </a:rPr>
              <a:t>http://www.ebi.ac.uk/</a:t>
            </a:r>
            <a:r>
              <a:rPr lang="en-US" dirty="0" smtClean="0"/>
              <a:t> </a:t>
            </a:r>
          </a:p>
          <a:p>
            <a:r>
              <a:rPr lang="en-US" dirty="0" smtClean="0"/>
              <a:t>Variation</a:t>
            </a:r>
          </a:p>
          <a:p>
            <a:pPr lvl="1"/>
            <a:r>
              <a:rPr lang="en-US" dirty="0" err="1" smtClean="0"/>
              <a:t>HapMap</a:t>
            </a:r>
            <a:r>
              <a:rPr lang="en-US" dirty="0" smtClean="0"/>
              <a:t> </a:t>
            </a:r>
            <a:r>
              <a:rPr lang="en-US" dirty="0" smtClean="0">
                <a:hlinkClick r:id="rId4"/>
              </a:rPr>
              <a:t>http://hapmap.ncbi.nlm.nih.gov/</a:t>
            </a:r>
            <a:endParaRPr lang="en-US" dirty="0" smtClean="0"/>
          </a:p>
          <a:p>
            <a:r>
              <a:rPr lang="en-US" dirty="0" smtClean="0"/>
              <a:t>Sequence Data</a:t>
            </a:r>
          </a:p>
          <a:p>
            <a:pPr lvl="1"/>
            <a:r>
              <a:rPr lang="en-US" dirty="0" smtClean="0"/>
              <a:t>1000 genomes </a:t>
            </a:r>
            <a:r>
              <a:rPr lang="pl-PL" dirty="0" smtClean="0">
                <a:hlinkClick r:id="rId5"/>
              </a:rPr>
              <a:t>http://www.1000genomes.org/</a:t>
            </a:r>
            <a:endParaRPr lang="pl-PL" dirty="0" smtClean="0"/>
          </a:p>
          <a:p>
            <a:pPr lvl="1"/>
            <a:r>
              <a:rPr lang="pl-PL" dirty="0" err="1" smtClean="0"/>
              <a:t>Assemblathon</a:t>
            </a:r>
            <a:r>
              <a:rPr lang="pl-PL" dirty="0" smtClean="0"/>
              <a:t> 1&amp;2 </a:t>
            </a:r>
            <a:r>
              <a:rPr lang="en-US" dirty="0" smtClean="0">
                <a:hlinkClick r:id="rId6"/>
              </a:rPr>
              <a:t>http://assemblathon.org/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979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LD in real data is messy</a:t>
            </a:r>
          </a:p>
          <a:p>
            <a:r>
              <a:rPr lang="en-US" dirty="0" smtClean="0"/>
              <a:t>Experimental techniques produce genotypes</a:t>
            </a:r>
          </a:p>
          <a:p>
            <a:r>
              <a:rPr lang="en-US" dirty="0" smtClean="0"/>
              <a:t>Genotype -&gt; haplotype is a difficult computational problem</a:t>
            </a:r>
          </a:p>
          <a:p>
            <a:r>
              <a:rPr lang="en-US" dirty="0" smtClean="0"/>
              <a:t>We formalized haplotype phasing, constructed an optimization, and analyzed the Clark algorithm</a:t>
            </a:r>
          </a:p>
          <a:p>
            <a:r>
              <a:rPr lang="en-US" dirty="0" err="1" smtClean="0"/>
              <a:t>Mathematica</a:t>
            </a:r>
            <a:r>
              <a:rPr lang="en-US" dirty="0" smtClean="0"/>
              <a:t> and </a:t>
            </a:r>
            <a:r>
              <a:rPr lang="en-US" smtClean="0"/>
              <a:t>data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247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1629</Words>
  <Application>Microsoft Macintosh PowerPoint</Application>
  <PresentationFormat>On-screen Show (4:3)</PresentationFormat>
  <Paragraphs>609</Paragraphs>
  <Slides>44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Data and Haplotype Phasing</vt:lpstr>
      <vt:lpstr>Summary of last class</vt:lpstr>
      <vt:lpstr>Central Dogma</vt:lpstr>
      <vt:lpstr>Variation</vt:lpstr>
      <vt:lpstr>Variation</vt:lpstr>
      <vt:lpstr>Summary of last class</vt:lpstr>
      <vt:lpstr>Recombination</vt:lpstr>
      <vt:lpstr>Summary of last class</vt:lpstr>
      <vt:lpstr>Importance of seeing from both angles</vt:lpstr>
      <vt:lpstr>data used so far in 2820</vt:lpstr>
      <vt:lpstr>Linkage Disequilibrium</vt:lpstr>
      <vt:lpstr>PowerPoint Presentation</vt:lpstr>
      <vt:lpstr>Computing LD</vt:lpstr>
      <vt:lpstr>SNP Arrays</vt:lpstr>
      <vt:lpstr>High-throughput Sequencing</vt:lpstr>
      <vt:lpstr>Genome Assembly</vt:lpstr>
      <vt:lpstr>Haplotype reconstruction</vt:lpstr>
      <vt:lpstr>Notation and assumptions</vt:lpstr>
      <vt:lpstr>Haplotype Phasing </vt:lpstr>
      <vt:lpstr>Space of solutions</vt:lpstr>
      <vt:lpstr>Space of solutions</vt:lpstr>
      <vt:lpstr>Haplotype phasing</vt:lpstr>
      <vt:lpstr>Optimization</vt:lpstr>
      <vt:lpstr>Optimization</vt:lpstr>
      <vt:lpstr>Algorithm</vt:lpstr>
      <vt:lpstr>Algorithm</vt:lpstr>
      <vt:lpstr>The Clark method</vt:lpstr>
      <vt:lpstr>The Clark method</vt:lpstr>
      <vt:lpstr>The Clark method</vt:lpstr>
      <vt:lpstr>The Clark method</vt:lpstr>
      <vt:lpstr>Consistent haplotypes</vt:lpstr>
      <vt:lpstr>The Clark method</vt:lpstr>
      <vt:lpstr>The Clark method</vt:lpstr>
      <vt:lpstr>The Clark method</vt:lpstr>
      <vt:lpstr>Clark algorithm</vt:lpstr>
      <vt:lpstr>Drawbacks?</vt:lpstr>
      <vt:lpstr>Drawbacks?</vt:lpstr>
      <vt:lpstr>Drawbacks?</vt:lpstr>
      <vt:lpstr>Drawbacks?</vt:lpstr>
      <vt:lpstr>Drawbacks?</vt:lpstr>
      <vt:lpstr>Order of resolution</vt:lpstr>
      <vt:lpstr>Max resolution</vt:lpstr>
      <vt:lpstr>Where to find the data</vt:lpstr>
      <vt:lpstr>Lecture 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 Bio Data</dc:title>
  <dc:creator>rapturous</dc:creator>
  <cp:lastModifiedBy>rapturous</cp:lastModifiedBy>
  <cp:revision>24</cp:revision>
  <dcterms:created xsi:type="dcterms:W3CDTF">2013-09-19T04:10:21Z</dcterms:created>
  <dcterms:modified xsi:type="dcterms:W3CDTF">2013-09-19T09:30:54Z</dcterms:modified>
</cp:coreProperties>
</file>