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9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1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1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8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5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3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4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9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4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1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38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2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0CFB-9327-1945-941E-7FEA229E4134}" type="datetimeFigureOut">
              <a:rPr lang="en-US" smtClean="0"/>
              <a:t>9/17/13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82786-31D1-0945-B0CC-8E34D546D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9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Typed up notes by Derek </a:t>
            </a:r>
            <a:r>
              <a:rPr lang="en-US" dirty="0" err="1" smtClean="0"/>
              <a:t>Aguiar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4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Abbreviated LD, represents a statistical linkage between alleles on the same chromosome</a:t>
            </a:r>
          </a:p>
          <a:p>
            <a:r>
              <a:rPr lang="en-US" dirty="0" smtClean="0"/>
              <a:t>Recombination breaks linkage disequilibrium</a:t>
            </a:r>
          </a:p>
          <a:p>
            <a:r>
              <a:rPr lang="en-US" dirty="0" smtClean="0"/>
              <a:t>For example, we have one ancestral haplotype that gains a mutation, so now two haplotypes exist in the population.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522566" y="5690448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22566" y="6261657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839215" y="5371040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5839215" y="5928739"/>
            <a:ext cx="23234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1777" y="5989376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708426" y="5669968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18" name="Right Arrow 17"/>
          <p:cNvSpPr/>
          <p:nvPr/>
        </p:nvSpPr>
        <p:spPr>
          <a:xfrm>
            <a:off x="4580444" y="5839058"/>
            <a:ext cx="608024" cy="2653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5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another site is mutated, three haplotypes exist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But the </a:t>
            </a:r>
            <a:r>
              <a:rPr lang="en-US" i="1" dirty="0" smtClean="0"/>
              <a:t>a</a:t>
            </a:r>
            <a:r>
              <a:rPr lang="en-US" dirty="0" smtClean="0"/>
              <a:t> allele completely determines the </a:t>
            </a:r>
            <a:r>
              <a:rPr lang="en-US" i="1" dirty="0" smtClean="0"/>
              <a:t>b</a:t>
            </a:r>
            <a:r>
              <a:rPr lang="en-US" dirty="0" smtClean="0"/>
              <a:t> allele so the sites are still in strong linkage disequilibrium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273310" y="2632567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273310" y="3203776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589959" y="2313159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5589959" y="2870858"/>
            <a:ext cx="23234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283128" y="3810740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599777" y="3477822"/>
            <a:ext cx="227738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</a:t>
            </a:r>
            <a:r>
              <a:rPr lang="en-US" sz="3200" b="1" dirty="0" smtClean="0"/>
              <a:t>                  b</a:t>
            </a:r>
            <a:endParaRPr lang="en-US" sz="32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78962" y="3008764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8962" y="3579973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295611" y="2689356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13" name="Rectangle 12"/>
          <p:cNvSpPr/>
          <p:nvPr/>
        </p:nvSpPr>
        <p:spPr>
          <a:xfrm>
            <a:off x="1295611" y="3247055"/>
            <a:ext cx="23234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14" name="Right Arrow 13"/>
          <p:cNvSpPr/>
          <p:nvPr/>
        </p:nvSpPr>
        <p:spPr>
          <a:xfrm>
            <a:off x="4276432" y="3114371"/>
            <a:ext cx="608024" cy="2653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6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6551356" y="5972061"/>
            <a:ext cx="1499869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the probability or mutating either the A/a or B/b variant is very low, linkage disequilibrium is more often broken by recombination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38819" y="4523963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38819" y="5095172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55468" y="4204555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955468" y="4762254"/>
            <a:ext cx="23234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48637" y="5702136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65286" y="5369218"/>
            <a:ext cx="227738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</a:t>
            </a:r>
            <a:r>
              <a:rPr lang="en-US" sz="3200" b="1" dirty="0" smtClean="0"/>
              <a:t>                  b</a:t>
            </a:r>
            <a:endParaRPr lang="en-US" sz="32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111170" y="4228338"/>
            <a:ext cx="2932025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11170" y="4799547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427819" y="3908930"/>
            <a:ext cx="23332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sp>
        <p:nvSpPr>
          <p:cNvPr id="13" name="Rectangle 12"/>
          <p:cNvSpPr/>
          <p:nvPr/>
        </p:nvSpPr>
        <p:spPr>
          <a:xfrm>
            <a:off x="5427819" y="4466629"/>
            <a:ext cx="23234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                  b</a:t>
            </a:r>
            <a:endParaRPr lang="en-US" sz="32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120988" y="5406511"/>
            <a:ext cx="29320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437637" y="5073593"/>
            <a:ext cx="227738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</a:t>
            </a:r>
            <a:r>
              <a:rPr lang="en-US" sz="3200" b="1" dirty="0" smtClean="0"/>
              <a:t>                  b</a:t>
            </a:r>
            <a:endParaRPr lang="en-US" sz="3200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5111170" y="5972109"/>
            <a:ext cx="1441974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427819" y="5639191"/>
            <a:ext cx="228720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</a:t>
            </a:r>
            <a:r>
              <a:rPr lang="en-US" sz="3200" b="1" dirty="0" smtClean="0"/>
              <a:t>                  B</a:t>
            </a:r>
            <a:endParaRPr lang="en-US" sz="3200" b="1" dirty="0"/>
          </a:p>
        </p:txBody>
      </p:sp>
      <p:sp>
        <p:nvSpPr>
          <p:cNvPr id="21" name="Right Arrow 20"/>
          <p:cNvSpPr/>
          <p:nvPr/>
        </p:nvSpPr>
        <p:spPr>
          <a:xfrm>
            <a:off x="4082604" y="4962488"/>
            <a:ext cx="608024" cy="2653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in drosophila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135057"/>
              </p:ext>
            </p:extLst>
          </p:nvPr>
        </p:nvGraphicFramePr>
        <p:xfrm>
          <a:off x="758345" y="2503688"/>
          <a:ext cx="265899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165"/>
                <a:gridCol w="13218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725426"/>
            <a:ext cx="3166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Three alleles (genes or variants)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67000" y="1725426"/>
            <a:ext cx="4935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 the case of two alleles (pairwise measurements)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6757951"/>
              </p:ext>
            </p:extLst>
          </p:nvPr>
        </p:nvGraphicFramePr>
        <p:xfrm>
          <a:off x="5183862" y="4489253"/>
          <a:ext cx="265899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498"/>
                <a:gridCol w="13294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Allele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148140"/>
              </p:ext>
            </p:extLst>
          </p:nvPr>
        </p:nvGraphicFramePr>
        <p:xfrm>
          <a:off x="5183864" y="2237080"/>
          <a:ext cx="265899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497"/>
                <a:gridCol w="13294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p1q2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p2q2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323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equilibrium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940522"/>
              </p:ext>
            </p:extLst>
          </p:nvPr>
        </p:nvGraphicFramePr>
        <p:xfrm>
          <a:off x="227496" y="1417638"/>
          <a:ext cx="265899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498"/>
                <a:gridCol w="13294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Allele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288350"/>
              </p:ext>
            </p:extLst>
          </p:nvPr>
        </p:nvGraphicFramePr>
        <p:xfrm>
          <a:off x="3241721" y="1417638"/>
          <a:ext cx="265899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497"/>
                <a:gridCol w="13294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p1q2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p2q1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p2q2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7496" y="3521589"/>
            <a:ext cx="556899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So we can measure the frequency of haplotypes and subtract of the expected frequency given from the allele frequencies.</a:t>
            </a:r>
          </a:p>
          <a:p>
            <a:endParaRPr lang="en-US" dirty="0"/>
          </a:p>
          <a:p>
            <a:r>
              <a:rPr lang="en-US" dirty="0" smtClean="0"/>
              <a:t>This is the fundamental concept for linkage disequilibrium, D</a:t>
            </a:r>
          </a:p>
          <a:p>
            <a:endParaRPr lang="en-US" dirty="0"/>
          </a:p>
          <a:p>
            <a:r>
              <a:rPr lang="en-US" dirty="0" smtClean="0"/>
              <a:t>D=P11-p1q1</a:t>
            </a:r>
          </a:p>
          <a:p>
            <a:r>
              <a:rPr lang="en-US" dirty="0" smtClean="0"/>
              <a:t>If D=0, we have linkage equilibrium,</a:t>
            </a:r>
          </a:p>
          <a:p>
            <a:r>
              <a:rPr lang="en-US" dirty="0" smtClean="0"/>
              <a:t>If LD!=0, we have some level of linkage disequilibrium</a:t>
            </a:r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191419"/>
              </p:ext>
            </p:extLst>
          </p:nvPr>
        </p:nvGraphicFramePr>
        <p:xfrm>
          <a:off x="6260193" y="1417638"/>
          <a:ext cx="276558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55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 data 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P11=frequency</a:t>
                      </a:r>
                      <a:r>
                        <a:rPr lang="en-US" baseline="0" dirty="0" smtClean="0"/>
                        <a:t> of haplotype AB in population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P12=frequency</a:t>
                      </a:r>
                      <a:r>
                        <a:rPr lang="en-US" baseline="0" dirty="0" smtClean="0"/>
                        <a:t> of haplotype </a:t>
                      </a:r>
                      <a:r>
                        <a:rPr lang="en-US" baseline="0" dirty="0" err="1" smtClean="0"/>
                        <a:t>Ab</a:t>
                      </a:r>
                      <a:r>
                        <a:rPr lang="en-US" baseline="0" dirty="0" smtClean="0"/>
                        <a:t> in population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P21=frequency</a:t>
                      </a:r>
                      <a:r>
                        <a:rPr lang="en-US" baseline="0" dirty="0" smtClean="0"/>
                        <a:t> of haplotype </a:t>
                      </a:r>
                      <a:r>
                        <a:rPr lang="en-US" baseline="0" dirty="0" err="1" smtClean="0"/>
                        <a:t>aB</a:t>
                      </a:r>
                      <a:r>
                        <a:rPr lang="en-US" baseline="0" dirty="0" smtClean="0"/>
                        <a:t> in population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P22=frequency</a:t>
                      </a:r>
                      <a:r>
                        <a:rPr lang="en-US" baseline="0" dirty="0" smtClean="0"/>
                        <a:t> of haplotype </a:t>
                      </a:r>
                      <a:r>
                        <a:rPr lang="en-US" baseline="0" dirty="0" err="1" smtClean="0"/>
                        <a:t>ab</a:t>
                      </a:r>
                      <a:r>
                        <a:rPr lang="en-US" baseline="0" dirty="0" smtClean="0"/>
                        <a:t> in population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812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737" y="1417638"/>
            <a:ext cx="3609802" cy="22893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Lemma</a:t>
            </a:r>
          </a:p>
          <a:p>
            <a:pPr marL="0" indent="0">
              <a:buNone/>
            </a:pPr>
            <a:r>
              <a:rPr lang="en-US" dirty="0" smtClean="0"/>
              <a:t>D=P11P22-P12P21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334507"/>
              </p:ext>
            </p:extLst>
          </p:nvPr>
        </p:nvGraphicFramePr>
        <p:xfrm>
          <a:off x="227496" y="1417638"/>
          <a:ext cx="300178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178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Linkage disequilibrium 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P11=p1q1+D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P12=p1q2-D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P21=p2q1-D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P22=p2q2+D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56420" y="3613666"/>
            <a:ext cx="771537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Proof</a:t>
            </a:r>
          </a:p>
          <a:p>
            <a:r>
              <a:rPr lang="en-US" dirty="0" smtClean="0">
                <a:latin typeface="Courier New"/>
                <a:cs typeface="Courier New"/>
              </a:rPr>
              <a:t>P11P22=(p1q1+D)(p2q2+D)=p1q1p2q2+p1q1D+p2q2D+D^2</a:t>
            </a:r>
          </a:p>
          <a:p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P12P21=(p1q2-D)(p2q1-D)=p1p2q1q2-Dp2q1-Dp1q2+D^2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P11P22-P12P21=D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8890" y="5932818"/>
            <a:ext cx="783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So, D is indeed a measure that takes into account all of the haplotype frequencies.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7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D’= D/</a:t>
            </a:r>
            <a:r>
              <a:rPr lang="en-US" dirty="0" err="1" smtClean="0">
                <a:latin typeface="Courier New"/>
                <a:cs typeface="Courier New"/>
              </a:rPr>
              <a:t>Dmax</a:t>
            </a:r>
            <a:r>
              <a:rPr lang="en-US" dirty="0" smtClean="0">
                <a:latin typeface="Courier New"/>
                <a:cs typeface="Courier New"/>
              </a:rPr>
              <a:t> when D&gt;0 and 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 D/</a:t>
            </a:r>
            <a:r>
              <a:rPr lang="en-US" dirty="0" err="1" smtClean="0">
                <a:latin typeface="Courier New"/>
                <a:cs typeface="Courier New"/>
              </a:rPr>
              <a:t>Dmin</a:t>
            </a:r>
            <a:r>
              <a:rPr lang="en-US" dirty="0" smtClean="0">
                <a:latin typeface="Courier New"/>
                <a:cs typeface="Courier New"/>
              </a:rPr>
              <a:t> when D&lt;0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w</a:t>
            </a:r>
            <a:r>
              <a:rPr lang="en-US" dirty="0" smtClean="0">
                <a:latin typeface="Courier New"/>
                <a:cs typeface="Courier New"/>
              </a:rPr>
              <a:t>here</a:t>
            </a:r>
          </a:p>
          <a:p>
            <a:pPr marL="0" indent="0">
              <a:buNone/>
            </a:pPr>
            <a:r>
              <a:rPr lang="en-US" dirty="0" err="1" smtClean="0">
                <a:latin typeface="Courier New"/>
                <a:cs typeface="Courier New"/>
              </a:rPr>
              <a:t>Dmin</a:t>
            </a:r>
            <a:r>
              <a:rPr lang="en-US" dirty="0" smtClean="0">
                <a:latin typeface="Courier New"/>
                <a:cs typeface="Courier New"/>
              </a:rPr>
              <a:t>=Max{-p1q1,-p2q2}</a:t>
            </a:r>
          </a:p>
          <a:p>
            <a:pPr marL="0" indent="0">
              <a:buNone/>
            </a:pPr>
            <a:r>
              <a:rPr lang="en-US" dirty="0" err="1" smtClean="0">
                <a:latin typeface="Courier New"/>
                <a:cs typeface="Courier New"/>
              </a:rPr>
              <a:t>Dmax</a:t>
            </a:r>
            <a:r>
              <a:rPr lang="en-US" dirty="0" smtClean="0">
                <a:latin typeface="Courier New"/>
                <a:cs typeface="Courier New"/>
              </a:rPr>
              <a:t>=Min{p1q2,p2q1}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8980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P11,P12,P21,P22 &gt;= 0 </a:t>
            </a:r>
          </a:p>
          <a:p>
            <a:r>
              <a:rPr lang="en-US" dirty="0" smtClean="0"/>
              <a:t>If D&lt;0 then </a:t>
            </a:r>
            <a:r>
              <a:rPr lang="en-US" dirty="0" err="1" smtClean="0"/>
              <a:t>Dmin</a:t>
            </a:r>
            <a:r>
              <a:rPr lang="en-US" dirty="0" smtClean="0"/>
              <a:t> is negative and D’ is positive.</a:t>
            </a:r>
          </a:p>
          <a:p>
            <a:r>
              <a:rPr lang="en-US" dirty="0" smtClean="0"/>
              <a:t>If D&gt;0 then </a:t>
            </a:r>
            <a:r>
              <a:rPr lang="en-US" dirty="0" err="1" smtClean="0"/>
              <a:t>Dmax</a:t>
            </a:r>
            <a:r>
              <a:rPr lang="en-US" dirty="0" smtClean="0"/>
              <a:t> is positive and D’ is positive.</a:t>
            </a:r>
          </a:p>
          <a:p>
            <a:endParaRPr lang="en-US" dirty="0"/>
          </a:p>
          <a:p>
            <a:r>
              <a:rPr lang="en-US" dirty="0" smtClean="0"/>
              <a:t>If D&lt;0 then P12P21&gt;P11P22</a:t>
            </a:r>
          </a:p>
          <a:p>
            <a:r>
              <a:rPr lang="en-US" dirty="0" smtClean="0"/>
              <a:t>If D&gt;0 then P11P22&gt;P12P21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42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r^2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r^2=D^2/p1p2q1q2</a:t>
            </a:r>
          </a:p>
          <a:p>
            <a:r>
              <a:rPr lang="en-US" dirty="0" smtClean="0"/>
              <a:t>r=D/</a:t>
            </a:r>
            <a:r>
              <a:rPr lang="en-US" dirty="0" err="1" smtClean="0"/>
              <a:t>sqrt</a:t>
            </a:r>
            <a:r>
              <a:rPr lang="en-US" dirty="0" smtClean="0"/>
              <a:t>(p1p2q1q2) is the correlation coefficient between pairs of variants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21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testing for 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pair of sites, are they significantly associated?</a:t>
            </a:r>
          </a:p>
          <a:p>
            <a:r>
              <a:rPr lang="en-US" dirty="0" smtClean="0"/>
              <a:t>Hypothesis testing</a:t>
            </a:r>
          </a:p>
          <a:p>
            <a:pPr lvl="1"/>
            <a:r>
              <a:rPr lang="en-US" dirty="0" smtClean="0"/>
              <a:t>LD detected is statistically significant</a:t>
            </a:r>
          </a:p>
          <a:p>
            <a:r>
              <a:rPr lang="en-US" dirty="0" smtClean="0"/>
              <a:t>Null hypothesis</a:t>
            </a:r>
          </a:p>
          <a:p>
            <a:pPr lvl="1"/>
            <a:r>
              <a:rPr lang="en-US" dirty="0" smtClean="0"/>
              <a:t>Linkage equilibrium, </a:t>
            </a:r>
            <a:r>
              <a:rPr lang="en-US" dirty="0" err="1" smtClean="0"/>
              <a:t>Pij</a:t>
            </a:r>
            <a:r>
              <a:rPr lang="en-US" dirty="0" smtClean="0"/>
              <a:t>=</a:t>
            </a:r>
            <a:r>
              <a:rPr lang="en-US" dirty="0" err="1" smtClean="0"/>
              <a:t>piqj</a:t>
            </a:r>
            <a:r>
              <a:rPr lang="en-US" dirty="0" smtClean="0"/>
              <a:t>, the frequency of the haplotype is the product of the allele frequencies</a:t>
            </a:r>
          </a:p>
          <a:p>
            <a:r>
              <a:rPr lang="en-US" dirty="0" smtClean="0"/>
              <a:t>Alternative hypothesis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64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2x2 contingency table, </a:t>
            </a:r>
            <a:r>
              <a:rPr lang="en-US" dirty="0" err="1" smtClean="0"/>
              <a:t>nij</a:t>
            </a:r>
            <a:r>
              <a:rPr lang="en-US" dirty="0" smtClean="0"/>
              <a:t>= the number of alleles with </a:t>
            </a:r>
            <a:r>
              <a:rPr lang="en-US" dirty="0" err="1" smtClean="0"/>
              <a:t>i</a:t>
            </a:r>
            <a:r>
              <a:rPr lang="en-US" dirty="0" smtClean="0"/>
              <a:t> in the first position and j in the second</a:t>
            </a:r>
          </a:p>
          <a:p>
            <a:r>
              <a:rPr lang="en-US" dirty="0" smtClean="0"/>
              <a:t>Sum of the </a:t>
            </a:r>
            <a:r>
              <a:rPr lang="en-US" dirty="0" err="1" smtClean="0"/>
              <a:t>nij</a:t>
            </a:r>
            <a:r>
              <a:rPr lang="en-US" dirty="0" smtClean="0"/>
              <a:t> = n over all i’s and j’s</a:t>
            </a:r>
          </a:p>
          <a:p>
            <a:r>
              <a:rPr lang="en-US" dirty="0" smtClean="0"/>
              <a:t>Apply Fisher’s exact test or X^2 test</a:t>
            </a:r>
          </a:p>
          <a:p>
            <a:pPr lvl="1"/>
            <a:r>
              <a:rPr lang="en-US" dirty="0" smtClean="0"/>
              <a:t>If n is large </a:t>
            </a:r>
            <a:r>
              <a:rPr lang="en-US" dirty="0"/>
              <a:t>F</a:t>
            </a:r>
            <a:r>
              <a:rPr lang="en-US" dirty="0" smtClean="0"/>
              <a:t>isher is difficult to compute but X^2 is a good approximation</a:t>
            </a:r>
          </a:p>
          <a:p>
            <a:pPr lvl="1"/>
            <a:r>
              <a:rPr lang="en-US" dirty="0" smtClean="0"/>
              <a:t>X=Sum[(</a:t>
            </a:r>
            <a:r>
              <a:rPr lang="en-US" dirty="0" err="1" smtClean="0"/>
              <a:t>nij-piqj</a:t>
            </a:r>
            <a:r>
              <a:rPr lang="en-US" dirty="0" smtClean="0"/>
              <a:t>)^2/</a:t>
            </a:r>
            <a:r>
              <a:rPr lang="en-US" dirty="0" err="1" smtClean="0"/>
              <a:t>piqj</a:t>
            </a:r>
            <a:r>
              <a:rPr lang="en-US" dirty="0" smtClean="0"/>
              <a:t>] where this is approximately X^2 with 1 degree of freedom distributed for large 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5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 drosophila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Computing X^2 for two sites (ignore C/c allele)</a:t>
            </a:r>
          </a:p>
          <a:p>
            <a:pPr lvl="1"/>
            <a:endParaRPr lang="en-US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D=0.0061 and r^2=0.001659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189936"/>
              </p:ext>
            </p:extLst>
          </p:nvPr>
        </p:nvGraphicFramePr>
        <p:xfrm>
          <a:off x="2265347" y="2878232"/>
          <a:ext cx="425873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578"/>
                <a:gridCol w="1419578"/>
                <a:gridCol w="14195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0.5656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0.0757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0.3251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0.03272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80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 drosophila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X^2=r^2*n=0.81</a:t>
            </a:r>
          </a:p>
          <a:p>
            <a:r>
              <a:rPr lang="en-US" dirty="0" smtClean="0"/>
              <a:t>X^2 with 1 degree of freedom gives a probability of 0.37 which is not significant so we cannot reject the null hypothesis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5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three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X=13.0</a:t>
            </a:r>
          </a:p>
          <a:p>
            <a:r>
              <a:rPr lang="en-US" dirty="0" smtClean="0"/>
              <a:t>X^2 </a:t>
            </a:r>
            <a:r>
              <a:rPr lang="en-US" dirty="0" err="1" smtClean="0"/>
              <a:t>prob</a:t>
            </a:r>
            <a:r>
              <a:rPr lang="en-US" dirty="0" smtClean="0"/>
              <a:t> of 0.0003</a:t>
            </a:r>
          </a:p>
          <a:p>
            <a:r>
              <a:rPr lang="en-US" dirty="0" err="1" smtClean="0"/>
              <a:t>Dmax</a:t>
            </a:r>
            <a:r>
              <a:rPr lang="en-US" dirty="0" smtClean="0"/>
              <a:t>={0.053,0.102}</a:t>
            </a:r>
          </a:p>
          <a:p>
            <a:r>
              <a:rPr lang="en-US" dirty="0" smtClean="0"/>
              <a:t>D’=0.012/0.053=.226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84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775</Words>
  <Application>Microsoft Macintosh PowerPoint</Application>
  <PresentationFormat>On-screen Show (4:3)</PresentationFormat>
  <Paragraphs>180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Linkage Disequilibrium</vt:lpstr>
      <vt:lpstr>Linkage Disequilibrium</vt:lpstr>
      <vt:lpstr>Linkage disequilibrium</vt:lpstr>
      <vt:lpstr>Linkage disequilibrium</vt:lpstr>
      <vt:lpstr>An example in drosophila</vt:lpstr>
      <vt:lpstr>Linkage equilibrium</vt:lpstr>
      <vt:lpstr>D</vt:lpstr>
      <vt:lpstr>D’</vt:lpstr>
      <vt:lpstr>D’</vt:lpstr>
      <vt:lpstr>r^2</vt:lpstr>
      <vt:lpstr>Statistical testing for LD</vt:lpstr>
      <vt:lpstr>Hypothesis testing</vt:lpstr>
      <vt:lpstr>Example in drosophila</vt:lpstr>
      <vt:lpstr>Example in drosophila</vt:lpstr>
      <vt:lpstr>Looking at three sites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Linkage Disequilibrium</dc:title>
  <dc:creator>rapturous</dc:creator>
  <cp:lastModifiedBy>rapturous</cp:lastModifiedBy>
  <cp:revision>13</cp:revision>
  <dcterms:created xsi:type="dcterms:W3CDTF">2013-09-17T18:50:54Z</dcterms:created>
  <dcterms:modified xsi:type="dcterms:W3CDTF">2013-09-17T20:52:09Z</dcterms:modified>
</cp:coreProperties>
</file>