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59" r:id="rId5"/>
    <p:sldId id="260" r:id="rId6"/>
    <p:sldId id="258" r:id="rId7"/>
    <p:sldId id="261" r:id="rId8"/>
    <p:sldId id="263" r:id="rId9"/>
    <p:sldId id="267" r:id="rId10"/>
    <p:sldId id="265" r:id="rId11"/>
    <p:sldId id="266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>
        <p:scale>
          <a:sx n="83" d="100"/>
          <a:sy n="83" d="100"/>
        </p:scale>
        <p:origin x="643" y="3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A911F-CAAD-118F-14CC-40A14210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F74BAD-66FC-5C14-BEF4-9C05CB594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1C817D-00CF-EC80-4F58-CE8651C52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8EF72-27B6-4A09-BEAB-F7CCDF9CAE06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355CA-947C-8501-21D3-949C29EB9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77245-929D-F4E9-55EE-08CA1A6E3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1E42-1AEF-42A1-8A80-6B8B2C7C2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561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152D1-6AF5-4364-67DF-4757B2A75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B52A6-ABA2-1947-17FB-9C39450C99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D1003F-3BFD-31A7-BD95-DA2093673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8EF72-27B6-4A09-BEAB-F7CCDF9CAE06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7A11C-E9E2-DBE8-8860-D296C1559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C433B-1253-30AF-A4FE-083F45F57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1E42-1AEF-42A1-8A80-6B8B2C7C2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041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61319-630E-239E-824F-1C7286953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FEF43B-2BA6-A437-8393-6021B8B26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BEF4-F26A-4EAF-60E4-AF55F2736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8EF72-27B6-4A09-BEAB-F7CCDF9CAE06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CA35C-972F-3F7F-D37F-BE6C8FCF8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C0383-D8BA-6FDA-C907-A824CA98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1E42-1AEF-42A1-8A80-6B8B2C7C2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606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5C5BE-4878-3665-1A31-C840B0BB3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A9555-79E5-02A3-F101-2071941A38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B33F24-6CB9-0248-DC5F-F4E87F63A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B7999-1F5E-9A90-7F71-203BE91E4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8EF72-27B6-4A09-BEAB-F7CCDF9CAE06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FEF4DD-09D2-CFF6-0CEA-11DB99F40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6726BC-8E0D-F937-7ECA-26BF11300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1E42-1AEF-42A1-8A80-6B8B2C7C2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293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88C04-6EE3-7457-F27B-2169E0CDF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FDD6D3-674C-A49B-860C-0AE583369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25685B-003B-77CF-8B5B-C2BDB1FB2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043378-7621-4201-1A57-095E65CB27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C8E24B-FF56-E619-F8D3-9FE95FE8D9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7E2AD6-6FDB-8319-D1A1-6702198D4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8EF72-27B6-4A09-BEAB-F7CCDF9CAE06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0DBAB4-6B9E-26E1-8DBA-70F28739E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7D05DC-76FF-DCA0-E61B-63D260EA2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1E42-1AEF-42A1-8A80-6B8B2C7C2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030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B2B20-9217-7EA9-56F9-B1A9C518F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0E81B9-8FB8-EDF4-F147-EC8F849E4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8EF72-27B6-4A09-BEAB-F7CCDF9CAE06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08F012-DADD-0314-2654-B6779EAE2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AC70B7-8126-2052-B3E9-B29E4786F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1E42-1AEF-42A1-8A80-6B8B2C7C2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173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6E4947-B1BB-70EB-3EE4-F6B4081B5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8EF72-27B6-4A09-BEAB-F7CCDF9CAE06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991315-B7CD-DE26-8C22-89BD4E296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0A3E0-69B7-3901-B307-A5FAC1675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1E42-1AEF-42A1-8A80-6B8B2C7C2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477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A6BB0-9BCB-D52E-260B-D49E9CCFD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D59C9-F13A-AC93-B158-97C0F995A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24E64-93B9-FA94-D147-3B6EE15EA0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EB5A9F-4AAC-13C2-39E1-AD37E420F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8EF72-27B6-4A09-BEAB-F7CCDF9CAE06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7FABA9-169F-32D7-C4B1-76FFC7BA6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B0980D-6FB0-BE6F-13E2-CD370C0CE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1E42-1AEF-42A1-8A80-6B8B2C7C2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167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5726B-8191-6CFC-FC71-040E8348C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6EE656-D7BE-8C1A-4EAC-6EFD6F0C73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3F857-55FD-47F2-09EE-43969E6D0C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A6596-B951-D704-320F-7C69F3CED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8EF72-27B6-4A09-BEAB-F7CCDF9CAE06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CA378E-7987-C765-CFA9-FC2CB7A2C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5812E2-8035-239C-8D25-495348F52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1E42-1AEF-42A1-8A80-6B8B2C7C2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64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2AEA2-44FE-10F3-A8E4-6A316DF2C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24910A-C830-504F-8D82-93683ED447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5D6A6-E097-81E6-05DC-FF046F52F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8EF72-27B6-4A09-BEAB-F7CCDF9CAE06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B65F4-8C2E-6EBC-0DD7-2D94EE6A8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29A8EE-3336-4B24-0A44-AA10B4552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1E42-1AEF-42A1-8A80-6B8B2C7C2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00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8B2732-B65A-8F61-F32C-4B41085D95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AC473F-23C4-3F4C-4207-BDCBBF092E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A15C8-B3DE-B408-AC7A-8D2E82910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8EF72-27B6-4A09-BEAB-F7CCDF9CAE06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D6587-6E4F-5FBF-636C-DFDED050B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646C2-8831-5371-DECF-0FED1D935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01E42-1AEF-42A1-8A80-6B8B2C7C2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78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15A7BB-BE7C-1B4E-19F3-A8558DCA1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E92D7-F463-671E-8B10-C384DF20C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3C703-DBC8-DFE1-C211-F6D78BF7BE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28EF72-27B6-4A09-BEAB-F7CCDF9CAE06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65DC7-9FFA-1539-3D7E-2DE6D78C3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A8D6B-3F35-300B-6117-59C1EC24F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F01E42-1AEF-42A1-8A80-6B8B2C7C2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644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st.gov/programs-projects/interferometry-infer-neutron-interferometric-microscopy-small-forces-and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sg.nist.gov/deepzoomweb/inferDownload/PS_measured_mask.tar.gz" TargetMode="External"/><Relationship Id="rId2" Type="http://schemas.openxmlformats.org/officeDocument/2006/relationships/hyperlink" Target="https://isg.nist.gov/deepzoomweb/inferDownload/PS_measured.tar.gz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Data-driven%20Simulations%20For%20Training%20AI-Based%20Segmentation%20of%20Neutron%20Images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isg.nist.gov/deepzoomweb/resources/csmet/pages/RPEmap/RPEmaplinks.html" TargetMode="External"/><Relationship Id="rId2" Type="http://schemas.openxmlformats.org/officeDocument/2006/relationships/hyperlink" Target="https://isg.nist.gov/deepzoomweb/data/RPEmap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AC066-6500-8A88-63B7-BAD971761C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Visualization of high-dimensional scientific images for annotation tools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97F14F-56EA-6994-1952-A66B9EDFFF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Peter Bajcsy and Pushkar Sathe</a:t>
            </a:r>
          </a:p>
          <a:p>
            <a:r>
              <a:rPr lang="en-US" dirty="0"/>
              <a:t>National Institute of Standards and Technology</a:t>
            </a:r>
          </a:p>
        </p:txBody>
      </p:sp>
    </p:spTree>
    <p:extLst>
      <p:ext uri="{BB962C8B-B14F-4D97-AF65-F5344CB8AC3E}">
        <p14:creationId xmlns:p14="http://schemas.microsoft.com/office/powerpoint/2010/main" val="4238644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A2331-BBE2-1ECB-63B0-B0EE3748D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A7E16-FCAE-CC5F-FEF3-119606A8E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233962" indent="-233962" defTabSz="779875">
              <a:spcBef>
                <a:spcPts val="512"/>
              </a:spcBef>
              <a:buClr>
                <a:srgbClr val="727CA3"/>
              </a:buClr>
              <a:buSzPct val="76000"/>
              <a:buFont typeface="Wingdings 3"/>
              <a:buChar char=""/>
              <a:defRPr/>
            </a:pPr>
            <a:r>
              <a:rPr lang="en-US" sz="3000" b="1" dirty="0"/>
              <a:t>Motivation/Challenges:</a:t>
            </a:r>
          </a:p>
          <a:p>
            <a:pPr marL="467925" lvl="1" indent="-233962" defTabSz="779875">
              <a:spcBef>
                <a:spcPts val="426"/>
              </a:spcBef>
              <a:buClr>
                <a:srgbClr val="9FB8CD"/>
              </a:buClr>
              <a:buSzPct val="76000"/>
              <a:buFont typeface="Wingdings 3"/>
              <a:buChar char=""/>
              <a:defRPr/>
            </a:pPr>
            <a:r>
              <a:rPr lang="en-US" sz="3000" dirty="0"/>
              <a:t>Multi-dimensional imaging captures complex data beyond human perception.</a:t>
            </a:r>
          </a:p>
          <a:p>
            <a:pPr marL="467925" lvl="1" indent="-233962" defTabSz="779875">
              <a:spcBef>
                <a:spcPts val="426"/>
              </a:spcBef>
              <a:buClr>
                <a:srgbClr val="9FB8CD"/>
              </a:buClr>
              <a:buSzPct val="76000"/>
              <a:buFont typeface="Wingdings 3"/>
              <a:buChar char=""/>
              <a:defRPr/>
            </a:pPr>
            <a:r>
              <a:rPr lang="en-US" sz="3000" dirty="0"/>
              <a:t>Task-specific approaches ensure relevant information is emphasized.</a:t>
            </a:r>
          </a:p>
          <a:p>
            <a:pPr marL="233962" indent="-233962" defTabSz="779875">
              <a:spcBef>
                <a:spcPts val="512"/>
              </a:spcBef>
              <a:buClr>
                <a:srgbClr val="727CA3"/>
              </a:buClr>
              <a:buSzPct val="76000"/>
              <a:buFont typeface="Wingdings 3"/>
              <a:buChar char=""/>
              <a:defRPr/>
            </a:pPr>
            <a:r>
              <a:rPr lang="en-US" sz="3000" b="1" dirty="0"/>
              <a:t>Common Requirement: </a:t>
            </a:r>
          </a:p>
          <a:p>
            <a:pPr marL="467925" lvl="1" indent="-233962" defTabSz="779875">
              <a:spcBef>
                <a:spcPts val="426"/>
              </a:spcBef>
              <a:buClr>
                <a:srgbClr val="9FB8CD"/>
              </a:buClr>
              <a:buSzPct val="76000"/>
              <a:buFont typeface="Wingdings 3"/>
              <a:buChar char=""/>
              <a:defRPr/>
            </a:pPr>
            <a:r>
              <a:rPr lang="en-US" sz="3000" dirty="0"/>
              <a:t>Annotate multi-dimensional data based on human perception</a:t>
            </a:r>
          </a:p>
          <a:p>
            <a:pPr marL="467925" lvl="1" indent="-233962" defTabSz="779875">
              <a:spcBef>
                <a:spcPts val="426"/>
              </a:spcBef>
              <a:buClr>
                <a:srgbClr val="9FB8CD"/>
              </a:buClr>
              <a:buSzPct val="76000"/>
              <a:buFont typeface="Wingdings 3"/>
              <a:buChar char=""/>
              <a:defRPr/>
            </a:pPr>
            <a:r>
              <a:rPr lang="en-US" sz="3000" dirty="0"/>
              <a:t>Computer Vision Annotation Tool (CVAT) compatible. </a:t>
            </a:r>
          </a:p>
          <a:p>
            <a:pPr marL="233962" indent="-233962" defTabSz="779875">
              <a:spcBef>
                <a:spcPts val="512"/>
              </a:spcBef>
              <a:buClr>
                <a:srgbClr val="727CA3"/>
              </a:buClr>
              <a:buSzPct val="76000"/>
              <a:buFont typeface="Wingdings 3"/>
              <a:buChar char=""/>
              <a:defRPr/>
            </a:pPr>
            <a:r>
              <a:rPr lang="en-US" sz="3000" b="1" dirty="0"/>
              <a:t>Problem Statements:</a:t>
            </a:r>
          </a:p>
          <a:p>
            <a:pPr marL="467925" lvl="1" indent="-233962" defTabSz="779875">
              <a:spcBef>
                <a:spcPts val="426"/>
              </a:spcBef>
              <a:buClr>
                <a:srgbClr val="9FB8CD"/>
              </a:buClr>
              <a:buSzPct val="76000"/>
              <a:buFont typeface="Wingdings 3"/>
              <a:buChar char=""/>
              <a:defRPr/>
            </a:pPr>
            <a:r>
              <a:rPr lang="en-US" sz="3000" dirty="0"/>
              <a:t>Create multiple visual representations of multi-dimensional images for human visual consumption.</a:t>
            </a:r>
          </a:p>
          <a:p>
            <a:pPr marL="467925" lvl="1" indent="-233962" defTabSz="779875">
              <a:spcBef>
                <a:spcPts val="426"/>
              </a:spcBef>
              <a:buClr>
                <a:srgbClr val="9FB8CD"/>
              </a:buClr>
              <a:buSzPct val="76000"/>
              <a:buFont typeface="Wingdings 3"/>
              <a:buChar char=""/>
              <a:defRPr/>
            </a:pPr>
            <a:r>
              <a:rPr lang="en-US" sz="3000" dirty="0"/>
              <a:t>Design evaluation metrics for selecting the optimal representation given a task.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513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039C1-DF68-B574-0382-5FC8E3AA7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9255E-48F0-1237-2291-C8BDD0E39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Annotations to Create Ground Truth Image Segments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9B857-CDDA-CB4E-8186-FE28F9110A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536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70EB-22F3-3C48-6728-730D856CF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Interferometry: INFER - Neutron Interferometric Microscopy of Small Forces and Hierarchical Structures</a:t>
            </a:r>
          </a:p>
        </p:txBody>
      </p:sp>
      <p:pic>
        <p:nvPicPr>
          <p:cNvPr id="4" name="Picture 3" descr="Diagram, schematic&#10;&#10;AI-generated content may be incorrect.">
            <a:extLst>
              <a:ext uri="{FF2B5EF4-FFF2-40B4-BE49-F238E27FC236}">
                <a16:creationId xmlns:a16="http://schemas.microsoft.com/office/drawing/2014/main" id="{6712C064-DBEF-7F99-3A30-E09AC01A1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283"/>
          <a:stretch/>
        </p:blipFill>
        <p:spPr>
          <a:xfrm>
            <a:off x="455830" y="2012119"/>
            <a:ext cx="8135212" cy="33828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77BA7E-2459-E7CD-C687-8EADC05066BA}"/>
              </a:ext>
            </a:extLst>
          </p:cNvPr>
          <p:cNvSpPr txBox="1"/>
          <p:nvPr/>
        </p:nvSpPr>
        <p:spPr>
          <a:xfrm>
            <a:off x="3868615" y="1291999"/>
            <a:ext cx="27540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hlinkClick r:id="rId3"/>
              </a:rPr>
              <a:t>Project webpage</a:t>
            </a:r>
            <a:endParaRPr lang="en-US" dirty="0"/>
          </a:p>
        </p:txBody>
      </p:sp>
      <p:pic>
        <p:nvPicPr>
          <p:cNvPr id="7" name="Picture 6" descr="Graphical user interface, website&#10;&#10;AI-generated content may be incorrect.">
            <a:extLst>
              <a:ext uri="{FF2B5EF4-FFF2-40B4-BE49-F238E27FC236}">
                <a16:creationId xmlns:a16="http://schemas.microsoft.com/office/drawing/2014/main" id="{F72DC0AB-61ED-37DF-1948-D20ADCDD4E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29"/>
          <a:stretch/>
        </p:blipFill>
        <p:spPr>
          <a:xfrm>
            <a:off x="5730240" y="4986152"/>
            <a:ext cx="4252352" cy="1792017"/>
          </a:xfrm>
          <a:prstGeom prst="rect">
            <a:avLst/>
          </a:prstGeom>
        </p:spPr>
      </p:pic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01794803-F742-4562-63DF-89B20B6F5573}"/>
              </a:ext>
            </a:extLst>
          </p:cNvPr>
          <p:cNvCxnSpPr>
            <a:cxnSpLocks/>
            <a:endCxn id="7" idx="1"/>
          </p:cNvCxnSpPr>
          <p:nvPr/>
        </p:nvCxnSpPr>
        <p:spPr>
          <a:xfrm rot="16200000" flipH="1">
            <a:off x="4450320" y="4602240"/>
            <a:ext cx="1716561" cy="843280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A818F66-6ABB-080F-4D20-6A3C4F64C4B4}"/>
              </a:ext>
            </a:extLst>
          </p:cNvPr>
          <p:cNvSpPr txBox="1"/>
          <p:nvPr/>
        </p:nvSpPr>
        <p:spPr>
          <a:xfrm>
            <a:off x="10120731" y="5486400"/>
            <a:ext cx="1949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One image for each configuration of Z, </a:t>
            </a:r>
            <a:r>
              <a:rPr lang="el-GR" dirty="0"/>
              <a:t>λ</a:t>
            </a:r>
            <a:r>
              <a:rPr lang="en-US" dirty="0"/>
              <a:t>. and P</a:t>
            </a:r>
            <a:r>
              <a:rPr lang="en-US" baseline="-25000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26010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2695A-B896-F665-1216-DFAA7738D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 Dataset: Overview</a:t>
            </a:r>
          </a:p>
        </p:txBody>
      </p:sp>
      <p:pic>
        <p:nvPicPr>
          <p:cNvPr id="4" name="Picture 3" descr="A picture containing shape&#10;&#10;AI-generated content may be incorrect.">
            <a:extLst>
              <a:ext uri="{FF2B5EF4-FFF2-40B4-BE49-F238E27FC236}">
                <a16:creationId xmlns:a16="http://schemas.microsoft.com/office/drawing/2014/main" id="{52205346-1E3D-3DE2-18EB-D6A3EBBB05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91" b="21097"/>
          <a:stretch/>
        </p:blipFill>
        <p:spPr>
          <a:xfrm>
            <a:off x="416168" y="1861997"/>
            <a:ext cx="3581401" cy="47375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89D340-B66F-4F56-0E86-F509D0BB4B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56" t="501" r="2416" b="3921"/>
          <a:stretch/>
        </p:blipFill>
        <p:spPr>
          <a:xfrm>
            <a:off x="4485640" y="2050122"/>
            <a:ext cx="4686472" cy="42515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010A0E-A692-EF09-DFC7-9F5EEE092237}"/>
              </a:ext>
            </a:extLst>
          </p:cNvPr>
          <p:cNvSpPr txBox="1"/>
          <p:nvPr/>
        </p:nvSpPr>
        <p:spPr>
          <a:xfrm>
            <a:off x="4485640" y="1526902"/>
            <a:ext cx="4212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807549" rtl="0"/>
            <a:r>
              <a:rPr lang="en-US" sz="28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INFER Neutron Imaging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347757-BDF5-8B14-7E67-D80912419F0B}"/>
              </a:ext>
            </a:extLst>
          </p:cNvPr>
          <p:cNvSpPr txBox="1"/>
          <p:nvPr/>
        </p:nvSpPr>
        <p:spPr>
          <a:xfrm>
            <a:off x="9290860" y="3893234"/>
            <a:ext cx="269794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1" dirty="0">
                <a:latin typeface="+mn-lt"/>
              </a:rPr>
              <a:t>Data Dimensions:</a:t>
            </a:r>
          </a:p>
          <a:p>
            <a:r>
              <a:rPr lang="es-ES" sz="1800" dirty="0" err="1">
                <a:latin typeface="+mn-lt"/>
              </a:rPr>
              <a:t>Spatial</a:t>
            </a:r>
            <a:r>
              <a:rPr lang="es-ES" sz="1800" dirty="0">
                <a:latin typeface="+mn-lt"/>
              </a:rPr>
              <a:t> (x, y), Z, </a:t>
            </a:r>
            <a:r>
              <a:rPr lang="es-ES" sz="1800" dirty="0" err="1">
                <a:latin typeface="+mn-lt"/>
              </a:rPr>
              <a:t>Period</a:t>
            </a:r>
            <a:r>
              <a:rPr lang="es-ES" sz="1800" dirty="0">
                <a:latin typeface="+mn-lt"/>
              </a:rPr>
              <a:t> </a:t>
            </a:r>
            <a:r>
              <a:rPr lang="en-US" sz="1800" dirty="0"/>
              <a:t>P</a:t>
            </a:r>
            <a:r>
              <a:rPr lang="en-US" sz="1800" baseline="-25000" dirty="0"/>
              <a:t>D </a:t>
            </a:r>
            <a:r>
              <a:rPr lang="es-ES" sz="1800" dirty="0">
                <a:latin typeface="+mn-lt"/>
              </a:rPr>
              <a:t>= (1942, 1942, 21, 4) </a:t>
            </a:r>
          </a:p>
        </p:txBody>
      </p:sp>
    </p:spTree>
    <p:extLst>
      <p:ext uri="{BB962C8B-B14F-4D97-AF65-F5344CB8AC3E}">
        <p14:creationId xmlns:p14="http://schemas.microsoft.com/office/powerpoint/2010/main" val="2686390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B1217-174A-98E0-0B19-21779D990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 Dataset: Access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70F940-8D1B-3623-01B7-E6122239343C}"/>
              </a:ext>
            </a:extLst>
          </p:cNvPr>
          <p:cNvSpPr txBox="1"/>
          <p:nvPr/>
        </p:nvSpPr>
        <p:spPr>
          <a:xfrm>
            <a:off x="587432" y="1354131"/>
            <a:ext cx="11410604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b="1" dirty="0">
                <a:latin typeface="+mn-lt"/>
              </a:rPr>
              <a:t>General Task:  </a:t>
            </a:r>
            <a:r>
              <a:rPr lang="en-US" sz="3000" dirty="0">
                <a:latin typeface="+mn-lt"/>
              </a:rPr>
              <a:t>Visualize high-dimensional images for manual </a:t>
            </a:r>
            <a:r>
              <a:rPr lang="en-US" sz="3000" u="sng" dirty="0">
                <a:latin typeface="+mn-lt"/>
              </a:rPr>
              <a:t>segmentation tasks </a:t>
            </a:r>
            <a:r>
              <a:rPr lang="en-US" sz="3000" dirty="0">
                <a:latin typeface="+mn-lt"/>
              </a:rPr>
              <a:t>where the segments are defined by the homogeneity of high-dimensional attributes.</a:t>
            </a:r>
          </a:p>
          <a:p>
            <a:r>
              <a:rPr lang="en-US" sz="3200" b="1" dirty="0"/>
              <a:t>Access to data downloads: </a:t>
            </a:r>
          </a:p>
          <a:p>
            <a:r>
              <a:rPr lang="en-US" sz="3200" dirty="0">
                <a:effectLst/>
              </a:rPr>
              <a:t>(1) Measured Intensities for 84 autocorrelation values: A sample with polystyrene (PS) beads with varying radii in Deuterium Oxide suspensions acquired at ORNL HFIR) </a:t>
            </a:r>
          </a:p>
          <a:p>
            <a:r>
              <a:rPr lang="en-US" sz="3200" dirty="0">
                <a:effectLst/>
                <a:hlinkClick r:id="rId2"/>
              </a:rPr>
              <a:t>tar.gz file download (1.5 GB) </a:t>
            </a:r>
            <a:endParaRPr lang="en-US" sz="3200" dirty="0">
              <a:effectLst/>
            </a:endParaRPr>
          </a:p>
          <a:p>
            <a:r>
              <a:rPr lang="en-US" sz="3200" dirty="0">
                <a:effectLst/>
              </a:rPr>
              <a:t>(2) Manual Mask: 1 manually annotated mask with pixel-level annotations of 13 classes for the PS dataset (1) </a:t>
            </a:r>
          </a:p>
          <a:p>
            <a:r>
              <a:rPr lang="en-US" sz="3200" dirty="0">
                <a:effectLst/>
                <a:hlinkClick r:id="rId3"/>
              </a:rPr>
              <a:t>tar.gz file download (52 KB) </a:t>
            </a:r>
            <a:endParaRPr lang="en-US" sz="3200" dirty="0">
              <a:effectLst/>
            </a:endParaRPr>
          </a:p>
          <a:p>
            <a:pPr algn="l"/>
            <a:endParaRPr lang="en-US" sz="3000" dirty="0"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3C07B6-3426-AB6B-25D4-4C13990F2751}"/>
              </a:ext>
            </a:extLst>
          </p:cNvPr>
          <p:cNvSpPr txBox="1"/>
          <p:nvPr/>
        </p:nvSpPr>
        <p:spPr>
          <a:xfrm>
            <a:off x="5751484" y="2788271"/>
            <a:ext cx="4029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linkClick r:id="rId4"/>
              </a:rPr>
              <a:t>Data dissemination webpage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88372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152D8-2084-ADE1-3C0E-66D05EBA1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Projections to Lower-Dimensions</a:t>
            </a:r>
          </a:p>
        </p:txBody>
      </p:sp>
      <p:graphicFrame>
        <p:nvGraphicFramePr>
          <p:cNvPr id="5" name="Content Placeholder 13">
            <a:extLst>
              <a:ext uri="{FF2B5EF4-FFF2-40B4-BE49-F238E27FC236}">
                <a16:creationId xmlns:a16="http://schemas.microsoft.com/office/drawing/2014/main" id="{071153ED-78D2-8DB6-307D-64BE774B3A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0103764"/>
              </p:ext>
            </p:extLst>
          </p:nvPr>
        </p:nvGraphicFramePr>
        <p:xfrm>
          <a:off x="1177290" y="1987668"/>
          <a:ext cx="9201150" cy="462427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92241">
                  <a:extLst>
                    <a:ext uri="{9D8B030D-6E8A-4147-A177-3AD203B41FA5}">
                      <a16:colId xmlns:a16="http://schemas.microsoft.com/office/drawing/2014/main" val="877040664"/>
                    </a:ext>
                  </a:extLst>
                </a:gridCol>
                <a:gridCol w="6108909">
                  <a:extLst>
                    <a:ext uri="{9D8B030D-6E8A-4147-A177-3AD203B41FA5}">
                      <a16:colId xmlns:a16="http://schemas.microsoft.com/office/drawing/2014/main" val="2438862567"/>
                    </a:ext>
                  </a:extLst>
                </a:gridCol>
              </a:tblGrid>
              <a:tr h="24384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METHOD</a:t>
                      </a:r>
                    </a:p>
                  </a:txBody>
                  <a:tcPr marL="77993" marR="77993" marT="38996" marB="389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DESCRIPTION</a:t>
                      </a:r>
                    </a:p>
                  </a:txBody>
                  <a:tcPr marL="77993" marR="77993" marT="38996" marB="38996" anchor="ctr"/>
                </a:tc>
                <a:extLst>
                  <a:ext uri="{0D108BD9-81ED-4DB2-BD59-A6C34878D82A}">
                    <a16:rowId xmlns:a16="http://schemas.microsoft.com/office/drawing/2014/main" val="289762462"/>
                  </a:ext>
                </a:extLst>
              </a:tr>
              <a:tr h="65382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PCA </a:t>
                      </a:r>
                    </a:p>
                    <a:p>
                      <a:pPr algn="ctr"/>
                      <a:r>
                        <a:rPr lang="en-US" sz="1400" dirty="0"/>
                        <a:t>(Principal Component Analysis)</a:t>
                      </a:r>
                    </a:p>
                  </a:txBody>
                  <a:tcPr marL="77993" marR="77993" marT="38996" marB="389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Decomposes the images into orthogonal components, each representing a direction of maximum variance.</a:t>
                      </a:r>
                    </a:p>
                  </a:txBody>
                  <a:tcPr marL="77993" marR="77993" marT="38996" marB="38996" anchor="ctr"/>
                </a:tc>
                <a:extLst>
                  <a:ext uri="{0D108BD9-81ED-4DB2-BD59-A6C34878D82A}">
                    <a16:rowId xmlns:a16="http://schemas.microsoft.com/office/drawing/2014/main" val="1684596926"/>
                  </a:ext>
                </a:extLst>
              </a:tr>
              <a:tr h="653823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ICA </a:t>
                      </a:r>
                    </a:p>
                    <a:p>
                      <a:pPr algn="ctr"/>
                      <a:r>
                        <a:rPr lang="en-US" sz="1400"/>
                        <a:t>(Independent Component Analysis)</a:t>
                      </a:r>
                    </a:p>
                  </a:txBody>
                  <a:tcPr marL="77993" marR="77993" marT="38996" marB="389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Extracts statistically independent components from the images.</a:t>
                      </a:r>
                    </a:p>
                  </a:txBody>
                  <a:tcPr marL="77993" marR="77993" marT="38996" marB="38996" anchor="ctr"/>
                </a:tc>
                <a:extLst>
                  <a:ext uri="{0D108BD9-81ED-4DB2-BD59-A6C34878D82A}">
                    <a16:rowId xmlns:a16="http://schemas.microsoft.com/office/drawing/2014/main" val="2185165255"/>
                  </a:ext>
                </a:extLst>
              </a:tr>
              <a:tr h="653823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NMF</a:t>
                      </a:r>
                    </a:p>
                    <a:p>
                      <a:pPr algn="ctr"/>
                      <a:r>
                        <a:rPr lang="en-US" sz="1400"/>
                        <a:t> (Non-negative Matrix Factorization)</a:t>
                      </a:r>
                    </a:p>
                  </a:txBody>
                  <a:tcPr marL="77993" marR="77993" marT="38996" marB="389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Factorizes the images into parts-based components.</a:t>
                      </a:r>
                    </a:p>
                  </a:txBody>
                  <a:tcPr marL="77993" marR="77993" marT="38996" marB="38996" anchor="ctr"/>
                </a:tc>
                <a:extLst>
                  <a:ext uri="{0D108BD9-81ED-4DB2-BD59-A6C34878D82A}">
                    <a16:rowId xmlns:a16="http://schemas.microsoft.com/office/drawing/2014/main" val="3390523667"/>
                  </a:ext>
                </a:extLst>
              </a:tr>
              <a:tr h="85881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MSVD</a:t>
                      </a:r>
                    </a:p>
                    <a:p>
                      <a:pPr algn="ctr"/>
                      <a:r>
                        <a:rPr lang="en-US" sz="1400" dirty="0"/>
                        <a:t> (Multiscale Singular Value Decomposition)</a:t>
                      </a:r>
                    </a:p>
                  </a:txBody>
                  <a:tcPr marL="77993" marR="77993" marT="38996" marB="389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Decomposes the images into singular vectors across multiple scales.</a:t>
                      </a:r>
                    </a:p>
                  </a:txBody>
                  <a:tcPr marL="77993" marR="77993" marT="38996" marB="38996" anchor="ctr"/>
                </a:tc>
                <a:extLst>
                  <a:ext uri="{0D108BD9-81ED-4DB2-BD59-A6C34878D82A}">
                    <a16:rowId xmlns:a16="http://schemas.microsoft.com/office/drawing/2014/main" val="3947711770"/>
                  </a:ext>
                </a:extLst>
              </a:tr>
              <a:tr h="858813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LP </a:t>
                      </a:r>
                    </a:p>
                    <a:p>
                      <a:pPr algn="ctr"/>
                      <a:r>
                        <a:rPr lang="en-US" sz="1400"/>
                        <a:t>(Laplacian Pyramid)</a:t>
                      </a:r>
                    </a:p>
                  </a:txBody>
                  <a:tcPr marL="77993" marR="77993" marT="38996" marB="389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Decomposes images into multi-level pyramids, separating high-frequency (details) and low-frequency (structures) components.</a:t>
                      </a:r>
                    </a:p>
                  </a:txBody>
                  <a:tcPr marL="77993" marR="77993" marT="38996" marB="38996" anchor="ctr"/>
                </a:tc>
                <a:extLst>
                  <a:ext uri="{0D108BD9-81ED-4DB2-BD59-A6C34878D82A}">
                    <a16:rowId xmlns:a16="http://schemas.microsoft.com/office/drawing/2014/main" val="2719941288"/>
                  </a:ext>
                </a:extLst>
              </a:tr>
              <a:tr h="653823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DWT</a:t>
                      </a:r>
                    </a:p>
                    <a:p>
                      <a:pPr algn="ctr"/>
                      <a:r>
                        <a:rPr lang="en-US" sz="1400"/>
                        <a:t> (Discrete Wavelet Transform)</a:t>
                      </a:r>
                    </a:p>
                  </a:txBody>
                  <a:tcPr marL="77993" marR="77993" marT="38996" marB="389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Decomposes images into wavelet sub-bands, representing different frequency components.</a:t>
                      </a:r>
                    </a:p>
                  </a:txBody>
                  <a:tcPr marL="77993" marR="77993" marT="38996" marB="38996" anchor="ctr"/>
                </a:tc>
                <a:extLst>
                  <a:ext uri="{0D108BD9-81ED-4DB2-BD59-A6C34878D82A}">
                    <a16:rowId xmlns:a16="http://schemas.microsoft.com/office/drawing/2014/main" val="38199875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5449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64B3A-FC0A-DE1D-E882-7EB8BC83E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Projections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47ECC01-48C4-D761-5288-7772B90AF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255" y="1808018"/>
            <a:ext cx="3926062" cy="49022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A81340C-24E4-7F80-72F9-149C546BDCB2}"/>
              </a:ext>
            </a:extLst>
          </p:cNvPr>
          <p:cNvGrpSpPr/>
          <p:nvPr/>
        </p:nvGrpSpPr>
        <p:grpSpPr>
          <a:xfrm>
            <a:off x="4959928" y="2022764"/>
            <a:ext cx="6557818" cy="4276536"/>
            <a:chOff x="35688266" y="18735210"/>
            <a:chExt cx="7046977" cy="4378329"/>
          </a:xfrm>
        </p:grpSpPr>
        <p:pic>
          <p:nvPicPr>
            <p:cNvPr id="22" name="Picture 21" descr="Chart, bar chart&#10;&#10;Description automatically generated">
              <a:extLst>
                <a:ext uri="{FF2B5EF4-FFF2-40B4-BE49-F238E27FC236}">
                  <a16:creationId xmlns:a16="http://schemas.microsoft.com/office/drawing/2014/main" id="{7F8D5E64-6354-3D7A-0762-0B8A95024C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85379" y="19090892"/>
              <a:ext cx="6749864" cy="4022647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CEEC18A-8B9A-6E8B-E1BF-90F4D6939CA7}"/>
                </a:ext>
              </a:extLst>
            </p:cNvPr>
            <p:cNvSpPr txBox="1"/>
            <p:nvPr/>
          </p:nvSpPr>
          <p:spPr>
            <a:xfrm>
              <a:off x="35688266" y="18735210"/>
              <a:ext cx="7046977" cy="6746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Rank Analysis of Visualizations</a:t>
              </a:r>
            </a:p>
            <a:p>
              <a:pPr algn="ctr"/>
              <a:r>
                <a:rPr lang="en-US" b="1" dirty="0"/>
                <a:t>(Lower is Better)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6698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5C012-DBAE-65CC-A7B6-8075ED6E4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Annotations to Create Ground Truth Clusters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CF662-B1C0-782C-9A4A-409AF5ADFD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91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EAD9B-0A94-E5E3-3990-B83E177F6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Quantify 3D Characteristics of Human Retinal Pigment Epithelium</a:t>
            </a:r>
            <a:endParaRPr lang="en-US" dirty="0"/>
          </a:p>
        </p:txBody>
      </p:sp>
      <p:pic>
        <p:nvPicPr>
          <p:cNvPr id="5" name="Content Placeholder 4" descr="Diagram&#10;&#10;AI-generated content may be incorrect.">
            <a:extLst>
              <a:ext uri="{FF2B5EF4-FFF2-40B4-BE49-F238E27FC236}">
                <a16:creationId xmlns:a16="http://schemas.microsoft.com/office/drawing/2014/main" id="{63F51059-0427-4A42-1224-B2FE9971DE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982" y="1690688"/>
            <a:ext cx="5300567" cy="495701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885908-DAAF-E1AE-DA78-6757723BDC86}"/>
              </a:ext>
            </a:extLst>
          </p:cNvPr>
          <p:cNvSpPr txBox="1"/>
          <p:nvPr/>
        </p:nvSpPr>
        <p:spPr>
          <a:xfrm>
            <a:off x="838200" y="1951672"/>
            <a:ext cx="37222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 3D Subcellular Map of Human Retinal Pigment Epithelium Using Quantitative Confocal Fluorescent Microscopy </a:t>
            </a:r>
          </a:p>
          <a:p>
            <a:endParaRPr lang="en-US" dirty="0"/>
          </a:p>
        </p:txBody>
      </p:sp>
      <p:pic>
        <p:nvPicPr>
          <p:cNvPr id="8" name="Graphic 7" descr="Microscope with solid fill">
            <a:extLst>
              <a:ext uri="{FF2B5EF4-FFF2-40B4-BE49-F238E27FC236}">
                <a16:creationId xmlns:a16="http://schemas.microsoft.com/office/drawing/2014/main" id="{FC62C43D-F027-A055-55FC-BC7209820D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949" y="4251036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4A4A91-4355-A5C3-C747-EA0FC31744D3}"/>
              </a:ext>
            </a:extLst>
          </p:cNvPr>
          <p:cNvSpPr txBox="1"/>
          <p:nvPr/>
        </p:nvSpPr>
        <p:spPr>
          <a:xfrm>
            <a:off x="1752600" y="3408740"/>
            <a:ext cx="280785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</a:rPr>
              <a:t>ACTB (actin filaments)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</a:rPr>
              <a:t>CETN2 (centrioles)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</a:rPr>
              <a:t>CTNNB1 (</a:t>
            </a:r>
            <a:r>
              <a:rPr lang="en-US" sz="1200" dirty="0" err="1">
                <a:effectLst/>
              </a:rPr>
              <a:t>adherens</a:t>
            </a:r>
            <a:r>
              <a:rPr lang="en-US" sz="1200" dirty="0">
                <a:effectLst/>
              </a:rPr>
              <a:t> junctions)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</a:rPr>
              <a:t>DSP (desmosomes)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</a:rPr>
              <a:t>FBL (nucleolus)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</a:rPr>
              <a:t>GJA1 (gap junctions)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</a:rPr>
              <a:t>LAMP1 (lysosomes)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</a:rPr>
              <a:t>LC3B (autophagosomes)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</a:rPr>
              <a:t>LMNB1 (nuclear envelope)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</a:rPr>
              <a:t>MYH10 (actomyosin bundles)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</a:rPr>
              <a:t>RAB5 (endosomes)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</a:rPr>
              <a:t>SEC61B (ER)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</a:rPr>
              <a:t>SLC25A17 (peroxisomes)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</a:rPr>
              <a:t>ST6GAL1 (Golgi apparatus)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</a:rPr>
              <a:t>TOM20 (mitochondria)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</a:rPr>
              <a:t>Z01 (TJP1 tight junction protein</a:t>
            </a:r>
            <a:r>
              <a:rPr lang="en-US" dirty="0">
                <a:effectLst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87152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312F7-FD6A-8E26-F2AB-378DEE702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C6F50-2193-7EE9-3C13-136BD06A5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 Dataset: Access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9F94A4-67AA-1BDC-B083-668820421788}"/>
              </a:ext>
            </a:extLst>
          </p:cNvPr>
          <p:cNvSpPr txBox="1"/>
          <p:nvPr/>
        </p:nvSpPr>
        <p:spPr>
          <a:xfrm>
            <a:off x="914400" y="1401846"/>
            <a:ext cx="32399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hlinkClick r:id="rId2"/>
              </a:rPr>
              <a:t>Download webpage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72F04B-9FB0-32F2-8F65-41F480A191F4}"/>
              </a:ext>
            </a:extLst>
          </p:cNvPr>
          <p:cNvSpPr txBox="1"/>
          <p:nvPr/>
        </p:nvSpPr>
        <p:spPr>
          <a:xfrm>
            <a:off x="5632785" y="1451498"/>
            <a:ext cx="56448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hlinkClick r:id="rId3"/>
              </a:rPr>
              <a:t>Interactive viewing of 2TB of images</a:t>
            </a: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4D6761-DF04-4E6D-ABF1-D30709DFC1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0099" y="2607908"/>
            <a:ext cx="6709292" cy="41933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8647F2-AA88-C8B3-2F10-E9074C5690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439" y="2607908"/>
            <a:ext cx="6709294" cy="41933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78F175-0395-9AE8-1733-BADBEAB3BCE9}"/>
              </a:ext>
            </a:extLst>
          </p:cNvPr>
          <p:cNvSpPr txBox="1"/>
          <p:nvPr/>
        </p:nvSpPr>
        <p:spPr>
          <a:xfrm>
            <a:off x="2817091" y="2607907"/>
            <a:ext cx="1949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Measured Images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632280-F4EA-E1FF-F565-B82CD5B673B0}"/>
              </a:ext>
            </a:extLst>
          </p:cNvPr>
          <p:cNvSpPr txBox="1"/>
          <p:nvPr/>
        </p:nvSpPr>
        <p:spPr>
          <a:xfrm>
            <a:off x="8455192" y="2522606"/>
            <a:ext cx="2091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Segmented Images</a:t>
            </a:r>
          </a:p>
        </p:txBody>
      </p:sp>
    </p:spTree>
    <p:extLst>
      <p:ext uri="{BB962C8B-B14F-4D97-AF65-F5344CB8AC3E}">
        <p14:creationId xmlns:p14="http://schemas.microsoft.com/office/powerpoint/2010/main" val="2362689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1149E-A22F-A153-EEE7-151372835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 Dataset: Task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B1868E-8DCA-527E-40B2-54395C27223D}"/>
              </a:ext>
            </a:extLst>
          </p:cNvPr>
          <p:cNvSpPr txBox="1"/>
          <p:nvPr/>
        </p:nvSpPr>
        <p:spPr>
          <a:xfrm>
            <a:off x="838200" y="1575734"/>
            <a:ext cx="10972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task for annotators is to cluster cells for which organelles around each nucleus have similar distributions.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2413F5-B347-6E69-9AB5-AAD3A3EB9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9" y="1898899"/>
            <a:ext cx="7592291" cy="474518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868108F-97C3-8026-3313-9C4C2FBED470}"/>
              </a:ext>
            </a:extLst>
          </p:cNvPr>
          <p:cNvSpPr txBox="1"/>
          <p:nvPr/>
        </p:nvSpPr>
        <p:spPr>
          <a:xfrm>
            <a:off x="8582889" y="3105834"/>
            <a:ext cx="36091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Display: </a:t>
            </a:r>
            <a:r>
              <a:rPr lang="en-US" dirty="0"/>
              <a:t>Cell Boundary with DNA and Organelle </a:t>
            </a:r>
          </a:p>
          <a:p>
            <a:r>
              <a:rPr lang="en-US" b="1" dirty="0"/>
              <a:t>Task: </a:t>
            </a:r>
            <a:r>
              <a:rPr lang="en-US" dirty="0"/>
              <a:t>Inspection of distributions of organelles around DNA in each cell</a:t>
            </a:r>
          </a:p>
        </p:txBody>
      </p:sp>
    </p:spTree>
    <p:extLst>
      <p:ext uri="{BB962C8B-B14F-4D97-AF65-F5344CB8AC3E}">
        <p14:creationId xmlns:p14="http://schemas.microsoft.com/office/powerpoint/2010/main" val="1321853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540</Words>
  <Application>Microsoft Office PowerPoint</Application>
  <PresentationFormat>Widescreen</PresentationFormat>
  <Paragraphs>81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Wingdings 3</vt:lpstr>
      <vt:lpstr>Office Theme</vt:lpstr>
      <vt:lpstr>Visualization of high-dimensional scientific images for annotation tools</vt:lpstr>
      <vt:lpstr>Introduction</vt:lpstr>
      <vt:lpstr>Annotations to Create Ground Truth Image Segments</vt:lpstr>
      <vt:lpstr>Interferometry: INFER - Neutron Interferometric Microscopy of Small Forces and Hierarchical Structures</vt:lpstr>
      <vt:lpstr>Specific Dataset: Overview</vt:lpstr>
      <vt:lpstr>Specific Dataset: Access</vt:lpstr>
      <vt:lpstr>Projections to Lower-Dimensions</vt:lpstr>
      <vt:lpstr>Examples of Projections</vt:lpstr>
      <vt:lpstr>Annotations to Create Ground Truth Clusters</vt:lpstr>
      <vt:lpstr>Quantify 3D Characteristics of Human Retinal Pigment Epithelium</vt:lpstr>
      <vt:lpstr>Specific Dataset: Access</vt:lpstr>
      <vt:lpstr>Specific Dataset: Task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Bajcsy, Peter (Fed)</dc:creator>
  <cp:lastModifiedBy>Bajcsy, Peter (Fed)</cp:lastModifiedBy>
  <cp:revision>3</cp:revision>
  <dcterms:created xsi:type="dcterms:W3CDTF">2025-09-11T13:13:15Z</dcterms:created>
  <dcterms:modified xsi:type="dcterms:W3CDTF">2025-09-11T15:07:01Z</dcterms:modified>
</cp:coreProperties>
</file>