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</p:sldIdLst>
  <p:sldSz cy="5143500" cx="9144000"/>
  <p:notesSz cx="6858000" cy="9144000"/>
  <p:embeddedFontLst>
    <p:embeddedFont>
      <p:font typeface="Mina"/>
      <p:regular r:id="rId131"/>
      <p:bold r:id="rId132"/>
    </p:embeddedFont>
    <p:embeddedFont>
      <p:font typeface="Century Gothic"/>
      <p:regular r:id="rId133"/>
      <p:bold r:id="rId134"/>
      <p:italic r:id="rId135"/>
      <p:boldItalic r:id="rId136"/>
    </p:embeddedFont>
    <p:embeddedFont>
      <p:font typeface="Questrial"/>
      <p:regular r:id="rId1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226B502-DEBF-4383-B139-21EF5A583EA1}">
  <a:tblStyle styleId="{0226B502-DEBF-4383-B139-21EF5A583EA1}" styleName="Table_0">
    <a:wholeTbl>
      <a:tcTxStyle b="off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26" Type="http://schemas.openxmlformats.org/officeDocument/2006/relationships/slide" Target="slides/slide20.xml"/><Relationship Id="rId121" Type="http://schemas.openxmlformats.org/officeDocument/2006/relationships/slide" Target="slides/slide115.xml"/><Relationship Id="rId25" Type="http://schemas.openxmlformats.org/officeDocument/2006/relationships/slide" Target="slides/slide19.xml"/><Relationship Id="rId120" Type="http://schemas.openxmlformats.org/officeDocument/2006/relationships/slide" Target="slides/slide114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slide" Target="slides/slide119.xml"/><Relationship Id="rId29" Type="http://schemas.openxmlformats.org/officeDocument/2006/relationships/slide" Target="slides/slide23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7" Type="http://schemas.openxmlformats.org/officeDocument/2006/relationships/font" Target="fonts/Questrial-regular.fntdata"/><Relationship Id="rId132" Type="http://schemas.openxmlformats.org/officeDocument/2006/relationships/font" Target="fonts/Mina-bold.fntdata"/><Relationship Id="rId131" Type="http://schemas.openxmlformats.org/officeDocument/2006/relationships/font" Target="fonts/Mina-regular.fntdata"/><Relationship Id="rId130" Type="http://schemas.openxmlformats.org/officeDocument/2006/relationships/slide" Target="slides/slide124.xml"/><Relationship Id="rId136" Type="http://schemas.openxmlformats.org/officeDocument/2006/relationships/font" Target="fonts/CenturyGothic-boldItalic.fntdata"/><Relationship Id="rId135" Type="http://schemas.openxmlformats.org/officeDocument/2006/relationships/font" Target="fonts/CenturyGothic-italic.fntdata"/><Relationship Id="rId134" Type="http://schemas.openxmlformats.org/officeDocument/2006/relationships/font" Target="fonts/CenturyGothic-bold.fntdata"/><Relationship Id="rId133" Type="http://schemas.openxmlformats.org/officeDocument/2006/relationships/font" Target="fonts/CenturyGothic-regular.fntdata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3ffe47e0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3ffe47e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43ffe47e0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13a48dfd6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13a48dfd6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413a48dfd6_0_10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4eef7fddc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4eef7fdd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44eef7fddc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18" name="Google Shape;218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25" name="Google Shape;225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33" name="Google Shape;233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43" name="Google Shape;243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51" name="Google Shape;251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59" name="Google Shape;259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TODO: add image of path visualization in tac</a:t>
            </a:r>
            <a:endParaRPr/>
          </a:p>
        </p:txBody>
      </p:sp>
      <p:sp>
        <p:nvSpPr>
          <p:cNvPr id="269" name="Google Shape;269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Priority</a:t>
            </a:r>
            <a:endParaRPr/>
          </a:p>
        </p:txBody>
      </p:sp>
      <p:sp>
        <p:nvSpPr>
          <p:cNvPr id="379" name="Google Shape;379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5" name="Google Shape;67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9" name="Google Shape;729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3" name="Google Shape;75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4" name="Google Shape;774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5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8" name="Google Shape;798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5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5" name="Google Shape;825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2" name="Google Shape;852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5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9" name="Google Shape;879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6" name="Google Shape;906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6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3" name="Google Shape;933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6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7" name="Google Shape;957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2" name="Google Shape;982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6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4" name="Google Shape;100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2" name="Google Shape;101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9" name="Google Shape;1019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6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2" name="Google Shape;1032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6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0" name="Google Shape;104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6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8" name="Google Shape;1048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7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4" name="Google Shape;1064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7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2" name="Google Shape;1072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7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9" name="Google Shape;1079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7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6" name="Google Shape;108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7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3" name="Google Shape;1093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0" name="Google Shape;1100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7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7" name="Google Shape;1107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7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4" name="Google Shape;1114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1" name="Google Shape;1121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8" name="Google Shape;1128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8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5" name="Google Shape;1135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8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2" name="Google Shape;1142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8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9" name="Google Shape;1149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8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13a48dfd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g413a48dfd6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413a48dfd6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8" name="Google Shape;1168;g413a48dfd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g413a48dfd6_0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413a48dfd6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5" name="Google Shape;1175;g413a48dfd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g413a48dfd6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2" name="Google Shape;1182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8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1" name="Google Shape;1191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8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9" name="Google Shape;1199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8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note on accessibility: what counts as 'home base' may change based on physical ability; letting players map their own key inputs helps get around this.</a:t>
            </a:r>
            <a:endParaRPr/>
          </a:p>
        </p:txBody>
      </p:sp>
      <p:sp>
        <p:nvSpPr>
          <p:cNvPr id="1255" name="Google Shape;1255;p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1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0" name="Google Shape;1350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10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1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1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0" name="Google Shape;1430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1" name="Google Shape;1431;p10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1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7" name="Google Shape;1437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1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8" name="Google Shape;1448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1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5" name="Google Shape;1455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1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1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2" name="Google Shape;1462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1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9" name="Google Shape;1469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1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6" name="Google Shape;1476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1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3" name="Google Shape;1483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0" name="Google Shape;1490;p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1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361950"/>
            <a:ext cx="7772400" cy="1102519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  <a:defRPr b="1" i="0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1485900"/>
            <a:ext cx="6400800" cy="131445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1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  <a:defRPr b="1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  <a:defRPr b="1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mat.uab.cat/~alseda/MasterOpt/AStar-Algorithm.pdf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jpg"/><Relationship Id="rId4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jpg"/><Relationship Id="rId4" Type="http://schemas.openxmlformats.org/officeDocument/2006/relationships/image" Target="../media/image1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9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7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7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30.jpg"/><Relationship Id="rId4" Type="http://schemas.openxmlformats.org/officeDocument/2006/relationships/image" Target="../media/image39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31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40.jp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41.jp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34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33.jpg"/><Relationship Id="rId4" Type="http://schemas.openxmlformats.org/officeDocument/2006/relationships/image" Target="../media/image35.jpg"/><Relationship Id="rId5" Type="http://schemas.openxmlformats.org/officeDocument/2006/relationships/image" Target="../media/image38.jpg"/><Relationship Id="rId6" Type="http://schemas.openxmlformats.org/officeDocument/2006/relationships/image" Target="../media/image36.jp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609600" y="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4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295400" y="4203450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Announcements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lang="en-US"/>
              <a:t>Wiz 1</a:t>
            </a: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Feedback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/>
              <a:t>Multi-directional movement</a:t>
            </a:r>
            <a:endParaRPr sz="2000"/>
          </a:p>
          <a:p>
            <a:pPr indent="-234950" lvl="1" marL="742950" marR="0" rtl="0" algn="l">
              <a:spcBef>
                <a:spcPts val="640"/>
              </a:spcBef>
              <a:spcAft>
                <a:spcPts val="0"/>
              </a:spcAft>
              <a:buSzPts val="2000"/>
              <a:buChar char="–"/>
            </a:pPr>
            <a:r>
              <a:rPr lang="en-US" sz="2000"/>
              <a:t>Probably using an if-or block for each key input</a:t>
            </a:r>
            <a:endParaRPr sz="2000"/>
          </a:p>
          <a:p>
            <a:pPr indent="-234950" lvl="1" marL="742950" marR="0" rtl="0" algn="l">
              <a:spcBef>
                <a:spcPts val="640"/>
              </a:spcBef>
              <a:spcAft>
                <a:spcPts val="0"/>
              </a:spcAft>
              <a:buSzPts val="2000"/>
              <a:buChar char="–"/>
            </a:pPr>
            <a:r>
              <a:rPr lang="en-US" sz="2000"/>
              <a:t>Use one if-or for vertical, one if-or for horizontal</a:t>
            </a:r>
            <a:endParaRPr sz="2000"/>
          </a:p>
          <a:p>
            <a:pPr indent="-266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/>
              <a:t>Different animations with different directions looks nicer too</a:t>
            </a:r>
            <a:endParaRPr sz="2000"/>
          </a:p>
          <a:p>
            <a:pPr indent="-266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/>
              <a:t>Movement should happen onTick rather than onKeyPressed/Typed</a:t>
            </a:r>
            <a:endParaRPr sz="2000"/>
          </a:p>
          <a:p>
            <a:pPr indent="-234950" lvl="1" marL="742950" marR="0" rtl="0" algn="l">
              <a:spcBef>
                <a:spcPts val="640"/>
              </a:spcBef>
              <a:spcAft>
                <a:spcPts val="0"/>
              </a:spcAft>
              <a:buSzPts val="2000"/>
              <a:buChar char="–"/>
            </a:pPr>
            <a:r>
              <a:rPr lang="en-US" sz="2000"/>
              <a:t>Set the keys that are down when they're pressed</a:t>
            </a:r>
            <a:endParaRPr sz="2000"/>
          </a:p>
          <a:p>
            <a:pPr indent="-234950" lvl="1" marL="742950" marR="0" rtl="0" algn="l">
              <a:spcBef>
                <a:spcPts val="640"/>
              </a:spcBef>
              <a:spcAft>
                <a:spcPts val="0"/>
              </a:spcAft>
              <a:buSzPts val="2000"/>
              <a:buChar char="–"/>
            </a:pPr>
            <a:r>
              <a:rPr lang="en-US" sz="2000"/>
              <a:t>onTick, look at your boolean array and see which are true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Clipping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457200" y="1200150"/>
            <a:ext cx="8229600" cy="3581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At this point, all of you have commented on FPS issues resulting from g.clip()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We will have a solution for you later this week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Once the solution is released, you are REQUIRED to clip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Course Administration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Things sometimes go wrong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Our email script is particularly temperamental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Grades are released by Thursday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Email us if you don’t get a grade report by then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Get Ready for </a:t>
            </a:r>
            <a:r>
              <a:rPr lang="en-US"/>
              <a:t>Wiz 2</a:t>
            </a: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457200" y="1200150"/>
            <a:ext cx="41148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We’re adding smart enemies!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Actually challenging to play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Even more fun than </a:t>
            </a:r>
            <a:r>
              <a:rPr lang="en-US"/>
              <a:t>Wiz 1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352550"/>
            <a:ext cx="3187700" cy="31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Announcements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ctrTitle"/>
          </p:nvPr>
        </p:nvSpPr>
        <p:spPr>
          <a:xfrm>
            <a:off x="609600" y="104570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  <p:sp>
        <p:nvSpPr>
          <p:cNvPr id="128" name="Google Shape;128;p19"/>
          <p:cNvSpPr txBox="1"/>
          <p:nvPr>
            <p:ph idx="1" type="subTitle"/>
          </p:nvPr>
        </p:nvSpPr>
        <p:spPr>
          <a:xfrm>
            <a:off x="1295400" y="3180000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MOTIVATION</a:t>
            </a:r>
            <a:endParaRPr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entury Gothic"/>
              <a:buNone/>
            </a:pPr>
            <a:r>
              <a:rPr b="0" i="0" lang="en-US" sz="3959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pathfinding important?</a:t>
            </a:r>
            <a:endParaRPr/>
          </a:p>
        </p:txBody>
      </p:sp>
      <p:sp>
        <p:nvSpPr>
          <p:cNvPr id="142" name="Google Shape;142;p21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12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NPCs need to navigate an environment that has obstructions</a:t>
            </a:r>
            <a:endParaRPr sz="2100"/>
          </a:p>
          <a:p>
            <a:pPr indent="-32512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Goal: find minimum cost path from A to B</a:t>
            </a:r>
            <a:endParaRPr sz="2100"/>
          </a:p>
          <a:p>
            <a:pPr indent="-28956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–"/>
            </a:pPr>
            <a:r>
              <a:rPr b="0" i="0" lang="en-US" sz="21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Cost includes factors such as distance, terrain, position of enemies.</a:t>
            </a:r>
            <a:endParaRPr sz="2100"/>
          </a:p>
          <a:p>
            <a:pPr indent="-32512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Typically uses a graph to represent navigable states.</a:t>
            </a:r>
            <a:endParaRPr sz="2100"/>
          </a:p>
        </p:txBody>
      </p:sp>
      <p:pic>
        <p:nvPicPr>
          <p:cNvPr id="143" name="Google Shape;143;p2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283249"/>
            <a:ext cx="4038600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276350"/>
            <a:ext cx="4038599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8199" y="1276350"/>
            <a:ext cx="4038600" cy="3227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DIJKSTRA’S ALGORITHM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Dijkstra’s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358300" y="1063225"/>
            <a:ext cx="49044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210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Basic idea:</a:t>
            </a:r>
            <a:endParaRPr sz="2000"/>
          </a:p>
          <a:p>
            <a:pPr indent="-294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Process nodes in order of shortest distance from start</a:t>
            </a:r>
            <a:endParaRPr sz="2000"/>
          </a:p>
          <a:p>
            <a:pPr indent="-294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To process a node, update cost to each of its neighbor and add them to a PriorityQueue, then never process this node again</a:t>
            </a:r>
            <a:endParaRPr sz="2000"/>
          </a:p>
          <a:p>
            <a:pPr indent="-294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node in PriorityQueue keeps track of shortest distance to it and pointer to previous node</a:t>
            </a:r>
            <a:endParaRPr sz="2000"/>
          </a:p>
          <a:p>
            <a:pPr indent="-294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When you process the end node, you’re done!</a:t>
            </a:r>
            <a:endParaRPr sz="2000"/>
          </a:p>
          <a:p>
            <a:pPr indent="-167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0" name="Google Shape;160;p2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6050" y="1818650"/>
            <a:ext cx="3396300" cy="26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Dijkstra’s can be gross</a:t>
            </a:r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1063229"/>
            <a:ext cx="5715000" cy="356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A*</a:t>
            </a:r>
            <a:endParaRPr/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General idea</a:t>
            </a:r>
            <a:endParaRPr/>
          </a:p>
        </p:txBody>
      </p:sp>
      <p:sp>
        <p:nvSpPr>
          <p:cNvPr id="180" name="Google Shape;180;p2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93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Dijkstra’s assumes it’s impossible to predict cost</a:t>
            </a:r>
            <a:endParaRPr sz="3000"/>
          </a:p>
          <a:p>
            <a:pPr indent="-33528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–"/>
            </a:pPr>
            <a:r>
              <a:rPr b="0" i="0" lang="en-US" sz="3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This is overly pessimistic</a:t>
            </a:r>
            <a:endParaRPr sz="3000"/>
          </a:p>
          <a:p>
            <a:pPr indent="-3689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 pathfinding, we at least know the general direction we want to go</a:t>
            </a:r>
            <a:endParaRPr sz="3000"/>
          </a:p>
          <a:p>
            <a:pPr indent="-3689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A* is a graph traversal algorithm that takes advantage of this</a:t>
            </a:r>
            <a:endParaRPr sz="3000"/>
          </a:p>
          <a:p>
            <a:pPr indent="-1784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A* is better</a:t>
            </a: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1063379"/>
            <a:ext cx="5715000" cy="35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it work?</a:t>
            </a:r>
            <a:endParaRPr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Arial"/>
              <a:buChar char="•"/>
            </a:pPr>
            <a:r>
              <a:rPr b="0" i="0" lang="en-US" sz="22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Uses a “heuristic” to guess the cost from any given node to the destination node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–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Heuristic passed by the caller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lt1"/>
              </a:buClr>
              <a:buSzPts val="2240"/>
              <a:buFont typeface="Arial"/>
              <a:buChar char="•"/>
            </a:pPr>
            <a:r>
              <a:rPr b="0" i="0" lang="en-US" sz="22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 addition to tracking distance from start, track heuristic value for each node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–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Prioritize in PriorityQueue based on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•"/>
            </a:pPr>
            <a:r>
              <a:rPr b="1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f(node) = distance_to(node) + heuristic(node)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lt1"/>
              </a:buClr>
              <a:buSzPts val="2240"/>
              <a:buFont typeface="Arial"/>
              <a:buChar char="•"/>
            </a:pPr>
            <a:r>
              <a:rPr b="0" i="0" lang="en-US" sz="22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Heuristic can be as simple as the Euclidean distance between the given and destination node, but also try to take other factors 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–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Get creative – better heuristics help A* run faster!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entury Gothic"/>
              <a:buNone/>
            </a:pPr>
            <a:r>
              <a:rPr lang="en-US" sz="3959"/>
              <a:t>Things to keep in mind</a:t>
            </a:r>
            <a:endParaRPr/>
          </a:p>
        </p:txBody>
      </p:sp>
      <p:sp>
        <p:nvSpPr>
          <p:cNvPr id="199" name="Google Shape;199;p29"/>
          <p:cNvSpPr txBox="1"/>
          <p:nvPr>
            <p:ph idx="1" type="body"/>
          </p:nvPr>
        </p:nvSpPr>
        <p:spPr>
          <a:xfrm>
            <a:off x="457200" y="1261975"/>
            <a:ext cx="82296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35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You could have a bad heuristic that points you in the wrong direction.</a:t>
            </a:r>
            <a:endParaRPr sz="2400"/>
          </a:p>
          <a:p>
            <a:pPr indent="-3835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Experiment!</a:t>
            </a:r>
            <a:endParaRPr sz="2400"/>
          </a:p>
          <a:p>
            <a:pPr indent="-3835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You may use A* several times-- make it generalizable!!!</a:t>
            </a:r>
            <a:endParaRPr sz="2400"/>
          </a:p>
        </p:txBody>
      </p:sp>
      <p:pic>
        <p:nvPicPr>
          <p:cNvPr descr="http://algorithmicthoughts.files.wordpress.com/2012/11/searchproblem.png" id="200" name="Google Shape;20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8875" y="2858000"/>
            <a:ext cx="3906249" cy="198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A* Pseudocode</a:t>
            </a:r>
            <a:endParaRPr/>
          </a:p>
        </p:txBody>
      </p:sp>
      <p:sp>
        <p:nvSpPr>
          <p:cNvPr id="207" name="Google Shape;207;p30"/>
          <p:cNvSpPr txBox="1"/>
          <p:nvPr>
            <p:ph idx="1" type="body"/>
          </p:nvPr>
        </p:nvSpPr>
        <p:spPr>
          <a:xfrm>
            <a:off x="457200" y="1200150"/>
            <a:ext cx="8229600" cy="3581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http://mat.uab.cat/~alseda/MasterOpt/AStar-Algorithm.pdf</a:t>
            </a:r>
            <a:endParaRPr/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Come into hours if you need help understanding the algorithm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Please come to hours… we are so lonely…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PATHFINDING IN </a:t>
            </a:r>
            <a:r>
              <a:rPr lang="en-US"/>
              <a:t>WIZ</a:t>
            </a:r>
            <a:endParaRPr/>
          </a:p>
        </p:txBody>
      </p:sp>
      <p:sp>
        <p:nvSpPr>
          <p:cNvPr id="214" name="Google Shape;214;p31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need?</a:t>
            </a:r>
            <a:endParaRPr/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457200" y="1200151"/>
            <a:ext cx="83058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Graph of accessible space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A-star implementation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That’s pretty much 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Graph</a:t>
            </a:r>
            <a:endParaRPr/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Can’t include every point in the world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There are infinitely many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Need discrete “waypoints” that units can move between</a:t>
            </a:r>
            <a:endParaRPr/>
          </a:p>
        </p:txBody>
      </p:sp>
      <p:pic>
        <p:nvPicPr>
          <p:cNvPr descr="Image result for continuous space world" id="229" name="Google Shape;22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0449" y="1123950"/>
            <a:ext cx="4463415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Graph contd.</a:t>
            </a:r>
            <a:endParaRPr/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One option: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Build a graph of accessible waypoints, each with a position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 between waypoints by running A* on the graph</a:t>
            </a:r>
            <a:endParaRPr/>
          </a:p>
        </p:txBody>
      </p:sp>
      <p:pic>
        <p:nvPicPr>
          <p:cNvPr id="237" name="Google Shape;237;p3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283249"/>
            <a:ext cx="4038600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276350"/>
            <a:ext cx="4038599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8199" y="1276350"/>
            <a:ext cx="4038600" cy="3227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Grid</a:t>
            </a:r>
            <a:endParaRPr/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457200" y="1200150"/>
            <a:ext cx="47079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Another option (recommended):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Represent the graph as a 2D array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entry represents a position in the world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entry specifies whether or not that position is accessible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1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getNeighbors(Vec2i pos)</a:t>
            </a: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function that returns accessible neighbors of a grid position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 run A* in the same way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Add neighbors to queue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Pop lowest cost neighbor from queue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Continue</a:t>
            </a:r>
            <a:endParaRPr/>
          </a:p>
        </p:txBody>
      </p:sp>
      <p:pic>
        <p:nvPicPr>
          <p:cNvPr id="247" name="Google Shape;24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8050" y="1583700"/>
            <a:ext cx="3525626" cy="197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Grid contd.</a:t>
            </a:r>
            <a:endParaRPr/>
          </a:p>
        </p:txBody>
      </p:sp>
      <p:sp>
        <p:nvSpPr>
          <p:cNvPr id="254" name="Google Shape;254;p36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Don’t have to manually specify all accessible positions, just inaccessible ones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Easier to update than waypoint graph</a:t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55" name="Google Shape;25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425" y="1560050"/>
            <a:ext cx="3525626" cy="197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PathfindingBehavior</a:t>
            </a:r>
            <a:endParaRPr b="0" i="0" sz="4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37"/>
          <p:cNvSpPr txBox="1"/>
          <p:nvPr>
            <p:ph idx="1" type="body"/>
          </p:nvPr>
        </p:nvSpPr>
        <p:spPr>
          <a:xfrm>
            <a:off x="457200" y="1200150"/>
            <a:ext cx="4191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Hold onto a waypoint graph / grid of some sort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graph / grid should be able to provide a path from point A to point B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Hold onto a path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Update </a:t>
            </a:r>
            <a:r>
              <a:rPr lang="en-US" sz="2590"/>
              <a:t>position</a:t>
            </a: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based on next location in path and current location </a:t>
            </a:r>
            <a:endParaRPr/>
          </a:p>
        </p:txBody>
      </p:sp>
      <p:pic>
        <p:nvPicPr>
          <p:cNvPr id="263" name="Google Shape;263;p3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283249"/>
            <a:ext cx="4038600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276350"/>
            <a:ext cx="4038599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8200" y="1276350"/>
            <a:ext cx="4038601" cy="3227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PathfindingSystem</a:t>
            </a:r>
            <a:endParaRPr b="0" i="0" sz="4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3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you want a dynamic graph / grid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Have a PathfindingSystem that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Updates the waypoint graph / grid each tick based on game object positions and bounding boxes</a:t>
            </a:r>
            <a:endParaRPr/>
          </a:p>
        </p:txBody>
      </p:sp>
      <p:pic>
        <p:nvPicPr>
          <p:cNvPr id="273" name="Google Shape;273;p3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283249"/>
            <a:ext cx="4038600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276350"/>
            <a:ext cx="4038599" cy="32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8199" y="1276350"/>
            <a:ext cx="4038601" cy="3227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281" name="Google Shape;281;p39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Pathfinding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 txBox="1"/>
          <p:nvPr>
            <p:ph type="ctrTitle"/>
          </p:nvPr>
        </p:nvSpPr>
        <p:spPr>
          <a:xfrm>
            <a:off x="609600" y="1504950"/>
            <a:ext cx="7772400" cy="1102519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  <p:sp>
        <p:nvSpPr>
          <p:cNvPr id="287" name="Google Shape;287;p40"/>
          <p:cNvSpPr txBox="1"/>
          <p:nvPr>
            <p:ph idx="1" type="subTitle"/>
          </p:nvPr>
        </p:nvSpPr>
        <p:spPr>
          <a:xfrm>
            <a:off x="1295400" y="2628900"/>
            <a:ext cx="6400800" cy="131445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Decision Making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MOTIVATION</a:t>
            </a:r>
            <a:endParaRPr/>
          </a:p>
        </p:txBody>
      </p:sp>
      <p:sp>
        <p:nvSpPr>
          <p:cNvPr id="294" name="Google Shape;294;p41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Decision Making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Game A.I.</a:t>
            </a:r>
            <a:endParaRPr/>
          </a:p>
        </p:txBody>
      </p:sp>
      <p:sp>
        <p:nvSpPr>
          <p:cNvPr id="301" name="Google Shape;301;p42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Usually used to make computer controlled units behave reasonably</a:t>
            </a:r>
            <a:endParaRPr sz="2400"/>
          </a:p>
          <a:p>
            <a:pPr indent="-3175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 also be used to support the human player</a:t>
            </a:r>
            <a:endParaRPr sz="2400"/>
          </a:p>
          <a:p>
            <a:pPr indent="-3175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Essential for a good gameplay experience</a:t>
            </a:r>
            <a:endParaRPr sz="2400"/>
          </a:p>
          <a:p>
            <a:pPr indent="-1333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Halo.jpg" id="302" name="Google Shape;30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276350"/>
            <a:ext cx="4157133" cy="311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197.jpg" id="303" name="Google Shape;303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5800" y="1428750"/>
            <a:ext cx="4318741" cy="288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Decision Making</a:t>
            </a:r>
            <a:endParaRPr/>
          </a:p>
        </p:txBody>
      </p:sp>
      <p:sp>
        <p:nvSpPr>
          <p:cNvPr id="310" name="Google Shape;310;p43"/>
          <p:cNvSpPr txBox="1"/>
          <p:nvPr>
            <p:ph idx="1" type="body"/>
          </p:nvPr>
        </p:nvSpPr>
        <p:spPr>
          <a:xfrm>
            <a:off x="457200" y="1047750"/>
            <a:ext cx="44586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NPC’s should do something, but what? 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Could hardcode the logic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Game-specific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Likely involves copied code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 want a structured way for NPC’s to make decisions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Based on game state, unit state, random values, etc…</a:t>
            </a:r>
            <a:endParaRPr/>
          </a:p>
          <a:p>
            <a:pPr indent="-14478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None/>
            </a:pPr>
            <a:r>
              <a:t/>
            </a:r>
            <a:endParaRPr b="0" i="0" sz="222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5Z8EE.png" id="311" name="Google Shape;311;p43"/>
          <p:cNvPicPr preferRelativeResize="0"/>
          <p:nvPr/>
        </p:nvPicPr>
        <p:blipFill rotWithShape="1">
          <a:blip r:embed="rId3">
            <a:alphaModFix/>
          </a:blip>
          <a:srcRect b="0" l="9259" r="11248" t="0"/>
          <a:stretch/>
        </p:blipFill>
        <p:spPr>
          <a:xfrm>
            <a:off x="4915675" y="1428750"/>
            <a:ext cx="3858276" cy="27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 txBox="1"/>
          <p:nvPr>
            <p:ph type="ctrTitle"/>
          </p:nvPr>
        </p:nvSpPr>
        <p:spPr>
          <a:xfrm>
            <a:off x="609600" y="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  <p:sp>
        <p:nvSpPr>
          <p:cNvPr id="317" name="Google Shape;317;p44"/>
          <p:cNvSpPr txBox="1"/>
          <p:nvPr>
            <p:ph idx="1" type="subTitle"/>
          </p:nvPr>
        </p:nvSpPr>
        <p:spPr>
          <a:xfrm>
            <a:off x="1229775" y="870675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Behavior Trees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Behavior Trees</a:t>
            </a:r>
            <a:endParaRPr/>
          </a:p>
        </p:txBody>
      </p:sp>
      <p:sp>
        <p:nvSpPr>
          <p:cNvPr id="324" name="Google Shape;324;p45"/>
          <p:cNvSpPr txBox="1"/>
          <p:nvPr>
            <p:ph idx="1" type="body"/>
          </p:nvPr>
        </p:nvSpPr>
        <p:spPr>
          <a:xfrm>
            <a:off x="457200" y="1200150"/>
            <a:ext cx="42489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/>
              <a:t>“Recently” po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pularized by Halo 2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Core functionality is engine-general!</a:t>
            </a:r>
            <a:endParaRPr/>
          </a:p>
        </p:txBody>
      </p:sp>
      <p:pic>
        <p:nvPicPr>
          <p:cNvPr descr="Halo-Reach-Sangheili-Elite-11-ZEALOT-GRENADE-DODGE.jpg" id="325" name="Google Shape;32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687725"/>
            <a:ext cx="4301067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81229060928!Integrated_Behavior_Tree_Larger_System.png" id="326" name="Google Shape;32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504950"/>
            <a:ext cx="4001755" cy="264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  <a:endParaRPr/>
          </a:p>
        </p:txBody>
      </p:sp>
      <p:sp>
        <p:nvSpPr>
          <p:cNvPr id="333" name="Google Shape;333;p46"/>
          <p:cNvSpPr txBox="1"/>
          <p:nvPr>
            <p:ph idx="1" type="body"/>
          </p:nvPr>
        </p:nvSpPr>
        <p:spPr>
          <a:xfrm>
            <a:off x="457200" y="1200150"/>
            <a:ext cx="4267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813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It’s a tree!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Every tick, the root node is updated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node returns a status when it’s updated</a:t>
            </a:r>
            <a:endParaRPr sz="2200"/>
          </a:p>
          <a:p>
            <a:pPr indent="-28448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–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SUCCESS, FAIL, RUNNING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Nodes will update their children and return a status based on responses</a:t>
            </a:r>
            <a:endParaRPr sz="2200"/>
          </a:p>
        </p:txBody>
      </p:sp>
      <p:pic>
        <p:nvPicPr>
          <p:cNvPr descr="5472137229_6030193524_b.jpg" id="334" name="Google Shape;33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1416375"/>
            <a:ext cx="4267200" cy="2835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Leaves</a:t>
            </a:r>
            <a:endParaRPr/>
          </a:p>
        </p:txBody>
      </p:sp>
      <p:sp>
        <p:nvSpPr>
          <p:cNvPr id="341" name="Google Shape;341;p47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Leaf nodes of the tree are Actions and Conditions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Actions do things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Make a unit move or attack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SUCCESS or FAIL based on result of Action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RUNNING if Action is still if progress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lt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Conditions check some game state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79"/>
              <a:buFont typeface="Arial"/>
              <a:buChar char="–"/>
            </a:pPr>
            <a:r>
              <a:rPr b="0" i="0" lang="en-US" sz="1679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Returns SUCCESS if the condition is true, or FAIL if the condition is false</a:t>
            </a:r>
            <a:endParaRPr/>
          </a:p>
        </p:txBody>
      </p:sp>
      <p:grpSp>
        <p:nvGrpSpPr>
          <p:cNvPr id="342" name="Google Shape;342;p47"/>
          <p:cNvGrpSpPr/>
          <p:nvPr/>
        </p:nvGrpSpPr>
        <p:grpSpPr>
          <a:xfrm>
            <a:off x="4724400" y="1504950"/>
            <a:ext cx="3962400" cy="1752600"/>
            <a:chOff x="4724400" y="1504950"/>
            <a:chExt cx="3962400" cy="1752600"/>
          </a:xfrm>
        </p:grpSpPr>
        <p:sp>
          <p:nvSpPr>
            <p:cNvPr id="343" name="Google Shape;343;p47"/>
            <p:cNvSpPr/>
            <p:nvPr/>
          </p:nvSpPr>
          <p:spPr>
            <a:xfrm>
              <a:off x="4724400" y="1504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Eat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sp>
          <p:nvSpPr>
            <p:cNvPr id="344" name="Google Shape;344;p47"/>
            <p:cNvSpPr/>
            <p:nvPr/>
          </p:nvSpPr>
          <p:spPr>
            <a:xfrm>
              <a:off x="5943600" y="24955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Party!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sp>
          <p:nvSpPr>
            <p:cNvPr id="345" name="Google Shape;345;p47"/>
            <p:cNvSpPr/>
            <p:nvPr/>
          </p:nvSpPr>
          <p:spPr>
            <a:xfrm>
              <a:off x="7239000" y="1504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Sleep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</p:grpSp>
      <p:grpSp>
        <p:nvGrpSpPr>
          <p:cNvPr id="346" name="Google Shape;346;p47"/>
          <p:cNvGrpSpPr/>
          <p:nvPr/>
        </p:nvGrpSpPr>
        <p:grpSpPr>
          <a:xfrm>
            <a:off x="4724400" y="3714750"/>
            <a:ext cx="3962400" cy="762000"/>
            <a:chOff x="4724400" y="3714750"/>
            <a:chExt cx="3962400" cy="762000"/>
          </a:xfrm>
        </p:grpSpPr>
        <p:sp>
          <p:nvSpPr>
            <p:cNvPr id="347" name="Google Shape;347;p47"/>
            <p:cNvSpPr/>
            <p:nvPr/>
          </p:nvSpPr>
          <p:spPr>
            <a:xfrm>
              <a:off x="4724400" y="37147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Enemy near?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Condition</a:t>
              </a:r>
              <a:endParaRPr/>
            </a:p>
          </p:txBody>
        </p:sp>
        <p:sp>
          <p:nvSpPr>
            <p:cNvPr id="348" name="Google Shape;348;p47"/>
            <p:cNvSpPr/>
            <p:nvPr/>
          </p:nvSpPr>
          <p:spPr>
            <a:xfrm>
              <a:off x="7239000" y="37147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Is it daytime?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Condition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Internal Nodes</a:t>
            </a:r>
            <a:endParaRPr/>
          </a:p>
        </p:txBody>
      </p:sp>
      <p:sp>
        <p:nvSpPr>
          <p:cNvPr id="355" name="Google Shape;355;p4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813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Internal nodes are Composites and Wrappers/Decorators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Composites have multiple children nodes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Wrappers wrap a single child node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These dictate the traversal of the tree on an update</a:t>
            </a:r>
            <a:endParaRPr sz="2200"/>
          </a:p>
          <a:p>
            <a:pPr indent="-1784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56" name="Google Shape;356;p48"/>
          <p:cNvGrpSpPr/>
          <p:nvPr/>
        </p:nvGrpSpPr>
        <p:grpSpPr>
          <a:xfrm>
            <a:off x="4800600" y="1352550"/>
            <a:ext cx="3962400" cy="3429000"/>
            <a:chOff x="4800600" y="1352550"/>
            <a:chExt cx="3962400" cy="3429000"/>
          </a:xfrm>
        </p:grpSpPr>
        <p:sp>
          <p:nvSpPr>
            <p:cNvPr id="357" name="Google Shape;357;p48"/>
            <p:cNvSpPr/>
            <p:nvPr/>
          </p:nvSpPr>
          <p:spPr>
            <a:xfrm>
              <a:off x="5867400" y="1352550"/>
              <a:ext cx="1752600" cy="6096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Composite</a:t>
              </a:r>
              <a:endParaRPr/>
            </a:p>
          </p:txBody>
        </p:sp>
        <p:sp>
          <p:nvSpPr>
            <p:cNvPr id="358" name="Google Shape;358;p48"/>
            <p:cNvSpPr/>
            <p:nvPr/>
          </p:nvSpPr>
          <p:spPr>
            <a:xfrm>
              <a:off x="48006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Condition</a:t>
              </a:r>
              <a:endParaRPr/>
            </a:p>
          </p:txBody>
        </p:sp>
        <p:sp>
          <p:nvSpPr>
            <p:cNvPr id="359" name="Google Shape;359;p48"/>
            <p:cNvSpPr/>
            <p:nvPr/>
          </p:nvSpPr>
          <p:spPr>
            <a:xfrm>
              <a:off x="6019800" y="40195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sp>
          <p:nvSpPr>
            <p:cNvPr id="360" name="Google Shape;360;p48"/>
            <p:cNvSpPr/>
            <p:nvPr/>
          </p:nvSpPr>
          <p:spPr>
            <a:xfrm>
              <a:off x="73152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Composite</a:t>
              </a:r>
              <a:endParaRPr/>
            </a:p>
          </p:txBody>
        </p:sp>
        <p:cxnSp>
          <p:nvCxnSpPr>
            <p:cNvPr id="361" name="Google Shape;361;p48"/>
            <p:cNvCxnSpPr>
              <a:stCxn id="357" idx="2"/>
              <a:endCxn id="360" idx="0"/>
            </p:cNvCxnSpPr>
            <p:nvPr/>
          </p:nvCxnSpPr>
          <p:spPr>
            <a:xfrm>
              <a:off x="6743700" y="1962150"/>
              <a:ext cx="12954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62" name="Google Shape;362;p48"/>
            <p:cNvCxnSpPr>
              <a:stCxn id="357" idx="2"/>
              <a:endCxn id="359" idx="0"/>
            </p:cNvCxnSpPr>
            <p:nvPr/>
          </p:nvCxnSpPr>
          <p:spPr>
            <a:xfrm>
              <a:off x="6743700" y="1962150"/>
              <a:ext cx="0" cy="2057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63" name="Google Shape;363;p48"/>
            <p:cNvCxnSpPr>
              <a:stCxn id="357" idx="2"/>
              <a:endCxn id="358" idx="0"/>
            </p:cNvCxnSpPr>
            <p:nvPr/>
          </p:nvCxnSpPr>
          <p:spPr>
            <a:xfrm flipH="1">
              <a:off x="5524500" y="1962150"/>
              <a:ext cx="12192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364" name="Google Shape;364;p48"/>
          <p:cNvGrpSpPr/>
          <p:nvPr/>
        </p:nvGrpSpPr>
        <p:grpSpPr>
          <a:xfrm>
            <a:off x="5867400" y="1352550"/>
            <a:ext cx="1752600" cy="2514600"/>
            <a:chOff x="5867400" y="1352550"/>
            <a:chExt cx="1752600" cy="2514600"/>
          </a:xfrm>
        </p:grpSpPr>
        <p:sp>
          <p:nvSpPr>
            <p:cNvPr id="365" name="Google Shape;365;p48"/>
            <p:cNvSpPr/>
            <p:nvPr/>
          </p:nvSpPr>
          <p:spPr>
            <a:xfrm>
              <a:off x="5867400" y="1352550"/>
              <a:ext cx="1752600" cy="6096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Wrapper</a:t>
              </a:r>
              <a:endParaRPr/>
            </a:p>
          </p:txBody>
        </p:sp>
        <p:sp>
          <p:nvSpPr>
            <p:cNvPr id="366" name="Google Shape;366;p48"/>
            <p:cNvSpPr/>
            <p:nvPr/>
          </p:nvSpPr>
          <p:spPr>
            <a:xfrm>
              <a:off x="6019800" y="31051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Node</a:t>
              </a:r>
              <a:endParaRPr/>
            </a:p>
          </p:txBody>
        </p:sp>
        <p:cxnSp>
          <p:nvCxnSpPr>
            <p:cNvPr id="367" name="Google Shape;367;p48"/>
            <p:cNvCxnSpPr>
              <a:stCxn id="365" idx="2"/>
              <a:endCxn id="366" idx="0"/>
            </p:cNvCxnSpPr>
            <p:nvPr/>
          </p:nvCxnSpPr>
          <p:spPr>
            <a:xfrm>
              <a:off x="6743700" y="1962150"/>
              <a:ext cx="0" cy="1143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pic>
        <p:nvPicPr>
          <p:cNvPr descr="5472140543_0822e45ccd_b.jpg" id="368" name="Google Shape;3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800" y="1504950"/>
            <a:ext cx="4381728" cy="2587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Composites</a:t>
            </a:r>
            <a:endParaRPr/>
          </a:p>
        </p:txBody>
      </p:sp>
      <p:sp>
        <p:nvSpPr>
          <p:cNvPr id="375" name="Google Shape;375;p49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Maintain a list of children nodes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Update by updating the children nodes (usually in a particular order)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RUNNING if a child returns RUNNING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SUCCESS/FAIL under other circumstances depending on the type of composite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Selector</a:t>
            </a:r>
            <a:endParaRPr/>
          </a:p>
        </p:txBody>
      </p:sp>
      <p:sp>
        <p:nvSpPr>
          <p:cNvPr id="382" name="Google Shape;382;p50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877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On update, updates each of its children in order until one of them *doesn’t* fail</a:t>
            </a:r>
            <a:endParaRPr sz="2000"/>
          </a:p>
          <a:p>
            <a:pPr indent="-28321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Hence “select”, as this child has been “selected”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Returns FAIL only if all children fail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Kind of like an if else statement or block of </a:t>
            </a:r>
            <a:r>
              <a:rPr lang="en-US" sz="2000"/>
              <a:t>or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’s</a:t>
            </a:r>
            <a:endParaRPr sz="2000"/>
          </a:p>
          <a:p>
            <a:pPr indent="-28321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child 1 succeeds, else if child 2 succeeds, etc…</a:t>
            </a:r>
            <a:endParaRPr sz="2000"/>
          </a:p>
          <a:p>
            <a:pPr indent="-191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83" name="Google Shape;383;p50"/>
          <p:cNvGrpSpPr/>
          <p:nvPr/>
        </p:nvGrpSpPr>
        <p:grpSpPr>
          <a:xfrm>
            <a:off x="4800600" y="1352550"/>
            <a:ext cx="3962400" cy="3429000"/>
            <a:chOff x="4800600" y="1352550"/>
            <a:chExt cx="3962400" cy="3429000"/>
          </a:xfrm>
        </p:grpSpPr>
        <p:sp>
          <p:nvSpPr>
            <p:cNvPr id="384" name="Google Shape;384;p50"/>
            <p:cNvSpPr/>
            <p:nvPr/>
          </p:nvSpPr>
          <p:spPr>
            <a:xfrm>
              <a:off x="5867400" y="1352550"/>
              <a:ext cx="1752600" cy="6096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Friday night</a:t>
              </a:r>
              <a:endParaRPr/>
            </a:p>
          </p:txBody>
        </p:sp>
        <p:sp>
          <p:nvSpPr>
            <p:cNvPr id="385" name="Google Shape;385;p50"/>
            <p:cNvSpPr/>
            <p:nvPr/>
          </p:nvSpPr>
          <p:spPr>
            <a:xfrm>
              <a:off x="48006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 1971</a:t>
              </a:r>
              <a:endParaRPr/>
            </a:p>
          </p:txBody>
        </p:sp>
        <p:sp>
          <p:nvSpPr>
            <p:cNvPr id="386" name="Google Shape;386;p50"/>
            <p:cNvSpPr/>
            <p:nvPr/>
          </p:nvSpPr>
          <p:spPr>
            <a:xfrm>
              <a:off x="6019800" y="40195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Party!</a:t>
              </a:r>
              <a:endParaRPr/>
            </a:p>
          </p:txBody>
        </p:sp>
        <p:sp>
          <p:nvSpPr>
            <p:cNvPr id="387" name="Google Shape;387;p50"/>
            <p:cNvSpPr/>
            <p:nvPr/>
          </p:nvSpPr>
          <p:spPr>
            <a:xfrm>
              <a:off x="73152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Sleep</a:t>
              </a:r>
              <a:endParaRPr/>
            </a:p>
          </p:txBody>
        </p:sp>
        <p:cxnSp>
          <p:nvCxnSpPr>
            <p:cNvPr id="388" name="Google Shape;388;p50"/>
            <p:cNvCxnSpPr>
              <a:stCxn id="384" idx="2"/>
              <a:endCxn id="387" idx="0"/>
            </p:cNvCxnSpPr>
            <p:nvPr/>
          </p:nvCxnSpPr>
          <p:spPr>
            <a:xfrm>
              <a:off x="6743700" y="1962150"/>
              <a:ext cx="12954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89" name="Google Shape;389;p50"/>
            <p:cNvCxnSpPr>
              <a:stCxn id="384" idx="2"/>
              <a:endCxn id="386" idx="0"/>
            </p:cNvCxnSpPr>
            <p:nvPr/>
          </p:nvCxnSpPr>
          <p:spPr>
            <a:xfrm>
              <a:off x="6743700" y="1962150"/>
              <a:ext cx="0" cy="2057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90" name="Google Shape;390;p50"/>
            <p:cNvCxnSpPr>
              <a:stCxn id="384" idx="2"/>
              <a:endCxn id="385" idx="0"/>
            </p:cNvCxnSpPr>
            <p:nvPr/>
          </p:nvCxnSpPr>
          <p:spPr>
            <a:xfrm flipH="1">
              <a:off x="5524500" y="1962150"/>
              <a:ext cx="12192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Sequence</a:t>
            </a:r>
            <a:endParaRPr/>
          </a:p>
        </p:txBody>
      </p:sp>
      <p:sp>
        <p:nvSpPr>
          <p:cNvPr id="397" name="Google Shape;397;p51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813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On update, updates each of its children in order until one *does* fail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Returns SUCCESS if the entire sequence completes, else FAIL </a:t>
            </a:r>
            <a:endParaRPr sz="2200"/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one behavior fails then the whole sequence fails, hence “sequence”</a:t>
            </a:r>
            <a:endParaRPr b="0" i="0" sz="2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181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/>
              <a:t>Similar to a bunch of and’s</a:t>
            </a:r>
            <a:endParaRPr sz="2200"/>
          </a:p>
        </p:txBody>
      </p:sp>
      <p:grpSp>
        <p:nvGrpSpPr>
          <p:cNvPr id="398" name="Google Shape;398;p51"/>
          <p:cNvGrpSpPr/>
          <p:nvPr/>
        </p:nvGrpSpPr>
        <p:grpSpPr>
          <a:xfrm>
            <a:off x="4800600" y="1352550"/>
            <a:ext cx="3962400" cy="3429000"/>
            <a:chOff x="4800600" y="1352550"/>
            <a:chExt cx="3962400" cy="3429000"/>
          </a:xfrm>
        </p:grpSpPr>
        <p:sp>
          <p:nvSpPr>
            <p:cNvPr id="399" name="Google Shape;399;p51"/>
            <p:cNvSpPr/>
            <p:nvPr/>
          </p:nvSpPr>
          <p:spPr>
            <a:xfrm>
              <a:off x="5867400" y="1352550"/>
              <a:ext cx="1752600" cy="6096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 </a:t>
              </a: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Wiz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51"/>
            <p:cNvSpPr/>
            <p:nvPr/>
          </p:nvSpPr>
          <p:spPr>
            <a:xfrm>
              <a:off x="48006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 viewports</a:t>
              </a:r>
              <a:endParaRPr/>
            </a:p>
          </p:txBody>
        </p:sp>
        <p:sp>
          <p:nvSpPr>
            <p:cNvPr id="401" name="Google Shape;401;p51"/>
            <p:cNvSpPr/>
            <p:nvPr/>
          </p:nvSpPr>
          <p:spPr>
            <a:xfrm>
              <a:off x="6019800" y="40195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 better viewports</a:t>
              </a:r>
              <a:endParaRPr/>
            </a:p>
          </p:txBody>
        </p:sp>
        <p:sp>
          <p:nvSpPr>
            <p:cNvPr id="402" name="Google Shape;402;p51"/>
            <p:cNvSpPr/>
            <p:nvPr/>
          </p:nvSpPr>
          <p:spPr>
            <a:xfrm>
              <a:off x="7315200" y="30289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 the rest</a:t>
              </a:r>
              <a:endParaRPr/>
            </a:p>
          </p:txBody>
        </p:sp>
        <p:cxnSp>
          <p:nvCxnSpPr>
            <p:cNvPr id="403" name="Google Shape;403;p51"/>
            <p:cNvCxnSpPr>
              <a:stCxn id="399" idx="2"/>
              <a:endCxn id="402" idx="0"/>
            </p:cNvCxnSpPr>
            <p:nvPr/>
          </p:nvCxnSpPr>
          <p:spPr>
            <a:xfrm>
              <a:off x="6743700" y="1962150"/>
              <a:ext cx="12954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04" name="Google Shape;404;p51"/>
            <p:cNvCxnSpPr>
              <a:stCxn id="399" idx="2"/>
              <a:endCxn id="401" idx="0"/>
            </p:cNvCxnSpPr>
            <p:nvPr/>
          </p:nvCxnSpPr>
          <p:spPr>
            <a:xfrm>
              <a:off x="6743700" y="1962150"/>
              <a:ext cx="0" cy="2057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05" name="Google Shape;405;p51"/>
            <p:cNvCxnSpPr>
              <a:stCxn id="399" idx="2"/>
              <a:endCxn id="400" idx="0"/>
            </p:cNvCxnSpPr>
            <p:nvPr/>
          </p:nvCxnSpPr>
          <p:spPr>
            <a:xfrm flipH="1">
              <a:off x="5524500" y="1962150"/>
              <a:ext cx="1219200" cy="1066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Other Nodes</a:t>
            </a:r>
            <a:endParaRPr/>
          </a:p>
        </p:txBody>
      </p:sp>
      <p:sp>
        <p:nvSpPr>
          <p:cNvPr id="412" name="Google Shape;412;p52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Wrappers contain a single child and modify its behavior. Examples include: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Invert child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Repeatedly update child X times until FAIL or SUCCESS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Random Selectors update its children in random order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For unpredictable behavior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Harder to debug though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Not required for </a:t>
            </a:r>
            <a:r>
              <a:rPr lang="en-US" sz="2590"/>
              <a:t>Wiz</a:t>
            </a: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, but feel free to play around!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Behavior Tree Node</a:t>
            </a:r>
            <a:endParaRPr/>
          </a:p>
        </p:txBody>
      </p:sp>
      <p:sp>
        <p:nvSpPr>
          <p:cNvPr id="419" name="Google Shape;419;p53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Just needs to be updated and reset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Sample contract: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interface </a:t>
            </a:r>
            <a:r>
              <a:rPr b="0" i="0" lang="en-US" sz="2800" u="none" cap="none" strike="noStrike">
                <a:solidFill>
                  <a:srgbClr val="4F81BD"/>
                </a:solidFill>
                <a:latin typeface="Consolas"/>
                <a:ea typeface="Consolas"/>
                <a:cs typeface="Consolas"/>
                <a:sym typeface="Consolas"/>
              </a:rPr>
              <a:t>BTNode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0" i="0" lang="en-US" sz="2800" u="none" cap="none" strike="no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Status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update(</a:t>
            </a:r>
            <a:r>
              <a:rPr b="0" i="0" lang="en-US" sz="2800" u="none" cap="none" strike="noStrike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float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seconds);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void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reset();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Composites</a:t>
            </a:r>
            <a:endParaRPr/>
          </a:p>
        </p:txBody>
      </p:sp>
      <p:sp>
        <p:nvSpPr>
          <p:cNvPr id="426" name="Google Shape;426;p54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Needs a list of children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Also should keep track of what child was running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Sample contract: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class </a:t>
            </a:r>
            <a:r>
              <a:rPr b="0" i="0" lang="en-US" sz="2800" u="none" cap="none" strike="no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Composite </a:t>
            </a:r>
            <a:r>
              <a:rPr b="0" i="0" lang="en-US" sz="2800" u="none" cap="none" strike="noStrike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implements</a:t>
            </a:r>
            <a:r>
              <a:rPr b="0" i="0" lang="en-US" sz="2800" u="none" cap="none" strike="no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BTNode 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0" i="0" lang="en-US" sz="2800" u="none" cap="none" strike="noStrike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b="0" i="0" lang="en-US" sz="2800" u="none" cap="none" strike="no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BTNode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&gt; children;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0" i="0" lang="en-US" sz="2800" u="none" cap="none" strike="noStrike">
                <a:solidFill>
                  <a:srgbClr val="4F81BD"/>
                </a:solidFill>
                <a:latin typeface="Consolas"/>
                <a:ea typeface="Consolas"/>
                <a:cs typeface="Consolas"/>
                <a:sym typeface="Consolas"/>
              </a:rPr>
              <a:t>BTNode </a:t>
            </a: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lastRunning;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about Composites</a:t>
            </a:r>
            <a:endParaRPr/>
          </a:p>
        </p:txBody>
      </p:sp>
      <p:sp>
        <p:nvSpPr>
          <p:cNvPr id="433" name="Google Shape;433;p55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Sequences start updating from the previously RUNNING child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Previously running child should be left intact after returning, unless the entire sequence was completed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 is to complete the entire sequence – “I was in the middle of something and should continue where I left off”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Selectors should always update from the first child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Should reset the previously running child if a child before it starts RUNNING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Children have priority – “I should always go back to defend my base, even if I’m in the middle of an offensive sequence”</a:t>
            </a:r>
            <a:endParaRPr/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440" name="Google Shape;440;p5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grpSp>
        <p:nvGrpSpPr>
          <p:cNvPr id="447" name="Google Shape;447;p57"/>
          <p:cNvGrpSpPr/>
          <p:nvPr/>
        </p:nvGrpSpPr>
        <p:grpSpPr>
          <a:xfrm>
            <a:off x="381000" y="1123950"/>
            <a:ext cx="8534400" cy="3505200"/>
            <a:chOff x="381000" y="1123950"/>
            <a:chExt cx="8534400" cy="3505200"/>
          </a:xfrm>
        </p:grpSpPr>
        <p:sp>
          <p:nvSpPr>
            <p:cNvPr id="448" name="Google Shape;448;p57"/>
            <p:cNvSpPr/>
            <p:nvPr/>
          </p:nvSpPr>
          <p:spPr>
            <a:xfrm>
              <a:off x="3810000" y="1123950"/>
              <a:ext cx="1524000" cy="685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Root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Selector</a:t>
              </a:r>
              <a:endParaRPr/>
            </a:p>
          </p:txBody>
        </p:sp>
        <p:sp>
          <p:nvSpPr>
            <p:cNvPr id="449" name="Google Shape;449;p57"/>
            <p:cNvSpPr/>
            <p:nvPr/>
          </p:nvSpPr>
          <p:spPr>
            <a:xfrm>
              <a:off x="1143000" y="2190750"/>
              <a:ext cx="1600200" cy="838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Defend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Sequence</a:t>
              </a:r>
              <a:endParaRPr/>
            </a:p>
          </p:txBody>
        </p:sp>
        <p:sp>
          <p:nvSpPr>
            <p:cNvPr id="450" name="Google Shape;450;p57"/>
            <p:cNvSpPr/>
            <p:nvPr/>
          </p:nvSpPr>
          <p:spPr>
            <a:xfrm>
              <a:off x="6324600" y="2190750"/>
              <a:ext cx="1600200" cy="838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Offense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Sequence</a:t>
              </a:r>
              <a:endParaRPr/>
            </a:p>
          </p:txBody>
        </p:sp>
        <p:sp>
          <p:nvSpPr>
            <p:cNvPr id="451" name="Google Shape;451;p57"/>
            <p:cNvSpPr/>
            <p:nvPr/>
          </p:nvSpPr>
          <p:spPr>
            <a:xfrm>
              <a:off x="381000" y="3867150"/>
              <a:ext cx="13716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Enemy Near?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Condition</a:t>
              </a:r>
              <a:endParaRPr/>
            </a:p>
          </p:txBody>
        </p:sp>
        <p:sp>
          <p:nvSpPr>
            <p:cNvPr id="452" name="Google Shape;452;p57"/>
            <p:cNvSpPr/>
            <p:nvPr/>
          </p:nvSpPr>
          <p:spPr>
            <a:xfrm>
              <a:off x="2133600" y="38671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Setup Defense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sp>
          <p:nvSpPr>
            <p:cNvPr id="453" name="Google Shape;453;p57"/>
            <p:cNvSpPr/>
            <p:nvPr/>
          </p:nvSpPr>
          <p:spPr>
            <a:xfrm>
              <a:off x="4267200" y="38671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Army Large Enough?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Condition</a:t>
              </a:r>
              <a:endParaRPr/>
            </a:p>
          </p:txBody>
        </p:sp>
        <p:sp>
          <p:nvSpPr>
            <p:cNvPr id="454" name="Google Shape;454;p57"/>
            <p:cNvSpPr/>
            <p:nvPr/>
          </p:nvSpPr>
          <p:spPr>
            <a:xfrm>
              <a:off x="5867400" y="38671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Go to enemy base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sp>
          <p:nvSpPr>
            <p:cNvPr id="455" name="Google Shape;455;p57"/>
            <p:cNvSpPr/>
            <p:nvPr/>
          </p:nvSpPr>
          <p:spPr>
            <a:xfrm>
              <a:off x="7467600" y="3867150"/>
              <a:ext cx="1447800" cy="762000"/>
            </a:xfrm>
            <a:prstGeom prst="rect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Siege Base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/>
            </a:p>
          </p:txBody>
        </p:sp>
        <p:cxnSp>
          <p:nvCxnSpPr>
            <p:cNvPr id="456" name="Google Shape;456;p57"/>
            <p:cNvCxnSpPr>
              <a:stCxn id="448" idx="2"/>
              <a:endCxn id="449" idx="0"/>
            </p:cNvCxnSpPr>
            <p:nvPr/>
          </p:nvCxnSpPr>
          <p:spPr>
            <a:xfrm flipH="1">
              <a:off x="1943100" y="1809750"/>
              <a:ext cx="2628900" cy="381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57" name="Google Shape;457;p57"/>
            <p:cNvCxnSpPr>
              <a:stCxn id="448" idx="2"/>
              <a:endCxn id="450" idx="0"/>
            </p:cNvCxnSpPr>
            <p:nvPr/>
          </p:nvCxnSpPr>
          <p:spPr>
            <a:xfrm>
              <a:off x="4572000" y="1809750"/>
              <a:ext cx="2552700" cy="381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58" name="Google Shape;458;p57"/>
            <p:cNvCxnSpPr>
              <a:stCxn id="449" idx="2"/>
              <a:endCxn id="451" idx="0"/>
            </p:cNvCxnSpPr>
            <p:nvPr/>
          </p:nvCxnSpPr>
          <p:spPr>
            <a:xfrm flipH="1">
              <a:off x="1066800" y="3028950"/>
              <a:ext cx="876300" cy="838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59" name="Google Shape;459;p57"/>
            <p:cNvCxnSpPr>
              <a:stCxn id="449" idx="2"/>
              <a:endCxn id="452" idx="0"/>
            </p:cNvCxnSpPr>
            <p:nvPr/>
          </p:nvCxnSpPr>
          <p:spPr>
            <a:xfrm>
              <a:off x="1943100" y="3028950"/>
              <a:ext cx="914400" cy="838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0" name="Google Shape;460;p57"/>
            <p:cNvCxnSpPr>
              <a:stCxn id="450" idx="2"/>
              <a:endCxn id="455" idx="0"/>
            </p:cNvCxnSpPr>
            <p:nvPr/>
          </p:nvCxnSpPr>
          <p:spPr>
            <a:xfrm>
              <a:off x="7124700" y="3028950"/>
              <a:ext cx="1066800" cy="838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1" name="Google Shape;461;p57"/>
            <p:cNvCxnSpPr>
              <a:stCxn id="450" idx="2"/>
              <a:endCxn id="454" idx="0"/>
            </p:cNvCxnSpPr>
            <p:nvPr/>
          </p:nvCxnSpPr>
          <p:spPr>
            <a:xfrm flipH="1">
              <a:off x="6591300" y="3028950"/>
              <a:ext cx="533400" cy="838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2" name="Google Shape;462;p57"/>
            <p:cNvCxnSpPr>
              <a:stCxn id="450" idx="2"/>
              <a:endCxn id="453" idx="0"/>
            </p:cNvCxnSpPr>
            <p:nvPr/>
          </p:nvCxnSpPr>
          <p:spPr>
            <a:xfrm flipH="1">
              <a:off x="4991100" y="3028950"/>
              <a:ext cx="2133600" cy="838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469" name="Google Shape;469;p58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470" name="Google Shape;470;p58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471" name="Google Shape;471;p58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472" name="Google Shape;472;p58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473" name="Google Shape;473;p58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474" name="Google Shape;474;p58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475" name="Google Shape;475;p58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476" name="Google Shape;476;p58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477" name="Google Shape;477;p58"/>
          <p:cNvCxnSpPr>
            <a:stCxn id="469" idx="2"/>
            <a:endCxn id="470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78" name="Google Shape;478;p58"/>
          <p:cNvCxnSpPr>
            <a:stCxn id="469" idx="2"/>
            <a:endCxn id="471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79" name="Google Shape;479;p58"/>
          <p:cNvCxnSpPr>
            <a:stCxn id="470" idx="2"/>
            <a:endCxn id="472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80" name="Google Shape;480;p58"/>
          <p:cNvCxnSpPr>
            <a:stCxn id="470" idx="2"/>
            <a:endCxn id="473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81" name="Google Shape;481;p58"/>
          <p:cNvCxnSpPr>
            <a:stCxn id="471" idx="2"/>
            <a:endCxn id="476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82" name="Google Shape;482;p58"/>
          <p:cNvCxnSpPr>
            <a:stCxn id="471" idx="2"/>
            <a:endCxn id="475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483" name="Google Shape;483;p58"/>
          <p:cNvCxnSpPr>
            <a:stCxn id="471" idx="2"/>
            <a:endCxn id="474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484" name="Google Shape;484;p58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485" name="Google Shape;485;p58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/>
            </a:p>
          </p:txBody>
        </p:sp>
        <p:cxnSp>
          <p:nvCxnSpPr>
            <p:cNvPr id="486" name="Google Shape;486;p58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493" name="Google Shape;493;p59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494" name="Google Shape;494;p59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495" name="Google Shape;495;p59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496" name="Google Shape;496;p59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497" name="Google Shape;497;p59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498" name="Google Shape;498;p59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499" name="Google Shape;499;p59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00" name="Google Shape;500;p59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501" name="Google Shape;501;p59"/>
          <p:cNvCxnSpPr>
            <a:stCxn id="493" idx="2"/>
            <a:endCxn id="494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2" name="Google Shape;502;p59"/>
          <p:cNvCxnSpPr>
            <a:stCxn id="493" idx="2"/>
            <a:endCxn id="495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3" name="Google Shape;503;p59"/>
          <p:cNvCxnSpPr>
            <a:stCxn id="494" idx="2"/>
            <a:endCxn id="496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4" name="Google Shape;504;p59"/>
          <p:cNvCxnSpPr>
            <a:stCxn id="494" idx="2"/>
            <a:endCxn id="497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5" name="Google Shape;505;p59"/>
          <p:cNvCxnSpPr>
            <a:stCxn id="495" idx="2"/>
            <a:endCxn id="500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6" name="Google Shape;506;p59"/>
          <p:cNvCxnSpPr>
            <a:stCxn id="495" idx="2"/>
            <a:endCxn id="499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07" name="Google Shape;507;p59"/>
          <p:cNvCxnSpPr>
            <a:stCxn id="495" idx="2"/>
            <a:endCxn id="498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508" name="Google Shape;508;p59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509" name="Google Shape;509;p59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10" name="Google Shape;510;p59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511" name="Google Shape;511;p59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512" name="Google Shape;512;p59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13" name="Google Shape;513;p59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520" name="Google Shape;520;p60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521" name="Google Shape;521;p60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22" name="Google Shape;522;p60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23" name="Google Shape;523;p60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24" name="Google Shape;524;p60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25" name="Google Shape;525;p60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26" name="Google Shape;526;p60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27" name="Google Shape;527;p60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528" name="Google Shape;528;p60"/>
          <p:cNvCxnSpPr>
            <a:stCxn id="520" idx="2"/>
            <a:endCxn id="521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29" name="Google Shape;529;p60"/>
          <p:cNvCxnSpPr>
            <a:stCxn id="520" idx="2"/>
            <a:endCxn id="522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30" name="Google Shape;530;p60"/>
          <p:cNvCxnSpPr>
            <a:stCxn id="521" idx="2"/>
            <a:endCxn id="523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31" name="Google Shape;531;p60"/>
          <p:cNvCxnSpPr>
            <a:stCxn id="521" idx="2"/>
            <a:endCxn id="524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32" name="Google Shape;532;p60"/>
          <p:cNvCxnSpPr>
            <a:stCxn id="522" idx="2"/>
            <a:endCxn id="527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33" name="Google Shape;533;p60"/>
          <p:cNvCxnSpPr>
            <a:stCxn id="522" idx="2"/>
            <a:endCxn id="526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34" name="Google Shape;534;p60"/>
          <p:cNvCxnSpPr>
            <a:stCxn id="522" idx="2"/>
            <a:endCxn id="525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535" name="Google Shape;535;p60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536" name="Google Shape;536;p60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37" name="Google Shape;537;p60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538" name="Google Shape;538;p60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539" name="Google Shape;539;p60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40" name="Google Shape;540;p60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547" name="Google Shape;547;p61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548" name="Google Shape;548;p61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49" name="Google Shape;549;p61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50" name="Google Shape;550;p61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51" name="Google Shape;551;p61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52" name="Google Shape;552;p61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53" name="Google Shape;553;p61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54" name="Google Shape;554;p61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555" name="Google Shape;555;p61"/>
          <p:cNvCxnSpPr>
            <a:stCxn id="547" idx="2"/>
            <a:endCxn id="548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56" name="Google Shape;556;p61"/>
          <p:cNvCxnSpPr>
            <a:stCxn id="547" idx="2"/>
            <a:endCxn id="549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57" name="Google Shape;557;p61"/>
          <p:cNvCxnSpPr>
            <a:stCxn id="548" idx="2"/>
            <a:endCxn id="550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58" name="Google Shape;558;p61"/>
          <p:cNvCxnSpPr>
            <a:stCxn id="548" idx="2"/>
            <a:endCxn id="551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59" name="Google Shape;559;p61"/>
          <p:cNvCxnSpPr>
            <a:stCxn id="549" idx="2"/>
            <a:endCxn id="554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60" name="Google Shape;560;p61"/>
          <p:cNvCxnSpPr>
            <a:stCxn id="549" idx="2"/>
            <a:endCxn id="553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61" name="Google Shape;561;p61"/>
          <p:cNvCxnSpPr>
            <a:stCxn id="549" idx="2"/>
            <a:endCxn id="552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562" name="Google Shape;562;p61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563" name="Google Shape;563;p61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/>
            </a:p>
          </p:txBody>
        </p:sp>
        <p:cxnSp>
          <p:nvCxnSpPr>
            <p:cNvPr id="564" name="Google Shape;564;p61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565" name="Google Shape;565;p61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566" name="Google Shape;566;p61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67" name="Google Shape;567;p61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574" name="Google Shape;574;p62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575" name="Google Shape;575;p62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76" name="Google Shape;576;p62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577" name="Google Shape;577;p62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78" name="Google Shape;578;p62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79" name="Google Shape;579;p62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580" name="Google Shape;580;p62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581" name="Google Shape;581;p62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582" name="Google Shape;582;p62"/>
          <p:cNvCxnSpPr>
            <a:stCxn id="574" idx="2"/>
            <a:endCxn id="575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3" name="Google Shape;583;p62"/>
          <p:cNvCxnSpPr>
            <a:stCxn id="574" idx="2"/>
            <a:endCxn id="576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4" name="Google Shape;584;p62"/>
          <p:cNvCxnSpPr>
            <a:stCxn id="575" idx="2"/>
            <a:endCxn id="577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5" name="Google Shape;585;p62"/>
          <p:cNvCxnSpPr>
            <a:stCxn id="575" idx="2"/>
            <a:endCxn id="578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6" name="Google Shape;586;p62"/>
          <p:cNvCxnSpPr>
            <a:stCxn id="576" idx="2"/>
            <a:endCxn id="581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7" name="Google Shape;587;p62"/>
          <p:cNvCxnSpPr>
            <a:stCxn id="576" idx="2"/>
            <a:endCxn id="580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88" name="Google Shape;588;p62"/>
          <p:cNvCxnSpPr>
            <a:stCxn id="576" idx="2"/>
            <a:endCxn id="579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589" name="Google Shape;589;p62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590" name="Google Shape;590;p62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91" name="Google Shape;591;p62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598" name="Google Shape;598;p63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599" name="Google Shape;599;p63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00" name="Google Shape;600;p63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01" name="Google Shape;601;p63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02" name="Google Shape;602;p63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03" name="Google Shape;603;p63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04" name="Google Shape;604;p63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05" name="Google Shape;605;p63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606" name="Google Shape;606;p63"/>
          <p:cNvCxnSpPr>
            <a:stCxn id="598" idx="2"/>
            <a:endCxn id="599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7" name="Google Shape;607;p63"/>
          <p:cNvCxnSpPr>
            <a:stCxn id="598" idx="2"/>
            <a:endCxn id="600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8" name="Google Shape;608;p63"/>
          <p:cNvCxnSpPr>
            <a:stCxn id="599" idx="2"/>
            <a:endCxn id="601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9" name="Google Shape;609;p63"/>
          <p:cNvCxnSpPr>
            <a:stCxn id="599" idx="2"/>
            <a:endCxn id="602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10" name="Google Shape;610;p63"/>
          <p:cNvCxnSpPr>
            <a:stCxn id="600" idx="2"/>
            <a:endCxn id="605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11" name="Google Shape;611;p63"/>
          <p:cNvCxnSpPr>
            <a:stCxn id="600" idx="2"/>
            <a:endCxn id="604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12" name="Google Shape;612;p63"/>
          <p:cNvCxnSpPr>
            <a:stCxn id="600" idx="2"/>
            <a:endCxn id="603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613" name="Google Shape;613;p63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614" name="Google Shape;614;p63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15" name="Google Shape;615;p63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16" name="Google Shape;616;p63"/>
          <p:cNvGrpSpPr/>
          <p:nvPr/>
        </p:nvGrpSpPr>
        <p:grpSpPr>
          <a:xfrm>
            <a:off x="5257800" y="2419350"/>
            <a:ext cx="1066800" cy="338554"/>
            <a:chOff x="2743200" y="1276350"/>
            <a:chExt cx="1066800" cy="338554"/>
          </a:xfrm>
        </p:grpSpPr>
        <p:sp>
          <p:nvSpPr>
            <p:cNvPr id="617" name="Google Shape;617;p63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18" name="Google Shape;618;p63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625" name="Google Shape;625;p64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626" name="Google Shape;626;p64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27" name="Google Shape;627;p64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28" name="Google Shape;628;p64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29" name="Google Shape;629;p64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30" name="Google Shape;630;p64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31" name="Google Shape;631;p64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32" name="Google Shape;632;p64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633" name="Google Shape;633;p64"/>
          <p:cNvCxnSpPr>
            <a:stCxn id="625" idx="2"/>
            <a:endCxn id="626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4" name="Google Shape;634;p64"/>
          <p:cNvCxnSpPr>
            <a:stCxn id="625" idx="2"/>
            <a:endCxn id="627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5" name="Google Shape;635;p64"/>
          <p:cNvCxnSpPr>
            <a:stCxn id="626" idx="2"/>
            <a:endCxn id="628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6" name="Google Shape;636;p64"/>
          <p:cNvCxnSpPr>
            <a:stCxn id="626" idx="2"/>
            <a:endCxn id="629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7" name="Google Shape;637;p64"/>
          <p:cNvCxnSpPr>
            <a:stCxn id="627" idx="2"/>
            <a:endCxn id="632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8" name="Google Shape;638;p64"/>
          <p:cNvCxnSpPr>
            <a:stCxn id="627" idx="2"/>
            <a:endCxn id="631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39" name="Google Shape;639;p64"/>
          <p:cNvCxnSpPr>
            <a:stCxn id="627" idx="2"/>
            <a:endCxn id="630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640" name="Google Shape;640;p64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641" name="Google Shape;641;p64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42" name="Google Shape;642;p64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43" name="Google Shape;643;p64"/>
          <p:cNvGrpSpPr/>
          <p:nvPr/>
        </p:nvGrpSpPr>
        <p:grpSpPr>
          <a:xfrm>
            <a:off x="5257800" y="2419350"/>
            <a:ext cx="1066800" cy="338554"/>
            <a:chOff x="2743200" y="1276350"/>
            <a:chExt cx="1066800" cy="338554"/>
          </a:xfrm>
        </p:grpSpPr>
        <p:sp>
          <p:nvSpPr>
            <p:cNvPr id="644" name="Google Shape;644;p64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45" name="Google Shape;645;p64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652" name="Google Shape;652;p65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653" name="Google Shape;653;p65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54" name="Google Shape;654;p65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55" name="Google Shape;655;p65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56" name="Google Shape;656;p65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57" name="Google Shape;657;p65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58" name="Google Shape;658;p65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59" name="Google Shape;659;p65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660" name="Google Shape;660;p65"/>
          <p:cNvCxnSpPr>
            <a:stCxn id="652" idx="2"/>
            <a:endCxn id="653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1" name="Google Shape;661;p65"/>
          <p:cNvCxnSpPr>
            <a:stCxn id="652" idx="2"/>
            <a:endCxn id="654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2" name="Google Shape;662;p65"/>
          <p:cNvCxnSpPr>
            <a:stCxn id="653" idx="2"/>
            <a:endCxn id="655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3" name="Google Shape;663;p65"/>
          <p:cNvCxnSpPr>
            <a:stCxn id="653" idx="2"/>
            <a:endCxn id="656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4" name="Google Shape;664;p65"/>
          <p:cNvCxnSpPr>
            <a:stCxn id="654" idx="2"/>
            <a:endCxn id="659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5" name="Google Shape;665;p65"/>
          <p:cNvCxnSpPr>
            <a:stCxn id="654" idx="2"/>
            <a:endCxn id="658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66" name="Google Shape;666;p65"/>
          <p:cNvCxnSpPr>
            <a:stCxn id="654" idx="2"/>
            <a:endCxn id="657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667" name="Google Shape;667;p65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668" name="Google Shape;668;p65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69" name="Google Shape;669;p65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70" name="Google Shape;670;p65"/>
          <p:cNvGrpSpPr/>
          <p:nvPr/>
        </p:nvGrpSpPr>
        <p:grpSpPr>
          <a:xfrm>
            <a:off x="5257800" y="2419350"/>
            <a:ext cx="1066800" cy="338554"/>
            <a:chOff x="2743200" y="1276350"/>
            <a:chExt cx="1066800" cy="338554"/>
          </a:xfrm>
        </p:grpSpPr>
        <p:sp>
          <p:nvSpPr>
            <p:cNvPr id="671" name="Google Shape;671;p65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72" name="Google Shape;672;p65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679" name="Google Shape;679;p66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680" name="Google Shape;680;p66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81" name="Google Shape;681;p66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682" name="Google Shape;682;p66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83" name="Google Shape;683;p66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84" name="Google Shape;684;p66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685" name="Google Shape;685;p66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686" name="Google Shape;686;p66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687" name="Google Shape;687;p66"/>
          <p:cNvCxnSpPr>
            <a:stCxn id="679" idx="2"/>
            <a:endCxn id="680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88" name="Google Shape;688;p66"/>
          <p:cNvCxnSpPr>
            <a:stCxn id="679" idx="2"/>
            <a:endCxn id="681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89" name="Google Shape;689;p66"/>
          <p:cNvCxnSpPr>
            <a:stCxn id="680" idx="2"/>
            <a:endCxn id="682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90" name="Google Shape;690;p66"/>
          <p:cNvCxnSpPr>
            <a:stCxn id="680" idx="2"/>
            <a:endCxn id="683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91" name="Google Shape;691;p66"/>
          <p:cNvCxnSpPr>
            <a:stCxn id="681" idx="2"/>
            <a:endCxn id="686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92" name="Google Shape;692;p66"/>
          <p:cNvCxnSpPr>
            <a:stCxn id="681" idx="2"/>
            <a:endCxn id="685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93" name="Google Shape;693;p66"/>
          <p:cNvCxnSpPr>
            <a:stCxn id="681" idx="2"/>
            <a:endCxn id="684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694" name="Google Shape;694;p66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695" name="Google Shape;695;p66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96" name="Google Shape;696;p66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97" name="Google Shape;697;p66"/>
          <p:cNvGrpSpPr/>
          <p:nvPr/>
        </p:nvGrpSpPr>
        <p:grpSpPr>
          <a:xfrm>
            <a:off x="5257800" y="2419350"/>
            <a:ext cx="1066800" cy="338554"/>
            <a:chOff x="2743200" y="1276350"/>
            <a:chExt cx="1066800" cy="338554"/>
          </a:xfrm>
        </p:grpSpPr>
        <p:sp>
          <p:nvSpPr>
            <p:cNvPr id="698" name="Google Shape;698;p66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99" name="Google Shape;699;p66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706" name="Google Shape;706;p67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707" name="Google Shape;707;p67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08" name="Google Shape;708;p67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09" name="Google Shape;709;p67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10" name="Google Shape;710;p67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11" name="Google Shape;711;p67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12" name="Google Shape;712;p67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13" name="Google Shape;713;p67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714" name="Google Shape;714;p67"/>
          <p:cNvCxnSpPr>
            <a:stCxn id="706" idx="2"/>
            <a:endCxn id="707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15" name="Google Shape;715;p67"/>
          <p:cNvCxnSpPr>
            <a:stCxn id="706" idx="2"/>
            <a:endCxn id="708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16" name="Google Shape;716;p67"/>
          <p:cNvCxnSpPr>
            <a:stCxn id="707" idx="2"/>
            <a:endCxn id="709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17" name="Google Shape;717;p67"/>
          <p:cNvCxnSpPr>
            <a:stCxn id="707" idx="2"/>
            <a:endCxn id="710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18" name="Google Shape;718;p67"/>
          <p:cNvCxnSpPr>
            <a:stCxn id="708" idx="2"/>
            <a:endCxn id="713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19" name="Google Shape;719;p67"/>
          <p:cNvCxnSpPr>
            <a:stCxn id="708" idx="2"/>
            <a:endCxn id="712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20" name="Google Shape;720;p67"/>
          <p:cNvCxnSpPr>
            <a:stCxn id="708" idx="2"/>
            <a:endCxn id="711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721" name="Google Shape;721;p67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722" name="Google Shape;722;p67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23" name="Google Shape;723;p67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724" name="Google Shape;724;p67"/>
          <p:cNvGrpSpPr/>
          <p:nvPr/>
        </p:nvGrpSpPr>
        <p:grpSpPr>
          <a:xfrm>
            <a:off x="5257800" y="2419350"/>
            <a:ext cx="1066800" cy="338554"/>
            <a:chOff x="2743200" y="1276350"/>
            <a:chExt cx="1066800" cy="338554"/>
          </a:xfrm>
        </p:grpSpPr>
        <p:sp>
          <p:nvSpPr>
            <p:cNvPr id="725" name="Google Shape;725;p67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26" name="Google Shape;726;p67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733" name="Google Shape;733;p68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734" name="Google Shape;734;p68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35" name="Google Shape;735;p68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36" name="Google Shape;736;p68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37" name="Google Shape;737;p68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38" name="Google Shape;738;p68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39" name="Google Shape;739;p68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40" name="Google Shape;740;p68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741" name="Google Shape;741;p68"/>
          <p:cNvCxnSpPr>
            <a:stCxn id="733" idx="2"/>
            <a:endCxn id="734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2" name="Google Shape;742;p68"/>
          <p:cNvCxnSpPr>
            <a:stCxn id="733" idx="2"/>
            <a:endCxn id="735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3" name="Google Shape;743;p68"/>
          <p:cNvCxnSpPr>
            <a:stCxn id="734" idx="2"/>
            <a:endCxn id="736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4" name="Google Shape;744;p68"/>
          <p:cNvCxnSpPr>
            <a:stCxn id="734" idx="2"/>
            <a:endCxn id="737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5" name="Google Shape;745;p68"/>
          <p:cNvCxnSpPr>
            <a:stCxn id="735" idx="2"/>
            <a:endCxn id="740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6" name="Google Shape;746;p68"/>
          <p:cNvCxnSpPr>
            <a:stCxn id="735" idx="2"/>
            <a:endCxn id="739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47" name="Google Shape;747;p68"/>
          <p:cNvCxnSpPr>
            <a:stCxn id="735" idx="2"/>
            <a:endCxn id="738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748" name="Google Shape;748;p68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749" name="Google Shape;749;p68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50" name="Google Shape;750;p68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757" name="Google Shape;757;p69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758" name="Google Shape;758;p69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59" name="Google Shape;759;p69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60" name="Google Shape;760;p69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61" name="Google Shape;761;p69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62" name="Google Shape;762;p69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63" name="Google Shape;763;p69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64" name="Google Shape;764;p69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765" name="Google Shape;765;p69"/>
          <p:cNvCxnSpPr>
            <a:stCxn id="757" idx="2"/>
            <a:endCxn id="758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66" name="Google Shape;766;p69"/>
          <p:cNvCxnSpPr>
            <a:stCxn id="757" idx="2"/>
            <a:endCxn id="759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67" name="Google Shape;767;p69"/>
          <p:cNvCxnSpPr>
            <a:stCxn id="758" idx="2"/>
            <a:endCxn id="760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68" name="Google Shape;768;p69"/>
          <p:cNvCxnSpPr>
            <a:stCxn id="758" idx="2"/>
            <a:endCxn id="761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69" name="Google Shape;769;p69"/>
          <p:cNvCxnSpPr>
            <a:stCxn id="759" idx="2"/>
            <a:endCxn id="764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70" name="Google Shape;770;p69"/>
          <p:cNvCxnSpPr>
            <a:stCxn id="759" idx="2"/>
            <a:endCxn id="763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71" name="Google Shape;771;p69"/>
          <p:cNvCxnSpPr>
            <a:stCxn id="759" idx="2"/>
            <a:endCxn id="762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778" name="Google Shape;778;p70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779" name="Google Shape;779;p70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80" name="Google Shape;780;p70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781" name="Google Shape;781;p70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82" name="Google Shape;782;p70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83" name="Google Shape;783;p70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784" name="Google Shape;784;p70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785" name="Google Shape;785;p70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786" name="Google Shape;786;p70"/>
          <p:cNvCxnSpPr>
            <a:stCxn id="778" idx="2"/>
            <a:endCxn id="779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87" name="Google Shape;787;p70"/>
          <p:cNvCxnSpPr>
            <a:stCxn id="778" idx="2"/>
            <a:endCxn id="780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88" name="Google Shape;788;p70"/>
          <p:cNvCxnSpPr>
            <a:stCxn id="779" idx="2"/>
            <a:endCxn id="781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89" name="Google Shape;789;p70"/>
          <p:cNvCxnSpPr>
            <a:stCxn id="779" idx="2"/>
            <a:endCxn id="782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90" name="Google Shape;790;p70"/>
          <p:cNvCxnSpPr>
            <a:stCxn id="780" idx="2"/>
            <a:endCxn id="785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91" name="Google Shape;791;p70"/>
          <p:cNvCxnSpPr>
            <a:stCxn id="780" idx="2"/>
            <a:endCxn id="784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792" name="Google Shape;792;p70"/>
          <p:cNvCxnSpPr>
            <a:stCxn id="780" idx="2"/>
            <a:endCxn id="783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793" name="Google Shape;793;p70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794" name="Google Shape;794;p70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95" name="Google Shape;795;p70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802" name="Google Shape;802;p71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803" name="Google Shape;803;p71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04" name="Google Shape;804;p71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05" name="Google Shape;805;p71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06" name="Google Shape;806;p71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07" name="Google Shape;807;p71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08" name="Google Shape;808;p71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09" name="Google Shape;809;p71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810" name="Google Shape;810;p71"/>
          <p:cNvCxnSpPr>
            <a:stCxn id="802" idx="2"/>
            <a:endCxn id="803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1" name="Google Shape;811;p71"/>
          <p:cNvCxnSpPr>
            <a:stCxn id="802" idx="2"/>
            <a:endCxn id="804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2" name="Google Shape;812;p71"/>
          <p:cNvCxnSpPr>
            <a:stCxn id="803" idx="2"/>
            <a:endCxn id="805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3" name="Google Shape;813;p71"/>
          <p:cNvCxnSpPr>
            <a:stCxn id="803" idx="2"/>
            <a:endCxn id="806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4" name="Google Shape;814;p71"/>
          <p:cNvCxnSpPr>
            <a:stCxn id="804" idx="2"/>
            <a:endCxn id="809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5" name="Google Shape;815;p71"/>
          <p:cNvCxnSpPr>
            <a:stCxn id="804" idx="2"/>
            <a:endCxn id="808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16" name="Google Shape;816;p71"/>
          <p:cNvCxnSpPr>
            <a:stCxn id="804" idx="2"/>
            <a:endCxn id="807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817" name="Google Shape;817;p71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818" name="Google Shape;818;p71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19" name="Google Shape;819;p71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820" name="Google Shape;820;p71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821" name="Google Shape;821;p71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22" name="Google Shape;822;p71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829" name="Google Shape;829;p72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830" name="Google Shape;830;p72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31" name="Google Shape;831;p72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32" name="Google Shape;832;p72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33" name="Google Shape;833;p72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34" name="Google Shape;834;p72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35" name="Google Shape;835;p72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36" name="Google Shape;836;p72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837" name="Google Shape;837;p72"/>
          <p:cNvCxnSpPr>
            <a:stCxn id="829" idx="2"/>
            <a:endCxn id="830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38" name="Google Shape;838;p72"/>
          <p:cNvCxnSpPr>
            <a:stCxn id="829" idx="2"/>
            <a:endCxn id="831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39" name="Google Shape;839;p72"/>
          <p:cNvCxnSpPr>
            <a:stCxn id="830" idx="2"/>
            <a:endCxn id="832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40" name="Google Shape;840;p72"/>
          <p:cNvCxnSpPr>
            <a:stCxn id="830" idx="2"/>
            <a:endCxn id="833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41" name="Google Shape;841;p72"/>
          <p:cNvCxnSpPr>
            <a:stCxn id="831" idx="2"/>
            <a:endCxn id="836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42" name="Google Shape;842;p72"/>
          <p:cNvCxnSpPr>
            <a:stCxn id="831" idx="2"/>
            <a:endCxn id="835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43" name="Google Shape;843;p72"/>
          <p:cNvCxnSpPr>
            <a:stCxn id="831" idx="2"/>
            <a:endCxn id="834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844" name="Google Shape;844;p72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845" name="Google Shape;845;p72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46" name="Google Shape;846;p72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847" name="Google Shape;847;p72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848" name="Google Shape;848;p72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49" name="Google Shape;849;p72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856" name="Google Shape;856;p73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857" name="Google Shape;857;p73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58" name="Google Shape;858;p73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59" name="Google Shape;859;p73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60" name="Google Shape;860;p73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61" name="Google Shape;861;p73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62" name="Google Shape;862;p73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63" name="Google Shape;863;p73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864" name="Google Shape;864;p73"/>
          <p:cNvCxnSpPr>
            <a:stCxn id="856" idx="2"/>
            <a:endCxn id="857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5" name="Google Shape;865;p73"/>
          <p:cNvCxnSpPr>
            <a:stCxn id="856" idx="2"/>
            <a:endCxn id="858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6" name="Google Shape;866;p73"/>
          <p:cNvCxnSpPr>
            <a:stCxn id="857" idx="2"/>
            <a:endCxn id="859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7" name="Google Shape;867;p73"/>
          <p:cNvCxnSpPr>
            <a:stCxn id="857" idx="2"/>
            <a:endCxn id="860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8" name="Google Shape;868;p73"/>
          <p:cNvCxnSpPr>
            <a:stCxn id="858" idx="2"/>
            <a:endCxn id="863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9" name="Google Shape;869;p73"/>
          <p:cNvCxnSpPr>
            <a:stCxn id="858" idx="2"/>
            <a:endCxn id="862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70" name="Google Shape;870;p73"/>
          <p:cNvCxnSpPr>
            <a:stCxn id="858" idx="2"/>
            <a:endCxn id="861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871" name="Google Shape;871;p73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872" name="Google Shape;872;p73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73" name="Google Shape;873;p73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874" name="Google Shape;874;p73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875" name="Google Shape;875;p73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76" name="Google Shape;876;p73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7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883" name="Google Shape;883;p74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884" name="Google Shape;884;p74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85" name="Google Shape;885;p74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886" name="Google Shape;886;p74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87" name="Google Shape;887;p74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88" name="Google Shape;888;p74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889" name="Google Shape;889;p74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890" name="Google Shape;890;p74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891" name="Google Shape;891;p74"/>
          <p:cNvCxnSpPr>
            <a:stCxn id="883" idx="2"/>
            <a:endCxn id="884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2" name="Google Shape;892;p74"/>
          <p:cNvCxnSpPr>
            <a:stCxn id="883" idx="2"/>
            <a:endCxn id="885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3" name="Google Shape;893;p74"/>
          <p:cNvCxnSpPr>
            <a:stCxn id="884" idx="2"/>
            <a:endCxn id="886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4" name="Google Shape;894;p74"/>
          <p:cNvCxnSpPr>
            <a:stCxn id="884" idx="2"/>
            <a:endCxn id="887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5" name="Google Shape;895;p74"/>
          <p:cNvCxnSpPr>
            <a:stCxn id="885" idx="2"/>
            <a:endCxn id="890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6" name="Google Shape;896;p74"/>
          <p:cNvCxnSpPr>
            <a:stCxn id="885" idx="2"/>
            <a:endCxn id="889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97" name="Google Shape;897;p74"/>
          <p:cNvCxnSpPr>
            <a:stCxn id="885" idx="2"/>
            <a:endCxn id="888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898" name="Google Shape;898;p74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899" name="Google Shape;899;p74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00" name="Google Shape;900;p74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901" name="Google Shape;901;p74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902" name="Google Shape;902;p74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03" name="Google Shape;903;p74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7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910" name="Google Shape;910;p75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911" name="Google Shape;911;p75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12" name="Google Shape;912;p75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13" name="Google Shape;913;p75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14" name="Google Shape;914;p75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15" name="Google Shape;915;p75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16" name="Google Shape;916;p75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17" name="Google Shape;917;p75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18" name="Google Shape;918;p75"/>
          <p:cNvCxnSpPr>
            <a:stCxn id="910" idx="2"/>
            <a:endCxn id="911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19" name="Google Shape;919;p75"/>
          <p:cNvCxnSpPr>
            <a:stCxn id="910" idx="2"/>
            <a:endCxn id="912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20" name="Google Shape;920;p75"/>
          <p:cNvCxnSpPr>
            <a:stCxn id="911" idx="2"/>
            <a:endCxn id="913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21" name="Google Shape;921;p75"/>
          <p:cNvCxnSpPr>
            <a:stCxn id="911" idx="2"/>
            <a:endCxn id="914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22" name="Google Shape;922;p75"/>
          <p:cNvCxnSpPr>
            <a:stCxn id="912" idx="2"/>
            <a:endCxn id="917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23" name="Google Shape;923;p75"/>
          <p:cNvCxnSpPr>
            <a:stCxn id="912" idx="2"/>
            <a:endCxn id="916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24" name="Google Shape;924;p75"/>
          <p:cNvCxnSpPr>
            <a:stCxn id="912" idx="2"/>
            <a:endCxn id="915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925" name="Google Shape;925;p75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926" name="Google Shape;926;p75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27" name="Google Shape;927;p75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928" name="Google Shape;928;p75"/>
          <p:cNvGrpSpPr/>
          <p:nvPr/>
        </p:nvGrpSpPr>
        <p:grpSpPr>
          <a:xfrm>
            <a:off x="76200" y="2419350"/>
            <a:ext cx="1066800" cy="338554"/>
            <a:chOff x="2743200" y="1276350"/>
            <a:chExt cx="1066800" cy="338554"/>
          </a:xfrm>
        </p:grpSpPr>
        <p:sp>
          <p:nvSpPr>
            <p:cNvPr id="929" name="Google Shape;929;p75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30" name="Google Shape;930;p75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937" name="Google Shape;937;p76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938" name="Google Shape;938;p76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39" name="Google Shape;939;p76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40" name="Google Shape;940;p76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41" name="Google Shape;941;p76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42" name="Google Shape;942;p76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43" name="Google Shape;943;p76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44" name="Google Shape;944;p76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45" name="Google Shape;945;p76"/>
          <p:cNvCxnSpPr>
            <a:stCxn id="937" idx="2"/>
            <a:endCxn id="938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46" name="Google Shape;946;p76"/>
          <p:cNvCxnSpPr>
            <a:stCxn id="937" idx="2"/>
            <a:endCxn id="939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47" name="Google Shape;947;p76"/>
          <p:cNvCxnSpPr>
            <a:stCxn id="938" idx="2"/>
            <a:endCxn id="940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48" name="Google Shape;948;p76"/>
          <p:cNvCxnSpPr>
            <a:stCxn id="938" idx="2"/>
            <a:endCxn id="941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49" name="Google Shape;949;p76"/>
          <p:cNvCxnSpPr>
            <a:stCxn id="939" idx="2"/>
            <a:endCxn id="944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50" name="Google Shape;950;p76"/>
          <p:cNvCxnSpPr>
            <a:stCxn id="939" idx="2"/>
            <a:endCxn id="943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51" name="Google Shape;951;p76"/>
          <p:cNvCxnSpPr>
            <a:stCxn id="939" idx="2"/>
            <a:endCxn id="942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952" name="Google Shape;952;p76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953" name="Google Shape;953;p76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54" name="Google Shape;954;p76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7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961" name="Google Shape;961;p77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962" name="Google Shape;962;p77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63" name="Google Shape;963;p77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64" name="Google Shape;964;p77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65" name="Google Shape;965;p77"/>
          <p:cNvCxnSpPr>
            <a:stCxn id="961" idx="2"/>
            <a:endCxn id="962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66" name="Google Shape;966;p77"/>
          <p:cNvCxnSpPr>
            <a:stCxn id="961" idx="2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67" name="Google Shape;967;p77"/>
          <p:cNvCxnSpPr>
            <a:stCxn id="962" idx="2"/>
            <a:endCxn id="963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68" name="Google Shape;968;p77"/>
          <p:cNvCxnSpPr>
            <a:stCxn id="962" idx="2"/>
            <a:endCxn id="964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969" name="Google Shape;969;p77"/>
          <p:cNvGrpSpPr/>
          <p:nvPr/>
        </p:nvGrpSpPr>
        <p:grpSpPr>
          <a:xfrm>
            <a:off x="2743200" y="1276350"/>
            <a:ext cx="1066800" cy="338554"/>
            <a:chOff x="2743200" y="1276350"/>
            <a:chExt cx="1066800" cy="338554"/>
          </a:xfrm>
        </p:grpSpPr>
        <p:sp>
          <p:nvSpPr>
            <p:cNvPr id="970" name="Google Shape;970;p77"/>
            <p:cNvSpPr txBox="1"/>
            <p:nvPr/>
          </p:nvSpPr>
          <p:spPr>
            <a:xfrm>
              <a:off x="2743200" y="1276350"/>
              <a:ext cx="838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71" name="Google Shape;971;p77"/>
            <p:cNvCxnSpPr/>
            <p:nvPr/>
          </p:nvCxnSpPr>
          <p:spPr>
            <a:xfrm>
              <a:off x="3505200" y="1504950"/>
              <a:ext cx="304800" cy="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972" name="Google Shape;972;p77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73" name="Google Shape;973;p77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74" name="Google Shape;974;p77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75" name="Google Shape;975;p77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76" name="Google Shape;976;p77"/>
          <p:cNvCxnSpPr>
            <a:endCxn id="972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77" name="Google Shape;977;p77"/>
          <p:cNvCxnSpPr>
            <a:stCxn id="972" idx="2"/>
            <a:endCxn id="975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78" name="Google Shape;978;p77"/>
          <p:cNvCxnSpPr>
            <a:stCxn id="972" idx="2"/>
            <a:endCxn id="974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79" name="Google Shape;979;p77"/>
          <p:cNvCxnSpPr>
            <a:stCxn id="972" idx="2"/>
            <a:endCxn id="973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7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/>
          </a:p>
        </p:txBody>
      </p:sp>
      <p:sp>
        <p:nvSpPr>
          <p:cNvPr id="986" name="Google Shape;986;p78"/>
          <p:cNvSpPr/>
          <p:nvPr/>
        </p:nvSpPr>
        <p:spPr>
          <a:xfrm>
            <a:off x="3810000" y="1123950"/>
            <a:ext cx="1524000" cy="6858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</a:t>
            </a:r>
            <a:endParaRPr/>
          </a:p>
        </p:txBody>
      </p:sp>
      <p:sp>
        <p:nvSpPr>
          <p:cNvPr id="987" name="Google Shape;987;p78"/>
          <p:cNvSpPr/>
          <p:nvPr/>
        </p:nvSpPr>
        <p:spPr>
          <a:xfrm>
            <a:off x="1143000" y="2190750"/>
            <a:ext cx="1600200" cy="8382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88" name="Google Shape;988;p78"/>
          <p:cNvSpPr/>
          <p:nvPr/>
        </p:nvSpPr>
        <p:spPr>
          <a:xfrm>
            <a:off x="381000" y="3867150"/>
            <a:ext cx="1371600" cy="762000"/>
          </a:xfrm>
          <a:prstGeom prst="rect">
            <a:avLst/>
          </a:prstGeom>
          <a:solidFill>
            <a:srgbClr val="00800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Enemy Near?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89" name="Google Shape;989;p78"/>
          <p:cNvSpPr/>
          <p:nvPr/>
        </p:nvSpPr>
        <p:spPr>
          <a:xfrm>
            <a:off x="2133600" y="3867150"/>
            <a:ext cx="1447800" cy="762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Setup Defense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90" name="Google Shape;990;p78"/>
          <p:cNvCxnSpPr>
            <a:stCxn id="986" idx="2"/>
            <a:endCxn id="987" idx="0"/>
          </p:cNvCxnSpPr>
          <p:nvPr/>
        </p:nvCxnSpPr>
        <p:spPr>
          <a:xfrm flipH="1">
            <a:off x="1943100" y="1809750"/>
            <a:ext cx="26289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91" name="Google Shape;991;p78"/>
          <p:cNvCxnSpPr>
            <a:stCxn id="986" idx="2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92" name="Google Shape;992;p78"/>
          <p:cNvCxnSpPr>
            <a:stCxn id="987" idx="2"/>
            <a:endCxn id="988" idx="0"/>
          </p:cNvCxnSpPr>
          <p:nvPr/>
        </p:nvCxnSpPr>
        <p:spPr>
          <a:xfrm flipH="1">
            <a:off x="1066800" y="3028950"/>
            <a:ext cx="8763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93" name="Google Shape;993;p78"/>
          <p:cNvCxnSpPr>
            <a:stCxn id="987" idx="2"/>
            <a:endCxn id="989" idx="0"/>
          </p:cNvCxnSpPr>
          <p:nvPr/>
        </p:nvCxnSpPr>
        <p:spPr>
          <a:xfrm>
            <a:off x="1943100" y="3028950"/>
            <a:ext cx="914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994" name="Google Shape;994;p78"/>
          <p:cNvSpPr/>
          <p:nvPr/>
        </p:nvSpPr>
        <p:spPr>
          <a:xfrm>
            <a:off x="6324600" y="2190750"/>
            <a:ext cx="1600200" cy="838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Offense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endParaRPr/>
          </a:p>
        </p:txBody>
      </p:sp>
      <p:sp>
        <p:nvSpPr>
          <p:cNvPr id="995" name="Google Shape;995;p78"/>
          <p:cNvSpPr/>
          <p:nvPr/>
        </p:nvSpPr>
        <p:spPr>
          <a:xfrm>
            <a:off x="42672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Army Large Enough?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endParaRPr/>
          </a:p>
        </p:txBody>
      </p:sp>
      <p:sp>
        <p:nvSpPr>
          <p:cNvPr id="996" name="Google Shape;996;p78"/>
          <p:cNvSpPr/>
          <p:nvPr/>
        </p:nvSpPr>
        <p:spPr>
          <a:xfrm>
            <a:off x="58674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 enemy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997" name="Google Shape;997;p78"/>
          <p:cNvSpPr/>
          <p:nvPr/>
        </p:nvSpPr>
        <p:spPr>
          <a:xfrm>
            <a:off x="7467600" y="3867150"/>
            <a:ext cx="1447800" cy="76200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Siege Base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cxnSp>
        <p:nvCxnSpPr>
          <p:cNvPr id="998" name="Google Shape;998;p78"/>
          <p:cNvCxnSpPr>
            <a:endCxn id="994" idx="0"/>
          </p:cNvCxnSpPr>
          <p:nvPr/>
        </p:nvCxnSpPr>
        <p:spPr>
          <a:xfrm>
            <a:off x="4572000" y="1809750"/>
            <a:ext cx="2552700" cy="381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99" name="Google Shape;999;p78"/>
          <p:cNvCxnSpPr>
            <a:stCxn id="994" idx="2"/>
            <a:endCxn id="997" idx="0"/>
          </p:cNvCxnSpPr>
          <p:nvPr/>
        </p:nvCxnSpPr>
        <p:spPr>
          <a:xfrm>
            <a:off x="7124700" y="3028950"/>
            <a:ext cx="10668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000" name="Google Shape;1000;p78"/>
          <p:cNvCxnSpPr>
            <a:stCxn id="994" idx="2"/>
            <a:endCxn id="996" idx="0"/>
          </p:cNvCxnSpPr>
          <p:nvPr/>
        </p:nvCxnSpPr>
        <p:spPr>
          <a:xfrm flipH="1">
            <a:off x="6591300" y="3028950"/>
            <a:ext cx="5334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001" name="Google Shape;1001;p78"/>
          <p:cNvCxnSpPr>
            <a:stCxn id="994" idx="2"/>
            <a:endCxn id="995" idx="0"/>
          </p:cNvCxnSpPr>
          <p:nvPr/>
        </p:nvCxnSpPr>
        <p:spPr>
          <a:xfrm flipH="1">
            <a:off x="4991100" y="3028950"/>
            <a:ext cx="2133600" cy="83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7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Data Persistence</a:t>
            </a:r>
            <a:endParaRPr/>
          </a:p>
        </p:txBody>
      </p:sp>
      <p:sp>
        <p:nvSpPr>
          <p:cNvPr id="1008" name="Google Shape;1008;p79"/>
          <p:cNvSpPr txBox="1"/>
          <p:nvPr>
            <p:ph idx="2" type="body"/>
          </p:nvPr>
        </p:nvSpPr>
        <p:spPr>
          <a:xfrm>
            <a:off x="228600" y="1123950"/>
            <a:ext cx="458880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Your behavior tree nodes might need to communicate somehow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–"/>
            </a:pPr>
            <a:r>
              <a:rPr b="0" i="0" lang="en-US" sz="185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Finding a target, going to the target are separate nodes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How to share data?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Blackboard: shared object that holds information, that nodes can write and read from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–"/>
            </a:pPr>
            <a:r>
              <a:rPr b="0" i="0" lang="en-US" sz="185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Minimally, a </a:t>
            </a:r>
            <a:r>
              <a:rPr b="0" i="0" lang="en-US" sz="1850" u="none" cap="none" strike="noStrike">
                <a:solidFill>
                  <a:srgbClr val="F79646"/>
                </a:solidFill>
                <a:latin typeface="Consolas"/>
                <a:ea typeface="Consolas"/>
                <a:cs typeface="Consolas"/>
                <a:sym typeface="Consolas"/>
              </a:rPr>
              <a:t>Map</a:t>
            </a:r>
            <a:r>
              <a:rPr b="0" i="0" lang="en-US" sz="185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b="0" i="0" lang="en-US" sz="1850" u="none" cap="none" strike="noStrike">
                <a:solidFill>
                  <a:srgbClr val="F79646"/>
                </a:solidFill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b="0" i="0" lang="en-US" sz="185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b="0" i="0" lang="en-US" sz="1850" u="none" cap="none" strike="noStrike">
                <a:solidFill>
                  <a:srgbClr val="F79646"/>
                </a:solidFill>
                <a:latin typeface="Consolas"/>
                <a:ea typeface="Consolas"/>
                <a:cs typeface="Consolas"/>
                <a:sym typeface="Consolas"/>
              </a:rPr>
              <a:t> ???</a:t>
            </a:r>
            <a:r>
              <a:rPr b="0" i="0" lang="en-US" sz="185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&gt;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Certain groups of nodes can share different blackboards</a:t>
            </a:r>
            <a:endParaRPr b="0" i="0" sz="2220" u="none" cap="none" strike="noStrike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201930" lvl="0" marL="34290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None/>
            </a:pPr>
            <a:r>
              <a:t/>
            </a:r>
            <a:endParaRPr b="0" i="0" sz="2220" u="none" cap="none" strike="noStrike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http://www.presselite.com/iphone/myblackboard/images/6.jpg" id="1009" name="Google Shape;1009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6950" y="1151325"/>
            <a:ext cx="3937001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8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Summary</a:t>
            </a:r>
            <a:endParaRPr/>
          </a:p>
        </p:txBody>
      </p:sp>
      <p:sp>
        <p:nvSpPr>
          <p:cNvPr id="1016" name="Google Shape;1016;p80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Interfaces/abstract classes for: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BTNode</a:t>
            </a:r>
            <a:endParaRPr b="0" i="0" sz="222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Composite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Condition/Action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Full classes for: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Sequence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Selector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Other wrappers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Game-specific classes extending Condition/Action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81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023" name="Google Shape;1023;p81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Trees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82"/>
          <p:cNvSpPr txBox="1"/>
          <p:nvPr>
            <p:ph type="ctrTitle"/>
          </p:nvPr>
        </p:nvSpPr>
        <p:spPr>
          <a:xfrm>
            <a:off x="609600" y="14035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  <p:sp>
        <p:nvSpPr>
          <p:cNvPr id="1029" name="Google Shape;1029;p82"/>
          <p:cNvSpPr txBox="1"/>
          <p:nvPr>
            <p:ph idx="1" type="subTitle"/>
          </p:nvPr>
        </p:nvSpPr>
        <p:spPr>
          <a:xfrm>
            <a:off x="1295400" y="3612975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Goal Oriented</a:t>
            </a:r>
            <a:endParaRPr/>
          </a:p>
          <a:p>
            <a:pPr indent="0" lvl="0" marL="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Action Planning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8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Issues with BTs</a:t>
            </a:r>
            <a:endParaRPr/>
          </a:p>
        </p:txBody>
      </p:sp>
      <p:sp>
        <p:nvSpPr>
          <p:cNvPr id="1036" name="Google Shape;1036;p83"/>
          <p:cNvSpPr txBox="1"/>
          <p:nvPr>
            <p:ph idx="1" type="body"/>
          </p:nvPr>
        </p:nvSpPr>
        <p:spPr>
          <a:xfrm>
            <a:off x="457200" y="1200151"/>
            <a:ext cx="4800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trees aren’t perfect</a:t>
            </a:r>
            <a:endParaRPr/>
          </a:p>
          <a:p>
            <a:pPr indent="-342900" lvl="0" marL="342900" marR="0" rtl="0" algn="l"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Lots of enemies</a:t>
            </a:r>
            <a:endParaRPr/>
          </a:p>
          <a:p>
            <a:pPr indent="-285750" lvl="1" marL="742950" marR="0" rtl="0" algn="l"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Too much work to code each</a:t>
            </a:r>
            <a:endParaRPr/>
          </a:p>
          <a:p>
            <a:pPr indent="-285750" lvl="1" marL="742950" marR="0" rtl="0" algn="l"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Minor tweaks change a lot of code</a:t>
            </a:r>
            <a:endParaRPr/>
          </a:p>
          <a:p>
            <a:pPr indent="-342900" lvl="0" marL="342900" marR="0" rtl="0" algn="l"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Procedurally generated enemies</a:t>
            </a:r>
            <a:endParaRPr/>
          </a:p>
          <a:p>
            <a:pPr indent="-285750" lvl="1" marL="742950" marR="0" rtl="0" algn="l"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trees usually aren’t expressive enough</a:t>
            </a:r>
            <a:endParaRPr/>
          </a:p>
        </p:txBody>
      </p:sp>
      <p:pic>
        <p:nvPicPr>
          <p:cNvPr id="1037" name="Google Shape;1037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1733550"/>
            <a:ext cx="3480611" cy="2075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8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GOAP?</a:t>
            </a:r>
            <a:endParaRPr/>
          </a:p>
        </p:txBody>
      </p:sp>
      <p:sp>
        <p:nvSpPr>
          <p:cNvPr id="1044" name="Google Shape;1044;p84"/>
          <p:cNvSpPr txBox="1"/>
          <p:nvPr>
            <p:ph idx="1" type="body"/>
          </p:nvPr>
        </p:nvSpPr>
        <p:spPr>
          <a:xfrm>
            <a:off x="457200" y="1200151"/>
            <a:ext cx="434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 oriented action planning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What’s the fastest way to kill the player?</a:t>
            </a:r>
            <a:endParaRPr/>
          </a:p>
        </p:txBody>
      </p:sp>
      <p:pic>
        <p:nvPicPr>
          <p:cNvPr id="1045" name="Google Shape;104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1063229"/>
            <a:ext cx="4038599" cy="2640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8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GOAP?</a:t>
            </a:r>
            <a:endParaRPr/>
          </a:p>
        </p:txBody>
      </p:sp>
      <p:sp>
        <p:nvSpPr>
          <p:cNvPr id="1052" name="Google Shape;1052;p85"/>
          <p:cNvSpPr txBox="1"/>
          <p:nvPr>
            <p:ph idx="1" type="body"/>
          </p:nvPr>
        </p:nvSpPr>
        <p:spPr>
          <a:xfrm>
            <a:off x="457200" y="1200150"/>
            <a:ext cx="39624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is a graph </a:t>
            </a:r>
            <a:r>
              <a:rPr lang="en-US"/>
              <a:t>of game states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 can search over it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A*</a:t>
            </a:r>
            <a:endParaRPr/>
          </a:p>
        </p:txBody>
      </p:sp>
      <p:pic>
        <p:nvPicPr>
          <p:cNvPr descr="Image result for goal oriented action planning" id="1053" name="Google Shape;105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600" y="1352550"/>
            <a:ext cx="4422227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8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Nodes</a:t>
            </a:r>
            <a:endParaRPr/>
          </a:p>
        </p:txBody>
      </p:sp>
      <p:sp>
        <p:nvSpPr>
          <p:cNvPr id="1060" name="Google Shape;1060;p86"/>
          <p:cNvSpPr txBox="1"/>
          <p:nvPr>
            <p:ph idx="1" type="body"/>
          </p:nvPr>
        </p:nvSpPr>
        <p:spPr>
          <a:xfrm>
            <a:off x="457200" y="1200151"/>
            <a:ext cx="441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node is a GameState</a:t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175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GameStates are probably a map of string tags to booleans or integers</a:t>
            </a:r>
            <a:endParaRPr sz="2400"/>
          </a:p>
          <a:p>
            <a:pPr indent="-3175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tags and their meaning are determined game-side</a:t>
            </a:r>
            <a:endParaRPr sz="2400"/>
          </a:p>
        </p:txBody>
      </p:sp>
      <p:sp>
        <p:nvSpPr>
          <p:cNvPr id="1061" name="Google Shape;1061;p86"/>
          <p:cNvSpPr txBox="1"/>
          <p:nvPr>
            <p:ph idx="1" type="body"/>
          </p:nvPr>
        </p:nvSpPr>
        <p:spPr>
          <a:xfrm>
            <a:off x="5105400" y="1276350"/>
            <a:ext cx="3810000" cy="1523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class GameState {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   Map&lt;String, Integer&gt; _props;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}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8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Edges</a:t>
            </a:r>
            <a:endParaRPr/>
          </a:p>
        </p:txBody>
      </p:sp>
      <p:sp>
        <p:nvSpPr>
          <p:cNvPr id="1068" name="Google Shape;1068;p87"/>
          <p:cNvSpPr txBox="1"/>
          <p:nvPr>
            <p:ph idx="1" type="body"/>
          </p:nvPr>
        </p:nvSpPr>
        <p:spPr>
          <a:xfrm>
            <a:off x="457200" y="1200151"/>
            <a:ext cx="7696200" cy="167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edge is an Action the </a:t>
            </a:r>
            <a:r>
              <a:rPr lang="en-US"/>
              <a:t>AI can take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Action has a cost and a Condition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Actions also change the GameState</a:t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9" name="Google Shape;1069;p87"/>
          <p:cNvSpPr txBox="1"/>
          <p:nvPr>
            <p:ph idx="1" type="body"/>
          </p:nvPr>
        </p:nvSpPr>
        <p:spPr>
          <a:xfrm>
            <a:off x="762000" y="3028950"/>
            <a:ext cx="6172200" cy="1523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rPr b="0" i="0" lang="en-US" sz="148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public abstract class Action {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rPr b="0" i="0" lang="en-US" sz="148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private List&lt;Condition&gt; _conditions;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rPr b="0" i="0" lang="en-US" sz="148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private float _cost;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t/>
            </a:r>
            <a:endParaRPr b="0" i="0" sz="148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rPr b="0" i="0" lang="en-US" sz="148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public abstract void changeState(GameState s);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chemeClr val="lt1"/>
              </a:buClr>
              <a:buSzPts val="1480"/>
              <a:buFont typeface="Arial"/>
              <a:buNone/>
            </a:pPr>
            <a:r>
              <a:rPr b="0" i="0" lang="en-US" sz="148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8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Planning</a:t>
            </a:r>
            <a:endParaRPr/>
          </a:p>
        </p:txBody>
      </p:sp>
      <p:sp>
        <p:nvSpPr>
          <p:cNvPr id="1076" name="Google Shape;1076;p88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Generate a plan or “path” of actions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This plan should take you from start state to end state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Just use A* 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8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Planning contd.</a:t>
            </a:r>
            <a:endParaRPr/>
          </a:p>
        </p:txBody>
      </p:sp>
      <p:sp>
        <p:nvSpPr>
          <p:cNvPr id="1083" name="Google Shape;1083;p89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877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Start at a state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Add neighboring states to priority queue</a:t>
            </a:r>
            <a:endParaRPr sz="2000"/>
          </a:p>
          <a:p>
            <a:pPr indent="-28321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 through all actions</a:t>
            </a:r>
            <a:endParaRPr sz="2000"/>
          </a:p>
          <a:p>
            <a:pPr indent="-28321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All actions whose conditions are true from the current state are allowed</a:t>
            </a:r>
            <a:endParaRPr sz="2000"/>
          </a:p>
          <a:p>
            <a:pPr indent="-28321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Generate a neighbor for each by applying the corresponding action to a copy of the game state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Pop lowest cost state from priority queue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Continue</a:t>
            </a:r>
            <a:endParaRPr sz="2000"/>
          </a:p>
          <a:p>
            <a:pPr indent="-31877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“path” or list of actions that took you from start to end state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9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Actions</a:t>
            </a:r>
            <a:endParaRPr/>
          </a:p>
        </p:txBody>
      </p:sp>
      <p:sp>
        <p:nvSpPr>
          <p:cNvPr id="1090" name="Google Shape;1090;p90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Just like behavior trees, GOAP has actions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Actions are much simpler in GOAP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Change one or more of the tags in the game state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9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Conditions</a:t>
            </a:r>
            <a:endParaRPr/>
          </a:p>
        </p:txBody>
      </p:sp>
      <p:sp>
        <p:nvSpPr>
          <p:cNvPr id="1097" name="Google Shape;1097;p91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Just like behavior trees, GOAP has conditions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Conditions are also much simpler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 true or false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Determined entirely by GameState</a:t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9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Conditions</a:t>
            </a:r>
            <a:endParaRPr/>
          </a:p>
        </p:txBody>
      </p:sp>
      <p:sp>
        <p:nvSpPr>
          <p:cNvPr id="1104" name="Google Shape;1104;p92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public abstract class Condition {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	public abstract boolean isMet(GameState s);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GOAP</a:t>
            </a:r>
            <a:endParaRPr/>
          </a:p>
        </p:txBody>
      </p:sp>
      <p:sp>
        <p:nvSpPr>
          <p:cNvPr id="1111" name="Google Shape;1111;p93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game defines a start state based on the current game world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game also defines a goal (Condition)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Once the search is done, you need to map the list of actions to some real game effect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Usually only the first action is executed before GOAP is run again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action might not be completed before a new plan is generated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E.g., following the player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4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118" name="Google Shape;1118;p9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 Oriented Action Planning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9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Problems</a:t>
            </a:r>
            <a:endParaRPr/>
          </a:p>
        </p:txBody>
      </p:sp>
      <p:sp>
        <p:nvSpPr>
          <p:cNvPr id="1125" name="Google Shape;1125;p95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Depending on the Actions available, GOAP can generate an infinite graph without any goal states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This can be handled by any of the following: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Allow each action to be used once/max # of times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Specify a maximum cost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9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Problems</a:t>
            </a:r>
            <a:endParaRPr/>
          </a:p>
        </p:txBody>
      </p:sp>
      <p:sp>
        <p:nvSpPr>
          <p:cNvPr id="1132" name="Google Shape;1132;p96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With lots of actions and a distant goal, GOAP can be really slow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is best used to solve small problems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9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Problems</a:t>
            </a:r>
            <a:endParaRPr/>
          </a:p>
        </p:txBody>
      </p:sp>
      <p:sp>
        <p:nvSpPr>
          <p:cNvPr id="1139" name="Google Shape;1139;p97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optimizes over a single parameter (time, cost, etc.)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is good for short, discrete problems: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Which combo should I use?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Which route should I take?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is bad for long-term, strategic problems: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How do I optimize my economy?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Which item will maximize my options next level?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9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Mix and Match</a:t>
            </a:r>
            <a:endParaRPr/>
          </a:p>
        </p:txBody>
      </p:sp>
      <p:sp>
        <p:nvSpPr>
          <p:cNvPr id="1146" name="Google Shape;1146;p98"/>
          <p:cNvSpPr txBox="1"/>
          <p:nvPr>
            <p:ph idx="1" type="body"/>
          </p:nvPr>
        </p:nvSpPr>
        <p:spPr>
          <a:xfrm>
            <a:off x="457200" y="1200151"/>
            <a:ext cx="784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trees and GOAP don’t have to be mutually exclusive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 can determine the strategy (setting up which actions are available, how much each is weighted, what the goal is, etc.)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GOAP can determine the plan to execute that strategy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Behavior tree turns that plan into concrete actions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e.g., sequence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99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153" name="Google Shape;1153;p99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Goal Oriented Action Planning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00"/>
          <p:cNvSpPr txBox="1"/>
          <p:nvPr>
            <p:ph idx="1" type="subTitle"/>
          </p:nvPr>
        </p:nvSpPr>
        <p:spPr>
          <a:xfrm>
            <a:off x="1282300" y="4085350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Tips for </a:t>
            </a:r>
            <a:r>
              <a:rPr lang="en-US"/>
              <a:t>Wiz 2</a:t>
            </a:r>
            <a:endParaRPr/>
          </a:p>
        </p:txBody>
      </p:sp>
      <p:sp>
        <p:nvSpPr>
          <p:cNvPr id="1159" name="Google Shape;1159;p100"/>
          <p:cNvSpPr txBox="1"/>
          <p:nvPr>
            <p:ph type="ctrTitle"/>
          </p:nvPr>
        </p:nvSpPr>
        <p:spPr>
          <a:xfrm>
            <a:off x="685800" y="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01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FOG OF WAR</a:t>
            </a:r>
            <a:endParaRPr/>
          </a:p>
        </p:txBody>
      </p:sp>
      <p:sp>
        <p:nvSpPr>
          <p:cNvPr id="1165" name="Google Shape;1165;p10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Tips for </a:t>
            </a:r>
            <a:r>
              <a:rPr lang="en-US"/>
              <a:t>Wiz II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0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Fog of War</a:t>
            </a:r>
            <a:endParaRPr/>
          </a:p>
        </p:txBody>
      </p:sp>
      <p:sp>
        <p:nvSpPr>
          <p:cNvPr id="1172" name="Google Shape;1172;p102"/>
          <p:cNvSpPr txBox="1"/>
          <p:nvPr>
            <p:ph idx="1" type="body"/>
          </p:nvPr>
        </p:nvSpPr>
        <p:spPr>
          <a:xfrm>
            <a:off x="457200" y="1469828"/>
            <a:ext cx="7924800" cy="3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Draw the map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Only draw enemies/drops in range of player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Afterwards, in one of the drawable behaviors: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Generate a rectangle across the GameWorld</a:t>
            </a:r>
            <a:endParaRPr b="0" i="0" sz="222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Generate a circle around the player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Subtract the circle from the rectangle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Draw the resulting shape black without full opacity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 instead use image/texture map for smoother transition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Room by Room </a:t>
            </a:r>
            <a:endParaRPr/>
          </a:p>
        </p:txBody>
      </p:sp>
      <p:sp>
        <p:nvSpPr>
          <p:cNvPr id="1179" name="Google Shape;1179;p103"/>
          <p:cNvSpPr txBox="1"/>
          <p:nvPr>
            <p:ph idx="1" type="body"/>
          </p:nvPr>
        </p:nvSpPr>
        <p:spPr>
          <a:xfrm>
            <a:off x="457200" y="1469825"/>
            <a:ext cx="7649100" cy="3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Similar to last slide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Illuminate the entire room that the player is in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Need to dynamically generate the rectangle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0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Floating Elements</a:t>
            </a:r>
            <a:endParaRPr/>
          </a:p>
        </p:txBody>
      </p:sp>
      <p:sp>
        <p:nvSpPr>
          <p:cNvPr id="1186" name="Google Shape;1186;p104"/>
          <p:cNvSpPr txBox="1"/>
          <p:nvPr>
            <p:ph idx="1" type="body"/>
          </p:nvPr>
        </p:nvSpPr>
        <p:spPr>
          <a:xfrm>
            <a:off x="457200" y="1200150"/>
            <a:ext cx="44058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70"/>
              <a:buFont typeface="Arial"/>
              <a:buChar char="•"/>
            </a:pPr>
            <a:r>
              <a:rPr b="0" i="0" lang="en-US" sz="217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“Floating” elements are common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1"/>
              </a:buClr>
              <a:buSzPts val="2170"/>
              <a:buFont typeface="Arial"/>
              <a:buChar char="•"/>
            </a:pPr>
            <a:r>
              <a:rPr b="0" i="0" lang="en-US" sz="217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Make sure your viewport supports these!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Char char="–"/>
            </a:pPr>
            <a:r>
              <a:rPr b="0" i="0" lang="en-US" sz="18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Determine where on the screen a point in the game is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Char char="–"/>
            </a:pPr>
            <a:r>
              <a:rPr b="0" i="0" lang="en-US" sz="18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Draw element at screen scale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Char char="–"/>
            </a:pPr>
            <a:r>
              <a:rPr b="0" i="0" lang="en-US" sz="18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Consider a second onDraw() call (maybe “onUI”) responsible for floating elements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Char char="–"/>
            </a:pPr>
            <a:r>
              <a:rPr b="0" i="0" lang="en-US" sz="186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How can you “unproject” a unit’s location?</a:t>
            </a:r>
            <a:endParaRPr/>
          </a:p>
          <a:p>
            <a:pPr indent="-167640" lvl="1" marL="742950" marR="0" rtl="0" algn="l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Clr>
                <a:schemeClr val="lt1"/>
              </a:buClr>
              <a:buSzPts val="1860"/>
              <a:buFont typeface="Arial"/>
              <a:buNone/>
            </a:pPr>
            <a:r>
              <a:t/>
            </a:r>
            <a:endParaRPr b="0" i="0" sz="186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05105" lvl="0" marL="342900" marR="0" rtl="0" algn="l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1"/>
              </a:buClr>
              <a:buSzPts val="2170"/>
              <a:buFont typeface="Arial"/>
              <a:buNone/>
            </a:pPr>
            <a:r>
              <a:t/>
            </a:r>
            <a:endParaRPr b="0" i="0" sz="217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fire_emblem.jpg" id="1187" name="Google Shape;1187;p10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8535" y="1179513"/>
            <a:ext cx="3708300" cy="339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rcraft.jpg" id="1188" name="Google Shape;1188;p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3075" y="1505025"/>
            <a:ext cx="4280937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0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lateTick</a:t>
            </a:r>
            <a:endParaRPr b="0" i="0" sz="4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5" name="Google Shape;1195;p105"/>
          <p:cNvSpPr txBox="1"/>
          <p:nvPr>
            <p:ph idx="1" type="body"/>
          </p:nvPr>
        </p:nvSpPr>
        <p:spPr>
          <a:xfrm>
            <a:off x="457200" y="1200150"/>
            <a:ext cx="4191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Expanded contract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Systems, objects, behaviors!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Used for actions that need to be executed once all game objects have been ticked and collided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lt1"/>
              </a:buClr>
              <a:buSzPts val="2380"/>
              <a:buFont typeface="Arial"/>
              <a:buChar char="•"/>
            </a:pPr>
            <a:r>
              <a:rPr b="0" i="0" lang="en-US" sz="238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Example: updating the position of the viewport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lt1"/>
              </a:buClr>
              <a:buSzPts val="2040"/>
              <a:buFont typeface="Arial"/>
              <a:buChar char="–"/>
            </a:pPr>
            <a:r>
              <a:rPr b="0" i="0" lang="en-US" sz="204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Avoids viewport center lagging behind player</a:t>
            </a:r>
            <a:endParaRPr/>
          </a:p>
        </p:txBody>
      </p:sp>
      <p:sp>
        <p:nvSpPr>
          <p:cNvPr id="1196" name="Google Shape;1196;p105"/>
          <p:cNvSpPr txBox="1"/>
          <p:nvPr>
            <p:ph idx="2" type="body"/>
          </p:nvPr>
        </p:nvSpPr>
        <p:spPr>
          <a:xfrm>
            <a:off x="4648200" y="1200151"/>
            <a:ext cx="4038600" cy="457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b="0" i="0" lang="en-US" sz="1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lateTick(</a:t>
            </a:r>
            <a:r>
              <a:rPr b="0" i="0" lang="en-US" sz="1400" u="none" cap="none" strike="noStrike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float </a:t>
            </a:r>
            <a:r>
              <a:rPr b="0" i="0" lang="en-US" sz="1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seconds);</a:t>
            </a:r>
            <a:endParaRPr b="0" i="0" sz="1400" u="none" cap="none" strike="noStrike">
              <a:solidFill>
                <a:srgbClr val="92D05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92D05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92D05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0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203" name="Google Shape;1203;p10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Tips for </a:t>
            </a:r>
            <a:r>
              <a:rPr lang="en-US"/>
              <a:t>Wiz</a:t>
            </a:r>
            <a:endParaRPr b="0" i="0" sz="2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solidFill>
          <a:srgbClr val="000000"/>
        </a:solidFill>
      </p:bgPr>
    </p:bg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" name="Google Shape;1208;p107"/>
          <p:cNvPicPr preferRelativeResize="0"/>
          <p:nvPr/>
        </p:nvPicPr>
        <p:blipFill rotWithShape="1">
          <a:blip r:embed="rId3">
            <a:alphaModFix/>
          </a:blip>
          <a:srcRect b="13469" l="20320" r="19275" t="6594"/>
          <a:stretch/>
        </p:blipFill>
        <p:spPr>
          <a:xfrm>
            <a:off x="6180425" y="2607450"/>
            <a:ext cx="2761675" cy="24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7"/>
          <p:cNvSpPr txBox="1"/>
          <p:nvPr>
            <p:ph type="ctrTitle"/>
          </p:nvPr>
        </p:nvSpPr>
        <p:spPr>
          <a:xfrm>
            <a:off x="609600" y="1504950"/>
            <a:ext cx="7772400" cy="1102500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Game Design 2</a:t>
            </a:r>
            <a:endParaRPr/>
          </a:p>
        </p:txBody>
      </p:sp>
      <p:sp>
        <p:nvSpPr>
          <p:cNvPr id="1210" name="Google Shape;1210;p107"/>
          <p:cNvSpPr txBox="1"/>
          <p:nvPr>
            <p:ph idx="1" type="subTitle"/>
          </p:nvPr>
        </p:nvSpPr>
        <p:spPr>
          <a:xfrm>
            <a:off x="1371600" y="2571750"/>
            <a:ext cx="6400800" cy="131430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Controls</a:t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08"/>
          <p:cNvSpPr/>
          <p:nvPr/>
        </p:nvSpPr>
        <p:spPr>
          <a:xfrm>
            <a:off x="7010400" y="2038350"/>
            <a:ext cx="228600" cy="1676400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17365D"/>
              </a:gs>
              <a:gs pos="52000">
                <a:schemeClr val="accent4"/>
              </a:gs>
              <a:gs pos="100000">
                <a:srgbClr val="A12727"/>
              </a:gs>
            </a:gsLst>
            <a:lin ang="5400000" scaled="0"/>
          </a:gra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10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controls important?</a:t>
            </a:r>
            <a:endParaRPr/>
          </a:p>
        </p:txBody>
      </p:sp>
      <p:sp>
        <p:nvSpPr>
          <p:cNvPr id="1217" name="Google Shape;1217;p108"/>
          <p:cNvSpPr txBox="1"/>
          <p:nvPr>
            <p:ph idx="1" type="body"/>
          </p:nvPr>
        </p:nvSpPr>
        <p:spPr>
          <a:xfrm>
            <a:off x="457200" y="1200150"/>
            <a:ext cx="45897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 games, the player interacts with some game world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Controls are the player’s interface for interaction with the game world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 make or break your game!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18" name="Google Shape;1218;p108"/>
          <p:cNvSpPr/>
          <p:nvPr/>
        </p:nvSpPr>
        <p:spPr>
          <a:xfrm>
            <a:off x="6400800" y="1276350"/>
            <a:ext cx="1447800" cy="68579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Player</a:t>
            </a:r>
            <a:endParaRPr/>
          </a:p>
        </p:txBody>
      </p:sp>
      <p:sp>
        <p:nvSpPr>
          <p:cNvPr id="1219" name="Google Shape;1219;p108"/>
          <p:cNvSpPr/>
          <p:nvPr/>
        </p:nvSpPr>
        <p:spPr>
          <a:xfrm>
            <a:off x="6400800" y="3790950"/>
            <a:ext cx="1447800" cy="685799"/>
          </a:xfrm>
          <a:prstGeom prst="roundRect">
            <a:avLst>
              <a:gd fmla="val 16667" name="adj"/>
            </a:avLst>
          </a:prstGeom>
          <a:solidFill>
            <a:srgbClr val="A12727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Game World</a:t>
            </a:r>
            <a:endParaRPr/>
          </a:p>
        </p:txBody>
      </p:sp>
      <p:sp>
        <p:nvSpPr>
          <p:cNvPr id="1220" name="Google Shape;1220;p108"/>
          <p:cNvSpPr/>
          <p:nvPr/>
        </p:nvSpPr>
        <p:spPr>
          <a:xfrm>
            <a:off x="6438900" y="2533649"/>
            <a:ext cx="1371600" cy="685800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Controls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0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Good Controls: 3 Core Principles</a:t>
            </a:r>
            <a:endParaRPr/>
          </a:p>
        </p:txBody>
      </p:sp>
      <p:sp>
        <p:nvSpPr>
          <p:cNvPr id="1226" name="Google Shape;1226;p109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Good controls must be: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Intuitive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Ergonomic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Agentive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1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1: Intuitive</a:t>
            </a:r>
            <a:endParaRPr/>
          </a:p>
        </p:txBody>
      </p:sp>
      <p:sp>
        <p:nvSpPr>
          <p:cNvPr id="1232" name="Google Shape;1232;p110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Intuitive controls: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Are easy to pick up and learn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Make sense for the game being played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Require little cognitive effort from the player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Follow pre-existing conventions when possible</a:t>
            </a:r>
            <a:endParaRPr/>
          </a:p>
          <a:p>
            <a: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1: Intuitive</a:t>
            </a:r>
            <a:endParaRPr/>
          </a:p>
        </p:txBody>
      </p:sp>
      <p:sp>
        <p:nvSpPr>
          <p:cNvPr id="1238" name="Google Shape;1238;p111"/>
          <p:cNvSpPr txBox="1"/>
          <p:nvPr>
            <p:ph idx="1" type="body"/>
          </p:nvPr>
        </p:nvSpPr>
        <p:spPr>
          <a:xfrm>
            <a:off x="457200" y="1063229"/>
            <a:ext cx="8229600" cy="5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General conventions:</a:t>
            </a:r>
            <a:endParaRPr/>
          </a:p>
        </p:txBody>
      </p:sp>
      <p:graphicFrame>
        <p:nvGraphicFramePr>
          <p:cNvPr id="1239" name="Google Shape;1239;p111"/>
          <p:cNvGraphicFramePr/>
          <p:nvPr/>
        </p:nvGraphicFramePr>
        <p:xfrm>
          <a:off x="457200" y="17335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{0226B502-DEBF-4383-B139-21EF5A583EA1}</a:tableStyleId>
              </a:tblPr>
              <a:tblGrid>
                <a:gridCol w="1600200"/>
                <a:gridCol w="2133600"/>
                <a:gridCol w="2057400"/>
                <a:gridCol w="2514600"/>
              </a:tblGrid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/>
                        <a:t>Button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3F3F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RTS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3F3F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MMO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3F3F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Shooter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3F3F3F"/>
                    </a:solidFill>
                  </a:tcPr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Left Click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Select</a:t>
                      </a:r>
                      <a:r>
                        <a:rPr lang="en-US" sz="1800"/>
                        <a:t> units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Select target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35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Right Click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Move to/attack units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Attack target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Secondary fire/hold aim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WASD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Pan camera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Movement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Movement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Space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Focus on event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Jump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Jump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Mouse Wheel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Zoom camera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Zoom camera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Cycle weapons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Number keys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Hotkeyed units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Special</a:t>
                      </a:r>
                      <a:r>
                        <a:rPr lang="en-US" sz="1800"/>
                        <a:t> skills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Select</a:t>
                      </a:r>
                      <a:r>
                        <a:rPr lang="en-US" sz="1800"/>
                        <a:t> weapon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6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Shift (held)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Modify</a:t>
                      </a:r>
                      <a:r>
                        <a:rPr lang="en-US" sz="1800"/>
                        <a:t> click actions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Use second skill set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Sprint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1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sp>
        <p:nvSpPr>
          <p:cNvPr id="1245" name="Google Shape;1245;p112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Ergonomic controls: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Have a consistent “home-base” position</a:t>
            </a:r>
            <a:endParaRPr/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e.g. one hand on mouse, one hand on WASD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Place most used buttons at or around home-base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Demand as little movement as possible from the player</a:t>
            </a:r>
            <a:endParaRPr/>
          </a:p>
          <a:p>
            <a: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1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4vector.com/i/free-vector-crispy-computer-mouse-top-down-view-clip-art_116526_Crispy_Computer_Mouse_Top_Down_View_clip_art_hight.png" id="1251" name="Google Shape;1251;p113"/>
          <p:cNvPicPr preferRelativeResize="0"/>
          <p:nvPr/>
        </p:nvPicPr>
        <p:blipFill rotWithShape="1">
          <a:blip r:embed="rId3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linuxtidbits.files.wordpress.com/2009/06/keyboard-outline.png" id="1252" name="Google Shape;1252;p11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1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4vector.com/i/free-vector-crispy-computer-mouse-top-down-view-clip-art_116526_Crispy_Computer_Mouse_Top_Down_View_clip_art_hight.png" id="1258" name="Google Shape;1258;p114"/>
          <p:cNvPicPr preferRelativeResize="0"/>
          <p:nvPr/>
        </p:nvPicPr>
        <p:blipFill rotWithShape="1">
          <a:blip r:embed="rId3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linuxtidbits.files.wordpress.com/2009/06/keyboard-outline.png" id="1259" name="Google Shape;1259;p11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114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196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114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196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p114"/>
          <p:cNvSpPr txBox="1"/>
          <p:nvPr/>
        </p:nvSpPr>
        <p:spPr>
          <a:xfrm>
            <a:off x="3128322" y="1047750"/>
            <a:ext cx="37809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538CD5"/>
                </a:solidFill>
                <a:latin typeface="Questrial"/>
                <a:ea typeface="Questrial"/>
                <a:cs typeface="Questrial"/>
                <a:sym typeface="Questrial"/>
              </a:rPr>
              <a:t>Blue: Home Base</a:t>
            </a:r>
            <a:endParaRPr/>
          </a:p>
        </p:txBody>
      </p:sp>
      <p:sp>
        <p:nvSpPr>
          <p:cNvPr id="1263" name="Google Shape;1263;p114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32156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114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114"/>
          <p:cNvSpPr txBox="1"/>
          <p:nvPr/>
        </p:nvSpPr>
        <p:spPr>
          <a:xfrm>
            <a:off x="3143725" y="1632525"/>
            <a:ext cx="378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38CD5"/>
                </a:solidFill>
                <a:latin typeface="Questrial"/>
                <a:ea typeface="Questrial"/>
                <a:cs typeface="Questrial"/>
                <a:sym typeface="Questrial"/>
              </a:rPr>
              <a:t>(No Movement Necessary)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1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4vector.com/i/free-vector-crispy-computer-mouse-top-down-view-clip-art_116526_Crispy_Computer_Mouse_Top_Down_View_clip_art_hight.png" id="1271" name="Google Shape;1271;p115"/>
          <p:cNvPicPr preferRelativeResize="0"/>
          <p:nvPr/>
        </p:nvPicPr>
        <p:blipFill rotWithShape="1">
          <a:blip r:embed="rId3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linuxtidbits.files.wordpress.com/2009/06/keyboard-outline.png" id="1272" name="Google Shape;1272;p1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15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274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115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274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115"/>
          <p:cNvSpPr txBox="1"/>
          <p:nvPr/>
        </p:nvSpPr>
        <p:spPr>
          <a:xfrm>
            <a:off x="2201203" y="1047750"/>
            <a:ext cx="61557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FFFF"/>
                </a:solidFill>
                <a:latin typeface="Questrial"/>
                <a:ea typeface="Questrial"/>
                <a:cs typeface="Questrial"/>
                <a:sym typeface="Questrial"/>
              </a:rPr>
              <a:t>Cyan: Most Common Actions</a:t>
            </a:r>
            <a:endParaRPr/>
          </a:p>
        </p:txBody>
      </p:sp>
      <p:sp>
        <p:nvSpPr>
          <p:cNvPr id="1276" name="Google Shape;1276;p115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4274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115"/>
          <p:cNvSpPr/>
          <p:nvPr/>
        </p:nvSpPr>
        <p:spPr>
          <a:xfrm>
            <a:off x="8064260" y="2527300"/>
            <a:ext cx="228600" cy="381000"/>
          </a:xfrm>
          <a:prstGeom prst="ellipse">
            <a:avLst/>
          </a:prstGeom>
          <a:solidFill>
            <a:srgbClr val="33CCFF">
              <a:alpha val="4980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115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115"/>
          <p:cNvSpPr/>
          <p:nvPr/>
        </p:nvSpPr>
        <p:spPr>
          <a:xfrm>
            <a:off x="719667" y="2992967"/>
            <a:ext cx="313266" cy="317500"/>
          </a:xfrm>
          <a:custGeom>
            <a:rect b="b" l="l" r="r" t="t"/>
            <a:pathLst>
              <a:path extrusionOk="0" h="317500" w="313266">
                <a:moveTo>
                  <a:pt x="0" y="0"/>
                </a:moveTo>
                <a:lnTo>
                  <a:pt x="0" y="317500"/>
                </a:lnTo>
                <a:lnTo>
                  <a:pt x="313266" y="304800"/>
                </a:lnTo>
                <a:lnTo>
                  <a:pt x="309033" y="4233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42352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115"/>
          <p:cNvSpPr/>
          <p:nvPr/>
        </p:nvSpPr>
        <p:spPr>
          <a:xfrm>
            <a:off x="1333500" y="3001433"/>
            <a:ext cx="711200" cy="910167"/>
          </a:xfrm>
          <a:custGeom>
            <a:rect b="b" l="l" r="r" t="t"/>
            <a:pathLst>
              <a:path extrusionOk="0" h="910167" w="711200">
                <a:moveTo>
                  <a:pt x="16933" y="0"/>
                </a:moveTo>
                <a:lnTo>
                  <a:pt x="0" y="292100"/>
                </a:lnTo>
                <a:lnTo>
                  <a:pt x="406400" y="300567"/>
                </a:lnTo>
                <a:lnTo>
                  <a:pt x="389467" y="609600"/>
                </a:lnTo>
                <a:lnTo>
                  <a:pt x="254000" y="613834"/>
                </a:lnTo>
                <a:lnTo>
                  <a:pt x="254000" y="905934"/>
                </a:lnTo>
                <a:lnTo>
                  <a:pt x="575733" y="910167"/>
                </a:lnTo>
                <a:lnTo>
                  <a:pt x="571500" y="592667"/>
                </a:lnTo>
                <a:lnTo>
                  <a:pt x="711200" y="605367"/>
                </a:lnTo>
                <a:lnTo>
                  <a:pt x="698500" y="287867"/>
                </a:lnTo>
                <a:lnTo>
                  <a:pt x="613833" y="304800"/>
                </a:lnTo>
                <a:cubicBezTo>
                  <a:pt x="615244" y="206022"/>
                  <a:pt x="616656" y="107245"/>
                  <a:pt x="618067" y="8467"/>
                </a:cubicBezTo>
                <a:lnTo>
                  <a:pt x="16933" y="0"/>
                </a:lnTo>
                <a:close/>
              </a:path>
            </a:pathLst>
          </a:custGeom>
          <a:solidFill>
            <a:srgbClr val="33CCFF">
              <a:alpha val="3882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115"/>
          <p:cNvSpPr txBox="1"/>
          <p:nvPr/>
        </p:nvSpPr>
        <p:spPr>
          <a:xfrm>
            <a:off x="3109428" y="1632525"/>
            <a:ext cx="480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FFFF"/>
                </a:solidFill>
                <a:latin typeface="Questrial"/>
                <a:ea typeface="Questrial"/>
                <a:cs typeface="Questrial"/>
                <a:sym typeface="Questrial"/>
              </a:rPr>
              <a:t>(Minimal Finger Movement)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1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linuxtidbits.files.wordpress.com/2009/06/keyboard-outline.png" id="1287" name="Google Shape;1287;p1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16"/>
          <p:cNvSpPr txBox="1"/>
          <p:nvPr/>
        </p:nvSpPr>
        <p:spPr>
          <a:xfrm>
            <a:off x="2485522" y="1047750"/>
            <a:ext cx="5912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Green: Common Actions</a:t>
            </a:r>
            <a:endParaRPr/>
          </a:p>
        </p:txBody>
      </p:sp>
      <p:sp>
        <p:nvSpPr>
          <p:cNvPr id="1289" name="Google Shape;1289;p116"/>
          <p:cNvSpPr/>
          <p:nvPr/>
        </p:nvSpPr>
        <p:spPr>
          <a:xfrm>
            <a:off x="1333500" y="3001433"/>
            <a:ext cx="711200" cy="910167"/>
          </a:xfrm>
          <a:custGeom>
            <a:rect b="b" l="l" r="r" t="t"/>
            <a:pathLst>
              <a:path extrusionOk="0" h="910167" w="711200">
                <a:moveTo>
                  <a:pt x="16933" y="0"/>
                </a:moveTo>
                <a:lnTo>
                  <a:pt x="0" y="292100"/>
                </a:lnTo>
                <a:lnTo>
                  <a:pt x="406400" y="300567"/>
                </a:lnTo>
                <a:lnTo>
                  <a:pt x="389467" y="609600"/>
                </a:lnTo>
                <a:lnTo>
                  <a:pt x="254000" y="613834"/>
                </a:lnTo>
                <a:lnTo>
                  <a:pt x="254000" y="905934"/>
                </a:lnTo>
                <a:lnTo>
                  <a:pt x="575733" y="910167"/>
                </a:lnTo>
                <a:lnTo>
                  <a:pt x="571500" y="592667"/>
                </a:lnTo>
                <a:lnTo>
                  <a:pt x="711200" y="605367"/>
                </a:lnTo>
                <a:lnTo>
                  <a:pt x="698500" y="287867"/>
                </a:lnTo>
                <a:lnTo>
                  <a:pt x="613833" y="304800"/>
                </a:lnTo>
                <a:cubicBezTo>
                  <a:pt x="615244" y="206022"/>
                  <a:pt x="616656" y="107245"/>
                  <a:pt x="618067" y="8467"/>
                </a:cubicBezTo>
                <a:lnTo>
                  <a:pt x="16933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4vector.com/i/free-vector-crispy-computer-mouse-top-down-view-clip-art_116526_Crispy_Computer_Mouse_Top_Down_View_clip_art_hight.png" id="1290" name="Google Shape;1290;p116"/>
          <p:cNvPicPr preferRelativeResize="0"/>
          <p:nvPr/>
        </p:nvPicPr>
        <p:blipFill rotWithShape="1">
          <a:blip r:embed="rId4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p116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116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16"/>
          <p:cNvSpPr/>
          <p:nvPr/>
        </p:nvSpPr>
        <p:spPr>
          <a:xfrm>
            <a:off x="8064260" y="2527300"/>
            <a:ext cx="228600" cy="381000"/>
          </a:xfrm>
          <a:prstGeom prst="ellipse">
            <a:avLst/>
          </a:prstGeom>
          <a:solidFill>
            <a:srgbClr val="33CCFF">
              <a:alpha val="4980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116"/>
          <p:cNvSpPr/>
          <p:nvPr/>
        </p:nvSpPr>
        <p:spPr>
          <a:xfrm>
            <a:off x="719667" y="2992967"/>
            <a:ext cx="313266" cy="317500"/>
          </a:xfrm>
          <a:custGeom>
            <a:rect b="b" l="l" r="r" t="t"/>
            <a:pathLst>
              <a:path extrusionOk="0" h="317500" w="313266">
                <a:moveTo>
                  <a:pt x="0" y="0"/>
                </a:moveTo>
                <a:lnTo>
                  <a:pt x="0" y="317500"/>
                </a:lnTo>
                <a:lnTo>
                  <a:pt x="313266" y="304800"/>
                </a:lnTo>
                <a:lnTo>
                  <a:pt x="309033" y="4233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116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116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116"/>
          <p:cNvSpPr/>
          <p:nvPr/>
        </p:nvSpPr>
        <p:spPr>
          <a:xfrm>
            <a:off x="574040" y="2677160"/>
            <a:ext cx="1772920" cy="1234440"/>
          </a:xfrm>
          <a:custGeom>
            <a:rect b="b" l="l" r="r" t="t"/>
            <a:pathLst>
              <a:path extrusionOk="0" h="1234440" w="1772920">
                <a:moveTo>
                  <a:pt x="5080" y="0"/>
                </a:moveTo>
                <a:cubicBezTo>
                  <a:pt x="3387" y="104987"/>
                  <a:pt x="1693" y="209973"/>
                  <a:pt x="0" y="314960"/>
                </a:cubicBezTo>
                <a:lnTo>
                  <a:pt x="1391920" y="314960"/>
                </a:lnTo>
                <a:lnTo>
                  <a:pt x="1381760" y="614680"/>
                </a:lnTo>
                <a:lnTo>
                  <a:pt x="1468120" y="614680"/>
                </a:lnTo>
                <a:lnTo>
                  <a:pt x="1468120" y="929640"/>
                </a:lnTo>
                <a:lnTo>
                  <a:pt x="1330960" y="944880"/>
                </a:lnTo>
                <a:lnTo>
                  <a:pt x="1330960" y="1234440"/>
                </a:lnTo>
                <a:lnTo>
                  <a:pt x="1635760" y="1229360"/>
                </a:lnTo>
                <a:lnTo>
                  <a:pt x="1635760" y="924560"/>
                </a:lnTo>
                <a:lnTo>
                  <a:pt x="1772920" y="914400"/>
                </a:lnTo>
                <a:lnTo>
                  <a:pt x="1772920" y="624840"/>
                </a:lnTo>
                <a:lnTo>
                  <a:pt x="1681480" y="609600"/>
                </a:lnTo>
                <a:lnTo>
                  <a:pt x="1681480" y="320040"/>
                </a:lnTo>
                <a:lnTo>
                  <a:pt x="1539240" y="299720"/>
                </a:lnTo>
                <a:lnTo>
                  <a:pt x="1529080" y="5080"/>
                </a:lnTo>
                <a:lnTo>
                  <a:pt x="5080" y="0"/>
                </a:lnTo>
                <a:close/>
              </a:path>
            </a:pathLst>
          </a:custGeom>
          <a:solidFill>
            <a:srgbClr val="00DE64">
              <a:alpha val="41960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116"/>
          <p:cNvSpPr/>
          <p:nvPr/>
        </p:nvSpPr>
        <p:spPr>
          <a:xfrm>
            <a:off x="970280" y="3601720"/>
            <a:ext cx="629920" cy="309880"/>
          </a:xfrm>
          <a:custGeom>
            <a:rect b="b" l="l" r="r" t="t"/>
            <a:pathLst>
              <a:path extrusionOk="0" h="309880" w="629920">
                <a:moveTo>
                  <a:pt x="10160" y="30480"/>
                </a:moveTo>
                <a:lnTo>
                  <a:pt x="0" y="309880"/>
                </a:lnTo>
                <a:lnTo>
                  <a:pt x="629920" y="309880"/>
                </a:lnTo>
                <a:cubicBezTo>
                  <a:pt x="628227" y="206587"/>
                  <a:pt x="626533" y="103293"/>
                  <a:pt x="624840" y="0"/>
                </a:cubicBezTo>
                <a:lnTo>
                  <a:pt x="10160" y="30480"/>
                </a:ln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16"/>
          <p:cNvSpPr/>
          <p:nvPr/>
        </p:nvSpPr>
        <p:spPr>
          <a:xfrm>
            <a:off x="271463" y="2990850"/>
            <a:ext cx="461962" cy="319088"/>
          </a:xfrm>
          <a:custGeom>
            <a:rect b="b" l="l" r="r" t="t"/>
            <a:pathLst>
              <a:path extrusionOk="0" h="319088" w="461962">
                <a:moveTo>
                  <a:pt x="0" y="0"/>
                </a:moveTo>
                <a:lnTo>
                  <a:pt x="461962" y="9525"/>
                </a:lnTo>
                <a:lnTo>
                  <a:pt x="461962" y="319088"/>
                </a:lnTo>
                <a:lnTo>
                  <a:pt x="4762" y="309563"/>
                </a:lnTo>
                <a:cubicBezTo>
                  <a:pt x="3175" y="206375"/>
                  <a:pt x="1587" y="103188"/>
                  <a:pt x="0" y="0"/>
                </a:cubicBez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116"/>
          <p:cNvSpPr txBox="1"/>
          <p:nvPr/>
        </p:nvSpPr>
        <p:spPr>
          <a:xfrm>
            <a:off x="3226458" y="1632525"/>
            <a:ext cx="475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(Some Finger Movement)</a:t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11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linuxtidbits.files.wordpress.com/2009/06/keyboard-outline.png" id="1306" name="Google Shape;1306;p1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17"/>
          <p:cNvSpPr/>
          <p:nvPr/>
        </p:nvSpPr>
        <p:spPr>
          <a:xfrm>
            <a:off x="574040" y="2677160"/>
            <a:ext cx="1772920" cy="1234440"/>
          </a:xfrm>
          <a:custGeom>
            <a:rect b="b" l="l" r="r" t="t"/>
            <a:pathLst>
              <a:path extrusionOk="0" h="1234440" w="1772920">
                <a:moveTo>
                  <a:pt x="5080" y="0"/>
                </a:moveTo>
                <a:cubicBezTo>
                  <a:pt x="3387" y="104987"/>
                  <a:pt x="1693" y="209973"/>
                  <a:pt x="0" y="314960"/>
                </a:cubicBezTo>
                <a:lnTo>
                  <a:pt x="1391920" y="314960"/>
                </a:lnTo>
                <a:lnTo>
                  <a:pt x="1381760" y="614680"/>
                </a:lnTo>
                <a:lnTo>
                  <a:pt x="1468120" y="614680"/>
                </a:lnTo>
                <a:lnTo>
                  <a:pt x="1468120" y="929640"/>
                </a:lnTo>
                <a:lnTo>
                  <a:pt x="1330960" y="944880"/>
                </a:lnTo>
                <a:lnTo>
                  <a:pt x="1330960" y="1234440"/>
                </a:lnTo>
                <a:lnTo>
                  <a:pt x="1635760" y="1229360"/>
                </a:lnTo>
                <a:lnTo>
                  <a:pt x="1635760" y="924560"/>
                </a:lnTo>
                <a:lnTo>
                  <a:pt x="1772920" y="914400"/>
                </a:lnTo>
                <a:lnTo>
                  <a:pt x="1772920" y="624840"/>
                </a:lnTo>
                <a:lnTo>
                  <a:pt x="1681480" y="609600"/>
                </a:lnTo>
                <a:lnTo>
                  <a:pt x="1681480" y="320040"/>
                </a:lnTo>
                <a:lnTo>
                  <a:pt x="1539240" y="299720"/>
                </a:lnTo>
                <a:lnTo>
                  <a:pt x="1529080" y="5080"/>
                </a:lnTo>
                <a:lnTo>
                  <a:pt x="5080" y="0"/>
                </a:lnTo>
                <a:close/>
              </a:path>
            </a:pathLst>
          </a:custGeom>
          <a:solidFill>
            <a:srgbClr val="00DE64">
              <a:alpha val="41960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117"/>
          <p:cNvSpPr/>
          <p:nvPr/>
        </p:nvSpPr>
        <p:spPr>
          <a:xfrm>
            <a:off x="1333500" y="3001433"/>
            <a:ext cx="711200" cy="910167"/>
          </a:xfrm>
          <a:custGeom>
            <a:rect b="b" l="l" r="r" t="t"/>
            <a:pathLst>
              <a:path extrusionOk="0" h="910167" w="711200">
                <a:moveTo>
                  <a:pt x="16933" y="0"/>
                </a:moveTo>
                <a:lnTo>
                  <a:pt x="0" y="292100"/>
                </a:lnTo>
                <a:lnTo>
                  <a:pt x="406400" y="300567"/>
                </a:lnTo>
                <a:lnTo>
                  <a:pt x="389467" y="609600"/>
                </a:lnTo>
                <a:lnTo>
                  <a:pt x="254000" y="613834"/>
                </a:lnTo>
                <a:lnTo>
                  <a:pt x="254000" y="905934"/>
                </a:lnTo>
                <a:lnTo>
                  <a:pt x="575733" y="910167"/>
                </a:lnTo>
                <a:lnTo>
                  <a:pt x="571500" y="592667"/>
                </a:lnTo>
                <a:lnTo>
                  <a:pt x="711200" y="605367"/>
                </a:lnTo>
                <a:lnTo>
                  <a:pt x="698500" y="287867"/>
                </a:lnTo>
                <a:lnTo>
                  <a:pt x="613833" y="304800"/>
                </a:lnTo>
                <a:cubicBezTo>
                  <a:pt x="615244" y="206022"/>
                  <a:pt x="616656" y="107245"/>
                  <a:pt x="618067" y="8467"/>
                </a:cubicBezTo>
                <a:lnTo>
                  <a:pt x="16933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4vector.com/i/free-vector-crispy-computer-mouse-top-down-view-clip-art_116526_Crispy_Computer_Mouse_Top_Down_View_clip_art_hight.png" id="1309" name="Google Shape;1309;p117"/>
          <p:cNvPicPr preferRelativeResize="0"/>
          <p:nvPr/>
        </p:nvPicPr>
        <p:blipFill rotWithShape="1">
          <a:blip r:embed="rId4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17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117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17"/>
          <p:cNvSpPr/>
          <p:nvPr/>
        </p:nvSpPr>
        <p:spPr>
          <a:xfrm>
            <a:off x="8064260" y="2527300"/>
            <a:ext cx="228600" cy="381000"/>
          </a:xfrm>
          <a:prstGeom prst="ellipse">
            <a:avLst/>
          </a:prstGeom>
          <a:solidFill>
            <a:srgbClr val="33CCFF">
              <a:alpha val="4980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117"/>
          <p:cNvSpPr txBox="1"/>
          <p:nvPr/>
        </p:nvSpPr>
        <p:spPr>
          <a:xfrm>
            <a:off x="2851030" y="1047750"/>
            <a:ext cx="53469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8037B7"/>
                </a:solidFill>
                <a:latin typeface="Questrial"/>
                <a:ea typeface="Questrial"/>
                <a:cs typeface="Questrial"/>
                <a:sym typeface="Questrial"/>
              </a:rPr>
              <a:t>Purple: Held Actions</a:t>
            </a:r>
            <a:endParaRPr/>
          </a:p>
        </p:txBody>
      </p:sp>
      <p:sp>
        <p:nvSpPr>
          <p:cNvPr id="1314" name="Google Shape;1314;p117"/>
          <p:cNvSpPr/>
          <p:nvPr/>
        </p:nvSpPr>
        <p:spPr>
          <a:xfrm>
            <a:off x="970280" y="3601720"/>
            <a:ext cx="629920" cy="309880"/>
          </a:xfrm>
          <a:custGeom>
            <a:rect b="b" l="l" r="r" t="t"/>
            <a:pathLst>
              <a:path extrusionOk="0" h="309880" w="629920">
                <a:moveTo>
                  <a:pt x="10160" y="30480"/>
                </a:moveTo>
                <a:lnTo>
                  <a:pt x="0" y="309880"/>
                </a:lnTo>
                <a:lnTo>
                  <a:pt x="629920" y="309880"/>
                </a:lnTo>
                <a:cubicBezTo>
                  <a:pt x="628227" y="206587"/>
                  <a:pt x="626533" y="103293"/>
                  <a:pt x="624840" y="0"/>
                </a:cubicBezTo>
                <a:lnTo>
                  <a:pt x="10160" y="30480"/>
                </a:ln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117"/>
          <p:cNvSpPr/>
          <p:nvPr/>
        </p:nvSpPr>
        <p:spPr>
          <a:xfrm>
            <a:off x="271463" y="2990850"/>
            <a:ext cx="461962" cy="319088"/>
          </a:xfrm>
          <a:custGeom>
            <a:rect b="b" l="l" r="r" t="t"/>
            <a:pathLst>
              <a:path extrusionOk="0" h="319088" w="461962">
                <a:moveTo>
                  <a:pt x="0" y="0"/>
                </a:moveTo>
                <a:lnTo>
                  <a:pt x="461962" y="9525"/>
                </a:lnTo>
                <a:lnTo>
                  <a:pt x="461962" y="319088"/>
                </a:lnTo>
                <a:lnTo>
                  <a:pt x="4762" y="309563"/>
                </a:lnTo>
                <a:cubicBezTo>
                  <a:pt x="3175" y="206375"/>
                  <a:pt x="1587" y="103188"/>
                  <a:pt x="0" y="0"/>
                </a:cubicBez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117"/>
          <p:cNvSpPr/>
          <p:nvPr/>
        </p:nvSpPr>
        <p:spPr>
          <a:xfrm>
            <a:off x="719667" y="2992967"/>
            <a:ext cx="313266" cy="317500"/>
          </a:xfrm>
          <a:custGeom>
            <a:rect b="b" l="l" r="r" t="t"/>
            <a:pathLst>
              <a:path extrusionOk="0" h="317500" w="313266">
                <a:moveTo>
                  <a:pt x="0" y="0"/>
                </a:moveTo>
                <a:lnTo>
                  <a:pt x="0" y="317500"/>
                </a:lnTo>
                <a:lnTo>
                  <a:pt x="313266" y="304800"/>
                </a:lnTo>
                <a:lnTo>
                  <a:pt x="309033" y="4233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117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117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117"/>
          <p:cNvSpPr/>
          <p:nvPr/>
        </p:nvSpPr>
        <p:spPr>
          <a:xfrm>
            <a:off x="1012825" y="3917950"/>
            <a:ext cx="374650" cy="304800"/>
          </a:xfrm>
          <a:custGeom>
            <a:rect b="b" l="l" r="r" t="t"/>
            <a:pathLst>
              <a:path extrusionOk="0" h="304800" w="374650">
                <a:moveTo>
                  <a:pt x="6350" y="0"/>
                </a:moveTo>
                <a:lnTo>
                  <a:pt x="0" y="304800"/>
                </a:lnTo>
                <a:lnTo>
                  <a:pt x="374650" y="301625"/>
                </a:lnTo>
                <a:lnTo>
                  <a:pt x="374650" y="3175"/>
                </a:lnTo>
                <a:lnTo>
                  <a:pt x="6350" y="0"/>
                </a:lnTo>
                <a:close/>
              </a:path>
            </a:pathLst>
          </a:custGeom>
          <a:solidFill>
            <a:srgbClr val="8064A2">
              <a:alpha val="42745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117"/>
          <p:cNvSpPr/>
          <p:nvPr/>
        </p:nvSpPr>
        <p:spPr>
          <a:xfrm>
            <a:off x="257175" y="3600450"/>
            <a:ext cx="723900" cy="633413"/>
          </a:xfrm>
          <a:custGeom>
            <a:rect b="b" l="l" r="r" t="t"/>
            <a:pathLst>
              <a:path extrusionOk="0" h="633413" w="723900">
                <a:moveTo>
                  <a:pt x="19050" y="0"/>
                </a:moveTo>
                <a:lnTo>
                  <a:pt x="719138" y="9525"/>
                </a:lnTo>
                <a:cubicBezTo>
                  <a:pt x="720725" y="111125"/>
                  <a:pt x="722313" y="212725"/>
                  <a:pt x="723900" y="314325"/>
                </a:cubicBezTo>
                <a:lnTo>
                  <a:pt x="376238" y="319088"/>
                </a:lnTo>
                <a:lnTo>
                  <a:pt x="400050" y="628650"/>
                </a:lnTo>
                <a:lnTo>
                  <a:pt x="0" y="633413"/>
                </a:lnTo>
                <a:lnTo>
                  <a:pt x="28575" y="623888"/>
                </a:lnTo>
                <a:lnTo>
                  <a:pt x="19050" y="0"/>
                </a:lnTo>
                <a:close/>
              </a:path>
            </a:pathLst>
          </a:custGeom>
          <a:solidFill>
            <a:srgbClr val="8064A2">
              <a:alpha val="49019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117"/>
          <p:cNvSpPr txBox="1"/>
          <p:nvPr/>
        </p:nvSpPr>
        <p:spPr>
          <a:xfrm>
            <a:off x="1969823" y="1632525"/>
            <a:ext cx="694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532A8"/>
                </a:solidFill>
                <a:latin typeface="Questrial"/>
                <a:ea typeface="Questrial"/>
                <a:cs typeface="Questrial"/>
                <a:sym typeface="Questrial"/>
              </a:rPr>
              <a:t>(Pinky movement for Shift and Ctrl, Thumb for Alt)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11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linuxtidbits.files.wordpress.com/2009/06/keyboard-outline.png" id="1327" name="Google Shape;1327;p1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118"/>
          <p:cNvSpPr/>
          <p:nvPr/>
        </p:nvSpPr>
        <p:spPr>
          <a:xfrm>
            <a:off x="574040" y="2677160"/>
            <a:ext cx="1772920" cy="1234440"/>
          </a:xfrm>
          <a:custGeom>
            <a:rect b="b" l="l" r="r" t="t"/>
            <a:pathLst>
              <a:path extrusionOk="0" h="1234440" w="1772920">
                <a:moveTo>
                  <a:pt x="5080" y="0"/>
                </a:moveTo>
                <a:cubicBezTo>
                  <a:pt x="3387" y="104987"/>
                  <a:pt x="1693" y="209973"/>
                  <a:pt x="0" y="314960"/>
                </a:cubicBezTo>
                <a:lnTo>
                  <a:pt x="1391920" y="314960"/>
                </a:lnTo>
                <a:lnTo>
                  <a:pt x="1381760" y="614680"/>
                </a:lnTo>
                <a:lnTo>
                  <a:pt x="1468120" y="614680"/>
                </a:lnTo>
                <a:lnTo>
                  <a:pt x="1468120" y="929640"/>
                </a:lnTo>
                <a:lnTo>
                  <a:pt x="1330960" y="944880"/>
                </a:lnTo>
                <a:lnTo>
                  <a:pt x="1330960" y="1234440"/>
                </a:lnTo>
                <a:lnTo>
                  <a:pt x="1635760" y="1229360"/>
                </a:lnTo>
                <a:lnTo>
                  <a:pt x="1635760" y="924560"/>
                </a:lnTo>
                <a:lnTo>
                  <a:pt x="1772920" y="914400"/>
                </a:lnTo>
                <a:lnTo>
                  <a:pt x="1772920" y="624840"/>
                </a:lnTo>
                <a:lnTo>
                  <a:pt x="1681480" y="609600"/>
                </a:lnTo>
                <a:lnTo>
                  <a:pt x="1681480" y="320040"/>
                </a:lnTo>
                <a:lnTo>
                  <a:pt x="1539240" y="299720"/>
                </a:lnTo>
                <a:lnTo>
                  <a:pt x="1529080" y="5080"/>
                </a:lnTo>
                <a:lnTo>
                  <a:pt x="5080" y="0"/>
                </a:lnTo>
                <a:close/>
              </a:path>
            </a:pathLst>
          </a:custGeom>
          <a:solidFill>
            <a:srgbClr val="00DE64">
              <a:alpha val="41960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118"/>
          <p:cNvSpPr/>
          <p:nvPr/>
        </p:nvSpPr>
        <p:spPr>
          <a:xfrm>
            <a:off x="1333500" y="3001433"/>
            <a:ext cx="711200" cy="910167"/>
          </a:xfrm>
          <a:custGeom>
            <a:rect b="b" l="l" r="r" t="t"/>
            <a:pathLst>
              <a:path extrusionOk="0" h="910167" w="711200">
                <a:moveTo>
                  <a:pt x="16933" y="0"/>
                </a:moveTo>
                <a:lnTo>
                  <a:pt x="0" y="292100"/>
                </a:lnTo>
                <a:lnTo>
                  <a:pt x="406400" y="300567"/>
                </a:lnTo>
                <a:lnTo>
                  <a:pt x="389467" y="609600"/>
                </a:lnTo>
                <a:lnTo>
                  <a:pt x="254000" y="613834"/>
                </a:lnTo>
                <a:lnTo>
                  <a:pt x="254000" y="905934"/>
                </a:lnTo>
                <a:lnTo>
                  <a:pt x="575733" y="910167"/>
                </a:lnTo>
                <a:lnTo>
                  <a:pt x="571500" y="592667"/>
                </a:lnTo>
                <a:lnTo>
                  <a:pt x="711200" y="605367"/>
                </a:lnTo>
                <a:lnTo>
                  <a:pt x="698500" y="287867"/>
                </a:lnTo>
                <a:lnTo>
                  <a:pt x="613833" y="304800"/>
                </a:lnTo>
                <a:cubicBezTo>
                  <a:pt x="615244" y="206022"/>
                  <a:pt x="616656" y="107245"/>
                  <a:pt x="618067" y="8467"/>
                </a:cubicBezTo>
                <a:lnTo>
                  <a:pt x="16933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4vector.com/i/free-vector-crispy-computer-mouse-top-down-view-clip-art_116526_Crispy_Computer_Mouse_Top_Down_View_clip_art_hight.png" id="1330" name="Google Shape;1330;p118"/>
          <p:cNvPicPr preferRelativeResize="0"/>
          <p:nvPr/>
        </p:nvPicPr>
        <p:blipFill rotWithShape="1">
          <a:blip r:embed="rId4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118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118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118"/>
          <p:cNvSpPr/>
          <p:nvPr/>
        </p:nvSpPr>
        <p:spPr>
          <a:xfrm>
            <a:off x="1012825" y="3917950"/>
            <a:ext cx="374650" cy="304800"/>
          </a:xfrm>
          <a:custGeom>
            <a:rect b="b" l="l" r="r" t="t"/>
            <a:pathLst>
              <a:path extrusionOk="0" h="304800" w="374650">
                <a:moveTo>
                  <a:pt x="6350" y="0"/>
                </a:moveTo>
                <a:lnTo>
                  <a:pt x="0" y="304800"/>
                </a:lnTo>
                <a:lnTo>
                  <a:pt x="374650" y="301625"/>
                </a:lnTo>
                <a:lnTo>
                  <a:pt x="374650" y="3175"/>
                </a:lnTo>
                <a:lnTo>
                  <a:pt x="6350" y="0"/>
                </a:lnTo>
                <a:close/>
              </a:path>
            </a:pathLst>
          </a:custGeom>
          <a:solidFill>
            <a:srgbClr val="8064A2">
              <a:alpha val="42745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118"/>
          <p:cNvSpPr/>
          <p:nvPr/>
        </p:nvSpPr>
        <p:spPr>
          <a:xfrm>
            <a:off x="8064260" y="2527300"/>
            <a:ext cx="228600" cy="381000"/>
          </a:xfrm>
          <a:prstGeom prst="ellipse">
            <a:avLst/>
          </a:prstGeom>
          <a:solidFill>
            <a:srgbClr val="33CCFF">
              <a:alpha val="4980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118"/>
          <p:cNvSpPr txBox="1"/>
          <p:nvPr/>
        </p:nvSpPr>
        <p:spPr>
          <a:xfrm>
            <a:off x="2410328" y="1047750"/>
            <a:ext cx="61518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7D200"/>
                </a:solidFill>
                <a:latin typeface="Questrial"/>
                <a:ea typeface="Questrial"/>
                <a:cs typeface="Questrial"/>
                <a:sym typeface="Questrial"/>
              </a:rPr>
              <a:t>Yellow: Infrequent Actions</a:t>
            </a:r>
            <a:endParaRPr/>
          </a:p>
        </p:txBody>
      </p:sp>
      <p:sp>
        <p:nvSpPr>
          <p:cNvPr id="1336" name="Google Shape;1336;p118"/>
          <p:cNvSpPr/>
          <p:nvPr/>
        </p:nvSpPr>
        <p:spPr>
          <a:xfrm>
            <a:off x="257175" y="3600450"/>
            <a:ext cx="723900" cy="633413"/>
          </a:xfrm>
          <a:custGeom>
            <a:rect b="b" l="l" r="r" t="t"/>
            <a:pathLst>
              <a:path extrusionOk="0" h="633413" w="723900">
                <a:moveTo>
                  <a:pt x="19050" y="0"/>
                </a:moveTo>
                <a:lnTo>
                  <a:pt x="719138" y="9525"/>
                </a:lnTo>
                <a:cubicBezTo>
                  <a:pt x="720725" y="111125"/>
                  <a:pt x="722313" y="212725"/>
                  <a:pt x="723900" y="314325"/>
                </a:cubicBezTo>
                <a:lnTo>
                  <a:pt x="376238" y="319088"/>
                </a:lnTo>
                <a:lnTo>
                  <a:pt x="400050" y="628650"/>
                </a:lnTo>
                <a:lnTo>
                  <a:pt x="0" y="633413"/>
                </a:lnTo>
                <a:lnTo>
                  <a:pt x="28575" y="623888"/>
                </a:lnTo>
                <a:lnTo>
                  <a:pt x="19050" y="0"/>
                </a:lnTo>
                <a:close/>
              </a:path>
            </a:pathLst>
          </a:custGeom>
          <a:solidFill>
            <a:srgbClr val="8064A2">
              <a:alpha val="49019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118"/>
          <p:cNvSpPr/>
          <p:nvPr/>
        </p:nvSpPr>
        <p:spPr>
          <a:xfrm>
            <a:off x="970280" y="3601720"/>
            <a:ext cx="629920" cy="309880"/>
          </a:xfrm>
          <a:custGeom>
            <a:rect b="b" l="l" r="r" t="t"/>
            <a:pathLst>
              <a:path extrusionOk="0" h="309880" w="629920">
                <a:moveTo>
                  <a:pt x="10160" y="30480"/>
                </a:moveTo>
                <a:lnTo>
                  <a:pt x="0" y="309880"/>
                </a:lnTo>
                <a:lnTo>
                  <a:pt x="629920" y="309880"/>
                </a:lnTo>
                <a:cubicBezTo>
                  <a:pt x="628227" y="206587"/>
                  <a:pt x="626533" y="103293"/>
                  <a:pt x="624840" y="0"/>
                </a:cubicBezTo>
                <a:lnTo>
                  <a:pt x="10160" y="30480"/>
                </a:ln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118"/>
          <p:cNvSpPr/>
          <p:nvPr/>
        </p:nvSpPr>
        <p:spPr>
          <a:xfrm>
            <a:off x="271463" y="2990850"/>
            <a:ext cx="461962" cy="319088"/>
          </a:xfrm>
          <a:custGeom>
            <a:rect b="b" l="l" r="r" t="t"/>
            <a:pathLst>
              <a:path extrusionOk="0" h="319088" w="461962">
                <a:moveTo>
                  <a:pt x="0" y="0"/>
                </a:moveTo>
                <a:lnTo>
                  <a:pt x="461962" y="9525"/>
                </a:lnTo>
                <a:lnTo>
                  <a:pt x="461962" y="319088"/>
                </a:lnTo>
                <a:lnTo>
                  <a:pt x="4762" y="309563"/>
                </a:lnTo>
                <a:cubicBezTo>
                  <a:pt x="3175" y="206375"/>
                  <a:pt x="1587" y="103188"/>
                  <a:pt x="0" y="0"/>
                </a:cubicBez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118"/>
          <p:cNvSpPr/>
          <p:nvPr/>
        </p:nvSpPr>
        <p:spPr>
          <a:xfrm>
            <a:off x="719667" y="2992967"/>
            <a:ext cx="313266" cy="317500"/>
          </a:xfrm>
          <a:custGeom>
            <a:rect b="b" l="l" r="r" t="t"/>
            <a:pathLst>
              <a:path extrusionOk="0" h="317500" w="313266">
                <a:moveTo>
                  <a:pt x="0" y="0"/>
                </a:moveTo>
                <a:lnTo>
                  <a:pt x="0" y="317500"/>
                </a:lnTo>
                <a:lnTo>
                  <a:pt x="313266" y="304800"/>
                </a:lnTo>
                <a:lnTo>
                  <a:pt x="309033" y="4233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118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118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118"/>
          <p:cNvSpPr/>
          <p:nvPr/>
        </p:nvSpPr>
        <p:spPr>
          <a:xfrm>
            <a:off x="269876" y="2229539"/>
            <a:ext cx="314802" cy="316812"/>
          </a:xfrm>
          <a:custGeom>
            <a:rect b="b" l="l" r="r" t="t"/>
            <a:pathLst>
              <a:path extrusionOk="0" h="315132" w="331371">
                <a:moveTo>
                  <a:pt x="0" y="0"/>
                </a:moveTo>
                <a:cubicBezTo>
                  <a:pt x="891" y="105044"/>
                  <a:pt x="1783" y="210088"/>
                  <a:pt x="2674" y="315132"/>
                </a:cubicBezTo>
                <a:lnTo>
                  <a:pt x="320174" y="315132"/>
                </a:lnTo>
                <a:lnTo>
                  <a:pt x="331371" y="4840"/>
                </a:lnTo>
                <a:lnTo>
                  <a:pt x="0" y="0"/>
                </a:lnTo>
                <a:close/>
              </a:path>
            </a:pathLst>
          </a:custGeom>
          <a:solidFill>
            <a:srgbClr val="86D23A">
              <a:alpha val="49019"/>
            </a:srgbClr>
          </a:solidFill>
          <a:ln cap="flat" cmpd="sng" w="254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118"/>
          <p:cNvSpPr txBox="1"/>
          <p:nvPr/>
        </p:nvSpPr>
        <p:spPr>
          <a:xfrm>
            <a:off x="2154415" y="4705350"/>
            <a:ext cx="48351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*Most players will already have learned muscle memory for ESC</a:t>
            </a:r>
            <a:endParaRPr/>
          </a:p>
        </p:txBody>
      </p:sp>
      <p:sp>
        <p:nvSpPr>
          <p:cNvPr id="1344" name="Google Shape;1344;p118"/>
          <p:cNvSpPr/>
          <p:nvPr/>
        </p:nvSpPr>
        <p:spPr>
          <a:xfrm>
            <a:off x="269877" y="2672292"/>
            <a:ext cx="304164" cy="317500"/>
          </a:xfrm>
          <a:custGeom>
            <a:rect b="b" l="l" r="r" t="t"/>
            <a:pathLst>
              <a:path extrusionOk="0" h="317500" w="4622800">
                <a:moveTo>
                  <a:pt x="0" y="0"/>
                </a:moveTo>
                <a:lnTo>
                  <a:pt x="6350" y="311150"/>
                </a:lnTo>
                <a:lnTo>
                  <a:pt x="4622800" y="317500"/>
                </a:lnTo>
                <a:lnTo>
                  <a:pt x="461645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18"/>
          <p:cNvSpPr/>
          <p:nvPr/>
        </p:nvSpPr>
        <p:spPr>
          <a:xfrm>
            <a:off x="876300" y="2227157"/>
            <a:ext cx="1257300" cy="317500"/>
          </a:xfrm>
          <a:custGeom>
            <a:rect b="b" l="l" r="r" t="t"/>
            <a:pathLst>
              <a:path extrusionOk="0" h="317500" w="4622800">
                <a:moveTo>
                  <a:pt x="0" y="0"/>
                </a:moveTo>
                <a:lnTo>
                  <a:pt x="6350" y="311150"/>
                </a:lnTo>
                <a:lnTo>
                  <a:pt x="4622800" y="317500"/>
                </a:lnTo>
                <a:lnTo>
                  <a:pt x="461645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118"/>
          <p:cNvSpPr/>
          <p:nvPr/>
        </p:nvSpPr>
        <p:spPr>
          <a:xfrm>
            <a:off x="2111375" y="2682875"/>
            <a:ext cx="536575" cy="1238250"/>
          </a:xfrm>
          <a:custGeom>
            <a:rect b="b" l="l" r="r" t="t"/>
            <a:pathLst>
              <a:path extrusionOk="0" h="1238250" w="536575">
                <a:moveTo>
                  <a:pt x="12700" y="6350"/>
                </a:moveTo>
                <a:lnTo>
                  <a:pt x="0" y="317500"/>
                </a:lnTo>
                <a:lnTo>
                  <a:pt x="146050" y="311150"/>
                </a:lnTo>
                <a:lnTo>
                  <a:pt x="152400" y="619125"/>
                </a:lnTo>
                <a:lnTo>
                  <a:pt x="238125" y="619125"/>
                </a:lnTo>
                <a:cubicBezTo>
                  <a:pt x="237067" y="722842"/>
                  <a:pt x="236008" y="826558"/>
                  <a:pt x="234950" y="930275"/>
                </a:cubicBezTo>
                <a:lnTo>
                  <a:pt x="98425" y="930275"/>
                </a:lnTo>
                <a:cubicBezTo>
                  <a:pt x="99483" y="1030817"/>
                  <a:pt x="100542" y="1131358"/>
                  <a:pt x="101600" y="1231900"/>
                </a:cubicBezTo>
                <a:lnTo>
                  <a:pt x="409575" y="1238250"/>
                </a:lnTo>
                <a:lnTo>
                  <a:pt x="400050" y="920750"/>
                </a:lnTo>
                <a:lnTo>
                  <a:pt x="536575" y="930275"/>
                </a:lnTo>
                <a:lnTo>
                  <a:pt x="530225" y="619125"/>
                </a:lnTo>
                <a:lnTo>
                  <a:pt x="463550" y="612775"/>
                </a:lnTo>
                <a:lnTo>
                  <a:pt x="450850" y="307975"/>
                </a:lnTo>
                <a:lnTo>
                  <a:pt x="301625" y="317500"/>
                </a:lnTo>
                <a:lnTo>
                  <a:pt x="307975" y="0"/>
                </a:lnTo>
                <a:lnTo>
                  <a:pt x="12700" y="635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118"/>
          <p:cNvSpPr txBox="1"/>
          <p:nvPr/>
        </p:nvSpPr>
        <p:spPr>
          <a:xfrm>
            <a:off x="3266346" y="1632525"/>
            <a:ext cx="493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3DE00"/>
                </a:solidFill>
                <a:latin typeface="Questrial"/>
                <a:ea typeface="Questrial"/>
                <a:cs typeface="Questrial"/>
                <a:sym typeface="Questrial"/>
              </a:rPr>
              <a:t>(Some Hand Movement)</a:t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1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2: Ergonomic</a:t>
            </a:r>
            <a:endParaRPr/>
          </a:p>
        </p:txBody>
      </p:sp>
      <p:pic>
        <p:nvPicPr>
          <p:cNvPr descr="http://linuxtidbits.files.wordpress.com/2009/06/keyboard-outline.png" id="1354" name="Google Shape;1354;p1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799" l="3704" r="3704" t="4533"/>
          <a:stretch/>
        </p:blipFill>
        <p:spPr>
          <a:xfrm>
            <a:off x="228600" y="2190750"/>
            <a:ext cx="7163159" cy="2148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4vector.com/i/free-vector-crispy-computer-mouse-top-down-view-clip-art_116526_Crispy_Computer_Mouse_Top_Down_View_clip_art_hight.png" id="1355" name="Google Shape;1355;p119"/>
          <p:cNvPicPr preferRelativeResize="0"/>
          <p:nvPr/>
        </p:nvPicPr>
        <p:blipFill rotWithShape="1">
          <a:blip r:embed="rId4">
            <a:alphaModFix/>
          </a:blip>
          <a:srcRect b="279" l="648" r="-647" t="36028"/>
          <a:stretch/>
        </p:blipFill>
        <p:spPr>
          <a:xfrm>
            <a:off x="7702663" y="2343150"/>
            <a:ext cx="997077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19"/>
          <p:cNvSpPr/>
          <p:nvPr/>
        </p:nvSpPr>
        <p:spPr>
          <a:xfrm>
            <a:off x="77152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119"/>
          <p:cNvSpPr/>
          <p:nvPr/>
        </p:nvSpPr>
        <p:spPr>
          <a:xfrm flipH="1">
            <a:off x="8197850" y="2362200"/>
            <a:ext cx="482600" cy="711200"/>
          </a:xfrm>
          <a:custGeom>
            <a:rect b="b" l="l" r="r" t="t"/>
            <a:pathLst>
              <a:path extrusionOk="0" h="711200" w="482600">
                <a:moveTo>
                  <a:pt x="19050" y="704850"/>
                </a:moveTo>
                <a:lnTo>
                  <a:pt x="463550" y="711200"/>
                </a:lnTo>
                <a:lnTo>
                  <a:pt x="482600" y="546100"/>
                </a:lnTo>
                <a:lnTo>
                  <a:pt x="381000" y="412750"/>
                </a:lnTo>
                <a:lnTo>
                  <a:pt x="361950" y="285750"/>
                </a:lnTo>
                <a:lnTo>
                  <a:pt x="463550" y="171450"/>
                </a:lnTo>
                <a:lnTo>
                  <a:pt x="476250" y="0"/>
                </a:lnTo>
                <a:lnTo>
                  <a:pt x="184150" y="44450"/>
                </a:lnTo>
                <a:lnTo>
                  <a:pt x="0" y="215900"/>
                </a:lnTo>
                <a:cubicBezTo>
                  <a:pt x="2117" y="374650"/>
                  <a:pt x="4233" y="533400"/>
                  <a:pt x="19050" y="704850"/>
                </a:cubicBez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8" name="Google Shape;1358;p119"/>
          <p:cNvSpPr/>
          <p:nvPr/>
        </p:nvSpPr>
        <p:spPr>
          <a:xfrm>
            <a:off x="8064260" y="2527300"/>
            <a:ext cx="228600" cy="381000"/>
          </a:xfrm>
          <a:prstGeom prst="ellipse">
            <a:avLst/>
          </a:prstGeom>
          <a:solidFill>
            <a:srgbClr val="33CCFF">
              <a:alpha val="49803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119"/>
          <p:cNvSpPr txBox="1"/>
          <p:nvPr/>
        </p:nvSpPr>
        <p:spPr>
          <a:xfrm>
            <a:off x="2642318" y="1047750"/>
            <a:ext cx="6057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Red: Use With Caution</a:t>
            </a:r>
            <a:endParaRPr/>
          </a:p>
        </p:txBody>
      </p:sp>
      <p:sp>
        <p:nvSpPr>
          <p:cNvPr id="1360" name="Google Shape;1360;p119"/>
          <p:cNvSpPr/>
          <p:nvPr/>
        </p:nvSpPr>
        <p:spPr>
          <a:xfrm>
            <a:off x="876300" y="2227157"/>
            <a:ext cx="1257300" cy="317500"/>
          </a:xfrm>
          <a:custGeom>
            <a:rect b="b" l="l" r="r" t="t"/>
            <a:pathLst>
              <a:path extrusionOk="0" h="317500" w="4622800">
                <a:moveTo>
                  <a:pt x="0" y="0"/>
                </a:moveTo>
                <a:lnTo>
                  <a:pt x="6350" y="311150"/>
                </a:lnTo>
                <a:lnTo>
                  <a:pt x="4622800" y="317500"/>
                </a:lnTo>
                <a:lnTo>
                  <a:pt x="461645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119"/>
          <p:cNvSpPr/>
          <p:nvPr/>
        </p:nvSpPr>
        <p:spPr>
          <a:xfrm>
            <a:off x="269876" y="2229539"/>
            <a:ext cx="314802" cy="316812"/>
          </a:xfrm>
          <a:custGeom>
            <a:rect b="b" l="l" r="r" t="t"/>
            <a:pathLst>
              <a:path extrusionOk="0" h="315132" w="331371">
                <a:moveTo>
                  <a:pt x="0" y="0"/>
                </a:moveTo>
                <a:cubicBezTo>
                  <a:pt x="891" y="105044"/>
                  <a:pt x="1783" y="210088"/>
                  <a:pt x="2674" y="315132"/>
                </a:cubicBezTo>
                <a:lnTo>
                  <a:pt x="320174" y="315132"/>
                </a:lnTo>
                <a:lnTo>
                  <a:pt x="331371" y="4840"/>
                </a:lnTo>
                <a:lnTo>
                  <a:pt x="0" y="0"/>
                </a:lnTo>
                <a:close/>
              </a:path>
            </a:pathLst>
          </a:custGeom>
          <a:solidFill>
            <a:srgbClr val="86D23A">
              <a:alpha val="49019"/>
            </a:srgbClr>
          </a:solidFill>
          <a:ln cap="flat" cmpd="sng" w="254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2" name="Google Shape;1362;p119"/>
          <p:cNvSpPr/>
          <p:nvPr/>
        </p:nvSpPr>
        <p:spPr>
          <a:xfrm>
            <a:off x="5016500" y="2235200"/>
            <a:ext cx="939800" cy="311150"/>
          </a:xfrm>
          <a:custGeom>
            <a:rect b="b" l="l" r="r" t="t"/>
            <a:pathLst>
              <a:path extrusionOk="0" h="311150" w="939800">
                <a:moveTo>
                  <a:pt x="0" y="0"/>
                </a:moveTo>
                <a:lnTo>
                  <a:pt x="19050" y="311150"/>
                </a:lnTo>
                <a:lnTo>
                  <a:pt x="933450" y="304800"/>
                </a:lnTo>
                <a:lnTo>
                  <a:pt x="939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119"/>
          <p:cNvSpPr/>
          <p:nvPr/>
        </p:nvSpPr>
        <p:spPr>
          <a:xfrm>
            <a:off x="5016500" y="2679700"/>
            <a:ext cx="930275" cy="625475"/>
          </a:xfrm>
          <a:custGeom>
            <a:rect b="b" l="l" r="r" t="t"/>
            <a:pathLst>
              <a:path extrusionOk="0" h="625475" w="930275">
                <a:moveTo>
                  <a:pt x="0" y="0"/>
                </a:moveTo>
                <a:cubicBezTo>
                  <a:pt x="1058" y="208492"/>
                  <a:pt x="2117" y="416983"/>
                  <a:pt x="3175" y="625475"/>
                </a:cubicBezTo>
                <a:lnTo>
                  <a:pt x="930275" y="619125"/>
                </a:lnTo>
                <a:cubicBezTo>
                  <a:pt x="929217" y="412750"/>
                  <a:pt x="928158" y="206375"/>
                  <a:pt x="9271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119"/>
          <p:cNvSpPr/>
          <p:nvPr/>
        </p:nvSpPr>
        <p:spPr>
          <a:xfrm>
            <a:off x="5019675" y="3600450"/>
            <a:ext cx="930275" cy="625475"/>
          </a:xfrm>
          <a:custGeom>
            <a:rect b="b" l="l" r="r" t="t"/>
            <a:pathLst>
              <a:path extrusionOk="0" h="625475" w="930275">
                <a:moveTo>
                  <a:pt x="311150" y="0"/>
                </a:moveTo>
                <a:lnTo>
                  <a:pt x="311150" y="317500"/>
                </a:lnTo>
                <a:lnTo>
                  <a:pt x="0" y="317500"/>
                </a:lnTo>
                <a:lnTo>
                  <a:pt x="6350" y="615950"/>
                </a:lnTo>
                <a:lnTo>
                  <a:pt x="927100" y="625475"/>
                </a:lnTo>
                <a:cubicBezTo>
                  <a:pt x="928158" y="522817"/>
                  <a:pt x="929217" y="420158"/>
                  <a:pt x="930275" y="317500"/>
                </a:cubicBezTo>
                <a:lnTo>
                  <a:pt x="625475" y="317500"/>
                </a:lnTo>
                <a:lnTo>
                  <a:pt x="615950" y="6350"/>
                </a:lnTo>
                <a:lnTo>
                  <a:pt x="311150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119"/>
          <p:cNvSpPr/>
          <p:nvPr/>
        </p:nvSpPr>
        <p:spPr>
          <a:xfrm>
            <a:off x="6086475" y="2689225"/>
            <a:ext cx="1235075" cy="1536700"/>
          </a:xfrm>
          <a:custGeom>
            <a:rect b="b" l="l" r="r" t="t"/>
            <a:pathLst>
              <a:path extrusionOk="0" h="1536700" w="1235075">
                <a:moveTo>
                  <a:pt x="0" y="3175"/>
                </a:moveTo>
                <a:cubicBezTo>
                  <a:pt x="2117" y="514350"/>
                  <a:pt x="4233" y="1025525"/>
                  <a:pt x="6350" y="1536700"/>
                </a:cubicBezTo>
                <a:lnTo>
                  <a:pt x="1235075" y="1536700"/>
                </a:lnTo>
                <a:cubicBezTo>
                  <a:pt x="1232958" y="1024467"/>
                  <a:pt x="1230842" y="512233"/>
                  <a:pt x="1228725" y="0"/>
                </a:cubicBezTo>
                <a:lnTo>
                  <a:pt x="0" y="3175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119"/>
          <p:cNvSpPr/>
          <p:nvPr/>
        </p:nvSpPr>
        <p:spPr>
          <a:xfrm>
            <a:off x="269877" y="2672292"/>
            <a:ext cx="304164" cy="317500"/>
          </a:xfrm>
          <a:custGeom>
            <a:rect b="b" l="l" r="r" t="t"/>
            <a:pathLst>
              <a:path extrusionOk="0" h="317500" w="4622800">
                <a:moveTo>
                  <a:pt x="0" y="0"/>
                </a:moveTo>
                <a:lnTo>
                  <a:pt x="6350" y="311150"/>
                </a:lnTo>
                <a:lnTo>
                  <a:pt x="4622800" y="317500"/>
                </a:lnTo>
                <a:lnTo>
                  <a:pt x="461645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119"/>
          <p:cNvSpPr/>
          <p:nvPr/>
        </p:nvSpPr>
        <p:spPr>
          <a:xfrm>
            <a:off x="574040" y="2677160"/>
            <a:ext cx="1772920" cy="1234440"/>
          </a:xfrm>
          <a:custGeom>
            <a:rect b="b" l="l" r="r" t="t"/>
            <a:pathLst>
              <a:path extrusionOk="0" h="1234440" w="1772920">
                <a:moveTo>
                  <a:pt x="5080" y="0"/>
                </a:moveTo>
                <a:cubicBezTo>
                  <a:pt x="3387" y="104987"/>
                  <a:pt x="1693" y="209973"/>
                  <a:pt x="0" y="314960"/>
                </a:cubicBezTo>
                <a:lnTo>
                  <a:pt x="1391920" y="314960"/>
                </a:lnTo>
                <a:lnTo>
                  <a:pt x="1381760" y="614680"/>
                </a:lnTo>
                <a:lnTo>
                  <a:pt x="1468120" y="614680"/>
                </a:lnTo>
                <a:lnTo>
                  <a:pt x="1468120" y="929640"/>
                </a:lnTo>
                <a:lnTo>
                  <a:pt x="1330960" y="944880"/>
                </a:lnTo>
                <a:lnTo>
                  <a:pt x="1330960" y="1234440"/>
                </a:lnTo>
                <a:lnTo>
                  <a:pt x="1635760" y="1229360"/>
                </a:lnTo>
                <a:lnTo>
                  <a:pt x="1635760" y="924560"/>
                </a:lnTo>
                <a:lnTo>
                  <a:pt x="1772920" y="914400"/>
                </a:lnTo>
                <a:lnTo>
                  <a:pt x="1772920" y="624840"/>
                </a:lnTo>
                <a:lnTo>
                  <a:pt x="1681480" y="609600"/>
                </a:lnTo>
                <a:lnTo>
                  <a:pt x="1681480" y="320040"/>
                </a:lnTo>
                <a:lnTo>
                  <a:pt x="1539240" y="299720"/>
                </a:lnTo>
                <a:lnTo>
                  <a:pt x="1529080" y="5080"/>
                </a:lnTo>
                <a:lnTo>
                  <a:pt x="5080" y="0"/>
                </a:lnTo>
                <a:close/>
              </a:path>
            </a:pathLst>
          </a:custGeom>
          <a:solidFill>
            <a:srgbClr val="00DE64">
              <a:alpha val="41960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119"/>
          <p:cNvSpPr/>
          <p:nvPr/>
        </p:nvSpPr>
        <p:spPr>
          <a:xfrm>
            <a:off x="1333500" y="3001433"/>
            <a:ext cx="711200" cy="910167"/>
          </a:xfrm>
          <a:custGeom>
            <a:rect b="b" l="l" r="r" t="t"/>
            <a:pathLst>
              <a:path extrusionOk="0" h="910167" w="711200">
                <a:moveTo>
                  <a:pt x="16933" y="0"/>
                </a:moveTo>
                <a:lnTo>
                  <a:pt x="0" y="292100"/>
                </a:lnTo>
                <a:lnTo>
                  <a:pt x="406400" y="300567"/>
                </a:lnTo>
                <a:lnTo>
                  <a:pt x="389467" y="609600"/>
                </a:lnTo>
                <a:lnTo>
                  <a:pt x="254000" y="613834"/>
                </a:lnTo>
                <a:lnTo>
                  <a:pt x="254000" y="905934"/>
                </a:lnTo>
                <a:lnTo>
                  <a:pt x="575733" y="910167"/>
                </a:lnTo>
                <a:lnTo>
                  <a:pt x="571500" y="592667"/>
                </a:lnTo>
                <a:lnTo>
                  <a:pt x="711200" y="605367"/>
                </a:lnTo>
                <a:lnTo>
                  <a:pt x="698500" y="287867"/>
                </a:lnTo>
                <a:lnTo>
                  <a:pt x="613833" y="304800"/>
                </a:lnTo>
                <a:cubicBezTo>
                  <a:pt x="615244" y="206022"/>
                  <a:pt x="616656" y="107245"/>
                  <a:pt x="618067" y="8467"/>
                </a:cubicBezTo>
                <a:lnTo>
                  <a:pt x="16933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119"/>
          <p:cNvSpPr/>
          <p:nvPr/>
        </p:nvSpPr>
        <p:spPr>
          <a:xfrm>
            <a:off x="1012825" y="3917950"/>
            <a:ext cx="374650" cy="304800"/>
          </a:xfrm>
          <a:custGeom>
            <a:rect b="b" l="l" r="r" t="t"/>
            <a:pathLst>
              <a:path extrusionOk="0" h="304800" w="374650">
                <a:moveTo>
                  <a:pt x="6350" y="0"/>
                </a:moveTo>
                <a:lnTo>
                  <a:pt x="0" y="304800"/>
                </a:lnTo>
                <a:lnTo>
                  <a:pt x="374650" y="301625"/>
                </a:lnTo>
                <a:lnTo>
                  <a:pt x="374650" y="3175"/>
                </a:lnTo>
                <a:lnTo>
                  <a:pt x="6350" y="0"/>
                </a:lnTo>
                <a:close/>
              </a:path>
            </a:pathLst>
          </a:custGeom>
          <a:solidFill>
            <a:srgbClr val="8064A2">
              <a:alpha val="42745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119"/>
          <p:cNvSpPr/>
          <p:nvPr/>
        </p:nvSpPr>
        <p:spPr>
          <a:xfrm>
            <a:off x="257175" y="3600450"/>
            <a:ext cx="723900" cy="633413"/>
          </a:xfrm>
          <a:custGeom>
            <a:rect b="b" l="l" r="r" t="t"/>
            <a:pathLst>
              <a:path extrusionOk="0" h="633413" w="723900">
                <a:moveTo>
                  <a:pt x="19050" y="0"/>
                </a:moveTo>
                <a:lnTo>
                  <a:pt x="719138" y="9525"/>
                </a:lnTo>
                <a:cubicBezTo>
                  <a:pt x="720725" y="111125"/>
                  <a:pt x="722313" y="212725"/>
                  <a:pt x="723900" y="314325"/>
                </a:cubicBezTo>
                <a:lnTo>
                  <a:pt x="376238" y="319088"/>
                </a:lnTo>
                <a:lnTo>
                  <a:pt x="400050" y="628650"/>
                </a:lnTo>
                <a:lnTo>
                  <a:pt x="0" y="633413"/>
                </a:lnTo>
                <a:lnTo>
                  <a:pt x="28575" y="623888"/>
                </a:lnTo>
                <a:lnTo>
                  <a:pt x="19050" y="0"/>
                </a:lnTo>
                <a:close/>
              </a:path>
            </a:pathLst>
          </a:custGeom>
          <a:solidFill>
            <a:srgbClr val="8064A2">
              <a:alpha val="49019"/>
            </a:srgbClr>
          </a:solidFill>
          <a:ln cap="flat" cmpd="sng" w="25400">
            <a:solidFill>
              <a:srgbClr val="5D487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119"/>
          <p:cNvSpPr/>
          <p:nvPr/>
        </p:nvSpPr>
        <p:spPr>
          <a:xfrm>
            <a:off x="970280" y="3601720"/>
            <a:ext cx="629920" cy="309880"/>
          </a:xfrm>
          <a:custGeom>
            <a:rect b="b" l="l" r="r" t="t"/>
            <a:pathLst>
              <a:path extrusionOk="0" h="309880" w="629920">
                <a:moveTo>
                  <a:pt x="10160" y="30480"/>
                </a:moveTo>
                <a:lnTo>
                  <a:pt x="0" y="309880"/>
                </a:lnTo>
                <a:lnTo>
                  <a:pt x="629920" y="309880"/>
                </a:lnTo>
                <a:cubicBezTo>
                  <a:pt x="628227" y="206587"/>
                  <a:pt x="626533" y="103293"/>
                  <a:pt x="624840" y="0"/>
                </a:cubicBezTo>
                <a:lnTo>
                  <a:pt x="10160" y="30480"/>
                </a:ln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119"/>
          <p:cNvSpPr/>
          <p:nvPr/>
        </p:nvSpPr>
        <p:spPr>
          <a:xfrm>
            <a:off x="271463" y="2990850"/>
            <a:ext cx="461962" cy="319088"/>
          </a:xfrm>
          <a:custGeom>
            <a:rect b="b" l="l" r="r" t="t"/>
            <a:pathLst>
              <a:path extrusionOk="0" h="319088" w="461962">
                <a:moveTo>
                  <a:pt x="0" y="0"/>
                </a:moveTo>
                <a:lnTo>
                  <a:pt x="461962" y="9525"/>
                </a:lnTo>
                <a:lnTo>
                  <a:pt x="461962" y="319088"/>
                </a:lnTo>
                <a:lnTo>
                  <a:pt x="4762" y="309563"/>
                </a:lnTo>
                <a:cubicBezTo>
                  <a:pt x="3175" y="206375"/>
                  <a:pt x="1587" y="103188"/>
                  <a:pt x="0" y="0"/>
                </a:cubicBezTo>
                <a:close/>
              </a:path>
            </a:pathLst>
          </a:custGeom>
          <a:solidFill>
            <a:srgbClr val="00DE64">
              <a:alpha val="43921"/>
            </a:srgbClr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119"/>
          <p:cNvSpPr/>
          <p:nvPr/>
        </p:nvSpPr>
        <p:spPr>
          <a:xfrm>
            <a:off x="719667" y="2992967"/>
            <a:ext cx="313266" cy="317500"/>
          </a:xfrm>
          <a:custGeom>
            <a:rect b="b" l="l" r="r" t="t"/>
            <a:pathLst>
              <a:path extrusionOk="0" h="317500" w="313266">
                <a:moveTo>
                  <a:pt x="0" y="0"/>
                </a:moveTo>
                <a:lnTo>
                  <a:pt x="0" y="317500"/>
                </a:lnTo>
                <a:lnTo>
                  <a:pt x="313266" y="304800"/>
                </a:lnTo>
                <a:lnTo>
                  <a:pt x="309033" y="4233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47450"/>
            </a:srgbClr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119"/>
          <p:cNvSpPr/>
          <p:nvPr/>
        </p:nvSpPr>
        <p:spPr>
          <a:xfrm>
            <a:off x="793750" y="2990850"/>
            <a:ext cx="946150" cy="641350"/>
          </a:xfrm>
          <a:custGeom>
            <a:rect b="b" l="l" r="r" t="t"/>
            <a:pathLst>
              <a:path extrusionOk="0" h="641350" w="946150">
                <a:moveTo>
                  <a:pt x="228600" y="0"/>
                </a:moveTo>
                <a:lnTo>
                  <a:pt x="565150" y="6350"/>
                </a:lnTo>
                <a:lnTo>
                  <a:pt x="558800" y="292100"/>
                </a:lnTo>
                <a:lnTo>
                  <a:pt x="939800" y="304800"/>
                </a:lnTo>
                <a:lnTo>
                  <a:pt x="946150" y="635000"/>
                </a:lnTo>
                <a:lnTo>
                  <a:pt x="0" y="641350"/>
                </a:lnTo>
                <a:lnTo>
                  <a:pt x="6350" y="304800"/>
                </a:lnTo>
                <a:lnTo>
                  <a:pt x="228600" y="3175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70C0">
              <a:alpha val="44705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119"/>
          <p:cNvSpPr/>
          <p:nvPr/>
        </p:nvSpPr>
        <p:spPr>
          <a:xfrm>
            <a:off x="1388269" y="3917156"/>
            <a:ext cx="2002631" cy="309563"/>
          </a:xfrm>
          <a:custGeom>
            <a:rect b="b" l="l" r="r" t="t"/>
            <a:pathLst>
              <a:path extrusionOk="0" h="309563" w="2002631">
                <a:moveTo>
                  <a:pt x="0" y="304800"/>
                </a:moveTo>
                <a:lnTo>
                  <a:pt x="0" y="0"/>
                </a:lnTo>
                <a:lnTo>
                  <a:pt x="2002631" y="2382"/>
                </a:lnTo>
                <a:lnTo>
                  <a:pt x="1995487" y="309563"/>
                </a:lnTo>
                <a:lnTo>
                  <a:pt x="0" y="304800"/>
                </a:lnTo>
                <a:close/>
              </a:path>
            </a:pathLst>
          </a:custGeom>
          <a:solidFill>
            <a:srgbClr val="0070C0">
              <a:alpha val="4745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119"/>
          <p:cNvSpPr/>
          <p:nvPr/>
        </p:nvSpPr>
        <p:spPr>
          <a:xfrm>
            <a:off x="2261328" y="2235200"/>
            <a:ext cx="1243871" cy="315913"/>
          </a:xfrm>
          <a:custGeom>
            <a:rect b="b" l="l" r="r" t="t"/>
            <a:pathLst>
              <a:path extrusionOk="0" h="315913" w="944249">
                <a:moveTo>
                  <a:pt x="4449" y="0"/>
                </a:moveTo>
                <a:lnTo>
                  <a:pt x="0" y="315913"/>
                </a:lnTo>
                <a:lnTo>
                  <a:pt x="937899" y="304800"/>
                </a:lnTo>
                <a:lnTo>
                  <a:pt x="944249" y="0"/>
                </a:lnTo>
                <a:lnTo>
                  <a:pt x="4449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119"/>
          <p:cNvSpPr/>
          <p:nvPr/>
        </p:nvSpPr>
        <p:spPr>
          <a:xfrm>
            <a:off x="3638790" y="2227157"/>
            <a:ext cx="1238010" cy="327818"/>
          </a:xfrm>
          <a:custGeom>
            <a:rect b="b" l="l" r="r" t="t"/>
            <a:pathLst>
              <a:path extrusionOk="0" h="327818" w="939800">
                <a:moveTo>
                  <a:pt x="0" y="0"/>
                </a:moveTo>
                <a:lnTo>
                  <a:pt x="6396" y="327818"/>
                </a:lnTo>
                <a:lnTo>
                  <a:pt x="933450" y="304800"/>
                </a:lnTo>
                <a:lnTo>
                  <a:pt x="939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119"/>
          <p:cNvSpPr/>
          <p:nvPr/>
        </p:nvSpPr>
        <p:spPr>
          <a:xfrm>
            <a:off x="280988" y="3295650"/>
            <a:ext cx="538162" cy="314325"/>
          </a:xfrm>
          <a:custGeom>
            <a:rect b="b" l="l" r="r" t="t"/>
            <a:pathLst>
              <a:path extrusionOk="0" h="314325" w="538162">
                <a:moveTo>
                  <a:pt x="4762" y="0"/>
                </a:moveTo>
                <a:cubicBezTo>
                  <a:pt x="3175" y="104775"/>
                  <a:pt x="1587" y="209550"/>
                  <a:pt x="0" y="314325"/>
                </a:cubicBezTo>
                <a:lnTo>
                  <a:pt x="519112" y="314325"/>
                </a:lnTo>
                <a:lnTo>
                  <a:pt x="538162" y="9525"/>
                </a:lnTo>
                <a:lnTo>
                  <a:pt x="4762" y="0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119"/>
          <p:cNvSpPr/>
          <p:nvPr/>
        </p:nvSpPr>
        <p:spPr>
          <a:xfrm>
            <a:off x="638175" y="3910013"/>
            <a:ext cx="381000" cy="319087"/>
          </a:xfrm>
          <a:custGeom>
            <a:rect b="b" l="l" r="r" t="t"/>
            <a:pathLst>
              <a:path extrusionOk="0" h="319087" w="381000">
                <a:moveTo>
                  <a:pt x="0" y="9525"/>
                </a:moveTo>
                <a:cubicBezTo>
                  <a:pt x="1588" y="111125"/>
                  <a:pt x="3175" y="212725"/>
                  <a:pt x="4763" y="314325"/>
                </a:cubicBezTo>
                <a:lnTo>
                  <a:pt x="381000" y="319087"/>
                </a:lnTo>
                <a:lnTo>
                  <a:pt x="38100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C0504D">
              <a:alpha val="57647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119"/>
          <p:cNvSpPr/>
          <p:nvPr/>
        </p:nvSpPr>
        <p:spPr>
          <a:xfrm>
            <a:off x="2111375" y="2682875"/>
            <a:ext cx="536575" cy="1238250"/>
          </a:xfrm>
          <a:custGeom>
            <a:rect b="b" l="l" r="r" t="t"/>
            <a:pathLst>
              <a:path extrusionOk="0" h="1238250" w="536575">
                <a:moveTo>
                  <a:pt x="12700" y="6350"/>
                </a:moveTo>
                <a:lnTo>
                  <a:pt x="0" y="317500"/>
                </a:lnTo>
                <a:lnTo>
                  <a:pt x="146050" y="311150"/>
                </a:lnTo>
                <a:lnTo>
                  <a:pt x="152400" y="619125"/>
                </a:lnTo>
                <a:lnTo>
                  <a:pt x="238125" y="619125"/>
                </a:lnTo>
                <a:cubicBezTo>
                  <a:pt x="237067" y="722842"/>
                  <a:pt x="236008" y="826558"/>
                  <a:pt x="234950" y="930275"/>
                </a:cubicBezTo>
                <a:lnTo>
                  <a:pt x="98425" y="930275"/>
                </a:lnTo>
                <a:cubicBezTo>
                  <a:pt x="99483" y="1030817"/>
                  <a:pt x="100542" y="1131358"/>
                  <a:pt x="101600" y="1231900"/>
                </a:cubicBezTo>
                <a:lnTo>
                  <a:pt x="409575" y="1238250"/>
                </a:lnTo>
                <a:lnTo>
                  <a:pt x="400050" y="920750"/>
                </a:lnTo>
                <a:lnTo>
                  <a:pt x="536575" y="930275"/>
                </a:lnTo>
                <a:lnTo>
                  <a:pt x="530225" y="619125"/>
                </a:lnTo>
                <a:lnTo>
                  <a:pt x="463550" y="612775"/>
                </a:lnTo>
                <a:lnTo>
                  <a:pt x="450850" y="307975"/>
                </a:lnTo>
                <a:lnTo>
                  <a:pt x="301625" y="317500"/>
                </a:lnTo>
                <a:lnTo>
                  <a:pt x="307975" y="0"/>
                </a:lnTo>
                <a:lnTo>
                  <a:pt x="12700" y="6350"/>
                </a:lnTo>
                <a:close/>
              </a:path>
            </a:pathLst>
          </a:custGeom>
          <a:solidFill>
            <a:srgbClr val="FFFF00">
              <a:alpha val="49803"/>
            </a:srgbClr>
          </a:solidFill>
          <a:ln cap="flat" cmpd="sng" w="25400">
            <a:solidFill>
              <a:srgbClr val="A29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119"/>
          <p:cNvSpPr/>
          <p:nvPr/>
        </p:nvSpPr>
        <p:spPr>
          <a:xfrm>
            <a:off x="2428875" y="2690813"/>
            <a:ext cx="2447925" cy="1533525"/>
          </a:xfrm>
          <a:custGeom>
            <a:rect b="b" l="l" r="r" t="t"/>
            <a:pathLst>
              <a:path extrusionOk="0" h="1533525" w="2447925">
                <a:moveTo>
                  <a:pt x="0" y="3175"/>
                </a:moveTo>
                <a:cubicBezTo>
                  <a:pt x="1058" y="109008"/>
                  <a:pt x="2117" y="214842"/>
                  <a:pt x="3175" y="320675"/>
                </a:cubicBezTo>
                <a:lnTo>
                  <a:pt x="136525" y="319087"/>
                </a:lnTo>
                <a:lnTo>
                  <a:pt x="127000" y="619125"/>
                </a:lnTo>
                <a:lnTo>
                  <a:pt x="223838" y="612775"/>
                </a:lnTo>
                <a:lnTo>
                  <a:pt x="214313" y="912812"/>
                </a:lnTo>
                <a:lnTo>
                  <a:pt x="85725" y="928687"/>
                </a:lnTo>
                <a:cubicBezTo>
                  <a:pt x="84138" y="1030287"/>
                  <a:pt x="79375" y="1122362"/>
                  <a:pt x="77788" y="1223962"/>
                </a:cubicBezTo>
                <a:lnTo>
                  <a:pt x="966788" y="1223962"/>
                </a:lnTo>
                <a:lnTo>
                  <a:pt x="966788" y="1533525"/>
                </a:lnTo>
                <a:lnTo>
                  <a:pt x="2447925" y="1528762"/>
                </a:lnTo>
                <a:lnTo>
                  <a:pt x="2438400" y="0"/>
                </a:lnTo>
                <a:lnTo>
                  <a:pt x="0" y="3175"/>
                </a:lnTo>
                <a:close/>
              </a:path>
            </a:pathLst>
          </a:custGeom>
          <a:solidFill>
            <a:srgbClr val="C0504D">
              <a:alpha val="58823"/>
            </a:srgbClr>
          </a:solidFill>
          <a:ln cap="flat" cmpd="sng" w="25400">
            <a:solidFill>
              <a:srgbClr val="8C3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119"/>
          <p:cNvSpPr txBox="1"/>
          <p:nvPr/>
        </p:nvSpPr>
        <p:spPr>
          <a:xfrm>
            <a:off x="2884652" y="1632525"/>
            <a:ext cx="605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(Full Hand Movement Required)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2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3: Agentive</a:t>
            </a:r>
            <a:endParaRPr/>
          </a:p>
        </p:txBody>
      </p:sp>
      <p:sp>
        <p:nvSpPr>
          <p:cNvPr id="1388" name="Google Shape;1388;p120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Agentive controls: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Give the player as much control as possible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Produce consistently predictable results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Respond as quickly as possible to player input</a:t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12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3: Agentive</a:t>
            </a:r>
            <a:endParaRPr/>
          </a:p>
        </p:txBody>
      </p:sp>
      <p:sp>
        <p:nvSpPr>
          <p:cNvPr id="1394" name="Google Shape;1394;p121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Common player complaints about controls that are not agentive: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“It feels laggy.”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“I can’t get it to do what I want.”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220"/>
              <a:buFont typeface="Arial"/>
              <a:buChar char="–"/>
            </a:pPr>
            <a:r>
              <a:rPr b="0" i="0" lang="en-US" sz="222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“Why doesn’t anything happen when I press the button?”</a:t>
            </a:r>
            <a:endParaRPr/>
          </a:p>
        </p:txBody>
      </p:sp>
      <p:pic>
        <p:nvPicPr>
          <p:cNvPr descr="http://cdn3.whatculture.com/wp-content/uploads/2013/01/Lag.jpg" id="1395" name="Google Shape;1395;p12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1499" y="1200150"/>
            <a:ext cx="3712001" cy="33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12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 3: Agentive</a:t>
            </a:r>
            <a:endParaRPr/>
          </a:p>
        </p:txBody>
      </p:sp>
      <p:sp>
        <p:nvSpPr>
          <p:cNvPr id="1401" name="Google Shape;1401;p122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Solutions: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Make response time on every button press as quick as possible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Provide feedback when a particular action is not available</a:t>
            </a:r>
            <a:endParaRPr/>
          </a:p>
        </p:txBody>
      </p:sp>
      <p:pic>
        <p:nvPicPr>
          <p:cNvPr descr="http://i.imgur.com/efGXU7i.jpg" id="1402" name="Google Shape;1402;p12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315402"/>
            <a:ext cx="4038600" cy="3163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12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Principles: Recap</a:t>
            </a:r>
            <a:endParaRPr/>
          </a:p>
        </p:txBody>
      </p:sp>
      <p:sp>
        <p:nvSpPr>
          <p:cNvPr id="1408" name="Google Shape;1408;p123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Good controls are:</a:t>
            </a:r>
            <a:endParaRPr sz="2400"/>
          </a:p>
          <a:p>
            <a:pPr indent="-2603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Intuitive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	(the player can pick them up quickly)</a:t>
            </a:r>
            <a:endParaRPr sz="2400"/>
          </a:p>
          <a:p>
            <a:pPr indent="-2603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Ergonomic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	(the player can perform them easily)</a:t>
            </a:r>
            <a:endParaRPr sz="2400"/>
          </a:p>
          <a:p>
            <a:pPr indent="-2603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Agentive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	(the player feels in control)</a:t>
            </a:r>
            <a:endParaRPr sz="2400"/>
          </a:p>
          <a:p>
            <a:pPr indent="-2921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These need to be kept in balance!</a:t>
            </a:r>
            <a:endParaRPr sz="2400"/>
          </a:p>
          <a:p>
            <a:pPr indent="-2603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Ergonomic controls may not be intuitive and vice versa</a:t>
            </a:r>
            <a:endParaRPr sz="2400"/>
          </a:p>
          <a:p>
            <a:pPr indent="-1079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12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entury Gothic"/>
              <a:buNone/>
            </a:pPr>
            <a:r>
              <a:rPr b="0" i="0" lang="en-US" sz="3959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Common CS1971 Control Pitfalls</a:t>
            </a:r>
            <a:endParaRPr/>
          </a:p>
        </p:txBody>
      </p:sp>
      <p:sp>
        <p:nvSpPr>
          <p:cNvPr id="1414" name="Google Shape;1414;p124"/>
          <p:cNvSpPr txBox="1"/>
          <p:nvPr>
            <p:ph idx="1" type="body"/>
          </p:nvPr>
        </p:nvSpPr>
        <p:spPr>
          <a:xfrm>
            <a:off x="457200" y="1200150"/>
            <a:ext cx="824484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Not following conventions for no discernible reason</a:t>
            </a:r>
            <a:endParaRPr sz="2400"/>
          </a:p>
          <a:p>
            <a:pPr indent="-273685" lvl="1" marL="74295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Movement on IJKL</a:t>
            </a:r>
            <a:endParaRPr sz="2400"/>
          </a:p>
          <a:p>
            <a:pPr indent="-307340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Assigning actions to the keys of the first letter they start with </a:t>
            </a:r>
            <a:endParaRPr sz="2400"/>
          </a:p>
          <a:p>
            <a:pPr indent="-273685" lvl="1" marL="74295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J for jump, L for laser, F for fire</a:t>
            </a:r>
            <a:endParaRPr sz="2400"/>
          </a:p>
          <a:p>
            <a:pPr indent="-307340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Using modifier keys unnecessarily</a:t>
            </a:r>
            <a:endParaRPr sz="2400"/>
          </a:p>
          <a:p>
            <a:pPr indent="-273685" lvl="1" marL="74295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Left click to select unit, Shift + left click to move, Ctrl + left click to attack</a:t>
            </a:r>
            <a:endParaRPr sz="240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12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Game Design Tips for Tac </a:t>
            </a:r>
            <a:r>
              <a:rPr lang="en-US"/>
              <a:t>2</a:t>
            </a:r>
            <a:endParaRPr/>
          </a:p>
        </p:txBody>
      </p:sp>
      <p:sp>
        <p:nvSpPr>
          <p:cNvPr id="1420" name="Google Shape;1420;p125"/>
          <p:cNvSpPr txBox="1"/>
          <p:nvPr>
            <p:ph idx="1" type="body"/>
          </p:nvPr>
        </p:nvSpPr>
        <p:spPr>
          <a:xfrm>
            <a:off x="457200" y="1200150"/>
            <a:ext cx="8229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Follow the conventions of the genre!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WASD to move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Left click / arrow keys to shoot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you’re not sure, steal from well known games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Think from the player’s perspective!</a:t>
            </a:r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5" name="Google Shape;1425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924" y="1950776"/>
            <a:ext cx="2374076" cy="319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26"/>
          <p:cNvSpPr txBox="1"/>
          <p:nvPr>
            <p:ph type="ctrTitle"/>
          </p:nvPr>
        </p:nvSpPr>
        <p:spPr>
          <a:xfrm>
            <a:off x="609600" y="1504950"/>
            <a:ext cx="7772400" cy="1102519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Lecture </a:t>
            </a:r>
            <a:r>
              <a:rPr lang="en-US"/>
              <a:t>4</a:t>
            </a:r>
            <a:endParaRPr/>
          </a:p>
        </p:txBody>
      </p:sp>
      <p:sp>
        <p:nvSpPr>
          <p:cNvPr id="1427" name="Google Shape;1427;p126"/>
          <p:cNvSpPr txBox="1"/>
          <p:nvPr>
            <p:ph idx="1" type="subTitle"/>
          </p:nvPr>
        </p:nvSpPr>
        <p:spPr>
          <a:xfrm>
            <a:off x="1295400" y="2628900"/>
            <a:ext cx="6400800" cy="131445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Final Project Overview</a:t>
            </a:r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12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Overview</a:t>
            </a:r>
            <a:endParaRPr/>
          </a:p>
        </p:txBody>
      </p:sp>
      <p:sp>
        <p:nvSpPr>
          <p:cNvPr id="1434" name="Google Shape;1434;p127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Can be any 2D game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You should work in groups!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person is responsible for 10 “points” worth of new engine features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More members in a group means more engine features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More details in the final project handout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12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Timeline</a:t>
            </a:r>
            <a:endParaRPr/>
          </a:p>
        </p:txBody>
      </p:sp>
      <p:sp>
        <p:nvSpPr>
          <p:cNvPr id="1441" name="Google Shape;1441;p12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4 main parts: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1: Idea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2: Form groups and get approved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3: Design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Weeks 4-8: Code, playtest, polish, present</a:t>
            </a:r>
            <a:endParaRPr/>
          </a:p>
        </p:txBody>
      </p:sp>
      <p:pic>
        <p:nvPicPr>
          <p:cNvPr id="1442" name="Google Shape;1442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2526" y="1200150"/>
            <a:ext cx="2590800" cy="362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2426" y="1885950"/>
            <a:ext cx="41910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1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92447" y="1200150"/>
            <a:ext cx="2660953" cy="36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1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12426" y="1348445"/>
            <a:ext cx="3844363" cy="3367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2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 1: Idea (this week!)</a:t>
            </a:r>
            <a:endParaRPr sz="3600"/>
          </a:p>
        </p:txBody>
      </p:sp>
      <p:sp>
        <p:nvSpPr>
          <p:cNvPr id="1452" name="Google Shape;1452;p129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835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 ½ page document</a:t>
            </a:r>
            <a:endParaRPr sz="2400"/>
          </a:p>
          <a:p>
            <a:pPr indent="-3308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Describe basic gameplay idea</a:t>
            </a:r>
            <a:endParaRPr sz="2400"/>
          </a:p>
          <a:p>
            <a:pPr indent="-29718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How is your game fun?</a:t>
            </a:r>
            <a:endParaRPr/>
          </a:p>
          <a:p>
            <a:pPr indent="-297180" lvl="1" marL="74295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Why should someone want to help make it?</a:t>
            </a:r>
            <a:endParaRPr/>
          </a:p>
          <a:p>
            <a:pPr indent="-3308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Describe engine feature(s) you plan on implementing</a:t>
            </a:r>
            <a:endParaRPr sz="2400"/>
          </a:p>
          <a:p>
            <a:pPr indent="-3308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Give a 60-second “elevator pitch” of your game in class next week</a:t>
            </a:r>
            <a:endParaRPr sz="2400"/>
          </a:p>
          <a:p>
            <a:pPr indent="-3308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Everyone must give a pitch, even if you already know your group and which project you’re working on</a:t>
            </a:r>
            <a:endParaRPr sz="2400"/>
          </a:p>
          <a:p>
            <a:pPr indent="-1784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1784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13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 </a:t>
            </a:r>
            <a:r>
              <a:rPr lang="en-US"/>
              <a:t>2</a:t>
            </a: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Groups</a:t>
            </a:r>
            <a:endParaRPr/>
          </a:p>
        </p:txBody>
      </p:sp>
      <p:sp>
        <p:nvSpPr>
          <p:cNvPr id="1459" name="Google Shape;1459;p13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Form a group (or decide to work alone)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Finalize game and engine features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Each group must meet with the TA’s to</a:t>
            </a:r>
            <a:r>
              <a:rPr lang="en-US"/>
              <a:t> present their ideas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/>
              <a:t>Meetings will be next week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/>
              <a:t>If this time doesn’t work, please email us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13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 </a:t>
            </a:r>
            <a:r>
              <a:rPr lang="en-US"/>
              <a:t>3</a:t>
            </a: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Design</a:t>
            </a:r>
            <a:endParaRPr/>
          </a:p>
        </p:txBody>
      </p:sp>
      <p:sp>
        <p:nvSpPr>
          <p:cNvPr id="1466" name="Google Shape;1466;p131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Research new engine features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Design the engine and game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Exact breakdown of member responsibilities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Choose someone’s engine to use or integrate engines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Explain how you will use version control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3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Weeks </a:t>
            </a:r>
            <a:r>
              <a:rPr lang="en-US"/>
              <a:t>4</a:t>
            </a: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</a:t>
            </a:r>
            <a:r>
              <a:rPr lang="en-US"/>
              <a:t>8</a:t>
            </a:r>
            <a:endParaRPr/>
          </a:p>
        </p:txBody>
      </p:sp>
      <p:sp>
        <p:nvSpPr>
          <p:cNvPr id="1473" name="Google Shape;1473;p132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4: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Engine should be mostly done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5: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Engine should be done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 is playable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/>
              <a:t>3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playtests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per member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from people not in CS1971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3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Weeks 4-8</a:t>
            </a:r>
            <a:endParaRPr/>
          </a:p>
        </p:txBody>
      </p:sp>
      <p:sp>
        <p:nvSpPr>
          <p:cNvPr id="1480" name="Google Shape;1480;p133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6: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 should be </a:t>
            </a:r>
            <a:r>
              <a:rPr lang="en-US"/>
              <a:t>more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done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/>
              <a:t>3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more playtests per member from outsiders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7: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Game should </a:t>
            </a:r>
            <a:r>
              <a:rPr lang="en-US"/>
              <a:t>be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done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/>
              <a:t>3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playtests per member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Powerpoint slideshow for postmortem presentation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13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Weeks 4-8</a:t>
            </a:r>
            <a:endParaRPr/>
          </a:p>
        </p:txBody>
      </p:sp>
      <p:sp>
        <p:nvSpPr>
          <p:cNvPr id="1487" name="Google Shape;1487;p134"/>
          <p:cNvSpPr txBox="1"/>
          <p:nvPr>
            <p:ph idx="1" type="body"/>
          </p:nvPr>
        </p:nvSpPr>
        <p:spPr>
          <a:xfrm>
            <a:off x="457200" y="1200151"/>
            <a:ext cx="81534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Week 8: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Finish/polish up your game, bug fixes, etc</a:t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Create a</a:t>
            </a:r>
            <a:r>
              <a:rPr lang="en-US"/>
              <a:t> jar and script,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and put it in /contrib</a:t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Make a video demo of your game from gameplay footage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And then you’re done!</a:t>
            </a:r>
            <a:endParaRPr/>
          </a:p>
          <a:p>
            <a: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135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sp>
        <p:nvSpPr>
          <p:cNvPr id="1493" name="Google Shape;1493;p135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Final Project Overview</a:t>
            </a:r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36"/>
          <p:cNvSpPr txBox="1"/>
          <p:nvPr>
            <p:ph type="ctrTitle"/>
          </p:nvPr>
        </p:nvSpPr>
        <p:spPr>
          <a:xfrm>
            <a:off x="609600" y="1504950"/>
            <a:ext cx="7772400" cy="1102519"/>
          </a:xfrm>
          <a:prstGeom prst="rect">
            <a:avLst/>
          </a:prstGeom>
          <a:noFill/>
          <a:ln>
            <a:noFill/>
          </a:ln>
          <a:effectLst>
            <a:outerShdw blurRad="139700" rotWithShape="0" algn="t">
              <a:schemeClr val="lt1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na"/>
              <a:buNone/>
            </a:pPr>
            <a:r>
              <a:rPr lang="en-US"/>
              <a:t>Wiz 1</a:t>
            </a:r>
            <a:r>
              <a:rPr b="1" i="0" lang="en-US" sz="6000" u="none" cap="small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 Playtesting</a:t>
            </a:r>
            <a:endParaRPr/>
          </a:p>
        </p:txBody>
      </p:sp>
      <p:sp>
        <p:nvSpPr>
          <p:cNvPr id="1499" name="Google Shape;1499;p136"/>
          <p:cNvSpPr txBox="1"/>
          <p:nvPr>
            <p:ph idx="1" type="subTitle"/>
          </p:nvPr>
        </p:nvSpPr>
        <p:spPr>
          <a:xfrm>
            <a:off x="1295400" y="2628900"/>
            <a:ext cx="6400800" cy="1314450"/>
          </a:xfrm>
          <a:prstGeom prst="rect">
            <a:avLst/>
          </a:prstGeom>
          <a:noFill/>
          <a:ln>
            <a:noFill/>
          </a:ln>
          <a:effectLst>
            <a:outerShdw blurRad="76200" rotWithShape="0" algn="ctr">
              <a:schemeClr val="lt1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Mina"/>
                <a:ea typeface="Mina"/>
                <a:cs typeface="Mina"/>
                <a:sym typeface="Mina"/>
              </a:rPr>
              <a:t>The most exciting part of the day!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