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3"/>
  </p:notesMasterIdLst>
  <p:sldIdLst>
    <p:sldId id="256" r:id="rId2"/>
    <p:sldId id="292" r:id="rId3"/>
    <p:sldId id="338" r:id="rId4"/>
    <p:sldId id="320" r:id="rId5"/>
    <p:sldId id="293" r:id="rId6"/>
    <p:sldId id="303" r:id="rId7"/>
    <p:sldId id="307" r:id="rId8"/>
    <p:sldId id="304" r:id="rId9"/>
    <p:sldId id="322" r:id="rId10"/>
    <p:sldId id="259" r:id="rId11"/>
    <p:sldId id="260" r:id="rId12"/>
    <p:sldId id="286" r:id="rId13"/>
    <p:sldId id="261" r:id="rId14"/>
    <p:sldId id="262" r:id="rId15"/>
    <p:sldId id="265" r:id="rId16"/>
    <p:sldId id="290" r:id="rId17"/>
    <p:sldId id="266" r:id="rId18"/>
    <p:sldId id="257" r:id="rId19"/>
    <p:sldId id="268" r:id="rId20"/>
    <p:sldId id="267" r:id="rId21"/>
    <p:sldId id="269" r:id="rId22"/>
    <p:sldId id="276" r:id="rId23"/>
    <p:sldId id="270" r:id="rId24"/>
    <p:sldId id="272" r:id="rId25"/>
    <p:sldId id="273" r:id="rId26"/>
    <p:sldId id="280" r:id="rId27"/>
    <p:sldId id="336" r:id="rId28"/>
    <p:sldId id="337" r:id="rId29"/>
    <p:sldId id="271" r:id="rId30"/>
    <p:sldId id="274" r:id="rId31"/>
    <p:sldId id="284" r:id="rId32"/>
    <p:sldId id="275" r:id="rId33"/>
    <p:sldId id="277" r:id="rId34"/>
    <p:sldId id="288" r:id="rId35"/>
    <p:sldId id="289" r:id="rId36"/>
    <p:sldId id="323" r:id="rId37"/>
    <p:sldId id="278" r:id="rId38"/>
    <p:sldId id="324" r:id="rId39"/>
    <p:sldId id="258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2" r:id="rId48"/>
    <p:sldId id="333" r:id="rId49"/>
    <p:sldId id="334" r:id="rId50"/>
    <p:sldId id="335" r:id="rId51"/>
    <p:sldId id="279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13" autoAdjust="0"/>
    <p:restoredTop sz="86391" autoAdjust="0"/>
  </p:normalViewPr>
  <p:slideViewPr>
    <p:cSldViewPr snapToGrid="0" snapToObjects="1">
      <p:cViewPr varScale="1">
        <p:scale>
          <a:sx n="82" d="100"/>
          <a:sy n="82" d="100"/>
        </p:scale>
        <p:origin x="176" y="4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Responses called Resource Records (RRs)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76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52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54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layer is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6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 of line blocking!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99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Removing abstractions is good sometimes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6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37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64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80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25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4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94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3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1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5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1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1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1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08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ist_of_DNS_record_typ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cycleisntadomain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stbuy.com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617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DNS II + WWW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84270" y="6550224"/>
            <a:ext cx="6182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Rodrigo Fonseca, Scott </a:t>
            </a:r>
            <a:r>
              <a:rPr lang="en-US" sz="1400" dirty="0" err="1"/>
              <a:t>Shenker</a:t>
            </a:r>
            <a:r>
              <a:rPr lang="en-US" sz="1400" dirty="0"/>
              <a:t> and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A744-4969-004D-96F5-7F5FB9CF6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48218-8D6C-CD43-A6C2-CAAB4CB47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milestone II:  Schedule meeting by Friday, April 22 (tomorrow)</a:t>
            </a:r>
          </a:p>
          <a:p>
            <a:pPr lvl="1"/>
            <a:r>
              <a:rPr lang="en-US" dirty="0"/>
              <a:t>If you have trouble finding a slot, let us know</a:t>
            </a:r>
          </a:p>
          <a:p>
            <a:pPr lvl="1"/>
            <a:r>
              <a:rPr lang="en-US" dirty="0"/>
              <a:t>Questions?</a:t>
            </a:r>
          </a:p>
          <a:p>
            <a:r>
              <a:rPr lang="en-US" dirty="0"/>
              <a:t>HW3: Due Tuesday, April 26</a:t>
            </a:r>
          </a:p>
          <a:p>
            <a:pPr lvl="1"/>
            <a:r>
              <a:rPr lang="en-US" dirty="0"/>
              <a:t>Problem 1 should help with Milestone II</a:t>
            </a:r>
          </a:p>
          <a:p>
            <a:r>
              <a:rPr lang="en-US" dirty="0"/>
              <a:t>Office hours today</a:t>
            </a:r>
          </a:p>
          <a:p>
            <a:pPr lvl="1"/>
            <a:r>
              <a:rPr lang="en-US" dirty="0"/>
              <a:t>Remote:  3-5pm</a:t>
            </a:r>
          </a:p>
          <a:p>
            <a:pPr lvl="1"/>
            <a:r>
              <a:rPr lang="en-US" dirty="0"/>
              <a:t>Also, whenever my door is open, or if the sign says so</a:t>
            </a:r>
          </a:p>
        </p:txBody>
      </p:sp>
    </p:spTree>
    <p:extLst>
      <p:ext uri="{BB962C8B-B14F-4D97-AF65-F5344CB8AC3E}">
        <p14:creationId xmlns:p14="http://schemas.microsoft.com/office/powerpoint/2010/main" val="2773424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1E9B33-EB70-8047-9DBE-6D605A25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DNS</a:t>
            </a:r>
          </a:p>
        </p:txBody>
      </p:sp>
    </p:spTree>
    <p:extLst>
      <p:ext uri="{BB962C8B-B14F-4D97-AF65-F5344CB8AC3E}">
        <p14:creationId xmlns:p14="http://schemas.microsoft.com/office/powerpoint/2010/main" val="67962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CF39-20C8-C54F-BF1D-40F2722E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FC1-2115-8041-BD4E-99A2278A1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5266763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dig 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DiG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9.10.6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global options: +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cmd</a:t>
            </a: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Got answer: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-&gt;&gt;HEADER&lt;&lt;- opcode: QUERY, status: NOERROR, id: 8536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flags: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qr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aa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ra; QUERY: 1, ANSWER: 1, AUTHORITY: 0, ADDITIONAL: 1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OPT PSEUDOSECTION: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EDNS: version: 0, flags:;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udp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1220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QUESTION SECTION: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IN A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None/>
            </a:pP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           1800      IN      A        128.148.32.12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Query time: 69 msec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SERVER: 10.1.1.10#53(10.1.1.10)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WHEN: Tue Apr 19 09:03:39 EDT 2022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MSG SIZE 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rcvd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57</a:t>
            </a:r>
          </a:p>
          <a:p>
            <a:pPr marL="0" indent="0">
              <a:buNone/>
            </a:pPr>
            <a:br>
              <a:rPr lang="en-US" sz="5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5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4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F60F-3E2F-744A-83A1-365CD9DD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record types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9E19181-51FA-6841-B3DD-058C4B9118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367666"/>
              </p:ext>
            </p:extLst>
          </p:nvPr>
        </p:nvGraphicFramePr>
        <p:xfrm>
          <a:off x="304800" y="1413760"/>
          <a:ext cx="11582400" cy="4734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5889">
                  <a:extLst>
                    <a:ext uri="{9D8B030D-6E8A-4147-A177-3AD203B41FA5}">
                      <a16:colId xmlns:a16="http://schemas.microsoft.com/office/drawing/2014/main" val="1209638706"/>
                    </a:ext>
                  </a:extLst>
                </a:gridCol>
              </a:tblGrid>
              <a:tr h="5400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RR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IPv4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128.148.56.2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IPv6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2001:470:8956:20::1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CNAME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Specifies an alias </a:t>
                      </a:r>
                    </a:p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(“Canonical name”)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systems.cs.brown.edu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. 86400 IN 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                             CNAME systems-v3.cs.brown.edu.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systems-v3.cs.brown.edu. 86400 IN A 128.148.36.51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Mail servers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MX &lt;priority&gt; &lt;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</a:t>
                      </a:r>
                    </a:p>
                    <a:p>
                      <a:pPr algn="ctr"/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eg.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MX 10 1.2.3.4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Start of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venir Book" panose="02000503020000020003" pitchFamily="2" charset="0"/>
                          <a:cs typeface="Consolas" panose="020B0609020204030204" pitchFamily="49" charset="0"/>
                        </a:rPr>
                        <a:t>Information about who owns a zone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PTR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Reverse IP lookup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7.34.148.128.in-addr.arpa. 86400 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           PTR	</a:t>
                      </a: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quanto.cs.brown.edu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68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How to reach specific services (</a:t>
                      </a:r>
                      <a:r>
                        <a:rPr lang="en-US" sz="2000" dirty="0" err="1">
                          <a:latin typeface="Avenir Book" panose="02000503020000020003" pitchFamily="2" charset="0"/>
                          <a:cs typeface="Minion Pro"/>
                        </a:rPr>
                        <a:t>eg.</a:t>
                      </a:r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 host, port)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minecraft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tcp.example.net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3600 </a:t>
                      </a:r>
                      <a:b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SRV &lt;priority&gt; &lt;weight&gt; &lt;port&gt; &lt;server IP&gt;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1EE5268-A138-0848-B0F8-501D0C11B622}"/>
              </a:ext>
            </a:extLst>
          </p:cNvPr>
          <p:cNvSpPr txBox="1"/>
          <p:nvPr/>
        </p:nvSpPr>
        <p:spPr>
          <a:xfrm>
            <a:off x="3977662" y="6282082"/>
            <a:ext cx="7909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More:  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  <a:hlinkClick r:id="rId2"/>
              </a:rPr>
              <a:t>https://en.wikipedia.org/wiki/List_of_DNS_record_types</a:t>
            </a:r>
            <a:endParaRPr lang="en-US" dirty="0"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1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 Firewall of 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attacker is on the path (say, it is the ISP, or a malicious version of </a:t>
            </a:r>
            <a:r>
              <a:rPr lang="en-US" dirty="0" err="1"/>
              <a:t>TStaff</a:t>
            </a:r>
            <a:r>
              <a:rPr lang="en-US" dirty="0"/>
              <a:t>), what could they do?  </a:t>
            </a:r>
          </a:p>
          <a:p>
            <a:pPr lvl="1"/>
            <a:r>
              <a:rPr lang="en-US" dirty="0"/>
              <a:t>Can sniff all DNS queries</a:t>
            </a:r>
          </a:p>
          <a:p>
            <a:pPr lvl="1"/>
            <a:r>
              <a:rPr lang="en-US" dirty="0"/>
              <a:t>Send fake responses back first</a:t>
            </a:r>
          </a:p>
          <a:p>
            <a:pPr lvl="1"/>
            <a:r>
              <a:rPr lang="en-US" dirty="0"/>
              <a:t>Could do this selectively, to direct </a:t>
            </a:r>
            <a:r>
              <a:rPr lang="en-US" dirty="0" err="1"/>
              <a:t>facebook.com</a:t>
            </a:r>
            <a:r>
              <a:rPr lang="en-US" dirty="0"/>
              <a:t> to </a:t>
            </a:r>
            <a:r>
              <a:rPr lang="en-US" dirty="0" err="1"/>
              <a:t>cs.brown.edu</a:t>
            </a:r>
            <a:r>
              <a:rPr lang="en-US" dirty="0"/>
              <a:t>, for example</a:t>
            </a:r>
            <a:r>
              <a:rPr lang="is-IS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7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BC6023-59D2-F64E-8794-6D83BA18B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609201-C85B-724D-8BE3-586C7430B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166A0-1047-A343-8E19-25389C865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0"/>
            <a:ext cx="6096000" cy="6388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3F1561-FA20-8F4E-9371-17C32E502A86}"/>
              </a:ext>
            </a:extLst>
          </p:cNvPr>
          <p:cNvSpPr txBox="1"/>
          <p:nvPr/>
        </p:nvSpPr>
        <p:spPr>
          <a:xfrm>
            <a:off x="6512336" y="6507167"/>
            <a:ext cx="557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blog.thousandeyes.com</a:t>
            </a:r>
            <a:r>
              <a:rPr lang="en-US" dirty="0"/>
              <a:t>/monitoring-</a:t>
            </a:r>
            <a:r>
              <a:rPr lang="en-US" dirty="0" err="1"/>
              <a:t>dns</a:t>
            </a:r>
            <a:r>
              <a:rPr lang="en-US" dirty="0"/>
              <a:t>-in-china/</a:t>
            </a:r>
          </a:p>
        </p:txBody>
      </p:sp>
    </p:spTree>
    <p:extLst>
      <p:ext uri="{BB962C8B-B14F-4D97-AF65-F5344CB8AC3E}">
        <p14:creationId xmlns:p14="http://schemas.microsoft.com/office/powerpoint/2010/main" val="99897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“Helpful” ISPs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ISPs hijack NXDOMAIN responses to “help” by offering search and advertisement related to the domain</a:t>
            </a:r>
          </a:p>
          <a:p>
            <a:r>
              <a:rPr lang="en-US" dirty="0"/>
              <a:t>E.g., </a:t>
            </a:r>
            <a:r>
              <a:rPr lang="en-US" dirty="0">
                <a:hlinkClick r:id="rId2"/>
              </a:rPr>
              <a:t>www.bicycleisntadomain.com</a:t>
            </a:r>
            <a:r>
              <a:rPr lang="en-US" dirty="0"/>
              <a:t> doesn’t (currently) exist</a:t>
            </a:r>
          </a:p>
          <a:p>
            <a:pPr lvl="1"/>
            <a:r>
              <a:rPr lang="en-US" dirty="0"/>
              <a:t>Could return a page with search and ads on bicycles (or domain registrations?)</a:t>
            </a:r>
          </a:p>
        </p:txBody>
      </p:sp>
    </p:spTree>
    <p:extLst>
      <p:ext uri="{BB962C8B-B14F-4D97-AF65-F5344CB8AC3E}">
        <p14:creationId xmlns:p14="http://schemas.microsoft.com/office/powerpoint/2010/main" val="202684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E3837-18E3-7340-869F-F4994041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HTTP:  Hypertext Transfer Protocol</a:t>
            </a:r>
          </a:p>
        </p:txBody>
      </p:sp>
    </p:spTree>
    <p:extLst>
      <p:ext uri="{BB962C8B-B14F-4D97-AF65-F5344CB8AC3E}">
        <p14:creationId xmlns:p14="http://schemas.microsoft.com/office/powerpoint/2010/main" val="3211469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Precursors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1945, </a:t>
            </a:r>
            <a:r>
              <a:rPr lang="en-US" dirty="0" err="1"/>
              <a:t>Vannevar</a:t>
            </a:r>
            <a:r>
              <a:rPr lang="en-US" dirty="0"/>
              <a:t> Bush, </a:t>
            </a:r>
            <a:r>
              <a:rPr lang="en-US" dirty="0" err="1"/>
              <a:t>Memex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</a:t>
            </a:r>
            <a:r>
              <a:rPr lang="en-US" i="1" dirty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/>
              <a:t>Precursors to hypertext</a:t>
            </a:r>
          </a:p>
          <a:p>
            <a:pPr lvl="1"/>
            <a:r>
              <a:rPr lang="en-US" dirty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>
                <a:solidFill>
                  <a:srgbClr val="FFCC33"/>
                </a:solidFill>
              </a:rPr>
              <a:t>web of trails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/>
              <a:t>carried by the cells of the brain”</a:t>
            </a:r>
          </a:p>
          <a:p>
            <a:r>
              <a:rPr lang="en-US" dirty="0"/>
              <a:t>His essay, “As we may think”, is worth reading!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 Berners-Lee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Physicist at CERN, trying to solve real problem</a:t>
            </a:r>
          </a:p>
          <a:p>
            <a:pPr lvl="1"/>
            <a:r>
              <a:rPr lang="en-US" dirty="0"/>
              <a:t>Distributed access to data</a:t>
            </a:r>
          </a:p>
          <a:p>
            <a:r>
              <a:rPr lang="en-US" dirty="0"/>
              <a:t>WWW: distributed database of pages linked through the Hypertext Transfer Protocol</a:t>
            </a:r>
          </a:p>
          <a:p>
            <a:pPr lvl="1"/>
            <a:r>
              <a:rPr lang="en-US" dirty="0"/>
              <a:t>First HTTP implementation: 1990</a:t>
            </a:r>
          </a:p>
          <a:p>
            <a:pPr lvl="1"/>
            <a:r>
              <a:rPr lang="en-US" dirty="0"/>
              <a:t>HTTP/0.9 – 1991</a:t>
            </a:r>
          </a:p>
          <a:p>
            <a:pPr lvl="2"/>
            <a:r>
              <a:rPr lang="en-US" dirty="0"/>
              <a:t>Simple GET command</a:t>
            </a:r>
          </a:p>
          <a:p>
            <a:pPr lvl="1"/>
            <a:r>
              <a:rPr lang="en-US" dirty="0"/>
              <a:t>HTTP/1.0 – 1992</a:t>
            </a:r>
          </a:p>
          <a:p>
            <a:pPr lvl="2"/>
            <a:r>
              <a:rPr lang="en-US" dirty="0"/>
              <a:t>Client/server information, simple caching</a:t>
            </a:r>
          </a:p>
          <a:p>
            <a:pPr lvl="1"/>
            <a:r>
              <a:rPr lang="en-US" dirty="0"/>
              <a:t>HTTP/1.1 – 1996</a:t>
            </a:r>
          </a:p>
          <a:p>
            <a:pPr lvl="2"/>
            <a:r>
              <a:rPr lang="en-US" dirty="0"/>
              <a:t>Extensive caching support</a:t>
            </a:r>
          </a:p>
          <a:p>
            <a:pPr lvl="2"/>
            <a:r>
              <a:rPr lang="en-US" dirty="0"/>
              <a:t>Host identification</a:t>
            </a:r>
          </a:p>
          <a:p>
            <a:pPr lvl="2"/>
            <a:r>
              <a:rPr lang="en-US" dirty="0"/>
              <a:t>Pipelined, persistent connections, 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B9E2B8-0945-F24D-8154-AD5439940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57" y="2930524"/>
            <a:ext cx="4014643" cy="30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36D87D-545B-E641-B738-BDDC298A714D}"/>
              </a:ext>
            </a:extLst>
          </p:cNvPr>
          <p:cNvSpPr txBox="1"/>
          <p:nvPr/>
        </p:nvSpPr>
        <p:spPr>
          <a:xfrm>
            <a:off x="8203319" y="5959040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The first webserver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406C33-EA9F-2340-83B5-F0AFA076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HTTP/2 </a:t>
            </a:r>
            <a:r>
              <a:rPr lang="mr-IN" dirty="0"/>
              <a:t>–</a:t>
            </a:r>
            <a:r>
              <a:rPr lang="en-US" dirty="0"/>
              <a:t> 2015</a:t>
            </a:r>
          </a:p>
          <a:p>
            <a:pPr lvl="1"/>
            <a:r>
              <a:rPr lang="en-US" dirty="0"/>
              <a:t>Main goal: reduce latency</a:t>
            </a:r>
          </a:p>
          <a:p>
            <a:pPr lvl="1"/>
            <a:r>
              <a:rPr lang="en-US" dirty="0"/>
              <a:t>True multiplexing of messages</a:t>
            </a:r>
          </a:p>
          <a:p>
            <a:pPr lvl="1"/>
            <a:r>
              <a:rPr lang="en-US" dirty="0"/>
              <a:t>Binary encoding, compression</a:t>
            </a:r>
          </a:p>
          <a:p>
            <a:pPr lvl="1"/>
            <a:endParaRPr lang="en-US" dirty="0"/>
          </a:p>
          <a:p>
            <a:r>
              <a:rPr lang="en-US" dirty="0"/>
              <a:t>HTTP/3 – Draft as of 2022</a:t>
            </a:r>
          </a:p>
          <a:p>
            <a:pPr lvl="1"/>
            <a:r>
              <a:rPr lang="en-US" dirty="0"/>
              <a:t>Same goals as HTTP/2</a:t>
            </a:r>
          </a:p>
          <a:p>
            <a:pPr lvl="1"/>
            <a:r>
              <a:rPr lang="en-US" dirty="0"/>
              <a:t>Integrates security via TLS (next class…)</a:t>
            </a:r>
          </a:p>
          <a:p>
            <a:pPr lvl="1"/>
            <a:r>
              <a:rPr lang="en-US" dirty="0"/>
              <a:t>Replace transport layer with </a:t>
            </a:r>
            <a:r>
              <a:rPr lang="en-US" dirty="0">
                <a:solidFill>
                  <a:srgbClr val="FFCC33"/>
                </a:solidFill>
              </a:rPr>
              <a:t>QUIC</a:t>
            </a:r>
          </a:p>
          <a:p>
            <a:pPr lvl="1"/>
            <a:r>
              <a:rPr lang="en-US" dirty="0"/>
              <a:t>Already supported in &gt;70% of browsers</a:t>
            </a:r>
            <a:endParaRPr lang="en-US" dirty="0">
              <a:solidFill>
                <a:srgbClr val="FFCC33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75622" y="6301947"/>
            <a:ext cx="374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httpwg.org</a:t>
            </a:r>
            <a:r>
              <a:rPr lang="en-US" dirty="0"/>
              <a:t>/specs/rfc7540.html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860005F-728F-1146-A4D7-26F750FE3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622" y="2120036"/>
            <a:ext cx="4564281" cy="313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668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so successful?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Ability to self publish</a:t>
            </a:r>
          </a:p>
          <a:p>
            <a:pPr lvl="1"/>
            <a:r>
              <a:rPr lang="en-US" dirty="0"/>
              <a:t>Like </a:t>
            </a:r>
            <a:r>
              <a:rPr lang="en-US" dirty="0" err="1"/>
              <a:t>youtube</a:t>
            </a:r>
            <a:r>
              <a:rPr lang="en-US" dirty="0"/>
              <a:t> for video</a:t>
            </a:r>
          </a:p>
          <a:p>
            <a:r>
              <a:rPr lang="en-US" dirty="0"/>
              <a:t>But…</a:t>
            </a:r>
          </a:p>
          <a:p>
            <a:pPr lvl="1"/>
            <a:r>
              <a:rPr lang="en-US" dirty="0"/>
              <a:t>Mechanism is </a:t>
            </a:r>
            <a:r>
              <a:rPr lang="en-US" i="1" dirty="0"/>
              <a:t>easy</a:t>
            </a:r>
            <a:endParaRPr lang="en-US" dirty="0"/>
          </a:p>
          <a:p>
            <a:pPr lvl="1"/>
            <a:r>
              <a:rPr lang="en-US" dirty="0"/>
              <a:t>Independent, open</a:t>
            </a:r>
          </a:p>
          <a:p>
            <a:pPr lvl="1"/>
            <a:r>
              <a:rPr lang="en-US" dirty="0"/>
              <a:t>Free</a:t>
            </a:r>
          </a:p>
          <a:p>
            <a:r>
              <a:rPr lang="en-US" dirty="0"/>
              <a:t>Current debate</a:t>
            </a:r>
          </a:p>
          <a:p>
            <a:pPr lvl="1"/>
            <a:r>
              <a:rPr lang="en-US" dirty="0"/>
              <a:t>Is it easy enough? Why is </a:t>
            </a:r>
            <a:r>
              <a:rPr lang="en-US" dirty="0" err="1"/>
              <a:t>facebook</a:t>
            </a:r>
            <a:r>
              <a:rPr lang="en-US" dirty="0"/>
              <a:t> so popular, even though it is not open?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Content</a:t>
            </a:r>
          </a:p>
          <a:p>
            <a:pPr lvl="1"/>
            <a:r>
              <a:rPr lang="en-US" dirty="0"/>
              <a:t>Objects (may be static or dynamically generated)</a:t>
            </a:r>
          </a:p>
          <a:p>
            <a:r>
              <a:rPr lang="en-US" dirty="0"/>
              <a:t>Clients</a:t>
            </a:r>
          </a:p>
          <a:p>
            <a:pPr lvl="1"/>
            <a:r>
              <a:rPr lang="en-US" dirty="0"/>
              <a:t>Send requests / Receive responses</a:t>
            </a:r>
          </a:p>
          <a:p>
            <a:r>
              <a:rPr lang="en-US" dirty="0"/>
              <a:t>Servers</a:t>
            </a:r>
          </a:p>
          <a:p>
            <a:pPr lvl="1"/>
            <a:r>
              <a:rPr lang="en-US" dirty="0"/>
              <a:t>Receive requests / Send responses</a:t>
            </a:r>
          </a:p>
          <a:p>
            <a:pPr lvl="1"/>
            <a:r>
              <a:rPr lang="en-US" dirty="0"/>
              <a:t>Store or generate content</a:t>
            </a:r>
          </a:p>
          <a:p>
            <a:r>
              <a:rPr lang="en-US" dirty="0"/>
              <a:t>Proxies/Middleboxes</a:t>
            </a:r>
          </a:p>
          <a:p>
            <a:pPr lvl="1"/>
            <a:r>
              <a:rPr lang="en-US" dirty="0"/>
              <a:t>Placed between clients and servers</a:t>
            </a:r>
          </a:p>
          <a:p>
            <a:pPr lvl="1"/>
            <a:r>
              <a:rPr lang="en-US" dirty="0"/>
              <a:t>Provide extra functions</a:t>
            </a:r>
          </a:p>
          <a:p>
            <a:pPr lvl="2"/>
            <a:r>
              <a:rPr lang="en-US" dirty="0"/>
              <a:t>Caching, </a:t>
            </a:r>
            <a:r>
              <a:rPr lang="en-US" dirty="0" err="1"/>
              <a:t>anonymization</a:t>
            </a:r>
            <a:r>
              <a:rPr lang="en-US" dirty="0"/>
              <a:t>, logging, </a:t>
            </a:r>
            <a:r>
              <a:rPr lang="en-US" dirty="0" err="1"/>
              <a:t>transcoding</a:t>
            </a:r>
            <a:r>
              <a:rPr lang="en-US" dirty="0"/>
              <a:t>, filtering access</a:t>
            </a:r>
          </a:p>
          <a:p>
            <a:pPr lvl="1"/>
            <a:r>
              <a:rPr lang="en-US" dirty="0"/>
              <a:t>Explicit or transparent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</a:t>
            </a:r>
          </a:p>
          <a:p>
            <a:pPr lvl="1"/>
            <a:r>
              <a:rPr lang="en-US" dirty="0"/>
              <a:t>Hypertext Transfer Protocol</a:t>
            </a:r>
          </a:p>
          <a:p>
            <a:r>
              <a:rPr lang="en-US" dirty="0"/>
              <a:t>HTML</a:t>
            </a:r>
          </a:p>
          <a:p>
            <a:pPr lvl="1"/>
            <a:r>
              <a:rPr lang="en-US" dirty="0"/>
              <a:t>Language for description of content</a:t>
            </a:r>
          </a:p>
          <a:p>
            <a:r>
              <a:rPr lang="en-US" dirty="0"/>
              <a:t>Names (mostly URLs)</a:t>
            </a:r>
          </a:p>
          <a:p>
            <a:pPr lvl="1"/>
            <a:r>
              <a:rPr lang="en-US" dirty="0"/>
              <a:t>Won’t talk about </a:t>
            </a:r>
            <a:r>
              <a:rPr lang="en-US" dirty="0" err="1"/>
              <a:t>URIs</a:t>
            </a:r>
            <a:r>
              <a:rPr lang="en-US" dirty="0"/>
              <a:t>, </a:t>
            </a:r>
            <a:r>
              <a:rPr lang="en-US" dirty="0" err="1"/>
              <a:t>URNs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76FB-0DFF-A744-80C0-56E5A1242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stuff?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C5F7A-9008-D64E-9888-B8199D4B9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DNS:  names for one or more hosts</a:t>
            </a:r>
          </a:p>
          <a:p>
            <a:pPr lvl="1"/>
            <a:r>
              <a:rPr lang="en-US" dirty="0" err="1"/>
              <a:t>eg.</a:t>
            </a:r>
            <a:r>
              <a:rPr lang="en-US" dirty="0"/>
              <a:t> </a:t>
            </a:r>
            <a:r>
              <a:rPr lang="en-US" dirty="0" err="1"/>
              <a:t>cs.brown.edu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algn="just"/>
            <a:r>
              <a:rPr lang="en-US" dirty="0"/>
              <a:t>How do we ask for a specific </a:t>
            </a:r>
            <a:r>
              <a:rPr lang="en-US" i="1" dirty="0"/>
              <a:t>resource</a:t>
            </a:r>
            <a:r>
              <a:rPr lang="en-US" dirty="0"/>
              <a:t> from this host?  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0" indent="0" algn="ctr">
              <a:buNone/>
            </a:pPr>
            <a:r>
              <a:rPr lang="en-US" sz="3200" dirty="0"/>
              <a:t>URL:  Uniform Resource Locator</a:t>
            </a:r>
          </a:p>
        </p:txBody>
      </p:sp>
    </p:spTree>
    <p:extLst>
      <p:ext uri="{BB962C8B-B14F-4D97-AF65-F5344CB8AC3E}">
        <p14:creationId xmlns:p14="http://schemas.microsoft.com/office/powerpoint/2010/main" val="4030365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stuff:  URLs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>
                <a:solidFill>
                  <a:srgbClr val="FFCC33"/>
                </a:solidFill>
              </a:rPr>
              <a:t>protocol://[name@]hostname[:port]/directory/resource?k1=v1</a:t>
            </a:r>
            <a:r>
              <a:rPr lang="en-US" i="1" dirty="0">
                <a:solidFill>
                  <a:srgbClr val="FFCC33"/>
                </a:solidFill>
                <a:latin typeface="Times New Roman"/>
              </a:rPr>
              <a:t>&amp;</a:t>
            </a:r>
            <a:r>
              <a:rPr lang="en-US" i="1" dirty="0">
                <a:solidFill>
                  <a:srgbClr val="FFCC33"/>
                </a:solidFill>
              </a:rPr>
              <a:t>k2=v2#tag</a:t>
            </a:r>
          </a:p>
          <a:p>
            <a:pPr>
              <a:buNone/>
            </a:pPr>
            <a:endParaRPr lang="en-US" i="1" dirty="0">
              <a:solidFill>
                <a:srgbClr val="0000FF"/>
              </a:solidFill>
            </a:endParaRPr>
          </a:p>
          <a:p>
            <a:r>
              <a:rPr lang="en-US" dirty="0"/>
              <a:t>Name:  can identify a client</a:t>
            </a:r>
          </a:p>
          <a:p>
            <a:r>
              <a:rPr lang="en-US" i="1" dirty="0"/>
              <a:t>Hostname: </a:t>
            </a:r>
            <a:r>
              <a:rPr lang="en-US" dirty="0"/>
              <a:t>FQDN or IP address</a:t>
            </a:r>
          </a:p>
          <a:p>
            <a:r>
              <a:rPr lang="en-US" i="1" dirty="0"/>
              <a:t>Port number:  defaults to common protocol port (</a:t>
            </a:r>
            <a:r>
              <a:rPr lang="en-US" i="1" dirty="0" err="1"/>
              <a:t>eg.</a:t>
            </a:r>
            <a:r>
              <a:rPr lang="en-US" i="1" dirty="0"/>
              <a:t> 80, 22)</a:t>
            </a:r>
          </a:p>
          <a:p>
            <a:r>
              <a:rPr lang="en-US" i="1" dirty="0"/>
              <a:t>Directory:  </a:t>
            </a:r>
            <a:r>
              <a:rPr lang="en-US" dirty="0"/>
              <a:t>path to the resource</a:t>
            </a:r>
          </a:p>
          <a:p>
            <a:r>
              <a:rPr lang="en-US" i="1" dirty="0"/>
              <a:t>Resource:  </a:t>
            </a:r>
            <a:r>
              <a:rPr lang="en-US" dirty="0"/>
              <a:t>name of the object</a:t>
            </a:r>
          </a:p>
          <a:p>
            <a:r>
              <a:rPr lang="en-US" dirty="0"/>
              <a:t>After that, various delimiters to specify further, common examples:</a:t>
            </a:r>
          </a:p>
          <a:p>
            <a:pPr lvl="1"/>
            <a:r>
              <a:rPr lang="en-US" dirty="0"/>
              <a:t>?</a:t>
            </a:r>
            <a:r>
              <a:rPr lang="en-US" i="1" dirty="0"/>
              <a:t>parameters</a:t>
            </a:r>
            <a:r>
              <a:rPr lang="en-US" dirty="0"/>
              <a:t> are passed to the server for execution</a:t>
            </a:r>
          </a:p>
          <a:p>
            <a:pPr lvl="1"/>
            <a:r>
              <a:rPr lang="en-US" dirty="0"/>
              <a:t>#</a:t>
            </a:r>
            <a:r>
              <a:rPr lang="en-US" i="1" dirty="0"/>
              <a:t>tag</a:t>
            </a:r>
            <a:r>
              <a:rPr lang="en-US" dirty="0"/>
              <a:t> allows jumps to named tags within document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Client-server protocol</a:t>
            </a:r>
          </a:p>
          <a:p>
            <a:r>
              <a:rPr lang="en-US" dirty="0"/>
              <a:t>Protocol (but not data) in ASCII (before HTTP/2)</a:t>
            </a:r>
          </a:p>
          <a:p>
            <a:r>
              <a:rPr lang="en-US" dirty="0"/>
              <a:t>Stateless</a:t>
            </a:r>
          </a:p>
          <a:p>
            <a:r>
              <a:rPr lang="en-US" dirty="0"/>
              <a:t>Extensible (header fields)</a:t>
            </a:r>
          </a:p>
          <a:p>
            <a:r>
              <a:rPr lang="en-US" dirty="0"/>
              <a:t>Server typically listens on port 80 (or 443, with TLS)</a:t>
            </a:r>
          </a:p>
          <a:p>
            <a:r>
              <a:rPr lang="en-US" dirty="0"/>
              <a:t>Server sends response, may close connection (client may ask it to say open)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HTTP</a:t>
            </a:r>
            <a:r>
              <a:rPr lang="en-US" baseline="30000" dirty="0"/>
              <a:t>(1.0)</a:t>
            </a:r>
            <a:r>
              <a:rPr lang="en-US" dirty="0"/>
              <a:t>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TCP connection to server</a:t>
            </a:r>
          </a:p>
          <a:p>
            <a:r>
              <a:rPr lang="en-US" dirty="0"/>
              <a:t>Send request</a:t>
            </a:r>
          </a:p>
          <a:p>
            <a:r>
              <a:rPr lang="en-US" dirty="0"/>
              <a:t>Receive response</a:t>
            </a:r>
          </a:p>
          <a:p>
            <a:r>
              <a:rPr lang="en-US" dirty="0"/>
              <a:t>TCP connection terminates</a:t>
            </a:r>
          </a:p>
          <a:p>
            <a:pPr lvl="1"/>
            <a:r>
              <a:rPr lang="en-US" dirty="0"/>
              <a:t>How many </a:t>
            </a:r>
            <a:r>
              <a:rPr lang="en-US" dirty="0" err="1"/>
              <a:t>RTTs</a:t>
            </a:r>
            <a:r>
              <a:rPr lang="en-US" dirty="0"/>
              <a:t> for a single request?</a:t>
            </a:r>
          </a:p>
          <a:p>
            <a:r>
              <a:rPr lang="en-US" dirty="0"/>
              <a:t>You may also need to do a DNS lookup first!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02D5-EF88-8D41-B992-1576BE17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525779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&gt; telnet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Connected to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Debian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ETag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>
              <a:solidFill>
                <a:srgbClr val="FFCC33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xmlns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xml:lang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lang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Method:</a:t>
            </a:r>
          </a:p>
          <a:p>
            <a:pPr lvl="1"/>
            <a:r>
              <a:rPr lang="en-US" dirty="0"/>
              <a:t>GET: current value of resource, run program</a:t>
            </a:r>
          </a:p>
          <a:p>
            <a:pPr lvl="1"/>
            <a:r>
              <a:rPr lang="en-US" dirty="0"/>
              <a:t>HEAD: return metadata associated with a resource</a:t>
            </a:r>
          </a:p>
          <a:p>
            <a:pPr lvl="1"/>
            <a:r>
              <a:rPr lang="en-US" dirty="0"/>
              <a:t>POST: update a resource, provide input for a program</a:t>
            </a:r>
          </a:p>
          <a:p>
            <a:r>
              <a:rPr lang="en-US" dirty="0"/>
              <a:t>Headers: useful info for proxies or the server</a:t>
            </a:r>
          </a:p>
          <a:p>
            <a:pPr lvl="1"/>
            <a:r>
              <a:rPr lang="en-US" dirty="0"/>
              <a:t>E.g., desired language</a:t>
            </a:r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956" y="3574159"/>
            <a:ext cx="6762044" cy="336727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Browser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User-Agent: Mozilla/5.0 (</a:t>
            </a:r>
            <a:r>
              <a:rPr lang="en-US" sz="1800" dirty="0" err="1">
                <a:latin typeface="Andale Mono"/>
                <a:cs typeface="Andale Mono"/>
              </a:rPr>
              <a:t>Macinto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Accept: text/</a:t>
            </a:r>
            <a:r>
              <a:rPr lang="en-US" sz="1800" dirty="0" err="1">
                <a:latin typeface="Andale Mono"/>
                <a:cs typeface="Andale Mono"/>
              </a:rPr>
              <a:t>xml,application/xm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Accept-Language: en-</a:t>
            </a:r>
            <a:r>
              <a:rPr lang="en-US" sz="1800" dirty="0" err="1">
                <a:latin typeface="Andale Mono"/>
                <a:cs typeface="Andale Mono"/>
              </a:rPr>
              <a:t>us,en;q</a:t>
            </a:r>
            <a:r>
              <a:rPr lang="en-US" sz="1800" dirty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Accept-Encoding: </a:t>
            </a:r>
            <a:r>
              <a:rPr lang="en-US" sz="1800" dirty="0" err="1">
                <a:latin typeface="Andale Mono"/>
                <a:cs typeface="Andale Mono"/>
              </a:rPr>
              <a:t>gzip,deflate</a:t>
            </a:r>
            <a:r>
              <a:rPr lang="en-US" sz="1800" dirty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</a:t>
            </a:r>
            <a:r>
              <a:rPr lang="en-US" sz="1800" dirty="0" err="1">
                <a:latin typeface="Andale Mono"/>
                <a:cs typeface="Andale Mono"/>
              </a:rPr>
              <a:t>Charset</a:t>
            </a:r>
            <a:r>
              <a:rPr lang="en-US" sz="1800" dirty="0">
                <a:latin typeface="Andale Mono"/>
                <a:cs typeface="Andale Mono"/>
              </a:rPr>
              <a:t>: ISO-8859-1,utf-8;q=0.7,*;</a:t>
            </a:r>
            <a:r>
              <a:rPr lang="en-US" sz="1800" dirty="0" err="1">
                <a:latin typeface="Andale Mono"/>
                <a:cs typeface="Andale Mono"/>
              </a:rPr>
              <a:t>q</a:t>
            </a:r>
            <a:r>
              <a:rPr lang="en-US" sz="1800" dirty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>
                <a:solidFill>
                  <a:srgbClr val="FFCC33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4404" y="5664500"/>
            <a:ext cx="6503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your browser:  Inspect element -&gt; Network view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Status Codes:</a:t>
            </a:r>
          </a:p>
          <a:p>
            <a:pPr lvl="1"/>
            <a:r>
              <a:rPr lang="en-US" dirty="0"/>
              <a:t>1xx: Information	</a:t>
            </a:r>
            <a:r>
              <a:rPr lang="en-US" dirty="0" err="1"/>
              <a:t>e.g</a:t>
            </a:r>
            <a:r>
              <a:rPr lang="en-US" dirty="0"/>
              <a:t>, 100 Continue</a:t>
            </a:r>
          </a:p>
          <a:p>
            <a:pPr lvl="1"/>
            <a:r>
              <a:rPr lang="en-US" dirty="0"/>
              <a:t>2xx: Success	e.g., 200 OK</a:t>
            </a:r>
          </a:p>
          <a:p>
            <a:pPr lvl="1"/>
            <a:r>
              <a:rPr lang="en-US" dirty="0"/>
              <a:t>3xx: Redirection	e.g., 302 Found (elsewhere)</a:t>
            </a:r>
          </a:p>
          <a:p>
            <a:pPr lvl="1"/>
            <a:r>
              <a:rPr lang="en-US" dirty="0"/>
              <a:t>4xx: Client Error	e.g., 404 Not Found</a:t>
            </a:r>
          </a:p>
          <a:p>
            <a:pPr lvl="1"/>
            <a:r>
              <a:rPr lang="en-US" dirty="0"/>
              <a:t>5xx: Server Error	</a:t>
            </a:r>
            <a:r>
              <a:rPr lang="en-US" dirty="0" err="1"/>
              <a:t>e.g</a:t>
            </a:r>
            <a:r>
              <a:rPr lang="en-US" dirty="0"/>
              <a:t>, 503 Service Unavailable</a:t>
            </a:r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0" y="3987800"/>
            <a:ext cx="5727700" cy="2870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is Stateless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request/response treated independently</a:t>
            </a:r>
          </a:p>
          <a:p>
            <a:r>
              <a:rPr lang="en-US" dirty="0"/>
              <a:t>Servers not required to maintain state</a:t>
            </a:r>
          </a:p>
          <a:p>
            <a:r>
              <a:rPr lang="en-US" dirty="0"/>
              <a:t>This is good!</a:t>
            </a:r>
          </a:p>
          <a:p>
            <a:pPr lvl="1"/>
            <a:r>
              <a:rPr lang="en-US" dirty="0"/>
              <a:t>Improves server scalability</a:t>
            </a:r>
          </a:p>
          <a:p>
            <a:r>
              <a:rPr lang="en-US" dirty="0"/>
              <a:t>This is also bad…</a:t>
            </a:r>
          </a:p>
          <a:p>
            <a:pPr lvl="1"/>
            <a:r>
              <a:rPr lang="en-US" dirty="0"/>
              <a:t>Some applications need persistent state</a:t>
            </a:r>
          </a:p>
          <a:p>
            <a:pPr lvl="1"/>
            <a:r>
              <a:rPr lang="en-US" dirty="0"/>
              <a:t>Need to uniquely identify user to customize content</a:t>
            </a:r>
          </a:p>
          <a:p>
            <a:pPr lvl="1"/>
            <a:r>
              <a:rPr lang="en-US" dirty="0"/>
              <a:t>E.g., shopping cart, web-mail, usage tracking, (most sites today!)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Cookies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Client-side state maintenance</a:t>
            </a:r>
          </a:p>
          <a:p>
            <a:pPr lvl="1"/>
            <a:r>
              <a:rPr lang="en-US" dirty="0"/>
              <a:t>Client stores small state on behalf of server</a:t>
            </a:r>
          </a:p>
          <a:p>
            <a:pPr lvl="1"/>
            <a:r>
              <a:rPr lang="en-US" dirty="0"/>
              <a:t>Sends request in future requests to the server</a:t>
            </a:r>
          </a:p>
          <a:p>
            <a:pPr lvl="1"/>
            <a:r>
              <a:rPr lang="en-US" dirty="0"/>
              <a:t>Cookie value is meaningful to the server (e.g., session id)</a:t>
            </a:r>
          </a:p>
          <a:p>
            <a:r>
              <a:rPr lang="en-US" dirty="0"/>
              <a:t>Can provide authentication</a:t>
            </a:r>
          </a:p>
          <a:p>
            <a:endParaRPr lang="en-US" dirty="0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752462" y="3823488"/>
            <a:ext cx="3050167" cy="1026212"/>
          </a:xfrm>
          <a:custGeom>
            <a:avLst/>
            <a:gdLst>
              <a:gd name="T0" fmla="*/ 0 w 2250"/>
              <a:gd name="T1" fmla="*/ 2147483647 h 488"/>
              <a:gd name="T2" fmla="*/ 2147483647 w 2250"/>
              <a:gd name="T3" fmla="*/ 24256392 h 488"/>
              <a:gd name="T4" fmla="*/ 2147483647 w 2250"/>
              <a:gd name="T5" fmla="*/ 2147483647 h 488"/>
              <a:gd name="T6" fmla="*/ 0 60000 65536"/>
              <a:gd name="T7" fmla="*/ 0 60000 65536"/>
              <a:gd name="T8" fmla="*/ 0 60000 65536"/>
              <a:gd name="T9" fmla="*/ 0 w 2250"/>
              <a:gd name="T10" fmla="*/ 0 h 488"/>
              <a:gd name="T11" fmla="*/ 2250 w 2250"/>
              <a:gd name="T12" fmla="*/ 488 h 4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0" h="488">
                <a:moveTo>
                  <a:pt x="0" y="488"/>
                </a:moveTo>
                <a:cubicBezTo>
                  <a:pt x="357" y="248"/>
                  <a:pt x="714" y="8"/>
                  <a:pt x="1089" y="4"/>
                </a:cubicBezTo>
                <a:cubicBezTo>
                  <a:pt x="1464" y="0"/>
                  <a:pt x="1857" y="232"/>
                  <a:pt x="2250" y="46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636333" y="3429000"/>
            <a:ext cx="15622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1. Request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784997" y="5101847"/>
            <a:ext cx="2983741" cy="13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468912" y="4469145"/>
            <a:ext cx="24997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2. Response</a:t>
            </a:r>
            <a:endParaRPr lang="en-US" sz="2400" dirty="0"/>
          </a:p>
          <a:p>
            <a:r>
              <a:rPr lang="en-US" sz="2000" dirty="0"/>
              <a:t>Set-Cookie: XYZ</a:t>
            </a: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5819164" y="5591384"/>
            <a:ext cx="3050167" cy="818800"/>
          </a:xfrm>
          <a:custGeom>
            <a:avLst/>
            <a:gdLst>
              <a:gd name="T0" fmla="*/ 0 w 2008"/>
              <a:gd name="T1" fmla="*/ 0 h 391"/>
              <a:gd name="T2" fmla="*/ 2147483647 w 2008"/>
              <a:gd name="T3" fmla="*/ 2147483647 h 391"/>
              <a:gd name="T4" fmla="*/ 2147483647 w 2008"/>
              <a:gd name="T5" fmla="*/ 144330222 h 391"/>
              <a:gd name="T6" fmla="*/ 0 60000 65536"/>
              <a:gd name="T7" fmla="*/ 0 60000 65536"/>
              <a:gd name="T8" fmla="*/ 0 60000 65536"/>
              <a:gd name="T9" fmla="*/ 0 w 2008"/>
              <a:gd name="T10" fmla="*/ 0 h 391"/>
              <a:gd name="T11" fmla="*/ 2008 w 2008"/>
              <a:gd name="T12" fmla="*/ 391 h 3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8" h="391">
                <a:moveTo>
                  <a:pt x="0" y="0"/>
                </a:moveTo>
                <a:cubicBezTo>
                  <a:pt x="364" y="191"/>
                  <a:pt x="729" y="383"/>
                  <a:pt x="1064" y="387"/>
                </a:cubicBezTo>
                <a:cubicBezTo>
                  <a:pt x="1399" y="391"/>
                  <a:pt x="1703" y="207"/>
                  <a:pt x="2008" y="2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781386" y="5520644"/>
            <a:ext cx="18748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3. Request</a:t>
            </a:r>
          </a:p>
          <a:p>
            <a:r>
              <a:rPr lang="en-US" sz="2000" dirty="0"/>
              <a:t>Cookie: XYZ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B6101-EF4D-C543-B2DA-B58A3B6472DC}"/>
              </a:ext>
            </a:extLst>
          </p:cNvPr>
          <p:cNvSpPr/>
          <p:nvPr/>
        </p:nvSpPr>
        <p:spPr>
          <a:xfrm>
            <a:off x="8799918" y="4597406"/>
            <a:ext cx="1162781" cy="1115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8BE9A-A66C-D647-AFCD-F939941C110D}"/>
              </a:ext>
            </a:extLst>
          </p:cNvPr>
          <p:cNvSpPr/>
          <p:nvPr/>
        </p:nvSpPr>
        <p:spPr>
          <a:xfrm>
            <a:off x="4606626" y="4594358"/>
            <a:ext cx="1162781" cy="1115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 Web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HTML content</a:t>
            </a:r>
          </a:p>
          <a:p>
            <a:r>
              <a:rPr lang="en-US" dirty="0"/>
              <a:t>A number of additional resources</a:t>
            </a:r>
          </a:p>
          <a:p>
            <a:pPr lvl="1"/>
            <a:r>
              <a:rPr lang="en-US" dirty="0"/>
              <a:t>Images</a:t>
            </a:r>
          </a:p>
          <a:p>
            <a:pPr lvl="1"/>
            <a:r>
              <a:rPr lang="en-US" dirty="0"/>
              <a:t>Scripts</a:t>
            </a:r>
          </a:p>
          <a:p>
            <a:pPr lvl="1"/>
            <a:r>
              <a:rPr lang="en-US" dirty="0"/>
              <a:t>Frames</a:t>
            </a:r>
          </a:p>
          <a:p>
            <a:r>
              <a:rPr lang="en-US" dirty="0"/>
              <a:t>Browser makes one HTTP request for each object</a:t>
            </a:r>
          </a:p>
          <a:p>
            <a:pPr lvl="1"/>
            <a:r>
              <a:rPr lang="en-US" dirty="0"/>
              <a:t>Course web page: 14 objects</a:t>
            </a:r>
          </a:p>
          <a:p>
            <a:pPr lvl="1"/>
            <a:r>
              <a:rPr lang="en-US" dirty="0"/>
              <a:t>Modern web pages:  hundreds of objects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F27CF-D2C9-5A46-85EB-64BB5FD5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web pages and HTTP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82218-C2C2-4245-832E-AFEF7813A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APIs:  HTTP response/requests are a standard way to ask for </a:t>
            </a:r>
            <a:r>
              <a:rPr lang="en-US" i="1" dirty="0"/>
              <a:t>anything</a:t>
            </a:r>
          </a:p>
          <a:p>
            <a:r>
              <a:rPr lang="en-US" i="1" dirty="0"/>
              <a:t>Modern web pages:  use </a:t>
            </a:r>
            <a:r>
              <a:rPr lang="en-US" i="1" dirty="0" err="1"/>
              <a:t>Javascript</a:t>
            </a:r>
            <a:r>
              <a:rPr lang="en-US" i="1" dirty="0"/>
              <a:t> to make lots of requests without reloading page</a:t>
            </a:r>
          </a:p>
          <a:p>
            <a:pPr lvl="1"/>
            <a:r>
              <a:rPr lang="en-US" i="1" dirty="0"/>
              <a:t>And can use APIs for all kinds of other stuff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58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CDB6-93F2-B94E-97D9-3C66E819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err="1"/>
              <a:t>Github</a:t>
            </a:r>
            <a:r>
              <a:rPr lang="en-US" dirty="0"/>
              <a:t> public API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A573BB-9127-C446-ACA7-52A7D5FED634}"/>
              </a:ext>
            </a:extLst>
          </p:cNvPr>
          <p:cNvSpPr txBox="1">
            <a:spLocks/>
          </p:cNvSpPr>
          <p:nvPr/>
        </p:nvSpPr>
        <p:spPr>
          <a:xfrm>
            <a:off x="609600" y="1219201"/>
            <a:ext cx="10972800" cy="52959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curl 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api.github.com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/users/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"login":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"id": 1191319,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node_id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"MDQ6VXNlcjExOTEzMTk=",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avatar_url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avatars.githubusercontent.com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/u/1191319?v=4",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gravatar_id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url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api.github.com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/users/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"type": "User",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site_admin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false,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"name": "Nick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"blog":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vty.sh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twitter_username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null,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public_repos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10,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. . .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04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matters for performance?</a:t>
            </a:r>
          </a:p>
          <a:p>
            <a:r>
              <a:rPr lang="en-US" dirty="0"/>
              <a:t>Depends on type of request</a:t>
            </a:r>
          </a:p>
          <a:p>
            <a:pPr lvl="1"/>
            <a:r>
              <a:rPr lang="en-US" dirty="0"/>
              <a:t>Lots of small requests (objects in a page)</a:t>
            </a:r>
          </a:p>
          <a:p>
            <a:pPr lvl="1"/>
            <a:r>
              <a:rPr lang="en-US" dirty="0"/>
              <a:t>Some big requests (large download or video)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Latency matters</a:t>
            </a:r>
          </a:p>
          <a:p>
            <a:r>
              <a:rPr lang="en-US" dirty="0"/>
              <a:t>RTT dominates</a:t>
            </a:r>
          </a:p>
          <a:p>
            <a:r>
              <a:rPr lang="en-US" dirty="0"/>
              <a:t>Two major causes:</a:t>
            </a:r>
          </a:p>
          <a:p>
            <a:pPr lvl="1"/>
            <a:r>
              <a:rPr lang="en-US" dirty="0"/>
              <a:t>Opening a TCP connection</a:t>
            </a:r>
          </a:p>
          <a:p>
            <a:pPr lvl="1"/>
            <a:r>
              <a:rPr lang="en-US" dirty="0"/>
              <a:t>Actually sending the request and receiving response</a:t>
            </a:r>
          </a:p>
          <a:p>
            <a:pPr lvl="1"/>
            <a:r>
              <a:rPr lang="en-US" dirty="0"/>
              <a:t>And a third one: DNS lookup!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reduce the number of connection setups?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Keep the connection open and request all objects serially</a:t>
            </a:r>
          </a:p>
          <a:p>
            <a:pPr lvl="1"/>
            <a:r>
              <a:rPr lang="en-US" dirty="0"/>
              <a:t>Works for all objects coming from the same server</a:t>
            </a:r>
          </a:p>
          <a:p>
            <a:pPr lvl="1"/>
            <a:r>
              <a:rPr lang="en-US" dirty="0"/>
              <a:t>Which also means you don’t have to “open” the window each time</a:t>
            </a:r>
          </a:p>
          <a:p>
            <a:pPr lvl="0"/>
            <a:r>
              <a:rPr lang="en-US" dirty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User-Agent: Mozilla/5.0 (</a:t>
            </a:r>
            <a:r>
              <a:rPr lang="en-US" sz="1800" dirty="0" err="1">
                <a:latin typeface="Andale Mono"/>
                <a:cs typeface="Andale Mono"/>
              </a:rPr>
              <a:t>Macinto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Accept: text/</a:t>
            </a:r>
            <a:r>
              <a:rPr lang="en-US" sz="1800" dirty="0" err="1">
                <a:latin typeface="Andale Mono"/>
                <a:cs typeface="Andale Mono"/>
              </a:rPr>
              <a:t>xml,application/xm</a:t>
            </a:r>
            <a:r>
              <a:rPr lang="en-US" sz="1800" dirty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Accept-Language: en-</a:t>
            </a:r>
            <a:r>
              <a:rPr lang="en-US" sz="1800" dirty="0" err="1">
                <a:latin typeface="Andale Mono"/>
                <a:cs typeface="Andale Mono"/>
              </a:rPr>
              <a:t>us,en;q</a:t>
            </a:r>
            <a:r>
              <a:rPr lang="en-US" sz="1800" dirty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Accept-Encoding: </a:t>
            </a:r>
            <a:r>
              <a:rPr lang="en-US" sz="1800" dirty="0" err="1">
                <a:latin typeface="Andale Mono"/>
                <a:cs typeface="Andale Mono"/>
              </a:rPr>
              <a:t>gzip,deflate</a:t>
            </a:r>
            <a:r>
              <a:rPr lang="en-US" sz="1800" dirty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>
                <a:latin typeface="Andale Mono"/>
                <a:cs typeface="Andale Mono"/>
              </a:rPr>
              <a:t>Accept-</a:t>
            </a:r>
            <a:r>
              <a:rPr lang="en-US" sz="1800" dirty="0" err="1">
                <a:latin typeface="Andale Mono"/>
                <a:cs typeface="Andale Mono"/>
              </a:rPr>
              <a:t>Charset</a:t>
            </a:r>
            <a:r>
              <a:rPr lang="en-US" sz="1800" dirty="0">
                <a:latin typeface="Andale Mono"/>
                <a:cs typeface="Andale Mono"/>
              </a:rPr>
              <a:t>: ISO-8859-1,utf-8;q=0.7,*;</a:t>
            </a:r>
            <a:r>
              <a:rPr lang="en-US" sz="1800" dirty="0" err="1">
                <a:latin typeface="Andale Mono"/>
                <a:cs typeface="Andale Mono"/>
              </a:rPr>
              <a:t>q</a:t>
            </a:r>
            <a:r>
              <a:rPr lang="en-US" sz="1800" dirty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>
                <a:solidFill>
                  <a:srgbClr val="FFCC33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>
                <a:solidFill>
                  <a:srgbClr val="FFCC33"/>
                </a:solidFill>
                <a:latin typeface="Andale Mono"/>
                <a:cs typeface="Andale Mono"/>
              </a:rPr>
              <a:t>Connection: keep-alive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Requests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problem is that requests are serialized</a:t>
            </a:r>
          </a:p>
          <a:p>
            <a:pPr lvl="1"/>
            <a:r>
              <a:rPr lang="en-US" dirty="0"/>
              <a:t>Similar to stop-and-wait protocols!</a:t>
            </a:r>
          </a:p>
          <a:p>
            <a:r>
              <a:rPr lang="en-US" dirty="0"/>
              <a:t>Two solutions</a:t>
            </a:r>
          </a:p>
          <a:p>
            <a:pPr lvl="1"/>
            <a:r>
              <a:rPr lang="en-US" dirty="0"/>
              <a:t>Pipelined requests (similar to sliding windows)</a:t>
            </a:r>
          </a:p>
          <a:p>
            <a:pPr lvl="1"/>
            <a:r>
              <a:rPr lang="en-US" dirty="0"/>
              <a:t>Parallel Connections</a:t>
            </a:r>
          </a:p>
          <a:p>
            <a:pPr lvl="2"/>
            <a:r>
              <a:rPr lang="en-US" dirty="0"/>
              <a:t>Browsers implement this differently—see “Inspect element”</a:t>
            </a:r>
          </a:p>
          <a:p>
            <a:pPr lvl="1"/>
            <a:r>
              <a:rPr lang="en-US" dirty="0"/>
              <a:t>How are these two approaches different?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Adds more options to trade off:</a:t>
            </a:r>
          </a:p>
          <a:p>
            <a:r>
              <a:rPr lang="en-US" dirty="0"/>
              <a:t>Multiplexed streams on same connection</a:t>
            </a:r>
          </a:p>
          <a:p>
            <a:pPr lvl="1"/>
            <a:r>
              <a:rPr lang="en-US" dirty="0"/>
              <a:t>Plus stream weights, dependencies</a:t>
            </a:r>
          </a:p>
          <a:p>
            <a:r>
              <a:rPr lang="en-US" dirty="0"/>
              <a:t>No head of line blocking!</a:t>
            </a:r>
          </a:p>
          <a:p>
            <a:pPr lvl="1"/>
            <a:r>
              <a:rPr lang="en-US" dirty="0"/>
              <a:t>But what happens if there is packet loss?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09751" y="6388443"/>
            <a:ext cx="5531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www.twilio.com</a:t>
            </a:r>
            <a:r>
              <a:rPr lang="en-US" dirty="0"/>
              <a:t>/blog/2017/10/http2-issues.html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9830" y="850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3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4C0B-4A2D-1E49-833C-B0EB373A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47A60-F87C-4748-92F0-CB2B3E50C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Mapping of HTTP semantics onto QUIC</a:t>
            </a:r>
          </a:p>
          <a:p>
            <a:pPr lvl="1"/>
            <a:r>
              <a:rPr lang="en-US" dirty="0"/>
              <a:t>E.g., QUIC already implements multiple streams, and HTTP doesn’t need to do it</a:t>
            </a:r>
          </a:p>
          <a:p>
            <a:r>
              <a:rPr lang="en-US" dirty="0"/>
              <a:t>QUIC:  Another transport-layer protocol, intended to replace TCP</a:t>
            </a:r>
          </a:p>
          <a:p>
            <a:pPr lvl="1"/>
            <a:r>
              <a:rPr lang="en-US" dirty="0"/>
              <a:t>RFC9000</a:t>
            </a:r>
          </a:p>
          <a:p>
            <a:pPr lvl="1"/>
            <a:r>
              <a:rPr lang="en-US" dirty="0"/>
              <a:t>Same goals as TCP, but…</a:t>
            </a:r>
          </a:p>
          <a:p>
            <a:pPr lvl="1"/>
            <a:r>
              <a:rPr lang="en-US" dirty="0"/>
              <a:t>Integrates security by default (TLS, next class)</a:t>
            </a:r>
          </a:p>
          <a:p>
            <a:pPr lvl="1"/>
            <a:r>
              <a:rPr lang="en-US" dirty="0"/>
              <a:t>Supports multiple streams at once</a:t>
            </a:r>
          </a:p>
          <a:p>
            <a:pPr lvl="1"/>
            <a:r>
              <a:rPr lang="en-US" dirty="0"/>
              <a:t>Various tricks to reduce message size and latency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By moving multiplexing into the transport layer, can do so in a way that benefits HTTP (no head of line blocking!)</a:t>
            </a:r>
          </a:p>
        </p:txBody>
      </p:sp>
    </p:spTree>
    <p:extLst>
      <p:ext uri="{BB962C8B-B14F-4D97-AF65-F5344CB8AC3E}">
        <p14:creationId xmlns:p14="http://schemas.microsoft.com/office/powerpoint/2010/main" val="2409804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AF214-CF48-F642-8640-A1E442C6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 QUIC’s handshake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6EFA8-2B03-D048-A283-991291FBF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649DBAF-D2F8-6F4A-A228-449F6A3B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907" y="1290878"/>
            <a:ext cx="8684185" cy="514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5364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is throughput in bottleneck link</a:t>
            </a:r>
          </a:p>
          <a:p>
            <a:r>
              <a:rPr lang="en-US" dirty="0"/>
              <a:t>Solution: HTTP Proxy Caching</a:t>
            </a:r>
          </a:p>
          <a:p>
            <a:pPr lvl="1"/>
            <a:r>
              <a:rPr lang="en-US" dirty="0"/>
              <a:t>Also improves latency, and reduces server load</a:t>
            </a:r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Control Caching?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Server sets options</a:t>
            </a:r>
          </a:p>
          <a:p>
            <a:pPr lvl="1"/>
            <a:r>
              <a:rPr lang="en-US" b="1" dirty="0"/>
              <a:t>Expires</a:t>
            </a:r>
            <a:r>
              <a:rPr lang="en-US" dirty="0"/>
              <a:t> header</a:t>
            </a:r>
          </a:p>
          <a:p>
            <a:pPr lvl="1"/>
            <a:r>
              <a:rPr lang="en-US" dirty="0"/>
              <a:t>No-Cache header</a:t>
            </a:r>
          </a:p>
          <a:p>
            <a:r>
              <a:rPr lang="en-US" dirty="0"/>
              <a:t>Client can do a conditional request:</a:t>
            </a:r>
          </a:p>
          <a:p>
            <a:pPr lvl="1"/>
            <a:r>
              <a:rPr lang="en-US" dirty="0"/>
              <a:t>Header option: if-modified-since</a:t>
            </a:r>
          </a:p>
          <a:p>
            <a:pPr lvl="1"/>
            <a:r>
              <a:rPr lang="en-US" dirty="0"/>
              <a:t>Server can reply with 304 NOT MODIFIED</a:t>
            </a:r>
          </a:p>
        </p:txBody>
      </p:sp>
    </p:spTree>
    <p:extLst>
      <p:ext uri="{BB962C8B-B14F-4D97-AF65-F5344CB8AC3E}">
        <p14:creationId xmlns:p14="http://schemas.microsoft.com/office/powerpoint/2010/main" val="30443140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157112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/>
              <a:t>Where to cache content?</a:t>
            </a:r>
          </a:p>
          <a:p>
            <a:pPr lvl="1"/>
            <a:r>
              <a:rPr lang="en-US" dirty="0"/>
              <a:t>Client (browser): avoid extra network transfers</a:t>
            </a:r>
          </a:p>
          <a:p>
            <a:pPr lvl="1"/>
            <a:r>
              <a:rPr lang="en-US" dirty="0"/>
              <a:t>Server: reduce load on the server</a:t>
            </a:r>
          </a:p>
          <a:p>
            <a:pPr lvl="1"/>
            <a:r>
              <a:rPr lang="en-US" dirty="0"/>
              <a:t>Service Provider: reduce external traffic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543801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9001126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2743201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4419601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2895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6964364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4800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240338" y="3307291"/>
            <a:ext cx="787076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1943100" y="5974291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3049589" y="3712104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4572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6248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6172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5334000" y="4174066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3567113" y="4845579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7769225" y="4859866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6010276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9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276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157112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/>
              <a:t>Why caching works?</a:t>
            </a:r>
          </a:p>
          <a:p>
            <a:pPr lvl="1"/>
            <a:r>
              <a:rPr lang="en-US" dirty="0"/>
              <a:t>Locality of reference:</a:t>
            </a:r>
          </a:p>
          <a:p>
            <a:pPr lvl="2"/>
            <a:r>
              <a:rPr lang="en-US" dirty="0"/>
              <a:t>Users tend to request the same object in succession</a:t>
            </a:r>
          </a:p>
          <a:p>
            <a:pPr lvl="2"/>
            <a:r>
              <a:rPr lang="en-US" dirty="0"/>
              <a:t>Some objects are popular: requested by many users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543801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9001126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2743201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4419601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2895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6964364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4800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240338" y="3307291"/>
            <a:ext cx="787076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1943100" y="5974291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3049589" y="3712104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4572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6248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6172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5334000" y="4174066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3567113" y="4845579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7769225" y="4859866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6010276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9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276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caching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509686"/>
            <a:ext cx="7905044" cy="3994495"/>
          </a:xfrm>
        </p:spPr>
        <p:txBody>
          <a:bodyPr/>
          <a:lstStyle/>
          <a:p>
            <a:r>
              <a:rPr lang="en-US" dirty="0"/>
              <a:t>Very well, up to a point</a:t>
            </a:r>
          </a:p>
          <a:p>
            <a:pPr lvl="1"/>
            <a:r>
              <a:rPr lang="en-US" dirty="0"/>
              <a:t>Large overlap in requested objects</a:t>
            </a:r>
          </a:p>
          <a:p>
            <a:pPr lvl="1"/>
            <a:r>
              <a:rPr lang="en-US" dirty="0"/>
              <a:t>Objects with one access place upper bound on hit ratio</a:t>
            </a:r>
          </a:p>
          <a:p>
            <a:pPr lvl="1"/>
            <a:r>
              <a:rPr lang="en-US" dirty="0"/>
              <a:t>Dynamic objects not cacheable* </a:t>
            </a:r>
          </a:p>
          <a:p>
            <a:r>
              <a:rPr lang="en-US" dirty="0"/>
              <a:t>Example: Wikipedia</a:t>
            </a:r>
          </a:p>
          <a:p>
            <a:pPr lvl="1"/>
            <a:r>
              <a:rPr lang="en-US" dirty="0"/>
              <a:t>About 400 servers, 100 are HTTP Caches (Squid)</a:t>
            </a:r>
          </a:p>
          <a:p>
            <a:pPr lvl="1"/>
            <a:r>
              <a:rPr lang="en-US" dirty="0"/>
              <a:t>85% Hit ratio for text, 98% for media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0119" y="6529294"/>
            <a:ext cx="675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But can cache portions and run special code on edges to reconstruct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11400" y="4047068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11400" y="2060223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Cache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367157"/>
            <a:ext cx="7569200" cy="53074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cache-</a:t>
            </a:r>
            <a:r>
              <a:rPr lang="en-US" b="0" dirty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>
                <a:latin typeface="Courier"/>
                <a:cs typeface="Courier"/>
              </a:rPr>
              <a:t>cache-</a:t>
            </a:r>
            <a:r>
              <a:rPr lang="en-US" b="0" dirty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"</a:t>
            </a:r>
            <a:r>
              <a:rPr lang="en-US" b="0" dirty="0" err="1">
                <a:latin typeface="Courier"/>
                <a:cs typeface="Courier"/>
              </a:rPr>
              <a:t>s-maxage</a:t>
            </a:r>
            <a:r>
              <a:rPr lang="en-US" b="0" dirty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>
                <a:latin typeface="Courier"/>
                <a:cs typeface="Courier"/>
              </a:rPr>
              <a:t>cache-extension = token [ "=" ( token | quoted-string ) ]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Proxies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367156"/>
            <a:ext cx="7569200" cy="1271270"/>
          </a:xfrm>
        </p:spPr>
        <p:txBody>
          <a:bodyPr>
            <a:normAutofit/>
          </a:bodyPr>
          <a:lstStyle/>
          <a:p>
            <a:r>
              <a:rPr lang="en-US" dirty="0"/>
              <a:t>Close to the server</a:t>
            </a:r>
          </a:p>
          <a:p>
            <a:pPr lvl="1"/>
            <a:r>
              <a:rPr lang="en-US" dirty="0"/>
              <a:t>Also called Accelerators</a:t>
            </a:r>
          </a:p>
          <a:p>
            <a:pPr lvl="1"/>
            <a:r>
              <a:rPr lang="en-US" dirty="0"/>
              <a:t>Only work for static content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96201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9153526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2895601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4572001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3048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7116764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4953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095500" y="6219826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3201989" y="3957639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4724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6400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6324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5486400" y="4419601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3719513" y="5091114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7921625" y="5105401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6477000" y="2714626"/>
            <a:ext cx="787076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6162676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9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2676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5715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6248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6705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5259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6323014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3581401" y="3552826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>
              <a:latin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Proxies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143001"/>
            <a:ext cx="7569200" cy="1524000"/>
          </a:xfrm>
        </p:spPr>
        <p:txBody>
          <a:bodyPr/>
          <a:lstStyle/>
          <a:p>
            <a:r>
              <a:rPr lang="en-US" dirty="0"/>
              <a:t>Typically done by ISPs or Enterprises</a:t>
            </a:r>
          </a:p>
          <a:p>
            <a:pPr lvl="1"/>
            <a:r>
              <a:rPr lang="en-US" dirty="0"/>
              <a:t>Reduce network traffic and decrease latency</a:t>
            </a:r>
          </a:p>
          <a:p>
            <a:pPr lvl="1"/>
            <a:r>
              <a:rPr lang="en-US" dirty="0"/>
              <a:t>May be transparent or configured 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713664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9170989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2913064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4589464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3065464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7134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4970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2112964" y="6219826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5503864" y="4419601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3736975" y="5091114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7939088" y="5105401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6400800" y="2743201"/>
            <a:ext cx="787076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6113464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9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464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5732464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6265864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6723064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5276851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6265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3598863" y="3552826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3827464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4284664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3598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8094664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8551864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7866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4360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6418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3065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4360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7942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8628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1922463" y="5381626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>
              <a:latin typeface="Arial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Distribution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Integrate forward and reverse caching</a:t>
            </a:r>
          </a:p>
          <a:p>
            <a:pPr lvl="1"/>
            <a:r>
              <a:rPr lang="en-US" dirty="0"/>
              <a:t>One network generally administered by one entity</a:t>
            </a:r>
          </a:p>
          <a:p>
            <a:pPr lvl="1"/>
            <a:r>
              <a:rPr lang="en-US" dirty="0"/>
              <a:t>E.g. </a:t>
            </a:r>
            <a:r>
              <a:rPr lang="en-US" dirty="0" err="1"/>
              <a:t>Akamai</a:t>
            </a:r>
            <a:endParaRPr lang="en-US" dirty="0"/>
          </a:p>
          <a:p>
            <a:r>
              <a:rPr lang="en-US" dirty="0"/>
              <a:t>Provide document caching</a:t>
            </a:r>
          </a:p>
          <a:p>
            <a:pPr lvl="1"/>
            <a:r>
              <a:rPr lang="en-US" dirty="0"/>
              <a:t>Pull: result from client requests</a:t>
            </a:r>
          </a:p>
          <a:p>
            <a:pPr lvl="1"/>
            <a:r>
              <a:rPr lang="en-US" dirty="0"/>
              <a:t>Push: expectation of high access rates to some objects</a:t>
            </a:r>
          </a:p>
          <a:p>
            <a:r>
              <a:rPr lang="en-US" dirty="0"/>
              <a:t>Can also do some processing</a:t>
            </a:r>
          </a:p>
          <a:p>
            <a:pPr lvl="1"/>
            <a:r>
              <a:rPr lang="en-US" dirty="0"/>
              <a:t>Deploy code to handle some dynamic requests</a:t>
            </a:r>
          </a:p>
          <a:p>
            <a:pPr lvl="1"/>
            <a:r>
              <a:rPr lang="en-US" dirty="0"/>
              <a:t>Can do other things, such as </a:t>
            </a:r>
            <a:r>
              <a:rPr lang="en-US" dirty="0" err="1"/>
              <a:t>transcoding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CDN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620001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077326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2819401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4495801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2971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7010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4876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2019300" y="4848226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3643313" y="3719514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5240338" y="2028826"/>
            <a:ext cx="787076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6019801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8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1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7391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5943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733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5715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6781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8458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2971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3962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7543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8534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1828800" y="4010026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6248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3962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7010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7010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5410200" y="3048001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7845425" y="3733801"/>
            <a:ext cx="695704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3581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7681913" y="2728914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7467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</a:t>
            </a:r>
            <a:r>
              <a:rPr lang="en-US" dirty="0" err="1"/>
              <a:t>Akamai</a:t>
            </a:r>
            <a:r>
              <a:rPr lang="en-US" dirty="0"/>
              <a:t>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Akamai</a:t>
            </a:r>
            <a:r>
              <a:rPr lang="en-US" dirty="0"/>
              <a:t> has cache servers deployed close to clients</a:t>
            </a:r>
          </a:p>
          <a:p>
            <a:pPr lvl="1"/>
            <a:r>
              <a:rPr lang="en-US" dirty="0"/>
              <a:t>Co-located with many ISPs</a:t>
            </a:r>
          </a:p>
          <a:p>
            <a:r>
              <a:rPr lang="en-US" dirty="0"/>
              <a:t>Challenge: make same domain name resolve to a proxy close to the client</a:t>
            </a:r>
          </a:p>
          <a:p>
            <a:r>
              <a:rPr lang="en-US" dirty="0"/>
              <a:t>Lots of DNS tricks. </a:t>
            </a:r>
            <a:r>
              <a:rPr lang="en-US" dirty="0" err="1"/>
              <a:t>BestBuy</a:t>
            </a:r>
            <a:r>
              <a:rPr lang="en-US" dirty="0"/>
              <a:t> is a customer</a:t>
            </a:r>
          </a:p>
          <a:p>
            <a:pPr lvl="1"/>
            <a:r>
              <a:rPr lang="en-US" dirty="0"/>
              <a:t>Delegate name resolution to </a:t>
            </a:r>
            <a:r>
              <a:rPr lang="en-US" dirty="0" err="1"/>
              <a:t>Akamai</a:t>
            </a:r>
            <a:r>
              <a:rPr lang="en-US" dirty="0"/>
              <a:t> (via a CNAME)</a:t>
            </a:r>
          </a:p>
          <a:p>
            <a:r>
              <a:rPr lang="en-US" dirty="0"/>
              <a:t>From Brown:</a:t>
            </a:r>
          </a:p>
          <a:p>
            <a:pPr>
              <a:buNone/>
            </a:pPr>
            <a:r>
              <a:rPr lang="en-US" sz="2065" dirty="0">
                <a:latin typeface="Courier"/>
                <a:cs typeface="Courier"/>
              </a:rPr>
              <a:t>dig </a:t>
            </a:r>
            <a:r>
              <a:rPr lang="en-US" sz="2065" dirty="0" err="1">
                <a:latin typeface="Courier"/>
                <a:cs typeface="Courier"/>
              </a:rPr>
              <a:t>www.bestbuy.com</a:t>
            </a:r>
            <a:endParaRPr lang="en-US" sz="2065" dirty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dirty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dirty="0" err="1">
                <a:latin typeface="Courier"/>
                <a:cs typeface="Courier"/>
              </a:rPr>
              <a:t>www.bestbuy.com</a:t>
            </a:r>
            <a:r>
              <a:rPr lang="en-US" sz="2065" dirty="0">
                <a:latin typeface="Courier"/>
                <a:cs typeface="Courier"/>
              </a:rPr>
              <a:t>.	3600 	IN	CNAME	</a:t>
            </a:r>
            <a:r>
              <a:rPr lang="en-US" sz="2065" dirty="0" err="1">
                <a:latin typeface="Courier"/>
                <a:cs typeface="Courier"/>
              </a:rPr>
              <a:t>www.bestbuy.com.edgesuite.net</a:t>
            </a:r>
            <a:r>
              <a:rPr lang="en-US" sz="2065" dirty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dirty="0" err="1">
                <a:latin typeface="Courier"/>
                <a:cs typeface="Courier"/>
              </a:rPr>
              <a:t>www.bestbuy.com.edgesuite.net</a:t>
            </a:r>
            <a:r>
              <a:rPr lang="en-US" sz="2065" dirty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dirty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dirty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/>
              <a:t>Ping time: 2.53ms</a:t>
            </a:r>
          </a:p>
          <a:p>
            <a:r>
              <a:rPr lang="en-US" dirty="0"/>
              <a:t>From Berkeley, CA:</a:t>
            </a:r>
          </a:p>
          <a:p>
            <a:pPr>
              <a:buNone/>
            </a:pPr>
            <a:r>
              <a:rPr lang="en-US" sz="2000" dirty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dirty="0">
                <a:latin typeface="Courier"/>
                <a:cs typeface="Courier"/>
              </a:rPr>
              <a:t>a1105.b.akamai.net.	20	IN	A	198.189.255.207</a:t>
            </a:r>
            <a:endParaRPr lang="en-US" dirty="0"/>
          </a:p>
          <a:p>
            <a:pPr lvl="1"/>
            <a:r>
              <a:rPr lang="en-US" dirty="0"/>
              <a:t>Ping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324611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dig </a:t>
            </a:r>
            <a:r>
              <a:rPr lang="en-US" sz="1405" dirty="0" err="1">
                <a:latin typeface="Courier"/>
                <a:cs typeface="Courier"/>
              </a:rPr>
              <a:t>www.bestbuy.com</a:t>
            </a:r>
            <a:endParaRPr lang="en-US" sz="1405" dirty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dirty="0" err="1">
                <a:latin typeface="Courier"/>
                <a:cs typeface="Courier"/>
              </a:rPr>
              <a:t>www.bestbuy.com</a:t>
            </a:r>
            <a:r>
              <a:rPr lang="en-US" sz="1405" dirty="0">
                <a:latin typeface="Courier"/>
                <a:cs typeface="Courier"/>
              </a:rPr>
              <a:t>.	3600 	IN	CNAME	</a:t>
            </a:r>
            <a:r>
              <a:rPr lang="en-US" sz="1405" dirty="0" err="1">
                <a:latin typeface="Courier"/>
                <a:cs typeface="Courier"/>
              </a:rPr>
              <a:t>www.bestbuy.com.edgesuite.net</a:t>
            </a:r>
            <a:r>
              <a:rPr lang="en-US" sz="1405" dirty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dirty="0" err="1">
                <a:latin typeface="Courier"/>
                <a:cs typeface="Courier"/>
              </a:rPr>
              <a:t>www.bestbuy.com.edgesuite.net</a:t>
            </a:r>
            <a:r>
              <a:rPr lang="en-US" sz="1405" dirty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dirty="0" err="1">
                <a:latin typeface="Courier"/>
                <a:cs typeface="Courier"/>
              </a:rPr>
              <a:t>b.akamai.net</a:t>
            </a:r>
            <a:r>
              <a:rPr lang="en-US" sz="1405" dirty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dirty="0" err="1">
                <a:latin typeface="Courier"/>
                <a:cs typeface="Courier"/>
              </a:rPr>
              <a:t>b.akamai.net</a:t>
            </a:r>
            <a:r>
              <a:rPr lang="en-US" sz="1405" dirty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dirty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dirty="0">
              <a:latin typeface="Courier"/>
              <a:cs typeface="Courier"/>
            </a:endParaRPr>
          </a:p>
          <a:p>
            <a:pPr>
              <a:buNone/>
            </a:pPr>
            <a:endParaRPr lang="en-US" sz="1405" dirty="0">
              <a:latin typeface="Courier"/>
              <a:cs typeface="Courier"/>
            </a:endParaRPr>
          </a:p>
          <a:p>
            <a:pPr>
              <a:buNone/>
            </a:pPr>
            <a:endParaRPr lang="en-US" sz="1405" dirty="0">
              <a:latin typeface="Courier"/>
              <a:cs typeface="Courier"/>
            </a:endParaRPr>
          </a:p>
          <a:p>
            <a:pPr>
              <a:buNone/>
            </a:pPr>
            <a:endParaRPr lang="en-US" sz="1405" dirty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599" y="5257798"/>
            <a:ext cx="10376263" cy="130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indent="-342900" defTabSz="4572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800" b="1" dirty="0">
                <a:latin typeface="Avenir Book" panose="02000503020000020003" pitchFamily="2" charset="0"/>
                <a:cs typeface="Minion Pro"/>
              </a:rPr>
              <a:t>n1b.akamai.net 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latin typeface="Avenir Book" panose="02000503020000020003" pitchFamily="2" charset="0"/>
                <a:cs typeface="Minion Pro"/>
              </a:rPr>
              <a:t>Uses knowledge of network: BGP feeds, </a:t>
            </a:r>
            <a:r>
              <a:rPr lang="en-US" sz="2400" dirty="0" err="1">
                <a:latin typeface="Avenir Book" panose="02000503020000020003" pitchFamily="2" charset="0"/>
                <a:cs typeface="Minion Pro"/>
              </a:rPr>
              <a:t>traceroutes</a:t>
            </a:r>
            <a:r>
              <a:rPr lang="en-US" sz="2400" dirty="0">
                <a:latin typeface="Avenir Book" panose="02000503020000020003" pitchFamily="2" charset="0"/>
                <a:cs typeface="Minion Pro"/>
              </a:rPr>
              <a:t>. </a:t>
            </a:r>
            <a:r>
              <a:rPr lang="en-US" sz="2400" i="1" dirty="0">
                <a:latin typeface="Avenir Book" panose="02000503020000020003" pitchFamily="2" charset="0"/>
                <a:cs typeface="Minion Pro"/>
              </a:rPr>
              <a:t>Their secret sauce…</a:t>
            </a:r>
            <a:endParaRPr lang="en-US" sz="2400" dirty="0">
              <a:latin typeface="Avenir Book" panose="02000503020000020003" pitchFamily="2" charset="0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>
              <a:latin typeface="Avenir Book" panose="02000503020000020003" pitchFamily="2" charset="0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557813"/>
            <a:ext cx="4440988" cy="4000777"/>
          </a:xfrm>
          <a:solidFill>
            <a:schemeClr val="bg1"/>
          </a:solidFill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dig 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  <a:hlinkClick r:id="rId2"/>
              </a:rPr>
              <a:t>www.bestbuy.com</a:t>
            </a: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QUESTION SECTION: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IN A</a:t>
            </a:r>
          </a:p>
          <a:p>
            <a:pPr marL="0" indent="0">
              <a:buNone/>
            </a:pPr>
            <a:b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</a:b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ANSWER SECTION:</a:t>
            </a:r>
          </a:p>
          <a:p>
            <a:pPr marL="0" indent="0">
              <a:buNone/>
            </a:pP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2530 IN CNAME 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www.bestbuy.com.edgekey.net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</a:t>
            </a:r>
          </a:p>
          <a:p>
            <a:pPr marL="0" indent="0">
              <a:buNone/>
            </a:pP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www.bestbuy.com.edgekey.net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85 IN CNAME e1382.x.akamaiedge.net.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e1382.x.akamaiedge.net. 16 IN A 104.88.86.223</a:t>
            </a:r>
          </a:p>
          <a:p>
            <a:pPr marL="0" indent="0">
              <a:buNone/>
            </a:pPr>
            <a:b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</a:b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Query time: 6 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msec</a:t>
            </a: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SERVER: 192.168.1.1#53(192.168.1.1)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WHEN: Thu Nov 16 09:43:11 2017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MSG SIZE  rcvd: 123</a:t>
            </a: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traceroute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to 104.88.86.223 (104.88.86.223), 64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hops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max, 52 byte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packets</a:t>
            </a:r>
            <a:endParaRPr lang="sk-SK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1  router (192.168.1.1)  2.461 ms  1.647 ms  1.178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2  138.16.160.253 (138.16.160.253)  1.854 ms  1.509 ms  1.462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3  10.1.18.5 (10.1.18.5)  1.886 ms  1.705 ms  1.707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4  10.1.80.5 (10.1.80.5)  4.276 ms  6.444 ms  2.307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5  lsb-inet-r-230.net.brown.edu (128.148.230.6)  1.804 ms  1.870 ms  1.727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6  131.109.200.1 (131.109.200.1)  2.841 ms  2.587 ms  2.530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7  host-198-7-224-105.oshean.org (198.7.224.105)  4.421 ms  4.523 ms  4.496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8  5-1-4.bear1.boston1.level3.net (4.53.54.21)  4.099 ms  3.974 ms  4.290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9  * ae-4.r00.bstnma07.us.bb.gin.ntt.net (129.250.66.93)  4.689 ms  4.109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10  ae-6.r24.nycmny01.us.bb.gin.ntt.net (129.250.4.114)  8.863 ms  10.205 ms  10.477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11  ae-1.r08.nycmny01.us.bb.gin.ntt.net (129.250.5.62)  9.298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   ae-1.r07.nycmny01.us.bb.gin.ntt.net (129.250.3.181)  10.008 ms  8.677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12  ae-0.a00.nycmny01.us.bb.gin.ntt.net (129.250.3.94)  8.543 ms  7.935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   ae-1.a00.nycmny01.us.bb.gin.ntt.net (129.250.6.55)  9.836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13  a104-88-86-223.deploy.static.akamaitechnologies.com (104.88.86.223)  9.470 ms  8.483 ms  8.738 ms</a:t>
            </a: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64989" y="1557812"/>
            <a:ext cx="4703011" cy="400077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000" dirty="0" err="1">
                <a:latin typeface="Inconsolata Medium" charset="0"/>
                <a:ea typeface="Inconsolata Medium" charset="0"/>
                <a:cs typeface="Inconsolata Medium" charset="0"/>
              </a:rPr>
              <a:t>dig</a:t>
            </a:r>
            <a:r>
              <a:rPr lang="pl-PL" sz="1000" dirty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pl-PL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pl-PL" sz="1000" dirty="0">
                <a:latin typeface="Inconsolata Medium" charset="0"/>
                <a:ea typeface="Inconsolata Medium" charset="0"/>
                <a:cs typeface="Inconsolata Medium" charset="0"/>
              </a:rPr>
              <a:t> @109.69.8.51</a:t>
            </a:r>
          </a:p>
          <a:p>
            <a:pPr marL="0" indent="0">
              <a:buNone/>
            </a:pPr>
            <a:endParaRPr lang="pl-PL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nb-NO" sz="1000" dirty="0">
                <a:latin typeface="Inconsolata Medium" charset="0"/>
                <a:ea typeface="Inconsolata Medium" charset="0"/>
                <a:cs typeface="Inconsolata Medium" charset="0"/>
              </a:rPr>
              <a:t>e1382.x.akamaiedge.net. 12 IN A 23.60.221.144</a:t>
            </a:r>
          </a:p>
          <a:p>
            <a:pPr marL="0" indent="0">
              <a:buNone/>
            </a:pPr>
            <a:endParaRPr lang="pl-PL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traceroute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to 23.60.221.144 (23.60.221.144), 64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hops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max, 52 byte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packets</a:t>
            </a:r>
            <a:endParaRPr lang="sk-SK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1  router (192.168.1.1)  44.072 ms  1.572 ms  1.154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2  138.16.160.253 (138.16.160.253)  2.460 ms  1.736 ms  2.722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3  10.1.18.5 (10.1.18.5)  1.841 ms  1.649 ms  3.348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4  10.1.80.5 (10.1.80.5)  2.304 ms  15.208 ms  2.895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5  lsb-inet-r-230.net.brown.edu (128.148.230.6)  1.784 ms  4.744 ms  1.566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6  131.109.200.1 (131.109.200.1)  3.581 ms  5.866 ms  3.238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7  host-198-7-224-105.oshean.org (198.7.224.105)  4.288 ms  6.218 ms  8.332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8  5-1-4.bear1.boston1.level3.net (4.53.54.21)  4.209 ms  6.103 ms  5.031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9  ae-4.r00.bstnma07.us.bb.gin.ntt.net (129.250.66.93)  3.982 ms  5.824 ms  4.514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10  ae-6.r24.nycmny01.us.bb.gin.ntt.net (129.250.4.114)  9.735 ms  12.442 ms  8.689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11  ae-9.r24.londen12.uk.bb.gin.ntt.net (129.250.2.19)  81.098 ms  81.343 ms  81.120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12  ae-6.r01.mdrdsp03.es.bb.gin.ntt.net (129.250.4.138)  102.009 ms  110.595 ms  103.010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13  81.19.109.166 (81.19.109.166)  99.426 ms  93.236 ms  101.168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14  a23-60-221-144.deploy.static.akamaitechnologies.com (23.60.221.144)  94.884 ms  92.779 ms  93.281 ms</a:t>
            </a: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8669" y="5558589"/>
            <a:ext cx="2896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Other DNS servers to try: </a:t>
            </a:r>
          </a:p>
          <a:p>
            <a:r>
              <a:rPr lang="hr-HR" dirty="0"/>
              <a:t>77.88.8.8 (St </a:t>
            </a:r>
            <a:r>
              <a:rPr lang="hr-HR" dirty="0" err="1"/>
              <a:t>Petersburg</a:t>
            </a:r>
            <a:r>
              <a:rPr lang="hr-HR" dirty="0"/>
              <a:t>), </a:t>
            </a:r>
          </a:p>
          <a:p>
            <a:r>
              <a:rPr lang="hr-HR" dirty="0"/>
              <a:t>89.233.43.71 (</a:t>
            </a:r>
            <a:r>
              <a:rPr lang="hr-HR" dirty="0" err="1"/>
              <a:t>Copenhagen</a:t>
            </a:r>
            <a:r>
              <a:rPr lang="hr-HR" dirty="0"/>
              <a:t>), </a:t>
            </a:r>
          </a:p>
          <a:p>
            <a:r>
              <a:rPr lang="hr-HR" dirty="0"/>
              <a:t>202.46.32.22</a:t>
            </a:r>
            <a:r>
              <a:rPr lang="en-US" dirty="0"/>
              <a:t>(Beijing)</a:t>
            </a:r>
          </a:p>
        </p:txBody>
      </p:sp>
    </p:spTree>
    <p:extLst>
      <p:ext uri="{BB962C8B-B14F-4D97-AF65-F5344CB8AC3E}">
        <p14:creationId xmlns:p14="http://schemas.microsoft.com/office/powerpoint/2010/main" val="10383086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CDNs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Akamai, Limelight, </a:t>
            </a:r>
            <a:r>
              <a:rPr lang="en-US" dirty="0" err="1"/>
              <a:t>Cloudflare</a:t>
            </a:r>
            <a:endParaRPr lang="en-US" dirty="0"/>
          </a:p>
          <a:p>
            <a:r>
              <a:rPr lang="en-US" dirty="0"/>
              <a:t>Amazon, Facebook, Google, Microsoft</a:t>
            </a:r>
          </a:p>
          <a:p>
            <a:r>
              <a:rPr lang="en-US" dirty="0"/>
              <a:t>Netflix</a:t>
            </a:r>
          </a:p>
          <a:p>
            <a:r>
              <a:rPr lang="en-US" dirty="0"/>
              <a:t>Where to place content?</a:t>
            </a:r>
          </a:p>
          <a:p>
            <a:r>
              <a:rPr lang="en-US" dirty="0"/>
              <a:t>Which content to place? Pre-fetch or cache?</a:t>
            </a:r>
          </a:p>
        </p:txBody>
      </p:sp>
    </p:spTree>
    <p:extLst>
      <p:ext uri="{BB962C8B-B14F-4D97-AF65-F5344CB8AC3E}">
        <p14:creationId xmlns:p14="http://schemas.microsoft.com/office/powerpoint/2010/main" val="2222275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Control Caching?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Server sets options</a:t>
            </a:r>
          </a:p>
          <a:p>
            <a:pPr lvl="1"/>
            <a:r>
              <a:rPr lang="en-US" b="1" dirty="0"/>
              <a:t>Expires</a:t>
            </a:r>
            <a:r>
              <a:rPr lang="en-US" dirty="0"/>
              <a:t> header</a:t>
            </a:r>
          </a:p>
          <a:p>
            <a:pPr lvl="1"/>
            <a:r>
              <a:rPr lang="en-US" dirty="0"/>
              <a:t>No-Cache header</a:t>
            </a:r>
          </a:p>
          <a:p>
            <a:r>
              <a:rPr lang="en-US" dirty="0"/>
              <a:t>Client can do a conditional request:</a:t>
            </a:r>
          </a:p>
          <a:p>
            <a:pPr lvl="1"/>
            <a:r>
              <a:rPr lang="en-US" dirty="0"/>
              <a:t>Header option: if-modified-since</a:t>
            </a:r>
          </a:p>
          <a:p>
            <a:pPr lvl="1"/>
            <a:r>
              <a:rPr lang="en-US" dirty="0"/>
              <a:t>Server can reply with 304 NOT MODIFIED</a:t>
            </a:r>
          </a:p>
          <a:p>
            <a:r>
              <a:rPr lang="en-US" dirty="0"/>
              <a:t>More when we talk about Content Distribution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_Line">
  <a:themeElements>
    <a:clrScheme name="Line">
      <a:dk1>
        <a:srgbClr val="000000"/>
      </a:dk1>
      <a:lt1>
        <a:srgbClr val="FFFFFF"/>
      </a:lt1>
      <a:dk2>
        <a:srgbClr val="283138"/>
      </a:dk2>
      <a:lt2>
        <a:srgbClr val="FECB32"/>
      </a:lt2>
      <a:accent1>
        <a:srgbClr val="20A6F4"/>
      </a:accent1>
      <a:accent2>
        <a:srgbClr val="FECB32"/>
      </a:accent2>
      <a:accent3>
        <a:srgbClr val="651266"/>
      </a:accent3>
      <a:accent4>
        <a:srgbClr val="C9001F"/>
      </a:accent4>
      <a:accent5>
        <a:srgbClr val="F4A582"/>
      </a:accent5>
      <a:accent6>
        <a:srgbClr val="5F6877"/>
      </a:accent6>
      <a:hlink>
        <a:srgbClr val="20A6F4"/>
      </a:hlink>
      <a:folHlink>
        <a:srgbClr val="20A6F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demarinis-defense-init-latest</Template>
  <TotalTime>82079</TotalTime>
  <Words>3782</Words>
  <Application>Microsoft Macintosh PowerPoint</Application>
  <PresentationFormat>Widescreen</PresentationFormat>
  <Paragraphs>541</Paragraphs>
  <Slides>51</Slides>
  <Notes>6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Andale Mono</vt:lpstr>
      <vt:lpstr>Arial</vt:lpstr>
      <vt:lpstr>Avenir Book</vt:lpstr>
      <vt:lpstr>Calibri</vt:lpstr>
      <vt:lpstr>Consolas</vt:lpstr>
      <vt:lpstr>Courier</vt:lpstr>
      <vt:lpstr>Inconsolata Medium</vt:lpstr>
      <vt:lpstr>Times New Roman</vt:lpstr>
      <vt:lpstr>Verdana</vt:lpstr>
      <vt:lpstr>Blue_Line</vt:lpstr>
      <vt:lpstr>Clip</vt:lpstr>
      <vt:lpstr>CSCI-1680 DNS II + WWW </vt:lpstr>
      <vt:lpstr>Administrivia</vt:lpstr>
      <vt:lpstr>More on DNS</vt:lpstr>
      <vt:lpstr>DNS Example</vt:lpstr>
      <vt:lpstr>DNS record types</vt:lpstr>
      <vt:lpstr>Great Firewall of CIT</vt:lpstr>
      <vt:lpstr>PowerPoint Presentation</vt:lpstr>
      <vt:lpstr>“Helpful” ISPs</vt:lpstr>
      <vt:lpstr>HTTP:  Hypertext Transfer Protocol</vt:lpstr>
      <vt:lpstr>Precursors</vt:lpstr>
      <vt:lpstr>Tim Berners-Lee</vt:lpstr>
      <vt:lpstr>PowerPoint Presentation</vt:lpstr>
      <vt:lpstr>Why so successful?</vt:lpstr>
      <vt:lpstr>Components</vt:lpstr>
      <vt:lpstr>Ingredients</vt:lpstr>
      <vt:lpstr>How to find stuff?</vt:lpstr>
      <vt:lpstr>How to find stuff:  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Modern web pages and HTTP</vt:lpstr>
      <vt:lpstr>Example:  Github public API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HTTP/2</vt:lpstr>
      <vt:lpstr>HTTP/3</vt:lpstr>
      <vt:lpstr>Comparison:  QUIC’s handshake</vt:lpstr>
      <vt:lpstr>Larger Objects</vt:lpstr>
      <vt:lpstr>How to Control Caching?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Example</vt:lpstr>
      <vt:lpstr>Other CDNs</vt:lpstr>
      <vt:lpstr>How to Control Caching?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</cp:lastModifiedBy>
  <cp:revision>111</cp:revision>
  <dcterms:created xsi:type="dcterms:W3CDTF">2011-04-05T13:53:02Z</dcterms:created>
  <dcterms:modified xsi:type="dcterms:W3CDTF">2022-04-21T15:08:45Z</dcterms:modified>
</cp:coreProperties>
</file>