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sldIdLst>
    <p:sldId id="256" r:id="rId2"/>
    <p:sldId id="373" r:id="rId3"/>
    <p:sldId id="375" r:id="rId4"/>
    <p:sldId id="394" r:id="rId5"/>
    <p:sldId id="395" r:id="rId6"/>
    <p:sldId id="396" r:id="rId7"/>
    <p:sldId id="386" r:id="rId8"/>
    <p:sldId id="389" r:id="rId9"/>
    <p:sldId id="322" r:id="rId10"/>
    <p:sldId id="391" r:id="rId11"/>
    <p:sldId id="390" r:id="rId12"/>
    <p:sldId id="388" r:id="rId13"/>
    <p:sldId id="392" r:id="rId14"/>
    <p:sldId id="393" r:id="rId15"/>
    <p:sldId id="324" r:id="rId16"/>
    <p:sldId id="325" r:id="rId17"/>
    <p:sldId id="333" r:id="rId18"/>
    <p:sldId id="311" r:id="rId19"/>
    <p:sldId id="3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FF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32" autoAdjust="0"/>
    <p:restoredTop sz="87538" autoAdjust="0"/>
  </p:normalViewPr>
  <p:slideViewPr>
    <p:cSldViewPr snapToGrid="0" snapToObjects="1">
      <p:cViewPr>
        <p:scale>
          <a:sx n="110" d="100"/>
          <a:sy n="110" d="100"/>
        </p:scale>
        <p:origin x="464" y="-144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39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Congestion control is all about modeling the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67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too many small packets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26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does 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5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2485893"/>
            <a:ext cx="12192000" cy="0"/>
          </a:xfrm>
          <a:prstGeom prst="line">
            <a:avLst/>
          </a:prstGeom>
          <a:ln w="508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23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 sz="2400"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 sz="2000"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 sz="1800"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 sz="1800"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165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3810000"/>
            <a:ext cx="12192000" cy="0"/>
          </a:xfrm>
          <a:prstGeom prst="line">
            <a:avLst/>
          </a:prstGeom>
          <a:ln w="635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8759" y="26670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86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03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5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5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09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1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1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5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8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49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271169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969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23000">
                  <a:srgbClr val="999999"/>
                </a:gs>
                <a:gs pos="51000">
                  <a:srgbClr val="22A6F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24919" y="596901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1958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389" y="596900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15722" y="59690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5096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0952" y="596900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58482" y="59690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390" y="5969006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34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700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378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k27yiITOvU" TargetMode="External"/><Relationship Id="rId2" Type="http://schemas.openxmlformats.org/officeDocument/2006/relationships/hyperlink" Target="https://www.youtube.com/watch?v=zY3Sxvj8kZ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Transport Layer II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Data over TCP:  Flow Control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Nick </a:t>
            </a:r>
            <a:r>
              <a:rPr lang="en-US" dirty="0" err="1"/>
              <a:t>DeMarinis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85698" y="6550224"/>
            <a:ext cx="6737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Rodrigo Fonseca,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6045-F5DB-0346-9124-530546144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4DF6C-21BB-9446-B4F4-4CF09EF1A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Make sure you have signed up for IP grading</a:t>
            </a:r>
          </a:p>
          <a:p>
            <a:r>
              <a:rPr lang="en-US" dirty="0"/>
              <a:t>TCP milestone I:  Thurs, Apr 14</a:t>
            </a:r>
          </a:p>
          <a:p>
            <a:r>
              <a:rPr lang="en-US" sz="2800" dirty="0"/>
              <a:t>TCP gear-up early next week,</a:t>
            </a:r>
            <a:r>
              <a:rPr lang="en-US" dirty="0"/>
              <a:t> look for details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762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7CE0B-841B-244B-A5FF-7E2F638C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60EA9-1170-294F-93CC-CBE127146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Flow control:  Sliding window</a:t>
            </a:r>
          </a:p>
          <a:p>
            <a:r>
              <a:rPr lang="en-US" dirty="0"/>
              <a:t>Computing RTO</a:t>
            </a:r>
          </a:p>
          <a:p>
            <a:r>
              <a:rPr lang="en-US" dirty="0"/>
              <a:t>Connection termination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816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699A-455E-1642-9993-301F0E1EF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 in abstract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37961-EC47-6349-90A3-9A726838F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3"/>
            <a:ext cx="6937094" cy="4525963"/>
          </a:xfrm>
        </p:spPr>
        <p:txBody>
          <a:bodyPr/>
          <a:lstStyle/>
          <a:p>
            <a:r>
              <a:rPr lang="en-US" dirty="0"/>
              <a:t>Window of size w</a:t>
            </a:r>
          </a:p>
          <a:p>
            <a:r>
              <a:rPr lang="en-US" dirty="0"/>
              <a:t>Can send at most w packets before waiting for an ACK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Network “pipe” always filled with data</a:t>
            </a:r>
          </a:p>
          <a:p>
            <a:pPr lvl="1"/>
            <a:r>
              <a:rPr lang="en-US" dirty="0"/>
              <a:t>ACKs come back at rate data is delivered =&gt; “self-clocking”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22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BE603-98CF-DE47-B7C8-0FC4A94D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Sender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6028D-39BE-E645-9AB0-35601E9AB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4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AE04C-79D2-3246-AD89-E8321013C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Receiver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983ED-7EF3-1344-9CC8-A80943611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2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DE92E-D17F-654C-8C9F-AD69FD7E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Control:   Sender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BEF8C-8AD0-F845-B5F6-2613F1BEC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47803"/>
            <a:ext cx="11355978" cy="5214254"/>
          </a:xfrm>
        </p:spPr>
        <p:txBody>
          <a:bodyPr>
            <a:normAutofit fontScale="92500" lnSpcReduction="10000"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Invariants</a:t>
            </a:r>
          </a:p>
          <a:p>
            <a:r>
              <a:rPr lang="en-US" sz="2000" dirty="0" err="1"/>
              <a:t>LastByteSent</a:t>
            </a:r>
            <a:r>
              <a:rPr lang="en-US" sz="2000" dirty="0"/>
              <a:t> – </a:t>
            </a:r>
            <a:r>
              <a:rPr lang="en-US" sz="2000" dirty="0" err="1"/>
              <a:t>LastByteAcked</a:t>
            </a:r>
            <a:r>
              <a:rPr lang="en-US" sz="2000" dirty="0"/>
              <a:t> &lt;= </a:t>
            </a:r>
            <a:r>
              <a:rPr lang="en-US" sz="2000" dirty="0" err="1"/>
              <a:t>AdvertisedWindow</a:t>
            </a:r>
            <a:endParaRPr lang="en-US" sz="2000" dirty="0"/>
          </a:p>
          <a:p>
            <a:r>
              <a:rPr lang="en-US" sz="2000" dirty="0" err="1"/>
              <a:t>EffectiveWindow</a:t>
            </a:r>
            <a:r>
              <a:rPr lang="en-US" sz="2000" dirty="0"/>
              <a:t> = </a:t>
            </a:r>
            <a:r>
              <a:rPr lang="en-US" sz="2000" dirty="0" err="1"/>
              <a:t>AdvertisedWindow</a:t>
            </a:r>
            <a:r>
              <a:rPr lang="en-US" sz="2000" dirty="0"/>
              <a:t> – (</a:t>
            </a:r>
            <a:r>
              <a:rPr lang="en-US" sz="2000" dirty="0" err="1"/>
              <a:t>BytesInFlight</a:t>
            </a:r>
            <a:r>
              <a:rPr lang="en-US" sz="2000" dirty="0"/>
              <a:t>)</a:t>
            </a:r>
          </a:p>
          <a:p>
            <a:r>
              <a:rPr lang="en-US" sz="2000" dirty="0" err="1"/>
              <a:t>LastByteWritten</a:t>
            </a:r>
            <a:r>
              <a:rPr lang="en-US" sz="2000" dirty="0"/>
              <a:t> – </a:t>
            </a:r>
            <a:r>
              <a:rPr lang="en-US" sz="2000" dirty="0" err="1"/>
              <a:t>LastByteAcked</a:t>
            </a:r>
            <a:r>
              <a:rPr lang="en-US" sz="2000" dirty="0"/>
              <a:t> &lt;= </a:t>
            </a:r>
            <a:r>
              <a:rPr lang="en-US" sz="2000" dirty="0" err="1"/>
              <a:t>MaxSendBuffer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 descr="05x08.eps">
            <a:extLst>
              <a:ext uri="{FF2B5EF4-FFF2-40B4-BE49-F238E27FC236}">
                <a16:creationId xmlns:a16="http://schemas.microsoft.com/office/drawing/2014/main" id="{CA120E56-9F88-A445-8B6E-2EBDF738F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325"/>
          <a:stretch/>
        </p:blipFill>
        <p:spPr>
          <a:xfrm>
            <a:off x="3991080" y="1384625"/>
            <a:ext cx="4209840" cy="360752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3E0A3E4-F6DA-E74A-99F4-4937EC2066CE}"/>
              </a:ext>
            </a:extLst>
          </p:cNvPr>
          <p:cNvSpPr/>
          <p:nvPr/>
        </p:nvSpPr>
        <p:spPr>
          <a:xfrm>
            <a:off x="7743720" y="5347335"/>
            <a:ext cx="4002838" cy="1022713"/>
          </a:xfrm>
          <a:prstGeom prst="roundRect">
            <a:avLst/>
          </a:prstGeom>
          <a:solidFill>
            <a:srgbClr val="0093D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Useful Sliding Window Terminology:  </a:t>
            </a:r>
          </a:p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RFC 793, Sec 3.3</a:t>
            </a:r>
          </a:p>
        </p:txBody>
      </p:sp>
    </p:spTree>
    <p:extLst>
      <p:ext uri="{BB962C8B-B14F-4D97-AF65-F5344CB8AC3E}">
        <p14:creationId xmlns:p14="http://schemas.microsoft.com/office/powerpoint/2010/main" val="35200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B0C3D-C869-7A48-A74F-B3965A569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control:  receiver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22A78-9C49-674E-8768-BC10EEBC8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8" y="1471220"/>
            <a:ext cx="9853914" cy="4938273"/>
          </a:xfrm>
        </p:spPr>
        <p:txBody>
          <a:bodyPr>
            <a:normAutofit/>
          </a:bodyPr>
          <a:lstStyle/>
          <a:p>
            <a:r>
              <a:rPr lang="en-US" sz="2400" dirty="0"/>
              <a:t>Can accept data if space in window</a:t>
            </a:r>
          </a:p>
          <a:p>
            <a:r>
              <a:rPr lang="en-US" sz="2400" dirty="0"/>
              <a:t>Available window = 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dirty="0" err="1"/>
              <a:t>BufferSize</a:t>
            </a:r>
            <a:r>
              <a:rPr lang="en-US" sz="2400" dirty="0"/>
              <a:t>– ((NextByteExpected-1) - </a:t>
            </a:r>
            <a:r>
              <a:rPr lang="en-US" sz="2400" dirty="0" err="1"/>
              <a:t>LastByteRead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On receiving segment for byte S</a:t>
            </a:r>
          </a:p>
          <a:p>
            <a:pPr lvl="1"/>
            <a:r>
              <a:rPr lang="en-US" sz="2000" dirty="0"/>
              <a:t>if s is outside window, ignore packet</a:t>
            </a:r>
          </a:p>
          <a:p>
            <a:pPr lvl="1"/>
            <a:r>
              <a:rPr lang="en-US" sz="2000" dirty="0"/>
              <a:t>if s == </a:t>
            </a:r>
            <a:r>
              <a:rPr lang="en-US" sz="2000" dirty="0" err="1"/>
              <a:t>NextByteExpected</a:t>
            </a:r>
            <a:r>
              <a:rPr lang="en-US" sz="2000" dirty="0"/>
              <a:t>:</a:t>
            </a:r>
          </a:p>
          <a:p>
            <a:pPr lvl="2"/>
            <a:r>
              <a:rPr lang="en-US" sz="1600" dirty="0"/>
              <a:t>Deliver to application (Update </a:t>
            </a:r>
            <a:r>
              <a:rPr lang="en-US" sz="1600" dirty="0" err="1"/>
              <a:t>LastByteReceived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If next segment was early arrival, deliver it too</a:t>
            </a:r>
            <a:endParaRPr lang="en-US" sz="1400" dirty="0"/>
          </a:p>
          <a:p>
            <a:pPr lvl="1"/>
            <a:r>
              <a:rPr lang="en-US" sz="2000" dirty="0"/>
              <a:t>If s &gt; </a:t>
            </a:r>
            <a:r>
              <a:rPr lang="en-US" sz="2000" dirty="0" err="1"/>
              <a:t>NextByteExpected</a:t>
            </a:r>
            <a:r>
              <a:rPr lang="en-US" sz="2000" dirty="0"/>
              <a:t>, but within window</a:t>
            </a:r>
          </a:p>
          <a:p>
            <a:pPr lvl="2"/>
            <a:r>
              <a:rPr lang="en-US" sz="1600" dirty="0"/>
              <a:t>Queue as early arrival</a:t>
            </a:r>
          </a:p>
          <a:p>
            <a:pPr lvl="2"/>
            <a:endParaRPr lang="en-US" sz="1600" dirty="0"/>
          </a:p>
          <a:p>
            <a:r>
              <a:rPr lang="en-US" sz="2400" dirty="0"/>
              <a:t>Send ACK for highest contiguous byte received, available window</a:t>
            </a:r>
          </a:p>
        </p:txBody>
      </p:sp>
      <p:pic>
        <p:nvPicPr>
          <p:cNvPr id="4" name="Picture 3" descr="05x08.eps">
            <a:extLst>
              <a:ext uri="{FF2B5EF4-FFF2-40B4-BE49-F238E27FC236}">
                <a16:creationId xmlns:a16="http://schemas.microsoft.com/office/drawing/2014/main" id="{2611CA0F-ABA4-6047-AEA4-44C839E47B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34"/>
          <a:stretch/>
        </p:blipFill>
        <p:spPr>
          <a:xfrm>
            <a:off x="8422477" y="2004572"/>
            <a:ext cx="3437715" cy="284885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3A167F-61CF-8A4B-AF67-DAFD3EFC5591}"/>
              </a:ext>
            </a:extLst>
          </p:cNvPr>
          <p:cNvSpPr/>
          <p:nvPr/>
        </p:nvSpPr>
        <p:spPr>
          <a:xfrm>
            <a:off x="9005104" y="448507"/>
            <a:ext cx="3032510" cy="1022713"/>
          </a:xfrm>
          <a:prstGeom prst="roundRect">
            <a:avLst/>
          </a:prstGeom>
          <a:solidFill>
            <a:srgbClr val="0093D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Useful Sliding Window Terminology:  </a:t>
            </a:r>
          </a:p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RFC 793, Sec 3.3</a:t>
            </a:r>
          </a:p>
        </p:txBody>
      </p:sp>
    </p:spTree>
    <p:extLst>
      <p:ext uri="{BB962C8B-B14F-4D97-AF65-F5344CB8AC3E}">
        <p14:creationId xmlns:p14="http://schemas.microsoft.com/office/powerpoint/2010/main" val="41183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Advertised window can fall to 0</a:t>
            </a:r>
          </a:p>
          <a:p>
            <a:pPr lvl="1"/>
            <a:r>
              <a:rPr lang="en-US" sz="2800" dirty="0"/>
              <a:t>How?</a:t>
            </a:r>
          </a:p>
          <a:p>
            <a:pPr lvl="1"/>
            <a:r>
              <a:rPr lang="en-US" sz="2800" dirty="0"/>
              <a:t>Sender eventually stops sending, blocks application</a:t>
            </a:r>
          </a:p>
          <a:p>
            <a:pPr marL="457188" lvl="1" indent="0">
              <a:buNone/>
            </a:pPr>
            <a:endParaRPr lang="en-US" sz="2800" dirty="0"/>
          </a:p>
          <a:p>
            <a:r>
              <a:rPr lang="en-US" sz="3200" dirty="0"/>
              <a:t>Resolution:  zero window probing:  sender sends 1-byte segments until window comes back &gt; 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0F2A9C-163C-554B-BE03-1AC5713E3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6" t="3809" r="13929" b="37715"/>
          <a:stretch/>
        </p:blipFill>
        <p:spPr>
          <a:xfrm>
            <a:off x="2672393" y="357327"/>
            <a:ext cx="6847213" cy="614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5896-B24B-264B-8A75-F474B9928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Visualizations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4051C-5F95-DA41-955D-8AAA6003D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conditions:  </a:t>
            </a:r>
            <a:r>
              <a:rPr lang="en-US" dirty="0">
                <a:hlinkClick r:id="rId2"/>
              </a:rPr>
              <a:t>https://www.youtube.com/watch?v=zY3Sxvj8kZA</a:t>
            </a:r>
            <a:endParaRPr lang="en-US" dirty="0"/>
          </a:p>
          <a:p>
            <a:endParaRPr lang="en-US" dirty="0"/>
          </a:p>
          <a:p>
            <a:r>
              <a:rPr lang="en-US" dirty="0"/>
              <a:t>With packet loss:  </a:t>
            </a:r>
            <a:r>
              <a:rPr lang="en-US" dirty="0">
                <a:hlinkClick r:id="rId3"/>
              </a:rPr>
              <a:t>https://www.youtube.com/watch?v=lk27yiITOvU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7484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E9C09-6109-BE4A-A352-A4BF7238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ACKs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B695A-F3B4-5146-A6DB-C962C4507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3"/>
            <a:ext cx="10972799" cy="4525963"/>
          </a:xfrm>
        </p:spPr>
        <p:txBody>
          <a:bodyPr>
            <a:normAutofit/>
          </a:bodyPr>
          <a:lstStyle/>
          <a:p>
            <a:r>
              <a:rPr lang="en-US" dirty="0"/>
              <a:t>ACK contains </a:t>
            </a:r>
            <a:r>
              <a:rPr lang="en-US" i="1" dirty="0"/>
              <a:t>next expected sequence number</a:t>
            </a:r>
          </a:p>
          <a:p>
            <a:r>
              <a:rPr lang="en-US" dirty="0"/>
              <a:t>If one segment is missed but new ones received, send duplicate ACK</a:t>
            </a:r>
          </a:p>
          <a:p>
            <a:r>
              <a:rPr lang="en-US" dirty="0"/>
              <a:t>Retransmit when:</a:t>
            </a:r>
          </a:p>
          <a:p>
            <a:pPr lvl="1"/>
            <a:r>
              <a:rPr lang="en-US" dirty="0"/>
              <a:t>Receive timeout (RTO) expires</a:t>
            </a:r>
          </a:p>
          <a:p>
            <a:pPr lvl="1"/>
            <a:r>
              <a:rPr lang="en-US" dirty="0"/>
              <a:t>Receive 3 Duplicate ACKs</a:t>
            </a:r>
          </a:p>
          <a:p>
            <a:endParaRPr lang="en-US" dirty="0"/>
          </a:p>
          <a:p>
            <a:r>
              <a:rPr lang="en-US" dirty="0"/>
              <a:t>How to set RTO?</a:t>
            </a:r>
          </a:p>
        </p:txBody>
      </p:sp>
    </p:spTree>
    <p:extLst>
      <p:ext uri="{BB962C8B-B14F-4D97-AF65-F5344CB8AC3E}">
        <p14:creationId xmlns:p14="http://schemas.microsoft.com/office/powerpoint/2010/main" val="3637390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EA0AE-DEF8-ED45-9BE4-D515799E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time 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81F75-B43C-9145-8C7F-D92DB3B53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/>
              <a:t>Should</a:t>
            </a:r>
            <a:r>
              <a:rPr lang="en-US" sz="2400" dirty="0"/>
              <a:t> expect an ACK within one Round Trip Time (RTT)</a:t>
            </a:r>
          </a:p>
          <a:p>
            <a:r>
              <a:rPr lang="en-US" sz="2400" dirty="0"/>
              <a:t>Problem:  RTT can be highly variable</a:t>
            </a:r>
          </a:p>
          <a:p>
            <a:pPr lvl="1"/>
            <a:endParaRPr lang="en-US" sz="2000" dirty="0"/>
          </a:p>
          <a:p>
            <a:r>
              <a:rPr lang="en-US" sz="2400" dirty="0"/>
              <a:t>Strategy:  expected RTT based on ACKs received</a:t>
            </a:r>
          </a:p>
          <a:p>
            <a:pPr lvl="1"/>
            <a:r>
              <a:rPr lang="en-US" sz="2000" dirty="0"/>
              <a:t>Use exponentially weighted moving average (EWMA)</a:t>
            </a:r>
          </a:p>
          <a:p>
            <a:pPr lvl="1"/>
            <a:r>
              <a:rPr lang="en-US" sz="2000" dirty="0"/>
              <a:t>RFC793 version (“smoothed RTT”):</a:t>
            </a:r>
          </a:p>
          <a:p>
            <a:pPr marL="457188" lvl="1" indent="0" algn="ctr">
              <a:buNone/>
            </a:pPr>
            <a:r>
              <a:rPr lang="en-US" sz="2000" dirty="0"/>
              <a:t>SRTT = (⍺ * SRTT) + (1 - ⍺)* </a:t>
            </a:r>
            <a:r>
              <a:rPr lang="en-US" sz="2000" dirty="0" err="1"/>
              <a:t>RTT</a:t>
            </a:r>
            <a:r>
              <a:rPr lang="en-US" sz="2000" baseline="-25000" dirty="0" err="1"/>
              <a:t>Measured</a:t>
            </a:r>
            <a:r>
              <a:rPr lang="en-US" sz="2000" dirty="0"/>
              <a:t> </a:t>
            </a:r>
          </a:p>
          <a:p>
            <a:pPr marL="457188" lvl="1" indent="0" algn="ctr">
              <a:buNone/>
            </a:pPr>
            <a:r>
              <a:rPr lang="en-US" sz="2000" dirty="0"/>
              <a:t>RTO = max(</a:t>
            </a:r>
            <a:r>
              <a:rPr lang="en-US" sz="2000" dirty="0" err="1"/>
              <a:t>RTO</a:t>
            </a:r>
            <a:r>
              <a:rPr lang="en-US" sz="2000" baseline="-25000" dirty="0" err="1"/>
              <a:t>Min</a:t>
            </a:r>
            <a:r>
              <a:rPr lang="en-US" sz="2000" dirty="0"/>
              <a:t>, min(β * SRTT, </a:t>
            </a:r>
            <a:r>
              <a:rPr lang="en-US" sz="2000" dirty="0" err="1"/>
              <a:t>RTO</a:t>
            </a:r>
            <a:r>
              <a:rPr lang="en-US" sz="2000" baseline="-25000" dirty="0" err="1"/>
              <a:t>Max</a:t>
            </a:r>
            <a:r>
              <a:rPr lang="en-US" sz="2000" dirty="0"/>
              <a:t>))</a:t>
            </a:r>
          </a:p>
          <a:p>
            <a:pPr marL="457188" lvl="1" indent="0">
              <a:buNone/>
            </a:pPr>
            <a:endParaRPr lang="en-US" sz="2000" dirty="0"/>
          </a:p>
          <a:p>
            <a:pPr marL="457188" lvl="1" indent="0">
              <a:buNone/>
            </a:pPr>
            <a:r>
              <a:rPr lang="en-US" sz="2000" dirty="0"/>
              <a:t>⍺ = “Smoothing factor”: .8-.9</a:t>
            </a:r>
          </a:p>
          <a:p>
            <a:pPr marL="457188" lvl="1" indent="0">
              <a:buNone/>
            </a:pPr>
            <a:r>
              <a:rPr lang="en-US" sz="2000" dirty="0"/>
              <a:t>β = “Delay variance factor”:   1.3—2.0</a:t>
            </a:r>
          </a:p>
          <a:p>
            <a:pPr marL="0" indent="0">
              <a:buNone/>
            </a:pPr>
            <a:endParaRPr lang="en-US" sz="2400" dirty="0"/>
          </a:p>
          <a:p>
            <a:pPr marL="457188" lvl="1" indent="0">
              <a:buNone/>
            </a:pPr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FB0DE06-03F5-3548-AD58-5B93EA426CB8}"/>
              </a:ext>
            </a:extLst>
          </p:cNvPr>
          <p:cNvSpPr/>
          <p:nvPr/>
        </p:nvSpPr>
        <p:spPr>
          <a:xfrm>
            <a:off x="9064923" y="1293959"/>
            <a:ext cx="2891725" cy="612487"/>
          </a:xfrm>
          <a:prstGeom prst="roundRect">
            <a:avLst/>
          </a:prstGeom>
          <a:solidFill>
            <a:srgbClr val="0093D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RFC793, Sec 3.7</a:t>
            </a:r>
          </a:p>
        </p:txBody>
      </p:sp>
    </p:spTree>
    <p:extLst>
      <p:ext uri="{BB962C8B-B14F-4D97-AF65-F5344CB8AC3E}">
        <p14:creationId xmlns:p14="http://schemas.microsoft.com/office/powerpoint/2010/main" val="34617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04DEE-E0AE-F240-BB6D-D4DAF793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only the beginning…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55592-0897-DA4A-8913-6D083339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1:  what if segment is a retransmission?</a:t>
            </a:r>
          </a:p>
          <a:p>
            <a:pPr lvl="1"/>
            <a:r>
              <a:rPr lang="en-US" dirty="0"/>
              <a:t>Solution:  don’t update RTT if segment was retransmitted</a:t>
            </a:r>
          </a:p>
          <a:p>
            <a:endParaRPr lang="en-US" dirty="0"/>
          </a:p>
          <a:p>
            <a:r>
              <a:rPr lang="en-US" dirty="0"/>
              <a:t>Problem 2: RTT can have high variance</a:t>
            </a:r>
          </a:p>
          <a:p>
            <a:pPr lvl="1"/>
            <a:r>
              <a:rPr lang="en-US" dirty="0"/>
              <a:t>Initial implementation doesn’t account for this</a:t>
            </a:r>
          </a:p>
          <a:p>
            <a:pPr lvl="1"/>
            <a:r>
              <a:rPr lang="en-US" dirty="0"/>
              <a:t>Congestion control:  modeling network load</a:t>
            </a:r>
          </a:p>
        </p:txBody>
      </p:sp>
    </p:spTree>
    <p:extLst>
      <p:ext uri="{BB962C8B-B14F-4D97-AF65-F5344CB8AC3E}">
        <p14:creationId xmlns:p14="http://schemas.microsoft.com/office/powerpoint/2010/main" val="50223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When to Transmit?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Nagle’s algorithm</a:t>
            </a:r>
          </a:p>
          <a:p>
            <a:r>
              <a:rPr lang="en-US" dirty="0"/>
              <a:t>Goal: reduce the overhead of small packets</a:t>
            </a:r>
          </a:p>
          <a:p>
            <a:pPr lvl="1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(there is data to send) and (window &gt;= MSS)</a:t>
            </a:r>
          </a:p>
          <a:p>
            <a:pPr lvl="1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Send a MSS segment</a:t>
            </a:r>
          </a:p>
          <a:p>
            <a:pPr lvl="1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lvl="1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if there is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unAcked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data in flight</a:t>
            </a:r>
          </a:p>
          <a:p>
            <a:pPr lvl="1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	buffer the new data until ACK arrives</a:t>
            </a:r>
          </a:p>
          <a:p>
            <a:pPr lvl="1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 lvl="1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	send all the new data now</a:t>
            </a:r>
          </a:p>
          <a:p>
            <a:r>
              <a:rPr lang="en-US" dirty="0"/>
              <a:t>Receiver should avoid advertising a window &lt;= MSS after advertising a window of 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Piggy-back </a:t>
            </a:r>
            <a:r>
              <a:rPr lang="en-US" dirty="0" err="1"/>
              <a:t>ACKs</a:t>
            </a:r>
            <a:r>
              <a:rPr lang="en-US" dirty="0"/>
              <a:t> on data</a:t>
            </a:r>
          </a:p>
          <a:p>
            <a:pPr lvl="1"/>
            <a:r>
              <a:rPr lang="en-US" dirty="0"/>
              <a:t>Delay ACK for 200ms in case application sends data</a:t>
            </a:r>
          </a:p>
          <a:p>
            <a:pPr lvl="1"/>
            <a:r>
              <a:rPr lang="en-US" dirty="0"/>
              <a:t>If more data received, immediately ACK second segment</a:t>
            </a:r>
          </a:p>
          <a:p>
            <a:pPr lvl="1"/>
            <a:r>
              <a:rPr lang="en-US" dirty="0"/>
              <a:t>Note: never delay duplicate ACKs (if missing a segment)</a:t>
            </a:r>
          </a:p>
          <a:p>
            <a:pPr marL="457188" lvl="1" indent="0">
              <a:buNone/>
            </a:pPr>
            <a:endParaRPr lang="en-US" dirty="0"/>
          </a:p>
          <a:p>
            <a:r>
              <a:rPr lang="en-US" dirty="0"/>
              <a:t>Warning: can interact badly with Nagle for some applications</a:t>
            </a:r>
          </a:p>
          <a:p>
            <a:pPr lvl="1"/>
            <a:r>
              <a:rPr lang="en-US" dirty="0"/>
              <a:t>Nagle waits for ACK until send =&gt; Temporary deadlock</a:t>
            </a:r>
          </a:p>
          <a:p>
            <a:pPr lvl="1"/>
            <a:r>
              <a:rPr lang="en-US" dirty="0"/>
              <a:t>App can disable Nagle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TCP_NODELAY</a:t>
            </a:r>
          </a:p>
          <a:p>
            <a:pPr lvl="1"/>
            <a:r>
              <a:rPr lang="en-US" dirty="0"/>
              <a:t>App should also avoid many small writes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 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Flow control provides </a:t>
            </a:r>
            <a:r>
              <a:rPr lang="en-US" i="1" dirty="0"/>
              <a:t>correctness:  reliable, in order delivery</a:t>
            </a:r>
          </a:p>
          <a:p>
            <a:r>
              <a:rPr lang="en-US" dirty="0"/>
              <a:t>Need more for performance</a:t>
            </a:r>
          </a:p>
          <a:p>
            <a:pPr lvl="1"/>
            <a:r>
              <a:rPr lang="en-US" dirty="0"/>
              <a:t>What if the network is the bottleneck?  </a:t>
            </a:r>
          </a:p>
          <a:p>
            <a:r>
              <a:rPr lang="en-US" dirty="0"/>
              <a:t>Sending too fast will cause queue overflows, heavy packet loss</a:t>
            </a:r>
          </a:p>
          <a:p>
            <a:r>
              <a:rPr lang="en-US" dirty="0"/>
              <a:t>Need more for performance: congestion control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 Termination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6158710" cy="4525963"/>
          </a:xfrm>
        </p:spPr>
        <p:txBody>
          <a:bodyPr/>
          <a:lstStyle/>
          <a:p>
            <a:r>
              <a:rPr lang="en-US" dirty="0"/>
              <a:t>When you have no more data to send, send a FIN</a:t>
            </a:r>
          </a:p>
          <a:p>
            <a:pPr lvl="1"/>
            <a:r>
              <a:rPr lang="en-US" dirty="0"/>
              <a:t>Sent by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close()</a:t>
            </a:r>
            <a:r>
              <a:rPr lang="en-US" dirty="0"/>
              <a:t> 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shutdown()</a:t>
            </a:r>
          </a:p>
          <a:p>
            <a:r>
              <a:rPr lang="en-US" dirty="0"/>
              <a:t>Both sides close connection separately!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TIME_WAIT</a:t>
            </a:r>
            <a:r>
              <a:rPr lang="en-US" dirty="0"/>
              <a:t>:  initiating side should wait for 2*MSL before deleting TCB</a:t>
            </a:r>
          </a:p>
          <a:p>
            <a:pPr lvl="1"/>
            <a:r>
              <a:rPr lang="en-US" dirty="0"/>
              <a:t>MSL = Longest time a segment might be delayed (configurable, ~1min)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059437" y="2036557"/>
            <a:ext cx="4951578" cy="3329164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FIN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ACK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ACK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8" y="1192580"/>
              <a:ext cx="733244" cy="66358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Avenir Book" panose="02000503020000020003" pitchFamily="2" charset="0"/>
                </a:rPr>
                <a:t>Close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66358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Avenir Book" panose="02000503020000020003" pitchFamily="2" charset="0"/>
                </a:rPr>
                <a:t>Close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FIN_WAIT_1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5" y="1892199"/>
              <a:ext cx="1542717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CLOSE_WAIT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3"/>
              <a:ext cx="1493090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FIN_WAIT_2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LAST_ACK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TIME_WAIT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CLOSED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511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CLOSED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5" y="2391790"/>
              <a:ext cx="344038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…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589453"/>
              <a:ext cx="792404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venir Book" panose="02000503020000020003" pitchFamily="2" charset="0"/>
                </a:rPr>
                <a:t>2MSL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B657-370C-094E-964F-B7A3E4D5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State Diagram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758369-88B9-6946-8061-D36D22908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3575"/>
          <a:stretch/>
        </p:blipFill>
        <p:spPr>
          <a:xfrm>
            <a:off x="1718643" y="389021"/>
            <a:ext cx="8754714" cy="6392779"/>
          </a:xfrm>
        </p:spPr>
      </p:pic>
    </p:spTree>
    <p:extLst>
      <p:ext uri="{BB962C8B-B14F-4D97-AF65-F5344CB8AC3E}">
        <p14:creationId xmlns:p14="http://schemas.microsoft.com/office/powerpoint/2010/main" val="1485885212"/>
      </p:ext>
    </p:extLst>
  </p:cSld>
  <p:clrMapOvr>
    <a:masterClrMapping/>
  </p:clrMapOvr>
</p:sld>
</file>

<file path=ppt/theme/theme1.xml><?xml version="1.0" encoding="utf-8"?>
<a:theme xmlns:a="http://schemas.openxmlformats.org/drawingml/2006/main" name="Blue_Line">
  <a:themeElements>
    <a:clrScheme name="Line">
      <a:dk1>
        <a:srgbClr val="000000"/>
      </a:dk1>
      <a:lt1>
        <a:srgbClr val="FFFFFF"/>
      </a:lt1>
      <a:dk2>
        <a:srgbClr val="283138"/>
      </a:dk2>
      <a:lt2>
        <a:srgbClr val="FECB32"/>
      </a:lt2>
      <a:accent1>
        <a:srgbClr val="20A6F4"/>
      </a:accent1>
      <a:accent2>
        <a:srgbClr val="FECB32"/>
      </a:accent2>
      <a:accent3>
        <a:srgbClr val="651266"/>
      </a:accent3>
      <a:accent4>
        <a:srgbClr val="C9001F"/>
      </a:accent4>
      <a:accent5>
        <a:srgbClr val="F4A582"/>
      </a:accent5>
      <a:accent6>
        <a:srgbClr val="5F6877"/>
      </a:accent6>
      <a:hlink>
        <a:srgbClr val="20A6F4"/>
      </a:hlink>
      <a:folHlink>
        <a:srgbClr val="20A6F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ine-standard.potx" id="{464977E1-A74C-A247-BBF6-FD818AF7D8BA}" vid="{90D414F5-3F4E-4A4D-8AD0-9856E06C2F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15-ports</Template>
  <TotalTime>52657</TotalTime>
  <Words>795</Words>
  <Application>Microsoft Macintosh PowerPoint</Application>
  <PresentationFormat>Widescreen</PresentationFormat>
  <Paragraphs>145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Avenir Book</vt:lpstr>
      <vt:lpstr>Calibri</vt:lpstr>
      <vt:lpstr>Consolas</vt:lpstr>
      <vt:lpstr>Verdana</vt:lpstr>
      <vt:lpstr>Blue_Line</vt:lpstr>
      <vt:lpstr>CSCI-1680 Transport Layer II  Data over TCP:  Flow Control </vt:lpstr>
      <vt:lpstr>Administrivia</vt:lpstr>
      <vt:lpstr>Topics for today</vt:lpstr>
      <vt:lpstr>Sliding window:  in abstract terms</vt:lpstr>
      <vt:lpstr>Sender example</vt:lpstr>
      <vt:lpstr>Receiver example</vt:lpstr>
      <vt:lpstr>Flow Control:   Sender</vt:lpstr>
      <vt:lpstr>Flow control:  receiver</vt:lpstr>
      <vt:lpstr>Flow Control</vt:lpstr>
      <vt:lpstr>PowerPoint Presentation</vt:lpstr>
      <vt:lpstr>Some Visualizations</vt:lpstr>
      <vt:lpstr>How do ACKs work?</vt:lpstr>
      <vt:lpstr>When to time out?</vt:lpstr>
      <vt:lpstr>This is only the beginning…</vt:lpstr>
      <vt:lpstr>When to Transmit?</vt:lpstr>
      <vt:lpstr>Delayed Acknowledgments</vt:lpstr>
      <vt:lpstr>Summary:  flow control</vt:lpstr>
      <vt:lpstr>Connection Termination</vt:lpstr>
      <vt:lpstr>TCP State Diagram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DeMarinis, Nicholas</cp:lastModifiedBy>
  <cp:revision>99</cp:revision>
  <dcterms:created xsi:type="dcterms:W3CDTF">2011-03-10T09:32:25Z</dcterms:created>
  <dcterms:modified xsi:type="dcterms:W3CDTF">2022-04-07T14:50:33Z</dcterms:modified>
</cp:coreProperties>
</file>