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5"/>
  </p:notesMasterIdLst>
  <p:sldIdLst>
    <p:sldId id="256" r:id="rId2"/>
    <p:sldId id="322" r:id="rId3"/>
    <p:sldId id="323" r:id="rId4"/>
    <p:sldId id="295" r:id="rId5"/>
    <p:sldId id="321" r:id="rId6"/>
    <p:sldId id="297" r:id="rId7"/>
    <p:sldId id="299" r:id="rId8"/>
    <p:sldId id="300" r:id="rId9"/>
    <p:sldId id="303" r:id="rId10"/>
    <p:sldId id="302" r:id="rId11"/>
    <p:sldId id="304" r:id="rId12"/>
    <p:sldId id="305" r:id="rId13"/>
    <p:sldId id="306" r:id="rId14"/>
    <p:sldId id="319" r:id="rId15"/>
    <p:sldId id="315" r:id="rId16"/>
    <p:sldId id="316" r:id="rId17"/>
    <p:sldId id="307" r:id="rId18"/>
    <p:sldId id="308" r:id="rId19"/>
    <p:sldId id="309" r:id="rId20"/>
    <p:sldId id="310" r:id="rId21"/>
    <p:sldId id="311" r:id="rId22"/>
    <p:sldId id="313" r:id="rId23"/>
    <p:sldId id="31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20A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68" autoAdjust="0"/>
    <p:restoredTop sz="70183" autoAdjust="0"/>
  </p:normalViewPr>
  <p:slideViewPr>
    <p:cSldViewPr snapToGrid="0" snapToObjects="1">
      <p:cViewPr varScale="1">
        <p:scale>
          <a:sx n="61" d="100"/>
          <a:sy n="61" d="100"/>
        </p:scale>
        <p:origin x="248" y="544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32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8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Open Systems Interconnect,</a:t>
            </a:r>
            <a:r>
              <a:rPr lang="en-US" baseline="0" dirty="0"/>
              <a:t> ISO</a:t>
            </a:r>
          </a:p>
          <a:p>
            <a:r>
              <a:rPr lang="en-US" baseline="0" dirty="0"/>
              <a:t>We no longer care about paths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68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2-bit error not caught: E.g., increment word ending in 0, decrement one ending in 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92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that the</a:t>
            </a:r>
            <a:r>
              <a:rPr lang="en-US" baseline="0" dirty="0"/>
              <a:t> destination is correct. It’s kind of useless, actually.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50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/>
            <a:r>
              <a:rPr lang="en-US" dirty="0"/>
              <a:t>Both across connections and </a:t>
            </a:r>
            <a:r>
              <a:rPr lang="en-US" i="1" dirty="0"/>
              <a:t>during</a:t>
            </a:r>
            <a:r>
              <a:rPr lang="en-US" dirty="0"/>
              <a:t> a connection</a:t>
            </a:r>
          </a:p>
          <a:p>
            <a:pPr lvl="2"/>
            <a:r>
              <a:rPr lang="en-US" dirty="0"/>
              <a:t>Why do they vary? What do they influence?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RTT</a:t>
            </a:r>
            <a:r>
              <a:rPr lang="en-US" baseline="0" dirty="0"/>
              <a:t> influences the potential window size (delay X bandwidth), the values for timeouts.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call this congestion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86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always need reliability!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85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Insufficient:  need an end-to-end picture to get reliable delivery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39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</a:t>
            </a:r>
            <a:r>
              <a:rPr lang="en-US" baseline="0" dirty="0"/>
              <a:t> Bit-torrent file transfer</a:t>
            </a:r>
          </a:p>
          <a:p>
            <a:endParaRPr lang="en-US" baseline="0" dirty="0"/>
          </a:p>
          <a:p>
            <a:r>
              <a:rPr lang="en-US" baseline="0" dirty="0"/>
              <a:t>Example performance enhancement</a:t>
            </a:r>
          </a:p>
          <a:p>
            <a:r>
              <a:rPr lang="en-US" baseline="0" dirty="0"/>
              <a:t>o-----o-----o----o  0.1 chance of drop</a:t>
            </a:r>
          </a:p>
          <a:p>
            <a:r>
              <a:rPr lang="en-US" baseline="0" dirty="0"/>
              <a:t>End-to-end </a:t>
            </a:r>
            <a:r>
              <a:rPr lang="en-US" baseline="0" dirty="0" err="1"/>
              <a:t>ack</a:t>
            </a:r>
            <a:r>
              <a:rPr lang="en-US" baseline="0" dirty="0"/>
              <a:t>: (0.9^4)^2 = 0.43 (~2.3X)</a:t>
            </a:r>
          </a:p>
          <a:p>
            <a:r>
              <a:rPr lang="en-US" baseline="0" dirty="0"/>
              <a:t>2 Retransmissions per hop: </a:t>
            </a:r>
          </a:p>
          <a:p>
            <a:r>
              <a:rPr lang="en-US" baseline="0" dirty="0"/>
              <a:t>   Failure: fails three retransmissions = ((1-(0.1)^3)^4)^8 = 0.99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11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42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20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2485893"/>
            <a:ext cx="12192000" cy="0"/>
          </a:xfrm>
          <a:prstGeom prst="line">
            <a:avLst/>
          </a:prstGeom>
          <a:ln w="508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63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 sz="2800"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 sz="2400"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 sz="2000"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 sz="2000"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14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3810000"/>
            <a:ext cx="12192000" cy="0"/>
          </a:xfrm>
          <a:prstGeom prst="line">
            <a:avLst/>
          </a:prstGeom>
          <a:ln w="635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88759" y="2667000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71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036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73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22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84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6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57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75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4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271169"/>
          </a:xfrm>
        </p:spPr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969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23000">
                  <a:srgbClr val="999999"/>
                </a:gs>
                <a:gs pos="51000">
                  <a:srgbClr val="22A6F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-24921" y="5969011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1996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1958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4389" y="596900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15721" y="596901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5096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0950" y="596900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58482" y="596900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1390" y="5969006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2000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294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964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venir Book"/>
          <a:ea typeface="+mj-ea"/>
          <a:cs typeface="Avenir Book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617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Transport Layer I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Nick </a:t>
            </a:r>
            <a:r>
              <a:rPr lang="en-US" dirty="0" err="1"/>
              <a:t>DeMarinis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85698" y="6550224"/>
            <a:ext cx="6782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Rodrigo Fonseca,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DF4EE-C63D-CD41-B00B-6B7DBC68C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BD5CB-6381-894F-8899-74C2537DF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Later today:  Look for message about IP grading</a:t>
            </a:r>
          </a:p>
          <a:p>
            <a:pPr lvl="1"/>
            <a:r>
              <a:rPr lang="en-US" dirty="0"/>
              <a:t>Meeting slots first week after break (and during break)</a:t>
            </a:r>
          </a:p>
          <a:p>
            <a:r>
              <a:rPr lang="en-US" dirty="0"/>
              <a:t>TCP:  Draft of assignment out today</a:t>
            </a:r>
          </a:p>
          <a:p>
            <a:pPr lvl="1"/>
            <a:r>
              <a:rPr lang="en-US" dirty="0"/>
              <a:t>Read it over before break, start when we get back</a:t>
            </a:r>
          </a:p>
          <a:p>
            <a:r>
              <a:rPr lang="en-US" dirty="0"/>
              <a:t>Summer/UTA hiring:  Expect a message from me today/tomorrow</a:t>
            </a:r>
          </a:p>
        </p:txBody>
      </p:sp>
    </p:spTree>
    <p:extLst>
      <p:ext uri="{BB962C8B-B14F-4D97-AF65-F5344CB8AC3E}">
        <p14:creationId xmlns:p14="http://schemas.microsoft.com/office/powerpoint/2010/main" val="211369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20F2A-387E-EA49-A3FA-2CCCEE88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A64E1-026E-5444-8D70-3EB500E5A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Light overview of the transport layer and TCP</a:t>
            </a:r>
          </a:p>
          <a:p>
            <a:pPr lvl="1"/>
            <a:r>
              <a:rPr lang="en-US" dirty="0"/>
              <a:t>Why we need TCP</a:t>
            </a:r>
          </a:p>
          <a:p>
            <a:pPr lvl="1"/>
            <a:r>
              <a:rPr lang="en-US" dirty="0"/>
              <a:t>What components are involved</a:t>
            </a:r>
          </a:p>
          <a:p>
            <a:pPr lvl="1"/>
            <a:r>
              <a:rPr lang="en-US" dirty="0"/>
              <a:t>What you will do in the project</a:t>
            </a:r>
          </a:p>
        </p:txBody>
      </p:sp>
    </p:spTree>
    <p:extLst>
      <p:ext uri="{BB962C8B-B14F-4D97-AF65-F5344CB8AC3E}">
        <p14:creationId xmlns:p14="http://schemas.microsoft.com/office/powerpoint/2010/main" val="2819171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Transport protocols sit on top of network layer</a:t>
            </a:r>
          </a:p>
          <a:p>
            <a:r>
              <a:rPr lang="en-US" dirty="0"/>
              <a:t>Problem solved: communication among processes</a:t>
            </a:r>
          </a:p>
          <a:p>
            <a:pPr lvl="1"/>
            <a:r>
              <a:rPr lang="en-US" dirty="0"/>
              <a:t>Application-level multiplexing (“ports”)</a:t>
            </a:r>
          </a:p>
          <a:p>
            <a:pPr lvl="1"/>
            <a:r>
              <a:rPr lang="en-US" dirty="0"/>
              <a:t>Error detection, reliability, etc.</a:t>
            </a:r>
          </a:p>
        </p:txBody>
      </p:sp>
      <p:pic>
        <p:nvPicPr>
          <p:cNvPr id="4" name="Picture 3" descr="trans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300" y="1239982"/>
            <a:ext cx="4089400" cy="3149600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1400" y="274638"/>
            <a:ext cx="7569200" cy="1143000"/>
          </a:xfrm>
        </p:spPr>
        <p:txBody>
          <a:bodyPr/>
          <a:lstStyle/>
          <a:p>
            <a:r>
              <a:rPr lang="en-US" dirty="0"/>
              <a:t>From </a:t>
            </a:r>
            <a:r>
              <a:rPr lang="en-US" dirty="0" err="1"/>
              <a:t>Lec</a:t>
            </a:r>
            <a:r>
              <a:rPr lang="en-US" dirty="0"/>
              <a:t> 2: OSI Reference Model</a:t>
            </a:r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271" y="1120497"/>
            <a:ext cx="7040824" cy="5338648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22" name="Group 21"/>
          <p:cNvGrpSpPr/>
          <p:nvPr/>
        </p:nvGrpSpPr>
        <p:grpSpPr>
          <a:xfrm>
            <a:off x="3674257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288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bg1"/>
                  </a:solidFill>
                  <a:latin typeface="Avenir Book" panose="02000503020000020003" pitchFamily="2" charset="0"/>
                </a:rPr>
                <a:t>Application Protocol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674257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20732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bg1"/>
                  </a:solidFill>
                  <a:latin typeface="Avenir Book" panose="02000503020000020003" pitchFamily="2" charset="0"/>
                </a:rPr>
                <a:t>Transport Protocol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602050" y="3891288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7823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chemeClr val="bg1"/>
                  </a:solidFill>
                  <a:latin typeface="Avenir Book" panose="02000503020000020003" pitchFamily="2" charset="0"/>
                </a:rPr>
                <a:t>Network Protocol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539788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9282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chemeClr val="bg1"/>
                  </a:solidFill>
                  <a:latin typeface="Avenir Book" panose="02000503020000020003" pitchFamily="2" charset="0"/>
                </a:rPr>
                <a:t>Link-Layer Protocol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0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transport:  UDP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472247"/>
            <a:ext cx="10972800" cy="211143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User Datagram Protocol</a:t>
            </a:r>
          </a:p>
          <a:p>
            <a:r>
              <a:rPr lang="en-US" dirty="0"/>
              <a:t>Unreliable datagram service</a:t>
            </a:r>
          </a:p>
          <a:p>
            <a:r>
              <a:rPr lang="en-US" dirty="0"/>
              <a:t>Adds multiplexing (via ports) and nothing else</a:t>
            </a:r>
          </a:p>
          <a:p>
            <a:r>
              <a:rPr lang="en-US" dirty="0"/>
              <a:t>Checksum is pretty useless</a:t>
            </a:r>
          </a:p>
        </p:txBody>
      </p:sp>
      <p:pic>
        <p:nvPicPr>
          <p:cNvPr id="5" name="Content Placeholder 3" descr="05x01.eps">
            <a:extLst>
              <a:ext uri="{FF2B5EF4-FFF2-40B4-BE49-F238E27FC236}">
                <a16:creationId xmlns:a16="http://schemas.microsoft.com/office/drawing/2014/main" id="{5C0AB92B-B960-6C49-B7C4-0ED89ACCE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427" y="1153991"/>
            <a:ext cx="5295146" cy="29955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UDP Checksum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Uses the same algorithm as the IP checksum</a:t>
            </a:r>
          </a:p>
          <a:p>
            <a:pPr lvl="1"/>
            <a:r>
              <a:rPr lang="en-US" dirty="0"/>
              <a:t>Set Checksum field to 0</a:t>
            </a:r>
          </a:p>
          <a:p>
            <a:pPr lvl="1"/>
            <a:r>
              <a:rPr lang="en-US" dirty="0"/>
              <a:t>Sum all 16-bit words, adding any carry bits to the LSB</a:t>
            </a:r>
          </a:p>
          <a:p>
            <a:pPr lvl="1"/>
            <a:r>
              <a:rPr lang="en-US" dirty="0"/>
              <a:t>Flip bits to get checksum (except 0xffff-&gt;0xffff)</a:t>
            </a:r>
          </a:p>
          <a:p>
            <a:pPr lvl="1"/>
            <a:r>
              <a:rPr lang="en-US" dirty="0"/>
              <a:t>To check: sum whole packet, including sum, should get 0xffff</a:t>
            </a:r>
          </a:p>
          <a:p>
            <a:r>
              <a:rPr lang="en-US" dirty="0"/>
              <a:t>How many errors?</a:t>
            </a:r>
          </a:p>
          <a:p>
            <a:pPr lvl="1"/>
            <a:r>
              <a:rPr lang="en-US" dirty="0"/>
              <a:t>Catches any 1-bit error</a:t>
            </a:r>
          </a:p>
          <a:p>
            <a:pPr lvl="1"/>
            <a:r>
              <a:rPr lang="en-US" dirty="0"/>
              <a:t>Not all 2-bit errors</a:t>
            </a:r>
          </a:p>
          <a:p>
            <a:r>
              <a:rPr lang="en-US" dirty="0"/>
              <a:t>Optional in IPv4: not checked if value is 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Checksum is computer over </a:t>
            </a:r>
            <a:r>
              <a:rPr lang="en-US" i="1" dirty="0"/>
              <a:t>pseudo-header </a:t>
            </a:r>
            <a:r>
              <a:rPr lang="en-US" dirty="0"/>
              <a:t>prepended to the UDP header</a:t>
            </a:r>
            <a:endParaRPr lang="en-US" i="1" dirty="0"/>
          </a:p>
          <a:p>
            <a:pPr lvl="1"/>
            <a:r>
              <a:rPr lang="en-US" dirty="0"/>
              <a:t>For IPv4: IP Source, IP </a:t>
            </a:r>
            <a:r>
              <a:rPr lang="en-US" dirty="0" err="1"/>
              <a:t>Dest</a:t>
            </a:r>
            <a:r>
              <a:rPr lang="en-US" dirty="0"/>
              <a:t>, Protocol (=17), plus UDP length</a:t>
            </a:r>
          </a:p>
          <a:p>
            <a:r>
              <a:rPr lang="en-US" dirty="0"/>
              <a:t>What does this give us?</a:t>
            </a:r>
          </a:p>
          <a:p>
            <a:r>
              <a:rPr lang="en-US" dirty="0"/>
              <a:t>What is a problem with this?</a:t>
            </a:r>
          </a:p>
          <a:p>
            <a:pPr lvl="1"/>
            <a:r>
              <a:rPr lang="en-US" dirty="0"/>
              <a:t>Is UDP a layer on top of IP?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69357" y="1178062"/>
            <a:ext cx="58142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 0      7 8     15 16    23 24    31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>
                <a:latin typeface="Courier New"/>
                <a:cs typeface="Courier New"/>
              </a:rPr>
              <a:t>|          source address           |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>
                <a:latin typeface="Courier New"/>
                <a:cs typeface="Courier New"/>
              </a:rPr>
              <a:t>|        destination address        | 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>
                <a:latin typeface="Courier New"/>
                <a:cs typeface="Courier New"/>
              </a:rPr>
              <a:t>|  zero  |protocol|   UDP length    |  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Problem: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talked briefly about link-layer reliability: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296042"/>
              </p:ext>
            </p:extLst>
          </p:nvPr>
        </p:nvGraphicFramePr>
        <p:xfrm>
          <a:off x="2108199" y="2489201"/>
          <a:ext cx="8878456" cy="259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9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9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venir Book" panose="02000503020000020003" pitchFamily="2" charset="0"/>
                        </a:rPr>
                        <a:t>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venir Book" panose="02000503020000020003" pitchFamily="2" charset="0"/>
                        </a:rPr>
                        <a:t>Mechanism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54162" y="2997200"/>
            <a:ext cx="4516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Avenir Book" panose="02000503020000020003" pitchFamily="2" charset="0"/>
              </a:rPr>
              <a:t>Acknowledgments + Timeout</a:t>
            </a:r>
          </a:p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08200" y="2997201"/>
            <a:ext cx="2551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Avenir Book" panose="02000503020000020003" pitchFamily="2" charset="0"/>
              </a:rPr>
              <a:t>Dropped Packets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17875" y="3505032"/>
            <a:ext cx="2627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Avenir Book" panose="02000503020000020003" pitchFamily="2" charset="0"/>
              </a:rPr>
              <a:t>Duplicate Packets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54162" y="3505032"/>
            <a:ext cx="2901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Avenir Book" panose="02000503020000020003" pitchFamily="2" charset="0"/>
              </a:rPr>
              <a:t>Sequence Numbers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17874" y="4068295"/>
            <a:ext cx="2952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Avenir Book" panose="02000503020000020003" pitchFamily="2" charset="0"/>
              </a:rPr>
              <a:t>Packets out of order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54163" y="4068295"/>
            <a:ext cx="2577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Avenir Book" panose="02000503020000020003" pitchFamily="2" charset="0"/>
              </a:rPr>
              <a:t>Receiver Window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17875" y="4622361"/>
            <a:ext cx="3458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Avenir Book" panose="02000503020000020003" pitchFamily="2" charset="0"/>
              </a:rPr>
              <a:t>Maximizing throughput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54163" y="4622361"/>
            <a:ext cx="39510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Avenir Book" panose="02000503020000020003" pitchFamily="2" charset="0"/>
              </a:rPr>
              <a:t>Sliding Window (Pipelining)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43390" y="5634005"/>
            <a:ext cx="7569200" cy="662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 defTabSz="457200">
              <a:spcBef>
                <a:spcPct val="20000"/>
              </a:spcBef>
              <a:buFont typeface="Arial"/>
              <a:buChar char="•"/>
              <a:defRPr/>
            </a:pPr>
            <a:r>
              <a:rPr lang="en-US" sz="2800" b="1" dirty="0">
                <a:latin typeface="Avenir Book" panose="02000503020000020003" pitchFamily="2" charset="0"/>
                <a:cs typeface="Minion Pro"/>
              </a:rPr>
              <a:t>Single link: things were easy… </a:t>
            </a:r>
            <a:r>
              <a:rPr lang="en-US" sz="2800" b="1" dirty="0" err="1">
                <a:latin typeface="Avenir Book" panose="02000503020000020003" pitchFamily="2" charset="0"/>
                <a:cs typeface="Minion Pro"/>
                <a:sym typeface="Wingdings"/>
              </a:rPr>
              <a:t></a:t>
            </a:r>
            <a:endParaRPr lang="en-US" sz="2800" b="1" dirty="0">
              <a:latin typeface="Avenir Book" panose="02000503020000020003" pitchFamily="2" charset="0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Extra difficulties</a:t>
            </a:r>
          </a:p>
          <a:p>
            <a:pPr lvl="1"/>
            <a:r>
              <a:rPr lang="en-US" dirty="0"/>
              <a:t>Multiple hosts</a:t>
            </a:r>
          </a:p>
          <a:p>
            <a:pPr lvl="1"/>
            <a:r>
              <a:rPr lang="en-US" dirty="0"/>
              <a:t>Multiple hops</a:t>
            </a:r>
          </a:p>
          <a:p>
            <a:pPr lvl="1"/>
            <a:r>
              <a:rPr lang="en-US" dirty="0"/>
              <a:t>Multiple potential paths</a:t>
            </a:r>
          </a:p>
          <a:p>
            <a:r>
              <a:rPr lang="en-US" dirty="0"/>
              <a:t>What does this mean?</a:t>
            </a:r>
          </a:p>
          <a:p>
            <a:pPr lvl="1"/>
            <a:r>
              <a:rPr lang="en-US" dirty="0"/>
              <a:t>Multiple opportunities for failure</a:t>
            </a:r>
          </a:p>
          <a:p>
            <a:pPr lvl="1"/>
            <a:r>
              <a:rPr lang="en-US" dirty="0"/>
              <a:t>Hosts have different resources</a:t>
            </a:r>
          </a:p>
          <a:p>
            <a:pPr lvl="1"/>
            <a:r>
              <a:rPr lang="en-US" dirty="0"/>
              <a:t>Varying RTTs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Difficulties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Out of order packets</a:t>
            </a:r>
          </a:p>
          <a:p>
            <a:pPr lvl="1"/>
            <a:r>
              <a:rPr lang="en-US" dirty="0"/>
              <a:t>Not only because of drops/retransmissions</a:t>
            </a:r>
          </a:p>
          <a:p>
            <a:pPr lvl="1"/>
            <a:r>
              <a:rPr lang="en-US" dirty="0"/>
              <a:t>Can get very old packets (up to 120s), must not get confused</a:t>
            </a:r>
          </a:p>
          <a:p>
            <a:r>
              <a:rPr lang="en-US" dirty="0"/>
              <a:t>Unknown resources at other end</a:t>
            </a:r>
          </a:p>
          <a:p>
            <a:pPr lvl="1"/>
            <a:r>
              <a:rPr lang="en-US" dirty="0"/>
              <a:t>Must be able to discover receiver buffer: flow control</a:t>
            </a:r>
          </a:p>
          <a:p>
            <a:r>
              <a:rPr lang="en-US" dirty="0"/>
              <a:t>Unknown resources in the network</a:t>
            </a:r>
          </a:p>
          <a:p>
            <a:pPr lvl="1"/>
            <a:r>
              <a:rPr lang="en-US" dirty="0"/>
              <a:t>Should not overload the network</a:t>
            </a:r>
          </a:p>
          <a:p>
            <a:pPr lvl="1"/>
            <a:r>
              <a:rPr lang="en-US" dirty="0"/>
              <a:t>But should use as much as safely possible to maximize throughput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– Transmission Control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980707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Service model: “reliable, connection oriented, full duplex ordered byte stream”</a:t>
            </a:r>
          </a:p>
          <a:p>
            <a:r>
              <a:rPr lang="en-US" dirty="0"/>
              <a:t>Flow control:  If one end stops reading, writes at other eventually stop/fail</a:t>
            </a:r>
          </a:p>
          <a:p>
            <a:r>
              <a:rPr lang="en-US" dirty="0"/>
              <a:t>Congestion control:  Keeps sender from overloading the network</a:t>
            </a:r>
          </a:p>
        </p:txBody>
      </p:sp>
      <p:pic>
        <p:nvPicPr>
          <p:cNvPr id="4" name="Picture 3" descr="05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682" y="1244901"/>
            <a:ext cx="4519696" cy="2700566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Specification</a:t>
            </a:r>
          </a:p>
          <a:p>
            <a:pPr lvl="1"/>
            <a:r>
              <a:rPr lang="en-US" dirty="0"/>
              <a:t>RFC 793 (1981), RFC 1222 (1989, some corrections), RFC 5681 (2009, congestion control), …</a:t>
            </a:r>
          </a:p>
          <a:p>
            <a:r>
              <a:rPr lang="en-US" dirty="0"/>
              <a:t>Was born coupled with IP, later factored out</a:t>
            </a:r>
          </a:p>
          <a:p>
            <a:r>
              <a:rPr lang="en-US" dirty="0"/>
              <a:t>End-to-end protocol</a:t>
            </a:r>
          </a:p>
          <a:p>
            <a:pPr lvl="1"/>
            <a:r>
              <a:rPr lang="en-US" dirty="0"/>
              <a:t>Minimal assumptions on the network</a:t>
            </a:r>
          </a:p>
          <a:p>
            <a:pPr lvl="1"/>
            <a:r>
              <a:rPr lang="en-US" dirty="0"/>
              <a:t>All mechanisms run on the end points</a:t>
            </a:r>
          </a:p>
          <a:p>
            <a:r>
              <a:rPr lang="en-US" dirty="0"/>
              <a:t>What if you had link-layer reliability instead?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the only options</a:t>
            </a:r>
            <a:r>
              <a:rPr lang="is-IS" dirty="0"/>
              <a:t>…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289847"/>
              </p:ext>
            </p:extLst>
          </p:nvPr>
        </p:nvGraphicFramePr>
        <p:xfrm>
          <a:off x="1917700" y="1370869"/>
          <a:ext cx="8356600" cy="46126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6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6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1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5422">
                <a:tc>
                  <a:txBody>
                    <a:bodyPr/>
                    <a:lstStyle/>
                    <a:p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UDP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TCP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SCTP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DCCP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Multiplexing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venir Book" panose="02000503020000020003" pitchFamily="2" charset="0"/>
                        </a:rPr>
                        <a:t>Reliablity</a:t>
                      </a:r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In-order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optional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Stream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Flow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Congestion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Multiple Streams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Multiple Paths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venir Book" panose="02000503020000020003" pitchFamily="2" charset="0"/>
                        </a:rPr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11401" y="6301433"/>
            <a:ext cx="4898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*MPTCP adds multiple streams and multiple paths</a:t>
            </a:r>
          </a:p>
          <a:p>
            <a:r>
              <a:rPr lang="en-US" dirty="0"/>
              <a:t>This table is not exhaustive!</a:t>
            </a:r>
          </a:p>
        </p:txBody>
      </p:sp>
    </p:spTree>
    <p:extLst>
      <p:ext uri="{BB962C8B-B14F-4D97-AF65-F5344CB8AC3E}">
        <p14:creationId xmlns:p14="http://schemas.microsoft.com/office/powerpoint/2010/main" val="929683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not provide X on the network layer?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X = Reliability, security, message ordering…</a:t>
            </a:r>
          </a:p>
          <a:p>
            <a:r>
              <a:rPr lang="en-US" sz="2800" dirty="0"/>
              <a:t>Cost</a:t>
            </a:r>
          </a:p>
          <a:p>
            <a:pPr lvl="1"/>
            <a:r>
              <a:rPr lang="en-US" sz="2400" dirty="0"/>
              <a:t>These functionalities are not free: don’t burden those who don’t need them</a:t>
            </a:r>
          </a:p>
          <a:p>
            <a:r>
              <a:rPr lang="en-US" sz="2800" dirty="0"/>
              <a:t>Conflicting</a:t>
            </a:r>
          </a:p>
          <a:p>
            <a:pPr lvl="1"/>
            <a:r>
              <a:rPr lang="en-US" sz="2400" dirty="0"/>
              <a:t>Timeliness and in-order delivery, for example</a:t>
            </a:r>
          </a:p>
          <a:p>
            <a:r>
              <a:rPr lang="en-US" sz="2800" dirty="0"/>
              <a:t>Insufficient</a:t>
            </a:r>
          </a:p>
          <a:p>
            <a:pPr lvl="1"/>
            <a:r>
              <a:rPr lang="en-US" sz="2400" dirty="0"/>
              <a:t>Example: reliability</a:t>
            </a:r>
          </a:p>
        </p:txBody>
      </p:sp>
    </p:spTree>
    <p:extLst>
      <p:ext uri="{BB962C8B-B14F-4D97-AF65-F5344CB8AC3E}">
        <p14:creationId xmlns:p14="http://schemas.microsoft.com/office/powerpoint/2010/main" val="25394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End-to-end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Functions placed at lower levels of a system may be redundant or of little value</a:t>
            </a:r>
          </a:p>
          <a:p>
            <a:pPr lvl="1"/>
            <a:r>
              <a:rPr lang="en-US" sz="2400" dirty="0"/>
              <a:t>They may </a:t>
            </a:r>
            <a:r>
              <a:rPr lang="en-US" sz="2400" b="1" dirty="0"/>
              <a:t>need</a:t>
            </a:r>
            <a:r>
              <a:rPr lang="en-US" sz="2400" dirty="0"/>
              <a:t> to be performed at a higher layer anyway</a:t>
            </a:r>
          </a:p>
          <a:p>
            <a:r>
              <a:rPr lang="en-US" sz="2800" dirty="0"/>
              <a:t>But they may be justified for performance reasons</a:t>
            </a:r>
          </a:p>
          <a:p>
            <a:pPr lvl="1"/>
            <a:r>
              <a:rPr lang="en-US" sz="2400" dirty="0"/>
              <a:t>Or just because they provide </a:t>
            </a:r>
            <a:r>
              <a:rPr lang="en-US" sz="2400" i="1" dirty="0"/>
              <a:t>most</a:t>
            </a:r>
            <a:r>
              <a:rPr lang="en-US" sz="2400" dirty="0"/>
              <a:t> of what is needed</a:t>
            </a:r>
          </a:p>
          <a:p>
            <a:pPr lvl="1"/>
            <a:r>
              <a:rPr lang="en-US" sz="2400" dirty="0"/>
              <a:t>Example: retransmissions</a:t>
            </a:r>
          </a:p>
          <a:p>
            <a:r>
              <a:rPr lang="en-US" sz="2800" dirty="0"/>
              <a:t>Takeaway: weigh the costs and benefits at each layer</a:t>
            </a:r>
          </a:p>
        </p:txBody>
      </p:sp>
    </p:spTree>
    <p:extLst>
      <p:ext uri="{BB962C8B-B14F-4D97-AF65-F5344CB8AC3E}">
        <p14:creationId xmlns:p14="http://schemas.microsoft.com/office/powerpoint/2010/main" val="77653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6456" y="1219200"/>
            <a:ext cx="8669866" cy="39944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 0                   1                   2                   3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 0 1 2 3 4 5 6 7 8 9 0 1 2 3 4 5 6 7 8 9 0 1 2 3 4 5 6 7 8 9 0 1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Source Port          |       Destination Port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    Sequence Number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Acknowledgment Number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Data |           |U|A|P|R|S|F|       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Offset| Reserved  |R|C|S|S|Y|I|            Window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|           |G|K|H|T|N|N|       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Checksum            |         Urgent Pointer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Options                    |    Padding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         data      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Ports: multiplexing</a:t>
            </a:r>
          </a:p>
          <a:p>
            <a:r>
              <a:rPr lang="en-US" dirty="0"/>
              <a:t>Sequence number</a:t>
            </a:r>
          </a:p>
          <a:p>
            <a:pPr lvl="1"/>
            <a:r>
              <a:rPr lang="en-US" dirty="0"/>
              <a:t>Correspond to </a:t>
            </a:r>
            <a:r>
              <a:rPr lang="en-US" i="1" dirty="0"/>
              <a:t>bytes</a:t>
            </a:r>
            <a:r>
              <a:rPr lang="en-US" dirty="0"/>
              <a:t>, not packets!</a:t>
            </a:r>
          </a:p>
          <a:p>
            <a:r>
              <a:rPr lang="en-US" dirty="0"/>
              <a:t>Acknowledgment Number</a:t>
            </a:r>
          </a:p>
          <a:p>
            <a:pPr lvl="1"/>
            <a:r>
              <a:rPr lang="en-US" dirty="0"/>
              <a:t>Next expected sequence number</a:t>
            </a:r>
          </a:p>
          <a:p>
            <a:r>
              <a:rPr lang="en-US" dirty="0"/>
              <a:t>Window: willing to receive</a:t>
            </a:r>
          </a:p>
          <a:p>
            <a:pPr lvl="1"/>
            <a:r>
              <a:rPr lang="en-US" dirty="0"/>
              <a:t>Lets receiver limit SWS (even to 0) for flow control</a:t>
            </a: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Data Offset: # of 4 byte (header + option bytes)</a:t>
            </a: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Flags, Checksum, Urgent Pointer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 Flags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URG: whether there is urgent data </a:t>
            </a:r>
          </a:p>
          <a:p>
            <a:r>
              <a:rPr lang="en-US" dirty="0"/>
              <a:t>ACK: </a:t>
            </a:r>
            <a:r>
              <a:rPr lang="en-US" dirty="0" err="1"/>
              <a:t>ack</a:t>
            </a:r>
            <a:r>
              <a:rPr lang="en-US" dirty="0"/>
              <a:t> no. valid (all but first segment)</a:t>
            </a:r>
          </a:p>
          <a:p>
            <a:r>
              <a:rPr lang="en-US" dirty="0"/>
              <a:t>PSH: push data to the application immediately</a:t>
            </a:r>
          </a:p>
          <a:p>
            <a:r>
              <a:rPr lang="en-US" dirty="0"/>
              <a:t>RST: reset connection</a:t>
            </a:r>
          </a:p>
          <a:p>
            <a:r>
              <a:rPr lang="en-US" dirty="0"/>
              <a:t>SYN: synchronize, establishes connection</a:t>
            </a:r>
          </a:p>
          <a:p>
            <a:r>
              <a:rPr lang="en-US" dirty="0"/>
              <a:t>FIN: close connection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a Connection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109427"/>
            <a:ext cx="10972800" cy="264544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Three-way handshake</a:t>
            </a:r>
          </a:p>
          <a:p>
            <a:pPr lvl="1"/>
            <a:r>
              <a:rPr lang="en-US" dirty="0"/>
              <a:t>Two sides agree on respective initial sequence </a:t>
            </a:r>
            <a:r>
              <a:rPr lang="en-US" dirty="0" err="1"/>
              <a:t>nums</a:t>
            </a:r>
            <a:endParaRPr lang="en-US" dirty="0"/>
          </a:p>
          <a:p>
            <a:r>
              <a:rPr lang="en-US" dirty="0"/>
              <a:t>If no one is listening on port: server sends RST</a:t>
            </a:r>
          </a:p>
          <a:p>
            <a:r>
              <a:rPr lang="en-US" dirty="0"/>
              <a:t>If server is overloaded: ignore SYN</a:t>
            </a:r>
          </a:p>
          <a:p>
            <a:r>
              <a:rPr lang="en-US" dirty="0"/>
              <a:t>If no SYN-ACK: retry, timeout</a:t>
            </a:r>
          </a:p>
        </p:txBody>
      </p:sp>
      <p:pic>
        <p:nvPicPr>
          <p:cNvPr id="4" name="Picture 3" descr="05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483" y="1131483"/>
            <a:ext cx="4228231" cy="280398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Rounded Rectangular Callout 5"/>
          <p:cNvSpPr/>
          <p:nvPr/>
        </p:nvSpPr>
        <p:spPr>
          <a:xfrm>
            <a:off x="8188646" y="1597843"/>
            <a:ext cx="1691954" cy="924434"/>
          </a:xfrm>
          <a:prstGeom prst="wedgeRoundRectCallout">
            <a:avLst>
              <a:gd name="adj1" fmla="val -81045"/>
              <a:gd name="adj2" fmla="val -31844"/>
              <a:gd name="adj3" fmla="val 16667"/>
            </a:avLst>
          </a:prstGeo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listen(),</a:t>
            </a:r>
          </a:p>
          <a:p>
            <a:pPr algn="ctr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accept()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8373713" y="3194957"/>
            <a:ext cx="1771134" cy="944360"/>
          </a:xfrm>
          <a:prstGeom prst="wedgeRoundRectCallout">
            <a:avLst>
              <a:gd name="adj1" fmla="val -91522"/>
              <a:gd name="adj2" fmla="val 14820"/>
              <a:gd name="adj3" fmla="val 16667"/>
            </a:avLst>
          </a:prstGeo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accept()</a:t>
            </a:r>
          </a:p>
          <a:p>
            <a:pPr algn="ctr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returns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724975" y="1597843"/>
            <a:ext cx="1691954" cy="691884"/>
          </a:xfrm>
          <a:prstGeom prst="wedgeRoundRectCallout">
            <a:avLst>
              <a:gd name="adj1" fmla="val 72234"/>
              <a:gd name="adj2" fmla="val -26673"/>
              <a:gd name="adj3" fmla="val 16667"/>
            </a:avLst>
          </a:prstGeo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connect()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 Termination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 bit says no more data to send</a:t>
            </a:r>
          </a:p>
          <a:p>
            <a:pPr lvl="1"/>
            <a:r>
              <a:rPr lang="en-US" dirty="0"/>
              <a:t>Caused by close or shutdown</a:t>
            </a:r>
          </a:p>
          <a:p>
            <a:pPr lvl="1"/>
            <a:r>
              <a:rPr lang="en-US" dirty="0"/>
              <a:t>Both sides must send FIN to close a connection</a:t>
            </a:r>
          </a:p>
          <a:p>
            <a:r>
              <a:rPr lang="en-US" dirty="0"/>
              <a:t>Typical close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749077" y="3178003"/>
            <a:ext cx="4951578" cy="3329164"/>
            <a:chOff x="1419777" y="1192580"/>
            <a:chExt cx="5390525" cy="3798309"/>
          </a:xfrm>
        </p:grpSpPr>
        <p:cxnSp>
          <p:nvCxnSpPr>
            <p:cNvPr id="5" name="Straight Arrow Connector 4"/>
            <p:cNvCxnSpPr/>
            <p:nvPr/>
          </p:nvCxnSpPr>
          <p:spPr>
            <a:xfrm rot="5400000">
              <a:off x="1211193" y="3178625"/>
              <a:ext cx="3622939" cy="158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3392836" y="3177434"/>
              <a:ext cx="3623733" cy="3177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023456" y="1520350"/>
              <a:ext cx="2181248" cy="50104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10800000" flipV="1">
              <a:off x="3023458" y="2021398"/>
              <a:ext cx="2181245" cy="39354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V="1">
              <a:off x="3021868" y="2915994"/>
              <a:ext cx="2181245" cy="39354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021865" y="3309542"/>
              <a:ext cx="2181248" cy="50104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840763">
              <a:off x="3758421" y="1384797"/>
              <a:ext cx="70745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FIN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840763">
              <a:off x="3714946" y="3615416"/>
              <a:ext cx="79440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ACK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0810287">
              <a:off x="3710958" y="2719126"/>
              <a:ext cx="742565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FIN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20810287">
              <a:off x="3646079" y="1822836"/>
              <a:ext cx="874161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ACK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64028" y="1192580"/>
              <a:ext cx="733244" cy="66358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latin typeface="Avenir Book" panose="02000503020000020003" pitchFamily="2" charset="0"/>
                </a:rPr>
                <a:t>Close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06291" y="2546662"/>
              <a:ext cx="733244" cy="66358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latin typeface="Avenir Book" panose="02000503020000020003" pitchFamily="2" charset="0"/>
                </a:rPr>
                <a:t>Close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9777" y="1454584"/>
              <a:ext cx="1551974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FIN_WAIT_1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67585" y="1892199"/>
              <a:ext cx="1542717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CLOSE_WAIT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9777" y="2329813"/>
              <a:ext cx="1493090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FIN_WAIT_2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60149" y="2815770"/>
              <a:ext cx="1397558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LAST_ACK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9778" y="3150801"/>
              <a:ext cx="1488018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TIME_WAIT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63397" y="4317452"/>
              <a:ext cx="1149472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CLOSED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267585" y="3688172"/>
              <a:ext cx="1114650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CLOSED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3838545" y="2391790"/>
              <a:ext cx="344038" cy="39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…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2355691" y="3589453"/>
              <a:ext cx="792404" cy="663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2MSL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0237751-1D3D-A945-AC12-008AD80B3BA2}"/>
              </a:ext>
            </a:extLst>
          </p:cNvPr>
          <p:cNvSpPr/>
          <p:nvPr/>
        </p:nvSpPr>
        <p:spPr>
          <a:xfrm>
            <a:off x="3389044" y="1254602"/>
            <a:ext cx="5680149" cy="51784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231799" y="4495801"/>
            <a:ext cx="3429000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518114" y="2316743"/>
            <a:ext cx="1028180" cy="317483"/>
          </a:xfrm>
          <a:prstGeom prst="rect">
            <a:avLst/>
          </a:prstGeom>
          <a:solidFill>
            <a:srgbClr val="20A6F5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2013" y="3163458"/>
            <a:ext cx="1028180" cy="317483"/>
          </a:xfrm>
          <a:prstGeom prst="rect">
            <a:avLst/>
          </a:prstGeom>
          <a:solidFill>
            <a:srgbClr val="20A6F5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89044" y="3163458"/>
            <a:ext cx="1028180" cy="317483"/>
          </a:xfrm>
          <a:prstGeom prst="rect">
            <a:avLst/>
          </a:prstGeom>
          <a:solidFill>
            <a:srgbClr val="20A6F5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18114" y="6115550"/>
            <a:ext cx="1028180" cy="317483"/>
          </a:xfrm>
          <a:prstGeom prst="rect">
            <a:avLst/>
          </a:prstGeom>
          <a:solidFill>
            <a:srgbClr val="FFC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84725" y="5476914"/>
            <a:ext cx="1028180" cy="317483"/>
          </a:xfrm>
          <a:prstGeom prst="rect">
            <a:avLst/>
          </a:prstGeom>
          <a:solidFill>
            <a:srgbClr val="FFC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114" y="5476914"/>
            <a:ext cx="1028180" cy="317483"/>
          </a:xfrm>
          <a:prstGeom prst="rect">
            <a:avLst/>
          </a:prstGeom>
          <a:solidFill>
            <a:srgbClr val="FFC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84725" y="4733219"/>
            <a:ext cx="1028180" cy="317483"/>
          </a:xfrm>
          <a:prstGeom prst="rect">
            <a:avLst/>
          </a:prstGeom>
          <a:solidFill>
            <a:srgbClr val="FFC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89044" y="5476914"/>
            <a:ext cx="1028180" cy="317483"/>
          </a:xfrm>
          <a:prstGeom prst="rect">
            <a:avLst/>
          </a:prstGeom>
          <a:solidFill>
            <a:srgbClr val="FFC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89044" y="4733219"/>
            <a:ext cx="1028180" cy="317483"/>
          </a:xfrm>
          <a:prstGeom prst="rect">
            <a:avLst/>
          </a:prstGeom>
          <a:solidFill>
            <a:srgbClr val="FFC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18114" y="4036564"/>
            <a:ext cx="1028180" cy="317483"/>
          </a:xfrm>
          <a:prstGeom prst="rect">
            <a:avLst/>
          </a:prstGeom>
          <a:solidFill>
            <a:srgbClr val="FFC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Avenir Book" panose="02000503020000020003" pitchFamily="2" charset="0"/>
              </a:rPr>
              <a:t>Summary</a:t>
            </a:r>
            <a:r>
              <a:rPr lang="en-US" dirty="0">
                <a:latin typeface="Avenir Book" panose="02000503020000020003" pitchFamily="2" charset="0"/>
              </a:rPr>
              <a:t> of TCP States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9069194" y="1254602"/>
            <a:ext cx="235165" cy="2571297"/>
          </a:xfrm>
          <a:prstGeom prst="rightBrace">
            <a:avLst/>
          </a:prstGeom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367437" y="4495801"/>
            <a:ext cx="1701756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69193" y="4552532"/>
            <a:ext cx="178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Passive close:</a:t>
            </a:r>
          </a:p>
          <a:p>
            <a:r>
              <a:rPr lang="en-US" dirty="0">
                <a:latin typeface="Avenir Book" panose="02000503020000020003" pitchFamily="2" charset="0"/>
              </a:rPr>
              <a:t>Can still send!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98805" y="4915338"/>
            <a:ext cx="1801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Avenir Book" panose="02000503020000020003" pitchFamily="2" charset="0"/>
              </a:rPr>
              <a:t>Active close:</a:t>
            </a:r>
          </a:p>
          <a:p>
            <a:pPr algn="r"/>
            <a:r>
              <a:rPr lang="en-US" dirty="0">
                <a:latin typeface="Avenir Book" panose="02000503020000020003" pitchFamily="2" charset="0"/>
              </a:rPr>
              <a:t>Can still receive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8048566" y="2324205"/>
            <a:ext cx="2880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Connection Establishment</a:t>
            </a:r>
          </a:p>
        </p:txBody>
      </p:sp>
      <p:pic>
        <p:nvPicPr>
          <p:cNvPr id="4" name="Picture 3" descr="05x07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045" y="1254602"/>
            <a:ext cx="5680149" cy="51784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7" grpId="0" animBg="1"/>
      <p:bldP spid="21" grpId="0" animBg="1"/>
      <p:bldP spid="22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Sending data over TCP</a:t>
            </a:r>
          </a:p>
        </p:txBody>
      </p:sp>
    </p:spTree>
    <p:extLst>
      <p:ext uri="{BB962C8B-B14F-4D97-AF65-F5344CB8AC3E}">
        <p14:creationId xmlns:p14="http://schemas.microsoft.com/office/powerpoint/2010/main" val="1411100121"/>
      </p:ext>
    </p:extLst>
  </p:cSld>
  <p:clrMapOvr>
    <a:masterClrMapping/>
  </p:clrMapOvr>
</p:sld>
</file>

<file path=ppt/theme/theme1.xml><?xml version="1.0" encoding="utf-8"?>
<a:theme xmlns:a="http://schemas.openxmlformats.org/drawingml/2006/main" name="Blue_Line">
  <a:themeElements>
    <a:clrScheme name="Line">
      <a:dk1>
        <a:srgbClr val="000000"/>
      </a:dk1>
      <a:lt1>
        <a:srgbClr val="FFFFFF"/>
      </a:lt1>
      <a:dk2>
        <a:srgbClr val="283138"/>
      </a:dk2>
      <a:lt2>
        <a:srgbClr val="FECB32"/>
      </a:lt2>
      <a:accent1>
        <a:srgbClr val="20A6F4"/>
      </a:accent1>
      <a:accent2>
        <a:srgbClr val="FECB32"/>
      </a:accent2>
      <a:accent3>
        <a:srgbClr val="651266"/>
      </a:accent3>
      <a:accent4>
        <a:srgbClr val="C9001F"/>
      </a:accent4>
      <a:accent5>
        <a:srgbClr val="F4A582"/>
      </a:accent5>
      <a:accent6>
        <a:srgbClr val="5F6877"/>
      </a:accent6>
      <a:hlink>
        <a:srgbClr val="20A6F4"/>
      </a:hlink>
      <a:folHlink>
        <a:srgbClr val="20A6F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mtClean="0">
            <a:latin typeface="Avenir Book" charset="0"/>
            <a:ea typeface="Avenir Book" charset="0"/>
            <a:cs typeface="Avenir Book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demarinis-defense-init-latest</Template>
  <TotalTime>53739</TotalTime>
  <Words>1237</Words>
  <Application>Microsoft Macintosh PowerPoint</Application>
  <PresentationFormat>Widescreen</PresentationFormat>
  <Paragraphs>277</Paragraphs>
  <Slides>23</Slides>
  <Notes>9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Avenir Book</vt:lpstr>
      <vt:lpstr>Calibri</vt:lpstr>
      <vt:lpstr>Consolas</vt:lpstr>
      <vt:lpstr>Courier New</vt:lpstr>
      <vt:lpstr>Verdana</vt:lpstr>
      <vt:lpstr>Blue_Line</vt:lpstr>
      <vt:lpstr>CSCI-1680 Transport Layer I </vt:lpstr>
      <vt:lpstr>Administrivia</vt:lpstr>
      <vt:lpstr>Today</vt:lpstr>
      <vt:lpstr>Transport Layer</vt:lpstr>
      <vt:lpstr>From Lec 2: OSI Reference Model</vt:lpstr>
      <vt:lpstr>Basic transport:  UDP</vt:lpstr>
      <vt:lpstr>UDP Checksum</vt:lpstr>
      <vt:lpstr>Pseudo Header</vt:lpstr>
      <vt:lpstr>Next Problem: Reliability</vt:lpstr>
      <vt:lpstr>Transport Layer Reliability</vt:lpstr>
      <vt:lpstr>Extra Difficulties (cont.)</vt:lpstr>
      <vt:lpstr>TCP – Transmission Control Protocol</vt:lpstr>
      <vt:lpstr>TCP</vt:lpstr>
      <vt:lpstr>Not the only options… </vt:lpstr>
      <vt:lpstr>Why not provide X on the network layer?</vt:lpstr>
      <vt:lpstr>End-to-end argument</vt:lpstr>
      <vt:lpstr>TCP Header</vt:lpstr>
      <vt:lpstr>Header Fields</vt:lpstr>
      <vt:lpstr>Header Flags</vt:lpstr>
      <vt:lpstr>Establishing a Connection</vt:lpstr>
      <vt:lpstr>Connection Termination</vt:lpstr>
      <vt:lpstr>Summary of TCP States</vt:lpstr>
      <vt:lpstr>Next class</vt:lpstr>
    </vt:vector>
  </TitlesOfParts>
  <Company>Brown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DeMarinis, Nicholas A.</cp:lastModifiedBy>
  <cp:revision>90</cp:revision>
  <dcterms:created xsi:type="dcterms:W3CDTF">2011-03-12T01:38:43Z</dcterms:created>
  <dcterms:modified xsi:type="dcterms:W3CDTF">2022-03-24T12:59:32Z</dcterms:modified>
</cp:coreProperties>
</file>