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5" r:id="rId2"/>
  </p:sldMasterIdLst>
  <p:notesMasterIdLst>
    <p:notesMasterId r:id="rId56"/>
  </p:notesMasterIdLst>
  <p:sldIdLst>
    <p:sldId id="256" r:id="rId3"/>
    <p:sldId id="474" r:id="rId4"/>
    <p:sldId id="314" r:id="rId5"/>
    <p:sldId id="473" r:id="rId6"/>
    <p:sldId id="504" r:id="rId7"/>
    <p:sldId id="511" r:id="rId8"/>
    <p:sldId id="521" r:id="rId9"/>
    <p:sldId id="516" r:id="rId10"/>
    <p:sldId id="523" r:id="rId11"/>
    <p:sldId id="522" r:id="rId12"/>
    <p:sldId id="520" r:id="rId13"/>
    <p:sldId id="518" r:id="rId14"/>
    <p:sldId id="519" r:id="rId15"/>
    <p:sldId id="524" r:id="rId16"/>
    <p:sldId id="517" r:id="rId17"/>
    <p:sldId id="526" r:id="rId18"/>
    <p:sldId id="476" r:id="rId19"/>
    <p:sldId id="527" r:id="rId20"/>
    <p:sldId id="528" r:id="rId21"/>
    <p:sldId id="529" r:id="rId22"/>
    <p:sldId id="530" r:id="rId23"/>
    <p:sldId id="512" r:id="rId24"/>
    <p:sldId id="531" r:id="rId25"/>
    <p:sldId id="532" r:id="rId26"/>
    <p:sldId id="533" r:id="rId27"/>
    <p:sldId id="534" r:id="rId28"/>
    <p:sldId id="535" r:id="rId29"/>
    <p:sldId id="513" r:id="rId30"/>
    <p:sldId id="337" r:id="rId31"/>
    <p:sldId id="536" r:id="rId32"/>
    <p:sldId id="455" r:id="rId33"/>
    <p:sldId id="537" r:id="rId34"/>
    <p:sldId id="311" r:id="rId35"/>
    <p:sldId id="336" r:id="rId36"/>
    <p:sldId id="313" r:id="rId37"/>
    <p:sldId id="319" r:id="rId38"/>
    <p:sldId id="538" r:id="rId39"/>
    <p:sldId id="539" r:id="rId40"/>
    <p:sldId id="515" r:id="rId41"/>
    <p:sldId id="338" r:id="rId42"/>
    <p:sldId id="326" r:id="rId43"/>
    <p:sldId id="335" r:id="rId44"/>
    <p:sldId id="333" r:id="rId45"/>
    <p:sldId id="327" r:id="rId46"/>
    <p:sldId id="334" r:id="rId47"/>
    <p:sldId id="321" r:id="rId48"/>
    <p:sldId id="322" r:id="rId49"/>
    <p:sldId id="309" r:id="rId50"/>
    <p:sldId id="323" r:id="rId51"/>
    <p:sldId id="320" r:id="rId52"/>
    <p:sldId id="324" r:id="rId53"/>
    <p:sldId id="498" r:id="rId54"/>
    <p:sldId id="477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0A7F5"/>
    <a:srgbClr val="FFCC33"/>
    <a:srgbClr val="A4D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3" autoAdjust="0"/>
    <p:restoredTop sz="87671" autoAdjust="0"/>
  </p:normalViewPr>
  <p:slideViewPr>
    <p:cSldViewPr snapToGrid="0" snapToObjects="1">
      <p:cViewPr>
        <p:scale>
          <a:sx n="87" d="100"/>
          <a:sy n="87" d="100"/>
        </p:scale>
        <p:origin x="1872" y="704"/>
      </p:cViewPr>
      <p:guideLst>
        <p:guide orient="horz" pos="2136"/>
        <p:guide pos="3864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0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91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8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2485893"/>
            <a:ext cx="12192000" cy="0"/>
          </a:xfrm>
          <a:prstGeom prst="line">
            <a:avLst/>
          </a:prstGeom>
          <a:ln w="508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2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556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3810000"/>
            <a:ext cx="12192000" cy="0"/>
          </a:xfrm>
          <a:prstGeom prst="line">
            <a:avLst/>
          </a:prstGeom>
          <a:ln w="635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88759" y="266700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8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412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7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7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6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7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0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8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24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271169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969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23000">
                  <a:srgbClr val="999999"/>
                </a:gs>
                <a:gs pos="51000">
                  <a:srgbClr val="22A6F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24921" y="596901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1996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1958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4389" y="596900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15721" y="596901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5096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0950" y="596900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58482" y="596900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1390" y="5969006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2000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244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2485893"/>
            <a:ext cx="12192000" cy="0"/>
          </a:xfrm>
          <a:prstGeom prst="line">
            <a:avLst/>
          </a:prstGeom>
          <a:ln w="508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677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u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564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3810000"/>
            <a:ext cx="12192000" cy="0"/>
          </a:xfrm>
          <a:prstGeom prst="line">
            <a:avLst/>
          </a:prstGeom>
          <a:ln w="635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88759" y="266700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091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134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353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29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08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50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6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680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865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271169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969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23000">
                  <a:srgbClr val="999999"/>
                </a:gs>
                <a:gs pos="51000">
                  <a:srgbClr val="22A6F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24921" y="596901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1996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1958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4389" y="596900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15721" y="596901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5096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0950" y="596900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58482" y="596900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1390" y="5969006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2000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48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169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757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u="sng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617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APIs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Nick </a:t>
            </a:r>
            <a:r>
              <a:rPr lang="en-US" dirty="0" err="1"/>
              <a:t>DeMarinis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43650" y="6550223"/>
            <a:ext cx="6848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panose="02000503020000020003" pitchFamily="2" charset="0"/>
              </a:rPr>
              <a:t>Based partly on lecture notes by Rodrigo Fonseca, Scott </a:t>
            </a:r>
            <a:r>
              <a:rPr lang="en-US" sz="1400" dirty="0" err="1">
                <a:latin typeface="Avenir Book" panose="02000503020000020003" pitchFamily="2" charset="0"/>
              </a:rPr>
              <a:t>Shenker</a:t>
            </a:r>
            <a:r>
              <a:rPr lang="en-US" sz="1400" dirty="0">
                <a:latin typeface="Avenir Book" panose="02000503020000020003" pitchFamily="2" charset="0"/>
              </a:rPr>
              <a:t> and John </a:t>
            </a:r>
            <a:r>
              <a:rPr lang="en-US" sz="1400" dirty="0" err="1">
                <a:latin typeface="Avenir Book" panose="02000503020000020003" pitchFamily="2" charset="0"/>
              </a:rPr>
              <a:t>Jannotti</a:t>
            </a:r>
            <a:endParaRPr lang="en-US" sz="1400" dirty="0">
              <a:latin typeface="Avenir Book" panose="02000503020000020003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28085-2FC2-684B-A8CD-D6BBD73C75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4325" y="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Administrivia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AEB8D-8ED7-EF4F-91C1-CEB9D0AFB14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4325" y="1341587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TCP officially due tonight (Tuesday, Nov 21)</a:t>
            </a:r>
          </a:p>
          <a:p>
            <a:pPr lvl="1"/>
            <a:r>
              <a:rPr lang="en-US" sz="2400" dirty="0"/>
              <a:t>Office hours 2-5pm (Me); 5-7pm (Alex); 7-9pm (Rhea)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Like with IP:  you can continue to make </a:t>
            </a:r>
            <a:r>
              <a:rPr lang="en-US" sz="2400" i="1" dirty="0"/>
              <a:t>small</a:t>
            </a:r>
            <a:r>
              <a:rPr lang="en-US" sz="2400" dirty="0"/>
              <a:t> bugfixes after the deadline</a:t>
            </a:r>
          </a:p>
          <a:p>
            <a:pPr lvl="2"/>
            <a:r>
              <a:rPr lang="en-US" sz="2200" dirty="0"/>
              <a:t>OK:  Fixing </a:t>
            </a:r>
            <a:r>
              <a:rPr lang="en-US" sz="2200" i="1" dirty="0"/>
              <a:t>small</a:t>
            </a:r>
            <a:r>
              <a:rPr lang="en-US" sz="2200" dirty="0"/>
              <a:t> bugs, README, capture files, code cleanup</a:t>
            </a:r>
          </a:p>
          <a:p>
            <a:pPr lvl="2"/>
            <a:r>
              <a:rPr lang="en-US" sz="2400" dirty="0"/>
              <a:t>Not OK:  </a:t>
            </a:r>
            <a:r>
              <a:rPr lang="en-US" sz="2400" dirty="0" err="1"/>
              <a:t>eg.</a:t>
            </a:r>
            <a:r>
              <a:rPr lang="en-US" sz="2400" dirty="0"/>
              <a:t> implementing </a:t>
            </a:r>
            <a:r>
              <a:rPr lang="en-US" sz="2400" dirty="0" err="1"/>
              <a:t>sendfile</a:t>
            </a:r>
            <a:r>
              <a:rPr lang="en-US" sz="2400" dirty="0"/>
              <a:t>/</a:t>
            </a:r>
            <a:r>
              <a:rPr lang="en-US" sz="2400" dirty="0" err="1"/>
              <a:t>recvfile</a:t>
            </a:r>
            <a:r>
              <a:rPr lang="en-US" sz="2400" dirty="0"/>
              <a:t>, teardown, submitting untested code</a:t>
            </a:r>
          </a:p>
          <a:p>
            <a:pPr lvl="2"/>
            <a:endParaRPr lang="en-US" sz="2400" dirty="0"/>
          </a:p>
          <a:p>
            <a:pPr lvl="1"/>
            <a:r>
              <a:rPr lang="en-US" sz="2400" dirty="0"/>
              <a:t>Grading meetings:  after break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06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28085-2FC2-684B-A8CD-D6BBD73C75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4325" y="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Administrivia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AEB8D-8ED7-EF4F-91C1-CEB9D0AFB14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4325" y="1341587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/>
              <a:t>Final project is online</a:t>
            </a:r>
          </a:p>
          <a:p>
            <a:r>
              <a:rPr lang="en-US" sz="2800" dirty="0"/>
              <a:t>Group registration form:  due tomorrow (11/29) by </a:t>
            </a:r>
            <a:r>
              <a:rPr lang="en-US" sz="2800" dirty="0">
                <a:solidFill>
                  <a:srgbClr val="FFC000"/>
                </a:solidFill>
              </a:rPr>
              <a:t>5pm EST</a:t>
            </a:r>
          </a:p>
          <a:p>
            <a:r>
              <a:rPr lang="en-US" sz="2800" dirty="0"/>
              <a:t>Brief proposal:  due Friday 12/1, </a:t>
            </a:r>
            <a:r>
              <a:rPr lang="en-US" sz="2800" dirty="0">
                <a:solidFill>
                  <a:srgbClr val="FFCC33"/>
                </a:solidFill>
              </a:rPr>
              <a:t>no late days permitted!!</a:t>
            </a:r>
          </a:p>
          <a:p>
            <a:pPr lvl="1"/>
            <a:r>
              <a:rPr lang="en-US" sz="2400" dirty="0"/>
              <a:t>We will review all of these over the weekend</a:t>
            </a:r>
          </a:p>
          <a:p>
            <a:pPr lvl="1"/>
            <a:endParaRPr lang="en-US" sz="2400" dirty="0"/>
          </a:p>
          <a:p>
            <a:r>
              <a:rPr lang="en-US" sz="2800" dirty="0"/>
              <a:t>HW4 (probably last HW):  out this week, due next week</a:t>
            </a:r>
          </a:p>
          <a:p>
            <a:endParaRPr lang="en-US" sz="2800" dirty="0"/>
          </a:p>
          <a:p>
            <a:r>
              <a:rPr lang="en-US" sz="2800" dirty="0"/>
              <a:t>TCP grading:  end of this week, early next week</a:t>
            </a:r>
          </a:p>
          <a:p>
            <a:pPr lvl="1"/>
            <a:r>
              <a:rPr lang="en-US" sz="2400" dirty="0"/>
              <a:t>Look for email today/tomorrow</a:t>
            </a:r>
          </a:p>
        </p:txBody>
      </p:sp>
    </p:spTree>
    <p:extLst>
      <p:ext uri="{BB962C8B-B14F-4D97-AF65-F5344CB8AC3E}">
        <p14:creationId xmlns:p14="http://schemas.microsoft.com/office/powerpoint/2010/main" val="3606519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3359-F48B-442A-A7E5-04AF631C2E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0038" y="160337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Project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A7B83-C427-F563-B054-B2022A670F8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0038" y="1471613"/>
            <a:ext cx="11406188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Make your own iterative DNS resolver</a:t>
            </a:r>
          </a:p>
          <a:p>
            <a:endParaRPr lang="en-US" sz="3000" dirty="0"/>
          </a:p>
          <a:p>
            <a:r>
              <a:rPr lang="en-US" sz="3000" dirty="0"/>
              <a:t>Build a simple HTTP server</a:t>
            </a:r>
          </a:p>
          <a:p>
            <a:endParaRPr lang="en-US" sz="3000" dirty="0"/>
          </a:p>
          <a:p>
            <a:r>
              <a:rPr lang="en-US" sz="3000" dirty="0"/>
              <a:t>Make your own web API for something</a:t>
            </a:r>
          </a:p>
          <a:p>
            <a:endParaRPr lang="en-US" sz="3000" dirty="0"/>
          </a:p>
          <a:p>
            <a:r>
              <a:rPr lang="en-US" sz="3000" dirty="0"/>
              <a:t>Implement </a:t>
            </a:r>
            <a:r>
              <a:rPr lang="en-US" sz="3000" dirty="0" err="1"/>
              <a:t>Snowcast</a:t>
            </a:r>
            <a:r>
              <a:rPr lang="en-US" sz="3000" dirty="0"/>
              <a:t>, etc. using RPCs (more next week)</a:t>
            </a:r>
          </a:p>
          <a:p>
            <a:endParaRPr lang="en-US" sz="3000" dirty="0"/>
          </a:p>
          <a:p>
            <a:r>
              <a:rPr lang="en-US" sz="3000" dirty="0"/>
              <a:t>Extend your IP/TCP in some way…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2983756-CECC-5075-96FD-8ABF937293A9}"/>
              </a:ext>
            </a:extLst>
          </p:cNvPr>
          <p:cNvSpPr/>
          <p:nvPr/>
        </p:nvSpPr>
        <p:spPr>
          <a:xfrm>
            <a:off x="2866774" y="5749481"/>
            <a:ext cx="7229977" cy="948182"/>
          </a:xfrm>
          <a:prstGeom prst="roundRect">
            <a:avLst/>
          </a:prstGeom>
          <a:solidFill>
            <a:srgbClr val="65136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These are only a few ideas!</a:t>
            </a:r>
          </a:p>
        </p:txBody>
      </p:sp>
    </p:spTree>
    <p:extLst>
      <p:ext uri="{BB962C8B-B14F-4D97-AF65-F5344CB8AC3E}">
        <p14:creationId xmlns:p14="http://schemas.microsoft.com/office/powerpoint/2010/main" val="1297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536E92A8-8181-F0B5-D955-EB8C879A0FB0}"/>
              </a:ext>
            </a:extLst>
          </p:cNvPr>
          <p:cNvSpPr/>
          <p:nvPr/>
        </p:nvSpPr>
        <p:spPr>
          <a:xfrm>
            <a:off x="6257936" y="24941"/>
            <a:ext cx="5284186" cy="2147918"/>
          </a:xfrm>
          <a:prstGeom prst="cloud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18EDD4-E5F3-7FFA-387D-EDE97E0F1DF2}"/>
              </a:ext>
            </a:extLst>
          </p:cNvPr>
          <p:cNvSpPr/>
          <p:nvPr/>
        </p:nvSpPr>
        <p:spPr>
          <a:xfrm>
            <a:off x="7435184" y="858794"/>
            <a:ext cx="2032000" cy="798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HTTP server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8062E6-614E-EDC7-1346-31EF17E11C7D}"/>
              </a:ext>
            </a:extLst>
          </p:cNvPr>
          <p:cNvSpPr/>
          <p:nvPr/>
        </p:nvSpPr>
        <p:spPr>
          <a:xfrm>
            <a:off x="888204" y="858794"/>
            <a:ext cx="2032000" cy="798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Client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4350CC-DDD2-C5D8-1DB8-6E899407B141}"/>
              </a:ext>
            </a:extLst>
          </p:cNvPr>
          <p:cNvCxnSpPr>
            <a:cxnSpLocks/>
          </p:cNvCxnSpPr>
          <p:nvPr/>
        </p:nvCxnSpPr>
        <p:spPr>
          <a:xfrm>
            <a:off x="8461398" y="1657382"/>
            <a:ext cx="10215" cy="2743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6A5C4A-2479-7EB9-5A2E-321C03F8E007}"/>
              </a:ext>
            </a:extLst>
          </p:cNvPr>
          <p:cNvCxnSpPr>
            <a:cxnSpLocks/>
          </p:cNvCxnSpPr>
          <p:nvPr/>
        </p:nvCxnSpPr>
        <p:spPr>
          <a:xfrm>
            <a:off x="1904204" y="1657382"/>
            <a:ext cx="11154" cy="2743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3EA1A4-876B-B0BC-2695-2100FDA5EFDF}"/>
              </a:ext>
            </a:extLst>
          </p:cNvPr>
          <p:cNvCxnSpPr>
            <a:cxnSpLocks/>
          </p:cNvCxnSpPr>
          <p:nvPr/>
        </p:nvCxnSpPr>
        <p:spPr>
          <a:xfrm>
            <a:off x="1877087" y="2833636"/>
            <a:ext cx="6574097" cy="70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16D84AA-BFF6-9745-FA30-D794DDAF2856}"/>
              </a:ext>
            </a:extLst>
          </p:cNvPr>
          <p:cNvSpPr txBox="1"/>
          <p:nvPr/>
        </p:nvSpPr>
        <p:spPr>
          <a:xfrm>
            <a:off x="3306234" y="2420151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Request:  GET /thing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668715F-BD7B-FD1B-A790-0A67E218F959}"/>
              </a:ext>
            </a:extLst>
          </p:cNvPr>
          <p:cNvCxnSpPr>
            <a:cxnSpLocks/>
          </p:cNvCxnSpPr>
          <p:nvPr/>
        </p:nvCxnSpPr>
        <p:spPr>
          <a:xfrm flipH="1" flipV="1">
            <a:off x="1915358" y="3921054"/>
            <a:ext cx="6556255" cy="463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19075CB-F6B9-7411-97A6-20765C0F5FD8}"/>
              </a:ext>
            </a:extLst>
          </p:cNvPr>
          <p:cNvSpPr txBox="1"/>
          <p:nvPr/>
        </p:nvSpPr>
        <p:spPr>
          <a:xfrm>
            <a:off x="3139312" y="3520944"/>
            <a:ext cx="3711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Response:  200 OK + thing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4FA834C-AD33-B56A-E936-04C5C99DDC1B}"/>
              </a:ext>
            </a:extLst>
          </p:cNvPr>
          <p:cNvSpPr/>
          <p:nvPr/>
        </p:nvSpPr>
        <p:spPr>
          <a:xfrm>
            <a:off x="599055" y="5921529"/>
            <a:ext cx="10993890" cy="669808"/>
          </a:xfrm>
          <a:prstGeom prst="roundRect">
            <a:avLst/>
          </a:prstGeom>
          <a:solidFill>
            <a:srgbClr val="65136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Þ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C33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Generic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way to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ask the server to do something</a:t>
            </a:r>
            <a:r>
              <a:rPr lang="en-US" sz="2400" dirty="0">
                <a:solidFill>
                  <a:srgbClr val="FFFFFF"/>
                </a:solidFill>
                <a:latin typeface="Avenir Book" panose="02000503020000020003" pitchFamily="2" charset="0"/>
              </a:rPr>
              <a:t> =&gt; an API over the network!</a:t>
            </a:r>
            <a:endParaRPr kumimoji="0" lang="en-US" sz="2400" b="0" i="0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91DC92-C8FF-9D0B-F7CF-23DC75E2BF3A}"/>
              </a:ext>
            </a:extLst>
          </p:cNvPr>
          <p:cNvSpPr txBox="1"/>
          <p:nvPr/>
        </p:nvSpPr>
        <p:spPr>
          <a:xfrm>
            <a:off x="257175" y="4508238"/>
            <a:ext cx="88113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HTTP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request:  a way to fetch (</a:t>
            </a:r>
            <a:r>
              <a:rPr lang="en-US" sz="2400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</a:t>
            </a:r>
            <a:r>
              <a:rPr lang="en-US" sz="2400" dirty="0">
                <a:solidFill>
                  <a:srgbClr val="FFFFFF"/>
                </a:solidFill>
                <a:latin typeface="Avenir Book" panose="02000503020000020003" pitchFamily="2" charset="0"/>
              </a:rPr>
              <a:t>) or send (</a:t>
            </a:r>
            <a:r>
              <a:rPr lang="en-US" sz="2400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POST</a:t>
            </a:r>
            <a:r>
              <a:rPr lang="en-US" sz="2400" dirty="0">
                <a:solidFill>
                  <a:srgbClr val="FFFFFF"/>
                </a:solidFill>
                <a:latin typeface="Avenir Book" panose="02000503020000020003" pitchFamily="2" charset="0"/>
              </a:rPr>
              <a:t>) 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some object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>
                <a:solidFill>
                  <a:srgbClr val="FFFFFF"/>
                </a:solidFill>
                <a:latin typeface="Avenir Book" panose="02000503020000020003" pitchFamily="2" charset="0"/>
              </a:rPr>
              <a:t>Doesn’t need to</a:t>
            </a:r>
            <a:r>
              <a:rPr lang="en-US" sz="2400" dirty="0">
                <a:solidFill>
                  <a:srgbClr val="FFFFFF"/>
                </a:solidFill>
                <a:latin typeface="Avenir Book" panose="02000503020000020003" pitchFamily="2" charset="0"/>
              </a:rPr>
              <a:t> be a web page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Doesn’t need to be from a browser</a:t>
            </a:r>
          </a:p>
        </p:txBody>
      </p:sp>
    </p:spTree>
    <p:extLst>
      <p:ext uri="{BB962C8B-B14F-4D97-AF65-F5344CB8AC3E}">
        <p14:creationId xmlns:p14="http://schemas.microsoft.com/office/powerpoint/2010/main" val="107342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2AE8-D2B2-2EB1-1C8C-E81317D854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160337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How do programs communicate?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E36C6-1438-1402-F22F-882444F5A57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7700" y="1570703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Need a protocol!  We’ve seen lots of examples….</a:t>
            </a:r>
          </a:p>
          <a:p>
            <a:pPr marL="0" indent="0">
              <a:buNone/>
            </a:pPr>
            <a:r>
              <a:rPr lang="en-US" dirty="0"/>
              <a:t>IP, TCP, ICMP, RIP, OSPF, BGP, DNS, HTTP, </a:t>
            </a:r>
            <a:r>
              <a:rPr lang="en-US" dirty="0" err="1"/>
              <a:t>Snowcast</a:t>
            </a:r>
            <a:r>
              <a:rPr lang="en-US" dirty="0"/>
              <a:t> ...</a:t>
            </a:r>
          </a:p>
        </p:txBody>
      </p:sp>
    </p:spTree>
    <p:extLst>
      <p:ext uri="{BB962C8B-B14F-4D97-AF65-F5344CB8AC3E}">
        <p14:creationId xmlns:p14="http://schemas.microsoft.com/office/powerpoint/2010/main" val="2510594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2AE8-D2B2-2EB1-1C8C-E81317D854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160337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How do programs communicate?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E36C6-1438-1402-F22F-882444F5A57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7700" y="1570703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Need a protocol!  We’ve seen lots of examples….</a:t>
            </a:r>
          </a:p>
          <a:p>
            <a:pPr marL="0" indent="0">
              <a:buNone/>
            </a:pPr>
            <a:r>
              <a:rPr lang="en-US" dirty="0"/>
              <a:t>IP, TCP, ICMP, RIP, OSPF, BGP, DNS, HTTP, </a:t>
            </a:r>
            <a:r>
              <a:rPr lang="en-US" dirty="0" err="1"/>
              <a:t>Snowcast</a:t>
            </a:r>
            <a:r>
              <a:rPr lang="en-US" dirty="0"/>
              <a:t> ...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B078FCE-2F72-C258-4484-20ECE1824484}"/>
              </a:ext>
            </a:extLst>
          </p:cNvPr>
          <p:cNvSpPr/>
          <p:nvPr/>
        </p:nvSpPr>
        <p:spPr>
          <a:xfrm>
            <a:off x="1857659" y="5977129"/>
            <a:ext cx="8686800" cy="669808"/>
          </a:xfrm>
          <a:prstGeom prst="roundRect">
            <a:avLst/>
          </a:prstGeom>
          <a:solidFill>
            <a:srgbClr val="65136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Þ"/>
              <a:tabLst/>
              <a:defRPr/>
            </a:pP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enir Book" panose="02000503020000020003" pitchFamily="2" charset="0"/>
              </a:rPr>
              <a:t>What do protocols require?</a:t>
            </a:r>
          </a:p>
        </p:txBody>
      </p:sp>
    </p:spTree>
    <p:extLst>
      <p:ext uri="{BB962C8B-B14F-4D97-AF65-F5344CB8AC3E}">
        <p14:creationId xmlns:p14="http://schemas.microsoft.com/office/powerpoint/2010/main" val="225731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2AE8-D2B2-2EB1-1C8C-E81317D854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160337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Requirements for protocols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E73EF-C117-335B-FADF-47FF9B8C9595}"/>
              </a:ext>
            </a:extLst>
          </p:cNvPr>
          <p:cNvSpPr txBox="1"/>
          <p:nvPr/>
        </p:nvSpPr>
        <p:spPr>
          <a:xfrm>
            <a:off x="725055" y="1340845"/>
            <a:ext cx="5409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Avenir Book" charset="0"/>
                <a:ea typeface="Avenir Book" charset="0"/>
                <a:cs typeface="Avenir Book" charset="0"/>
              </a:rPr>
              <a:t>Data representation (headers, packet formats)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2C731EE-3FF5-CF31-87DB-FBBA4A5EF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313" y="3981769"/>
            <a:ext cx="4710746" cy="227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BB52E7D-B8F3-3EC4-32CB-4A76D36AF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34988"/>
            <a:ext cx="4168877" cy="190132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C0657D-2CBB-85CD-30B5-D6E760AB5D7B}"/>
              </a:ext>
            </a:extLst>
          </p:cNvPr>
          <p:cNvSpPr txBox="1"/>
          <p:nvPr/>
        </p:nvSpPr>
        <p:spPr>
          <a:xfrm>
            <a:off x="7076720" y="1340085"/>
            <a:ext cx="47884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>
                <a:latin typeface="Avenir Book" charset="0"/>
                <a:ea typeface="Avenir Book" charset="0"/>
                <a:cs typeface="Avenir Book" charset="0"/>
              </a:rPr>
              <a:t>Semantics</a:t>
            </a: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2000" i="1" dirty="0">
                <a:latin typeface="Avenir Book" charset="0"/>
                <a:ea typeface="Avenir Book" charset="0"/>
                <a:cs typeface="Avenir Book" charset="0"/>
              </a:rPr>
              <a:t>(when to send each message,</a:t>
            </a:r>
          </a:p>
          <a:p>
            <a:pPr algn="ctr"/>
            <a:r>
              <a:rPr lang="en-US" sz="2000" i="1" dirty="0">
                <a:latin typeface="Avenir Book" charset="0"/>
                <a:ea typeface="Avenir Book" charset="0"/>
                <a:cs typeface="Avenir Book" charset="0"/>
              </a:rPr>
              <a:t> how to handle errors)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5A1821-CB3D-0FDA-4050-3A6419205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100" y="2084719"/>
            <a:ext cx="5071300" cy="24348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A3F55F-C0E7-2523-D747-C507B6219C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278"/>
          <a:stretch/>
        </p:blipFill>
        <p:spPr>
          <a:xfrm>
            <a:off x="7607891" y="4703872"/>
            <a:ext cx="4584109" cy="194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6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2AE8-D2B2-2EB1-1C8C-E81317D854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160337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Requirements for protocols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E73EF-C117-335B-FADF-47FF9B8C9595}"/>
              </a:ext>
            </a:extLst>
          </p:cNvPr>
          <p:cNvSpPr txBox="1"/>
          <p:nvPr/>
        </p:nvSpPr>
        <p:spPr>
          <a:xfrm>
            <a:off x="725055" y="1340845"/>
            <a:ext cx="5409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Avenir Book" charset="0"/>
                <a:ea typeface="Avenir Book" charset="0"/>
                <a:cs typeface="Avenir Book" charset="0"/>
              </a:rPr>
              <a:t>Data representation (headers, packet formats)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2C731EE-3FF5-CF31-87DB-FBBA4A5EF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313" y="3981769"/>
            <a:ext cx="4710746" cy="227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BB52E7D-B8F3-3EC4-32CB-4A76D36AF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34988"/>
            <a:ext cx="4168877" cy="190132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41838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2AE8-D2B2-2EB1-1C8C-E81317D854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160337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Requirements for protocols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E73EF-C117-335B-FADF-47FF9B8C9595}"/>
              </a:ext>
            </a:extLst>
          </p:cNvPr>
          <p:cNvSpPr txBox="1"/>
          <p:nvPr/>
        </p:nvSpPr>
        <p:spPr>
          <a:xfrm>
            <a:off x="725055" y="1340845"/>
            <a:ext cx="5409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Avenir Book" charset="0"/>
                <a:ea typeface="Avenir Book" charset="0"/>
                <a:cs typeface="Avenir Book" charset="0"/>
              </a:rPr>
              <a:t>Data representation (headers, packet formats)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2C731EE-3FF5-CF31-87DB-FBBA4A5EF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313" y="3981769"/>
            <a:ext cx="4710746" cy="227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BB52E7D-B8F3-3EC4-32CB-4A76D36AF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34988"/>
            <a:ext cx="4168877" cy="190132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C0657D-2CBB-85CD-30B5-D6E760AB5D7B}"/>
              </a:ext>
            </a:extLst>
          </p:cNvPr>
          <p:cNvSpPr txBox="1"/>
          <p:nvPr/>
        </p:nvSpPr>
        <p:spPr>
          <a:xfrm>
            <a:off x="7076720" y="1340085"/>
            <a:ext cx="47884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>
                <a:latin typeface="Avenir Book" charset="0"/>
                <a:ea typeface="Avenir Book" charset="0"/>
                <a:cs typeface="Avenir Book" charset="0"/>
              </a:rPr>
              <a:t>Semantics</a:t>
            </a: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2000" i="1" dirty="0">
                <a:latin typeface="Avenir Book" charset="0"/>
                <a:ea typeface="Avenir Book" charset="0"/>
                <a:cs typeface="Avenir Book" charset="0"/>
              </a:rPr>
              <a:t>(when to send each message,</a:t>
            </a:r>
          </a:p>
          <a:p>
            <a:pPr algn="ctr"/>
            <a:r>
              <a:rPr lang="en-US" sz="2000" i="1" dirty="0">
                <a:latin typeface="Avenir Book" charset="0"/>
                <a:ea typeface="Avenir Book" charset="0"/>
                <a:cs typeface="Avenir Book" charset="0"/>
              </a:rPr>
              <a:t> how to handle errors)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5A1821-CB3D-0FDA-4050-3A6419205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100" y="2084719"/>
            <a:ext cx="5071300" cy="24348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A3F55F-C0E7-2523-D747-C507B6219C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278"/>
          <a:stretch/>
        </p:blipFill>
        <p:spPr>
          <a:xfrm>
            <a:off x="7607891" y="4703872"/>
            <a:ext cx="4584109" cy="1943066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F2CE0F3-1D46-AEF7-4617-B83604472B60}"/>
              </a:ext>
            </a:extLst>
          </p:cNvPr>
          <p:cNvSpPr/>
          <p:nvPr/>
        </p:nvSpPr>
        <p:spPr>
          <a:xfrm>
            <a:off x="1857659" y="5977129"/>
            <a:ext cx="8686800" cy="669808"/>
          </a:xfrm>
          <a:prstGeom prst="roundRect">
            <a:avLst/>
          </a:prstGeom>
          <a:solidFill>
            <a:srgbClr val="65136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Þ"/>
              <a:tabLst/>
              <a:defRPr/>
            </a:pP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enir Book" panose="02000503020000020003" pitchFamily="2" charset="0"/>
              </a:rPr>
              <a:t>Must be specific enough to interoperate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noProof="0" dirty="0">
                <a:solidFill>
                  <a:schemeClr val="tx1"/>
                </a:solidFill>
                <a:latin typeface="Avenir Book" panose="02000503020000020003" pitchFamily="2" charset="0"/>
              </a:rPr>
              <a:t>(support multiple architectures, byte orders, languages, locales …)</a:t>
            </a:r>
            <a:endParaRPr kumimoji="0" lang="en-US" sz="20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49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F9A92A-A8A0-C9EB-6A31-C6353730585D}"/>
              </a:ext>
            </a:extLst>
          </p:cNvPr>
          <p:cNvSpPr txBox="1"/>
          <p:nvPr/>
        </p:nvSpPr>
        <p:spPr>
          <a:xfrm>
            <a:off x="486696" y="398207"/>
            <a:ext cx="6178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When you made a custom protocol…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6F862-8BB4-2AD0-4B00-8D8C2FFF4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19" y="1041637"/>
            <a:ext cx="6341807" cy="314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86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F9A92A-A8A0-C9EB-6A31-C6353730585D}"/>
              </a:ext>
            </a:extLst>
          </p:cNvPr>
          <p:cNvSpPr txBox="1"/>
          <p:nvPr/>
        </p:nvSpPr>
        <p:spPr>
          <a:xfrm>
            <a:off x="486696" y="398207"/>
            <a:ext cx="6178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When you made a custom protocol…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6F862-8BB4-2AD0-4B00-8D8C2FFF4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19" y="1041637"/>
            <a:ext cx="6341807" cy="31497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A10F2A-890F-8232-F7C2-4DF15E8ABCE8}"/>
              </a:ext>
            </a:extLst>
          </p:cNvPr>
          <p:cNvSpPr txBox="1"/>
          <p:nvPr/>
        </p:nvSpPr>
        <p:spPr>
          <a:xfrm>
            <a:off x="3993124" y="1806160"/>
            <a:ext cx="7875757" cy="47705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// Guessing game example (lecture 3!!)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type struct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GuessMessage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MessageType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uint8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Number uint16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(m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GuessMessage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 Marshal() []byte {</a:t>
            </a:r>
          </a:p>
          <a:p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:= new(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bytes.Buffer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err :=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binary.Write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binary.BigEndian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m.MessageType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if err != nil 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	. . 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err =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binary.Write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binary.BigEndian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m.Number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if err != nil 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	. . 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buf.Bytes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74933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F9A92A-A8A0-C9EB-6A31-C6353730585D}"/>
              </a:ext>
            </a:extLst>
          </p:cNvPr>
          <p:cNvSpPr txBox="1"/>
          <p:nvPr/>
        </p:nvSpPr>
        <p:spPr>
          <a:xfrm>
            <a:off x="486696" y="398207"/>
            <a:ext cx="6178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When you made a custom protocol…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6F862-8BB4-2AD0-4B00-8D8C2FFF4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19" y="1041637"/>
            <a:ext cx="6341807" cy="31497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A10F2A-890F-8232-F7C2-4DF15E8ABCE8}"/>
              </a:ext>
            </a:extLst>
          </p:cNvPr>
          <p:cNvSpPr txBox="1"/>
          <p:nvPr/>
        </p:nvSpPr>
        <p:spPr>
          <a:xfrm>
            <a:off x="3993124" y="1806160"/>
            <a:ext cx="7875757" cy="47705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// Guessing game example (lecture 3!!)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type struct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GuessMessage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MessageType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uint8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Number uint16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(m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GuessMessage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 Marshal() []byte {</a:t>
            </a:r>
          </a:p>
          <a:p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:= new(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bytes.Buffer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err :=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binary.Write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binary.BigEndian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m.MessageType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if err != nil 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	. . 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err =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binary.Write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binary.BigEndian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m.Number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if err != nil 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	. . 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buf.Bytes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CF8D02F-E5EB-3130-E70B-5DDEF2E31856}"/>
              </a:ext>
            </a:extLst>
          </p:cNvPr>
          <p:cNvSpPr/>
          <p:nvPr/>
        </p:nvSpPr>
        <p:spPr>
          <a:xfrm>
            <a:off x="1790700" y="5906889"/>
            <a:ext cx="8686800" cy="669808"/>
          </a:xfrm>
          <a:prstGeom prst="roundRect">
            <a:avLst/>
          </a:prstGeom>
          <a:solidFill>
            <a:srgbClr val="65136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enir Book" panose="02000503020000020003" pitchFamily="2" charset="0"/>
              </a:rPr>
              <a:t>All the protocols you’ve made so far (+IP, TCP, RIP, …):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enir Book" panose="02000503020000020003" pitchFamily="2" charset="0"/>
              </a:rPr>
              <a:t> manually packing bytes into buffers</a:t>
            </a:r>
          </a:p>
        </p:txBody>
      </p:sp>
    </p:spTree>
    <p:extLst>
      <p:ext uri="{BB962C8B-B14F-4D97-AF65-F5344CB8AC3E}">
        <p14:creationId xmlns:p14="http://schemas.microsoft.com/office/powerpoint/2010/main" val="133967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D90A0-EB26-5B0D-EE70-D79B13C94B6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1223" y="1025013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All the protocols you’ve been writing so far</a:t>
            </a:r>
            <a:r>
              <a:rPr lang="en-US" sz="2800" dirty="0"/>
              <a:t>:  manually loading bytes into buffers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useful for learning:</a:t>
            </a:r>
          </a:p>
          <a:p>
            <a:r>
              <a:rPr lang="en-US" dirty="0"/>
              <a:t>How protocols work under the hood</a:t>
            </a:r>
          </a:p>
          <a:p>
            <a:r>
              <a:rPr lang="en-US" dirty="0"/>
              <a:t>How fundamental Internet protocols actually work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4F27DBA-6D3F-57A1-3AF5-AE8FF4D73F6A}"/>
              </a:ext>
            </a:extLst>
          </p:cNvPr>
          <p:cNvSpPr/>
          <p:nvPr/>
        </p:nvSpPr>
        <p:spPr>
          <a:xfrm>
            <a:off x="1790700" y="5257798"/>
            <a:ext cx="8686800" cy="1039763"/>
          </a:xfrm>
          <a:prstGeom prst="roundRect">
            <a:avLst/>
          </a:prstGeom>
          <a:solidFill>
            <a:srgbClr val="65136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enir Book" panose="02000503020000020003" pitchFamily="2" charset="0"/>
              </a:rPr>
              <a:t>But if your job is to build applications, is this what you should be doing? 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enir Book" panose="02000503020000020003" pitchFamily="2" charset="0"/>
              </a:rPr>
              <a:t>Almost certainly not.</a:t>
            </a:r>
          </a:p>
        </p:txBody>
      </p:sp>
    </p:spTree>
    <p:extLst>
      <p:ext uri="{BB962C8B-B14F-4D97-AF65-F5344CB8AC3E}">
        <p14:creationId xmlns:p14="http://schemas.microsoft.com/office/powerpoint/2010/main" val="213614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59ED86-3F47-F96A-FBCA-EBD38AF8560A}"/>
              </a:ext>
            </a:extLst>
          </p:cNvPr>
          <p:cNvSpPr txBox="1"/>
          <p:nvPr/>
        </p:nvSpPr>
        <p:spPr>
          <a:xfrm>
            <a:off x="1762589" y="2736502"/>
            <a:ext cx="87430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How SHOULD you write a protocol outside this class?</a:t>
            </a:r>
          </a:p>
          <a:p>
            <a:pPr algn="ctr"/>
            <a:endParaRPr lang="en-US" sz="2800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And why?</a:t>
            </a:r>
          </a:p>
        </p:txBody>
      </p:sp>
    </p:spTree>
    <p:extLst>
      <p:ext uri="{BB962C8B-B14F-4D97-AF65-F5344CB8AC3E}">
        <p14:creationId xmlns:p14="http://schemas.microsoft.com/office/powerpoint/2010/main" val="731765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59ED86-3F47-F96A-FBCA-EBD38AF8560A}"/>
              </a:ext>
            </a:extLst>
          </p:cNvPr>
          <p:cNvSpPr txBox="1"/>
          <p:nvPr/>
        </p:nvSpPr>
        <p:spPr>
          <a:xfrm>
            <a:off x="1762589" y="2736502"/>
            <a:ext cx="87430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How SHOULD you write a protocol outside this class?</a:t>
            </a:r>
          </a:p>
          <a:p>
            <a:pPr algn="ctr"/>
            <a:endParaRPr lang="en-US" sz="2800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And why?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036E5-9272-6F0C-F7E1-3B12D1C8B7AC}"/>
              </a:ext>
            </a:extLst>
          </p:cNvPr>
          <p:cNvSpPr txBox="1"/>
          <p:nvPr/>
        </p:nvSpPr>
        <p:spPr>
          <a:xfrm>
            <a:off x="7123472" y="6312311"/>
            <a:ext cx="4671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Avenir Book" charset="0"/>
                <a:ea typeface="Avenir Book" charset="0"/>
                <a:cs typeface="Avenir Book" charset="0"/>
              </a:rPr>
              <a:t>* At least, how to start thinking about it</a:t>
            </a:r>
          </a:p>
        </p:txBody>
      </p:sp>
    </p:spTree>
    <p:extLst>
      <p:ext uri="{BB962C8B-B14F-4D97-AF65-F5344CB8AC3E}">
        <p14:creationId xmlns:p14="http://schemas.microsoft.com/office/powerpoint/2010/main" val="3240366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8D8BD1-CD5E-1928-8B6F-CB0AADFE9939}"/>
              </a:ext>
            </a:extLst>
          </p:cNvPr>
          <p:cNvSpPr txBox="1"/>
          <p:nvPr/>
        </p:nvSpPr>
        <p:spPr>
          <a:xfrm>
            <a:off x="190224" y="266600"/>
            <a:ext cx="8587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Typical application goal:  make an API for something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7B76392D-95FA-6BB4-3AD8-A851DD169A4A}"/>
              </a:ext>
            </a:extLst>
          </p:cNvPr>
          <p:cNvSpPr/>
          <p:nvPr/>
        </p:nvSpPr>
        <p:spPr>
          <a:xfrm>
            <a:off x="5926669" y="3956507"/>
            <a:ext cx="5702710" cy="2243678"/>
          </a:xfrm>
          <a:prstGeom prst="cloud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9633D98-DE70-D162-E736-6AE1FA76FC8F}"/>
              </a:ext>
            </a:extLst>
          </p:cNvPr>
          <p:cNvSpPr/>
          <p:nvPr/>
        </p:nvSpPr>
        <p:spPr>
          <a:xfrm>
            <a:off x="5613209" y="3956507"/>
            <a:ext cx="4229254" cy="2349942"/>
          </a:xfrm>
          <a:prstGeom prst="cloud">
            <a:avLst/>
          </a:prstGeom>
          <a:solidFill>
            <a:srgbClr val="A4D4ED"/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3029E-7CF6-885D-B613-2D35E0F120DB}"/>
              </a:ext>
            </a:extLst>
          </p:cNvPr>
          <p:cNvSpPr txBox="1"/>
          <p:nvPr/>
        </p:nvSpPr>
        <p:spPr>
          <a:xfrm>
            <a:off x="7008913" y="4760575"/>
            <a:ext cx="1142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Your App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751BE-312F-BA7B-FFD3-5992D921DC7B}"/>
              </a:ext>
            </a:extLst>
          </p:cNvPr>
          <p:cNvSpPr txBox="1"/>
          <p:nvPr/>
        </p:nvSpPr>
        <p:spPr>
          <a:xfrm>
            <a:off x="293463" y="1082576"/>
            <a:ext cx="104286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What you have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: some servers/services that live somewhere in the cloud</a:t>
            </a:r>
          </a:p>
          <a:p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586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8D8BD1-CD5E-1928-8B6F-CB0AADFE9939}"/>
              </a:ext>
            </a:extLst>
          </p:cNvPr>
          <p:cNvSpPr txBox="1"/>
          <p:nvPr/>
        </p:nvSpPr>
        <p:spPr>
          <a:xfrm>
            <a:off x="190224" y="266600"/>
            <a:ext cx="8587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Typical application goal:  make an API for something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7B76392D-95FA-6BB4-3AD8-A851DD169A4A}"/>
              </a:ext>
            </a:extLst>
          </p:cNvPr>
          <p:cNvSpPr/>
          <p:nvPr/>
        </p:nvSpPr>
        <p:spPr>
          <a:xfrm>
            <a:off x="5926669" y="3956507"/>
            <a:ext cx="5702710" cy="2243678"/>
          </a:xfrm>
          <a:prstGeom prst="cloud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9633D98-DE70-D162-E736-6AE1FA76FC8F}"/>
              </a:ext>
            </a:extLst>
          </p:cNvPr>
          <p:cNvSpPr/>
          <p:nvPr/>
        </p:nvSpPr>
        <p:spPr>
          <a:xfrm>
            <a:off x="5613209" y="3956507"/>
            <a:ext cx="4229254" cy="2349942"/>
          </a:xfrm>
          <a:prstGeom prst="cloud">
            <a:avLst/>
          </a:prstGeom>
          <a:solidFill>
            <a:srgbClr val="A4D4ED"/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3029E-7CF6-885D-B613-2D35E0F120DB}"/>
              </a:ext>
            </a:extLst>
          </p:cNvPr>
          <p:cNvSpPr txBox="1"/>
          <p:nvPr/>
        </p:nvSpPr>
        <p:spPr>
          <a:xfrm>
            <a:off x="7008913" y="4760575"/>
            <a:ext cx="1142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Your App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751BE-312F-BA7B-FFD3-5992D921DC7B}"/>
              </a:ext>
            </a:extLst>
          </p:cNvPr>
          <p:cNvSpPr txBox="1"/>
          <p:nvPr/>
        </p:nvSpPr>
        <p:spPr>
          <a:xfrm>
            <a:off x="190224" y="1181036"/>
            <a:ext cx="104286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What you have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: some servers/services that live somewhere in the cloud</a:t>
            </a:r>
          </a:p>
          <a:p>
            <a:r>
              <a:rPr lang="en-US" sz="2400" dirty="0">
                <a:solidFill>
                  <a:srgbClr val="FFCC33"/>
                </a:solidFill>
                <a:latin typeface="Avenir Book" charset="0"/>
                <a:ea typeface="Avenir Book" charset="0"/>
                <a:cs typeface="Avenir Book" charset="0"/>
              </a:rPr>
              <a:t> =&gt; Might be distributed, might not</a:t>
            </a:r>
          </a:p>
          <a:p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Want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:  end-user to be able to use your 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Read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Write/upload data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69A912-275D-DCDA-9CF6-FF28D7D92D4B}"/>
              </a:ext>
            </a:extLst>
          </p:cNvPr>
          <p:cNvSpPr/>
          <p:nvPr/>
        </p:nvSpPr>
        <p:spPr>
          <a:xfrm>
            <a:off x="1197595" y="4545594"/>
            <a:ext cx="2032000" cy="1065503"/>
          </a:xfrm>
          <a:prstGeom prst="rect">
            <a:avLst/>
          </a:prstGeom>
          <a:solidFill>
            <a:srgbClr val="20A6F4"/>
          </a:solidFill>
          <a:ln w="25400" cap="flat" cmpd="sng" algn="ctr">
            <a:solidFill>
              <a:srgbClr val="20A6F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Client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9051E17-0E59-B3E7-F155-A9DFD08DBC6F}"/>
              </a:ext>
            </a:extLst>
          </p:cNvPr>
          <p:cNvCxnSpPr>
            <a:cxnSpLocks/>
          </p:cNvCxnSpPr>
          <p:nvPr/>
        </p:nvCxnSpPr>
        <p:spPr>
          <a:xfrm>
            <a:off x="3233021" y="4945241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5BA84C5-186C-9C64-B39F-1941C9391F63}"/>
              </a:ext>
            </a:extLst>
          </p:cNvPr>
          <p:cNvSpPr txBox="1"/>
          <p:nvPr/>
        </p:nvSpPr>
        <p:spPr>
          <a:xfrm>
            <a:off x="3622687" y="4575909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do_thing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()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2A168D-E22A-1A46-E98F-51200BCA4690}"/>
              </a:ext>
            </a:extLst>
          </p:cNvPr>
          <p:cNvCxnSpPr>
            <a:cxnSpLocks/>
          </p:cNvCxnSpPr>
          <p:nvPr/>
        </p:nvCxnSpPr>
        <p:spPr>
          <a:xfrm flipH="1">
            <a:off x="3233021" y="5397910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E172FDB-DB0B-9C3D-2BDE-58606AFC389A}"/>
              </a:ext>
            </a:extLst>
          </p:cNvPr>
          <p:cNvSpPr txBox="1"/>
          <p:nvPr/>
        </p:nvSpPr>
        <p:spPr>
          <a:xfrm>
            <a:off x="3667564" y="4999126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Response/error</a:t>
            </a:r>
          </a:p>
        </p:txBody>
      </p:sp>
    </p:spTree>
    <p:extLst>
      <p:ext uri="{BB962C8B-B14F-4D97-AF65-F5344CB8AC3E}">
        <p14:creationId xmlns:p14="http://schemas.microsoft.com/office/powerpoint/2010/main" val="2531372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7B76392D-95FA-6BB4-3AD8-A851DD169A4A}"/>
              </a:ext>
            </a:extLst>
          </p:cNvPr>
          <p:cNvSpPr/>
          <p:nvPr/>
        </p:nvSpPr>
        <p:spPr>
          <a:xfrm>
            <a:off x="5469469" y="638120"/>
            <a:ext cx="5702710" cy="2243678"/>
          </a:xfrm>
          <a:prstGeom prst="cloud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9633D98-DE70-D162-E736-6AE1FA76FC8F}"/>
              </a:ext>
            </a:extLst>
          </p:cNvPr>
          <p:cNvSpPr/>
          <p:nvPr/>
        </p:nvSpPr>
        <p:spPr>
          <a:xfrm>
            <a:off x="5156009" y="638120"/>
            <a:ext cx="4229254" cy="2349942"/>
          </a:xfrm>
          <a:prstGeom prst="cloud">
            <a:avLst/>
          </a:prstGeom>
          <a:solidFill>
            <a:srgbClr val="A4D4ED"/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3029E-7CF6-885D-B613-2D35E0F120DB}"/>
              </a:ext>
            </a:extLst>
          </p:cNvPr>
          <p:cNvSpPr txBox="1"/>
          <p:nvPr/>
        </p:nvSpPr>
        <p:spPr>
          <a:xfrm>
            <a:off x="6551713" y="1442188"/>
            <a:ext cx="1142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Your App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751BE-312F-BA7B-FFD3-5992D921DC7B}"/>
              </a:ext>
            </a:extLst>
          </p:cNvPr>
          <p:cNvSpPr txBox="1"/>
          <p:nvPr/>
        </p:nvSpPr>
        <p:spPr>
          <a:xfrm>
            <a:off x="881692" y="3408274"/>
            <a:ext cx="10428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Challenges/Requirements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Heterogeneous devices (desktop/mobile, different OSes)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Application will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Number of user devices will scale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Number of services/services will scale too!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69A912-275D-DCDA-9CF6-FF28D7D92D4B}"/>
              </a:ext>
            </a:extLst>
          </p:cNvPr>
          <p:cNvSpPr/>
          <p:nvPr/>
        </p:nvSpPr>
        <p:spPr>
          <a:xfrm>
            <a:off x="740395" y="1227207"/>
            <a:ext cx="2032000" cy="1065503"/>
          </a:xfrm>
          <a:prstGeom prst="rect">
            <a:avLst/>
          </a:prstGeom>
          <a:solidFill>
            <a:srgbClr val="20A6F4"/>
          </a:solidFill>
          <a:ln w="25400" cap="flat" cmpd="sng" algn="ctr">
            <a:solidFill>
              <a:srgbClr val="20A6F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Client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9051E17-0E59-B3E7-F155-A9DFD08DBC6F}"/>
              </a:ext>
            </a:extLst>
          </p:cNvPr>
          <p:cNvCxnSpPr>
            <a:cxnSpLocks/>
          </p:cNvCxnSpPr>
          <p:nvPr/>
        </p:nvCxnSpPr>
        <p:spPr>
          <a:xfrm>
            <a:off x="2775821" y="1626854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5BA84C5-186C-9C64-B39F-1941C9391F63}"/>
              </a:ext>
            </a:extLst>
          </p:cNvPr>
          <p:cNvSpPr txBox="1"/>
          <p:nvPr/>
        </p:nvSpPr>
        <p:spPr>
          <a:xfrm>
            <a:off x="3165487" y="12575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do_thing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()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2A168D-E22A-1A46-E98F-51200BCA4690}"/>
              </a:ext>
            </a:extLst>
          </p:cNvPr>
          <p:cNvCxnSpPr>
            <a:cxnSpLocks/>
          </p:cNvCxnSpPr>
          <p:nvPr/>
        </p:nvCxnSpPr>
        <p:spPr>
          <a:xfrm flipH="1">
            <a:off x="2775821" y="2079523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E172FDB-DB0B-9C3D-2BDE-58606AFC389A}"/>
              </a:ext>
            </a:extLst>
          </p:cNvPr>
          <p:cNvSpPr txBox="1"/>
          <p:nvPr/>
        </p:nvSpPr>
        <p:spPr>
          <a:xfrm>
            <a:off x="3210364" y="1680739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Response/error</a:t>
            </a:r>
          </a:p>
        </p:txBody>
      </p:sp>
    </p:spTree>
    <p:extLst>
      <p:ext uri="{BB962C8B-B14F-4D97-AF65-F5344CB8AC3E}">
        <p14:creationId xmlns:p14="http://schemas.microsoft.com/office/powerpoint/2010/main" val="2904236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7B76392D-95FA-6BB4-3AD8-A851DD169A4A}"/>
              </a:ext>
            </a:extLst>
          </p:cNvPr>
          <p:cNvSpPr/>
          <p:nvPr/>
        </p:nvSpPr>
        <p:spPr>
          <a:xfrm>
            <a:off x="5469469" y="638120"/>
            <a:ext cx="5702710" cy="2243678"/>
          </a:xfrm>
          <a:prstGeom prst="cloud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9633D98-DE70-D162-E736-6AE1FA76FC8F}"/>
              </a:ext>
            </a:extLst>
          </p:cNvPr>
          <p:cNvSpPr/>
          <p:nvPr/>
        </p:nvSpPr>
        <p:spPr>
          <a:xfrm>
            <a:off x="5156009" y="638120"/>
            <a:ext cx="4229254" cy="2349942"/>
          </a:xfrm>
          <a:prstGeom prst="cloud">
            <a:avLst/>
          </a:prstGeom>
          <a:solidFill>
            <a:srgbClr val="A4D4ED"/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3029E-7CF6-885D-B613-2D35E0F120DB}"/>
              </a:ext>
            </a:extLst>
          </p:cNvPr>
          <p:cNvSpPr txBox="1"/>
          <p:nvPr/>
        </p:nvSpPr>
        <p:spPr>
          <a:xfrm>
            <a:off x="6551713" y="1442188"/>
            <a:ext cx="1142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Your App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751BE-312F-BA7B-FFD3-5992D921DC7B}"/>
              </a:ext>
            </a:extLst>
          </p:cNvPr>
          <p:cNvSpPr txBox="1"/>
          <p:nvPr/>
        </p:nvSpPr>
        <p:spPr>
          <a:xfrm>
            <a:off x="255161" y="3514538"/>
            <a:ext cx="10428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Would like to have a generic API for interacting with application services</a:t>
            </a: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  =&gt; Flexible to changes</a:t>
            </a: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  =&gt; Easy to scale</a:t>
            </a: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 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  <a:sym typeface="Wingdings" pitchFamily="2" charset="2"/>
              </a:rPr>
              <a:t>=&gt; 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69A912-275D-DCDA-9CF6-FF28D7D92D4B}"/>
              </a:ext>
            </a:extLst>
          </p:cNvPr>
          <p:cNvSpPr/>
          <p:nvPr/>
        </p:nvSpPr>
        <p:spPr>
          <a:xfrm>
            <a:off x="740395" y="1227207"/>
            <a:ext cx="2032000" cy="1065503"/>
          </a:xfrm>
          <a:prstGeom prst="rect">
            <a:avLst/>
          </a:prstGeom>
          <a:solidFill>
            <a:srgbClr val="20A6F4"/>
          </a:solidFill>
          <a:ln w="25400" cap="flat" cmpd="sng" algn="ctr">
            <a:solidFill>
              <a:srgbClr val="20A6F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Client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9051E17-0E59-B3E7-F155-A9DFD08DBC6F}"/>
              </a:ext>
            </a:extLst>
          </p:cNvPr>
          <p:cNvCxnSpPr>
            <a:cxnSpLocks/>
          </p:cNvCxnSpPr>
          <p:nvPr/>
        </p:nvCxnSpPr>
        <p:spPr>
          <a:xfrm>
            <a:off x="2775821" y="1626854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5BA84C5-186C-9C64-B39F-1941C9391F63}"/>
              </a:ext>
            </a:extLst>
          </p:cNvPr>
          <p:cNvSpPr txBox="1"/>
          <p:nvPr/>
        </p:nvSpPr>
        <p:spPr>
          <a:xfrm>
            <a:off x="3165487" y="12575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do_thing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()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2A168D-E22A-1A46-E98F-51200BCA4690}"/>
              </a:ext>
            </a:extLst>
          </p:cNvPr>
          <p:cNvCxnSpPr>
            <a:cxnSpLocks/>
          </p:cNvCxnSpPr>
          <p:nvPr/>
        </p:nvCxnSpPr>
        <p:spPr>
          <a:xfrm flipH="1">
            <a:off x="2775821" y="2079523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E172FDB-DB0B-9C3D-2BDE-58606AFC389A}"/>
              </a:ext>
            </a:extLst>
          </p:cNvPr>
          <p:cNvSpPr txBox="1"/>
          <p:nvPr/>
        </p:nvSpPr>
        <p:spPr>
          <a:xfrm>
            <a:off x="3210364" y="1680739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Response/error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164188-A740-AAC2-FBFE-97023611BB6B}"/>
              </a:ext>
            </a:extLst>
          </p:cNvPr>
          <p:cNvSpPr/>
          <p:nvPr/>
        </p:nvSpPr>
        <p:spPr>
          <a:xfrm>
            <a:off x="5159435" y="1456981"/>
            <a:ext cx="1253613" cy="774573"/>
          </a:xfrm>
          <a:prstGeom prst="rect">
            <a:avLst/>
          </a:prstGeom>
          <a:solidFill>
            <a:srgbClr val="FFCC3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810467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F9A92A-A8A0-C9EB-6A31-C6353730585D}"/>
              </a:ext>
            </a:extLst>
          </p:cNvPr>
          <p:cNvSpPr txBox="1"/>
          <p:nvPr/>
        </p:nvSpPr>
        <p:spPr>
          <a:xfrm>
            <a:off x="486696" y="398207"/>
            <a:ext cx="3881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Why doesn’t this work?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6F862-8BB4-2AD0-4B00-8D8C2FFF4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19" y="1041637"/>
            <a:ext cx="6341807" cy="31497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A10F2A-890F-8232-F7C2-4DF15E8ABCE8}"/>
              </a:ext>
            </a:extLst>
          </p:cNvPr>
          <p:cNvSpPr txBox="1"/>
          <p:nvPr/>
        </p:nvSpPr>
        <p:spPr>
          <a:xfrm>
            <a:off x="3993124" y="1806160"/>
            <a:ext cx="7875757" cy="47705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// Guessing game example (lecture 3!!)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type struct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GuessMessage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MessageType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uint8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Number uint16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(m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GuessMessage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 Marshal() []byte {</a:t>
            </a:r>
          </a:p>
          <a:p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:= new(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bytes.Buffer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err :=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binary.Write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binary.BigEndian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m.MessageType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if err != nil 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	. . 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err =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binary.Write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binary.BigEndian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m.Number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if err != nil 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	. . 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6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buf.Bytes</a:t>
            </a:r>
            <a:r>
              <a:rPr lang="en-US" sz="16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42697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594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7B76392D-95FA-6BB4-3AD8-A851DD169A4A}"/>
              </a:ext>
            </a:extLst>
          </p:cNvPr>
          <p:cNvSpPr/>
          <p:nvPr/>
        </p:nvSpPr>
        <p:spPr>
          <a:xfrm>
            <a:off x="5469469" y="638120"/>
            <a:ext cx="5702710" cy="2243678"/>
          </a:xfrm>
          <a:prstGeom prst="cloud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9633D98-DE70-D162-E736-6AE1FA76FC8F}"/>
              </a:ext>
            </a:extLst>
          </p:cNvPr>
          <p:cNvSpPr/>
          <p:nvPr/>
        </p:nvSpPr>
        <p:spPr>
          <a:xfrm>
            <a:off x="5156009" y="638120"/>
            <a:ext cx="4229254" cy="2349942"/>
          </a:xfrm>
          <a:prstGeom prst="cloud">
            <a:avLst/>
          </a:prstGeom>
          <a:solidFill>
            <a:srgbClr val="A4D4ED"/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3029E-7CF6-885D-B613-2D35E0F120DB}"/>
              </a:ext>
            </a:extLst>
          </p:cNvPr>
          <p:cNvSpPr txBox="1"/>
          <p:nvPr/>
        </p:nvSpPr>
        <p:spPr>
          <a:xfrm>
            <a:off x="7749385" y="888190"/>
            <a:ext cx="1142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Your App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751BE-312F-BA7B-FFD3-5992D921DC7B}"/>
              </a:ext>
            </a:extLst>
          </p:cNvPr>
          <p:cNvSpPr txBox="1"/>
          <p:nvPr/>
        </p:nvSpPr>
        <p:spPr>
          <a:xfrm>
            <a:off x="691235" y="3607601"/>
            <a:ext cx="10428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Usually, build on existing tools that can define the API for you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69A912-275D-DCDA-9CF6-FF28D7D92D4B}"/>
              </a:ext>
            </a:extLst>
          </p:cNvPr>
          <p:cNvSpPr/>
          <p:nvPr/>
        </p:nvSpPr>
        <p:spPr>
          <a:xfrm>
            <a:off x="740395" y="1227207"/>
            <a:ext cx="2032000" cy="1065503"/>
          </a:xfrm>
          <a:prstGeom prst="rect">
            <a:avLst/>
          </a:prstGeom>
          <a:solidFill>
            <a:srgbClr val="20A6F4"/>
          </a:solidFill>
          <a:ln w="25400" cap="flat" cmpd="sng" algn="ctr">
            <a:solidFill>
              <a:srgbClr val="20A6F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Client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9051E17-0E59-B3E7-F155-A9DFD08DBC6F}"/>
              </a:ext>
            </a:extLst>
          </p:cNvPr>
          <p:cNvCxnSpPr>
            <a:cxnSpLocks/>
          </p:cNvCxnSpPr>
          <p:nvPr/>
        </p:nvCxnSpPr>
        <p:spPr>
          <a:xfrm>
            <a:off x="2775821" y="1626854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5BA84C5-186C-9C64-B39F-1941C9391F63}"/>
              </a:ext>
            </a:extLst>
          </p:cNvPr>
          <p:cNvSpPr txBox="1"/>
          <p:nvPr/>
        </p:nvSpPr>
        <p:spPr>
          <a:xfrm>
            <a:off x="3165487" y="12575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do_thing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()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2A168D-E22A-1A46-E98F-51200BCA4690}"/>
              </a:ext>
            </a:extLst>
          </p:cNvPr>
          <p:cNvCxnSpPr>
            <a:cxnSpLocks/>
          </p:cNvCxnSpPr>
          <p:nvPr/>
        </p:nvCxnSpPr>
        <p:spPr>
          <a:xfrm flipH="1">
            <a:off x="2775821" y="2079523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E172FDB-DB0B-9C3D-2BDE-58606AFC389A}"/>
              </a:ext>
            </a:extLst>
          </p:cNvPr>
          <p:cNvSpPr txBox="1"/>
          <p:nvPr/>
        </p:nvSpPr>
        <p:spPr>
          <a:xfrm>
            <a:off x="3210364" y="1680739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Response/error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164188-A740-AAC2-FBFE-97023611BB6B}"/>
              </a:ext>
            </a:extLst>
          </p:cNvPr>
          <p:cNvSpPr/>
          <p:nvPr/>
        </p:nvSpPr>
        <p:spPr>
          <a:xfrm>
            <a:off x="5159435" y="1442188"/>
            <a:ext cx="1492217" cy="774573"/>
          </a:xfrm>
          <a:prstGeom prst="rect">
            <a:avLst/>
          </a:prstGeom>
          <a:solidFill>
            <a:srgbClr val="FFCC3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3572666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7B76392D-95FA-6BB4-3AD8-A851DD169A4A}"/>
              </a:ext>
            </a:extLst>
          </p:cNvPr>
          <p:cNvSpPr/>
          <p:nvPr/>
        </p:nvSpPr>
        <p:spPr>
          <a:xfrm>
            <a:off x="5469469" y="638120"/>
            <a:ext cx="5702710" cy="2243678"/>
          </a:xfrm>
          <a:prstGeom prst="cloud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9633D98-DE70-D162-E736-6AE1FA76FC8F}"/>
              </a:ext>
            </a:extLst>
          </p:cNvPr>
          <p:cNvSpPr/>
          <p:nvPr/>
        </p:nvSpPr>
        <p:spPr>
          <a:xfrm>
            <a:off x="5156009" y="638120"/>
            <a:ext cx="4229254" cy="2349942"/>
          </a:xfrm>
          <a:prstGeom prst="cloud">
            <a:avLst/>
          </a:prstGeom>
          <a:solidFill>
            <a:srgbClr val="A4D4ED"/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3029E-7CF6-885D-B613-2D35E0F120DB}"/>
              </a:ext>
            </a:extLst>
          </p:cNvPr>
          <p:cNvSpPr txBox="1"/>
          <p:nvPr/>
        </p:nvSpPr>
        <p:spPr>
          <a:xfrm>
            <a:off x="6699197" y="888190"/>
            <a:ext cx="1142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Your App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751BE-312F-BA7B-FFD3-5992D921DC7B}"/>
              </a:ext>
            </a:extLst>
          </p:cNvPr>
          <p:cNvSpPr txBox="1"/>
          <p:nvPr/>
        </p:nvSpPr>
        <p:spPr>
          <a:xfrm>
            <a:off x="691235" y="3607601"/>
            <a:ext cx="104286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Usually, build on existing tools that can define the API for you</a:t>
            </a: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=&gt; Creates </a:t>
            </a:r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endpoints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where you write code to perform actions</a:t>
            </a:r>
          </a:p>
          <a:p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=&gt; Don’t need to worry about serializing/deserializing messages</a:t>
            </a:r>
          </a:p>
          <a:p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=&gt; Build on existing protocols to handle scaling</a:t>
            </a: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      (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eg.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HTTP proxies, load balancing, caching, etc.)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69A912-275D-DCDA-9CF6-FF28D7D92D4B}"/>
              </a:ext>
            </a:extLst>
          </p:cNvPr>
          <p:cNvSpPr/>
          <p:nvPr/>
        </p:nvSpPr>
        <p:spPr>
          <a:xfrm>
            <a:off x="740395" y="1227207"/>
            <a:ext cx="2032000" cy="1065503"/>
          </a:xfrm>
          <a:prstGeom prst="rect">
            <a:avLst/>
          </a:prstGeom>
          <a:solidFill>
            <a:srgbClr val="20A6F4"/>
          </a:solidFill>
          <a:ln w="25400" cap="flat" cmpd="sng" algn="ctr">
            <a:solidFill>
              <a:srgbClr val="20A6F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Client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9051E17-0E59-B3E7-F155-A9DFD08DBC6F}"/>
              </a:ext>
            </a:extLst>
          </p:cNvPr>
          <p:cNvCxnSpPr>
            <a:cxnSpLocks/>
          </p:cNvCxnSpPr>
          <p:nvPr/>
        </p:nvCxnSpPr>
        <p:spPr>
          <a:xfrm>
            <a:off x="2775821" y="1626854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5BA84C5-186C-9C64-B39F-1941C9391F63}"/>
              </a:ext>
            </a:extLst>
          </p:cNvPr>
          <p:cNvSpPr txBox="1"/>
          <p:nvPr/>
        </p:nvSpPr>
        <p:spPr>
          <a:xfrm>
            <a:off x="3165487" y="12575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do_thing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()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2A168D-E22A-1A46-E98F-51200BCA4690}"/>
              </a:ext>
            </a:extLst>
          </p:cNvPr>
          <p:cNvCxnSpPr>
            <a:cxnSpLocks/>
          </p:cNvCxnSpPr>
          <p:nvPr/>
        </p:nvCxnSpPr>
        <p:spPr>
          <a:xfrm flipH="1">
            <a:off x="2775821" y="2079523"/>
            <a:ext cx="238018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E172FDB-DB0B-9C3D-2BDE-58606AFC389A}"/>
              </a:ext>
            </a:extLst>
          </p:cNvPr>
          <p:cNvSpPr txBox="1"/>
          <p:nvPr/>
        </p:nvSpPr>
        <p:spPr>
          <a:xfrm>
            <a:off x="3210364" y="1680739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Response/error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164188-A740-AAC2-FBFE-97023611BB6B}"/>
              </a:ext>
            </a:extLst>
          </p:cNvPr>
          <p:cNvSpPr/>
          <p:nvPr/>
        </p:nvSpPr>
        <p:spPr>
          <a:xfrm>
            <a:off x="5159435" y="1442188"/>
            <a:ext cx="1492217" cy="774573"/>
          </a:xfrm>
          <a:prstGeom prst="rect">
            <a:avLst/>
          </a:prstGeom>
          <a:solidFill>
            <a:srgbClr val="FFCC3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2423109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B70506-74C2-C24E-0BB5-F7A89BFE3234}"/>
              </a:ext>
            </a:extLst>
          </p:cNvPr>
          <p:cNvSpPr txBox="1"/>
          <p:nvPr/>
        </p:nvSpPr>
        <p:spPr>
          <a:xfrm>
            <a:off x="0" y="162233"/>
            <a:ext cx="4607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enir Book" charset="0"/>
                <a:ea typeface="Avenir Book" charset="0"/>
                <a:cs typeface="Avenir Book" charset="0"/>
              </a:rPr>
              <a:t>Concepts:  endpoints</a:t>
            </a:r>
          </a:p>
        </p:txBody>
      </p:sp>
    </p:spTree>
    <p:extLst>
      <p:ext uri="{BB962C8B-B14F-4D97-AF65-F5344CB8AC3E}">
        <p14:creationId xmlns:p14="http://schemas.microsoft.com/office/powerpoint/2010/main" val="2734365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loud 12">
            <a:extLst>
              <a:ext uri="{FF2B5EF4-FFF2-40B4-BE49-F238E27FC236}">
                <a16:creationId xmlns:a16="http://schemas.microsoft.com/office/drawing/2014/main" id="{CB56CE49-95BC-0CF3-4EFE-6499A976982C}"/>
              </a:ext>
            </a:extLst>
          </p:cNvPr>
          <p:cNvSpPr/>
          <p:nvPr/>
        </p:nvSpPr>
        <p:spPr>
          <a:xfrm>
            <a:off x="6940565" y="-3153"/>
            <a:ext cx="4229254" cy="2349942"/>
          </a:xfrm>
          <a:prstGeom prst="cloud">
            <a:avLst/>
          </a:prstGeom>
          <a:solidFill>
            <a:srgbClr val="A4D4ED"/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B70506-74C2-C24E-0BB5-F7A89BFE3234}"/>
              </a:ext>
            </a:extLst>
          </p:cNvPr>
          <p:cNvSpPr txBox="1"/>
          <p:nvPr/>
        </p:nvSpPr>
        <p:spPr>
          <a:xfrm>
            <a:off x="221225" y="212093"/>
            <a:ext cx="2103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venir Book" charset="0"/>
                <a:ea typeface="Avenir Book" charset="0"/>
                <a:cs typeface="Avenir Book" charset="0"/>
              </a:rPr>
              <a:t>HTTP APIs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F456A1-8BCE-BEC4-93B8-2EA5D6060F52}"/>
              </a:ext>
            </a:extLst>
          </p:cNvPr>
          <p:cNvSpPr/>
          <p:nvPr/>
        </p:nvSpPr>
        <p:spPr>
          <a:xfrm>
            <a:off x="7435184" y="858794"/>
            <a:ext cx="2032000" cy="798588"/>
          </a:xfrm>
          <a:prstGeom prst="rect">
            <a:avLst/>
          </a:prstGeom>
          <a:solidFill>
            <a:srgbClr val="20A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FFFFFF"/>
                </a:solidFill>
                <a:latin typeface="Avenir Book" panose="02000503020000020003" pitchFamily="2" charset="0"/>
              </a:rPr>
              <a:t>HTTP API</a:t>
            </a:r>
            <a:endParaRPr kumimoji="0" lang="en-US" sz="2400" b="0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641A05-9A28-1C5C-6E90-598EBEA09BEC}"/>
              </a:ext>
            </a:extLst>
          </p:cNvPr>
          <p:cNvSpPr/>
          <p:nvPr/>
        </p:nvSpPr>
        <p:spPr>
          <a:xfrm>
            <a:off x="888204" y="858794"/>
            <a:ext cx="2032000" cy="798588"/>
          </a:xfrm>
          <a:prstGeom prst="rect">
            <a:avLst/>
          </a:prstGeom>
          <a:solidFill>
            <a:srgbClr val="20A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latin typeface="Avenir Book" panose="02000503020000020003" pitchFamily="2" charset="0"/>
              </a:rPr>
              <a:t>Client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C117A0A-C98F-10C8-7FF5-4AA6AC9A2364}"/>
              </a:ext>
            </a:extLst>
          </p:cNvPr>
          <p:cNvCxnSpPr>
            <a:cxnSpLocks/>
          </p:cNvCxnSpPr>
          <p:nvPr/>
        </p:nvCxnSpPr>
        <p:spPr>
          <a:xfrm>
            <a:off x="8461398" y="1657382"/>
            <a:ext cx="0" cy="28357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7E7380-4AA2-F094-6A13-BEAE8EBB2447}"/>
              </a:ext>
            </a:extLst>
          </p:cNvPr>
          <p:cNvCxnSpPr>
            <a:cxnSpLocks/>
          </p:cNvCxnSpPr>
          <p:nvPr/>
        </p:nvCxnSpPr>
        <p:spPr>
          <a:xfrm>
            <a:off x="1904204" y="1657382"/>
            <a:ext cx="0" cy="28357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48DC527-C6A8-D2B8-1445-DE232BD10765}"/>
              </a:ext>
            </a:extLst>
          </p:cNvPr>
          <p:cNvCxnSpPr>
            <a:cxnSpLocks/>
          </p:cNvCxnSpPr>
          <p:nvPr/>
        </p:nvCxnSpPr>
        <p:spPr>
          <a:xfrm>
            <a:off x="1904204" y="2776643"/>
            <a:ext cx="65981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9F36D16-7CC1-A384-796B-85BFAE51857A}"/>
              </a:ext>
            </a:extLst>
          </p:cNvPr>
          <p:cNvSpPr txBox="1"/>
          <p:nvPr/>
        </p:nvSpPr>
        <p:spPr>
          <a:xfrm>
            <a:off x="3180084" y="2309189"/>
            <a:ext cx="4275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GET /</a:t>
            </a:r>
            <a:r>
              <a:rPr lang="en-US" sz="2000" dirty="0">
                <a:solidFill>
                  <a:srgbClr val="FFFFFF"/>
                </a:solidFill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component/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do_some_action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olas" panose="020B0609020204030204" pitchFamily="49" charset="0"/>
              <a:ea typeface="Avenir Book" charset="0"/>
              <a:cs typeface="Consolas" panose="020B0609020204030204" pitchFamily="49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41DBED0-80EB-8B58-44C4-507777BD52C3}"/>
              </a:ext>
            </a:extLst>
          </p:cNvPr>
          <p:cNvCxnSpPr>
            <a:cxnSpLocks/>
          </p:cNvCxnSpPr>
          <p:nvPr/>
        </p:nvCxnSpPr>
        <p:spPr>
          <a:xfrm flipH="1" flipV="1">
            <a:off x="1946115" y="3445149"/>
            <a:ext cx="6556255" cy="463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887528E-A202-12F7-C200-8260956F3F77}"/>
              </a:ext>
            </a:extLst>
          </p:cNvPr>
          <p:cNvSpPr txBox="1"/>
          <p:nvPr/>
        </p:nvSpPr>
        <p:spPr>
          <a:xfrm>
            <a:off x="4073928" y="3012867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200 OK + (Data)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5D8616-B3EF-DEC5-2204-B293134471BD}"/>
              </a:ext>
            </a:extLst>
          </p:cNvPr>
          <p:cNvSpPr txBox="1"/>
          <p:nvPr/>
        </p:nvSpPr>
        <p:spPr>
          <a:xfrm>
            <a:off x="8742446" y="247521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App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E34852-F293-CEB2-7299-5F9C8351E8C6}"/>
              </a:ext>
            </a:extLst>
          </p:cNvPr>
          <p:cNvSpPr txBox="1"/>
          <p:nvPr/>
        </p:nvSpPr>
        <p:spPr>
          <a:xfrm>
            <a:off x="490621" y="4570196"/>
            <a:ext cx="91773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Endpoints at various URLs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Usually:  Request data with GET, upload with POST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Client authenticates/passes inputs data with headers, cookies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Response normally JSON, XML, or other </a:t>
            </a:r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self-describing format</a:t>
            </a:r>
          </a:p>
        </p:txBody>
      </p:sp>
    </p:spTree>
    <p:extLst>
      <p:ext uri="{BB962C8B-B14F-4D97-AF65-F5344CB8AC3E}">
        <p14:creationId xmlns:p14="http://schemas.microsoft.com/office/powerpoint/2010/main" val="1291898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B26870-8AA6-36F9-24DD-711CF30FC137}"/>
              </a:ext>
            </a:extLst>
          </p:cNvPr>
          <p:cNvSpPr txBox="1"/>
          <p:nvPr/>
        </p:nvSpPr>
        <p:spPr>
          <a:xfrm>
            <a:off x="501445" y="250722"/>
            <a:ext cx="1829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An example</a:t>
            </a:r>
          </a:p>
        </p:txBody>
      </p:sp>
    </p:spTree>
    <p:extLst>
      <p:ext uri="{BB962C8B-B14F-4D97-AF65-F5344CB8AC3E}">
        <p14:creationId xmlns:p14="http://schemas.microsoft.com/office/powerpoint/2010/main" val="12058186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1226" y="803788"/>
            <a:ext cx="11749548" cy="4638368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curl -X GET 'https://</a:t>
            </a:r>
            <a:r>
              <a:rPr lang="en-US" sz="1500" dirty="0" err="1">
                <a:latin typeface="Andale Mono"/>
                <a:cs typeface="Andale Mono"/>
              </a:rPr>
              <a:t>www.gradescope.com</a:t>
            </a:r>
            <a:r>
              <a:rPr lang="en-US" sz="1500" dirty="0">
                <a:latin typeface="Andale Mono"/>
                <a:cs typeface="Andale Mono"/>
              </a:rPr>
              <a:t>/courses/567871/</a:t>
            </a:r>
            <a:r>
              <a:rPr lang="en-US" sz="1500" dirty="0" err="1">
                <a:latin typeface="Andale Mono"/>
                <a:cs typeface="Andale Mono"/>
              </a:rPr>
              <a:t>memberships.csv</a:t>
            </a:r>
            <a:r>
              <a:rPr lang="en-US" sz="1500" dirty="0">
                <a:latin typeface="Andale Mono"/>
                <a:cs typeface="Andale Mono"/>
              </a:rPr>
              <a:t>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'User-Agent: Mozilla/5.0 (Macintosh; Intel Mac OS X 10.15; rv:109.0) Gecko/20100101 Firefox/118.0’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'Accept: text/</a:t>
            </a:r>
            <a:r>
              <a:rPr lang="en-US" sz="1500" dirty="0" err="1">
                <a:latin typeface="Andale Mono"/>
                <a:cs typeface="Andale Mono"/>
              </a:rPr>
              <a:t>html,application</a:t>
            </a:r>
            <a:r>
              <a:rPr lang="en-US" sz="1500" dirty="0">
                <a:latin typeface="Andale Mono"/>
                <a:cs typeface="Andale Mono"/>
              </a:rPr>
              <a:t>/</a:t>
            </a:r>
            <a:r>
              <a:rPr lang="en-US" sz="1500" dirty="0" err="1">
                <a:latin typeface="Andale Mono"/>
                <a:cs typeface="Andale Mono"/>
              </a:rPr>
              <a:t>xhtml+xml,application</a:t>
            </a:r>
            <a:r>
              <a:rPr lang="en-US" sz="1500" dirty="0">
                <a:latin typeface="Andale Mono"/>
                <a:cs typeface="Andale Mono"/>
              </a:rPr>
              <a:t>/</a:t>
            </a:r>
            <a:r>
              <a:rPr lang="en-US" sz="1500" dirty="0" err="1">
                <a:latin typeface="Andale Mono"/>
                <a:cs typeface="Andale Mono"/>
              </a:rPr>
              <a:t>xml;q</a:t>
            </a:r>
            <a:r>
              <a:rPr lang="en-US" sz="1500" dirty="0">
                <a:latin typeface="Andale Mono"/>
                <a:cs typeface="Andale Mono"/>
              </a:rPr>
              <a:t>=0.9,image/</a:t>
            </a:r>
            <a:r>
              <a:rPr lang="en-US" sz="1500" dirty="0" err="1">
                <a:latin typeface="Andale Mono"/>
                <a:cs typeface="Andale Mono"/>
              </a:rPr>
              <a:t>avif,image</a:t>
            </a:r>
            <a:r>
              <a:rPr lang="en-US" sz="1500" dirty="0">
                <a:latin typeface="Andale Mono"/>
                <a:cs typeface="Andale Mono"/>
              </a:rPr>
              <a:t>/</a:t>
            </a:r>
            <a:r>
              <a:rPr lang="en-US" sz="1500" dirty="0" err="1">
                <a:latin typeface="Andale Mono"/>
                <a:cs typeface="Andale Mono"/>
              </a:rPr>
              <a:t>webp</a:t>
            </a:r>
            <a:r>
              <a:rPr lang="en-US" sz="1500" dirty="0">
                <a:latin typeface="Andale Mono"/>
                <a:cs typeface="Andale Mono"/>
              </a:rPr>
              <a:t>,*/*;q=0.8' -H 'Accept-Language: </a:t>
            </a:r>
            <a:r>
              <a:rPr lang="en-US" sz="1500" dirty="0" err="1">
                <a:latin typeface="Andale Mono"/>
                <a:cs typeface="Andale Mono"/>
              </a:rPr>
              <a:t>en-US,en;q</a:t>
            </a:r>
            <a:r>
              <a:rPr lang="en-US" sz="1500" dirty="0">
                <a:latin typeface="Andale Mono"/>
                <a:cs typeface="Andale Mono"/>
              </a:rPr>
              <a:t>=0.5’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'Accept-Encoding: </a:t>
            </a:r>
            <a:r>
              <a:rPr lang="en-US" sz="1500" dirty="0" err="1">
                <a:latin typeface="Andale Mono"/>
                <a:cs typeface="Andale Mono"/>
              </a:rPr>
              <a:t>gzip</a:t>
            </a:r>
            <a:r>
              <a:rPr lang="en-US" sz="1500" dirty="0">
                <a:latin typeface="Andale Mono"/>
                <a:cs typeface="Andale Mono"/>
              </a:rPr>
              <a:t>, deflate, </a:t>
            </a:r>
            <a:r>
              <a:rPr lang="en-US" sz="1500" dirty="0" err="1">
                <a:latin typeface="Andale Mono"/>
                <a:cs typeface="Andale Mono"/>
              </a:rPr>
              <a:t>br</a:t>
            </a:r>
            <a:r>
              <a:rPr lang="en-US" sz="1500" dirty="0">
                <a:latin typeface="Andale Mono"/>
                <a:cs typeface="Andale Mono"/>
              </a:rPr>
              <a:t>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</a:t>
            </a:r>
            <a:r>
              <a:rPr lang="en-US" sz="1500" dirty="0" err="1">
                <a:latin typeface="Andale Mono"/>
                <a:cs typeface="Andale Mono"/>
              </a:rPr>
              <a:t>Referer</a:t>
            </a:r>
            <a:r>
              <a:rPr lang="en-US" sz="1500" dirty="0">
                <a:latin typeface="Andale Mono"/>
                <a:cs typeface="Andale Mono"/>
              </a:rPr>
              <a:t>: https://</a:t>
            </a:r>
            <a:r>
              <a:rPr lang="en-US" sz="1500" dirty="0" err="1">
                <a:latin typeface="Andale Mono"/>
                <a:cs typeface="Andale Mono"/>
              </a:rPr>
              <a:t>www.gradescope.com</a:t>
            </a:r>
            <a:r>
              <a:rPr lang="en-US" sz="1500" dirty="0">
                <a:latin typeface="Andale Mono"/>
                <a:cs typeface="Andale Mono"/>
              </a:rPr>
              <a:t>/courses/567871/memberships’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'DNT: 1’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'Connection: keep-alive’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</a:t>
            </a:r>
            <a:r>
              <a:rPr lang="en-US" sz="1500" dirty="0">
                <a:solidFill>
                  <a:srgbClr val="FFC000"/>
                </a:solidFill>
                <a:latin typeface="Andale Mono"/>
                <a:cs typeface="Andale Mono"/>
              </a:rPr>
              <a:t>'Cookie: </a:t>
            </a:r>
            <a:r>
              <a:rPr lang="en-US" sz="1500" dirty="0" err="1">
                <a:solidFill>
                  <a:srgbClr val="FFC000"/>
                </a:solidFill>
                <a:latin typeface="Andale Mono"/>
                <a:cs typeface="Andale Mono"/>
              </a:rPr>
              <a:t>remember_me</a:t>
            </a:r>
            <a:r>
              <a:rPr lang="en-US" sz="1500" dirty="0">
                <a:solidFill>
                  <a:srgbClr val="FFC000"/>
                </a:solidFill>
                <a:latin typeface="Andale Mono"/>
                <a:cs typeface="Andale Mono"/>
              </a:rPr>
              <a:t>=XXXXXXXXXXXXXXXX; __</a:t>
            </a:r>
            <a:r>
              <a:rPr lang="en-US" sz="1500" dirty="0" err="1">
                <a:solidFill>
                  <a:srgbClr val="FFC000"/>
                </a:solidFill>
                <a:latin typeface="Andale Mono"/>
                <a:cs typeface="Andale Mono"/>
              </a:rPr>
              <a:t>stripe_mid</a:t>
            </a:r>
            <a:r>
              <a:rPr lang="en-US" sz="1500" dirty="0">
                <a:solidFill>
                  <a:srgbClr val="FFC000"/>
                </a:solidFill>
                <a:latin typeface="Andale Mono"/>
                <a:cs typeface="Andale Mono"/>
              </a:rPr>
              <a:t>=XXXXXXXXXXXXX; </a:t>
            </a:r>
            <a:r>
              <a:rPr lang="en-US" sz="1500" dirty="0" err="1">
                <a:solidFill>
                  <a:srgbClr val="FFC000"/>
                </a:solidFill>
                <a:latin typeface="Andale Mono"/>
                <a:cs typeface="Andale Mono"/>
              </a:rPr>
              <a:t>signed_token</a:t>
            </a:r>
            <a:r>
              <a:rPr lang="en-US" sz="1500" dirty="0">
                <a:solidFill>
                  <a:srgbClr val="FFC000"/>
                </a:solidFill>
                <a:latin typeface="Andale Mono"/>
                <a:cs typeface="Andale Mono"/>
              </a:rPr>
              <a:t>=XXXXXXXXXXXXXXX; _</a:t>
            </a:r>
            <a:r>
              <a:rPr lang="en-US" sz="1500" dirty="0" err="1">
                <a:solidFill>
                  <a:srgbClr val="FFC000"/>
                </a:solidFill>
                <a:latin typeface="Andale Mono"/>
                <a:cs typeface="Andale Mono"/>
              </a:rPr>
              <a:t>gradescope_session</a:t>
            </a:r>
            <a:r>
              <a:rPr lang="en-US" sz="1500" dirty="0">
                <a:solidFill>
                  <a:srgbClr val="FFC000"/>
                </a:solidFill>
                <a:latin typeface="Andale Mono"/>
                <a:cs typeface="Andale Mono"/>
              </a:rPr>
              <a:t>=XXXXXX[. . .]XXXXXXXX; __</a:t>
            </a:r>
            <a:r>
              <a:rPr lang="en-US" sz="1500" dirty="0" err="1">
                <a:solidFill>
                  <a:srgbClr val="FFC000"/>
                </a:solidFill>
                <a:latin typeface="Andale Mono"/>
                <a:cs typeface="Andale Mono"/>
              </a:rPr>
              <a:t>stripe_sid</a:t>
            </a:r>
            <a:r>
              <a:rPr lang="en-US" sz="1500" dirty="0">
                <a:solidFill>
                  <a:srgbClr val="FFC000"/>
                </a:solidFill>
                <a:latin typeface="Andale Mono"/>
                <a:cs typeface="Andale Mono"/>
              </a:rPr>
              <a:t>=XXXXXXXXXXX’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'Upgrade-Insecure-Requests: 1’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'Sec-Fetch-</a:t>
            </a:r>
            <a:r>
              <a:rPr lang="en-US" sz="1500" dirty="0" err="1">
                <a:latin typeface="Andale Mono"/>
                <a:cs typeface="Andale Mono"/>
              </a:rPr>
              <a:t>Dest</a:t>
            </a:r>
            <a:r>
              <a:rPr lang="en-US" sz="1500" dirty="0">
                <a:latin typeface="Andale Mono"/>
                <a:cs typeface="Andale Mono"/>
              </a:rPr>
              <a:t>: document’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'Sec-Fetch-Mode: navigate’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'Sec-Fetch-Site: same-origin’ 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   -H 'Sec-Fetch-User: ?1'</a:t>
            </a:r>
          </a:p>
        </p:txBody>
      </p:sp>
    </p:spTree>
    <p:extLst>
      <p:ext uri="{BB962C8B-B14F-4D97-AF65-F5344CB8AC3E}">
        <p14:creationId xmlns:p14="http://schemas.microsoft.com/office/powerpoint/2010/main" val="1625054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CCDB6-93F2-B94E-97D9-3C66E819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</a:t>
            </a:r>
            <a:r>
              <a:rPr lang="en-US" dirty="0" err="1"/>
              <a:t>Github</a:t>
            </a:r>
            <a:r>
              <a:rPr lang="en-US" dirty="0"/>
              <a:t> public API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A573BB-9127-C446-ACA7-52A7D5FED634}"/>
              </a:ext>
            </a:extLst>
          </p:cNvPr>
          <p:cNvSpPr txBox="1">
            <a:spLocks/>
          </p:cNvSpPr>
          <p:nvPr/>
        </p:nvSpPr>
        <p:spPr>
          <a:xfrm>
            <a:off x="609600" y="1219201"/>
            <a:ext cx="10972800" cy="52959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curl https://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api.github.com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/users/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ndemarinis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"login":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ndemarinis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"id": 1191319,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node_id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"MDQ6VXNlcjExOTEzMTk=",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avatar_url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"https://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avatars.githubusercontent.com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/u/1191319?v=4",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gravatar_id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"",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url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"https://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api.github.com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/users/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ndemarinis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"type": "User",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site_admin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false,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"name": "Nick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DeMarinis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"blog": "https://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vty.sh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twitter_username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null,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 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public_repos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": 10,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. . .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044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96D21-5FDF-A598-D3DB-CEDFF48ECB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10972800" cy="1143000"/>
          </a:xfrm>
        </p:spPr>
        <p:txBody>
          <a:bodyPr/>
          <a:lstStyle/>
          <a:p>
            <a:r>
              <a:rPr lang="en-US" dirty="0"/>
              <a:t>Why is this useful?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A03EF-90F2-7CB8-82E0-350CD1B9558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" y="1349477"/>
            <a:ext cx="109728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HTTP is ubiquitous</a:t>
            </a:r>
          </a:p>
          <a:p>
            <a:r>
              <a:rPr lang="en-US" sz="2800" dirty="0"/>
              <a:t>Lots of existing tools to scale HTTP</a:t>
            </a:r>
          </a:p>
          <a:p>
            <a:pPr lvl="1"/>
            <a:r>
              <a:rPr lang="en-US" sz="2400" dirty="0"/>
              <a:t>Cookies etc. for user authentication</a:t>
            </a:r>
          </a:p>
          <a:p>
            <a:pPr lvl="1"/>
            <a:r>
              <a:rPr lang="en-US" sz="2400" dirty="0"/>
              <a:t>Proxies/load balancers</a:t>
            </a:r>
          </a:p>
          <a:p>
            <a:pPr lvl="1"/>
            <a:endParaRPr lang="en-US" sz="2400" dirty="0"/>
          </a:p>
          <a:p>
            <a:pPr marL="0" indent="0">
              <a:buNone/>
            </a:pPr>
            <a:r>
              <a:rPr lang="en-US" sz="2800" dirty="0"/>
              <a:t>Why use JSON/</a:t>
            </a:r>
            <a:r>
              <a:rPr lang="en-US" sz="2800" dirty="0" err="1"/>
              <a:t>etc</a:t>
            </a:r>
            <a:r>
              <a:rPr lang="en-US" sz="2800" dirty="0"/>
              <a:t> vs. a binary encoding?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8112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002D5-EF88-8D41-B992-1576BE179D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10972800" cy="1143000"/>
          </a:xfrm>
        </p:spPr>
        <p:txBody>
          <a:bodyPr/>
          <a:lstStyle/>
          <a:p>
            <a:r>
              <a:rPr lang="en-US" dirty="0"/>
              <a:t>HTTP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47700" y="1113503"/>
            <a:ext cx="10972800" cy="525780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&gt; telnet </a:t>
            </a:r>
            <a:r>
              <a:rPr lang="en-US" sz="1500" dirty="0" err="1">
                <a:latin typeface="Andale Mono"/>
                <a:cs typeface="Andale Mono"/>
              </a:rPr>
              <a:t>www.cs.brown.edu</a:t>
            </a:r>
            <a:r>
              <a:rPr lang="en-US" sz="1500" dirty="0">
                <a:latin typeface="Andale Mono"/>
                <a:cs typeface="Andale Mono"/>
              </a:rPr>
              <a:t> 80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Trying 128.148.32.110...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Connected to </a:t>
            </a:r>
            <a:r>
              <a:rPr lang="en-US" sz="1500" dirty="0" err="1">
                <a:latin typeface="Andale Mono"/>
                <a:cs typeface="Andale Mono"/>
              </a:rPr>
              <a:t>www.cs.brown.edu</a:t>
            </a:r>
            <a:r>
              <a:rPr lang="en-US" sz="1500" dirty="0">
                <a:latin typeface="Andale Mono"/>
                <a:cs typeface="Andale Mono"/>
              </a:rPr>
              <a:t>.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Escape character is '^]'.</a:t>
            </a:r>
          </a:p>
          <a:p>
            <a:pPr>
              <a:buNone/>
            </a:pPr>
            <a:r>
              <a:rPr lang="en-US" sz="1500" dirty="0">
                <a:latin typeface="Andale Mono"/>
                <a:cs typeface="Andale Mono"/>
              </a:rPr>
              <a:t>GET / HTTP/1.0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HTTP/1.1 200 OK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Date: Thu, 24 Mar 2011 12:58:46 GMT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Server: Apache/2.2.9 (</a:t>
            </a: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Debian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) mod_ssl/2.2.9 OpenSSL/0.9.8g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Last-Modified: Thu, 24 Mar 2011 12:25:27 GMT</a:t>
            </a:r>
          </a:p>
          <a:p>
            <a:pPr>
              <a:buNone/>
            </a:pP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ETag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: "840a88b-236c-49f3992853bc0"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Accept-Ranges: bytes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Content-Length: 9068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Vary: Accept-Encoding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Connection: close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Content-Type: text/html</a:t>
            </a:r>
          </a:p>
          <a:p>
            <a:pPr>
              <a:buNone/>
            </a:pPr>
            <a:endParaRPr lang="en-US" sz="1500" dirty="0">
              <a:solidFill>
                <a:srgbClr val="FFCC33"/>
              </a:solidFill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&lt;!DOCTYPE html PUBLIC "-//W3C//DTD XHTML 1.0 Strict//EN"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	"http://www.w3.org/TR/xhtml1/DTD/xhtml1-strict.dtd"&gt;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&lt;html </a:t>
            </a: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xmlns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="http://www.w3.org/1999/xhtml" </a:t>
            </a: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xml:lang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="en" </a:t>
            </a:r>
            <a:r>
              <a:rPr lang="en-US" sz="1500" dirty="0" err="1">
                <a:solidFill>
                  <a:srgbClr val="FFCC33"/>
                </a:solidFill>
                <a:latin typeface="Andale Mono"/>
                <a:cs typeface="Andale Mono"/>
              </a:rPr>
              <a:t>lang</a:t>
            </a: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="en”&gt;</a:t>
            </a:r>
          </a:p>
          <a:p>
            <a:pPr>
              <a:buNone/>
            </a:pPr>
            <a:r>
              <a:rPr lang="en-US" sz="1500" dirty="0">
                <a:solidFill>
                  <a:srgbClr val="FFCC33"/>
                </a:solidFill>
                <a:latin typeface="Andale Mono"/>
                <a:cs typeface="Andale Mono"/>
              </a:rPr>
              <a:t>...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38E752-DE00-C79F-6CCF-C8DD06819F1D}"/>
              </a:ext>
            </a:extLst>
          </p:cNvPr>
          <p:cNvSpPr txBox="1"/>
          <p:nvPr/>
        </p:nvSpPr>
        <p:spPr>
          <a:xfrm>
            <a:off x="3357570" y="2905780"/>
            <a:ext cx="5553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What if you need more flexibility?</a:t>
            </a:r>
          </a:p>
        </p:txBody>
      </p:sp>
    </p:spTree>
    <p:extLst>
      <p:ext uri="{BB962C8B-B14F-4D97-AF65-F5344CB8AC3E}">
        <p14:creationId xmlns:p14="http://schemas.microsoft.com/office/powerpoint/2010/main" val="1354920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view:  Remote Procedure Call (RPC)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Procedure calls are a well understood mechanism</a:t>
            </a:r>
          </a:p>
          <a:p>
            <a:pPr lvl="1"/>
            <a:r>
              <a:rPr lang="en-US" dirty="0"/>
              <a:t>Transfer control and data on a single computer</a:t>
            </a:r>
          </a:p>
          <a:p>
            <a:r>
              <a:rPr lang="en-US" dirty="0"/>
              <a:t>Idea: make distributed programming look the same</a:t>
            </a:r>
          </a:p>
          <a:p>
            <a:pPr lvl="1"/>
            <a:r>
              <a:rPr lang="en-US" dirty="0"/>
              <a:t>Have servers export interfaces that are accessible through local APIs</a:t>
            </a:r>
          </a:p>
          <a:p>
            <a:pPr lvl="1"/>
            <a:r>
              <a:rPr lang="en-US" dirty="0"/>
              <a:t>Perform the illusion behind the scenes</a:t>
            </a:r>
          </a:p>
          <a:p>
            <a:r>
              <a:rPr lang="en-US" dirty="0"/>
              <a:t>2 Major Components</a:t>
            </a:r>
          </a:p>
          <a:p>
            <a:pPr lvl="1"/>
            <a:r>
              <a:rPr lang="en-US" dirty="0"/>
              <a:t>Protocol to manage messages sent between client and server</a:t>
            </a:r>
          </a:p>
          <a:p>
            <a:pPr lvl="1"/>
            <a:r>
              <a:rPr lang="en-US" dirty="0"/>
              <a:t>Language and compiler support</a:t>
            </a:r>
          </a:p>
          <a:p>
            <a:pPr lvl="2"/>
            <a:r>
              <a:rPr lang="en-US" dirty="0"/>
              <a:t>Packing, unpacking, calling function, returning value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Stub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Local stub functions at client and server give appearance of a local function call</a:t>
            </a:r>
          </a:p>
          <a:p>
            <a:r>
              <a:rPr lang="en-US" dirty="0"/>
              <a:t>client stub</a:t>
            </a:r>
          </a:p>
          <a:p>
            <a:pPr lvl="1"/>
            <a:r>
              <a:rPr lang="en-US" dirty="0" err="1"/>
              <a:t>marshalls</a:t>
            </a:r>
            <a:r>
              <a:rPr lang="en-US" dirty="0"/>
              <a:t> parameters -&gt; sends to server -&gt; waits</a:t>
            </a:r>
          </a:p>
          <a:p>
            <a:pPr lvl="1"/>
            <a:r>
              <a:rPr lang="en-US" dirty="0" err="1"/>
              <a:t>unmarshalls</a:t>
            </a:r>
            <a:r>
              <a:rPr lang="en-US" dirty="0"/>
              <a:t> results -&gt; returns to client</a:t>
            </a:r>
          </a:p>
          <a:p>
            <a:r>
              <a:rPr lang="en-US" dirty="0"/>
              <a:t>server stub</a:t>
            </a:r>
          </a:p>
          <a:p>
            <a:pPr lvl="1"/>
            <a:r>
              <a:rPr lang="en-US" dirty="0"/>
              <a:t>creates socket/ports and accepts connections</a:t>
            </a:r>
          </a:p>
          <a:p>
            <a:pPr lvl="1"/>
            <a:r>
              <a:rPr lang="en-US" dirty="0"/>
              <a:t>receives message from client stub -&gt; </a:t>
            </a:r>
            <a:r>
              <a:rPr lang="en-US" dirty="0" err="1"/>
              <a:t>unmarshalls</a:t>
            </a:r>
            <a:r>
              <a:rPr lang="en-US" dirty="0"/>
              <a:t> parameters -&gt; calls server function</a:t>
            </a:r>
          </a:p>
          <a:p>
            <a:pPr lvl="1"/>
            <a:r>
              <a:rPr lang="en-US" dirty="0" err="1"/>
              <a:t>marshalls</a:t>
            </a:r>
            <a:r>
              <a:rPr lang="en-US" dirty="0"/>
              <a:t> results -&gt; sends results to client stub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pc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261" y="508000"/>
            <a:ext cx="7199478" cy="5842000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gRPC</a:t>
            </a:r>
            <a:endParaRPr lang="en-US" dirty="0"/>
          </a:p>
          <a:p>
            <a:r>
              <a:rPr lang="en-US" dirty="0"/>
              <a:t>Apache Thrift</a:t>
            </a:r>
          </a:p>
          <a:p>
            <a:r>
              <a:rPr lang="en-US" dirty="0"/>
              <a:t>JSON-RPC</a:t>
            </a:r>
          </a:p>
          <a:p>
            <a:r>
              <a:rPr lang="en-US" dirty="0"/>
              <a:t>XML-RPC, SOAP</a:t>
            </a:r>
          </a:p>
          <a:p>
            <a:r>
              <a:rPr lang="en-US" dirty="0"/>
              <a:t>. . 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C1FBC-28C0-BC24-8E33-E61CAED18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FAC50-8663-9A74-209B-59831AB38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298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C1FBC-28C0-BC24-8E33-E61CAED18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FAC50-8663-9A74-209B-59831AB38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733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Example: </a:t>
            </a:r>
            <a:r>
              <a:rPr lang="en-US" dirty="0" err="1"/>
              <a:t>gRPC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42451" y="1378975"/>
            <a:ext cx="5501149" cy="4525963"/>
          </a:xfrm>
        </p:spPr>
        <p:txBody>
          <a:bodyPr>
            <a:normAutofit/>
          </a:bodyPr>
          <a:lstStyle/>
          <a:p>
            <a:r>
              <a:rPr lang="en-US" sz="2800" dirty="0"/>
              <a:t>IDL-based, defined by Google</a:t>
            </a:r>
          </a:p>
          <a:p>
            <a:pPr lvl="1"/>
            <a:r>
              <a:rPr lang="en-US" sz="2400" dirty="0"/>
              <a:t>Protocol Buffers as IDL</a:t>
            </a:r>
          </a:p>
          <a:p>
            <a:pPr lvl="1"/>
            <a:endParaRPr lang="en-US" sz="2400" dirty="0"/>
          </a:p>
          <a:p>
            <a:r>
              <a:rPr lang="en-US" sz="2800" dirty="0"/>
              <a:t>User specifies services, calls</a:t>
            </a:r>
          </a:p>
          <a:p>
            <a:pPr lvl="1"/>
            <a:r>
              <a:rPr lang="en-US" sz="2400" dirty="0"/>
              <a:t>Single and streaming calls</a:t>
            </a:r>
          </a:p>
          <a:p>
            <a:pPr lvl="1"/>
            <a:r>
              <a:rPr lang="en-US" sz="2400" dirty="0"/>
              <a:t>Support for timeouts,  cancellations, </a:t>
            </a:r>
            <a:r>
              <a:rPr lang="en-US" sz="2400" dirty="0" err="1"/>
              <a:t>etc</a:t>
            </a:r>
            <a:endParaRPr lang="en-US" sz="24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Transport:  based on HTTP/2</a:t>
            </a:r>
          </a:p>
          <a:p>
            <a:pPr lvl="1"/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060412" y="1448939"/>
            <a:ext cx="3647152" cy="369331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service 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HelloService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{ </a:t>
            </a:r>
          </a:p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 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rpc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SayHello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(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HelloRequest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) </a:t>
            </a:r>
          </a:p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 returns (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HelloResponse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); </a:t>
            </a:r>
          </a:p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} </a:t>
            </a:r>
          </a:p>
          <a:p>
            <a:endParaRPr lang="en-US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endParaRPr lang="en-US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message 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HelloRequest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{ </a:t>
            </a:r>
          </a:p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 string greeting = 1; </a:t>
            </a:r>
          </a:p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} </a:t>
            </a:r>
          </a:p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message </a:t>
            </a:r>
            <a:r>
              <a:rPr lang="en-US" dirty="0" err="1">
                <a:latin typeface="Inconsolata Medium" charset="0"/>
                <a:ea typeface="Inconsolata Medium" charset="0"/>
                <a:cs typeface="Inconsolata Medium" charset="0"/>
              </a:rPr>
              <a:t>HelloResponse</a:t>
            </a:r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{ </a:t>
            </a:r>
          </a:p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  string reply = 1; </a:t>
            </a:r>
          </a:p>
          <a:p>
            <a:r>
              <a:rPr lang="en-US" dirty="0">
                <a:latin typeface="Inconsolata Medium" charset="0"/>
                <a:ea typeface="Inconsolata Medium" charset="0"/>
                <a:cs typeface="Inconsolata Medium" charset="0"/>
              </a:rPr>
              <a:t>}</a:t>
            </a:r>
          </a:p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486472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Generates stubs in many languages</a:t>
            </a:r>
          </a:p>
          <a:p>
            <a:pPr lvl="1"/>
            <a:r>
              <a:rPr lang="en-US" dirty="0"/>
              <a:t>C/C++, C#, </a:t>
            </a:r>
            <a:r>
              <a:rPr lang="en-US" dirty="0" err="1"/>
              <a:t>Node.js</a:t>
            </a:r>
            <a:r>
              <a:rPr lang="en-US" dirty="0"/>
              <a:t>, PHP, Ruby, Python, Go, Java</a:t>
            </a:r>
          </a:p>
          <a:p>
            <a:pPr lvl="1"/>
            <a:r>
              <a:rPr lang="en-US" dirty="0"/>
              <a:t>These are interoperable</a:t>
            </a:r>
          </a:p>
          <a:p>
            <a:r>
              <a:rPr lang="en-US" dirty="0"/>
              <a:t>Transport is http/2</a:t>
            </a:r>
          </a:p>
        </p:txBody>
      </p:sp>
    </p:spTree>
    <p:extLst>
      <p:ext uri="{BB962C8B-B14F-4D97-AF65-F5344CB8AC3E}">
        <p14:creationId xmlns:p14="http://schemas.microsoft.com/office/powerpoint/2010/main" val="15973496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 Buffers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Defined by Google, released to the public</a:t>
            </a:r>
          </a:p>
          <a:p>
            <a:pPr lvl="1"/>
            <a:r>
              <a:rPr lang="en-US" sz="2400" dirty="0"/>
              <a:t>Widely used internally and externally</a:t>
            </a:r>
          </a:p>
          <a:p>
            <a:pPr lvl="1"/>
            <a:r>
              <a:rPr lang="en-US" sz="2400" dirty="0"/>
              <a:t>Supports common types, service definitions</a:t>
            </a:r>
          </a:p>
          <a:p>
            <a:pPr lvl="1"/>
            <a:r>
              <a:rPr lang="en-US" sz="2400" dirty="0"/>
              <a:t>Natively generates C++/Java/Python/Go code</a:t>
            </a:r>
          </a:p>
          <a:p>
            <a:pPr lvl="2"/>
            <a:r>
              <a:rPr lang="en-US" sz="2000" dirty="0"/>
              <a:t>Over 20 other supported by third parties</a:t>
            </a:r>
          </a:p>
          <a:p>
            <a:pPr lvl="1"/>
            <a:r>
              <a:rPr lang="en-US" sz="2400" dirty="0"/>
              <a:t>Efficient binary encoding, readable text encoding</a:t>
            </a:r>
          </a:p>
          <a:p>
            <a:r>
              <a:rPr lang="en-US" sz="2800" dirty="0"/>
              <a:t>Performance</a:t>
            </a:r>
          </a:p>
          <a:p>
            <a:pPr lvl="1"/>
            <a:r>
              <a:rPr lang="en-US" sz="2400" dirty="0"/>
              <a:t>3 to 10 times smaller than XML</a:t>
            </a:r>
          </a:p>
          <a:p>
            <a:pPr lvl="1"/>
            <a:r>
              <a:rPr lang="en-US" sz="2400" dirty="0"/>
              <a:t>20 to 100 times faster to process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43424"/>
            <a:ext cx="10972800" cy="1143000"/>
          </a:xfrm>
        </p:spPr>
        <p:txBody>
          <a:bodyPr/>
          <a:lstStyle/>
          <a:p>
            <a:r>
              <a:rPr lang="en-US" dirty="0"/>
              <a:t>Protocol Buffers Example</a:t>
            </a:r>
            <a:r>
              <a:rPr lang="en-US" u="none" dirty="0"/>
              <a:t> (for a file)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352430" y="0"/>
            <a:ext cx="4822722" cy="1629697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1800" b="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message Student {</a:t>
            </a:r>
          </a:p>
          <a:p>
            <a:pPr lvl="1">
              <a:buNone/>
            </a:pPr>
            <a:r>
              <a:rPr lang="en-US" sz="1800" b="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	required String name = 1; </a:t>
            </a:r>
          </a:p>
          <a:p>
            <a:pPr lvl="1">
              <a:buNone/>
            </a:pPr>
            <a:r>
              <a:rPr lang="en-US" sz="1800" b="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	required int32 credits = 2; </a:t>
            </a:r>
          </a:p>
          <a:p>
            <a:pPr lvl="1">
              <a:buNone/>
            </a:pPr>
            <a:r>
              <a:rPr lang="en-US" sz="1800" b="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12C47B-CA42-F9A3-0024-31580C059B0C}"/>
              </a:ext>
            </a:extLst>
          </p:cNvPr>
          <p:cNvSpPr txBox="1">
            <a:spLocks/>
          </p:cNvSpPr>
          <p:nvPr/>
        </p:nvSpPr>
        <p:spPr>
          <a:xfrm>
            <a:off x="3854695" y="1799461"/>
            <a:ext cx="7595396" cy="18493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Student s; </a:t>
            </a:r>
          </a:p>
          <a:p>
            <a:pPr lvl="1">
              <a:buFont typeface="Arial" pitchFamily="34" charset="0"/>
              <a:buNone/>
            </a:pPr>
            <a:r>
              <a:rPr lang="en-US" sz="1800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s.set_name</a:t>
            </a:r>
            <a:r>
              <a:rPr lang="en-US" sz="180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(“Jane”); </a:t>
            </a:r>
          </a:p>
          <a:p>
            <a:pPr lvl="1">
              <a:buFont typeface="Arial" pitchFamily="34" charset="0"/>
              <a:buNone/>
            </a:pPr>
            <a:r>
              <a:rPr lang="en-US" sz="1800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s.set_credits</a:t>
            </a:r>
            <a:r>
              <a:rPr lang="en-US" sz="180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(20);</a:t>
            </a:r>
          </a:p>
          <a:p>
            <a:pPr lvl="1">
              <a:buFont typeface="Arial" pitchFamily="34" charset="0"/>
              <a:buNone/>
            </a:pPr>
            <a:r>
              <a:rPr lang="en-US" sz="1800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fstream</a:t>
            </a:r>
            <a:r>
              <a:rPr lang="en-US" sz="180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 output(“</a:t>
            </a:r>
            <a:r>
              <a:rPr lang="en-US" sz="1800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students.txt</a:t>
            </a:r>
            <a:r>
              <a:rPr lang="en-US" sz="180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” , </a:t>
            </a:r>
            <a:r>
              <a:rPr lang="en-US" sz="1800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ios:out</a:t>
            </a:r>
            <a:r>
              <a:rPr lang="en-US" sz="180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 | </a:t>
            </a:r>
            <a:r>
              <a:rPr lang="en-US" sz="1800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ios:binary</a:t>
            </a:r>
            <a:r>
              <a:rPr lang="en-US" sz="180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 );</a:t>
            </a:r>
          </a:p>
          <a:p>
            <a:pPr lvl="1">
              <a:buFont typeface="Arial" pitchFamily="34" charset="0"/>
              <a:buNone/>
            </a:pPr>
            <a:r>
              <a:rPr lang="en-US" sz="1800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s.SerializeToOstream</a:t>
            </a:r>
            <a:r>
              <a:rPr lang="en-US" sz="1800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(&amp;output);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0A8D71-0337-33FD-CA07-517F6526A3D5}"/>
              </a:ext>
            </a:extLst>
          </p:cNvPr>
          <p:cNvSpPr txBox="1">
            <a:spLocks/>
          </p:cNvSpPr>
          <p:nvPr/>
        </p:nvSpPr>
        <p:spPr>
          <a:xfrm>
            <a:off x="3766193" y="4902225"/>
            <a:ext cx="7772400" cy="162969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itchFamily="34" charset="0"/>
              <a:buNone/>
            </a:pPr>
            <a:r>
              <a:rPr lang="en-US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Student s;</a:t>
            </a:r>
          </a:p>
          <a:p>
            <a:pPr lvl="1">
              <a:buFont typeface="Arial" pitchFamily="34" charset="0"/>
              <a:buNone/>
            </a:pPr>
            <a:r>
              <a:rPr lang="en-US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fstream</a:t>
            </a:r>
            <a:r>
              <a:rPr lang="en-US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 input(“</a:t>
            </a:r>
            <a:r>
              <a:rPr lang="en-US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students.txt</a:t>
            </a:r>
            <a:r>
              <a:rPr lang="en-US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” , </a:t>
            </a:r>
            <a:r>
              <a:rPr lang="en-US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ios:in</a:t>
            </a:r>
            <a:r>
              <a:rPr lang="en-US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 | </a:t>
            </a:r>
            <a:r>
              <a:rPr lang="en-US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ios:binary</a:t>
            </a:r>
            <a:r>
              <a:rPr lang="en-US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 ); </a:t>
            </a:r>
          </a:p>
          <a:p>
            <a:pPr lvl="1">
              <a:buFont typeface="Arial" pitchFamily="34" charset="0"/>
              <a:buNone/>
            </a:pPr>
            <a:r>
              <a:rPr lang="en-US" dirty="0" err="1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s.ParseFromIstream</a:t>
            </a:r>
            <a:r>
              <a:rPr lang="en-US" dirty="0">
                <a:latin typeface="Consolas" panose="020B0609020204030204" pitchFamily="49" charset="0"/>
                <a:ea typeface="Inconsolata Medium" charset="0"/>
                <a:cs typeface="Consolas" panose="020B0609020204030204" pitchFamily="49" charset="0"/>
              </a:rPr>
              <a:t>();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CFA0C3-3B17-3FE3-B2A5-AED77B8930AD}"/>
              </a:ext>
            </a:extLst>
          </p:cNvPr>
          <p:cNvSpPr/>
          <p:nvPr/>
        </p:nvSpPr>
        <p:spPr>
          <a:xfrm>
            <a:off x="392147" y="5055626"/>
            <a:ext cx="2032000" cy="798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Reader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sp>
        <p:nvSpPr>
          <p:cNvPr id="7" name="Snip Single Corner Rectangle 6">
            <a:extLst>
              <a:ext uri="{FF2B5EF4-FFF2-40B4-BE49-F238E27FC236}">
                <a16:creationId xmlns:a16="http://schemas.microsoft.com/office/drawing/2014/main" id="{4A884599-BD4B-37EF-CE6A-A8612A444887}"/>
              </a:ext>
            </a:extLst>
          </p:cNvPr>
          <p:cNvSpPr/>
          <p:nvPr/>
        </p:nvSpPr>
        <p:spPr>
          <a:xfrm>
            <a:off x="481118" y="3778589"/>
            <a:ext cx="1943029" cy="486697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tudents.txt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7985B2-3BC7-5C29-8EBA-8A4F7C861DA4}"/>
              </a:ext>
            </a:extLst>
          </p:cNvPr>
          <p:cNvSpPr/>
          <p:nvPr/>
        </p:nvSpPr>
        <p:spPr>
          <a:xfrm>
            <a:off x="436632" y="2185537"/>
            <a:ext cx="2032000" cy="798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Writer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F85491D-71F8-6DB6-5076-1BDF975AA706}"/>
              </a:ext>
            </a:extLst>
          </p:cNvPr>
          <p:cNvCxnSpPr>
            <a:cxnSpLocks/>
            <a:stCxn id="8" idx="2"/>
            <a:endCxn id="7" idx="3"/>
          </p:cNvCxnSpPr>
          <p:nvPr/>
        </p:nvCxnSpPr>
        <p:spPr>
          <a:xfrm>
            <a:off x="1452632" y="2984125"/>
            <a:ext cx="1" cy="7944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708472-1C6F-37EB-E095-DE8627BE9D72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1452632" y="4265286"/>
            <a:ext cx="1" cy="7903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protobuf</a:t>
            </a:r>
            <a:r>
              <a:rPr lang="en-US" dirty="0"/>
              <a:t>:  Binary 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Variable-length integers</a:t>
            </a:r>
          </a:p>
          <a:p>
            <a:pPr lvl="1"/>
            <a:r>
              <a:rPr lang="en-US" dirty="0"/>
              <a:t>7 bits out of 8 to encode integers</a:t>
            </a:r>
          </a:p>
          <a:p>
            <a:pPr lvl="1"/>
            <a:r>
              <a:rPr lang="en-US" dirty="0" err="1"/>
              <a:t>Msb</a:t>
            </a:r>
            <a:r>
              <a:rPr lang="en-US" dirty="0"/>
              <a:t>: more bits to come</a:t>
            </a:r>
          </a:p>
          <a:p>
            <a:pPr lvl="1"/>
            <a:r>
              <a:rPr lang="en-US" dirty="0"/>
              <a:t>Multi-byte integers: least significant group first</a:t>
            </a:r>
          </a:p>
          <a:p>
            <a:r>
              <a:rPr lang="en-US" dirty="0"/>
              <a:t>Signed integers: </a:t>
            </a:r>
            <a:r>
              <a:rPr lang="en-US" dirty="0" err="1"/>
              <a:t>zig-zag</a:t>
            </a:r>
            <a:r>
              <a:rPr lang="en-US" dirty="0"/>
              <a:t> encoding, then </a:t>
            </a:r>
            <a:r>
              <a:rPr lang="en-US" dirty="0" err="1"/>
              <a:t>varint</a:t>
            </a:r>
            <a:endParaRPr lang="en-US" dirty="0"/>
          </a:p>
          <a:p>
            <a:pPr lvl="1"/>
            <a:r>
              <a:rPr lang="en-US" dirty="0"/>
              <a:t>0:0, -1:1, 1:2, -2:3, 2:4, …</a:t>
            </a:r>
          </a:p>
          <a:p>
            <a:pPr lvl="1"/>
            <a:r>
              <a:rPr lang="en-US" dirty="0"/>
              <a:t>Advantage: smaller when encoded with </a:t>
            </a:r>
            <a:r>
              <a:rPr lang="en-US" dirty="0" err="1"/>
              <a:t>varint</a:t>
            </a:r>
            <a:endParaRPr lang="en-US" dirty="0"/>
          </a:p>
          <a:p>
            <a:r>
              <a:rPr lang="en-US" dirty="0"/>
              <a:t>General:</a:t>
            </a:r>
          </a:p>
          <a:p>
            <a:pPr lvl="1"/>
            <a:r>
              <a:rPr lang="en-US" dirty="0"/>
              <a:t>Field number, field type (tag), value</a:t>
            </a:r>
          </a:p>
          <a:p>
            <a:r>
              <a:rPr lang="en-US" dirty="0"/>
              <a:t>Strings: </a:t>
            </a:r>
          </a:p>
          <a:p>
            <a:pPr lvl="1"/>
            <a:r>
              <a:rPr lang="en-US" dirty="0" err="1"/>
              <a:t>Varint</a:t>
            </a:r>
            <a:r>
              <a:rPr lang="en-US" dirty="0"/>
              <a:t> length, </a:t>
            </a:r>
            <a:r>
              <a:rPr lang="en-US" dirty="0" err="1"/>
              <a:t>unicode</a:t>
            </a:r>
            <a:r>
              <a:rPr lang="en-US" dirty="0"/>
              <a:t> representation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Thrift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Originally developed by </a:t>
            </a:r>
            <a:r>
              <a:rPr lang="en-US" dirty="0" err="1"/>
              <a:t>Facebook</a:t>
            </a:r>
            <a:endParaRPr lang="en-US" dirty="0"/>
          </a:p>
          <a:p>
            <a:r>
              <a:rPr lang="en-US" dirty="0"/>
              <a:t>Used heavily internally</a:t>
            </a:r>
          </a:p>
          <a:p>
            <a:r>
              <a:rPr lang="en-US" dirty="0"/>
              <a:t>Supports (at least): C++, Java, Python, PHP, Ruby, Erlang, Perl, Haskell, C#, Cocoa, Smalltalk, and </a:t>
            </a:r>
            <a:r>
              <a:rPr lang="en-US" dirty="0" err="1"/>
              <a:t>Ocaml</a:t>
            </a:r>
            <a:endParaRPr lang="en-US" dirty="0"/>
          </a:p>
          <a:p>
            <a:r>
              <a:rPr lang="en-US" dirty="0"/>
              <a:t>Types:  basic types, list, set, map, exceptions</a:t>
            </a:r>
          </a:p>
          <a:p>
            <a:r>
              <a:rPr lang="en-US" dirty="0"/>
              <a:t>Versioning support</a:t>
            </a:r>
          </a:p>
          <a:p>
            <a:r>
              <a:rPr lang="en-US" dirty="0"/>
              <a:t>Many encodings (protocols) supported</a:t>
            </a:r>
          </a:p>
          <a:p>
            <a:pPr lvl="1"/>
            <a:r>
              <a:rPr lang="en-US" dirty="0"/>
              <a:t>Efficient binary, </a:t>
            </a:r>
            <a:r>
              <a:rPr lang="en-US" dirty="0" err="1"/>
              <a:t>json</a:t>
            </a:r>
            <a:r>
              <a:rPr lang="en-US" dirty="0"/>
              <a:t> encodings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Unless you </a:t>
            </a:r>
            <a:r>
              <a:rPr lang="en-US" i="1" dirty="0"/>
              <a:t>really</a:t>
            </a:r>
            <a:r>
              <a:rPr lang="en-US" dirty="0"/>
              <a:t> want to optimize your protocol for performance, use an IDL</a:t>
            </a:r>
          </a:p>
          <a:p>
            <a:endParaRPr lang="en-US" dirty="0"/>
          </a:p>
          <a:p>
            <a:r>
              <a:rPr lang="en-US" dirty="0"/>
              <a:t>Parsing code is easy to get (slightly) wrong, hard to make fast—only want to do this once!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Which one should you use?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data types?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 types</a:t>
            </a:r>
          </a:p>
          <a:p>
            <a:pPr lvl="1"/>
            <a:r>
              <a:rPr lang="en-US" dirty="0"/>
              <a:t>Integers, floating point, characters</a:t>
            </a:r>
          </a:p>
          <a:p>
            <a:pPr lvl="1"/>
            <a:r>
              <a:rPr lang="en-US" dirty="0"/>
              <a:t>Some issues: </a:t>
            </a:r>
            <a:r>
              <a:rPr lang="en-US" dirty="0" err="1"/>
              <a:t>endianness</a:t>
            </a:r>
            <a:r>
              <a:rPr lang="en-US" dirty="0"/>
              <a:t> (</a:t>
            </a:r>
            <a:r>
              <a:rPr lang="en-US" dirty="0" err="1"/>
              <a:t>ntohs</a:t>
            </a:r>
            <a:r>
              <a:rPr lang="en-US" dirty="0"/>
              <a:t>, </a:t>
            </a:r>
            <a:r>
              <a:rPr lang="en-US" dirty="0" err="1"/>
              <a:t>htons</a:t>
            </a:r>
            <a:r>
              <a:rPr lang="en-US" dirty="0"/>
              <a:t>), character encoding, IEEE 754</a:t>
            </a:r>
          </a:p>
          <a:p>
            <a:r>
              <a:rPr lang="en-US" dirty="0"/>
              <a:t>Flat types</a:t>
            </a:r>
          </a:p>
          <a:p>
            <a:pPr lvl="1"/>
            <a:r>
              <a:rPr lang="en-US" dirty="0"/>
              <a:t>Strings, structures, arrays</a:t>
            </a:r>
          </a:p>
          <a:p>
            <a:pPr lvl="1"/>
            <a:r>
              <a:rPr lang="en-US" dirty="0"/>
              <a:t>Some issues: packing of structures, order, variable length</a:t>
            </a:r>
          </a:p>
          <a:p>
            <a:r>
              <a:rPr lang="en-US" dirty="0"/>
              <a:t>Complex types</a:t>
            </a:r>
          </a:p>
          <a:p>
            <a:pPr lvl="1"/>
            <a:r>
              <a:rPr lang="en-US" dirty="0"/>
              <a:t>Pointers! Must flatten, or serialize data structures</a:t>
            </a:r>
          </a:p>
        </p:txBody>
      </p:sp>
    </p:spTree>
    <p:extLst>
      <p:ext uri="{BB962C8B-B14F-4D97-AF65-F5344CB8AC3E}">
        <p14:creationId xmlns:p14="http://schemas.microsoft.com/office/powerpoint/2010/main" val="5830831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pc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698" y="931333"/>
            <a:ext cx="6220604" cy="49953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08631C-DEBB-A036-B6F9-07B291E80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421E8-B313-2BAC-B01D-512280069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107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programs want to communicate: must define the protocol</a:t>
            </a:r>
          </a:p>
          <a:p>
            <a:pPr lvl="1"/>
            <a:r>
              <a:rPr lang="en-US" dirty="0"/>
              <a:t>We have seen many of these, across all layers</a:t>
            </a:r>
          </a:p>
          <a:p>
            <a:pPr lvl="1"/>
            <a:r>
              <a:rPr lang="en-US" dirty="0"/>
              <a:t>E.g., </a:t>
            </a:r>
            <a:r>
              <a:rPr lang="en-US" dirty="0" err="1"/>
              <a:t>Snowcast</a:t>
            </a:r>
            <a:r>
              <a:rPr lang="en-US" dirty="0"/>
              <a:t> packet formats, protocol headers</a:t>
            </a:r>
          </a:p>
          <a:p>
            <a:r>
              <a:rPr lang="en-US" dirty="0"/>
              <a:t>Key Problems</a:t>
            </a:r>
          </a:p>
          <a:p>
            <a:pPr lvl="1"/>
            <a:r>
              <a:rPr lang="en-US" dirty="0"/>
              <a:t>Semantics of the communication</a:t>
            </a:r>
          </a:p>
          <a:p>
            <a:pPr lvl="2"/>
            <a:r>
              <a:rPr lang="en-US" dirty="0"/>
              <a:t>APIs, how to cope with failure</a:t>
            </a:r>
          </a:p>
          <a:p>
            <a:pPr lvl="1"/>
            <a:r>
              <a:rPr lang="en-US" dirty="0"/>
              <a:t>Data Representation</a:t>
            </a:r>
          </a:p>
          <a:p>
            <a:pPr lvl="1"/>
            <a:r>
              <a:rPr lang="en-US" dirty="0"/>
              <a:t>Scope: should the scheme work across</a:t>
            </a:r>
          </a:p>
          <a:p>
            <a:pPr lvl="2"/>
            <a:r>
              <a:rPr lang="en-US" dirty="0"/>
              <a:t>Architectures</a:t>
            </a:r>
          </a:p>
          <a:p>
            <a:pPr lvl="2"/>
            <a:r>
              <a:rPr lang="en-US" dirty="0"/>
              <a:t>Languages</a:t>
            </a:r>
          </a:p>
          <a:p>
            <a:pPr lvl="2"/>
            <a:r>
              <a:rPr lang="en-US" dirty="0"/>
              <a:t>Compilers…?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Schema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parse the encoded data?</a:t>
            </a:r>
          </a:p>
          <a:p>
            <a:r>
              <a:rPr lang="en-US" dirty="0"/>
              <a:t>Two Extremes: </a:t>
            </a:r>
          </a:p>
          <a:p>
            <a:pPr lvl="1"/>
            <a:r>
              <a:rPr lang="en-US" dirty="0"/>
              <a:t>Self-describing data: tags</a:t>
            </a:r>
          </a:p>
          <a:p>
            <a:pPr lvl="2"/>
            <a:r>
              <a:rPr lang="en-US" dirty="0"/>
              <a:t>Additional information added to message to help in decoding</a:t>
            </a:r>
          </a:p>
          <a:p>
            <a:pPr lvl="2"/>
            <a:r>
              <a:rPr lang="en-US" dirty="0"/>
              <a:t>Examples: field name, type, length</a:t>
            </a:r>
          </a:p>
          <a:p>
            <a:pPr lvl="1"/>
            <a:r>
              <a:rPr lang="en-US" dirty="0"/>
              <a:t>Implicit: the code at both ends “knows” how to decode the message</a:t>
            </a:r>
          </a:p>
          <a:p>
            <a:pPr lvl="2"/>
            <a:r>
              <a:rPr lang="en-US" dirty="0"/>
              <a:t>E.g., your </a:t>
            </a:r>
            <a:r>
              <a:rPr lang="en-US" dirty="0" err="1"/>
              <a:t>Snowcast</a:t>
            </a:r>
            <a:r>
              <a:rPr lang="en-US" dirty="0"/>
              <a:t> implementation</a:t>
            </a:r>
          </a:p>
          <a:p>
            <a:pPr lvl="2"/>
            <a:r>
              <a:rPr lang="en-US" dirty="0"/>
              <a:t>Interoperability depends on well defined protocol specification!</a:t>
            </a:r>
          </a:p>
          <a:p>
            <a:pPr lvl="2"/>
            <a:r>
              <a:rPr lang="en-US" dirty="0"/>
              <a:t>very difficult to change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221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Formatting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represent data?</a:t>
            </a:r>
          </a:p>
          <a:p>
            <a:r>
              <a:rPr lang="en-US" dirty="0"/>
              <a:t>Several questions:</a:t>
            </a:r>
          </a:p>
          <a:p>
            <a:pPr lvl="1"/>
            <a:r>
              <a:rPr lang="en-US" dirty="0"/>
              <a:t>Which data types do you want to support?</a:t>
            </a:r>
          </a:p>
          <a:p>
            <a:pPr lvl="2"/>
            <a:r>
              <a:rPr lang="en-US" dirty="0"/>
              <a:t>Base types, Flat types, Complex types</a:t>
            </a:r>
          </a:p>
          <a:p>
            <a:pPr lvl="1"/>
            <a:r>
              <a:rPr lang="en-US" dirty="0"/>
              <a:t>How to encode data into the wire</a:t>
            </a:r>
          </a:p>
          <a:p>
            <a:pPr lvl="1"/>
            <a:r>
              <a:rPr lang="en-US" dirty="0"/>
              <a:t>How to decode the data?</a:t>
            </a:r>
          </a:p>
          <a:p>
            <a:pPr lvl="2"/>
            <a:r>
              <a:rPr lang="en-US" dirty="0"/>
              <a:t>Self-describing (tags, type-length-value)</a:t>
            </a:r>
          </a:p>
          <a:p>
            <a:pPr lvl="2"/>
            <a:r>
              <a:rPr lang="en-US" dirty="0"/>
              <a:t>Implicit description (the ends </a:t>
            </a:r>
            <a:r>
              <a:rPr lang="en-US" i="1" dirty="0"/>
              <a:t>know</a:t>
            </a:r>
            <a:r>
              <a:rPr lang="en-US" dirty="0"/>
              <a:t>)</a:t>
            </a:r>
          </a:p>
          <a:p>
            <a:r>
              <a:rPr lang="en-US" dirty="0"/>
              <a:t>Several answers:</a:t>
            </a:r>
          </a:p>
          <a:p>
            <a:pPr lvl="1"/>
            <a:r>
              <a:rPr lang="en-US" dirty="0"/>
              <a:t>Many frameworks do these things automatically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Stub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 Main ideas:</a:t>
            </a:r>
          </a:p>
          <a:p>
            <a:r>
              <a:rPr lang="en-US" dirty="0"/>
              <a:t>Introspection-based</a:t>
            </a:r>
          </a:p>
          <a:p>
            <a:pPr lvl="1"/>
            <a:r>
              <a:rPr lang="en-US" dirty="0"/>
              <a:t>E.g., Java RMI</a:t>
            </a:r>
          </a:p>
          <a:p>
            <a:r>
              <a:rPr lang="en-US" dirty="0"/>
              <a:t>Independent specification: IDL</a:t>
            </a:r>
          </a:p>
          <a:p>
            <a:pPr lvl="1"/>
            <a:r>
              <a:rPr lang="en-US" dirty="0"/>
              <a:t>IDL – Interface Description Language</a:t>
            </a:r>
          </a:p>
          <a:p>
            <a:pPr lvl="2"/>
            <a:r>
              <a:rPr lang="en-US" dirty="0"/>
              <a:t>describes an interface in a </a:t>
            </a:r>
            <a:r>
              <a:rPr lang="en-US" b="1" dirty="0"/>
              <a:t>language neutral </a:t>
            </a:r>
            <a:r>
              <a:rPr lang="en-US" dirty="0"/>
              <a:t>way</a:t>
            </a:r>
          </a:p>
          <a:p>
            <a:pPr lvl="1"/>
            <a:r>
              <a:rPr lang="en-US" dirty="0"/>
              <a:t>Separates logical description of data from</a:t>
            </a:r>
          </a:p>
          <a:p>
            <a:pPr lvl="2"/>
            <a:r>
              <a:rPr lang="en-US" dirty="0"/>
              <a:t>Dispatching code</a:t>
            </a:r>
          </a:p>
          <a:p>
            <a:pPr lvl="2"/>
            <a:r>
              <a:rPr lang="en-US" dirty="0"/>
              <a:t>Marshalling/</a:t>
            </a:r>
            <a:r>
              <a:rPr lang="en-US" dirty="0" err="1"/>
              <a:t>unmarshalling</a:t>
            </a:r>
            <a:r>
              <a:rPr lang="en-US" dirty="0"/>
              <a:t> code</a:t>
            </a:r>
          </a:p>
          <a:p>
            <a:pPr lvl="2"/>
            <a:r>
              <a:rPr lang="en-US" dirty="0"/>
              <a:t>Data wire format</a:t>
            </a:r>
          </a:p>
        </p:txBody>
      </p:sp>
    </p:spTree>
    <p:extLst>
      <p:ext uri="{BB962C8B-B14F-4D97-AF65-F5344CB8AC3E}">
        <p14:creationId xmlns:p14="http://schemas.microsoft.com/office/powerpoint/2010/main" val="14389155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536E92A8-8181-F0B5-D955-EB8C879A0FB0}"/>
              </a:ext>
            </a:extLst>
          </p:cNvPr>
          <p:cNvSpPr/>
          <p:nvPr/>
        </p:nvSpPr>
        <p:spPr>
          <a:xfrm>
            <a:off x="4572011" y="119794"/>
            <a:ext cx="5284186" cy="2147918"/>
          </a:xfrm>
          <a:prstGeom prst="cloud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18EDD4-E5F3-7FFA-387D-EDE97E0F1DF2}"/>
              </a:ext>
            </a:extLst>
          </p:cNvPr>
          <p:cNvSpPr/>
          <p:nvPr/>
        </p:nvSpPr>
        <p:spPr>
          <a:xfrm>
            <a:off x="7435184" y="858794"/>
            <a:ext cx="2032000" cy="798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Webserver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example.com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E10E5437-BE25-5D1A-C11A-FA083B7CCECA}"/>
              </a:ext>
            </a:extLst>
          </p:cNvPr>
          <p:cNvSpPr/>
          <p:nvPr/>
        </p:nvSpPr>
        <p:spPr>
          <a:xfrm>
            <a:off x="8861695" y="1866019"/>
            <a:ext cx="3193599" cy="188133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page.html</a:t>
            </a:r>
            <a:endParaRPr kumimoji="0" lang="en-US" sz="1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&lt;html&gt;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&lt;title&gt;hi&lt;/title&gt;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&lt;h1&gt;Welcome!&lt;/h1&gt;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&lt;/html&gt;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8062E6-614E-EDC7-1346-31EF17E11C7D}"/>
              </a:ext>
            </a:extLst>
          </p:cNvPr>
          <p:cNvSpPr/>
          <p:nvPr/>
        </p:nvSpPr>
        <p:spPr>
          <a:xfrm>
            <a:off x="888204" y="858794"/>
            <a:ext cx="2032000" cy="798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4350CC-DDD2-C5D8-1DB8-6E899407B141}"/>
              </a:ext>
            </a:extLst>
          </p:cNvPr>
          <p:cNvCxnSpPr>
            <a:cxnSpLocks/>
          </p:cNvCxnSpPr>
          <p:nvPr/>
        </p:nvCxnSpPr>
        <p:spPr>
          <a:xfrm>
            <a:off x="8461398" y="1657382"/>
            <a:ext cx="0" cy="35732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6A5C4A-2479-7EB9-5A2E-321C03F8E007}"/>
              </a:ext>
            </a:extLst>
          </p:cNvPr>
          <p:cNvCxnSpPr>
            <a:cxnSpLocks/>
          </p:cNvCxnSpPr>
          <p:nvPr/>
        </p:nvCxnSpPr>
        <p:spPr>
          <a:xfrm>
            <a:off x="1904204" y="1657382"/>
            <a:ext cx="0" cy="33718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59996F-D325-773E-1F74-BD4366E8E66C}"/>
              </a:ext>
            </a:extLst>
          </p:cNvPr>
          <p:cNvCxnSpPr>
            <a:cxnSpLocks/>
          </p:cNvCxnSpPr>
          <p:nvPr/>
        </p:nvCxnSpPr>
        <p:spPr>
          <a:xfrm>
            <a:off x="1904204" y="2163125"/>
            <a:ext cx="208623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FCC34E6-114D-8D84-47D0-C5ED92307125}"/>
              </a:ext>
            </a:extLst>
          </p:cNvPr>
          <p:cNvSpPr/>
          <p:nvPr/>
        </p:nvSpPr>
        <p:spPr>
          <a:xfrm>
            <a:off x="3338548" y="978805"/>
            <a:ext cx="1303780" cy="640822"/>
          </a:xfrm>
          <a:prstGeom prst="rect">
            <a:avLst/>
          </a:prstGeom>
          <a:solidFill>
            <a:srgbClr val="641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DNS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DB21999-AD68-0B21-4747-F9186E47219B}"/>
              </a:ext>
            </a:extLst>
          </p:cNvPr>
          <p:cNvCxnSpPr>
            <a:cxnSpLocks/>
          </p:cNvCxnSpPr>
          <p:nvPr/>
        </p:nvCxnSpPr>
        <p:spPr>
          <a:xfrm>
            <a:off x="3990438" y="1619627"/>
            <a:ext cx="0" cy="10869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530C27A-078D-82E4-04BF-B18B75CC6FCE}"/>
              </a:ext>
            </a:extLst>
          </p:cNvPr>
          <p:cNvCxnSpPr>
            <a:cxnSpLocks/>
          </p:cNvCxnSpPr>
          <p:nvPr/>
        </p:nvCxnSpPr>
        <p:spPr>
          <a:xfrm flipH="1">
            <a:off x="1904204" y="2395728"/>
            <a:ext cx="208623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ABA2398-BAA9-883F-8375-FFE872E4C231}"/>
              </a:ext>
            </a:extLst>
          </p:cNvPr>
          <p:cNvSpPr txBox="1"/>
          <p:nvPr/>
        </p:nvSpPr>
        <p:spPr>
          <a:xfrm>
            <a:off x="2105436" y="1756021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example.com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?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3EA1A4-876B-B0BC-2695-2100FDA5EFDF}"/>
              </a:ext>
            </a:extLst>
          </p:cNvPr>
          <p:cNvCxnSpPr>
            <a:cxnSpLocks/>
          </p:cNvCxnSpPr>
          <p:nvPr/>
        </p:nvCxnSpPr>
        <p:spPr>
          <a:xfrm>
            <a:off x="1877087" y="3336240"/>
            <a:ext cx="6574097" cy="70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16D84AA-BFF6-9745-FA30-D794DDAF2856}"/>
              </a:ext>
            </a:extLst>
          </p:cNvPr>
          <p:cNvSpPr txBox="1"/>
          <p:nvPr/>
        </p:nvSpPr>
        <p:spPr>
          <a:xfrm>
            <a:off x="4247505" y="2917495"/>
            <a:ext cx="2159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GET /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page.html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olas" panose="020B0609020204030204" pitchFamily="49" charset="0"/>
              <a:ea typeface="Avenir Book" charset="0"/>
              <a:cs typeface="Consolas" panose="020B0609020204030204" pitchFamily="49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668715F-BD7B-FD1B-A790-0A67E218F959}"/>
              </a:ext>
            </a:extLst>
          </p:cNvPr>
          <p:cNvCxnSpPr>
            <a:cxnSpLocks/>
          </p:cNvCxnSpPr>
          <p:nvPr/>
        </p:nvCxnSpPr>
        <p:spPr>
          <a:xfrm flipH="1" flipV="1">
            <a:off x="1915358" y="3921054"/>
            <a:ext cx="6556255" cy="463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19075CB-F6B9-7411-97A6-20765C0F5FD8}"/>
              </a:ext>
            </a:extLst>
          </p:cNvPr>
          <p:cNvSpPr txBox="1"/>
          <p:nvPr/>
        </p:nvSpPr>
        <p:spPr>
          <a:xfrm>
            <a:off x="3390633" y="3527245"/>
            <a:ext cx="45576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200 OK + 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C33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Content of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CC33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page.html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1035AB1-216A-916A-DBDD-2B5644D6F3DA}"/>
              </a:ext>
            </a:extLst>
          </p:cNvPr>
          <p:cNvSpPr/>
          <p:nvPr/>
        </p:nvSpPr>
        <p:spPr>
          <a:xfrm>
            <a:off x="1915358" y="5774131"/>
            <a:ext cx="8417112" cy="849517"/>
          </a:xfrm>
          <a:prstGeom prst="roundRect">
            <a:avLst/>
          </a:prstGeom>
          <a:solidFill>
            <a:srgbClr val="65136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Server returns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response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(in this case, with HTML)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97475F-7B4D-B1D4-F028-CC961E83F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60" y="4074998"/>
            <a:ext cx="5745463" cy="147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F11488-F2EC-D554-BE69-855F17F55AD4}"/>
              </a:ext>
            </a:extLst>
          </p:cNvPr>
          <p:cNvSpPr txBox="1"/>
          <p:nvPr/>
        </p:nvSpPr>
        <p:spPr>
          <a:xfrm>
            <a:off x="178013" y="4934491"/>
            <a:ext cx="1547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703020202090204" pitchFamily="34" charset="0"/>
                <a:ea typeface="Avenir Book" charset="0"/>
                <a:cs typeface="Avenir Book" charset="0"/>
              </a:rPr>
              <a:t>Welcome!</a:t>
            </a:r>
          </a:p>
        </p:txBody>
      </p:sp>
    </p:spTree>
    <p:extLst>
      <p:ext uri="{BB962C8B-B14F-4D97-AF65-F5344CB8AC3E}">
        <p14:creationId xmlns:p14="http://schemas.microsoft.com/office/powerpoint/2010/main" val="362541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627255-E355-6D3B-915D-BF3FFB280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150" y="184150"/>
            <a:ext cx="64897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74499"/>
      </p:ext>
    </p:extLst>
  </p:cSld>
  <p:clrMapOvr>
    <a:masterClrMapping/>
  </p:clrMapOvr>
</p:sld>
</file>

<file path=ppt/theme/theme1.xml><?xml version="1.0" encoding="utf-8"?>
<a:theme xmlns:a="http://schemas.openxmlformats.org/drawingml/2006/main" name="Blue_Line">
  <a:themeElements>
    <a:clrScheme name="Custom 13">
      <a:dk1>
        <a:srgbClr val="000000"/>
      </a:dk1>
      <a:lt1>
        <a:srgbClr val="FFFFFF"/>
      </a:lt1>
      <a:dk2>
        <a:srgbClr val="283138"/>
      </a:dk2>
      <a:lt2>
        <a:srgbClr val="AC2B37"/>
      </a:lt2>
      <a:accent1>
        <a:srgbClr val="838D9B"/>
      </a:accent1>
      <a:accent2>
        <a:srgbClr val="AC2B37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mtClean="0">
            <a:latin typeface="Avenir Book" charset="0"/>
            <a:ea typeface="Avenir Book" charset="0"/>
            <a:cs typeface="Avenir Book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Blue_Line">
  <a:themeElements>
    <a:clrScheme name="Line">
      <a:dk1>
        <a:srgbClr val="000000"/>
      </a:dk1>
      <a:lt1>
        <a:srgbClr val="FFFFFF"/>
      </a:lt1>
      <a:dk2>
        <a:srgbClr val="283138"/>
      </a:dk2>
      <a:lt2>
        <a:srgbClr val="FECB32"/>
      </a:lt2>
      <a:accent1>
        <a:srgbClr val="20A6F4"/>
      </a:accent1>
      <a:accent2>
        <a:srgbClr val="FECB32"/>
      </a:accent2>
      <a:accent3>
        <a:srgbClr val="651266"/>
      </a:accent3>
      <a:accent4>
        <a:srgbClr val="C9001F"/>
      </a:accent4>
      <a:accent5>
        <a:srgbClr val="F4A582"/>
      </a:accent5>
      <a:accent6>
        <a:srgbClr val="5F6877"/>
      </a:accent6>
      <a:hlink>
        <a:srgbClr val="20A6F4"/>
      </a:hlink>
      <a:folHlink>
        <a:srgbClr val="20A6F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mtClean="0">
            <a:latin typeface="Avenir Book" charset="0"/>
            <a:ea typeface="Avenir Book" charset="0"/>
            <a:cs typeface="Avenir Book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demarinis-defense-init-latest</Template>
  <TotalTime>83655</TotalTime>
  <Words>2684</Words>
  <Application>Microsoft Macintosh PowerPoint</Application>
  <PresentationFormat>Widescreen</PresentationFormat>
  <Paragraphs>439</Paragraphs>
  <Slides>53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Andale Mono</vt:lpstr>
      <vt:lpstr>Arial</vt:lpstr>
      <vt:lpstr>Avenir Book</vt:lpstr>
      <vt:lpstr>Calibri</vt:lpstr>
      <vt:lpstr>Consolas</vt:lpstr>
      <vt:lpstr>Inconsolata Medium</vt:lpstr>
      <vt:lpstr>Symbol</vt:lpstr>
      <vt:lpstr>Trebuchet MS</vt:lpstr>
      <vt:lpstr>Verdana</vt:lpstr>
      <vt:lpstr>Blue_Line</vt:lpstr>
      <vt:lpstr>1_Blue_Line</vt:lpstr>
      <vt:lpstr>CSCI-1680 APIs </vt:lpstr>
      <vt:lpstr>Administrivia</vt:lpstr>
      <vt:lpstr>Administrivia</vt:lpstr>
      <vt:lpstr>Project examples</vt:lpstr>
      <vt:lpstr>PowerPoint Presentation</vt:lpstr>
      <vt:lpstr>How do programs communicate?</vt:lpstr>
      <vt:lpstr>How do programs communicate?</vt:lpstr>
      <vt:lpstr>Requirements for protocols</vt:lpstr>
      <vt:lpstr>Requirements for protocols</vt:lpstr>
      <vt:lpstr>Requirements for protocols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  Github public API</vt:lpstr>
      <vt:lpstr>Why is this useful?</vt:lpstr>
      <vt:lpstr>HTTP Example</vt:lpstr>
      <vt:lpstr>PowerPoint Presentation</vt:lpstr>
      <vt:lpstr>Generic view:  Remote Procedure Call (RPC)</vt:lpstr>
      <vt:lpstr>Stub Functions</vt:lpstr>
      <vt:lpstr>PowerPoint Presentation</vt:lpstr>
      <vt:lpstr>Some examples</vt:lpstr>
      <vt:lpstr>Design questions</vt:lpstr>
      <vt:lpstr>Describing data</vt:lpstr>
      <vt:lpstr>Example: gRPC</vt:lpstr>
      <vt:lpstr>gRPC</vt:lpstr>
      <vt:lpstr>Protocol Buffers</vt:lpstr>
      <vt:lpstr>Protocol Buffers Example (for a file)</vt:lpstr>
      <vt:lpstr>protobuf:  Binary Encoding</vt:lpstr>
      <vt:lpstr>Apache Thrift</vt:lpstr>
      <vt:lpstr>Conclusions</vt:lpstr>
      <vt:lpstr>Which data types?</vt:lpstr>
      <vt:lpstr>PowerPoint Presentation</vt:lpstr>
      <vt:lpstr>Problem</vt:lpstr>
      <vt:lpstr>Data Schema</vt:lpstr>
      <vt:lpstr>Presentation Formatting</vt:lpstr>
      <vt:lpstr>Stub Generation</vt:lpstr>
      <vt:lpstr>PowerPoint Presentation</vt:lpstr>
      <vt:lpstr>PowerPoint Presentation</vt:lpstr>
    </vt:vector>
  </TitlesOfParts>
  <Company>Brown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DeMarinis, Nicholas</cp:lastModifiedBy>
  <cp:revision>137</cp:revision>
  <cp:lastPrinted>2018-11-09T20:51:53Z</cp:lastPrinted>
  <dcterms:created xsi:type="dcterms:W3CDTF">2011-03-24T13:23:12Z</dcterms:created>
  <dcterms:modified xsi:type="dcterms:W3CDTF">2023-11-28T14:01:19Z</dcterms:modified>
</cp:coreProperties>
</file>