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8"/>
  </p:notesMasterIdLst>
  <p:sldIdLst>
    <p:sldId id="256" r:id="rId2"/>
    <p:sldId id="314" r:id="rId3"/>
    <p:sldId id="483" r:id="rId4"/>
    <p:sldId id="458" r:id="rId5"/>
    <p:sldId id="484" r:id="rId6"/>
    <p:sldId id="482" r:id="rId7"/>
    <p:sldId id="485" r:id="rId8"/>
    <p:sldId id="481" r:id="rId9"/>
    <p:sldId id="486" r:id="rId10"/>
    <p:sldId id="272" r:id="rId11"/>
    <p:sldId id="494" r:id="rId12"/>
    <p:sldId id="490" r:id="rId13"/>
    <p:sldId id="487" r:id="rId14"/>
    <p:sldId id="496" r:id="rId15"/>
    <p:sldId id="495" r:id="rId16"/>
    <p:sldId id="488" r:id="rId17"/>
    <p:sldId id="489" r:id="rId18"/>
    <p:sldId id="293" r:id="rId19"/>
    <p:sldId id="493" r:id="rId20"/>
    <p:sldId id="271" r:id="rId21"/>
    <p:sldId id="497" r:id="rId22"/>
    <p:sldId id="491" r:id="rId23"/>
    <p:sldId id="319" r:id="rId24"/>
    <p:sldId id="492" r:id="rId25"/>
    <p:sldId id="282" r:id="rId26"/>
    <p:sldId id="499" r:id="rId27"/>
    <p:sldId id="501" r:id="rId28"/>
    <p:sldId id="269" r:id="rId29"/>
    <p:sldId id="286" r:id="rId30"/>
    <p:sldId id="500" r:id="rId31"/>
    <p:sldId id="451" r:id="rId32"/>
    <p:sldId id="502" r:id="rId33"/>
    <p:sldId id="303" r:id="rId34"/>
    <p:sldId id="498" r:id="rId35"/>
    <p:sldId id="307" r:id="rId36"/>
    <p:sldId id="456" r:id="rId37"/>
    <p:sldId id="313" r:id="rId38"/>
    <p:sldId id="304" r:id="rId39"/>
    <p:sldId id="452" r:id="rId40"/>
    <p:sldId id="453" r:id="rId41"/>
    <p:sldId id="455" r:id="rId42"/>
    <p:sldId id="277" r:id="rId43"/>
    <p:sldId id="278" r:id="rId44"/>
    <p:sldId id="279" r:id="rId45"/>
    <p:sldId id="276" r:id="rId46"/>
    <p:sldId id="274" r:id="rId47"/>
    <p:sldId id="454" r:id="rId48"/>
    <p:sldId id="480" r:id="rId49"/>
    <p:sldId id="465" r:id="rId50"/>
    <p:sldId id="470" r:id="rId51"/>
    <p:sldId id="469" r:id="rId52"/>
    <p:sldId id="471" r:id="rId53"/>
    <p:sldId id="275" r:id="rId54"/>
    <p:sldId id="306" r:id="rId55"/>
    <p:sldId id="280" r:id="rId56"/>
    <p:sldId id="273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0A6F5"/>
    <a:srgbClr val="FFCC33"/>
    <a:srgbClr val="2831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44" autoAdjust="0"/>
    <p:restoredTop sz="87671" autoAdjust="0"/>
  </p:normalViewPr>
  <p:slideViewPr>
    <p:cSldViewPr snapToGrid="0" snapToObjects="1">
      <p:cViewPr>
        <p:scale>
          <a:sx n="84" d="100"/>
          <a:sy n="84" d="100"/>
        </p:scale>
        <p:origin x="208" y="7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7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701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082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Responses called Resource Records (RRs)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930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Responses called Resource Records (RRs)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397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dig</a:t>
            </a:r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</a:t>
            </a:r>
            <a:r>
              <a:rPr lang="nb-NO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tPTR</a:t>
            </a:r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12.32.148.128.in-addr.arpa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477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dig</a:t>
            </a:r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</a:t>
            </a:r>
            <a:r>
              <a:rPr lang="nb-NO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tPTR</a:t>
            </a:r>
            <a:r>
              <a: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12.32.148.128.in-addr.arpa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66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352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Responses called Resource Records (RRs)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4537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Responses called Resource Records (RRs)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10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219202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2485893"/>
            <a:ext cx="12192000" cy="0"/>
          </a:xfrm>
          <a:prstGeom prst="line">
            <a:avLst/>
          </a:prstGeom>
          <a:ln w="508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2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venir Book" charset="0"/>
                <a:ea typeface="Avenir Book" charset="0"/>
                <a:cs typeface="Avenir Book" charset="0"/>
              </a:defRPr>
            </a:lvl1pPr>
            <a:lvl2pPr>
              <a:defRPr>
                <a:latin typeface="Avenir Book" charset="0"/>
                <a:ea typeface="Avenir Book" charset="0"/>
                <a:cs typeface="Avenir Book" charset="0"/>
              </a:defRPr>
            </a:lvl2pPr>
            <a:lvl3pPr>
              <a:defRPr>
                <a:latin typeface="Avenir Book" charset="0"/>
                <a:ea typeface="Avenir Book" charset="0"/>
                <a:cs typeface="Avenir Book" charset="0"/>
              </a:defRPr>
            </a:lvl3pPr>
            <a:lvl4pPr>
              <a:defRPr>
                <a:latin typeface="Avenir Book" charset="0"/>
                <a:ea typeface="Avenir Book" charset="0"/>
                <a:cs typeface="Avenir Book" charset="0"/>
              </a:defRPr>
            </a:lvl4pPr>
            <a:lvl5pPr>
              <a:defRPr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556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3810000"/>
            <a:ext cx="12192000" cy="0"/>
          </a:xfrm>
          <a:prstGeom prst="line">
            <a:avLst/>
          </a:prstGeom>
          <a:ln w="635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88759" y="2667000"/>
            <a:ext cx="109728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086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8412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172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275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60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6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6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72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00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883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624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271169"/>
          </a:xfrm>
        </p:spPr>
        <p:txBody>
          <a:bodyPr/>
          <a:lstStyle>
            <a:lvl1pPr>
              <a:defRPr>
                <a:latin typeface="Avenir Book" charset="0"/>
                <a:ea typeface="Avenir Book" charset="0"/>
                <a:cs typeface="Avenir Book" charset="0"/>
              </a:defRPr>
            </a:lvl1pPr>
            <a:lvl2pPr>
              <a:defRPr>
                <a:latin typeface="Avenir Book" charset="0"/>
                <a:ea typeface="Avenir Book" charset="0"/>
                <a:cs typeface="Avenir Book" charset="0"/>
              </a:defRPr>
            </a:lvl2pPr>
            <a:lvl3pPr>
              <a:defRPr>
                <a:latin typeface="Avenir Book" charset="0"/>
                <a:ea typeface="Avenir Book" charset="0"/>
                <a:cs typeface="Avenir Book" charset="0"/>
              </a:defRPr>
            </a:lvl3pPr>
            <a:lvl4pPr>
              <a:defRPr>
                <a:latin typeface="Avenir Book" charset="0"/>
                <a:ea typeface="Avenir Book" charset="0"/>
                <a:cs typeface="Avenir Book" charset="0"/>
              </a:defRPr>
            </a:lvl4pPr>
            <a:lvl5pPr>
              <a:defRPr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969000"/>
            <a:ext cx="12192000" cy="0"/>
          </a:xfrm>
          <a:prstGeom prst="line">
            <a:avLst/>
          </a:prstGeom>
          <a:ln w="76200">
            <a:gradFill flip="none" rotWithShape="1">
              <a:gsLst>
                <a:gs pos="23000">
                  <a:srgbClr val="999999"/>
                </a:gs>
                <a:gs pos="51000">
                  <a:srgbClr val="22A6F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-24921" y="5969011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1996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41958" y="597933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2008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4389" y="596900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15721" y="596901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55096" y="597933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0950" y="5969003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58482" y="5969002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2018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1390" y="5969006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2000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0" y="1143000"/>
            <a:ext cx="12192000" cy="0"/>
          </a:xfrm>
          <a:prstGeom prst="line">
            <a:avLst/>
          </a:prstGeom>
          <a:ln w="38100" cmpd="sng">
            <a:solidFill>
              <a:srgbClr val="0093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724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762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5169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venir Book"/>
          <a:ea typeface="+mj-ea"/>
          <a:cs typeface="Avenir Book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entik.com/blog/facebooks-historic-outage-explained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n.wikipedia.org/wiki/2021_Facebook_outage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Facebook_DNS_Outage_2021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List_of_DNS_record_types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List_of_DNS_record_types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ousandeyes.com/blog/internet-censorship-around-the-world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ousandeyes.com/blog/internet-censorship-around-the-world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cycleisntadomain.com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rnetsociety.org/resources/deploy360/2012/nist-ipv6-and-dnssec-statistics-6/" TargetMode="External"/><Relationship Id="rId2" Type="http://schemas.openxmlformats.org/officeDocument/2006/relationships/hyperlink" Target="https://stats.labs.apnic.net/dnssec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61773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DNS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Nick </a:t>
            </a:r>
            <a:r>
              <a:rPr lang="en-US" dirty="0" err="1"/>
              <a:t>DeMarinis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43650" y="6550223"/>
            <a:ext cx="6848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venir Book" panose="02000503020000020003" pitchFamily="2" charset="0"/>
              </a:rPr>
              <a:t>Based partly on lecture notes by Rodrigo Fonseca, Scott </a:t>
            </a:r>
            <a:r>
              <a:rPr lang="en-US" sz="1400" dirty="0" err="1">
                <a:latin typeface="Avenir Book" panose="02000503020000020003" pitchFamily="2" charset="0"/>
              </a:rPr>
              <a:t>Shenker</a:t>
            </a:r>
            <a:r>
              <a:rPr lang="en-US" sz="1400" dirty="0">
                <a:latin typeface="Avenir Book" panose="02000503020000020003" pitchFamily="2" charset="0"/>
              </a:rPr>
              <a:t> and John </a:t>
            </a:r>
            <a:r>
              <a:rPr lang="en-US" sz="1400" dirty="0" err="1">
                <a:latin typeface="Avenir Book" panose="02000503020000020003" pitchFamily="2" charset="0"/>
              </a:rPr>
              <a:t>Jannotti</a:t>
            </a:r>
            <a:endParaRPr lang="en-US" sz="1400" dirty="0">
              <a:latin typeface="Avenir Book" panose="02000503020000020003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28085-2FC2-684B-A8CD-D6BBD73C7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Administrivia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AEB8D-8ED7-EF4F-91C1-CEB9D0AFB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u="sng" dirty="0"/>
              <a:t>TCP milestone II</a:t>
            </a:r>
            <a:r>
              <a:rPr lang="en-US" sz="2800" dirty="0"/>
              <a:t>:  sign up for a meeting soon (by Monday at latest—don’t stress about having it all done)</a:t>
            </a:r>
          </a:p>
          <a:p>
            <a:endParaRPr lang="en-US" sz="2800" b="1" dirty="0"/>
          </a:p>
          <a:p>
            <a:r>
              <a:rPr lang="en-US" sz="2800" b="1" u="sng" dirty="0"/>
              <a:t>TCP </a:t>
            </a:r>
            <a:r>
              <a:rPr lang="en-US" sz="2800" b="1" u="sng" dirty="0" err="1"/>
              <a:t>gearup</a:t>
            </a:r>
            <a:r>
              <a:rPr lang="en-US" sz="2800" b="1" u="sng" dirty="0"/>
              <a:t> III</a:t>
            </a:r>
            <a:r>
              <a:rPr lang="en-US" sz="2800" b="1" dirty="0"/>
              <a:t>:  tonight (11/9), 5-7pm</a:t>
            </a:r>
          </a:p>
          <a:p>
            <a:endParaRPr lang="en-US" sz="2800" b="1" dirty="0"/>
          </a:p>
          <a:p>
            <a:r>
              <a:rPr lang="en-US" sz="2800" b="1" u="sng" dirty="0"/>
              <a:t>HW4</a:t>
            </a:r>
            <a:r>
              <a:rPr lang="en-US" sz="2800" b="1" dirty="0"/>
              <a:t>:  TBA, but due after TCP</a:t>
            </a:r>
          </a:p>
        </p:txBody>
      </p:sp>
    </p:spTree>
    <p:extLst>
      <p:ext uri="{BB962C8B-B14F-4D97-AF65-F5344CB8AC3E}">
        <p14:creationId xmlns:p14="http://schemas.microsoft.com/office/powerpoint/2010/main" val="3606519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6BF358-AC67-F5EC-876B-0E7F6AB8BCE6}"/>
              </a:ext>
            </a:extLst>
          </p:cNvPr>
          <p:cNvSpPr/>
          <p:nvPr/>
        </p:nvSpPr>
        <p:spPr>
          <a:xfrm>
            <a:off x="1453609" y="1389181"/>
            <a:ext cx="116942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venir Book" panose="02000503020000020003" pitchFamily="2" charset="0"/>
              </a:rPr>
              <a:t>You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022D3F-6C21-0E61-6764-18D4C96D72D8}"/>
              </a:ext>
            </a:extLst>
          </p:cNvPr>
          <p:cNvSpPr/>
          <p:nvPr/>
        </p:nvSpPr>
        <p:spPr>
          <a:xfrm>
            <a:off x="8743846" y="1295401"/>
            <a:ext cx="203200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Avenir Book" panose="02000503020000020003" pitchFamily="2" charset="0"/>
              </a:rPr>
              <a:t>example.com</a:t>
            </a:r>
            <a:endParaRPr lang="en-US" sz="2000" dirty="0">
              <a:latin typeface="Avenir Book" panose="02000503020000020003" pitchFamily="2" charset="0"/>
            </a:endParaRPr>
          </a:p>
          <a:p>
            <a:pPr algn="ctr"/>
            <a:r>
              <a:rPr lang="en-US" sz="2000" dirty="0">
                <a:latin typeface="Avenir Book" panose="02000503020000020003" pitchFamily="2" charset="0"/>
              </a:rPr>
              <a:t>5.6.7.8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2EE4E6-5440-8921-DB90-0B3803B580D9}"/>
              </a:ext>
            </a:extLst>
          </p:cNvPr>
          <p:cNvCxnSpPr>
            <a:cxnSpLocks/>
          </p:cNvCxnSpPr>
          <p:nvPr/>
        </p:nvCxnSpPr>
        <p:spPr>
          <a:xfrm>
            <a:off x="2038319" y="2189828"/>
            <a:ext cx="0" cy="37768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621D78-6DDF-FB05-EC69-C68F5CE2166B}"/>
              </a:ext>
            </a:extLst>
          </p:cNvPr>
          <p:cNvCxnSpPr/>
          <p:nvPr/>
        </p:nvCxnSpPr>
        <p:spPr>
          <a:xfrm>
            <a:off x="9759846" y="2093989"/>
            <a:ext cx="0" cy="40782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A7AE1F7-4F4E-1864-3C8E-47A1D2230952}"/>
              </a:ext>
            </a:extLst>
          </p:cNvPr>
          <p:cNvSpPr txBox="1"/>
          <p:nvPr/>
        </p:nvSpPr>
        <p:spPr>
          <a:xfrm>
            <a:off x="283190" y="101531"/>
            <a:ext cx="2295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latin typeface="Avenir Book" charset="0"/>
                <a:ea typeface="Avenir Book" charset="0"/>
                <a:cs typeface="Avenir Book" charset="0"/>
              </a:rPr>
              <a:t>The story so far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CF9C3B-1512-0FD1-1EAA-78A404F15E92}"/>
              </a:ext>
            </a:extLst>
          </p:cNvPr>
          <p:cNvSpPr txBox="1"/>
          <p:nvPr/>
        </p:nvSpPr>
        <p:spPr>
          <a:xfrm>
            <a:off x="283190" y="731657"/>
            <a:ext cx="4679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POV:  You want to connect to some website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CA722B5-2F7A-3FD6-9332-3C499A743D2A}"/>
              </a:ext>
            </a:extLst>
          </p:cNvPr>
          <p:cNvSpPr txBox="1"/>
          <p:nvPr/>
        </p:nvSpPr>
        <p:spPr>
          <a:xfrm>
            <a:off x="0" y="2321775"/>
            <a:ext cx="2172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connect(</a:t>
            </a:r>
            <a:r>
              <a:rPr lang="en-US" sz="14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example.com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b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80)</a:t>
            </a:r>
          </a:p>
        </p:txBody>
      </p:sp>
    </p:spTree>
    <p:extLst>
      <p:ext uri="{BB962C8B-B14F-4D97-AF65-F5344CB8AC3E}">
        <p14:creationId xmlns:p14="http://schemas.microsoft.com/office/powerpoint/2010/main" val="752784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6BF358-AC67-F5EC-876B-0E7F6AB8BCE6}"/>
              </a:ext>
            </a:extLst>
          </p:cNvPr>
          <p:cNvSpPr/>
          <p:nvPr/>
        </p:nvSpPr>
        <p:spPr>
          <a:xfrm>
            <a:off x="1453609" y="1389181"/>
            <a:ext cx="116942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venir Book" panose="02000503020000020003" pitchFamily="2" charset="0"/>
              </a:rPr>
              <a:t>You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022D3F-6C21-0E61-6764-18D4C96D72D8}"/>
              </a:ext>
            </a:extLst>
          </p:cNvPr>
          <p:cNvSpPr/>
          <p:nvPr/>
        </p:nvSpPr>
        <p:spPr>
          <a:xfrm>
            <a:off x="8743846" y="1295401"/>
            <a:ext cx="203200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Avenir Book" panose="02000503020000020003" pitchFamily="2" charset="0"/>
              </a:rPr>
              <a:t>example.com</a:t>
            </a:r>
            <a:endParaRPr lang="en-US" sz="2000" dirty="0">
              <a:latin typeface="Avenir Book" panose="02000503020000020003" pitchFamily="2" charset="0"/>
            </a:endParaRPr>
          </a:p>
          <a:p>
            <a:pPr algn="ctr"/>
            <a:r>
              <a:rPr lang="en-US" sz="2000" dirty="0">
                <a:latin typeface="Avenir Book" panose="02000503020000020003" pitchFamily="2" charset="0"/>
              </a:rPr>
              <a:t>5.6.7.8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2EE4E6-5440-8921-DB90-0B3803B580D9}"/>
              </a:ext>
            </a:extLst>
          </p:cNvPr>
          <p:cNvCxnSpPr>
            <a:cxnSpLocks/>
          </p:cNvCxnSpPr>
          <p:nvPr/>
        </p:nvCxnSpPr>
        <p:spPr>
          <a:xfrm>
            <a:off x="2038319" y="2189828"/>
            <a:ext cx="0" cy="37768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621D78-6DDF-FB05-EC69-C68F5CE2166B}"/>
              </a:ext>
            </a:extLst>
          </p:cNvPr>
          <p:cNvCxnSpPr/>
          <p:nvPr/>
        </p:nvCxnSpPr>
        <p:spPr>
          <a:xfrm>
            <a:off x="9759846" y="2093989"/>
            <a:ext cx="0" cy="40782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A7AE1F7-4F4E-1864-3C8E-47A1D2230952}"/>
              </a:ext>
            </a:extLst>
          </p:cNvPr>
          <p:cNvSpPr txBox="1"/>
          <p:nvPr/>
        </p:nvSpPr>
        <p:spPr>
          <a:xfrm>
            <a:off x="283190" y="101531"/>
            <a:ext cx="2295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latin typeface="Avenir Book" charset="0"/>
                <a:ea typeface="Avenir Book" charset="0"/>
                <a:cs typeface="Avenir Book" charset="0"/>
              </a:rPr>
              <a:t>The story so far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CF9C3B-1512-0FD1-1EAA-78A404F15E92}"/>
              </a:ext>
            </a:extLst>
          </p:cNvPr>
          <p:cNvSpPr txBox="1"/>
          <p:nvPr/>
        </p:nvSpPr>
        <p:spPr>
          <a:xfrm>
            <a:off x="283190" y="731657"/>
            <a:ext cx="4679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POV:  You want to connect to some website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9BB2BAC-1B8B-EA61-A4C6-12109AA3D460}"/>
              </a:ext>
            </a:extLst>
          </p:cNvPr>
          <p:cNvSpPr/>
          <p:nvPr/>
        </p:nvSpPr>
        <p:spPr>
          <a:xfrm>
            <a:off x="3938716" y="1389181"/>
            <a:ext cx="1696717" cy="798588"/>
          </a:xfrm>
          <a:prstGeom prst="rect">
            <a:avLst/>
          </a:prstGeom>
          <a:solidFill>
            <a:srgbClr val="FF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</a:rPr>
              <a:t>DNS resolver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9FA102-EB84-9A0D-7C6F-FE6E346DDAD4}"/>
              </a:ext>
            </a:extLst>
          </p:cNvPr>
          <p:cNvCxnSpPr>
            <a:cxnSpLocks/>
          </p:cNvCxnSpPr>
          <p:nvPr/>
        </p:nvCxnSpPr>
        <p:spPr>
          <a:xfrm>
            <a:off x="4787074" y="2189828"/>
            <a:ext cx="0" cy="37768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CA722B5-2F7A-3FD6-9332-3C499A743D2A}"/>
              </a:ext>
            </a:extLst>
          </p:cNvPr>
          <p:cNvSpPr txBox="1"/>
          <p:nvPr/>
        </p:nvSpPr>
        <p:spPr>
          <a:xfrm>
            <a:off x="0" y="2321775"/>
            <a:ext cx="2172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connect(</a:t>
            </a:r>
            <a:r>
              <a:rPr lang="en-US" sz="14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example.com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b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80)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A6E46A8-DE37-79B2-CB85-DFF89BFA7499}"/>
              </a:ext>
            </a:extLst>
          </p:cNvPr>
          <p:cNvCxnSpPr>
            <a:cxnSpLocks/>
          </p:cNvCxnSpPr>
          <p:nvPr/>
        </p:nvCxnSpPr>
        <p:spPr>
          <a:xfrm>
            <a:off x="2038319" y="2970544"/>
            <a:ext cx="274875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3970535-263A-BE0E-06ED-D18F906E6548}"/>
              </a:ext>
            </a:extLst>
          </p:cNvPr>
          <p:cNvSpPr txBox="1"/>
          <p:nvPr/>
        </p:nvSpPr>
        <p:spPr>
          <a:xfrm>
            <a:off x="2382078" y="2601212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A </a:t>
            </a:r>
            <a:r>
              <a:rPr lang="en-US" dirty="0" err="1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example.com</a:t>
            </a:r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?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817627B-A560-CC7F-466C-6BB61888C701}"/>
              </a:ext>
            </a:extLst>
          </p:cNvPr>
          <p:cNvCxnSpPr>
            <a:cxnSpLocks/>
          </p:cNvCxnSpPr>
          <p:nvPr/>
        </p:nvCxnSpPr>
        <p:spPr>
          <a:xfrm flipH="1">
            <a:off x="2017458" y="3688080"/>
            <a:ext cx="276961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3F20338-FF76-592F-39C3-5F60107ADB65}"/>
              </a:ext>
            </a:extLst>
          </p:cNvPr>
          <p:cNvSpPr txBox="1"/>
          <p:nvPr/>
        </p:nvSpPr>
        <p:spPr>
          <a:xfrm>
            <a:off x="2825307" y="3306459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5.6.7.8</a:t>
            </a:r>
          </a:p>
        </p:txBody>
      </p:sp>
    </p:spTree>
    <p:extLst>
      <p:ext uri="{BB962C8B-B14F-4D97-AF65-F5344CB8AC3E}">
        <p14:creationId xmlns:p14="http://schemas.microsoft.com/office/powerpoint/2010/main" val="3139179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6BF358-AC67-F5EC-876B-0E7F6AB8BCE6}"/>
              </a:ext>
            </a:extLst>
          </p:cNvPr>
          <p:cNvSpPr/>
          <p:nvPr/>
        </p:nvSpPr>
        <p:spPr>
          <a:xfrm>
            <a:off x="1453609" y="1389181"/>
            <a:ext cx="116942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venir Book" panose="02000503020000020003" pitchFamily="2" charset="0"/>
              </a:rPr>
              <a:t>You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022D3F-6C21-0E61-6764-18D4C96D72D8}"/>
              </a:ext>
            </a:extLst>
          </p:cNvPr>
          <p:cNvSpPr/>
          <p:nvPr/>
        </p:nvSpPr>
        <p:spPr>
          <a:xfrm>
            <a:off x="8743846" y="1295401"/>
            <a:ext cx="203200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Avenir Book" panose="02000503020000020003" pitchFamily="2" charset="0"/>
              </a:rPr>
              <a:t>example.com</a:t>
            </a:r>
            <a:endParaRPr lang="en-US" sz="2000" dirty="0">
              <a:latin typeface="Avenir Book" panose="02000503020000020003" pitchFamily="2" charset="0"/>
            </a:endParaRPr>
          </a:p>
          <a:p>
            <a:pPr algn="ctr"/>
            <a:r>
              <a:rPr lang="en-US" sz="2000" dirty="0">
                <a:latin typeface="Avenir Book" panose="02000503020000020003" pitchFamily="2" charset="0"/>
              </a:rPr>
              <a:t>5.6.7.8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2EE4E6-5440-8921-DB90-0B3803B580D9}"/>
              </a:ext>
            </a:extLst>
          </p:cNvPr>
          <p:cNvCxnSpPr>
            <a:cxnSpLocks/>
          </p:cNvCxnSpPr>
          <p:nvPr/>
        </p:nvCxnSpPr>
        <p:spPr>
          <a:xfrm>
            <a:off x="2038319" y="2189828"/>
            <a:ext cx="0" cy="37768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621D78-6DDF-FB05-EC69-C68F5CE2166B}"/>
              </a:ext>
            </a:extLst>
          </p:cNvPr>
          <p:cNvCxnSpPr/>
          <p:nvPr/>
        </p:nvCxnSpPr>
        <p:spPr>
          <a:xfrm>
            <a:off x="9759846" y="2093989"/>
            <a:ext cx="0" cy="40782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A7AE1F7-4F4E-1864-3C8E-47A1D2230952}"/>
              </a:ext>
            </a:extLst>
          </p:cNvPr>
          <p:cNvSpPr txBox="1"/>
          <p:nvPr/>
        </p:nvSpPr>
        <p:spPr>
          <a:xfrm>
            <a:off x="283190" y="101531"/>
            <a:ext cx="2295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latin typeface="Avenir Book" charset="0"/>
                <a:ea typeface="Avenir Book" charset="0"/>
                <a:cs typeface="Avenir Book" charset="0"/>
              </a:rPr>
              <a:t>The story so far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CF9C3B-1512-0FD1-1EAA-78A404F15E92}"/>
              </a:ext>
            </a:extLst>
          </p:cNvPr>
          <p:cNvSpPr txBox="1"/>
          <p:nvPr/>
        </p:nvSpPr>
        <p:spPr>
          <a:xfrm>
            <a:off x="283190" y="731657"/>
            <a:ext cx="4679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POV:  You want to connect to some website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9BB2BAC-1B8B-EA61-A4C6-12109AA3D460}"/>
              </a:ext>
            </a:extLst>
          </p:cNvPr>
          <p:cNvSpPr/>
          <p:nvPr/>
        </p:nvSpPr>
        <p:spPr>
          <a:xfrm>
            <a:off x="3938716" y="1389181"/>
            <a:ext cx="1696717" cy="798588"/>
          </a:xfrm>
          <a:prstGeom prst="rect">
            <a:avLst/>
          </a:prstGeom>
          <a:solidFill>
            <a:srgbClr val="FF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</a:rPr>
              <a:t>DNS resolver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9FA102-EB84-9A0D-7C6F-FE6E346DDAD4}"/>
              </a:ext>
            </a:extLst>
          </p:cNvPr>
          <p:cNvCxnSpPr>
            <a:cxnSpLocks/>
          </p:cNvCxnSpPr>
          <p:nvPr/>
        </p:nvCxnSpPr>
        <p:spPr>
          <a:xfrm>
            <a:off x="4787074" y="2189828"/>
            <a:ext cx="0" cy="37768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CA722B5-2F7A-3FD6-9332-3C499A743D2A}"/>
              </a:ext>
            </a:extLst>
          </p:cNvPr>
          <p:cNvSpPr txBox="1"/>
          <p:nvPr/>
        </p:nvSpPr>
        <p:spPr>
          <a:xfrm>
            <a:off x="0" y="2321775"/>
            <a:ext cx="2172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connect(</a:t>
            </a:r>
            <a:r>
              <a:rPr lang="en-US" sz="14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example.com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b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80)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A6E46A8-DE37-79B2-CB85-DFF89BFA7499}"/>
              </a:ext>
            </a:extLst>
          </p:cNvPr>
          <p:cNvCxnSpPr>
            <a:cxnSpLocks/>
          </p:cNvCxnSpPr>
          <p:nvPr/>
        </p:nvCxnSpPr>
        <p:spPr>
          <a:xfrm>
            <a:off x="2038319" y="2970544"/>
            <a:ext cx="274875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3970535-263A-BE0E-06ED-D18F906E6548}"/>
              </a:ext>
            </a:extLst>
          </p:cNvPr>
          <p:cNvSpPr txBox="1"/>
          <p:nvPr/>
        </p:nvSpPr>
        <p:spPr>
          <a:xfrm>
            <a:off x="2382078" y="2601212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A </a:t>
            </a:r>
            <a:r>
              <a:rPr lang="en-US" dirty="0" err="1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example.com</a:t>
            </a:r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?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817627B-A560-CC7F-466C-6BB61888C701}"/>
              </a:ext>
            </a:extLst>
          </p:cNvPr>
          <p:cNvCxnSpPr>
            <a:cxnSpLocks/>
          </p:cNvCxnSpPr>
          <p:nvPr/>
        </p:nvCxnSpPr>
        <p:spPr>
          <a:xfrm flipH="1">
            <a:off x="2017458" y="3688080"/>
            <a:ext cx="276961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3F20338-FF76-592F-39C3-5F60107ADB65}"/>
              </a:ext>
            </a:extLst>
          </p:cNvPr>
          <p:cNvSpPr txBox="1"/>
          <p:nvPr/>
        </p:nvSpPr>
        <p:spPr>
          <a:xfrm>
            <a:off x="2825307" y="3306459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5.6.7.8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4F56001-7822-FC45-C9E7-A88BDF85FC5F}"/>
              </a:ext>
            </a:extLst>
          </p:cNvPr>
          <p:cNvCxnSpPr>
            <a:cxnSpLocks/>
          </p:cNvCxnSpPr>
          <p:nvPr/>
        </p:nvCxnSpPr>
        <p:spPr>
          <a:xfrm>
            <a:off x="4787074" y="3245499"/>
            <a:ext cx="6383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806E79D-AC17-6BF7-5617-C901AC060CEB}"/>
              </a:ext>
            </a:extLst>
          </p:cNvPr>
          <p:cNvSpPr txBox="1"/>
          <p:nvPr/>
        </p:nvSpPr>
        <p:spPr>
          <a:xfrm>
            <a:off x="5469966" y="312064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…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96EAB84-1E51-4377-A2C2-7117569FF8EE}"/>
              </a:ext>
            </a:extLst>
          </p:cNvPr>
          <p:cNvCxnSpPr>
            <a:cxnSpLocks/>
          </p:cNvCxnSpPr>
          <p:nvPr/>
        </p:nvCxnSpPr>
        <p:spPr>
          <a:xfrm flipH="1">
            <a:off x="4787074" y="3428379"/>
            <a:ext cx="55626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289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6BF358-AC67-F5EC-876B-0E7F6AB8BCE6}"/>
              </a:ext>
            </a:extLst>
          </p:cNvPr>
          <p:cNvSpPr/>
          <p:nvPr/>
        </p:nvSpPr>
        <p:spPr>
          <a:xfrm>
            <a:off x="1453609" y="1389181"/>
            <a:ext cx="116942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venir Book" panose="02000503020000020003" pitchFamily="2" charset="0"/>
              </a:rPr>
              <a:t>You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022D3F-6C21-0E61-6764-18D4C96D72D8}"/>
              </a:ext>
            </a:extLst>
          </p:cNvPr>
          <p:cNvSpPr/>
          <p:nvPr/>
        </p:nvSpPr>
        <p:spPr>
          <a:xfrm>
            <a:off x="8743846" y="1295401"/>
            <a:ext cx="203200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Avenir Book" panose="02000503020000020003" pitchFamily="2" charset="0"/>
              </a:rPr>
              <a:t>example.com</a:t>
            </a:r>
            <a:endParaRPr lang="en-US" sz="2000" dirty="0">
              <a:latin typeface="Avenir Book" panose="02000503020000020003" pitchFamily="2" charset="0"/>
            </a:endParaRPr>
          </a:p>
          <a:p>
            <a:pPr algn="ctr"/>
            <a:r>
              <a:rPr lang="en-US" sz="2000" dirty="0">
                <a:latin typeface="Avenir Book" panose="02000503020000020003" pitchFamily="2" charset="0"/>
              </a:rPr>
              <a:t>5.6.7.8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2EE4E6-5440-8921-DB90-0B3803B580D9}"/>
              </a:ext>
            </a:extLst>
          </p:cNvPr>
          <p:cNvCxnSpPr>
            <a:cxnSpLocks/>
          </p:cNvCxnSpPr>
          <p:nvPr/>
        </p:nvCxnSpPr>
        <p:spPr>
          <a:xfrm>
            <a:off x="2038319" y="2189828"/>
            <a:ext cx="0" cy="37768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621D78-6DDF-FB05-EC69-C68F5CE2166B}"/>
              </a:ext>
            </a:extLst>
          </p:cNvPr>
          <p:cNvCxnSpPr/>
          <p:nvPr/>
        </p:nvCxnSpPr>
        <p:spPr>
          <a:xfrm>
            <a:off x="9759846" y="2093989"/>
            <a:ext cx="0" cy="40782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A7AE1F7-4F4E-1864-3C8E-47A1D2230952}"/>
              </a:ext>
            </a:extLst>
          </p:cNvPr>
          <p:cNvSpPr txBox="1"/>
          <p:nvPr/>
        </p:nvSpPr>
        <p:spPr>
          <a:xfrm>
            <a:off x="283190" y="101531"/>
            <a:ext cx="2295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latin typeface="Avenir Book" charset="0"/>
                <a:ea typeface="Avenir Book" charset="0"/>
                <a:cs typeface="Avenir Book" charset="0"/>
              </a:rPr>
              <a:t>The story so far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CF9C3B-1512-0FD1-1EAA-78A404F15E92}"/>
              </a:ext>
            </a:extLst>
          </p:cNvPr>
          <p:cNvSpPr txBox="1"/>
          <p:nvPr/>
        </p:nvSpPr>
        <p:spPr>
          <a:xfrm>
            <a:off x="283190" y="731657"/>
            <a:ext cx="4679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POV:  You want to connect to some website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9BB2BAC-1B8B-EA61-A4C6-12109AA3D460}"/>
              </a:ext>
            </a:extLst>
          </p:cNvPr>
          <p:cNvSpPr/>
          <p:nvPr/>
        </p:nvSpPr>
        <p:spPr>
          <a:xfrm>
            <a:off x="3938716" y="1389181"/>
            <a:ext cx="1696717" cy="798588"/>
          </a:xfrm>
          <a:prstGeom prst="rect">
            <a:avLst/>
          </a:prstGeom>
          <a:solidFill>
            <a:srgbClr val="FF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</a:rPr>
              <a:t>DNS resolver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9FA102-EB84-9A0D-7C6F-FE6E346DDAD4}"/>
              </a:ext>
            </a:extLst>
          </p:cNvPr>
          <p:cNvCxnSpPr>
            <a:cxnSpLocks/>
          </p:cNvCxnSpPr>
          <p:nvPr/>
        </p:nvCxnSpPr>
        <p:spPr>
          <a:xfrm>
            <a:off x="4787074" y="2189828"/>
            <a:ext cx="0" cy="37768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CA722B5-2F7A-3FD6-9332-3C499A743D2A}"/>
              </a:ext>
            </a:extLst>
          </p:cNvPr>
          <p:cNvSpPr txBox="1"/>
          <p:nvPr/>
        </p:nvSpPr>
        <p:spPr>
          <a:xfrm>
            <a:off x="0" y="2321775"/>
            <a:ext cx="2172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connect(</a:t>
            </a:r>
            <a:r>
              <a:rPr lang="en-US" sz="14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example.com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b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80)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A6E46A8-DE37-79B2-CB85-DFF89BFA7499}"/>
              </a:ext>
            </a:extLst>
          </p:cNvPr>
          <p:cNvCxnSpPr>
            <a:cxnSpLocks/>
          </p:cNvCxnSpPr>
          <p:nvPr/>
        </p:nvCxnSpPr>
        <p:spPr>
          <a:xfrm>
            <a:off x="2038319" y="2970544"/>
            <a:ext cx="274875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3970535-263A-BE0E-06ED-D18F906E6548}"/>
              </a:ext>
            </a:extLst>
          </p:cNvPr>
          <p:cNvSpPr txBox="1"/>
          <p:nvPr/>
        </p:nvSpPr>
        <p:spPr>
          <a:xfrm>
            <a:off x="2382078" y="2601212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A </a:t>
            </a:r>
            <a:r>
              <a:rPr lang="en-US" dirty="0" err="1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example.com</a:t>
            </a:r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?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817627B-A560-CC7F-466C-6BB61888C701}"/>
              </a:ext>
            </a:extLst>
          </p:cNvPr>
          <p:cNvCxnSpPr>
            <a:cxnSpLocks/>
          </p:cNvCxnSpPr>
          <p:nvPr/>
        </p:nvCxnSpPr>
        <p:spPr>
          <a:xfrm flipH="1">
            <a:off x="2017458" y="4173657"/>
            <a:ext cx="276961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3F20338-FF76-592F-39C3-5F60107ADB65}"/>
              </a:ext>
            </a:extLst>
          </p:cNvPr>
          <p:cNvSpPr txBox="1"/>
          <p:nvPr/>
        </p:nvSpPr>
        <p:spPr>
          <a:xfrm>
            <a:off x="2825307" y="3792036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5.6.7.8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4F56001-7822-FC45-C9E7-A88BDF85FC5F}"/>
              </a:ext>
            </a:extLst>
          </p:cNvPr>
          <p:cNvCxnSpPr>
            <a:cxnSpLocks/>
          </p:cNvCxnSpPr>
          <p:nvPr/>
        </p:nvCxnSpPr>
        <p:spPr>
          <a:xfrm>
            <a:off x="4787074" y="3260759"/>
            <a:ext cx="74306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806E79D-AC17-6BF7-5617-C901AC060CEB}"/>
              </a:ext>
            </a:extLst>
          </p:cNvPr>
          <p:cNvSpPr txBox="1"/>
          <p:nvPr/>
        </p:nvSpPr>
        <p:spPr>
          <a:xfrm>
            <a:off x="5530141" y="303161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…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96EAB84-1E51-4377-A2C2-7117569FF8EE}"/>
              </a:ext>
            </a:extLst>
          </p:cNvPr>
          <p:cNvCxnSpPr>
            <a:cxnSpLocks/>
          </p:cNvCxnSpPr>
          <p:nvPr/>
        </p:nvCxnSpPr>
        <p:spPr>
          <a:xfrm flipH="1">
            <a:off x="4787074" y="3792036"/>
            <a:ext cx="21763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76C962C-F177-0C7F-407C-1E3B78588C51}"/>
              </a:ext>
            </a:extLst>
          </p:cNvPr>
          <p:cNvCxnSpPr>
            <a:cxnSpLocks/>
          </p:cNvCxnSpPr>
          <p:nvPr/>
        </p:nvCxnSpPr>
        <p:spPr>
          <a:xfrm>
            <a:off x="6963394" y="2189828"/>
            <a:ext cx="0" cy="37768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DE4B91D-EC8C-2CAA-E218-B8D095986055}"/>
              </a:ext>
            </a:extLst>
          </p:cNvPr>
          <p:cNvSpPr/>
          <p:nvPr/>
        </p:nvSpPr>
        <p:spPr>
          <a:xfrm>
            <a:off x="5947394" y="1389180"/>
            <a:ext cx="2032000" cy="760915"/>
          </a:xfrm>
          <a:prstGeom prst="rect">
            <a:avLst/>
          </a:prstGeom>
          <a:solidFill>
            <a:srgbClr val="FF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bg1"/>
                </a:solidFill>
                <a:latin typeface="Avenir Book" panose="02000503020000020003" pitchFamily="2" charset="0"/>
              </a:rPr>
              <a:t>example.com</a:t>
            </a:r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</a:rPr>
              <a:t> DNS server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FF775E8-4023-0D5D-1E46-8508D81531F8}"/>
              </a:ext>
            </a:extLst>
          </p:cNvPr>
          <p:cNvCxnSpPr>
            <a:cxnSpLocks/>
          </p:cNvCxnSpPr>
          <p:nvPr/>
        </p:nvCxnSpPr>
        <p:spPr>
          <a:xfrm>
            <a:off x="5945639" y="3260118"/>
            <a:ext cx="101775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9CFCD19-6455-ACB2-2D30-1BD878656563}"/>
              </a:ext>
            </a:extLst>
          </p:cNvPr>
          <p:cNvSpPr txBox="1"/>
          <p:nvPr/>
        </p:nvSpPr>
        <p:spPr>
          <a:xfrm>
            <a:off x="5334665" y="3426785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5.6.7.8</a:t>
            </a:r>
          </a:p>
        </p:txBody>
      </p:sp>
    </p:spTree>
    <p:extLst>
      <p:ext uri="{BB962C8B-B14F-4D97-AF65-F5344CB8AC3E}">
        <p14:creationId xmlns:p14="http://schemas.microsoft.com/office/powerpoint/2010/main" val="3325833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6BF358-AC67-F5EC-876B-0E7F6AB8BCE6}"/>
              </a:ext>
            </a:extLst>
          </p:cNvPr>
          <p:cNvSpPr/>
          <p:nvPr/>
        </p:nvSpPr>
        <p:spPr>
          <a:xfrm>
            <a:off x="1453609" y="1389181"/>
            <a:ext cx="116942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venir Book" panose="02000503020000020003" pitchFamily="2" charset="0"/>
              </a:rPr>
              <a:t>You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022D3F-6C21-0E61-6764-18D4C96D72D8}"/>
              </a:ext>
            </a:extLst>
          </p:cNvPr>
          <p:cNvSpPr/>
          <p:nvPr/>
        </p:nvSpPr>
        <p:spPr>
          <a:xfrm>
            <a:off x="8743846" y="1295401"/>
            <a:ext cx="203200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Avenir Book" panose="02000503020000020003" pitchFamily="2" charset="0"/>
              </a:rPr>
              <a:t>example.com</a:t>
            </a:r>
            <a:endParaRPr lang="en-US" sz="2000" dirty="0">
              <a:latin typeface="Avenir Book" panose="02000503020000020003" pitchFamily="2" charset="0"/>
            </a:endParaRPr>
          </a:p>
          <a:p>
            <a:pPr algn="ctr"/>
            <a:r>
              <a:rPr lang="en-US" sz="2000" dirty="0">
                <a:latin typeface="Avenir Book" panose="02000503020000020003" pitchFamily="2" charset="0"/>
              </a:rPr>
              <a:t>5.6.7.8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2EE4E6-5440-8921-DB90-0B3803B580D9}"/>
              </a:ext>
            </a:extLst>
          </p:cNvPr>
          <p:cNvCxnSpPr>
            <a:cxnSpLocks/>
          </p:cNvCxnSpPr>
          <p:nvPr/>
        </p:nvCxnSpPr>
        <p:spPr>
          <a:xfrm>
            <a:off x="2038319" y="2189828"/>
            <a:ext cx="0" cy="37768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621D78-6DDF-FB05-EC69-C68F5CE2166B}"/>
              </a:ext>
            </a:extLst>
          </p:cNvPr>
          <p:cNvCxnSpPr/>
          <p:nvPr/>
        </p:nvCxnSpPr>
        <p:spPr>
          <a:xfrm>
            <a:off x="9759846" y="2093989"/>
            <a:ext cx="0" cy="40782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A7AE1F7-4F4E-1864-3C8E-47A1D2230952}"/>
              </a:ext>
            </a:extLst>
          </p:cNvPr>
          <p:cNvSpPr txBox="1"/>
          <p:nvPr/>
        </p:nvSpPr>
        <p:spPr>
          <a:xfrm>
            <a:off x="283190" y="101531"/>
            <a:ext cx="2295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latin typeface="Avenir Book" charset="0"/>
                <a:ea typeface="Avenir Book" charset="0"/>
                <a:cs typeface="Avenir Book" charset="0"/>
              </a:rPr>
              <a:t>The story so far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CF9C3B-1512-0FD1-1EAA-78A404F15E92}"/>
              </a:ext>
            </a:extLst>
          </p:cNvPr>
          <p:cNvSpPr txBox="1"/>
          <p:nvPr/>
        </p:nvSpPr>
        <p:spPr>
          <a:xfrm>
            <a:off x="283190" y="731657"/>
            <a:ext cx="4679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POV:  You want to connect to some website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9BB2BAC-1B8B-EA61-A4C6-12109AA3D460}"/>
              </a:ext>
            </a:extLst>
          </p:cNvPr>
          <p:cNvSpPr/>
          <p:nvPr/>
        </p:nvSpPr>
        <p:spPr>
          <a:xfrm>
            <a:off x="3938716" y="1389181"/>
            <a:ext cx="1696717" cy="798588"/>
          </a:xfrm>
          <a:prstGeom prst="rect">
            <a:avLst/>
          </a:prstGeom>
          <a:solidFill>
            <a:srgbClr val="FF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</a:rPr>
              <a:t>DNS resolver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9FA102-EB84-9A0D-7C6F-FE6E346DDAD4}"/>
              </a:ext>
            </a:extLst>
          </p:cNvPr>
          <p:cNvCxnSpPr>
            <a:cxnSpLocks/>
          </p:cNvCxnSpPr>
          <p:nvPr/>
        </p:nvCxnSpPr>
        <p:spPr>
          <a:xfrm>
            <a:off x="4787074" y="2189828"/>
            <a:ext cx="0" cy="37768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CA722B5-2F7A-3FD6-9332-3C499A743D2A}"/>
              </a:ext>
            </a:extLst>
          </p:cNvPr>
          <p:cNvSpPr txBox="1"/>
          <p:nvPr/>
        </p:nvSpPr>
        <p:spPr>
          <a:xfrm>
            <a:off x="0" y="2321775"/>
            <a:ext cx="2172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connect(</a:t>
            </a:r>
            <a:r>
              <a:rPr lang="en-US" sz="14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example.com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b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80)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A6E46A8-DE37-79B2-CB85-DFF89BFA7499}"/>
              </a:ext>
            </a:extLst>
          </p:cNvPr>
          <p:cNvCxnSpPr>
            <a:cxnSpLocks/>
          </p:cNvCxnSpPr>
          <p:nvPr/>
        </p:nvCxnSpPr>
        <p:spPr>
          <a:xfrm>
            <a:off x="2038319" y="2970544"/>
            <a:ext cx="274875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3970535-263A-BE0E-06ED-D18F906E6548}"/>
              </a:ext>
            </a:extLst>
          </p:cNvPr>
          <p:cNvSpPr txBox="1"/>
          <p:nvPr/>
        </p:nvSpPr>
        <p:spPr>
          <a:xfrm>
            <a:off x="2382078" y="2601212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A </a:t>
            </a:r>
            <a:r>
              <a:rPr lang="en-US" dirty="0" err="1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example.com</a:t>
            </a:r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?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817627B-A560-CC7F-466C-6BB61888C701}"/>
              </a:ext>
            </a:extLst>
          </p:cNvPr>
          <p:cNvCxnSpPr>
            <a:cxnSpLocks/>
          </p:cNvCxnSpPr>
          <p:nvPr/>
        </p:nvCxnSpPr>
        <p:spPr>
          <a:xfrm flipH="1">
            <a:off x="2017458" y="4173657"/>
            <a:ext cx="276961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3F20338-FF76-592F-39C3-5F60107ADB65}"/>
              </a:ext>
            </a:extLst>
          </p:cNvPr>
          <p:cNvSpPr txBox="1"/>
          <p:nvPr/>
        </p:nvSpPr>
        <p:spPr>
          <a:xfrm>
            <a:off x="2825307" y="3792036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5.6.7.8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4F56001-7822-FC45-C9E7-A88BDF85FC5F}"/>
              </a:ext>
            </a:extLst>
          </p:cNvPr>
          <p:cNvCxnSpPr>
            <a:cxnSpLocks/>
          </p:cNvCxnSpPr>
          <p:nvPr/>
        </p:nvCxnSpPr>
        <p:spPr>
          <a:xfrm>
            <a:off x="4787074" y="3260759"/>
            <a:ext cx="74306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806E79D-AC17-6BF7-5617-C901AC060CEB}"/>
              </a:ext>
            </a:extLst>
          </p:cNvPr>
          <p:cNvSpPr txBox="1"/>
          <p:nvPr/>
        </p:nvSpPr>
        <p:spPr>
          <a:xfrm>
            <a:off x="5530141" y="303161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…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96EAB84-1E51-4377-A2C2-7117569FF8EE}"/>
              </a:ext>
            </a:extLst>
          </p:cNvPr>
          <p:cNvCxnSpPr>
            <a:cxnSpLocks/>
          </p:cNvCxnSpPr>
          <p:nvPr/>
        </p:nvCxnSpPr>
        <p:spPr>
          <a:xfrm flipH="1">
            <a:off x="4787074" y="3792036"/>
            <a:ext cx="21763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76C962C-F177-0C7F-407C-1E3B78588C51}"/>
              </a:ext>
            </a:extLst>
          </p:cNvPr>
          <p:cNvCxnSpPr>
            <a:cxnSpLocks/>
          </p:cNvCxnSpPr>
          <p:nvPr/>
        </p:nvCxnSpPr>
        <p:spPr>
          <a:xfrm>
            <a:off x="6963394" y="2189828"/>
            <a:ext cx="0" cy="37768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DE4B91D-EC8C-2CAA-E218-B8D095986055}"/>
              </a:ext>
            </a:extLst>
          </p:cNvPr>
          <p:cNvSpPr/>
          <p:nvPr/>
        </p:nvSpPr>
        <p:spPr>
          <a:xfrm>
            <a:off x="5947394" y="1389180"/>
            <a:ext cx="2032000" cy="760915"/>
          </a:xfrm>
          <a:prstGeom prst="rect">
            <a:avLst/>
          </a:prstGeom>
          <a:solidFill>
            <a:srgbClr val="FF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bg1"/>
                </a:solidFill>
                <a:latin typeface="Avenir Book" panose="02000503020000020003" pitchFamily="2" charset="0"/>
              </a:rPr>
              <a:t>example.com</a:t>
            </a:r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</a:rPr>
              <a:t> DNS server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FF775E8-4023-0D5D-1E46-8508D81531F8}"/>
              </a:ext>
            </a:extLst>
          </p:cNvPr>
          <p:cNvCxnSpPr>
            <a:cxnSpLocks/>
          </p:cNvCxnSpPr>
          <p:nvPr/>
        </p:nvCxnSpPr>
        <p:spPr>
          <a:xfrm>
            <a:off x="5945639" y="3260118"/>
            <a:ext cx="101775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9CFCD19-6455-ACB2-2D30-1BD878656563}"/>
              </a:ext>
            </a:extLst>
          </p:cNvPr>
          <p:cNvSpPr txBox="1"/>
          <p:nvPr/>
        </p:nvSpPr>
        <p:spPr>
          <a:xfrm>
            <a:off x="5334665" y="3426785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5.6.7.8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5259C434-CB7A-7CF0-F87C-E9049D19E60B}"/>
              </a:ext>
            </a:extLst>
          </p:cNvPr>
          <p:cNvCxnSpPr>
            <a:cxnSpLocks/>
          </p:cNvCxnSpPr>
          <p:nvPr/>
        </p:nvCxnSpPr>
        <p:spPr>
          <a:xfrm>
            <a:off x="2038319" y="4845064"/>
            <a:ext cx="772152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9670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DB89-C8D6-ADE4-1D40-1BF19528836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0520" y="121920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Warmup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29023E-47F3-D282-5DB7-BBF7F38B1833}"/>
              </a:ext>
            </a:extLst>
          </p:cNvPr>
          <p:cNvSpPr txBox="1"/>
          <p:nvPr/>
        </p:nvSpPr>
        <p:spPr>
          <a:xfrm>
            <a:off x="3042549" y="242374"/>
            <a:ext cx="75978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Q:  If the </a:t>
            </a:r>
            <a:r>
              <a:rPr lang="en-US" sz="2400" dirty="0" err="1">
                <a:latin typeface="Avenir Book" charset="0"/>
                <a:ea typeface="Avenir Book" charset="0"/>
                <a:cs typeface="Avenir Book" charset="0"/>
              </a:rPr>
              <a:t>randomsite.com’s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DNS server goes down, </a:t>
            </a:r>
            <a:br>
              <a:rPr lang="en-US" sz="2400" dirty="0">
                <a:latin typeface="Avenir Book" charset="0"/>
                <a:ea typeface="Avenir Book" charset="0"/>
                <a:cs typeface="Avenir Book" charset="0"/>
              </a:rPr>
            </a:b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can another DNS server still resolve </a:t>
            </a:r>
            <a:r>
              <a:rPr lang="en-US" sz="2400" dirty="0" err="1">
                <a:latin typeface="Avenir Book" charset="0"/>
                <a:ea typeface="Avenir Book" charset="0"/>
                <a:cs typeface="Avenir Book" charset="0"/>
              </a:rPr>
              <a:t>randomsite.com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?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29A003-F612-7140-B86B-A7F60F8B0040}"/>
              </a:ext>
            </a:extLst>
          </p:cNvPr>
          <p:cNvSpPr/>
          <p:nvPr/>
        </p:nvSpPr>
        <p:spPr>
          <a:xfrm>
            <a:off x="1453609" y="1389181"/>
            <a:ext cx="116942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venir Book" panose="02000503020000020003" pitchFamily="2" charset="0"/>
              </a:rPr>
              <a:t>You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1324B4-D7F4-D9BE-253A-01E352AB4C84}"/>
              </a:ext>
            </a:extLst>
          </p:cNvPr>
          <p:cNvSpPr/>
          <p:nvPr/>
        </p:nvSpPr>
        <p:spPr>
          <a:xfrm>
            <a:off x="8743846" y="1295401"/>
            <a:ext cx="203200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Avenir Book" panose="02000503020000020003" pitchFamily="2" charset="0"/>
              </a:rPr>
              <a:t>example.com</a:t>
            </a:r>
            <a:endParaRPr lang="en-US" sz="2000" dirty="0">
              <a:latin typeface="Avenir Book" panose="02000503020000020003" pitchFamily="2" charset="0"/>
            </a:endParaRPr>
          </a:p>
          <a:p>
            <a:pPr algn="ctr"/>
            <a:r>
              <a:rPr lang="en-US" sz="2000" dirty="0">
                <a:latin typeface="Avenir Book" panose="02000503020000020003" pitchFamily="2" charset="0"/>
              </a:rPr>
              <a:t>5.6.7.8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8CA92-951A-48AB-2C04-8C7AA150D845}"/>
              </a:ext>
            </a:extLst>
          </p:cNvPr>
          <p:cNvCxnSpPr>
            <a:cxnSpLocks/>
          </p:cNvCxnSpPr>
          <p:nvPr/>
        </p:nvCxnSpPr>
        <p:spPr>
          <a:xfrm>
            <a:off x="2038319" y="2189828"/>
            <a:ext cx="0" cy="37768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A238DE-83E7-8CA9-762B-78AD1CC82BE9}"/>
              </a:ext>
            </a:extLst>
          </p:cNvPr>
          <p:cNvCxnSpPr/>
          <p:nvPr/>
        </p:nvCxnSpPr>
        <p:spPr>
          <a:xfrm>
            <a:off x="9759846" y="2093989"/>
            <a:ext cx="0" cy="40782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FFC4971-6C04-B585-9B0C-F6A67A7C93C7}"/>
              </a:ext>
            </a:extLst>
          </p:cNvPr>
          <p:cNvSpPr/>
          <p:nvPr/>
        </p:nvSpPr>
        <p:spPr>
          <a:xfrm>
            <a:off x="3938716" y="1389181"/>
            <a:ext cx="1696717" cy="798588"/>
          </a:xfrm>
          <a:prstGeom prst="rect">
            <a:avLst/>
          </a:prstGeom>
          <a:solidFill>
            <a:srgbClr val="FF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</a:rPr>
              <a:t>DNS resolver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5E5EC12-1569-0D5C-DCBA-618C9B46337D}"/>
              </a:ext>
            </a:extLst>
          </p:cNvPr>
          <p:cNvCxnSpPr>
            <a:cxnSpLocks/>
          </p:cNvCxnSpPr>
          <p:nvPr/>
        </p:nvCxnSpPr>
        <p:spPr>
          <a:xfrm>
            <a:off x="4787074" y="2189828"/>
            <a:ext cx="0" cy="37768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7EB814E-4BAA-CC0F-0B8C-999FA1235E95}"/>
              </a:ext>
            </a:extLst>
          </p:cNvPr>
          <p:cNvSpPr txBox="1"/>
          <p:nvPr/>
        </p:nvSpPr>
        <p:spPr>
          <a:xfrm>
            <a:off x="0" y="2321775"/>
            <a:ext cx="2172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connect(</a:t>
            </a:r>
            <a:r>
              <a:rPr lang="en-US" sz="14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example.com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b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80)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99BDEC-1459-D1D4-8BAA-BFD165EF4DB1}"/>
              </a:ext>
            </a:extLst>
          </p:cNvPr>
          <p:cNvCxnSpPr>
            <a:cxnSpLocks/>
          </p:cNvCxnSpPr>
          <p:nvPr/>
        </p:nvCxnSpPr>
        <p:spPr>
          <a:xfrm>
            <a:off x="2038319" y="2970544"/>
            <a:ext cx="274875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8CAAD28-A133-697A-643F-D5227A9B0E0B}"/>
              </a:ext>
            </a:extLst>
          </p:cNvPr>
          <p:cNvSpPr txBox="1"/>
          <p:nvPr/>
        </p:nvSpPr>
        <p:spPr>
          <a:xfrm>
            <a:off x="2382078" y="2601212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A </a:t>
            </a:r>
            <a:r>
              <a:rPr lang="en-US" dirty="0" err="1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example.com</a:t>
            </a:r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?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E3C3967-501F-9908-F62A-DBABE286DADC}"/>
              </a:ext>
            </a:extLst>
          </p:cNvPr>
          <p:cNvCxnSpPr>
            <a:cxnSpLocks/>
          </p:cNvCxnSpPr>
          <p:nvPr/>
        </p:nvCxnSpPr>
        <p:spPr>
          <a:xfrm flipH="1">
            <a:off x="2017458" y="4173657"/>
            <a:ext cx="276961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FCE4BAE-C697-8563-894F-F094C609B9EA}"/>
              </a:ext>
            </a:extLst>
          </p:cNvPr>
          <p:cNvSpPr txBox="1"/>
          <p:nvPr/>
        </p:nvSpPr>
        <p:spPr>
          <a:xfrm>
            <a:off x="2825307" y="3792036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5.6.7.8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F415A78-7E27-D78E-EC44-DB4A869A4711}"/>
              </a:ext>
            </a:extLst>
          </p:cNvPr>
          <p:cNvCxnSpPr>
            <a:cxnSpLocks/>
          </p:cNvCxnSpPr>
          <p:nvPr/>
        </p:nvCxnSpPr>
        <p:spPr>
          <a:xfrm>
            <a:off x="4787074" y="3260759"/>
            <a:ext cx="74306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131E36-56E4-6F18-E9F1-3292E1441758}"/>
              </a:ext>
            </a:extLst>
          </p:cNvPr>
          <p:cNvSpPr txBox="1"/>
          <p:nvPr/>
        </p:nvSpPr>
        <p:spPr>
          <a:xfrm>
            <a:off x="5530141" y="303161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…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59EC463-8D58-38FB-6609-A281DBA55687}"/>
              </a:ext>
            </a:extLst>
          </p:cNvPr>
          <p:cNvCxnSpPr>
            <a:cxnSpLocks/>
          </p:cNvCxnSpPr>
          <p:nvPr/>
        </p:nvCxnSpPr>
        <p:spPr>
          <a:xfrm flipH="1">
            <a:off x="4787074" y="3792036"/>
            <a:ext cx="21763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A0B23EF-9BE6-B443-7B49-AE37D1FF203C}"/>
              </a:ext>
            </a:extLst>
          </p:cNvPr>
          <p:cNvCxnSpPr>
            <a:cxnSpLocks/>
          </p:cNvCxnSpPr>
          <p:nvPr/>
        </p:nvCxnSpPr>
        <p:spPr>
          <a:xfrm>
            <a:off x="6963394" y="2189828"/>
            <a:ext cx="0" cy="37768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95F1FD50-96FB-5D2A-520A-BAA81219EDC5}"/>
              </a:ext>
            </a:extLst>
          </p:cNvPr>
          <p:cNvSpPr/>
          <p:nvPr/>
        </p:nvSpPr>
        <p:spPr>
          <a:xfrm>
            <a:off x="5947394" y="1389180"/>
            <a:ext cx="2032000" cy="760915"/>
          </a:xfrm>
          <a:prstGeom prst="rect">
            <a:avLst/>
          </a:prstGeom>
          <a:solidFill>
            <a:srgbClr val="FF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bg1"/>
                </a:solidFill>
                <a:latin typeface="Avenir Book" panose="02000503020000020003" pitchFamily="2" charset="0"/>
              </a:rPr>
              <a:t>example.com</a:t>
            </a:r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</a:rPr>
              <a:t> DNS server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8AEB88E-5C35-65F7-E57E-FDF47F1B5F34}"/>
              </a:ext>
            </a:extLst>
          </p:cNvPr>
          <p:cNvCxnSpPr>
            <a:cxnSpLocks/>
          </p:cNvCxnSpPr>
          <p:nvPr/>
        </p:nvCxnSpPr>
        <p:spPr>
          <a:xfrm>
            <a:off x="5945639" y="3260118"/>
            <a:ext cx="101775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2AB6FC2-1D96-B44B-22EA-1195C8C38287}"/>
              </a:ext>
            </a:extLst>
          </p:cNvPr>
          <p:cNvSpPr txBox="1"/>
          <p:nvPr/>
        </p:nvSpPr>
        <p:spPr>
          <a:xfrm>
            <a:off x="5334665" y="3426785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5.6.7.8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A5583CF-E154-78E5-263A-C20ED98B011D}"/>
              </a:ext>
            </a:extLst>
          </p:cNvPr>
          <p:cNvCxnSpPr>
            <a:cxnSpLocks/>
          </p:cNvCxnSpPr>
          <p:nvPr/>
        </p:nvCxnSpPr>
        <p:spPr>
          <a:xfrm>
            <a:off x="2038319" y="4845064"/>
            <a:ext cx="772152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659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6597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82880" y="160337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How it scales:  caching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26720" y="1524000"/>
            <a:ext cx="11125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DNS Resolvers cache responses to avoid doing recursive/iterative queries</a:t>
            </a:r>
          </a:p>
          <a:p>
            <a:r>
              <a:rPr lang="en-US" sz="2800" dirty="0"/>
              <a:t>Many messages =&gt; extra computation, extra latency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D0F2B33-20C3-115B-11AF-5D395B5D4AAB}"/>
              </a:ext>
            </a:extLst>
          </p:cNvPr>
          <p:cNvSpPr txBox="1">
            <a:spLocks/>
          </p:cNvSpPr>
          <p:nvPr/>
        </p:nvSpPr>
        <p:spPr>
          <a:xfrm>
            <a:off x="2674620" y="4297680"/>
            <a:ext cx="684276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$ dig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cs.brown.edu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@10.1.1.10</a:t>
            </a:r>
          </a:p>
          <a:p>
            <a:pPr marL="0" indent="0">
              <a:buFont typeface="Arial" pitchFamily="34" charset="0"/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;; ANSWER SECTION:</a:t>
            </a:r>
          </a:p>
          <a:p>
            <a:pPr marL="0" indent="0">
              <a:buFont typeface="Arial" pitchFamily="34" charset="0"/>
              <a:buNone/>
            </a:pP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cs.brown.edu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.            </a:t>
            </a:r>
            <a:r>
              <a:rPr lang="en-US" sz="1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1800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     IN      A        128.148.32.12</a:t>
            </a:r>
          </a:p>
          <a:p>
            <a:pPr marL="0" indent="0">
              <a:buFont typeface="Arial" pitchFamily="34" charset="0"/>
              <a:buNone/>
            </a:pPr>
            <a:br>
              <a:rPr lang="en-US" sz="11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11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itchFamily="34" charset="0"/>
              <a:buNone/>
            </a:pP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82880" y="160337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How it scales:  caching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26720" y="1524000"/>
            <a:ext cx="11125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DNS Resolvers cache responses to avoid doing recursive/iterative queries</a:t>
            </a:r>
          </a:p>
          <a:p>
            <a:r>
              <a:rPr lang="en-US" sz="2800" dirty="0"/>
              <a:t>Many messages =&gt; extra computation, extra latency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How long to cache?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>
                <a:solidFill>
                  <a:srgbClr val="FFCC33"/>
                </a:solidFill>
              </a:rPr>
              <a:t>=&gt;  Every record has a TTL (in seconds), delete when it expires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FCA27E7-CBBE-181F-3BB3-748CFCE539FF}"/>
              </a:ext>
            </a:extLst>
          </p:cNvPr>
          <p:cNvSpPr txBox="1">
            <a:spLocks/>
          </p:cNvSpPr>
          <p:nvPr/>
        </p:nvSpPr>
        <p:spPr>
          <a:xfrm>
            <a:off x="2674620" y="4906963"/>
            <a:ext cx="684276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$ dig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cs.brown.edu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@10.1.1.10</a:t>
            </a:r>
          </a:p>
          <a:p>
            <a:pPr marL="0" indent="0">
              <a:buFont typeface="Arial" pitchFamily="34" charset="0"/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;; ANSWER SECTION:</a:t>
            </a:r>
          </a:p>
          <a:p>
            <a:pPr marL="0" indent="0">
              <a:buFont typeface="Arial" pitchFamily="34" charset="0"/>
              <a:buNone/>
            </a:pP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cs.brown.edu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.            </a:t>
            </a:r>
            <a:r>
              <a:rPr lang="en-US" sz="1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1800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     IN      A        128.148.32.12</a:t>
            </a:r>
          </a:p>
          <a:p>
            <a:pPr marL="0" indent="0">
              <a:buFont typeface="Arial" pitchFamily="34" charset="0"/>
              <a:buNone/>
            </a:pPr>
            <a:br>
              <a:rPr lang="en-US" sz="11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11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itchFamily="34" charset="0"/>
              <a:buNone/>
            </a:pP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3144151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6AFC1-2115-8041-BD4E-99A2278A13E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200" y="365760"/>
            <a:ext cx="10972800" cy="5623560"/>
          </a:xfrm>
          <a:solidFill>
            <a:schemeClr val="bg1"/>
          </a:solidFill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dig </a:t>
            </a:r>
            <a:r>
              <a:rPr lang="en-US" sz="64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cs.brown.edu</a:t>
            </a: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@10.1.1.10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 &lt;&lt;&gt;&gt; 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DiG</a:t>
            </a: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 9.10.6 &lt;&lt;&gt;&gt; 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cs.brown.edu</a:t>
            </a: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 @10.1.1.10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global options: +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cmd</a:t>
            </a:r>
            <a:endParaRPr lang="en-US" sz="6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Got answer: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-&gt;&gt;HEADER&lt;&lt;- opcode: QUERY, status: NOERROR, id: 8536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flags: 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qr</a:t>
            </a: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 aa 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rd</a:t>
            </a: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 ra; QUERY: 1, ANSWER: 1, AUTHORITY: 0, ADDITIONAL: 1</a:t>
            </a:r>
          </a:p>
          <a:p>
            <a:pPr marL="0" indent="0">
              <a:buNone/>
            </a:pPr>
            <a:b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6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OPT PSEUDOSECTION: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 EDNS: version: 0, flags:; 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udp</a:t>
            </a: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: 1220</a:t>
            </a:r>
          </a:p>
          <a:p>
            <a:pPr marL="0" indent="0">
              <a:buNone/>
            </a:pP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;; QUESTION SECTION:</a:t>
            </a:r>
          </a:p>
          <a:p>
            <a:pPr marL="0" indent="0">
              <a:buNone/>
            </a:pP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lang="en-US" sz="64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cs.brown.edu</a:t>
            </a: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 IN A</a:t>
            </a:r>
          </a:p>
          <a:p>
            <a:pPr marL="0" indent="0">
              <a:buNone/>
            </a:pPr>
            <a:b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6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;; ANSWER SECTION:</a:t>
            </a:r>
          </a:p>
          <a:p>
            <a:pPr marL="0" indent="0">
              <a:buNone/>
            </a:pPr>
            <a:r>
              <a:rPr lang="en-US" sz="64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cs.brown.edu</a:t>
            </a: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            1800      IN      A        128.148.32.12</a:t>
            </a:r>
          </a:p>
          <a:p>
            <a:pPr marL="0" indent="0">
              <a:buNone/>
            </a:pPr>
            <a:b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6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Query time: 69 msec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SERVER: 10.1.1.10#53(10.1.1.10)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WHEN: Tue Apr 19 09:03:39 EDT 2022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MSG SIZE  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rcvd</a:t>
            </a: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: 57</a:t>
            </a:r>
          </a:p>
          <a:p>
            <a:pPr marL="0" indent="0">
              <a:buNone/>
            </a:pPr>
            <a:br>
              <a:rPr lang="en-US" sz="56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5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89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DB89-C8D6-ADE4-1D40-1BF19528836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0520" y="121920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Today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29A003-F612-7140-B86B-A7F60F8B0040}"/>
              </a:ext>
            </a:extLst>
          </p:cNvPr>
          <p:cNvSpPr/>
          <p:nvPr/>
        </p:nvSpPr>
        <p:spPr>
          <a:xfrm>
            <a:off x="1453609" y="1389181"/>
            <a:ext cx="116942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venir Book" panose="02000503020000020003" pitchFamily="2" charset="0"/>
              </a:rPr>
              <a:t>You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1324B4-D7F4-D9BE-253A-01E352AB4C84}"/>
              </a:ext>
            </a:extLst>
          </p:cNvPr>
          <p:cNvSpPr/>
          <p:nvPr/>
        </p:nvSpPr>
        <p:spPr>
          <a:xfrm>
            <a:off x="8743846" y="1295401"/>
            <a:ext cx="203200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Avenir Book" panose="02000503020000020003" pitchFamily="2" charset="0"/>
              </a:rPr>
              <a:t>example.com</a:t>
            </a:r>
            <a:endParaRPr lang="en-US" sz="2000" dirty="0">
              <a:latin typeface="Avenir Book" panose="02000503020000020003" pitchFamily="2" charset="0"/>
            </a:endParaRPr>
          </a:p>
          <a:p>
            <a:pPr algn="ctr"/>
            <a:r>
              <a:rPr lang="en-US" sz="2000" dirty="0">
                <a:latin typeface="Avenir Book" panose="02000503020000020003" pitchFamily="2" charset="0"/>
              </a:rPr>
              <a:t>5.6.7.8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8CA92-951A-48AB-2C04-8C7AA150D845}"/>
              </a:ext>
            </a:extLst>
          </p:cNvPr>
          <p:cNvCxnSpPr>
            <a:cxnSpLocks/>
          </p:cNvCxnSpPr>
          <p:nvPr/>
        </p:nvCxnSpPr>
        <p:spPr>
          <a:xfrm>
            <a:off x="2038319" y="2189828"/>
            <a:ext cx="0" cy="37768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A238DE-83E7-8CA9-762B-78AD1CC82BE9}"/>
              </a:ext>
            </a:extLst>
          </p:cNvPr>
          <p:cNvCxnSpPr/>
          <p:nvPr/>
        </p:nvCxnSpPr>
        <p:spPr>
          <a:xfrm>
            <a:off x="9759846" y="2093989"/>
            <a:ext cx="0" cy="40782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FFC4971-6C04-B585-9B0C-F6A67A7C93C7}"/>
              </a:ext>
            </a:extLst>
          </p:cNvPr>
          <p:cNvSpPr/>
          <p:nvPr/>
        </p:nvSpPr>
        <p:spPr>
          <a:xfrm>
            <a:off x="3938716" y="1389181"/>
            <a:ext cx="1696717" cy="798588"/>
          </a:xfrm>
          <a:prstGeom prst="rect">
            <a:avLst/>
          </a:prstGeom>
          <a:solidFill>
            <a:srgbClr val="FF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</a:rPr>
              <a:t>DNS resolver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5E5EC12-1569-0D5C-DCBA-618C9B46337D}"/>
              </a:ext>
            </a:extLst>
          </p:cNvPr>
          <p:cNvCxnSpPr>
            <a:cxnSpLocks/>
          </p:cNvCxnSpPr>
          <p:nvPr/>
        </p:nvCxnSpPr>
        <p:spPr>
          <a:xfrm>
            <a:off x="4787074" y="2189828"/>
            <a:ext cx="0" cy="37768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7EB814E-4BAA-CC0F-0B8C-999FA1235E95}"/>
              </a:ext>
            </a:extLst>
          </p:cNvPr>
          <p:cNvSpPr txBox="1"/>
          <p:nvPr/>
        </p:nvSpPr>
        <p:spPr>
          <a:xfrm>
            <a:off x="0" y="2321775"/>
            <a:ext cx="2172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connect(</a:t>
            </a:r>
            <a:r>
              <a:rPr lang="en-US" sz="14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example.com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b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80)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99BDEC-1459-D1D4-8BAA-BFD165EF4DB1}"/>
              </a:ext>
            </a:extLst>
          </p:cNvPr>
          <p:cNvCxnSpPr>
            <a:cxnSpLocks/>
          </p:cNvCxnSpPr>
          <p:nvPr/>
        </p:nvCxnSpPr>
        <p:spPr>
          <a:xfrm>
            <a:off x="2038319" y="2970544"/>
            <a:ext cx="274875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8CAAD28-A133-697A-643F-D5227A9B0E0B}"/>
              </a:ext>
            </a:extLst>
          </p:cNvPr>
          <p:cNvSpPr txBox="1"/>
          <p:nvPr/>
        </p:nvSpPr>
        <p:spPr>
          <a:xfrm>
            <a:off x="2382078" y="2601212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A </a:t>
            </a:r>
            <a:r>
              <a:rPr lang="en-US" dirty="0" err="1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example.com</a:t>
            </a:r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?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E3C3967-501F-9908-F62A-DBABE286DADC}"/>
              </a:ext>
            </a:extLst>
          </p:cNvPr>
          <p:cNvCxnSpPr>
            <a:cxnSpLocks/>
          </p:cNvCxnSpPr>
          <p:nvPr/>
        </p:nvCxnSpPr>
        <p:spPr>
          <a:xfrm flipH="1">
            <a:off x="2017458" y="4173657"/>
            <a:ext cx="276961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FCE4BAE-C697-8563-894F-F094C609B9EA}"/>
              </a:ext>
            </a:extLst>
          </p:cNvPr>
          <p:cNvSpPr txBox="1"/>
          <p:nvPr/>
        </p:nvSpPr>
        <p:spPr>
          <a:xfrm>
            <a:off x="2825307" y="3792036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5.6.7.8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9CC3A83-FA51-834F-F502-8E8A613FE298}"/>
              </a:ext>
            </a:extLst>
          </p:cNvPr>
          <p:cNvSpPr/>
          <p:nvPr/>
        </p:nvSpPr>
        <p:spPr>
          <a:xfrm>
            <a:off x="2017458" y="5417062"/>
            <a:ext cx="7968733" cy="798588"/>
          </a:xfrm>
          <a:prstGeom prst="roundRect">
            <a:avLst/>
          </a:prstGeom>
          <a:solidFill>
            <a:srgbClr val="66136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How does this work in practice?  What can go wrong?</a:t>
            </a:r>
          </a:p>
        </p:txBody>
      </p:sp>
    </p:spTree>
    <p:extLst>
      <p:ext uri="{BB962C8B-B14F-4D97-AF65-F5344CB8AC3E}">
        <p14:creationId xmlns:p14="http://schemas.microsoft.com/office/powerpoint/2010/main" val="3232792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82880" y="160337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How it scales:  caching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26720" y="1524000"/>
            <a:ext cx="11125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DNS Resolvers cache responses to avoid doing recursive/iterative queries</a:t>
            </a:r>
          </a:p>
          <a:p>
            <a:r>
              <a:rPr lang="en-US" sz="2800" dirty="0"/>
              <a:t>Many messages =&gt; extra computation, extra latency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How long to cache?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>
                <a:solidFill>
                  <a:srgbClr val="FFCC33"/>
                </a:solidFill>
              </a:rPr>
              <a:t>=&gt;  Every record has a TTL (in seconds), delete when it expires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FCA27E7-CBBE-181F-3BB3-748CFCE539FF}"/>
              </a:ext>
            </a:extLst>
          </p:cNvPr>
          <p:cNvSpPr txBox="1">
            <a:spLocks/>
          </p:cNvSpPr>
          <p:nvPr/>
        </p:nvSpPr>
        <p:spPr>
          <a:xfrm>
            <a:off x="2674620" y="4906963"/>
            <a:ext cx="684276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$ dig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cs.brown.edu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@10.1.1.10</a:t>
            </a:r>
          </a:p>
          <a:p>
            <a:pPr marL="0" indent="0">
              <a:buFont typeface="Arial" pitchFamily="34" charset="0"/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;; ANSWER SECTION:</a:t>
            </a:r>
          </a:p>
          <a:p>
            <a:pPr marL="0" indent="0">
              <a:buFont typeface="Arial" pitchFamily="34" charset="0"/>
              <a:buNone/>
            </a:pP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cs.brown.edu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.            </a:t>
            </a:r>
            <a:r>
              <a:rPr lang="en-US" sz="1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1800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     IN      A        128.148.32.12</a:t>
            </a:r>
          </a:p>
          <a:p>
            <a:pPr marL="0" indent="0">
              <a:buFont typeface="Arial" pitchFamily="34" charset="0"/>
              <a:buNone/>
            </a:pPr>
            <a:br>
              <a:rPr lang="en-US" sz="11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11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itchFamily="34" charset="0"/>
              <a:buNone/>
            </a:pP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1371713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6AFC1-2115-8041-BD4E-99A2278A13E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329772" y="1763732"/>
            <a:ext cx="5638800" cy="423672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lang="en-US" sz="1600" dirty="0">
                <a:solidFill>
                  <a:srgbClr val="F2F2F2"/>
                </a:solidFill>
                <a:effectLst/>
                <a:latin typeface="Monaco" pitchFamily="2" charset="77"/>
              </a:rPr>
              <a:t>dig </a:t>
            </a:r>
            <a:r>
              <a:rPr lang="en-US" sz="1600" dirty="0" err="1">
                <a:solidFill>
                  <a:srgbClr val="F2F2F2"/>
                </a:solidFill>
                <a:effectLst/>
                <a:latin typeface="Monaco" pitchFamily="2" charset="77"/>
              </a:rPr>
              <a:t>nytimes.com</a:t>
            </a:r>
            <a:endParaRPr lang="en-US" sz="1600" dirty="0">
              <a:solidFill>
                <a:srgbClr val="F2F2F2"/>
              </a:solidFill>
              <a:effectLst/>
              <a:latin typeface="Monaco" pitchFamily="2" charset="77"/>
            </a:endParaRPr>
          </a:p>
          <a:p>
            <a:pPr marL="0" indent="0">
              <a:buNone/>
            </a:pPr>
            <a:br>
              <a:rPr lang="en-US" sz="1600" dirty="0">
                <a:solidFill>
                  <a:srgbClr val="F2F2F2"/>
                </a:solidFill>
                <a:effectLst/>
                <a:latin typeface="Monaco" pitchFamily="2" charset="77"/>
              </a:rPr>
            </a:br>
            <a:r>
              <a:rPr lang="en-US" sz="1600" dirty="0">
                <a:solidFill>
                  <a:srgbClr val="F2F2F2"/>
                </a:solidFill>
                <a:effectLst/>
                <a:latin typeface="Monaco" pitchFamily="2" charset="77"/>
              </a:rPr>
              <a:t>;; ANSWER SECTION:</a:t>
            </a:r>
          </a:p>
          <a:p>
            <a:pPr marL="0" indent="0">
              <a:buNone/>
            </a:pPr>
            <a:r>
              <a:rPr lang="en-US" sz="1600" dirty="0" err="1">
                <a:solidFill>
                  <a:srgbClr val="F2F2F2"/>
                </a:solidFill>
                <a:effectLst/>
                <a:latin typeface="Monaco" pitchFamily="2" charset="77"/>
              </a:rPr>
              <a:t>nytimes.com</a:t>
            </a:r>
            <a:r>
              <a:rPr lang="en-US" sz="1600" dirty="0">
                <a:solidFill>
                  <a:srgbClr val="F2F2F2"/>
                </a:solidFill>
                <a:effectLst/>
                <a:latin typeface="Monaco" pitchFamily="2" charset="77"/>
              </a:rPr>
              <a:t>. 111 IN A 151.101.65.164</a:t>
            </a:r>
          </a:p>
          <a:p>
            <a:pPr marL="0" indent="0">
              <a:buNone/>
            </a:pPr>
            <a:r>
              <a:rPr lang="en-US" sz="1600" dirty="0" err="1">
                <a:solidFill>
                  <a:srgbClr val="F2F2F2"/>
                </a:solidFill>
                <a:effectLst/>
                <a:latin typeface="Monaco" pitchFamily="2" charset="77"/>
              </a:rPr>
              <a:t>nytimes.com</a:t>
            </a:r>
            <a:r>
              <a:rPr lang="en-US" sz="1600" dirty="0">
                <a:solidFill>
                  <a:srgbClr val="F2F2F2"/>
                </a:solidFill>
                <a:effectLst/>
                <a:latin typeface="Monaco" pitchFamily="2" charset="77"/>
              </a:rPr>
              <a:t>. 111 IN A 151.101.1.164</a:t>
            </a:r>
          </a:p>
          <a:p>
            <a:pPr marL="0" indent="0">
              <a:buNone/>
            </a:pPr>
            <a:r>
              <a:rPr lang="en-US" sz="1600" dirty="0" err="1">
                <a:solidFill>
                  <a:srgbClr val="F2F2F2"/>
                </a:solidFill>
                <a:effectLst/>
                <a:latin typeface="Monaco" pitchFamily="2" charset="77"/>
              </a:rPr>
              <a:t>nytimes.com</a:t>
            </a:r>
            <a:r>
              <a:rPr lang="en-US" sz="1600" dirty="0">
                <a:solidFill>
                  <a:srgbClr val="F2F2F2"/>
                </a:solidFill>
                <a:effectLst/>
                <a:latin typeface="Monaco" pitchFamily="2" charset="77"/>
              </a:rPr>
              <a:t>. 111 IN A 151.101.129.164</a:t>
            </a:r>
          </a:p>
          <a:p>
            <a:pPr marL="0" indent="0">
              <a:buNone/>
            </a:pPr>
            <a:r>
              <a:rPr lang="en-US" sz="1600" dirty="0" err="1">
                <a:solidFill>
                  <a:srgbClr val="F2F2F2"/>
                </a:solidFill>
                <a:effectLst/>
                <a:latin typeface="Monaco" pitchFamily="2" charset="77"/>
              </a:rPr>
              <a:t>nytimes.com</a:t>
            </a:r>
            <a:r>
              <a:rPr lang="en-US" sz="1600" dirty="0">
                <a:solidFill>
                  <a:srgbClr val="F2F2F2"/>
                </a:solidFill>
                <a:effectLst/>
                <a:latin typeface="Monaco" pitchFamily="2" charset="77"/>
              </a:rPr>
              <a:t>. 111 IN A 151.101.193.164</a:t>
            </a:r>
          </a:p>
          <a:p>
            <a:pPr marL="0" indent="0">
              <a:buNone/>
            </a:pPr>
            <a:br>
              <a:rPr lang="en-US" sz="1600" dirty="0">
                <a:solidFill>
                  <a:srgbClr val="F2F2F2"/>
                </a:solidFill>
                <a:effectLst/>
                <a:latin typeface="Monaco" pitchFamily="2" charset="77"/>
              </a:rPr>
            </a:br>
            <a:endParaRPr lang="en-US" sz="1600" dirty="0">
              <a:solidFill>
                <a:srgbClr val="F2F2F2"/>
              </a:solidFill>
              <a:effectLst/>
              <a:latin typeface="Monaco" pitchFamily="2" charset="77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F2F2F2"/>
                </a:solidFill>
                <a:effectLst/>
                <a:latin typeface="Monaco" pitchFamily="2" charset="77"/>
              </a:rPr>
              <a:t>;; Query time: 40 msec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2F2F2"/>
                </a:solidFill>
                <a:effectLst/>
                <a:latin typeface="Monaco" pitchFamily="2" charset="77"/>
              </a:rPr>
              <a:t>;; SERVER: 10.1.1.10#53(10.1.1.10)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2F2F2"/>
                </a:solidFill>
                <a:effectLst/>
                <a:latin typeface="Monaco" pitchFamily="2" charset="77"/>
              </a:rPr>
              <a:t>;; WHEN: Thu Nov 09 08:42:41 EST 2023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2F2F2"/>
                </a:solidFill>
                <a:effectLst/>
                <a:latin typeface="Monaco" pitchFamily="2" charset="77"/>
              </a:rPr>
              <a:t>;; MSG SIZE  </a:t>
            </a:r>
            <a:r>
              <a:rPr lang="en-US" sz="1600" dirty="0" err="1">
                <a:solidFill>
                  <a:srgbClr val="F2F2F2"/>
                </a:solidFill>
                <a:effectLst/>
                <a:latin typeface="Monaco" pitchFamily="2" charset="77"/>
              </a:rPr>
              <a:t>rcvd</a:t>
            </a:r>
            <a:r>
              <a:rPr lang="en-US" sz="1600" dirty="0">
                <a:solidFill>
                  <a:srgbClr val="F2F2F2"/>
                </a:solidFill>
                <a:effectLst/>
                <a:latin typeface="Monaco" pitchFamily="2" charset="77"/>
              </a:rPr>
              <a:t>: 104</a:t>
            </a:r>
          </a:p>
          <a:p>
            <a:pPr marL="0" indent="0">
              <a:buNone/>
            </a:pP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sz="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7186F4-8877-32B8-60FE-31560A7FF630}"/>
              </a:ext>
            </a:extLst>
          </p:cNvPr>
          <p:cNvSpPr txBox="1"/>
          <p:nvPr/>
        </p:nvSpPr>
        <p:spPr>
          <a:xfrm>
            <a:off x="274320" y="320040"/>
            <a:ext cx="6110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>
                <a:latin typeface="Avenir Book" charset="0"/>
                <a:ea typeface="Avenir Book" charset="0"/>
                <a:cs typeface="Avenir Book" charset="0"/>
              </a:rPr>
              <a:t>Related:  redundant services via DNS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AB52ED-5BF8-4110-8B86-84FFAF7AFF28}"/>
              </a:ext>
            </a:extLst>
          </p:cNvPr>
          <p:cNvSpPr txBox="1"/>
          <p:nvPr/>
        </p:nvSpPr>
        <p:spPr>
          <a:xfrm>
            <a:off x="274320" y="941308"/>
            <a:ext cx="67621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Can return multiple answers for one record</a:t>
            </a:r>
          </a:p>
          <a:p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 =&gt; If a client can’t connect to first result, can try next one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F27B0E3-F70B-CDCA-A980-3F7EC31DAF69}"/>
              </a:ext>
            </a:extLst>
          </p:cNvPr>
          <p:cNvSpPr/>
          <p:nvPr/>
        </p:nvSpPr>
        <p:spPr>
          <a:xfrm>
            <a:off x="1739147" y="5866319"/>
            <a:ext cx="7968733" cy="497342"/>
          </a:xfrm>
          <a:prstGeom prst="roundRect">
            <a:avLst/>
          </a:prstGeom>
          <a:solidFill>
            <a:srgbClr val="66136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DNS server usually shuffles answers on each response—why?  </a:t>
            </a:r>
          </a:p>
        </p:txBody>
      </p:sp>
    </p:spTree>
    <p:extLst>
      <p:ext uri="{BB962C8B-B14F-4D97-AF65-F5344CB8AC3E}">
        <p14:creationId xmlns:p14="http://schemas.microsoft.com/office/powerpoint/2010/main" val="1779872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0719B-1B15-6D84-CE2B-72CF90FDD7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10972800" cy="655637"/>
          </a:xfrm>
        </p:spPr>
        <p:txBody>
          <a:bodyPr/>
          <a:lstStyle/>
          <a:p>
            <a:pPr algn="l"/>
            <a:r>
              <a:rPr lang="en-US" sz="2800" u="sng" dirty="0"/>
              <a:t>Facebook DNS outage (2021)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867FB-1159-8E13-766B-0E6E11E48DD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59080" y="731837"/>
            <a:ext cx="11369040" cy="4525963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BGP configuration bug</a:t>
            </a:r>
            <a:r>
              <a:rPr lang="en-US" dirty="0"/>
              <a:t>:  Facebook withdraws all routes for its DNS servers to the Internet</a:t>
            </a:r>
          </a:p>
          <a:p>
            <a:pPr marL="0" indent="0">
              <a:buNone/>
            </a:pPr>
            <a:r>
              <a:rPr lang="en-US" dirty="0"/>
              <a:t> =&gt; Facebook DNS unreachable—not even Facebook could access their systems!</a:t>
            </a:r>
          </a:p>
        </p:txBody>
      </p:sp>
      <p:pic>
        <p:nvPicPr>
          <p:cNvPr id="27650" name="Picture 2">
            <a:extLst>
              <a:ext uri="{FF2B5EF4-FFF2-40B4-BE49-F238E27FC236}">
                <a16:creationId xmlns:a16="http://schemas.microsoft.com/office/drawing/2014/main" id="{12F55281-AF99-5AB2-714F-3C7C0103C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7" y="2018642"/>
            <a:ext cx="8218805" cy="456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29D406-5A74-6E90-FB5E-1768D0FA2859}"/>
              </a:ext>
            </a:extLst>
          </p:cNvPr>
          <p:cNvSpPr txBox="1"/>
          <p:nvPr/>
        </p:nvSpPr>
        <p:spPr>
          <a:xfrm>
            <a:off x="162230" y="5990607"/>
            <a:ext cx="1465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  <a:hlinkClick r:id="rId3"/>
              </a:rPr>
              <a:t>Traffic graph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5C99B9-5DE0-0B0D-734C-A3FF1F48C8FA}"/>
              </a:ext>
            </a:extLst>
          </p:cNvPr>
          <p:cNvSpPr txBox="1"/>
          <p:nvPr/>
        </p:nvSpPr>
        <p:spPr>
          <a:xfrm>
            <a:off x="162230" y="6359939"/>
            <a:ext cx="2270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  <a:hlinkClick r:id="rId4"/>
              </a:rPr>
              <a:t>Many writeups here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75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3C2EC4E5-E549-520A-4EEC-5A5B5DC1E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370" y="1468120"/>
            <a:ext cx="8303260" cy="369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69D686-B53F-5DB8-E314-35CA40342A75}"/>
              </a:ext>
            </a:extLst>
          </p:cNvPr>
          <p:cNvSpPr txBox="1"/>
          <p:nvPr/>
        </p:nvSpPr>
        <p:spPr>
          <a:xfrm>
            <a:off x="182880" y="6289040"/>
            <a:ext cx="889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  <a:hlinkClick r:id="rId3"/>
              </a:rPr>
              <a:t>Source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575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EF60F-3E2F-744A-83A1-365CD9DD9CB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4800" y="0"/>
            <a:ext cx="10972800" cy="830736"/>
          </a:xfrm>
        </p:spPr>
        <p:txBody>
          <a:bodyPr/>
          <a:lstStyle/>
          <a:p>
            <a:r>
              <a:rPr lang="en-US" dirty="0"/>
              <a:t>DNS record types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49E19181-51FA-6841-B3DD-058C4B911828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20666885"/>
              </p:ext>
            </p:extLst>
          </p:nvPr>
        </p:nvGraphicFramePr>
        <p:xfrm>
          <a:off x="304800" y="830736"/>
          <a:ext cx="11582400" cy="5246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5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45889">
                  <a:extLst>
                    <a:ext uri="{9D8B030D-6E8A-4147-A177-3AD203B41FA5}">
                      <a16:colId xmlns:a16="http://schemas.microsoft.com/office/drawing/2014/main" val="1209638706"/>
                    </a:ext>
                  </a:extLst>
                </a:gridCol>
              </a:tblGrid>
              <a:tr h="54008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venir Book" panose="02000503020000020003" pitchFamily="2" charset="0"/>
                          <a:cs typeface="Minion Pro"/>
                        </a:rPr>
                        <a:t>RR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venir Book" panose="02000503020000020003" pitchFamily="2" charset="0"/>
                          <a:cs typeface="Minion Pro"/>
                        </a:rPr>
                        <a:t>Purpose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venir Book" panose="02000503020000020003" pitchFamily="2" charset="0"/>
                          <a:cs typeface="Minion Pro"/>
                        </a:rPr>
                        <a:t>Example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81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IPv4 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128.148.56.2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81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AAAA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IPv6 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2001:470:8956:20::1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238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CNAME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Specifies an alias </a:t>
                      </a:r>
                    </a:p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(“Canonical name”)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systems.cs.brown.edu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. 86400 IN </a:t>
                      </a:r>
                    </a:p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                             CNAME systems-v3.cs.brown.edu.</a:t>
                      </a:r>
                    </a:p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systems-v3.cs.brown.edu. 86400 IN A 128.148.36.51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4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DNS servers for a 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cs.brown.edu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. 86400 IN NS br1.brown.edu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155179"/>
                  </a:ext>
                </a:extLst>
              </a:tr>
              <a:tr h="48381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Mail servers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MX &lt;priority&gt; &lt;</a:t>
                      </a:r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</a:t>
                      </a:r>
                    </a:p>
                    <a:p>
                      <a:pPr algn="ctr"/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eg.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MX 10 1.2.3.4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381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SOA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Start of authority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venir Book" panose="02000503020000020003" pitchFamily="2" charset="0"/>
                          <a:cs typeface="Consolas" panose="020B0609020204030204" pitchFamily="49" charset="0"/>
                        </a:rPr>
                        <a:t>Information about who owns a zone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538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PTR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Reverse IP lookup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7.34.148.128.in-addr.arpa. 86400 IN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           PTR	</a:t>
                      </a: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quanto.cs.brown.edu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684"/>
                  </a:ext>
                </a:extLst>
              </a:tr>
              <a:tr h="48381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SRV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How to reach specific services (</a:t>
                      </a:r>
                      <a:r>
                        <a:rPr lang="en-US" sz="2000" dirty="0" err="1">
                          <a:latin typeface="Avenir Book" panose="02000503020000020003" pitchFamily="2" charset="0"/>
                          <a:cs typeface="Minion Pro"/>
                        </a:rPr>
                        <a:t>eg.</a:t>
                      </a:r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 host, port)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</a:t>
                      </a:r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minecraft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._</a:t>
                      </a:r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tcp.example.net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3600 </a:t>
                      </a:r>
                      <a:b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SRV &lt;priority&gt; &lt;weight&gt; &lt;port&gt; &lt;server IP&gt;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1EE5268-A138-0848-B0F8-501D0C11B622}"/>
              </a:ext>
            </a:extLst>
          </p:cNvPr>
          <p:cNvSpPr txBox="1"/>
          <p:nvPr/>
        </p:nvSpPr>
        <p:spPr>
          <a:xfrm>
            <a:off x="3977662" y="6282082"/>
            <a:ext cx="7909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More:  </a:t>
            </a:r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  <a:hlinkClick r:id="rId2"/>
              </a:rPr>
              <a:t>https://en.wikipedia.org/wiki/List_of_DNS_record_types</a:t>
            </a:r>
            <a:endParaRPr lang="en-US" dirty="0">
              <a:latin typeface="Consolas" panose="020B0609020204030204" pitchFamily="49" charset="0"/>
              <a:ea typeface="Avenir Book" charset="0"/>
              <a:cs typeface="Consolas" panose="020B0609020204030204" pitchFamily="49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229E09-876B-98A8-6A91-97010847FEE1}"/>
              </a:ext>
            </a:extLst>
          </p:cNvPr>
          <p:cNvSpPr/>
          <p:nvPr/>
        </p:nvSpPr>
        <p:spPr>
          <a:xfrm>
            <a:off x="182880" y="2423160"/>
            <a:ext cx="11826240" cy="3858922"/>
          </a:xfrm>
          <a:prstGeom prst="rect">
            <a:avLst/>
          </a:prstGeom>
          <a:solidFill>
            <a:srgbClr val="2831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91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EF60F-3E2F-744A-83A1-365CD9DD9CB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4800" y="0"/>
            <a:ext cx="10972800" cy="830736"/>
          </a:xfrm>
        </p:spPr>
        <p:txBody>
          <a:bodyPr/>
          <a:lstStyle/>
          <a:p>
            <a:r>
              <a:rPr lang="en-US" dirty="0"/>
              <a:t>DNS record types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49E19181-51FA-6841-B3DD-058C4B911828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304800" y="830736"/>
          <a:ext cx="11582400" cy="5246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5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45889">
                  <a:extLst>
                    <a:ext uri="{9D8B030D-6E8A-4147-A177-3AD203B41FA5}">
                      <a16:colId xmlns:a16="http://schemas.microsoft.com/office/drawing/2014/main" val="1209638706"/>
                    </a:ext>
                  </a:extLst>
                </a:gridCol>
              </a:tblGrid>
              <a:tr h="54008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venir Book" panose="02000503020000020003" pitchFamily="2" charset="0"/>
                          <a:cs typeface="Minion Pro"/>
                        </a:rPr>
                        <a:t>RR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venir Book" panose="02000503020000020003" pitchFamily="2" charset="0"/>
                          <a:cs typeface="Minion Pro"/>
                        </a:rPr>
                        <a:t>Purpose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venir Book" panose="02000503020000020003" pitchFamily="2" charset="0"/>
                          <a:cs typeface="Minion Pro"/>
                        </a:rPr>
                        <a:t>Example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81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IPv4 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128.148.56.2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81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AAAA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IPv6 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2001:470:8956:20::1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238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CNAME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Specifies an alias </a:t>
                      </a:r>
                    </a:p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(“Canonical name”)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systems.cs.brown.edu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. 86400 IN </a:t>
                      </a:r>
                    </a:p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                             CNAME systems-v3.cs.brown.edu.</a:t>
                      </a:r>
                    </a:p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systems-v3.cs.brown.edu. 86400 IN A 128.148.36.51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4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DNS servers for a 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cs.brown.edu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. 86400 IN NS br1.brown.edu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155179"/>
                  </a:ext>
                </a:extLst>
              </a:tr>
              <a:tr h="48381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Mail servers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MX &lt;priority&gt; &lt;</a:t>
                      </a:r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ip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</a:t>
                      </a:r>
                    </a:p>
                    <a:p>
                      <a:pPr algn="ctr"/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eg.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MX 10 1.2.3.4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381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SOA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Start of authority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venir Book" panose="02000503020000020003" pitchFamily="2" charset="0"/>
                          <a:cs typeface="Consolas" panose="020B0609020204030204" pitchFamily="49" charset="0"/>
                        </a:rPr>
                        <a:t>Information about who owns a zone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538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PTR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Reverse IP lookup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7.34.148.128.in-addr.arpa. 86400 IN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           PTR	</a:t>
                      </a: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quanto.cs.brown.edu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684"/>
                  </a:ext>
                </a:extLst>
              </a:tr>
              <a:tr h="48381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SRV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How to reach specific services (</a:t>
                      </a:r>
                      <a:r>
                        <a:rPr lang="en-US" sz="2000" dirty="0" err="1">
                          <a:latin typeface="Avenir Book" panose="02000503020000020003" pitchFamily="2" charset="0"/>
                          <a:cs typeface="Minion Pro"/>
                        </a:rPr>
                        <a:t>eg.</a:t>
                      </a:r>
                      <a:r>
                        <a:rPr lang="en-US" sz="2000" dirty="0">
                          <a:latin typeface="Avenir Book" panose="02000503020000020003" pitchFamily="2" charset="0"/>
                          <a:cs typeface="Minion Pro"/>
                        </a:rPr>
                        <a:t> host, port)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</a:t>
                      </a:r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minecraft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._</a:t>
                      </a:r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tcp.example.net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3600 </a:t>
                      </a:r>
                      <a:b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SRV &lt;priority&gt; &lt;weight&gt; &lt;port&gt; &lt;server IP&gt;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1EE5268-A138-0848-B0F8-501D0C11B622}"/>
              </a:ext>
            </a:extLst>
          </p:cNvPr>
          <p:cNvSpPr txBox="1"/>
          <p:nvPr/>
        </p:nvSpPr>
        <p:spPr>
          <a:xfrm>
            <a:off x="3977662" y="6282082"/>
            <a:ext cx="7909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More:  </a:t>
            </a:r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  <a:hlinkClick r:id="rId2"/>
              </a:rPr>
              <a:t>https://en.wikipedia.org/wiki/List_of_DNS_record_types</a:t>
            </a:r>
            <a:endParaRPr lang="en-US" dirty="0">
              <a:latin typeface="Consolas" panose="020B0609020204030204" pitchFamily="49" charset="0"/>
              <a:ea typeface="Avenir Book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54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Reverse DNS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26720" y="1219200"/>
            <a:ext cx="10972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if we want to map  IP address =&gt; domain name?  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Reverse DNS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26720" y="1219200"/>
            <a:ext cx="10972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if we want to map  IP address =&gt; domain name?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Leverages hierarchy in IP addresses, but in reverse</a:t>
            </a:r>
          </a:p>
          <a:p>
            <a:pPr marL="0" indent="0">
              <a:buNone/>
            </a:pPr>
            <a:r>
              <a:rPr lang="en-US" dirty="0"/>
              <a:t>	=&gt; How?  reverse the numbers: 12.32.148.128, then look that up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86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92F582-E4DA-E5FF-AC08-8ABFEBFC4FB2}"/>
              </a:ext>
            </a:extLst>
          </p:cNvPr>
          <p:cNvSpPr txBox="1"/>
          <p:nvPr/>
        </p:nvSpPr>
        <p:spPr>
          <a:xfrm>
            <a:off x="2656950" y="2667000"/>
            <a:ext cx="6878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i="1" dirty="0">
                <a:latin typeface="Avenir Book" charset="0"/>
                <a:ea typeface="Avenir Book" charset="0"/>
                <a:cs typeface="Avenir Book" charset="0"/>
              </a:rPr>
              <a:t>What happens when you register a new domain?</a:t>
            </a:r>
          </a:p>
        </p:txBody>
      </p:sp>
    </p:spTree>
    <p:extLst>
      <p:ext uri="{BB962C8B-B14F-4D97-AF65-F5344CB8AC3E}">
        <p14:creationId xmlns:p14="http://schemas.microsoft.com/office/powerpoint/2010/main" val="25923165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8120" y="0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Registering a new domain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11480" y="1524000"/>
            <a:ext cx="10972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Your new startup </a:t>
            </a:r>
            <a:r>
              <a:rPr lang="en-US" dirty="0" err="1"/>
              <a:t>helpme.com</a:t>
            </a:r>
            <a:endParaRPr lang="en-US" dirty="0"/>
          </a:p>
          <a:p>
            <a:r>
              <a:rPr lang="en-US" dirty="0"/>
              <a:t>Get a block of addresses from ISP</a:t>
            </a:r>
          </a:p>
          <a:p>
            <a:pPr lvl="1"/>
            <a:r>
              <a:rPr lang="en-US" dirty="0"/>
              <a:t>Say 212.44.9.0/24</a:t>
            </a:r>
          </a:p>
          <a:p>
            <a:r>
              <a:rPr lang="en-US" dirty="0"/>
              <a:t>Register </a:t>
            </a:r>
            <a:r>
              <a:rPr lang="en-US" dirty="0" err="1"/>
              <a:t>helpme.com</a:t>
            </a:r>
            <a:r>
              <a:rPr lang="en-US" dirty="0"/>
              <a:t> at </a:t>
            </a:r>
            <a:r>
              <a:rPr lang="en-US" dirty="0" err="1"/>
              <a:t>namecheap.com</a:t>
            </a:r>
            <a:r>
              <a:rPr lang="en-US" dirty="0"/>
              <a:t> (for ex.)</a:t>
            </a:r>
          </a:p>
          <a:p>
            <a:pPr lvl="1"/>
            <a:r>
              <a:rPr lang="en-US" dirty="0"/>
              <a:t>Provide name and address of your authoritative name server (primary and secondary)</a:t>
            </a:r>
          </a:p>
          <a:p>
            <a:pPr lvl="1"/>
            <a:r>
              <a:rPr lang="en-US" dirty="0"/>
              <a:t>Registrar inserts RR pair into the .</a:t>
            </a:r>
            <a:r>
              <a:rPr lang="en-US" b="1" dirty="0"/>
              <a:t>com</a:t>
            </a:r>
            <a:r>
              <a:rPr lang="en-US" dirty="0"/>
              <a:t> TLD server:</a:t>
            </a:r>
          </a:p>
          <a:p>
            <a:pPr lvl="2"/>
            <a:r>
              <a:rPr lang="en-US" dirty="0" err="1"/>
              <a:t>helpme.com</a:t>
            </a:r>
            <a:r>
              <a:rPr lang="en-US" dirty="0"/>
              <a:t> NS dns1.helpme.com</a:t>
            </a:r>
          </a:p>
          <a:p>
            <a:pPr lvl="2"/>
            <a:r>
              <a:rPr lang="en-US" dirty="0"/>
              <a:t>dns1.helpme.com A 212.44.9.120</a:t>
            </a:r>
          </a:p>
          <a:p>
            <a:r>
              <a:rPr lang="en-US" dirty="0"/>
              <a:t>Configure your authoritative server (dns1.helpme.com)</a:t>
            </a:r>
          </a:p>
          <a:p>
            <a:pPr lvl="1"/>
            <a:r>
              <a:rPr lang="en-US" dirty="0"/>
              <a:t>Type A record for </a:t>
            </a:r>
            <a:r>
              <a:rPr lang="en-US" dirty="0" err="1"/>
              <a:t>www.helpme.com</a:t>
            </a:r>
            <a:endParaRPr lang="en-US" dirty="0"/>
          </a:p>
          <a:p>
            <a:pPr lvl="1"/>
            <a:r>
              <a:rPr lang="en-US" dirty="0"/>
              <a:t>Type MX record for </a:t>
            </a:r>
            <a:r>
              <a:rPr lang="en-US" dirty="0" err="1"/>
              <a:t>helpme.com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1655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8120" y="0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Registering a new domain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11480" y="1524000"/>
            <a:ext cx="10972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Your new startup </a:t>
            </a:r>
            <a:r>
              <a:rPr lang="en-US" dirty="0" err="1"/>
              <a:t>helpme.com</a:t>
            </a:r>
            <a:endParaRPr lang="en-US" dirty="0"/>
          </a:p>
          <a:p>
            <a:r>
              <a:rPr lang="en-US" dirty="0"/>
              <a:t>Get a block of addresses from ISP</a:t>
            </a:r>
          </a:p>
          <a:p>
            <a:pPr lvl="1"/>
            <a:r>
              <a:rPr lang="en-US" dirty="0"/>
              <a:t>Say 212.44.9.0/24</a:t>
            </a:r>
          </a:p>
          <a:p>
            <a:r>
              <a:rPr lang="en-US" dirty="0"/>
              <a:t>Register </a:t>
            </a:r>
            <a:r>
              <a:rPr lang="en-US" dirty="0" err="1"/>
              <a:t>helpme.com</a:t>
            </a:r>
            <a:r>
              <a:rPr lang="en-US" dirty="0"/>
              <a:t> at </a:t>
            </a:r>
            <a:r>
              <a:rPr lang="en-US" dirty="0" err="1"/>
              <a:t>namecheap.com</a:t>
            </a:r>
            <a:r>
              <a:rPr lang="en-US" dirty="0"/>
              <a:t> (for ex.)</a:t>
            </a:r>
          </a:p>
          <a:p>
            <a:pPr lvl="1"/>
            <a:r>
              <a:rPr lang="en-US" dirty="0"/>
              <a:t>Provide name and address of your authoritative name server (primary and secondary)</a:t>
            </a:r>
          </a:p>
          <a:p>
            <a:pPr lvl="1"/>
            <a:r>
              <a:rPr lang="en-US" dirty="0"/>
              <a:t>Registrar inserts RR pair into the .</a:t>
            </a:r>
            <a:r>
              <a:rPr lang="en-US" b="1" dirty="0"/>
              <a:t>com</a:t>
            </a:r>
            <a:r>
              <a:rPr lang="en-US" dirty="0"/>
              <a:t> TLD server:</a:t>
            </a:r>
          </a:p>
          <a:p>
            <a:pPr lvl="2"/>
            <a:r>
              <a:rPr lang="en-US" dirty="0" err="1"/>
              <a:t>helpme.com</a:t>
            </a:r>
            <a:r>
              <a:rPr lang="en-US" dirty="0"/>
              <a:t> NS dns1.helpme.com</a:t>
            </a:r>
          </a:p>
          <a:p>
            <a:pPr lvl="2"/>
            <a:r>
              <a:rPr lang="en-US" dirty="0"/>
              <a:t>dns1.helpme.com A 212.44.9.120</a:t>
            </a:r>
          </a:p>
          <a:p>
            <a:r>
              <a:rPr lang="en-US" dirty="0"/>
              <a:t>Configure your authoritative server (dns1.helpme.com)</a:t>
            </a:r>
          </a:p>
          <a:p>
            <a:pPr lvl="1"/>
            <a:r>
              <a:rPr lang="en-US" dirty="0"/>
              <a:t>Type A record for </a:t>
            </a:r>
            <a:r>
              <a:rPr lang="en-US" dirty="0" err="1"/>
              <a:t>www.helpme.com</a:t>
            </a:r>
            <a:endParaRPr lang="en-US" dirty="0"/>
          </a:p>
          <a:p>
            <a:pPr lvl="1"/>
            <a:r>
              <a:rPr lang="en-US" dirty="0"/>
              <a:t>Type MX record for </a:t>
            </a:r>
            <a:r>
              <a:rPr lang="en-US" dirty="0" err="1"/>
              <a:t>helpme.com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003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Inserting a Record in DNS, cont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Need to provide reverse PTR bindings</a:t>
            </a:r>
          </a:p>
          <a:p>
            <a:pPr lvl="1"/>
            <a:r>
              <a:rPr lang="en-US" dirty="0"/>
              <a:t>E.g., 212.44.9.120 -&gt; dns1.helpme.com</a:t>
            </a:r>
          </a:p>
          <a:p>
            <a:r>
              <a:rPr lang="en-US" dirty="0"/>
              <a:t>Configure your </a:t>
            </a:r>
            <a:r>
              <a:rPr lang="en-US" dirty="0" err="1"/>
              <a:t>dns</a:t>
            </a:r>
            <a:r>
              <a:rPr lang="en-US" dirty="0"/>
              <a:t> server to serve the 9.44.212.in-addr.arpa zone</a:t>
            </a:r>
          </a:p>
          <a:p>
            <a:pPr lvl="1"/>
            <a:r>
              <a:rPr lang="en-US" dirty="0"/>
              <a:t>Need to add a record of this NS into the parent zone (44.212.in-addr.arpa)</a:t>
            </a:r>
          </a:p>
          <a:p>
            <a:r>
              <a:rPr lang="en-US" dirty="0"/>
              <a:t>Insert the bindings into the 9.44.212.in-addr.arpa zone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5221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F9A0150-7519-0131-AF4D-49F47B4DCBC8}"/>
              </a:ext>
            </a:extLst>
          </p:cNvPr>
          <p:cNvSpPr txBox="1"/>
          <p:nvPr/>
        </p:nvSpPr>
        <p:spPr>
          <a:xfrm>
            <a:off x="4112604" y="2667000"/>
            <a:ext cx="39667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venir Book" charset="0"/>
                <a:ea typeface="Avenir Book" charset="0"/>
                <a:cs typeface="Avenir Book" charset="0"/>
              </a:rPr>
              <a:t>What can go wrong?</a:t>
            </a:r>
          </a:p>
        </p:txBody>
      </p:sp>
    </p:spTree>
    <p:extLst>
      <p:ext uri="{BB962C8B-B14F-4D97-AF65-F5344CB8AC3E}">
        <p14:creationId xmlns:p14="http://schemas.microsoft.com/office/powerpoint/2010/main" val="14746639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6BF358-AC67-F5EC-876B-0E7F6AB8BCE6}"/>
              </a:ext>
            </a:extLst>
          </p:cNvPr>
          <p:cNvSpPr/>
          <p:nvPr/>
        </p:nvSpPr>
        <p:spPr>
          <a:xfrm>
            <a:off x="1453609" y="764341"/>
            <a:ext cx="116942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venir Book" panose="02000503020000020003" pitchFamily="2" charset="0"/>
              </a:rPr>
              <a:t>You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022D3F-6C21-0E61-6764-18D4C96D72D8}"/>
              </a:ext>
            </a:extLst>
          </p:cNvPr>
          <p:cNvSpPr/>
          <p:nvPr/>
        </p:nvSpPr>
        <p:spPr>
          <a:xfrm>
            <a:off x="8743846" y="670561"/>
            <a:ext cx="203200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Avenir Book" panose="02000503020000020003" pitchFamily="2" charset="0"/>
              </a:rPr>
              <a:t>example.com</a:t>
            </a:r>
            <a:endParaRPr lang="en-US" sz="2000" dirty="0">
              <a:latin typeface="Avenir Book" panose="02000503020000020003" pitchFamily="2" charset="0"/>
            </a:endParaRPr>
          </a:p>
          <a:p>
            <a:pPr algn="ctr"/>
            <a:r>
              <a:rPr lang="en-US" sz="2000" dirty="0">
                <a:latin typeface="Avenir Book" panose="02000503020000020003" pitchFamily="2" charset="0"/>
              </a:rPr>
              <a:t>5.6.7.8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2EE4E6-5440-8921-DB90-0B3803B580D9}"/>
              </a:ext>
            </a:extLst>
          </p:cNvPr>
          <p:cNvCxnSpPr>
            <a:cxnSpLocks/>
          </p:cNvCxnSpPr>
          <p:nvPr/>
        </p:nvCxnSpPr>
        <p:spPr>
          <a:xfrm flipH="1">
            <a:off x="2017458" y="1564988"/>
            <a:ext cx="20861" cy="49272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621D78-6DDF-FB05-EC69-C68F5CE2166B}"/>
              </a:ext>
            </a:extLst>
          </p:cNvPr>
          <p:cNvCxnSpPr/>
          <p:nvPr/>
        </p:nvCxnSpPr>
        <p:spPr>
          <a:xfrm>
            <a:off x="9759846" y="1469149"/>
            <a:ext cx="0" cy="40782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39BB2BAC-1B8B-EA61-A4C6-12109AA3D460}"/>
              </a:ext>
            </a:extLst>
          </p:cNvPr>
          <p:cNvSpPr/>
          <p:nvPr/>
        </p:nvSpPr>
        <p:spPr>
          <a:xfrm>
            <a:off x="3938716" y="764341"/>
            <a:ext cx="1696717" cy="798588"/>
          </a:xfrm>
          <a:prstGeom prst="rect">
            <a:avLst/>
          </a:prstGeom>
          <a:solidFill>
            <a:srgbClr val="FF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</a:rPr>
              <a:t>DNS resolver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9FA102-EB84-9A0D-7C6F-FE6E346DDAD4}"/>
              </a:ext>
            </a:extLst>
          </p:cNvPr>
          <p:cNvCxnSpPr>
            <a:cxnSpLocks/>
          </p:cNvCxnSpPr>
          <p:nvPr/>
        </p:nvCxnSpPr>
        <p:spPr>
          <a:xfrm>
            <a:off x="4787074" y="1564988"/>
            <a:ext cx="0" cy="49272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CA722B5-2F7A-3FD6-9332-3C499A743D2A}"/>
              </a:ext>
            </a:extLst>
          </p:cNvPr>
          <p:cNvSpPr txBox="1"/>
          <p:nvPr/>
        </p:nvSpPr>
        <p:spPr>
          <a:xfrm>
            <a:off x="0" y="1696935"/>
            <a:ext cx="2172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connect(</a:t>
            </a:r>
            <a:r>
              <a:rPr lang="en-US" sz="14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example.com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b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80)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A6E46A8-DE37-79B2-CB85-DFF89BFA7499}"/>
              </a:ext>
            </a:extLst>
          </p:cNvPr>
          <p:cNvCxnSpPr>
            <a:cxnSpLocks/>
          </p:cNvCxnSpPr>
          <p:nvPr/>
        </p:nvCxnSpPr>
        <p:spPr>
          <a:xfrm>
            <a:off x="2038319" y="2345704"/>
            <a:ext cx="274875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3970535-263A-BE0E-06ED-D18F906E6548}"/>
              </a:ext>
            </a:extLst>
          </p:cNvPr>
          <p:cNvSpPr txBox="1"/>
          <p:nvPr/>
        </p:nvSpPr>
        <p:spPr>
          <a:xfrm>
            <a:off x="2382078" y="1976372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A </a:t>
            </a:r>
            <a:r>
              <a:rPr lang="en-US" dirty="0" err="1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example.com</a:t>
            </a:r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?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817627B-A560-CC7F-466C-6BB61888C701}"/>
              </a:ext>
            </a:extLst>
          </p:cNvPr>
          <p:cNvCxnSpPr>
            <a:cxnSpLocks/>
          </p:cNvCxnSpPr>
          <p:nvPr/>
        </p:nvCxnSpPr>
        <p:spPr>
          <a:xfrm flipH="1">
            <a:off x="2017458" y="3063240"/>
            <a:ext cx="276961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3F20338-FF76-592F-39C3-5F60107ADB65}"/>
              </a:ext>
            </a:extLst>
          </p:cNvPr>
          <p:cNvSpPr txBox="1"/>
          <p:nvPr/>
        </p:nvSpPr>
        <p:spPr>
          <a:xfrm>
            <a:off x="2825307" y="2681619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ea typeface="Avenir Book" charset="0"/>
                <a:cs typeface="Consolas" panose="020B0609020204030204" pitchFamily="49" charset="0"/>
              </a:rPr>
              <a:t>5.6.7.8</a:t>
            </a:r>
          </a:p>
        </p:txBody>
      </p:sp>
    </p:spTree>
    <p:extLst>
      <p:ext uri="{BB962C8B-B14F-4D97-AF65-F5344CB8AC3E}">
        <p14:creationId xmlns:p14="http://schemas.microsoft.com/office/powerpoint/2010/main" val="26386127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7322"/>
            <a:ext cx="10972800" cy="4525963"/>
          </a:xfrm>
        </p:spPr>
        <p:txBody>
          <a:bodyPr/>
          <a:lstStyle/>
          <a:p>
            <a:r>
              <a:rPr lang="en-US" dirty="0"/>
              <a:t>TCP/UDP port 53</a:t>
            </a:r>
          </a:p>
          <a:p>
            <a:r>
              <a:rPr lang="en-US" dirty="0"/>
              <a:t>Most traffic uses UDP</a:t>
            </a:r>
          </a:p>
          <a:p>
            <a:pPr lvl="1"/>
            <a:r>
              <a:rPr lang="en-US" dirty="0"/>
              <a:t>Lightweight protocol has 512 byte message limit</a:t>
            </a:r>
          </a:p>
          <a:p>
            <a:pPr lvl="1"/>
            <a:r>
              <a:rPr lang="en-US" dirty="0"/>
              <a:t>Can run over TCP (more on this later)</a:t>
            </a:r>
          </a:p>
          <a:p>
            <a:r>
              <a:rPr lang="en-US" dirty="0"/>
              <a:t>A few options to request recursive queries, …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go to </a:t>
            </a:r>
            <a:r>
              <a:rPr lang="en-US" dirty="0" err="1"/>
              <a:t>starbucks</a:t>
            </a:r>
            <a:r>
              <a:rPr lang="en-US" dirty="0"/>
              <a:t>, how does your browser find </a:t>
            </a:r>
            <a:r>
              <a:rPr lang="en-US" dirty="0" err="1"/>
              <a:t>www.google.com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Ask local name server, obtained from DHCP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Can you trust this DNS server?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912E7D-6350-294D-A42B-D689E8633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5700" y="2794000"/>
            <a:ext cx="4800600" cy="1270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6BF358-AC67-F5EC-876B-0E7F6AB8BCE6}"/>
              </a:ext>
            </a:extLst>
          </p:cNvPr>
          <p:cNvSpPr/>
          <p:nvPr/>
        </p:nvSpPr>
        <p:spPr>
          <a:xfrm>
            <a:off x="386727" y="764341"/>
            <a:ext cx="116942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venir Book" panose="02000503020000020003" pitchFamily="2" charset="0"/>
              </a:rPr>
              <a:t>You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022D3F-6C21-0E61-6764-18D4C96D72D8}"/>
              </a:ext>
            </a:extLst>
          </p:cNvPr>
          <p:cNvSpPr/>
          <p:nvPr/>
        </p:nvSpPr>
        <p:spPr>
          <a:xfrm>
            <a:off x="8743846" y="670561"/>
            <a:ext cx="203200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Avenir Book" panose="02000503020000020003" pitchFamily="2" charset="0"/>
              </a:rPr>
              <a:t>example.com</a:t>
            </a:r>
            <a:endParaRPr lang="en-US" sz="2000" dirty="0">
              <a:latin typeface="Avenir Book" panose="02000503020000020003" pitchFamily="2" charset="0"/>
            </a:endParaRPr>
          </a:p>
          <a:p>
            <a:pPr algn="ctr"/>
            <a:r>
              <a:rPr lang="en-US" sz="2000" dirty="0">
                <a:latin typeface="Avenir Book" panose="02000503020000020003" pitchFamily="2" charset="0"/>
              </a:rPr>
              <a:t>5.6.7.8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2EE4E6-5440-8921-DB90-0B3803B580D9}"/>
              </a:ext>
            </a:extLst>
          </p:cNvPr>
          <p:cNvCxnSpPr>
            <a:cxnSpLocks/>
          </p:cNvCxnSpPr>
          <p:nvPr/>
        </p:nvCxnSpPr>
        <p:spPr>
          <a:xfrm flipH="1">
            <a:off x="950576" y="1564988"/>
            <a:ext cx="20861" cy="49272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621D78-6DDF-FB05-EC69-C68F5CE2166B}"/>
              </a:ext>
            </a:extLst>
          </p:cNvPr>
          <p:cNvCxnSpPr>
            <a:cxnSpLocks/>
          </p:cNvCxnSpPr>
          <p:nvPr/>
        </p:nvCxnSpPr>
        <p:spPr>
          <a:xfrm>
            <a:off x="9759846" y="1469149"/>
            <a:ext cx="0" cy="51297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39BB2BAC-1B8B-EA61-A4C6-12109AA3D460}"/>
              </a:ext>
            </a:extLst>
          </p:cNvPr>
          <p:cNvSpPr/>
          <p:nvPr/>
        </p:nvSpPr>
        <p:spPr>
          <a:xfrm>
            <a:off x="2096922" y="749644"/>
            <a:ext cx="116942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Local DNS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9FA102-EB84-9A0D-7C6F-FE6E346DDAD4}"/>
              </a:ext>
            </a:extLst>
          </p:cNvPr>
          <p:cNvCxnSpPr>
            <a:cxnSpLocks/>
          </p:cNvCxnSpPr>
          <p:nvPr/>
        </p:nvCxnSpPr>
        <p:spPr>
          <a:xfrm>
            <a:off x="2683954" y="1548232"/>
            <a:ext cx="0" cy="49272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0310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Great Firewall of CIT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attacker is on the path (say, it is the ISP, or a malicious version of </a:t>
            </a:r>
            <a:r>
              <a:rPr lang="en-US" dirty="0" err="1"/>
              <a:t>TStaff</a:t>
            </a:r>
            <a:r>
              <a:rPr lang="en-US" dirty="0"/>
              <a:t>), what could they do?  </a:t>
            </a:r>
          </a:p>
        </p:txBody>
      </p:sp>
    </p:spTree>
    <p:extLst>
      <p:ext uri="{BB962C8B-B14F-4D97-AF65-F5344CB8AC3E}">
        <p14:creationId xmlns:p14="http://schemas.microsoft.com/office/powerpoint/2010/main" val="32536673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6BF358-AC67-F5EC-876B-0E7F6AB8BCE6}"/>
              </a:ext>
            </a:extLst>
          </p:cNvPr>
          <p:cNvSpPr/>
          <p:nvPr/>
        </p:nvSpPr>
        <p:spPr>
          <a:xfrm>
            <a:off x="386727" y="764341"/>
            <a:ext cx="116942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venir Book" panose="02000503020000020003" pitchFamily="2" charset="0"/>
              </a:rPr>
              <a:t>You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022D3F-6C21-0E61-6764-18D4C96D72D8}"/>
              </a:ext>
            </a:extLst>
          </p:cNvPr>
          <p:cNvSpPr/>
          <p:nvPr/>
        </p:nvSpPr>
        <p:spPr>
          <a:xfrm>
            <a:off x="8743846" y="670561"/>
            <a:ext cx="203200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Avenir Book" panose="02000503020000020003" pitchFamily="2" charset="0"/>
              </a:rPr>
              <a:t>example.com</a:t>
            </a:r>
            <a:endParaRPr lang="en-US" sz="2000" dirty="0">
              <a:latin typeface="Avenir Book" panose="02000503020000020003" pitchFamily="2" charset="0"/>
            </a:endParaRPr>
          </a:p>
          <a:p>
            <a:pPr algn="ctr"/>
            <a:r>
              <a:rPr lang="en-US" sz="2000" dirty="0">
                <a:latin typeface="Avenir Book" panose="02000503020000020003" pitchFamily="2" charset="0"/>
              </a:rPr>
              <a:t>5.6.7.8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2EE4E6-5440-8921-DB90-0B3803B580D9}"/>
              </a:ext>
            </a:extLst>
          </p:cNvPr>
          <p:cNvCxnSpPr>
            <a:cxnSpLocks/>
          </p:cNvCxnSpPr>
          <p:nvPr/>
        </p:nvCxnSpPr>
        <p:spPr>
          <a:xfrm flipH="1">
            <a:off x="950576" y="1564988"/>
            <a:ext cx="20861" cy="49272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621D78-6DDF-FB05-EC69-C68F5CE2166B}"/>
              </a:ext>
            </a:extLst>
          </p:cNvPr>
          <p:cNvCxnSpPr>
            <a:cxnSpLocks/>
          </p:cNvCxnSpPr>
          <p:nvPr/>
        </p:nvCxnSpPr>
        <p:spPr>
          <a:xfrm>
            <a:off x="9759846" y="1469149"/>
            <a:ext cx="0" cy="51297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39BB2BAC-1B8B-EA61-A4C6-12109AA3D460}"/>
              </a:ext>
            </a:extLst>
          </p:cNvPr>
          <p:cNvSpPr/>
          <p:nvPr/>
        </p:nvSpPr>
        <p:spPr>
          <a:xfrm>
            <a:off x="2096922" y="749644"/>
            <a:ext cx="116942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Local DNS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9FA102-EB84-9A0D-7C6F-FE6E346DDAD4}"/>
              </a:ext>
            </a:extLst>
          </p:cNvPr>
          <p:cNvCxnSpPr>
            <a:cxnSpLocks/>
          </p:cNvCxnSpPr>
          <p:nvPr/>
        </p:nvCxnSpPr>
        <p:spPr>
          <a:xfrm>
            <a:off x="2683954" y="1548232"/>
            <a:ext cx="0" cy="49272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3267D620-77FC-92A9-9B3F-C10CB0D4D85D}"/>
              </a:ext>
            </a:extLst>
          </p:cNvPr>
          <p:cNvSpPr/>
          <p:nvPr/>
        </p:nvSpPr>
        <p:spPr>
          <a:xfrm>
            <a:off x="6558427" y="749644"/>
            <a:ext cx="116942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Public DNS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D47919A-7774-068D-59E5-7AF2AB611B88}"/>
              </a:ext>
            </a:extLst>
          </p:cNvPr>
          <p:cNvCxnSpPr>
            <a:cxnSpLocks/>
          </p:cNvCxnSpPr>
          <p:nvPr/>
        </p:nvCxnSpPr>
        <p:spPr>
          <a:xfrm>
            <a:off x="7145459" y="1548232"/>
            <a:ext cx="0" cy="49272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0536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Great Firewall of CIT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attacker is on the path (say, it is the ISP, or a malicious version of </a:t>
            </a:r>
            <a:r>
              <a:rPr lang="en-US" dirty="0" err="1"/>
              <a:t>TStaff</a:t>
            </a:r>
            <a:r>
              <a:rPr lang="en-US" dirty="0"/>
              <a:t>), what could they do?  </a:t>
            </a:r>
          </a:p>
          <a:p>
            <a:pPr lvl="1"/>
            <a:r>
              <a:rPr lang="en-US" dirty="0"/>
              <a:t>Can sniff all DNS queries</a:t>
            </a:r>
          </a:p>
          <a:p>
            <a:pPr lvl="1"/>
            <a:r>
              <a:rPr lang="en-US" dirty="0"/>
              <a:t>Send fake responses back first</a:t>
            </a:r>
          </a:p>
          <a:p>
            <a:pPr lvl="1"/>
            <a:r>
              <a:rPr lang="en-US" dirty="0"/>
              <a:t>Could do this selectively, to direct </a:t>
            </a:r>
            <a:r>
              <a:rPr lang="en-US" dirty="0" err="1"/>
              <a:t>facebook.com</a:t>
            </a:r>
            <a:r>
              <a:rPr lang="en-US" dirty="0"/>
              <a:t> to </a:t>
            </a:r>
            <a:r>
              <a:rPr lang="en-US" dirty="0" err="1"/>
              <a:t>cs.brown.edu</a:t>
            </a:r>
            <a:r>
              <a:rPr lang="en-US" dirty="0"/>
              <a:t>, for example</a:t>
            </a:r>
            <a:r>
              <a:rPr lang="is-IS" dirty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57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Figure-1">
            <a:extLst>
              <a:ext uri="{FF2B5EF4-FFF2-40B4-BE49-F238E27FC236}">
                <a16:creationId xmlns:a16="http://schemas.microsoft.com/office/drawing/2014/main" id="{15F0876D-09B3-378C-C30C-245850A77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"/>
            <a:ext cx="10382790" cy="572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31DCCD-4A03-FA43-EC70-D6C806799532}"/>
              </a:ext>
            </a:extLst>
          </p:cNvPr>
          <p:cNvSpPr txBox="1"/>
          <p:nvPr/>
        </p:nvSpPr>
        <p:spPr>
          <a:xfrm>
            <a:off x="152400" y="6292334"/>
            <a:ext cx="7916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  <a:hlinkClick r:id="rId3"/>
              </a:rPr>
              <a:t>https://www.thousandeyes.com/blog/internet-censorship-around-the-world</a:t>
            </a: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32093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5166A0-1047-A343-8E19-25389C865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0"/>
            <a:ext cx="6096000" cy="63881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3F1561-FA20-8F4E-9371-17C32E502A86}"/>
              </a:ext>
            </a:extLst>
          </p:cNvPr>
          <p:cNvSpPr txBox="1"/>
          <p:nvPr/>
        </p:nvSpPr>
        <p:spPr>
          <a:xfrm>
            <a:off x="6096000" y="6464300"/>
            <a:ext cx="6037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https://</a:t>
            </a:r>
            <a:r>
              <a:rPr lang="en-US" dirty="0" err="1">
                <a:latin typeface="Avenir Book" panose="02000503020000020003" pitchFamily="2" charset="0"/>
              </a:rPr>
              <a:t>blog.thousandeyes.com</a:t>
            </a:r>
            <a:r>
              <a:rPr lang="en-US" dirty="0">
                <a:latin typeface="Avenir Book" panose="02000503020000020003" pitchFamily="2" charset="0"/>
              </a:rPr>
              <a:t>/monitoring-</a:t>
            </a:r>
            <a:r>
              <a:rPr lang="en-US" dirty="0" err="1">
                <a:latin typeface="Avenir Book" panose="02000503020000020003" pitchFamily="2" charset="0"/>
              </a:rPr>
              <a:t>dns</a:t>
            </a:r>
            <a:r>
              <a:rPr lang="en-US" dirty="0">
                <a:latin typeface="Avenir Book" panose="02000503020000020003" pitchFamily="2" charset="0"/>
              </a:rPr>
              <a:t>-in-china/</a:t>
            </a:r>
          </a:p>
        </p:txBody>
      </p:sp>
    </p:spTree>
    <p:extLst>
      <p:ext uri="{BB962C8B-B14F-4D97-AF65-F5344CB8AC3E}">
        <p14:creationId xmlns:p14="http://schemas.microsoft.com/office/powerpoint/2010/main" val="9989790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84E9E-9BDC-8D69-16C2-09C125A4C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DNS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02ABD-6284-2B4E-20C1-05980E4C9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Public DNS resolvers provided by cloud companies and ISPs</a:t>
            </a:r>
          </a:p>
          <a:p>
            <a:r>
              <a:rPr lang="en-US" dirty="0"/>
              <a:t>8.8.8.8 (Google)</a:t>
            </a:r>
          </a:p>
          <a:p>
            <a:r>
              <a:rPr lang="en-US" dirty="0"/>
              <a:t>1.1.1.1 (Cloudflare)</a:t>
            </a:r>
          </a:p>
          <a:p>
            <a:r>
              <a:rPr lang="en-US" dirty="0"/>
              <a:t>… and others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Why do this?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6460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9A7B094-F17F-AD40-AFBA-B4E9A1973652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225" y="804228"/>
            <a:ext cx="732155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3DCD8B-41AE-6006-78AA-F581A327559A}"/>
              </a:ext>
            </a:extLst>
          </p:cNvPr>
          <p:cNvSpPr txBox="1"/>
          <p:nvPr/>
        </p:nvSpPr>
        <p:spPr>
          <a:xfrm>
            <a:off x="2435225" y="5111750"/>
            <a:ext cx="7739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Changing DNS servers in response to blocking of Twitter in Turkey (2014)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46BABB-31A0-D3BD-2CF5-464A2B1C7DD9}"/>
              </a:ext>
            </a:extLst>
          </p:cNvPr>
          <p:cNvSpPr txBox="1"/>
          <p:nvPr/>
        </p:nvSpPr>
        <p:spPr>
          <a:xfrm>
            <a:off x="0" y="6412468"/>
            <a:ext cx="10533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Writeup, with more links: </a:t>
            </a:r>
            <a:r>
              <a:rPr lang="en-US" dirty="0">
                <a:latin typeface="Avenir Book" charset="0"/>
                <a:ea typeface="Avenir Book" charset="0"/>
                <a:cs typeface="Avenir Book" charset="0"/>
                <a:hlinkClick r:id="rId3"/>
              </a:rPr>
              <a:t>https://www.thousandeyes.com/blog/internet-censorship-around-the-world</a:t>
            </a: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200353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“Helpful” ISPs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ISPs hijack NXDOMAIN responses to “help” by offering search and advertisement related to the domain</a:t>
            </a:r>
          </a:p>
          <a:p>
            <a:r>
              <a:rPr lang="en-US" dirty="0"/>
              <a:t>E.g., </a:t>
            </a:r>
            <a:r>
              <a:rPr lang="en-US" dirty="0">
                <a:hlinkClick r:id="rId2"/>
              </a:rPr>
              <a:t>www.bicycleisntadomain.com</a:t>
            </a:r>
            <a:r>
              <a:rPr lang="en-US" dirty="0"/>
              <a:t> doesn’t (currently) exist</a:t>
            </a:r>
          </a:p>
          <a:p>
            <a:pPr lvl="1"/>
            <a:r>
              <a:rPr lang="en-US" dirty="0"/>
              <a:t>Could return a page with search and ads on bicycles (or domain registrations?)</a:t>
            </a:r>
          </a:p>
        </p:txBody>
      </p:sp>
    </p:spTree>
    <p:extLst>
      <p:ext uri="{BB962C8B-B14F-4D97-AF65-F5344CB8AC3E}">
        <p14:creationId xmlns:p14="http://schemas.microsoft.com/office/powerpoint/2010/main" val="2026847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B9FD0-F2E3-6E1A-79DF-EFD0CAF7A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be done?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BADD9-B783-45A2-D447-8E587A50D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Some defenses against DNS spoofing/hijacking</a:t>
            </a:r>
          </a:p>
        </p:txBody>
      </p:sp>
    </p:spTree>
    <p:extLst>
      <p:ext uri="{BB962C8B-B14F-4D97-AF65-F5344CB8AC3E}">
        <p14:creationId xmlns:p14="http://schemas.microsoft.com/office/powerpoint/2010/main" val="16782857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B9FD0-F2E3-6E1A-79DF-EFD0CAF7A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be done?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BADD9-B783-45A2-D447-8E587A50D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Some defenses against DNS spoofing/hijacking</a:t>
            </a:r>
          </a:p>
          <a:p>
            <a:r>
              <a:rPr lang="en-US" dirty="0"/>
              <a:t>DNSSEC:  protocol to sign/verify hierarchy of DNS lookups</a:t>
            </a:r>
          </a:p>
          <a:p>
            <a:pPr lvl="1"/>
            <a:r>
              <a:rPr lang="en-US" dirty="0"/>
              <a:t>Expensive to deploy, hierarchy must support at all levels</a:t>
            </a:r>
          </a:p>
          <a:p>
            <a:pPr lvl="1"/>
            <a:r>
              <a:rPr lang="en-US" dirty="0"/>
              <a:t>APNIC DNSSEC monitor:  </a:t>
            </a:r>
            <a:r>
              <a:rPr lang="en-US" dirty="0">
                <a:hlinkClick r:id="rId2"/>
              </a:rPr>
              <a:t>https://stats.labs.apnic.net/dnssec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https://www.internetsociety.org/resources/deploy360/2012/nist-ipv6-and-dnssec-statistics-6/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Tunneling DNS:  client uses DNS via more secure protocol</a:t>
            </a:r>
          </a:p>
          <a:p>
            <a:pPr lvl="1"/>
            <a:r>
              <a:rPr lang="en-US" dirty="0"/>
              <a:t>DNS over HTTPS</a:t>
            </a:r>
          </a:p>
          <a:p>
            <a:pPr lvl="1"/>
            <a:r>
              <a:rPr lang="en-US" dirty="0"/>
              <a:t>DNS over TLS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2831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43FC35-BB50-3561-897E-6A256AE5B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DNS</a:t>
            </a:r>
          </a:p>
        </p:txBody>
      </p:sp>
    </p:spTree>
    <p:extLst>
      <p:ext uri="{BB962C8B-B14F-4D97-AF65-F5344CB8AC3E}">
        <p14:creationId xmlns:p14="http://schemas.microsoft.com/office/powerpoint/2010/main" val="1217709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a DNS Message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Same format for queries and replies</a:t>
            </a:r>
          </a:p>
          <a:p>
            <a:pPr lvl="1"/>
            <a:r>
              <a:rPr lang="en-US" dirty="0"/>
              <a:t>Query has 0 </a:t>
            </a:r>
            <a:r>
              <a:rPr lang="en-US" dirty="0" err="1"/>
              <a:t>RRs</a:t>
            </a:r>
            <a:r>
              <a:rPr lang="en-US" dirty="0"/>
              <a:t> in Answer/Authority/Additional</a:t>
            </a:r>
          </a:p>
          <a:p>
            <a:pPr lvl="1"/>
            <a:r>
              <a:rPr lang="en-US" dirty="0"/>
              <a:t>Reply includes question, plus has </a:t>
            </a:r>
            <a:r>
              <a:rPr lang="en-US" dirty="0" err="1"/>
              <a:t>RRs</a:t>
            </a:r>
            <a:endParaRPr lang="en-US" dirty="0"/>
          </a:p>
          <a:p>
            <a:r>
              <a:rPr lang="en-US" dirty="0"/>
              <a:t>Authority allows for delegation</a:t>
            </a:r>
          </a:p>
          <a:p>
            <a:r>
              <a:rPr lang="en-US" dirty="0"/>
              <a:t>Additional for glue, other </a:t>
            </a:r>
            <a:r>
              <a:rPr lang="en-US" dirty="0" err="1"/>
              <a:t>RRs</a:t>
            </a:r>
            <a:r>
              <a:rPr lang="en-US" dirty="0"/>
              <a:t> client might need</a:t>
            </a:r>
          </a:p>
        </p:txBody>
      </p:sp>
      <p:pic>
        <p:nvPicPr>
          <p:cNvPr id="4" name="Picture 3" descr="dns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257" y="3575048"/>
            <a:ext cx="6845300" cy="3365500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6133373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Header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CC33"/>
                </a:solidFill>
              </a:rPr>
              <a:t>Id: match response to query</a:t>
            </a:r>
            <a:r>
              <a:rPr lang="en-US" dirty="0"/>
              <a:t>; QR: 0 query/1 response</a:t>
            </a:r>
          </a:p>
          <a:p>
            <a:r>
              <a:rPr lang="en-US" dirty="0"/>
              <a:t>RCODE: error code. </a:t>
            </a:r>
          </a:p>
          <a:p>
            <a:r>
              <a:rPr lang="en-US" dirty="0"/>
              <a:t>AA: authoritative answer, TC: truncated, </a:t>
            </a:r>
          </a:p>
          <a:p>
            <a:r>
              <a:rPr lang="en-US" dirty="0"/>
              <a:t>RD: recursion desired, RA: recursion available</a:t>
            </a:r>
          </a:p>
        </p:txBody>
      </p:sp>
      <p:pic>
        <p:nvPicPr>
          <p:cNvPr id="4" name="Picture 3" descr="dnsh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500" y="2964416"/>
            <a:ext cx="5041900" cy="3898900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158843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RR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CNAME (canonical name): specifies an alias</a:t>
            </a:r>
          </a:p>
          <a:p>
            <a:pPr marL="582613">
              <a:buNone/>
            </a:pPr>
            <a:r>
              <a:rPr lang="en-US" sz="1600" dirty="0" err="1">
                <a:latin typeface="Andale Mono"/>
                <a:cs typeface="Andale Mono"/>
              </a:rPr>
              <a:t>www.google.com</a:t>
            </a:r>
            <a:r>
              <a:rPr lang="en-US" sz="1600" dirty="0">
                <a:latin typeface="Andale Mono"/>
                <a:cs typeface="Andale Mono"/>
              </a:rPr>
              <a:t>.		446199	IN	CNAME	</a:t>
            </a:r>
            <a:r>
              <a:rPr lang="en-US" sz="1600" dirty="0" err="1">
                <a:latin typeface="Andale Mono"/>
                <a:cs typeface="Andale Mono"/>
              </a:rPr>
              <a:t>www.l.google.com</a:t>
            </a:r>
            <a:r>
              <a:rPr lang="en-US" sz="1600" dirty="0">
                <a:latin typeface="Andale Mono"/>
                <a:cs typeface="Andale Mono"/>
              </a:rPr>
              <a:t>.</a:t>
            </a:r>
          </a:p>
          <a:p>
            <a:pPr marL="582613">
              <a:buNone/>
            </a:pPr>
            <a:r>
              <a:rPr lang="en-US" sz="1600" dirty="0" err="1">
                <a:latin typeface="Andale Mono"/>
                <a:cs typeface="Andale Mono"/>
              </a:rPr>
              <a:t>www.l.google.com</a:t>
            </a:r>
            <a:r>
              <a:rPr lang="en-US" sz="1600" dirty="0">
                <a:latin typeface="Andale Mono"/>
                <a:cs typeface="Andale Mono"/>
              </a:rPr>
              <a:t>.	300	IN	A	72.14.204.147</a:t>
            </a:r>
          </a:p>
          <a:p>
            <a:r>
              <a:rPr lang="en-US" dirty="0"/>
              <a:t>MX record: specifies servers to handle mail for a domain (the part after the @ in email </a:t>
            </a:r>
            <a:r>
              <a:rPr lang="en-US" dirty="0" err="1"/>
              <a:t>addr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Different for historical reasons</a:t>
            </a:r>
          </a:p>
          <a:p>
            <a:r>
              <a:rPr lang="en-US" dirty="0"/>
              <a:t>SOA (start of authority)</a:t>
            </a:r>
          </a:p>
          <a:p>
            <a:pPr lvl="1"/>
            <a:r>
              <a:rPr lang="en-US" dirty="0"/>
              <a:t>Information about a DNS zone and the server responsible for the zone</a:t>
            </a:r>
          </a:p>
          <a:p>
            <a:r>
              <a:rPr lang="en-US" dirty="0"/>
              <a:t>PTR (reverse lookup)</a:t>
            </a:r>
          </a:p>
          <a:p>
            <a:pPr marL="582613">
              <a:buNone/>
            </a:pPr>
            <a:r>
              <a:rPr lang="en-US" sz="1500" dirty="0">
                <a:latin typeface="Andale Mono"/>
                <a:cs typeface="Andale Mono"/>
              </a:rPr>
              <a:t>7.34.148.128.in-addr.arpa. 86400 IN	PTR	</a:t>
            </a:r>
            <a:r>
              <a:rPr lang="en-US" sz="1500" dirty="0" err="1">
                <a:latin typeface="Andale Mono"/>
                <a:cs typeface="Andale Mono"/>
              </a:rPr>
              <a:t>quanto.cs.brown.edu</a:t>
            </a:r>
            <a:r>
              <a:rPr lang="en-US" sz="1500" dirty="0">
                <a:latin typeface="Andale Mono"/>
                <a:cs typeface="Andale Mono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68048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2100" dirty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>
                <a:latin typeface="Andale Mono"/>
                <a:cs typeface="Andale Mono"/>
              </a:rPr>
              <a:t>dig . ns</a:t>
            </a:r>
          </a:p>
          <a:p>
            <a:pPr>
              <a:buNone/>
            </a:pPr>
            <a:endParaRPr lang="en-US" sz="2100" dirty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>
                <a:latin typeface="Andale Mono"/>
                <a:cs typeface="Andale Mono"/>
              </a:rPr>
              <a:t>dig +</a:t>
            </a:r>
            <a:r>
              <a:rPr lang="en-US" sz="2100" dirty="0" err="1">
                <a:latin typeface="Andale Mono"/>
                <a:cs typeface="Andale Mono"/>
              </a:rPr>
              <a:t>norec</a:t>
            </a:r>
            <a:r>
              <a:rPr lang="en-US" sz="2100" dirty="0">
                <a:latin typeface="Andale Mono"/>
                <a:cs typeface="Andale Mono"/>
              </a:rPr>
              <a:t> </a:t>
            </a:r>
            <a:r>
              <a:rPr lang="en-US" sz="2100" dirty="0" err="1">
                <a:latin typeface="Andale Mono"/>
                <a:cs typeface="Andale Mono"/>
              </a:rPr>
              <a:t>www.cs.brown.edu</a:t>
            </a:r>
            <a:r>
              <a:rPr lang="en-US" sz="2100" dirty="0">
                <a:latin typeface="Andale Mono"/>
                <a:cs typeface="Andale Mono"/>
              </a:rPr>
              <a:t> @</a:t>
            </a:r>
            <a:r>
              <a:rPr lang="en-US" sz="2100" dirty="0" err="1">
                <a:latin typeface="Andale Mono"/>
                <a:cs typeface="Andale Mono"/>
              </a:rPr>
              <a:t>a.root-servers.net</a:t>
            </a:r>
            <a:endParaRPr lang="en-US" sz="2100" dirty="0">
              <a:latin typeface="Andale Mono"/>
              <a:cs typeface="Andale Mono"/>
            </a:endParaRPr>
          </a:p>
          <a:p>
            <a:pPr>
              <a:buNone/>
            </a:pPr>
            <a:endParaRPr lang="en-US" sz="2100" dirty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>
                <a:latin typeface="Andale Mono"/>
                <a:cs typeface="Andale Mono"/>
              </a:rPr>
              <a:t>dig +</a:t>
            </a:r>
            <a:r>
              <a:rPr lang="en-US" sz="2100" dirty="0" err="1">
                <a:latin typeface="Andale Mono"/>
                <a:cs typeface="Andale Mono"/>
              </a:rPr>
              <a:t>norec</a:t>
            </a:r>
            <a:r>
              <a:rPr lang="en-US" sz="2100" dirty="0">
                <a:latin typeface="Andale Mono"/>
                <a:cs typeface="Andale Mono"/>
              </a:rPr>
              <a:t> </a:t>
            </a:r>
            <a:r>
              <a:rPr lang="en-US" sz="2100" dirty="0" err="1">
                <a:latin typeface="Andale Mono"/>
                <a:cs typeface="Andale Mono"/>
              </a:rPr>
              <a:t>www.cs.brown.edu</a:t>
            </a:r>
            <a:r>
              <a:rPr lang="en-US" sz="2100" dirty="0">
                <a:latin typeface="Andale Mono"/>
                <a:cs typeface="Andale Mono"/>
              </a:rPr>
              <a:t> @</a:t>
            </a:r>
            <a:r>
              <a:rPr lang="en-US" sz="2100" dirty="0" err="1">
                <a:latin typeface="Andale Mono"/>
                <a:cs typeface="Andale Mono"/>
              </a:rPr>
              <a:t>a.edu-servers.net</a:t>
            </a:r>
            <a:endParaRPr lang="en-US" sz="2100" dirty="0">
              <a:latin typeface="Andale Mono"/>
              <a:cs typeface="Andale Mono"/>
            </a:endParaRPr>
          </a:p>
          <a:p>
            <a:pPr>
              <a:buNone/>
            </a:pPr>
            <a:endParaRPr lang="en-US" sz="2100" dirty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>
                <a:latin typeface="Andale Mono"/>
                <a:cs typeface="Andale Mono"/>
              </a:rPr>
              <a:t>dig +</a:t>
            </a:r>
            <a:r>
              <a:rPr lang="en-US" sz="2100" dirty="0" err="1">
                <a:latin typeface="Andale Mono"/>
                <a:cs typeface="Andale Mono"/>
              </a:rPr>
              <a:t>norec</a:t>
            </a:r>
            <a:r>
              <a:rPr lang="en-US" sz="2100" dirty="0">
                <a:latin typeface="Andale Mono"/>
                <a:cs typeface="Andale Mono"/>
              </a:rPr>
              <a:t> </a:t>
            </a:r>
            <a:r>
              <a:rPr lang="en-US" sz="2100" dirty="0" err="1">
                <a:latin typeface="Andale Mono"/>
                <a:cs typeface="Andale Mono"/>
              </a:rPr>
              <a:t>www.cs.brown.edu</a:t>
            </a:r>
            <a:r>
              <a:rPr lang="en-US" sz="2100" dirty="0">
                <a:latin typeface="Andale Mono"/>
                <a:cs typeface="Andale Mono"/>
              </a:rPr>
              <a:t> @bru-ns1.brown.edu</a:t>
            </a:r>
          </a:p>
          <a:p>
            <a:pPr marL="922338">
              <a:buNone/>
            </a:pPr>
            <a:endParaRPr lang="en-US" sz="2100" dirty="0">
              <a:latin typeface="Andale Mono"/>
              <a:cs typeface="Andale Mono"/>
            </a:endParaRPr>
          </a:p>
          <a:p>
            <a:pPr marL="922338">
              <a:buNone/>
            </a:pPr>
            <a:r>
              <a:rPr lang="en-US" sz="2100" dirty="0" err="1">
                <a:latin typeface="Andale Mono"/>
                <a:cs typeface="Andale Mono"/>
              </a:rPr>
              <a:t>www.cs.brown.edu</a:t>
            </a:r>
            <a:r>
              <a:rPr lang="en-US" sz="2100" dirty="0">
                <a:latin typeface="Andale Mono"/>
                <a:cs typeface="Andale Mono"/>
              </a:rPr>
              <a:t>.	86400	IN	A	128.148.32.110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2705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All DNS info represented as resource records (RR)</a:t>
            </a:r>
          </a:p>
          <a:p>
            <a:pPr algn="ctr">
              <a:buNone/>
            </a:pPr>
            <a:r>
              <a:rPr lang="en-US" dirty="0">
                <a:solidFill>
                  <a:srgbClr val="FFCC33"/>
                </a:solidFill>
              </a:rPr>
              <a:t>name [</a:t>
            </a:r>
            <a:r>
              <a:rPr lang="en-US" dirty="0" err="1">
                <a:solidFill>
                  <a:srgbClr val="FFCC33"/>
                </a:solidFill>
              </a:rPr>
              <a:t>ttl</a:t>
            </a:r>
            <a:r>
              <a:rPr lang="en-US" dirty="0">
                <a:solidFill>
                  <a:srgbClr val="FFCC33"/>
                </a:solidFill>
              </a:rPr>
              <a:t>] [class] type </a:t>
            </a:r>
            <a:r>
              <a:rPr lang="en-US" dirty="0" err="1">
                <a:solidFill>
                  <a:srgbClr val="FFCC33"/>
                </a:solidFill>
              </a:rPr>
              <a:t>rdata</a:t>
            </a:r>
            <a:endParaRPr lang="en-US" dirty="0">
              <a:solidFill>
                <a:srgbClr val="FFCC33"/>
              </a:solidFill>
            </a:endParaRPr>
          </a:p>
          <a:p>
            <a:pPr lvl="1"/>
            <a:r>
              <a:rPr lang="en-US" dirty="0"/>
              <a:t>name: domain name</a:t>
            </a:r>
          </a:p>
          <a:p>
            <a:pPr lvl="1"/>
            <a:r>
              <a:rPr lang="en-US" dirty="0"/>
              <a:t>TTL: time to live in seconds</a:t>
            </a:r>
          </a:p>
          <a:p>
            <a:pPr lvl="1"/>
            <a:r>
              <a:rPr lang="en-US" dirty="0"/>
              <a:t>class: for extensibility, normally IN (1) “Internet”</a:t>
            </a:r>
          </a:p>
          <a:p>
            <a:pPr lvl="1"/>
            <a:r>
              <a:rPr lang="en-US" dirty="0"/>
              <a:t>type: type of the record</a:t>
            </a:r>
          </a:p>
          <a:p>
            <a:pPr lvl="1"/>
            <a:r>
              <a:rPr lang="en-US" dirty="0" err="1"/>
              <a:t>rdata</a:t>
            </a:r>
            <a:r>
              <a:rPr lang="en-US" dirty="0"/>
              <a:t>: resource data dependent on the type</a:t>
            </a:r>
          </a:p>
          <a:p>
            <a:endParaRPr lang="en-US" dirty="0"/>
          </a:p>
          <a:p>
            <a:r>
              <a:rPr lang="en-US" dirty="0"/>
              <a:t>Example RRs</a:t>
            </a:r>
          </a:p>
          <a:p>
            <a:pPr lvl="1">
              <a:buNone/>
            </a:pPr>
            <a:r>
              <a:rPr lang="en-US" sz="1946" dirty="0" err="1">
                <a:latin typeface="Andale Mono"/>
                <a:cs typeface="Andale Mono"/>
              </a:rPr>
              <a:t>www.cs.brown.edu</a:t>
            </a:r>
            <a:r>
              <a:rPr lang="en-US" sz="1946" dirty="0">
                <a:latin typeface="Andale Mono"/>
                <a:cs typeface="Andale Mono"/>
              </a:rPr>
              <a:t>.	86400	IN	A	128.148.32.110</a:t>
            </a:r>
          </a:p>
          <a:p>
            <a:pPr lvl="1">
              <a:buNone/>
            </a:pPr>
            <a:r>
              <a:rPr lang="en-US" sz="1946" dirty="0" err="1">
                <a:latin typeface="Andale Mono"/>
                <a:cs typeface="Andale Mono"/>
              </a:rPr>
              <a:t>cs.brown.edu</a:t>
            </a:r>
            <a:r>
              <a:rPr lang="en-US" sz="1946" dirty="0">
                <a:latin typeface="Andale Mono"/>
                <a:cs typeface="Andale Mono"/>
              </a:rPr>
              <a:t>.		86400	IN	NS	</a:t>
            </a:r>
            <a:r>
              <a:rPr lang="en-US" sz="1946" dirty="0" err="1">
                <a:latin typeface="Andale Mono"/>
                <a:cs typeface="Andale Mono"/>
              </a:rPr>
              <a:t>dns.cs.brown.edu</a:t>
            </a:r>
            <a:r>
              <a:rPr lang="en-US" sz="1946" dirty="0">
                <a:latin typeface="Andale Mono"/>
                <a:cs typeface="Andale Mono"/>
              </a:rPr>
              <a:t>.</a:t>
            </a:r>
          </a:p>
          <a:p>
            <a:pPr lvl="1">
              <a:buNone/>
            </a:pPr>
            <a:r>
              <a:rPr lang="en-US" sz="1946" dirty="0" err="1">
                <a:latin typeface="Andale Mono"/>
                <a:cs typeface="Andale Mono"/>
              </a:rPr>
              <a:t>cs.brown.edu</a:t>
            </a:r>
            <a:r>
              <a:rPr lang="en-US" sz="1946" dirty="0">
                <a:latin typeface="Andale Mono"/>
                <a:cs typeface="Andale Mono"/>
              </a:rPr>
              <a:t>.		86400	IN	NS	ns1.ucsb.edu.</a:t>
            </a:r>
          </a:p>
        </p:txBody>
      </p:sp>
    </p:spTree>
    <p:extLst>
      <p:ext uri="{BB962C8B-B14F-4D97-AF65-F5344CB8AC3E}">
        <p14:creationId xmlns:p14="http://schemas.microsoft.com/office/powerpoint/2010/main" val="5959877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ACF39-20C8-C54F-BF1D-40F2722EB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6AFC1-2115-8041-BD4E-99A2278A1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19200"/>
            <a:ext cx="10972800" cy="5266763"/>
          </a:xfrm>
          <a:solidFill>
            <a:schemeClr val="bg1"/>
          </a:solidFill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dig </a:t>
            </a:r>
            <a:r>
              <a:rPr lang="en-US" sz="64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cs.brown.edu</a:t>
            </a: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@10.1.1.10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 &lt;&lt;&gt;&gt; 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DiG</a:t>
            </a: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 9.10.6 &lt;&lt;&gt;&gt; 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cs.brown.edu</a:t>
            </a: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 @10.1.1.10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global options: +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cmd</a:t>
            </a:r>
            <a:endParaRPr lang="en-US" sz="6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Got answer: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-&gt;&gt;HEADER&lt;&lt;- opcode: QUERY, status: NOERROR, id: 8536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flags: 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qr</a:t>
            </a: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 aa 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rd</a:t>
            </a: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 ra; QUERY: 1, ANSWER: 1, AUTHORITY: 0, ADDITIONAL: 1</a:t>
            </a:r>
          </a:p>
          <a:p>
            <a:pPr marL="0" indent="0">
              <a:buNone/>
            </a:pPr>
            <a:b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6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OPT PSEUDOSECTION: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 EDNS: version: 0, flags:; 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udp</a:t>
            </a: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: 1220</a:t>
            </a:r>
          </a:p>
          <a:p>
            <a:pPr marL="0" indent="0">
              <a:buNone/>
            </a:pP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;; QUESTION SECTION:</a:t>
            </a:r>
          </a:p>
          <a:p>
            <a:pPr marL="0" indent="0">
              <a:buNone/>
            </a:pP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lang="en-US" sz="64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cs.brown.edu</a:t>
            </a: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 IN A</a:t>
            </a:r>
          </a:p>
          <a:p>
            <a:pPr marL="0" indent="0">
              <a:buNone/>
            </a:pPr>
            <a:b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6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;; ANSWER SECTION:</a:t>
            </a:r>
          </a:p>
          <a:p>
            <a:pPr marL="0" indent="0">
              <a:buNone/>
            </a:pPr>
            <a:r>
              <a:rPr lang="en-US" sz="6400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cs.brown.edu</a:t>
            </a:r>
            <a:r>
              <a:rPr lang="en-US" sz="6400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            1800      IN      A        128.148.32.12</a:t>
            </a:r>
          </a:p>
          <a:p>
            <a:pPr marL="0" indent="0">
              <a:buNone/>
            </a:pPr>
            <a:b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6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Query time: 69 msec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SERVER: 10.1.1.10#53(10.1.1.10)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WHEN: Tue Apr 19 09:03:39 EDT 2022</a:t>
            </a:r>
          </a:p>
          <a:p>
            <a:pPr marL="0" indent="0">
              <a:buNone/>
            </a:pP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;; MSG SIZE  </a:t>
            </a:r>
            <a:r>
              <a:rPr lang="en-US" sz="6400" dirty="0" err="1">
                <a:latin typeface="Consolas" panose="020B0609020204030204" pitchFamily="49" charset="0"/>
                <a:cs typeface="Consolas" panose="020B0609020204030204" pitchFamily="49" charset="0"/>
              </a:rPr>
              <a:t>rcvd</a:t>
            </a:r>
            <a:r>
              <a:rPr lang="en-US" sz="6400" dirty="0">
                <a:latin typeface="Consolas" panose="020B0609020204030204" pitchFamily="49" charset="0"/>
                <a:cs typeface="Consolas" panose="020B0609020204030204" pitchFamily="49" charset="0"/>
              </a:rPr>
              <a:t>: 57</a:t>
            </a:r>
          </a:p>
          <a:p>
            <a:pPr marL="0" indent="0">
              <a:buNone/>
            </a:pPr>
            <a:br>
              <a:rPr lang="en-US" sz="56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5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3843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ACF39-20C8-C54F-BF1D-40F2722EBED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10972800" cy="1143000"/>
          </a:xfrm>
        </p:spPr>
        <p:txBody>
          <a:bodyPr/>
          <a:lstStyle/>
          <a:p>
            <a:r>
              <a:rPr lang="en-US" dirty="0"/>
              <a:t>DNS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6AFC1-2115-8041-BD4E-99A2278A13E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44500" y="196850"/>
            <a:ext cx="9461500" cy="6464300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 % </a:t>
            </a:r>
            <a:r>
              <a:rPr lang="en-US" sz="1500" dirty="0">
                <a:solidFill>
                  <a:srgbClr val="FFCC33"/>
                </a:solidFill>
                <a:effectLst/>
                <a:latin typeface="Monaco" pitchFamily="2" charset="77"/>
              </a:rPr>
              <a:t>dig +</a:t>
            </a:r>
            <a:r>
              <a:rPr lang="en-US" sz="1500" dirty="0" err="1">
                <a:solidFill>
                  <a:srgbClr val="FFCC33"/>
                </a:solidFill>
                <a:effectLst/>
                <a:latin typeface="Monaco" pitchFamily="2" charset="77"/>
              </a:rPr>
              <a:t>norec</a:t>
            </a:r>
            <a:r>
              <a:rPr lang="en-US" sz="1500" dirty="0">
                <a:solidFill>
                  <a:srgbClr val="FFCC33"/>
                </a:solidFill>
                <a:effectLst/>
                <a:latin typeface="Monaco" pitchFamily="2" charset="77"/>
              </a:rPr>
              <a:t> </a:t>
            </a:r>
            <a:r>
              <a:rPr lang="en-US" sz="1500" dirty="0" err="1">
                <a:solidFill>
                  <a:srgbClr val="FFCC33"/>
                </a:solidFill>
                <a:effectLst/>
                <a:latin typeface="Monaco" pitchFamily="2" charset="77"/>
              </a:rPr>
              <a:t>cs.brown.edu</a:t>
            </a:r>
            <a:r>
              <a:rPr lang="en-US" sz="1500" dirty="0">
                <a:solidFill>
                  <a:srgbClr val="FFCC33"/>
                </a:solidFill>
                <a:effectLst/>
                <a:latin typeface="Monaco" pitchFamily="2" charset="77"/>
              </a:rPr>
              <a:t> @</a:t>
            </a:r>
            <a:r>
              <a:rPr lang="en-US" sz="1500" dirty="0" err="1">
                <a:solidFill>
                  <a:srgbClr val="FFCC33"/>
                </a:solidFill>
                <a:effectLst/>
                <a:latin typeface="Monaco" pitchFamily="2" charset="77"/>
              </a:rPr>
              <a:t>j.root-servers.net</a:t>
            </a:r>
            <a:endParaRPr lang="en-US" sz="1500" dirty="0">
              <a:solidFill>
                <a:srgbClr val="FFCC33"/>
              </a:solidFill>
              <a:effectLst/>
              <a:latin typeface="Monaco" pitchFamily="2" charset="77"/>
            </a:endParaRPr>
          </a:p>
          <a:p>
            <a:pPr marL="0" indent="0">
              <a:buNone/>
            </a:pPr>
            <a:b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</a:br>
            <a:endParaRPr lang="en-US" sz="1500" dirty="0">
              <a:solidFill>
                <a:srgbClr val="F2F2F2"/>
              </a:solidFill>
              <a:effectLst/>
              <a:latin typeface="Monaco" pitchFamily="2" charset="77"/>
            </a:endParaRPr>
          </a:p>
          <a:p>
            <a:pPr marL="0" indent="0">
              <a:buNone/>
            </a:pP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; &lt;&lt;&gt;&gt; </a:t>
            </a:r>
            <a:r>
              <a:rPr lang="en-US" sz="1500" dirty="0" err="1">
                <a:solidFill>
                  <a:srgbClr val="F2F2F2"/>
                </a:solidFill>
                <a:effectLst/>
                <a:latin typeface="Monaco" pitchFamily="2" charset="77"/>
              </a:rPr>
              <a:t>DiG</a:t>
            </a: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 9.10.6 &lt;&lt;&gt;&gt; +</a:t>
            </a:r>
            <a:r>
              <a:rPr lang="en-US" sz="1500" dirty="0" err="1">
                <a:solidFill>
                  <a:srgbClr val="F2F2F2"/>
                </a:solidFill>
                <a:effectLst/>
                <a:latin typeface="Monaco" pitchFamily="2" charset="77"/>
              </a:rPr>
              <a:t>norec</a:t>
            </a: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 </a:t>
            </a:r>
            <a:r>
              <a:rPr lang="en-US" sz="1500" dirty="0" err="1">
                <a:solidFill>
                  <a:srgbClr val="F2F2F2"/>
                </a:solidFill>
                <a:effectLst/>
                <a:latin typeface="Monaco" pitchFamily="2" charset="77"/>
              </a:rPr>
              <a:t>cs.brown.edu</a:t>
            </a: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 @</a:t>
            </a:r>
            <a:r>
              <a:rPr lang="en-US" sz="1500" dirty="0" err="1">
                <a:solidFill>
                  <a:srgbClr val="F2F2F2"/>
                </a:solidFill>
                <a:effectLst/>
                <a:latin typeface="Monaco" pitchFamily="2" charset="77"/>
              </a:rPr>
              <a:t>j.root-servers.net</a:t>
            </a:r>
            <a:endParaRPr lang="en-US" sz="1500" dirty="0">
              <a:solidFill>
                <a:srgbClr val="F2F2F2"/>
              </a:solidFill>
              <a:effectLst/>
              <a:latin typeface="Monaco" pitchFamily="2" charset="77"/>
            </a:endParaRPr>
          </a:p>
          <a:p>
            <a:pPr marL="0" indent="0">
              <a:buNone/>
            </a:pP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;; global options: +</a:t>
            </a:r>
            <a:r>
              <a:rPr lang="en-US" sz="1500" dirty="0" err="1">
                <a:solidFill>
                  <a:srgbClr val="F2F2F2"/>
                </a:solidFill>
                <a:effectLst/>
                <a:latin typeface="Monaco" pitchFamily="2" charset="77"/>
              </a:rPr>
              <a:t>cmd</a:t>
            </a:r>
            <a:endParaRPr lang="en-US" sz="1500" dirty="0">
              <a:solidFill>
                <a:srgbClr val="F2F2F2"/>
              </a:solidFill>
              <a:effectLst/>
              <a:latin typeface="Monaco" pitchFamily="2" charset="77"/>
            </a:endParaRPr>
          </a:p>
          <a:p>
            <a:pPr marL="0" indent="0">
              <a:buNone/>
            </a:pP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;; Got answer: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;; -&gt;&gt;HEADER&lt;&lt;- opcode: QUERY, status: NOERROR, id: 61618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;; flags: </a:t>
            </a:r>
            <a:r>
              <a:rPr lang="en-US" sz="1500" dirty="0" err="1">
                <a:solidFill>
                  <a:srgbClr val="F2F2F2"/>
                </a:solidFill>
                <a:effectLst/>
                <a:latin typeface="Monaco" pitchFamily="2" charset="77"/>
              </a:rPr>
              <a:t>qr</a:t>
            </a: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; QUERY: 1, ANSWER: 0, AUTHORITY: 13, ADDITIONAL: 27</a:t>
            </a:r>
          </a:p>
          <a:p>
            <a:pPr marL="0" indent="0">
              <a:buNone/>
            </a:pPr>
            <a:b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</a:br>
            <a:endParaRPr lang="en-US" sz="1500" dirty="0">
              <a:solidFill>
                <a:srgbClr val="F2F2F2"/>
              </a:solidFill>
              <a:effectLst/>
              <a:latin typeface="Monaco" pitchFamily="2" charset="77"/>
            </a:endParaRPr>
          </a:p>
          <a:p>
            <a:pPr marL="0" indent="0">
              <a:buNone/>
            </a:pP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;; OPT PSEUDOSECTION: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; EDNS: version: 0, flags:; </a:t>
            </a:r>
            <a:r>
              <a:rPr lang="en-US" sz="1500" dirty="0" err="1">
                <a:solidFill>
                  <a:srgbClr val="F2F2F2"/>
                </a:solidFill>
                <a:effectLst/>
                <a:latin typeface="Monaco" pitchFamily="2" charset="77"/>
              </a:rPr>
              <a:t>udp</a:t>
            </a: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: 1232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;; QUESTION SECTION: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;</a:t>
            </a:r>
            <a:r>
              <a:rPr lang="en-US" sz="1500" dirty="0" err="1">
                <a:solidFill>
                  <a:srgbClr val="F2F2F2"/>
                </a:solidFill>
                <a:effectLst/>
                <a:latin typeface="Monaco" pitchFamily="2" charset="77"/>
              </a:rPr>
              <a:t>cs.brown.edu</a:t>
            </a: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. IN A</a:t>
            </a:r>
          </a:p>
          <a:p>
            <a:pPr marL="0" indent="0">
              <a:buNone/>
            </a:pPr>
            <a:b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</a:br>
            <a:endParaRPr lang="en-US" sz="1500" dirty="0">
              <a:solidFill>
                <a:srgbClr val="F2F2F2"/>
              </a:solidFill>
              <a:effectLst/>
              <a:latin typeface="Monaco" pitchFamily="2" charset="77"/>
            </a:endParaRPr>
          </a:p>
          <a:p>
            <a:pPr marL="0" indent="0">
              <a:buNone/>
            </a:pPr>
            <a:r>
              <a:rPr lang="en-US" sz="1500" dirty="0">
                <a:solidFill>
                  <a:srgbClr val="FFCC33"/>
                </a:solidFill>
                <a:effectLst/>
                <a:latin typeface="Monaco" pitchFamily="2" charset="77"/>
              </a:rPr>
              <a:t>;; AUTHORITY SECTION:</a:t>
            </a:r>
          </a:p>
          <a:p>
            <a:pPr marL="0" indent="0">
              <a:buNone/>
            </a:pPr>
            <a:r>
              <a:rPr lang="en-US" sz="1500" dirty="0" err="1">
                <a:solidFill>
                  <a:srgbClr val="FFCC33"/>
                </a:solidFill>
                <a:effectLst/>
                <a:latin typeface="Monaco" pitchFamily="2" charset="77"/>
              </a:rPr>
              <a:t>edu</a:t>
            </a:r>
            <a:r>
              <a:rPr lang="en-US" sz="1500" dirty="0">
                <a:solidFill>
                  <a:srgbClr val="FFCC33"/>
                </a:solidFill>
                <a:effectLst/>
                <a:latin typeface="Monaco" pitchFamily="2" charset="77"/>
              </a:rPr>
              <a:t>. 172800 IN NS </a:t>
            </a:r>
            <a:r>
              <a:rPr lang="en-US" sz="1500" dirty="0" err="1">
                <a:solidFill>
                  <a:srgbClr val="FFCC33"/>
                </a:solidFill>
                <a:effectLst/>
                <a:latin typeface="Monaco" pitchFamily="2" charset="77"/>
              </a:rPr>
              <a:t>a.edu-servers.net</a:t>
            </a:r>
            <a:r>
              <a:rPr lang="en-US" sz="1500" dirty="0">
                <a:solidFill>
                  <a:srgbClr val="FFCC33"/>
                </a:solidFill>
                <a:effectLst/>
                <a:latin typeface="Monaco" pitchFamily="2" charset="77"/>
              </a:rPr>
              <a:t>.</a:t>
            </a:r>
          </a:p>
          <a:p>
            <a:pPr marL="0" indent="0">
              <a:buNone/>
            </a:pPr>
            <a:r>
              <a:rPr lang="en-US" sz="1500" dirty="0" err="1">
                <a:solidFill>
                  <a:srgbClr val="FFCC33"/>
                </a:solidFill>
                <a:effectLst/>
                <a:latin typeface="Monaco" pitchFamily="2" charset="77"/>
              </a:rPr>
              <a:t>edu</a:t>
            </a:r>
            <a:r>
              <a:rPr lang="en-US" sz="1500" dirty="0">
                <a:solidFill>
                  <a:srgbClr val="FFCC33"/>
                </a:solidFill>
                <a:effectLst/>
                <a:latin typeface="Monaco" pitchFamily="2" charset="77"/>
              </a:rPr>
              <a:t>. 172800 IN NS </a:t>
            </a:r>
            <a:r>
              <a:rPr lang="en-US" sz="1500" dirty="0" err="1">
                <a:solidFill>
                  <a:srgbClr val="FFCC33"/>
                </a:solidFill>
                <a:effectLst/>
                <a:latin typeface="Monaco" pitchFamily="2" charset="77"/>
              </a:rPr>
              <a:t>b.edu-servers.net</a:t>
            </a:r>
            <a:r>
              <a:rPr lang="en-US" sz="1500" dirty="0">
                <a:solidFill>
                  <a:srgbClr val="FFCC33"/>
                </a:solidFill>
                <a:effectLst/>
                <a:latin typeface="Monaco" pitchFamily="2" charset="77"/>
              </a:rPr>
              <a:t>.</a:t>
            </a:r>
          </a:p>
          <a:p>
            <a:pPr marL="0" indent="0">
              <a:buNone/>
            </a:pPr>
            <a:r>
              <a:rPr lang="en-US" sz="1500" dirty="0" err="1">
                <a:solidFill>
                  <a:srgbClr val="FFCC33"/>
                </a:solidFill>
                <a:effectLst/>
                <a:latin typeface="Monaco" pitchFamily="2" charset="77"/>
              </a:rPr>
              <a:t>edu</a:t>
            </a:r>
            <a:r>
              <a:rPr lang="en-US" sz="1500" dirty="0">
                <a:solidFill>
                  <a:srgbClr val="FFCC33"/>
                </a:solidFill>
                <a:effectLst/>
                <a:latin typeface="Monaco" pitchFamily="2" charset="77"/>
              </a:rPr>
              <a:t>. 172800 IN NS </a:t>
            </a:r>
            <a:r>
              <a:rPr lang="en-US" sz="1500" dirty="0" err="1">
                <a:solidFill>
                  <a:srgbClr val="FFCC33"/>
                </a:solidFill>
                <a:effectLst/>
                <a:latin typeface="Monaco" pitchFamily="2" charset="77"/>
              </a:rPr>
              <a:t>l.edu-servers.net</a:t>
            </a:r>
            <a:r>
              <a:rPr lang="en-US" sz="1500" dirty="0">
                <a:solidFill>
                  <a:srgbClr val="FFCC33"/>
                </a:solidFill>
                <a:effectLst/>
                <a:latin typeface="Monaco" pitchFamily="2" charset="77"/>
              </a:rPr>
              <a:t>.</a:t>
            </a:r>
          </a:p>
          <a:p>
            <a:pPr marL="0" indent="0">
              <a:buNone/>
            </a:pPr>
            <a:r>
              <a:rPr lang="en-US" sz="1500" dirty="0" err="1">
                <a:solidFill>
                  <a:srgbClr val="FFCC33"/>
                </a:solidFill>
                <a:effectLst/>
                <a:latin typeface="Monaco" pitchFamily="2" charset="77"/>
              </a:rPr>
              <a:t>edu</a:t>
            </a:r>
            <a:r>
              <a:rPr lang="en-US" sz="1500" dirty="0">
                <a:solidFill>
                  <a:srgbClr val="FFCC33"/>
                </a:solidFill>
                <a:effectLst/>
                <a:latin typeface="Monaco" pitchFamily="2" charset="77"/>
              </a:rPr>
              <a:t>. 172800 IN NS </a:t>
            </a:r>
            <a:r>
              <a:rPr lang="en-US" sz="1500" dirty="0" err="1">
                <a:solidFill>
                  <a:srgbClr val="FFCC33"/>
                </a:solidFill>
                <a:effectLst/>
                <a:latin typeface="Monaco" pitchFamily="2" charset="77"/>
              </a:rPr>
              <a:t>m.edu-servers.net</a:t>
            </a:r>
            <a:r>
              <a:rPr lang="en-US" sz="1500" dirty="0">
                <a:solidFill>
                  <a:srgbClr val="FFCC33"/>
                </a:solidFill>
                <a:effectLst/>
                <a:latin typeface="Monaco" pitchFamily="2" charset="77"/>
              </a:rPr>
              <a:t>.</a:t>
            </a:r>
          </a:p>
          <a:p>
            <a:pPr marL="0" indent="0">
              <a:buNone/>
            </a:pPr>
            <a:b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</a:br>
            <a:endParaRPr lang="en-US" sz="1500" dirty="0">
              <a:solidFill>
                <a:srgbClr val="F2F2F2"/>
              </a:solidFill>
              <a:effectLst/>
              <a:latin typeface="Monaco" pitchFamily="2" charset="77"/>
            </a:endParaRPr>
          </a:p>
          <a:p>
            <a:pPr marL="0" indent="0">
              <a:buNone/>
            </a:pP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;; ADDITIONAL SECTION:</a:t>
            </a:r>
          </a:p>
          <a:p>
            <a:pPr marL="0" indent="0">
              <a:buNone/>
            </a:pPr>
            <a:r>
              <a:rPr lang="en-US" sz="1500" dirty="0" err="1">
                <a:solidFill>
                  <a:srgbClr val="F2F2F2"/>
                </a:solidFill>
                <a:effectLst/>
                <a:latin typeface="Monaco" pitchFamily="2" charset="77"/>
              </a:rPr>
              <a:t>a.edu-servers.net</a:t>
            </a: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. 172800 IN A 192.5.6.30</a:t>
            </a:r>
          </a:p>
          <a:p>
            <a:pPr marL="0" indent="0">
              <a:buNone/>
            </a:pPr>
            <a:r>
              <a:rPr lang="en-US" sz="1500" dirty="0" err="1">
                <a:solidFill>
                  <a:srgbClr val="F2F2F2"/>
                </a:solidFill>
                <a:effectLst/>
                <a:latin typeface="Monaco" pitchFamily="2" charset="77"/>
              </a:rPr>
              <a:t>b.edu-servers.net</a:t>
            </a: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. 172800 IN A 192.33.14.30</a:t>
            </a:r>
          </a:p>
          <a:p>
            <a:pPr marL="0" indent="0">
              <a:buNone/>
            </a:pPr>
            <a:r>
              <a:rPr lang="en-US" sz="1500" dirty="0" err="1">
                <a:solidFill>
                  <a:srgbClr val="F2F2F2"/>
                </a:solidFill>
                <a:effectLst/>
                <a:latin typeface="Monaco" pitchFamily="2" charset="77"/>
              </a:rPr>
              <a:t>c.edu-servers.net</a:t>
            </a: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. 172800 IN A 192.26.92.30</a:t>
            </a:r>
          </a:p>
          <a:p>
            <a:pPr marL="0" indent="0">
              <a:buNone/>
            </a:pPr>
            <a:r>
              <a:rPr lang="en-US" sz="1500" dirty="0" err="1">
                <a:solidFill>
                  <a:srgbClr val="F2F2F2"/>
                </a:solidFill>
                <a:effectLst/>
                <a:latin typeface="Monaco" pitchFamily="2" charset="77"/>
              </a:rPr>
              <a:t>d.edu-servers.net</a:t>
            </a: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. 172800 IN A 192.31.80.30</a:t>
            </a:r>
          </a:p>
          <a:p>
            <a:pPr marL="0" indent="0">
              <a:buNone/>
            </a:pPr>
            <a:r>
              <a:rPr lang="en-US" sz="1500" dirty="0" err="1">
                <a:solidFill>
                  <a:srgbClr val="F2F2F2"/>
                </a:solidFill>
                <a:effectLst/>
                <a:latin typeface="Monaco" pitchFamily="2" charset="77"/>
              </a:rPr>
              <a:t>e.edu-servers.net</a:t>
            </a:r>
            <a:r>
              <a:rPr lang="en-US" sz="1500" dirty="0">
                <a:solidFill>
                  <a:srgbClr val="F2F2F2"/>
                </a:solidFill>
                <a:effectLst/>
                <a:latin typeface="Monaco" pitchFamily="2" charset="77"/>
              </a:rPr>
              <a:t>. 172800 IN A 192.12.94.30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BC5CA58-AD6B-1735-D42C-66916FBD9320}"/>
              </a:ext>
            </a:extLst>
          </p:cNvPr>
          <p:cNvSpPr/>
          <p:nvPr/>
        </p:nvSpPr>
        <p:spPr>
          <a:xfrm>
            <a:off x="6899139" y="0"/>
            <a:ext cx="4518161" cy="645885"/>
          </a:xfrm>
          <a:prstGeom prst="roundRect">
            <a:avLst/>
          </a:prstGeom>
          <a:solidFill>
            <a:srgbClr val="66136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When server doesn’t know all info…</a:t>
            </a:r>
          </a:p>
        </p:txBody>
      </p:sp>
    </p:spTree>
    <p:extLst>
      <p:ext uri="{BB962C8B-B14F-4D97-AF65-F5344CB8AC3E}">
        <p14:creationId xmlns:p14="http://schemas.microsoft.com/office/powerpoint/2010/main" val="40410893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7221D-7F1C-2250-3E17-87CD15F43746}"/>
              </a:ext>
            </a:extLst>
          </p:cNvPr>
          <p:cNvSpPr txBox="1">
            <a:spLocks/>
          </p:cNvSpPr>
          <p:nvPr/>
        </p:nvSpPr>
        <p:spPr>
          <a:xfrm>
            <a:off x="558800" y="1127715"/>
            <a:ext cx="10444480" cy="489025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u="sng" dirty="0"/>
              <a:t>IP addresses</a:t>
            </a:r>
            <a:endParaRPr lang="en-US" b="1" i="1" dirty="0"/>
          </a:p>
          <a:p>
            <a:r>
              <a:rPr lang="en-US" dirty="0"/>
              <a:t>Used by routers to forward packets</a:t>
            </a:r>
          </a:p>
          <a:p>
            <a:r>
              <a:rPr lang="en-US" dirty="0"/>
              <a:t>Fixed length, binary numbers</a:t>
            </a:r>
          </a:p>
          <a:p>
            <a:r>
              <a:rPr lang="en-US" dirty="0"/>
              <a:t>Assigned based on </a:t>
            </a:r>
            <a:r>
              <a:rPr lang="en-US" u="sng" dirty="0"/>
              <a:t>where host is</a:t>
            </a:r>
            <a:r>
              <a:rPr lang="en-US" i="1" dirty="0"/>
              <a:t> </a:t>
            </a:r>
            <a:r>
              <a:rPr lang="en-US" dirty="0"/>
              <a:t>on the network</a:t>
            </a:r>
          </a:p>
          <a:p>
            <a:r>
              <a:rPr lang="en-US" dirty="0"/>
              <a:t>Usually refers to </a:t>
            </a:r>
            <a:r>
              <a:rPr lang="en-US" u="sng" dirty="0"/>
              <a:t>one host</a:t>
            </a:r>
          </a:p>
          <a:p>
            <a:pPr marL="457200" lvl="1" indent="0">
              <a:buFont typeface="Arial" pitchFamily="34" charset="0"/>
              <a:buNone/>
            </a:pPr>
            <a:endParaRPr lang="en-US" dirty="0"/>
          </a:p>
          <a:p>
            <a:pPr marL="457200" lvl="1" indent="0">
              <a:buFont typeface="Arial" pitchFamily="34" charset="0"/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Examples</a:t>
            </a:r>
          </a:p>
          <a:p>
            <a:r>
              <a:rPr lang="en-US" dirty="0"/>
              <a:t>5.6.7.8</a:t>
            </a:r>
          </a:p>
          <a:p>
            <a:r>
              <a:rPr lang="en-US" dirty="0"/>
              <a:t>212.58.224.138</a:t>
            </a:r>
          </a:p>
          <a:p>
            <a:r>
              <a:rPr lang="en-US" dirty="0">
                <a:effectLst/>
                <a:latin typeface="Avenir Book" panose="02000503020000020003" pitchFamily="2" charset="0"/>
              </a:rPr>
              <a:t>2620:6e:6000:900:c1d:c9f7:8a1c:2f48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CD0250-689D-3D1E-316A-6B5AC84087BE}"/>
              </a:ext>
            </a:extLst>
          </p:cNvPr>
          <p:cNvSpPr txBox="1"/>
          <p:nvPr/>
        </p:nvSpPr>
        <p:spPr>
          <a:xfrm>
            <a:off x="558800" y="511433"/>
            <a:ext cx="27671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latin typeface="Avenir Book" charset="0"/>
                <a:ea typeface="Avenir Book" charset="0"/>
                <a:cs typeface="Avenir Book" charset="0"/>
              </a:rPr>
              <a:t>What we have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B3A65CD-877F-1CEA-3EF1-3A61649E1D1E}"/>
              </a:ext>
            </a:extLst>
          </p:cNvPr>
          <p:cNvSpPr/>
          <p:nvPr/>
        </p:nvSpPr>
        <p:spPr>
          <a:xfrm>
            <a:off x="6878319" y="4491917"/>
            <a:ext cx="4754881" cy="1238368"/>
          </a:xfrm>
          <a:prstGeom prst="roundRect">
            <a:avLst/>
          </a:prstGeom>
          <a:solidFill>
            <a:srgbClr val="66136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Efficient forwarding:                      ✅</a:t>
            </a:r>
          </a:p>
          <a:p>
            <a:r>
              <a:rPr lang="en-US" sz="20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Human readable:                          ❌</a:t>
            </a:r>
          </a:p>
          <a:p>
            <a:r>
              <a:rPr lang="en-US" sz="20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Scalable for distributed services:  ❌ </a:t>
            </a:r>
          </a:p>
        </p:txBody>
      </p:sp>
    </p:spTree>
    <p:extLst>
      <p:ext uri="{BB962C8B-B14F-4D97-AF65-F5344CB8AC3E}">
        <p14:creationId xmlns:p14="http://schemas.microsoft.com/office/powerpoint/2010/main" val="2098588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7221D-7F1C-2250-3E17-87CD15F43746}"/>
              </a:ext>
            </a:extLst>
          </p:cNvPr>
          <p:cNvSpPr txBox="1">
            <a:spLocks/>
          </p:cNvSpPr>
          <p:nvPr/>
        </p:nvSpPr>
        <p:spPr>
          <a:xfrm>
            <a:off x="558800" y="1127715"/>
            <a:ext cx="10444480" cy="489025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u="sng" dirty="0"/>
              <a:t>IP addresses</a:t>
            </a:r>
            <a:endParaRPr lang="en-US" b="1" i="1" dirty="0"/>
          </a:p>
          <a:p>
            <a:r>
              <a:rPr lang="en-US" dirty="0"/>
              <a:t>Used by routers to forward packets</a:t>
            </a:r>
          </a:p>
          <a:p>
            <a:r>
              <a:rPr lang="en-US" dirty="0"/>
              <a:t>Fixed length, binary numbers</a:t>
            </a:r>
          </a:p>
          <a:p>
            <a:r>
              <a:rPr lang="en-US" dirty="0"/>
              <a:t>Assigned based on </a:t>
            </a:r>
            <a:r>
              <a:rPr lang="en-US" u="sng" dirty="0"/>
              <a:t>where host is</a:t>
            </a:r>
            <a:r>
              <a:rPr lang="en-US" i="1" dirty="0"/>
              <a:t> </a:t>
            </a:r>
            <a:r>
              <a:rPr lang="en-US" dirty="0"/>
              <a:t>on the network</a:t>
            </a:r>
          </a:p>
          <a:p>
            <a:r>
              <a:rPr lang="en-US" dirty="0"/>
              <a:t>Usually refers to </a:t>
            </a:r>
            <a:r>
              <a:rPr lang="en-US" u="sng" dirty="0"/>
              <a:t>one host</a:t>
            </a:r>
          </a:p>
          <a:p>
            <a:pPr marL="457200" lvl="1" indent="0">
              <a:buFont typeface="Arial" pitchFamily="34" charset="0"/>
              <a:buNone/>
            </a:pPr>
            <a:endParaRPr lang="en-US" dirty="0"/>
          </a:p>
          <a:p>
            <a:pPr marL="457200" lvl="1" indent="0">
              <a:buFont typeface="Arial" pitchFamily="34" charset="0"/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Examples</a:t>
            </a:r>
          </a:p>
          <a:p>
            <a:r>
              <a:rPr lang="en-US" dirty="0"/>
              <a:t>5.6.7.8</a:t>
            </a:r>
          </a:p>
          <a:p>
            <a:r>
              <a:rPr lang="en-US" dirty="0"/>
              <a:t>212.58.224.138</a:t>
            </a:r>
          </a:p>
          <a:p>
            <a:r>
              <a:rPr lang="en-US" dirty="0">
                <a:effectLst/>
                <a:latin typeface="Avenir Book" panose="02000503020000020003" pitchFamily="2" charset="0"/>
              </a:rPr>
              <a:t>2620:6e:6000:900:c1d:c9f7:8a1c:2f48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CD0250-689D-3D1E-316A-6B5AC84087BE}"/>
              </a:ext>
            </a:extLst>
          </p:cNvPr>
          <p:cNvSpPr txBox="1"/>
          <p:nvPr/>
        </p:nvSpPr>
        <p:spPr>
          <a:xfrm>
            <a:off x="558800" y="511433"/>
            <a:ext cx="27671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latin typeface="Avenir Book" charset="0"/>
                <a:ea typeface="Avenir Book" charset="0"/>
                <a:cs typeface="Avenir Book" charset="0"/>
              </a:rPr>
              <a:t>What we have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B3A65CD-877F-1CEA-3EF1-3A61649E1D1E}"/>
              </a:ext>
            </a:extLst>
          </p:cNvPr>
          <p:cNvSpPr/>
          <p:nvPr/>
        </p:nvSpPr>
        <p:spPr>
          <a:xfrm>
            <a:off x="6878319" y="4491917"/>
            <a:ext cx="4754881" cy="1238368"/>
          </a:xfrm>
          <a:prstGeom prst="roundRect">
            <a:avLst/>
          </a:prstGeom>
          <a:solidFill>
            <a:srgbClr val="66136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Efficient forwarding:                      ✅</a:t>
            </a:r>
          </a:p>
          <a:p>
            <a:r>
              <a:rPr lang="en-US" sz="20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Human readable:                          ❌</a:t>
            </a:r>
          </a:p>
          <a:p>
            <a:r>
              <a:rPr lang="en-US" sz="20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Scalable for distributed services:  ❌ 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05F5EC2-F878-9450-701E-293CD251035C}"/>
              </a:ext>
            </a:extLst>
          </p:cNvPr>
          <p:cNvSpPr/>
          <p:nvPr/>
        </p:nvSpPr>
        <p:spPr>
          <a:xfrm>
            <a:off x="2248796" y="5955178"/>
            <a:ext cx="7694408" cy="619184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=&gt; Need a new abstraction for “stuff” we are trying to access</a:t>
            </a:r>
          </a:p>
        </p:txBody>
      </p:sp>
    </p:spTree>
    <p:extLst>
      <p:ext uri="{BB962C8B-B14F-4D97-AF65-F5344CB8AC3E}">
        <p14:creationId xmlns:p14="http://schemas.microsoft.com/office/powerpoint/2010/main" val="1455152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6BF358-AC67-F5EC-876B-0E7F6AB8BCE6}"/>
              </a:ext>
            </a:extLst>
          </p:cNvPr>
          <p:cNvSpPr/>
          <p:nvPr/>
        </p:nvSpPr>
        <p:spPr>
          <a:xfrm>
            <a:off x="2392404" y="1305795"/>
            <a:ext cx="203200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venir Book" panose="02000503020000020003" pitchFamily="2" charset="0"/>
              </a:rPr>
              <a:t>You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022D3F-6C21-0E61-6764-18D4C96D72D8}"/>
              </a:ext>
            </a:extLst>
          </p:cNvPr>
          <p:cNvSpPr/>
          <p:nvPr/>
        </p:nvSpPr>
        <p:spPr>
          <a:xfrm>
            <a:off x="8395283" y="1082044"/>
            <a:ext cx="2729125" cy="1011946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CC33"/>
                </a:solidFill>
                <a:latin typeface="Avenir Book" panose="02000503020000020003" pitchFamily="2" charset="0"/>
              </a:rPr>
              <a:t>Server for </a:t>
            </a:r>
            <a:r>
              <a:rPr lang="en-US" sz="2400" dirty="0" err="1">
                <a:solidFill>
                  <a:srgbClr val="FFCC33"/>
                </a:solidFill>
                <a:latin typeface="Avenir Book" panose="02000503020000020003" pitchFamily="2" charset="0"/>
              </a:rPr>
              <a:t>website.com</a:t>
            </a:r>
            <a:endParaRPr lang="en-US" sz="2400" dirty="0">
              <a:solidFill>
                <a:srgbClr val="FFCC33"/>
              </a:solidFill>
              <a:latin typeface="Avenir Book" panose="02000503020000020003" pitchFamily="2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</a:rPr>
              <a:t>5.6.7.8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2EE4E6-5440-8921-DB90-0B3803B580D9}"/>
              </a:ext>
            </a:extLst>
          </p:cNvPr>
          <p:cNvCxnSpPr>
            <a:cxnSpLocks/>
          </p:cNvCxnSpPr>
          <p:nvPr/>
        </p:nvCxnSpPr>
        <p:spPr>
          <a:xfrm>
            <a:off x="3408404" y="2093989"/>
            <a:ext cx="0" cy="37768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621D78-6DDF-FB05-EC69-C68F5CE2166B}"/>
              </a:ext>
            </a:extLst>
          </p:cNvPr>
          <p:cNvCxnSpPr/>
          <p:nvPr/>
        </p:nvCxnSpPr>
        <p:spPr>
          <a:xfrm>
            <a:off x="9759846" y="2093989"/>
            <a:ext cx="0" cy="40782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63FF4FE-8D26-A763-D24E-8CAC8F9B5E85}"/>
              </a:ext>
            </a:extLst>
          </p:cNvPr>
          <p:cNvSpPr txBox="1"/>
          <p:nvPr/>
        </p:nvSpPr>
        <p:spPr>
          <a:xfrm>
            <a:off x="0" y="2464132"/>
            <a:ext cx="3477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connect(</a:t>
            </a:r>
            <a:r>
              <a:rPr lang="en-US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lang="en-US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website.com</a:t>
            </a:r>
            <a:r>
              <a:rPr lang="en-US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80)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7AE1F7-4F4E-1864-3C8E-47A1D2230952}"/>
              </a:ext>
            </a:extLst>
          </p:cNvPr>
          <p:cNvSpPr txBox="1"/>
          <p:nvPr/>
        </p:nvSpPr>
        <p:spPr>
          <a:xfrm>
            <a:off x="283190" y="259208"/>
            <a:ext cx="6250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What we want:  a new abstraction for </a:t>
            </a:r>
            <a:r>
              <a:rPr lang="en-US" sz="2400" u="sng" dirty="0">
                <a:latin typeface="Avenir Book" charset="0"/>
                <a:ea typeface="Avenir Book" charset="0"/>
                <a:cs typeface="Avenir Book" charset="0"/>
              </a:rPr>
              <a:t>names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007C42C-EE19-476C-8C16-704F0C892CEB}"/>
              </a:ext>
            </a:extLst>
          </p:cNvPr>
          <p:cNvCxnSpPr>
            <a:cxnSpLocks/>
          </p:cNvCxnSpPr>
          <p:nvPr/>
        </p:nvCxnSpPr>
        <p:spPr>
          <a:xfrm>
            <a:off x="3442820" y="4317761"/>
            <a:ext cx="631702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6CE9E48-E7A8-23D1-F9A5-F9BB7EDF413E}"/>
              </a:ext>
            </a:extLst>
          </p:cNvPr>
          <p:cNvSpPr txBox="1"/>
          <p:nvPr/>
        </p:nvSpPr>
        <p:spPr>
          <a:xfrm>
            <a:off x="379911" y="3948429"/>
            <a:ext cx="2717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connect(</a:t>
            </a:r>
            <a:r>
              <a:rPr lang="en-US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5.6.7.8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80)</a:t>
            </a:r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DC3C5A50-1805-2F25-1219-FC049FE6FC52}"/>
              </a:ext>
            </a:extLst>
          </p:cNvPr>
          <p:cNvSpPr/>
          <p:nvPr/>
        </p:nvSpPr>
        <p:spPr>
          <a:xfrm>
            <a:off x="1515816" y="3021409"/>
            <a:ext cx="637681" cy="815181"/>
          </a:xfrm>
          <a:prstGeom prst="downArrow">
            <a:avLst/>
          </a:prstGeom>
          <a:solidFill>
            <a:srgbClr val="FFCC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032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6BF358-AC67-F5EC-876B-0E7F6AB8BCE6}"/>
              </a:ext>
            </a:extLst>
          </p:cNvPr>
          <p:cNvSpPr/>
          <p:nvPr/>
        </p:nvSpPr>
        <p:spPr>
          <a:xfrm>
            <a:off x="2392404" y="1305795"/>
            <a:ext cx="2032000" cy="798588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venir Book" panose="02000503020000020003" pitchFamily="2" charset="0"/>
              </a:rPr>
              <a:t>You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022D3F-6C21-0E61-6764-18D4C96D72D8}"/>
              </a:ext>
            </a:extLst>
          </p:cNvPr>
          <p:cNvSpPr/>
          <p:nvPr/>
        </p:nvSpPr>
        <p:spPr>
          <a:xfrm>
            <a:off x="8395283" y="1082044"/>
            <a:ext cx="2729125" cy="1011946"/>
          </a:xfrm>
          <a:prstGeom prst="rect">
            <a:avLst/>
          </a:prstGeom>
          <a:solidFill>
            <a:srgbClr val="20A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CC33"/>
                </a:solidFill>
                <a:latin typeface="Avenir Book" panose="02000503020000020003" pitchFamily="2" charset="0"/>
              </a:rPr>
              <a:t>Server for </a:t>
            </a:r>
            <a:r>
              <a:rPr lang="en-US" sz="2400" dirty="0" err="1">
                <a:solidFill>
                  <a:srgbClr val="FFCC33"/>
                </a:solidFill>
                <a:latin typeface="Avenir Book" panose="02000503020000020003" pitchFamily="2" charset="0"/>
              </a:rPr>
              <a:t>website.com</a:t>
            </a:r>
            <a:endParaRPr lang="en-US" sz="2400" dirty="0">
              <a:solidFill>
                <a:srgbClr val="FFCC33"/>
              </a:solidFill>
              <a:latin typeface="Avenir Book" panose="02000503020000020003" pitchFamily="2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</a:rPr>
              <a:t>5.6.7.8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2EE4E6-5440-8921-DB90-0B3803B580D9}"/>
              </a:ext>
            </a:extLst>
          </p:cNvPr>
          <p:cNvCxnSpPr>
            <a:cxnSpLocks/>
          </p:cNvCxnSpPr>
          <p:nvPr/>
        </p:nvCxnSpPr>
        <p:spPr>
          <a:xfrm>
            <a:off x="3408404" y="2093989"/>
            <a:ext cx="0" cy="37768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621D78-6DDF-FB05-EC69-C68F5CE2166B}"/>
              </a:ext>
            </a:extLst>
          </p:cNvPr>
          <p:cNvCxnSpPr/>
          <p:nvPr/>
        </p:nvCxnSpPr>
        <p:spPr>
          <a:xfrm>
            <a:off x="9759846" y="2093989"/>
            <a:ext cx="0" cy="40782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63FF4FE-8D26-A763-D24E-8CAC8F9B5E85}"/>
              </a:ext>
            </a:extLst>
          </p:cNvPr>
          <p:cNvSpPr txBox="1"/>
          <p:nvPr/>
        </p:nvSpPr>
        <p:spPr>
          <a:xfrm>
            <a:off x="0" y="2464132"/>
            <a:ext cx="3477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connect(</a:t>
            </a:r>
            <a:r>
              <a:rPr lang="en-US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lang="en-US" dirty="0" err="1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website.com</a:t>
            </a:r>
            <a:r>
              <a:rPr lang="en-US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80)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7AE1F7-4F4E-1864-3C8E-47A1D2230952}"/>
              </a:ext>
            </a:extLst>
          </p:cNvPr>
          <p:cNvSpPr txBox="1"/>
          <p:nvPr/>
        </p:nvSpPr>
        <p:spPr>
          <a:xfrm>
            <a:off x="283190" y="259208"/>
            <a:ext cx="6250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What we want:  a new abstraction for </a:t>
            </a:r>
            <a:r>
              <a:rPr lang="en-US" sz="2400" u="sng" dirty="0">
                <a:latin typeface="Avenir Book" charset="0"/>
                <a:ea typeface="Avenir Book" charset="0"/>
                <a:cs typeface="Avenir Book" charset="0"/>
              </a:rPr>
              <a:t>names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56D156E-17D3-0133-A68C-29B8D19BDAE3}"/>
              </a:ext>
            </a:extLst>
          </p:cNvPr>
          <p:cNvSpPr/>
          <p:nvPr/>
        </p:nvSpPr>
        <p:spPr>
          <a:xfrm>
            <a:off x="1834657" y="4951556"/>
            <a:ext cx="8604522" cy="1589976"/>
          </a:xfrm>
          <a:prstGeom prst="roundRect">
            <a:avLst/>
          </a:prstGeom>
          <a:solidFill>
            <a:srgbClr val="66136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000" dirty="0">
              <a:solidFill>
                <a:schemeClr val="tx1"/>
              </a:solidFill>
              <a:latin typeface="Avenir Book" charset="0"/>
              <a:ea typeface="Avenir Book" charset="0"/>
              <a:cs typeface="Avenir Book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Want:  </a:t>
            </a:r>
            <a:r>
              <a:rPr lang="en-US" sz="2000" u="sng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names</a:t>
            </a:r>
            <a:r>
              <a:rPr lang="en-US" sz="20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 </a:t>
            </a:r>
          </a:p>
          <a:p>
            <a:r>
              <a:rPr lang="en-US" sz="20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 - Human-readable</a:t>
            </a:r>
          </a:p>
          <a:p>
            <a:r>
              <a:rPr lang="en-US" sz="20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 - Variable length </a:t>
            </a:r>
          </a:p>
          <a:p>
            <a:r>
              <a:rPr lang="en-US" sz="20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 - Don’t need to care about where destination is/what server it is</a:t>
            </a:r>
          </a:p>
          <a:p>
            <a:r>
              <a:rPr lang="en-US" sz="20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       =&gt; Can refer to a </a:t>
            </a:r>
            <a:r>
              <a:rPr lang="en-US" sz="2000" u="sng" dirty="0">
                <a:solidFill>
                  <a:srgbClr val="FFCC33"/>
                </a:solidFill>
                <a:latin typeface="Avenir Book" charset="0"/>
                <a:ea typeface="Avenir Book" charset="0"/>
                <a:cs typeface="Avenir Book" charset="0"/>
              </a:rPr>
              <a:t>service</a:t>
            </a:r>
            <a:r>
              <a:rPr lang="en-US" sz="2000" dirty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, not just a host</a:t>
            </a:r>
          </a:p>
          <a:p>
            <a:endParaRPr lang="en-US" sz="2000" dirty="0">
              <a:solidFill>
                <a:schemeClr val="tx1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007C42C-EE19-476C-8C16-704F0C892CEB}"/>
              </a:ext>
            </a:extLst>
          </p:cNvPr>
          <p:cNvCxnSpPr>
            <a:cxnSpLocks/>
          </p:cNvCxnSpPr>
          <p:nvPr/>
        </p:nvCxnSpPr>
        <p:spPr>
          <a:xfrm>
            <a:off x="3442820" y="4317761"/>
            <a:ext cx="631702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6CE9E48-E7A8-23D1-F9A5-F9BB7EDF413E}"/>
              </a:ext>
            </a:extLst>
          </p:cNvPr>
          <p:cNvSpPr txBox="1"/>
          <p:nvPr/>
        </p:nvSpPr>
        <p:spPr>
          <a:xfrm>
            <a:off x="379911" y="3948429"/>
            <a:ext cx="2717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connect(</a:t>
            </a:r>
            <a:r>
              <a:rPr lang="en-US" dirty="0">
                <a:solidFill>
                  <a:srgbClr val="FFCC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5.6.7.8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80)</a:t>
            </a:r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DC3C5A50-1805-2F25-1219-FC049FE6FC52}"/>
              </a:ext>
            </a:extLst>
          </p:cNvPr>
          <p:cNvSpPr/>
          <p:nvPr/>
        </p:nvSpPr>
        <p:spPr>
          <a:xfrm>
            <a:off x="1515816" y="3021409"/>
            <a:ext cx="637681" cy="815181"/>
          </a:xfrm>
          <a:prstGeom prst="downArrow">
            <a:avLst/>
          </a:prstGeom>
          <a:solidFill>
            <a:srgbClr val="FFCC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7034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important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 local servers find root servers?</a:t>
            </a:r>
          </a:p>
          <a:p>
            <a:pPr lvl="1"/>
            <a:r>
              <a:rPr lang="en-US" dirty="0"/>
              <a:t>DNS lookup on </a:t>
            </a:r>
            <a:r>
              <a:rPr lang="en-US" dirty="0" err="1"/>
              <a:t>a.root-servers.net</a:t>
            </a:r>
            <a:r>
              <a:rPr lang="en-US" dirty="0"/>
              <a:t> ?</a:t>
            </a:r>
          </a:p>
          <a:p>
            <a:pPr lvl="1"/>
            <a:r>
              <a:rPr lang="en-US" dirty="0"/>
              <a:t>Servers configured with </a:t>
            </a:r>
            <a:r>
              <a:rPr lang="en-US" i="1" dirty="0"/>
              <a:t>root cache </a:t>
            </a:r>
            <a:r>
              <a:rPr lang="en-US" dirty="0"/>
              <a:t>file</a:t>
            </a:r>
          </a:p>
          <a:p>
            <a:pPr lvl="1"/>
            <a:r>
              <a:rPr lang="en-US" dirty="0"/>
              <a:t>Contains root name servers and their addresses</a:t>
            </a:r>
          </a:p>
          <a:p>
            <a:pPr marL="503238" lvl="1">
              <a:buNone/>
            </a:pPr>
            <a:r>
              <a:rPr lang="en-US" sz="1400" dirty="0">
                <a:latin typeface="Andale Mono"/>
                <a:cs typeface="Andale Mono"/>
              </a:rPr>
              <a:t>.                        3600000  IN  NS    A.ROOT-SERVERS.NET.</a:t>
            </a:r>
          </a:p>
          <a:p>
            <a:pPr marL="503238" lvl="1">
              <a:buNone/>
            </a:pPr>
            <a:r>
              <a:rPr lang="en-US" sz="1400" dirty="0">
                <a:latin typeface="Andale Mono"/>
                <a:cs typeface="Andale Mono"/>
              </a:rPr>
              <a:t>A.ROOT-SERVERS.NET.      3600000      A     198.41.0.4</a:t>
            </a:r>
          </a:p>
          <a:p>
            <a:pPr marL="503238" lvl="1">
              <a:buNone/>
            </a:pPr>
            <a:r>
              <a:rPr lang="en-US" sz="1400" dirty="0">
                <a:latin typeface="Andale Mono"/>
                <a:cs typeface="Andale Mono"/>
              </a:rPr>
              <a:t>...</a:t>
            </a:r>
          </a:p>
          <a:p>
            <a:r>
              <a:rPr lang="en-US" dirty="0"/>
              <a:t>How do you get addresses of other name servers?</a:t>
            </a:r>
          </a:p>
          <a:p>
            <a:pPr lvl="1"/>
            <a:r>
              <a:rPr lang="en-US" dirty="0"/>
              <a:t>To obtain the address of </a:t>
            </a:r>
            <a:r>
              <a:rPr lang="en-US" dirty="0" err="1"/>
              <a:t>www.cs.brown.edu</a:t>
            </a:r>
            <a:r>
              <a:rPr lang="en-US" dirty="0"/>
              <a:t>, ask </a:t>
            </a:r>
            <a:r>
              <a:rPr lang="en-US" dirty="0" err="1"/>
              <a:t>a.edu-servers.net</a:t>
            </a:r>
            <a:r>
              <a:rPr lang="en-US" dirty="0"/>
              <a:t>, says </a:t>
            </a:r>
            <a:r>
              <a:rPr lang="en-US" dirty="0" err="1"/>
              <a:t>a.root-servers.net</a:t>
            </a:r>
            <a:endParaRPr lang="en-US" dirty="0"/>
          </a:p>
          <a:p>
            <a:pPr lvl="1"/>
            <a:r>
              <a:rPr lang="en-US" dirty="0"/>
              <a:t>How do you find </a:t>
            </a:r>
            <a:r>
              <a:rPr lang="en-US" dirty="0" err="1"/>
              <a:t>a.edu-servers.net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Glue records: A records in parent zone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5881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2C696-18C0-4346-A8FE-68EB13B5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uses of DNS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D9C1C-40A8-F544-9908-D445789D9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Local multicast DNS</a:t>
            </a:r>
          </a:p>
          <a:p>
            <a:pPr lvl="1"/>
            <a:r>
              <a:rPr lang="en-US" dirty="0"/>
              <a:t>Used for service discovery</a:t>
            </a:r>
          </a:p>
          <a:p>
            <a:pPr lvl="1"/>
            <a:r>
              <a:rPr lang="en-US" dirty="0"/>
              <a:t>Made popular by Apple</a:t>
            </a:r>
          </a:p>
          <a:p>
            <a:pPr lvl="1"/>
            <a:r>
              <a:rPr lang="en-US" dirty="0"/>
              <a:t>This is how you learn of different Apple TVs in the building</a:t>
            </a:r>
          </a:p>
          <a:p>
            <a:r>
              <a:rPr lang="en-US" dirty="0"/>
              <a:t>Load balancing</a:t>
            </a:r>
          </a:p>
          <a:p>
            <a:r>
              <a:rPr lang="en-US" dirty="0"/>
              <a:t>CDNs (more on this later)</a:t>
            </a:r>
          </a:p>
        </p:txBody>
      </p:sp>
    </p:spTree>
    <p:extLst>
      <p:ext uri="{BB962C8B-B14F-4D97-AF65-F5344CB8AC3E}">
        <p14:creationId xmlns:p14="http://schemas.microsoft.com/office/powerpoint/2010/main" val="20076867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Answers may contain several alternate servers</a:t>
            </a:r>
          </a:p>
          <a:p>
            <a:r>
              <a:rPr lang="en-US" dirty="0"/>
              <a:t>Try alternate servers on timeout</a:t>
            </a:r>
          </a:p>
          <a:p>
            <a:pPr lvl="1"/>
            <a:r>
              <a:rPr lang="en-US" dirty="0"/>
              <a:t>Exponential </a:t>
            </a:r>
            <a:r>
              <a:rPr lang="en-US" dirty="0" err="1"/>
              <a:t>backoff</a:t>
            </a:r>
            <a:r>
              <a:rPr lang="en-US" dirty="0"/>
              <a:t> when retrying same server</a:t>
            </a:r>
          </a:p>
          <a:p>
            <a:r>
              <a:rPr lang="en-US" dirty="0"/>
              <a:t>Use same identifier for all queries</a:t>
            </a:r>
          </a:p>
          <a:p>
            <a:pPr lvl="1"/>
            <a:r>
              <a:rPr lang="en-US" dirty="0">
                <a:solidFill>
                  <a:srgbClr val="FFCC33"/>
                </a:solidFill>
              </a:rPr>
              <a:t>Don’t care which server responds, take first answer</a:t>
            </a:r>
          </a:p>
        </p:txBody>
      </p:sp>
    </p:spTree>
    <p:extLst>
      <p:ext uri="{BB962C8B-B14F-4D97-AF65-F5344CB8AC3E}">
        <p14:creationId xmlns:p14="http://schemas.microsoft.com/office/powerpoint/2010/main" val="22389073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Negative Caching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Remember things that don’t work</a:t>
            </a:r>
          </a:p>
          <a:p>
            <a:pPr lvl="1"/>
            <a:r>
              <a:rPr lang="en-US" dirty="0"/>
              <a:t>Misspellings like </a:t>
            </a:r>
            <a:r>
              <a:rPr lang="en-US" dirty="0" err="1"/>
              <a:t>www.cnn.comm</a:t>
            </a:r>
            <a:r>
              <a:rPr lang="en-US" dirty="0"/>
              <a:t>, </a:t>
            </a:r>
            <a:r>
              <a:rPr lang="en-US" dirty="0" err="1"/>
              <a:t>ww.cnn.com</a:t>
            </a:r>
            <a:endParaRPr lang="en-US" dirty="0"/>
          </a:p>
          <a:p>
            <a:pPr lvl="1"/>
            <a:r>
              <a:rPr lang="en-US" dirty="0">
                <a:solidFill>
                  <a:srgbClr val="FFCC33"/>
                </a:solidFill>
              </a:rPr>
              <a:t>Is the cost of these two queries the same?</a:t>
            </a:r>
          </a:p>
          <a:p>
            <a:r>
              <a:rPr lang="en-US" dirty="0"/>
              <a:t>These can take a long time to fail the first time</a:t>
            </a:r>
          </a:p>
          <a:p>
            <a:pPr lvl="1"/>
            <a:r>
              <a:rPr lang="en-US" dirty="0"/>
              <a:t>Good to cache negative results so it will fail faster next time</a:t>
            </a:r>
          </a:p>
          <a:p>
            <a:endParaRPr lang="en-US" dirty="0"/>
          </a:p>
          <a:p>
            <a:r>
              <a:rPr lang="en-US" dirty="0"/>
              <a:t>But negative caching is optional, and not widely implemented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ue_Line">
  <a:themeElements>
    <a:clrScheme name="Custom 13">
      <a:dk1>
        <a:srgbClr val="000000"/>
      </a:dk1>
      <a:lt1>
        <a:srgbClr val="FFFFFF"/>
      </a:lt1>
      <a:dk2>
        <a:srgbClr val="283138"/>
      </a:dk2>
      <a:lt2>
        <a:srgbClr val="AC2B37"/>
      </a:lt2>
      <a:accent1>
        <a:srgbClr val="838D9B"/>
      </a:accent1>
      <a:accent2>
        <a:srgbClr val="AC2B37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mtClean="0">
            <a:latin typeface="Avenir Book" charset="0"/>
            <a:ea typeface="Avenir Book" charset="0"/>
            <a:cs typeface="Avenir Book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demarinis-defense-init-latest</Template>
  <TotalTime>66379</TotalTime>
  <Words>3198</Words>
  <Application>Microsoft Macintosh PowerPoint</Application>
  <PresentationFormat>Widescreen</PresentationFormat>
  <Paragraphs>509</Paragraphs>
  <Slides>56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4" baseType="lpstr">
      <vt:lpstr>Andale Mono</vt:lpstr>
      <vt:lpstr>Arial</vt:lpstr>
      <vt:lpstr>Avenir Book</vt:lpstr>
      <vt:lpstr>Calibri</vt:lpstr>
      <vt:lpstr>Consolas</vt:lpstr>
      <vt:lpstr>Monaco</vt:lpstr>
      <vt:lpstr>Verdana</vt:lpstr>
      <vt:lpstr>Blue_Line</vt:lpstr>
      <vt:lpstr>CSCI-1680 DNS </vt:lpstr>
      <vt:lpstr>Administrivia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Warmup</vt:lpstr>
      <vt:lpstr>PowerPoint Presentation</vt:lpstr>
      <vt:lpstr>How it scales:  caching</vt:lpstr>
      <vt:lpstr>How it scales:  caching</vt:lpstr>
      <vt:lpstr>PowerPoint Presentation</vt:lpstr>
      <vt:lpstr>Today</vt:lpstr>
      <vt:lpstr>How it scales:  caching</vt:lpstr>
      <vt:lpstr>PowerPoint Presentation</vt:lpstr>
      <vt:lpstr>Facebook DNS outage (2021)</vt:lpstr>
      <vt:lpstr>PowerPoint Presentation</vt:lpstr>
      <vt:lpstr>DNS record types</vt:lpstr>
      <vt:lpstr>DNS record types</vt:lpstr>
      <vt:lpstr>Reverse DNS</vt:lpstr>
      <vt:lpstr>Reverse DNS</vt:lpstr>
      <vt:lpstr>PowerPoint Presentation</vt:lpstr>
      <vt:lpstr>Registering a new domain</vt:lpstr>
      <vt:lpstr>Registering a new domain</vt:lpstr>
      <vt:lpstr>Inserting a Record in DNS, cont</vt:lpstr>
      <vt:lpstr>PowerPoint Presentation</vt:lpstr>
      <vt:lpstr>PowerPoint Presentation</vt:lpstr>
      <vt:lpstr>DNS Protocol</vt:lpstr>
      <vt:lpstr>DNS Security</vt:lpstr>
      <vt:lpstr>PowerPoint Presentation</vt:lpstr>
      <vt:lpstr>Great Firewall of CIT</vt:lpstr>
      <vt:lpstr>PowerPoint Presentation</vt:lpstr>
      <vt:lpstr>Great Firewall of CIT</vt:lpstr>
      <vt:lpstr>PowerPoint Presentation</vt:lpstr>
      <vt:lpstr>PowerPoint Presentation</vt:lpstr>
      <vt:lpstr>Public DNS</vt:lpstr>
      <vt:lpstr>PowerPoint Presentation</vt:lpstr>
      <vt:lpstr>“Helpful” ISPs</vt:lpstr>
      <vt:lpstr>What can be done?</vt:lpstr>
      <vt:lpstr>What can be done?</vt:lpstr>
      <vt:lpstr>More on DNS</vt:lpstr>
      <vt:lpstr>Structure of a DNS Message</vt:lpstr>
      <vt:lpstr>Header format</vt:lpstr>
      <vt:lpstr>Other RR Types</vt:lpstr>
      <vt:lpstr>Example</vt:lpstr>
      <vt:lpstr>Resource Records</vt:lpstr>
      <vt:lpstr>DNS Example</vt:lpstr>
      <vt:lpstr>DNS Example</vt:lpstr>
      <vt:lpstr>PowerPoint Presentation</vt:lpstr>
      <vt:lpstr>PowerPoint Presentation</vt:lpstr>
      <vt:lpstr>PowerPoint Presentation</vt:lpstr>
      <vt:lpstr>PowerPoint Presentation</vt:lpstr>
      <vt:lpstr>Some important details</vt:lpstr>
      <vt:lpstr>Other uses of DNS</vt:lpstr>
      <vt:lpstr>Reliability</vt:lpstr>
      <vt:lpstr>Negative Caching</vt:lpstr>
    </vt:vector>
  </TitlesOfParts>
  <Company>Brown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DeMarinis, Nicholas</cp:lastModifiedBy>
  <cp:revision>136</cp:revision>
  <cp:lastPrinted>2018-11-09T20:51:53Z</cp:lastPrinted>
  <dcterms:created xsi:type="dcterms:W3CDTF">2011-03-24T13:23:12Z</dcterms:created>
  <dcterms:modified xsi:type="dcterms:W3CDTF">2023-11-09T13:58:25Z</dcterms:modified>
</cp:coreProperties>
</file>