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9" r:id="rId3"/>
    <p:sldId id="305" r:id="rId4"/>
    <p:sldId id="336" r:id="rId5"/>
    <p:sldId id="306" r:id="rId6"/>
    <p:sldId id="307" r:id="rId7"/>
    <p:sldId id="338" r:id="rId8"/>
    <p:sldId id="339" r:id="rId9"/>
    <p:sldId id="308" r:id="rId10"/>
    <p:sldId id="309" r:id="rId11"/>
    <p:sldId id="310" r:id="rId12"/>
    <p:sldId id="311" r:id="rId13"/>
    <p:sldId id="333" r:id="rId14"/>
    <p:sldId id="328" r:id="rId15"/>
    <p:sldId id="332" r:id="rId16"/>
    <p:sldId id="312" r:id="rId17"/>
    <p:sldId id="331" r:id="rId18"/>
    <p:sldId id="313" r:id="rId19"/>
    <p:sldId id="314" r:id="rId20"/>
    <p:sldId id="315" r:id="rId21"/>
    <p:sldId id="316" r:id="rId22"/>
    <p:sldId id="317" r:id="rId23"/>
    <p:sldId id="340" r:id="rId24"/>
    <p:sldId id="318" r:id="rId25"/>
    <p:sldId id="319" r:id="rId26"/>
    <p:sldId id="303" r:id="rId27"/>
    <p:sldId id="30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Intuition: 2B comes from </a:t>
            </a:r>
            <a:r>
              <a:rPr lang="en-US" dirty="0" err="1"/>
              <a:t>Nyquist’s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for some forms of digital 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is not necessarily 0V,</a:t>
            </a:r>
            <a:r>
              <a:rPr lang="en-US" baseline="0" dirty="0"/>
              <a:t> (or rest), could be -1, for example; hence the name.</a:t>
            </a:r>
          </a:p>
          <a:p>
            <a:r>
              <a:rPr lang="en-US" baseline="0" dirty="0"/>
              <a:t>Assume we can change the value once per clock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50%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8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Physical Layer</a:t>
            </a:r>
            <a:br>
              <a:rPr lang="en-US" dirty="0"/>
            </a:br>
            <a:r>
              <a:rPr lang="en-US" dirty="0"/>
              <a:t>Link Layer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Snowcast</a:t>
            </a:r>
            <a:r>
              <a:rPr lang="en-US" dirty="0"/>
              <a:t> milestone today</a:t>
            </a:r>
          </a:p>
          <a:p>
            <a:pPr lvl="1"/>
            <a:r>
              <a:rPr lang="en-US" dirty="0"/>
              <a:t>“Last commit before midnight”</a:t>
            </a:r>
          </a:p>
          <a:p>
            <a:pPr lvl="1"/>
            <a:r>
              <a:rPr lang="en-US" dirty="0"/>
              <a:t>Schedule your milestone meeting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</a:t>
            </a:r>
          </a:p>
          <a:p>
            <a:pPr lvl="1"/>
            <a:r>
              <a:rPr lang="en-US" dirty="0"/>
              <a:t>Modulation and Channel Capacity</a:t>
            </a:r>
          </a:p>
          <a:p>
            <a:pPr lvl="1"/>
            <a:r>
              <a:rPr lang="en-US" dirty="0"/>
              <a:t>Encoding</a:t>
            </a:r>
          </a:p>
          <a:p>
            <a:r>
              <a:rPr lang="en-US" dirty="0"/>
              <a:t>Link Layer I</a:t>
            </a:r>
          </a:p>
          <a:p>
            <a:pPr lvl="1"/>
            <a:r>
              <a:rPr lang="en-US" dirty="0"/>
              <a:t>Framing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Link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Physical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Transport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F7F7F"/>
                </a:solidFill>
              </a:rPr>
              <a:t>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bits to other node across link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>
                <a:solidFill>
                  <a:srgbClr val="7F7F7F"/>
                </a:solidFill>
              </a:rPr>
              <a:t>May add reliability, medium access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>
                <a:solidFill>
                  <a:srgbClr val="7F7F7F"/>
                </a:solidFill>
              </a:rPr>
              <a:t>IP: Unreliable, best-effort service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>
                <a:solidFill>
                  <a:srgbClr val="7F7F7F"/>
                </a:solidFill>
              </a:rPr>
              <a:t>Unreliable datagram (UDP)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>
                <a:solidFill>
                  <a:srgbClr val="7F7F7F"/>
                </a:solidFill>
              </a:rPr>
              <a:t>Application-defined messages</a:t>
            </a: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Layer (Layer 1)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/>
              <a:t>Responsible for specifying the physical medium</a:t>
            </a:r>
          </a:p>
          <a:p>
            <a:pPr lvl="1"/>
            <a:r>
              <a:rPr lang="en-US" dirty="0"/>
              <a:t>Type of cable, fiber, wireless frequency</a:t>
            </a:r>
          </a:p>
          <a:p>
            <a:r>
              <a:rPr lang="en-US" dirty="0"/>
              <a:t>Responsible for specifying the signal (modulation)</a:t>
            </a:r>
          </a:p>
          <a:p>
            <a:pPr lvl="1"/>
            <a:r>
              <a:rPr lang="en-US" dirty="0"/>
              <a:t>Transmitter varies </a:t>
            </a:r>
            <a:r>
              <a:rPr lang="en-US" i="1" dirty="0"/>
              <a:t>something (</a:t>
            </a:r>
            <a:r>
              <a:rPr lang="en-US" dirty="0"/>
              <a:t>amplitude, frequency, phase)</a:t>
            </a:r>
          </a:p>
          <a:p>
            <a:pPr lvl="1"/>
            <a:r>
              <a:rPr lang="en-US" dirty="0"/>
              <a:t>Receiver samples, recovers signal</a:t>
            </a:r>
          </a:p>
          <a:p>
            <a:r>
              <a:rPr lang="en-US" dirty="0"/>
              <a:t>Responsible for specifying the bits (encoding)</a:t>
            </a:r>
          </a:p>
          <a:p>
            <a:pPr lvl="1"/>
            <a:r>
              <a:rPr lang="en-US" dirty="0"/>
              <a:t>Bits above physical layer -&gt; </a:t>
            </a:r>
            <a:r>
              <a:rPr lang="en-US" i="1" dirty="0"/>
              <a:t>chips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/>
              <a:t>Specifies mapping between digital signal and some variation in analog signal</a:t>
            </a:r>
          </a:p>
          <a:p>
            <a:r>
              <a:rPr lang="en-US" dirty="0"/>
              <a:t>Why not just a square wave (1v=1; 0v=0)?</a:t>
            </a:r>
          </a:p>
          <a:p>
            <a:pPr lvl="1"/>
            <a:r>
              <a:rPr lang="en-US" dirty="0"/>
              <a:t>Not square when bandwidth limited</a:t>
            </a:r>
          </a:p>
          <a:p>
            <a:r>
              <a:rPr lang="en-US" dirty="0"/>
              <a:t>Bandwidth – frequencies that a channel propagates well</a:t>
            </a:r>
          </a:p>
          <a:p>
            <a:pPr lvl="1"/>
            <a:r>
              <a:rPr lang="en-US" dirty="0"/>
              <a:t>Signals consist of many frequency components</a:t>
            </a:r>
          </a:p>
          <a:p>
            <a:pPr lvl="1"/>
            <a:r>
              <a:rPr lang="en-US" dirty="0"/>
              <a:t>Attenuation and delay frequency-dependent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Components of a Square Wave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8" y="1328675"/>
            <a:ext cx="8505811" cy="51955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Graphs from Dr. David </a:t>
            </a:r>
            <a:r>
              <a:rPr lang="en-US" sz="1200" dirty="0" err="1"/>
              <a:t>Alciatore</a:t>
            </a:r>
            <a:r>
              <a:rPr lang="en-US" sz="1200" dirty="0"/>
              <a:t>, Colorado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260835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8" y="1446106"/>
            <a:ext cx="8598386" cy="457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Graphs from Dr. David </a:t>
            </a:r>
            <a:r>
              <a:rPr lang="en-US" sz="1200" dirty="0" err="1"/>
              <a:t>Alciatore</a:t>
            </a:r>
            <a:r>
              <a:rPr lang="en-US" sz="1200" dirty="0"/>
              <a:t>, Colorado State University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Approximation of a Square Wave</a:t>
            </a:r>
          </a:p>
        </p:txBody>
      </p:sp>
    </p:spTree>
    <p:extLst>
      <p:ext uri="{BB962C8B-B14F-4D97-AF65-F5344CB8AC3E}">
        <p14:creationId xmlns:p14="http://schemas.microsoft.com/office/powerpoint/2010/main" val="422924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Use Carriers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/>
              <a:t>Only </a:t>
            </a:r>
            <a:r>
              <a:rPr lang="en-US" baseline="0" dirty="0"/>
              <a:t>use frequencies that transmit well</a:t>
            </a:r>
          </a:p>
          <a:p>
            <a:r>
              <a:rPr lang="en-US" i="1" dirty="0"/>
              <a:t>Modulate</a:t>
            </a:r>
            <a:r>
              <a:rPr lang="en-US" dirty="0"/>
              <a:t> the signal to encode bits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87400" y="2735625"/>
            <a:ext cx="8108792" cy="3068275"/>
            <a:chOff x="787400" y="2735625"/>
            <a:chExt cx="8108792" cy="3068275"/>
          </a:xfrm>
        </p:grpSpPr>
        <p:pic>
          <p:nvPicPr>
            <p:cNvPr id="4" name="Picture 3" descr="oof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400" y="3429000"/>
              <a:ext cx="3695700" cy="2374900"/>
            </a:xfrm>
            <a:prstGeom prst="rect">
              <a:avLst/>
            </a:prstGeom>
          </p:spPr>
        </p:pic>
        <p:pic>
          <p:nvPicPr>
            <p:cNvPr id="5" name="Picture 4" descr="ask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8653" y="3429000"/>
              <a:ext cx="3695700" cy="2374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939800" y="2735625"/>
              <a:ext cx="3102688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OOK: On-Off Keying</a:t>
              </a: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4550869" y="2735625"/>
              <a:ext cx="4345323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ASK:</a:t>
              </a:r>
              <a:r>
                <a:rPr kumimoji="0" lang="en-US" sz="2800" b="1" i="1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 </a:t>
              </a: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Amplitude Shift Keying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Use Carriers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/>
              <a:t>Only </a:t>
            </a:r>
            <a:r>
              <a:rPr lang="en-US" baseline="0" dirty="0"/>
              <a:t>use frequencies that transmit well</a:t>
            </a:r>
          </a:p>
          <a:p>
            <a:r>
              <a:rPr lang="en-US" i="1" dirty="0"/>
              <a:t>Modulate</a:t>
            </a:r>
            <a:r>
              <a:rPr lang="en-US" dirty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Fast Can You</a:t>
            </a:r>
            <a:r>
              <a:rPr lang="en-US" baseline="0" dirty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/>
              <a:t>Encode information in some varying characteristic of the signal. </a:t>
            </a:r>
          </a:p>
          <a:p>
            <a:r>
              <a:rPr lang="en-US" dirty="0"/>
              <a:t>If B is the maximum frequency of the signal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C = 2B bits/s</a:t>
            </a:r>
          </a:p>
          <a:p>
            <a:pPr marL="0" indent="0" algn="r">
              <a:buNone/>
            </a:pPr>
            <a:r>
              <a:rPr lang="en-US" sz="2400" b="0" i="1" dirty="0"/>
              <a:t>(</a:t>
            </a:r>
            <a:r>
              <a:rPr lang="en-US" sz="2400" b="0" i="1" dirty="0" err="1"/>
              <a:t>Nyquist</a:t>
            </a:r>
            <a:r>
              <a:rPr lang="en-US" sz="2400" b="0" i="1" dirty="0"/>
              <a:t>, 1928)</a:t>
            </a:r>
            <a:endParaRPr lang="en-US" b="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 we can only change 2B/second, what if we encode more bits per sample?</a:t>
            </a:r>
          </a:p>
          <a:p>
            <a:pPr lvl="1"/>
            <a:r>
              <a:rPr lang="en-US" dirty="0"/>
              <a:t>Baud is the frequency of changes to the physical channel</a:t>
            </a:r>
          </a:p>
          <a:p>
            <a:pPr lvl="1"/>
            <a:r>
              <a:rPr lang="en-US" dirty="0"/>
              <a:t>Not the same thing as bits!</a:t>
            </a:r>
          </a:p>
          <a:p>
            <a:r>
              <a:rPr lang="en-US" dirty="0"/>
              <a:t>Suppose channel passes 1KHz to 2KHz</a:t>
            </a:r>
          </a:p>
          <a:p>
            <a:pPr lvl="1"/>
            <a:r>
              <a:rPr lang="en-US" dirty="0"/>
              <a:t>1 bit per sample: alternate between 1KHz and 2KHz</a:t>
            </a:r>
          </a:p>
          <a:p>
            <a:pPr lvl="1"/>
            <a:r>
              <a:rPr lang="en-US" dirty="0"/>
              <a:t>2 bits per sample: send one of 1, 1.33, 1.66, or 2KHz</a:t>
            </a:r>
          </a:p>
          <a:p>
            <a:pPr lvl="1"/>
            <a:r>
              <a:rPr lang="en-US" dirty="0"/>
              <a:t>Or send at different amplitudes: A/4, A/2, 3A/4, A</a:t>
            </a:r>
          </a:p>
          <a:p>
            <a:pPr lvl="1"/>
            <a:r>
              <a:rPr lang="en-US" dirty="0"/>
              <a:t>n bits: choose among 2</a:t>
            </a:r>
            <a:r>
              <a:rPr lang="en-US" baseline="30000" dirty="0"/>
              <a:t>n</a:t>
            </a:r>
            <a:r>
              <a:rPr lang="en-US" dirty="0"/>
              <a:t> frequencies!</a:t>
            </a:r>
          </a:p>
          <a:p>
            <a:r>
              <a:rPr lang="en-US" dirty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Amplitude</a:t>
            </a:r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Hartley’s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 = 2B log</a:t>
            </a:r>
            <a:r>
              <a:rPr lang="en-US" baseline="-25000" dirty="0"/>
              <a:t>2</a:t>
            </a:r>
            <a:r>
              <a:rPr lang="en-US" dirty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Or can </a:t>
            </a:r>
            <a:r>
              <a:rPr lang="en-US"/>
              <a:t>we?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channel is noisy!</a:t>
            </a:r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Noise prevents you from increasing M arbitrarily!</a:t>
            </a:r>
          </a:p>
          <a:p>
            <a:r>
              <a:rPr lang="en-US" dirty="0"/>
              <a:t>This depends on the signal/noise ratio (S/N)</a:t>
            </a:r>
          </a:p>
          <a:p>
            <a:r>
              <a:rPr lang="en-US" dirty="0"/>
              <a:t>Shannon: </a:t>
            </a:r>
            <a:r>
              <a:rPr lang="en-US" b="0" i="1" dirty="0"/>
              <a:t>C = B </a:t>
            </a:r>
            <a:r>
              <a:rPr lang="en-US" b="0" dirty="0"/>
              <a:t>log</a:t>
            </a:r>
            <a:r>
              <a:rPr lang="en-US" b="0" baseline="-25000" dirty="0"/>
              <a:t>2</a:t>
            </a:r>
            <a:r>
              <a:rPr lang="en-US" b="0" dirty="0"/>
              <a:t>(1 + </a:t>
            </a:r>
            <a:r>
              <a:rPr lang="en-US" b="0" i="1" dirty="0"/>
              <a:t>S/N</a:t>
            </a:r>
            <a:r>
              <a:rPr lang="en-US" b="0" dirty="0"/>
              <a:t>)</a:t>
            </a:r>
          </a:p>
          <a:p>
            <a:pPr lvl="1"/>
            <a:r>
              <a:rPr lang="en-US" dirty="0"/>
              <a:t>C is the channel capacity in bits/second</a:t>
            </a:r>
          </a:p>
          <a:p>
            <a:pPr lvl="1"/>
            <a:r>
              <a:rPr lang="en-US" b="0" dirty="0"/>
              <a:t>B is the bandwidth of the channel in Hz</a:t>
            </a:r>
          </a:p>
          <a:p>
            <a:pPr lvl="1"/>
            <a:r>
              <a:rPr lang="en-US" dirty="0"/>
              <a:t>S and N are average signal and noise power</a:t>
            </a:r>
          </a:p>
          <a:p>
            <a:pPr lvl="1"/>
            <a:r>
              <a:rPr lang="en-US" dirty="0"/>
              <a:t>Signal-to-noise ratio is measured in dB = 10log</a:t>
            </a:r>
            <a:r>
              <a:rPr lang="en-US" baseline="-25000" dirty="0"/>
              <a:t>10</a:t>
            </a:r>
            <a:r>
              <a:rPr lang="en-US" dirty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channel is noisy!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/>
              <a:t>  </a:t>
            </a:r>
            <a:r>
              <a:rPr lang="en-US" dirty="0"/>
              <a:t>≤ </a:t>
            </a:r>
            <a:r>
              <a:rPr lang="en-US" sz="2800" b="0" i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/>
              <a:t>M</a:t>
            </a:r>
            <a:r>
              <a:rPr lang="en-US" b="0" dirty="0"/>
              <a:t> </a:t>
            </a:r>
            <a:r>
              <a:rPr lang="en-US" dirty="0"/>
              <a:t>≤ √</a:t>
            </a:r>
            <a:r>
              <a:rPr lang="en-US" b="0" dirty="0"/>
              <a:t>1+</a:t>
            </a:r>
            <a:r>
              <a:rPr lang="en-US" b="0" i="1" dirty="0"/>
              <a:t>S/N</a:t>
            </a:r>
            <a:r>
              <a:rPr lang="en-US" b="0" dirty="0"/>
              <a:t> </a:t>
            </a:r>
          </a:p>
          <a:p>
            <a:pPr lvl="0"/>
            <a:r>
              <a:rPr lang="en-US" dirty="0"/>
              <a:t>Example: Telephone Line</a:t>
            </a:r>
          </a:p>
          <a:p>
            <a:pPr lvl="1"/>
            <a:r>
              <a:rPr lang="en-US" dirty="0"/>
              <a:t>3KHz b/w, 30dB S/N = 10ˆ(30/10) = 1000</a:t>
            </a:r>
          </a:p>
          <a:p>
            <a:pPr lvl="1"/>
            <a:r>
              <a:rPr lang="en-US" dirty="0"/>
              <a:t>C = 3KHz log</a:t>
            </a:r>
            <a:r>
              <a:rPr lang="en-US" baseline="-25000" dirty="0"/>
              <a:t>2</a:t>
            </a:r>
            <a:r>
              <a:rPr lang="en-US" dirty="0"/>
              <a:t>(1001) ≈ 30Kbps</a:t>
            </a:r>
            <a:endParaRPr lang="en-US" sz="2800" dirty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/>
              <a:t>Now assume that we can somehow modulate a signal: receiver can decode our binary stream</a:t>
            </a:r>
          </a:p>
          <a:p>
            <a:r>
              <a:rPr lang="en-US" dirty="0"/>
              <a:t>How do we encode binary data onto signals?</a:t>
            </a:r>
          </a:p>
          <a:p>
            <a:r>
              <a:rPr lang="en-US" dirty="0"/>
              <a:t>One approach: 1 as high, 0 as low!</a:t>
            </a:r>
          </a:p>
          <a:p>
            <a:pPr lvl="1"/>
            <a:r>
              <a:rPr lang="en-US" dirty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  <a:r>
              <a:rPr lang="en-US" baseline="0" dirty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/>
              <a:t>No signal could be interpreted as 0 (or vice-versa)</a:t>
            </a:r>
          </a:p>
          <a:p>
            <a:r>
              <a:rPr lang="en-US" dirty="0"/>
              <a:t>Consecutive 1s or 0s are problematic</a:t>
            </a:r>
          </a:p>
          <a:p>
            <a:r>
              <a:rPr lang="en-US" dirty="0"/>
              <a:t>Baseline wander problem</a:t>
            </a:r>
          </a:p>
          <a:p>
            <a:pPr lvl="1"/>
            <a:r>
              <a:rPr lang="en-US" dirty="0"/>
              <a:t>How do you set the threshold?</a:t>
            </a:r>
          </a:p>
          <a:p>
            <a:pPr lvl="1"/>
            <a:r>
              <a:rPr lang="en-US" dirty="0"/>
              <a:t>Could compare to average, but average may drift</a:t>
            </a:r>
          </a:p>
          <a:p>
            <a:r>
              <a:rPr lang="en-US" dirty="0"/>
              <a:t>Clock recovery problem</a:t>
            </a:r>
          </a:p>
          <a:p>
            <a:pPr lvl="1"/>
            <a:r>
              <a:rPr lang="en-US" dirty="0"/>
              <a:t>For long runs of no change, could miscount periods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Encodings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/>
              <a:t>Non-return to Zero Inverted (NRZI)</a:t>
            </a:r>
          </a:p>
          <a:p>
            <a:pPr lvl="1"/>
            <a:r>
              <a:rPr lang="en-US" dirty="0"/>
              <a:t>Encode 1 with transition from current signal</a:t>
            </a:r>
          </a:p>
          <a:p>
            <a:pPr lvl="1"/>
            <a:r>
              <a:rPr lang="en-US" dirty="0"/>
              <a:t>Encode 0 by staying at the same level</a:t>
            </a:r>
          </a:p>
          <a:p>
            <a:pPr lvl="1"/>
            <a:r>
              <a:rPr lang="en-US" dirty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Manchester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/>
              <a:t>Map 0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chips 01; 1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chips 10</a:t>
            </a:r>
          </a:p>
          <a:p>
            <a:pPr lvl="1"/>
            <a:r>
              <a:rPr lang="en-US" dirty="0">
                <a:sym typeface="Wingdings"/>
              </a:rPr>
              <a:t>Transmission rate now 1 bit per two clock cycles</a:t>
            </a:r>
          </a:p>
          <a:p>
            <a:r>
              <a:rPr lang="en-US" dirty="0"/>
              <a:t>Solves clock recovery, baseline wander</a:t>
            </a:r>
          </a:p>
          <a:p>
            <a:r>
              <a:rPr lang="en-US" dirty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4B/5B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we have a more efficient encoding?</a:t>
            </a:r>
          </a:p>
          <a:p>
            <a:r>
              <a:rPr lang="en-US" dirty="0"/>
              <a:t>Every 4 bits encoded as 5 </a:t>
            </a:r>
            <a:r>
              <a:rPr lang="en-US" i="1" dirty="0"/>
              <a:t>chips</a:t>
            </a:r>
          </a:p>
          <a:p>
            <a:r>
              <a:rPr lang="en-US" dirty="0"/>
              <a:t>Need 16 5-bit codes:</a:t>
            </a:r>
          </a:p>
          <a:p>
            <a:pPr lvl="1"/>
            <a:r>
              <a:rPr lang="en-US" dirty="0"/>
              <a:t>selected to have no more than one leading 0 and no more than two trailing 0s</a:t>
            </a:r>
          </a:p>
          <a:p>
            <a:pPr lvl="1"/>
            <a:r>
              <a:rPr lang="en-US" b="1" i="1" dirty="0"/>
              <a:t>Never get more than 3 consecutive 0s</a:t>
            </a:r>
          </a:p>
          <a:p>
            <a:r>
              <a:rPr lang="en-US" dirty="0"/>
              <a:t>Transmit chips using NRZI</a:t>
            </a:r>
          </a:p>
          <a:p>
            <a:r>
              <a:rPr lang="en-US" dirty="0"/>
              <a:t>Other codes used for other purposes</a:t>
            </a:r>
          </a:p>
          <a:p>
            <a:pPr lvl="1"/>
            <a:r>
              <a:rPr lang="en-US" dirty="0"/>
              <a:t>E.g., 11111: line idle; 00100: halt</a:t>
            </a:r>
          </a:p>
          <a:p>
            <a:r>
              <a:rPr lang="en-US" dirty="0"/>
              <a:t>Achieves 80% efficiency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4B/5B Table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06104"/>
              </p:ext>
            </p:extLst>
          </p:nvPr>
        </p:nvGraphicFramePr>
        <p:xfrm>
          <a:off x="897608" y="1752599"/>
          <a:ext cx="7880521" cy="468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3" imgW="5638800" imgH="3352800" progId="Word.Document.12">
                  <p:embed/>
                </p:oleObj>
              </mc:Choice>
              <mc:Fallback>
                <p:oleObj name="Document" r:id="rId3" imgW="56388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7608" y="1752599"/>
                        <a:ext cx="7880521" cy="468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701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DC Balancing (same number of 0 and 1 chips)</a:t>
            </a:r>
          </a:p>
          <a:p>
            <a:r>
              <a:rPr lang="en-US" dirty="0"/>
              <a:t>Clock synchronization</a:t>
            </a:r>
          </a:p>
          <a:p>
            <a:r>
              <a:rPr lang="en-US" dirty="0"/>
              <a:t>Can recover some chip errors</a:t>
            </a:r>
          </a:p>
          <a:p>
            <a:r>
              <a:rPr lang="en-US" dirty="0"/>
              <a:t>Constrain analog signal patterns to make signal more robust</a:t>
            </a:r>
          </a:p>
          <a:p>
            <a:r>
              <a:rPr lang="en-US" dirty="0"/>
              <a:t>Want near channel capacity with negligible errors</a:t>
            </a:r>
          </a:p>
          <a:p>
            <a:pPr lvl="1"/>
            <a:r>
              <a:rPr lang="en-US" dirty="0"/>
              <a:t>Shannon says it’s possible, doesn’t tell us how</a:t>
            </a:r>
          </a:p>
          <a:p>
            <a:pPr lvl="1"/>
            <a:r>
              <a:rPr lang="en-US" dirty="0"/>
              <a:t>Codes can get computationally expensive</a:t>
            </a:r>
          </a:p>
          <a:p>
            <a:r>
              <a:rPr lang="en-US" dirty="0"/>
              <a:t>In practice</a:t>
            </a:r>
          </a:p>
          <a:p>
            <a:pPr lvl="1"/>
            <a:r>
              <a:rPr lang="en-US" dirty="0"/>
              <a:t>More complex encoding: fewer bps, more robust</a:t>
            </a:r>
          </a:p>
          <a:p>
            <a:pPr lvl="1"/>
            <a:r>
              <a:rPr lang="en-US" dirty="0"/>
              <a:t>Less complex encoding: more bps, less robust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Example: 802.15.4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/>
              <a:t>Standard for low-power, low-rate wireless </a:t>
            </a:r>
            <a:r>
              <a:rPr lang="en-US" dirty="0" err="1"/>
              <a:t>PANs</a:t>
            </a:r>
            <a:endParaRPr lang="en-US" dirty="0"/>
          </a:p>
          <a:p>
            <a:pPr lvl="1"/>
            <a:r>
              <a:rPr lang="en-US" dirty="0"/>
              <a:t>Must tolerate high chip error rates</a:t>
            </a:r>
          </a:p>
          <a:p>
            <a:r>
              <a:rPr lang="en-US" dirty="0"/>
              <a:t>Uses a 4B/32B bit-to-chip encoding</a:t>
            </a:r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week: more link layer</a:t>
            </a:r>
          </a:p>
          <a:p>
            <a:pPr lvl="1"/>
            <a:r>
              <a:rPr lang="en-US" dirty="0"/>
              <a:t>Flow Control and Reliability</a:t>
            </a:r>
          </a:p>
          <a:p>
            <a:pPr lvl="1"/>
            <a:r>
              <a:rPr lang="en-US" dirty="0"/>
              <a:t>Ethernet</a:t>
            </a:r>
          </a:p>
          <a:p>
            <a:pPr lvl="1"/>
            <a:r>
              <a:rPr lang="en-US" dirty="0"/>
              <a:t>Sharing access to a shared medium</a:t>
            </a:r>
          </a:p>
          <a:p>
            <a:pPr lvl="1"/>
            <a:r>
              <a:rPr lang="en-US" dirty="0"/>
              <a:t>Switching</a:t>
            </a:r>
          </a:p>
          <a:p>
            <a:r>
              <a:rPr lang="en-US" dirty="0"/>
              <a:t>Next Thursday</a:t>
            </a:r>
            <a:r>
              <a:rPr lang="en-US"/>
              <a:t>: HW1 </a:t>
            </a:r>
            <a:r>
              <a:rPr lang="en-US" dirty="0"/>
              <a:t>out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22011</TotalTime>
  <Words>1088</Words>
  <Application>Microsoft Macintosh PowerPoint</Application>
  <PresentationFormat>On-screen Show (4:3)</PresentationFormat>
  <Paragraphs>203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Minion Pro</vt:lpstr>
      <vt:lpstr>Wingdings</vt:lpstr>
      <vt:lpstr>cs168</vt:lpstr>
      <vt:lpstr>Document</vt:lpstr>
      <vt:lpstr>CSCI-1680 Physical Layer Link Layer I</vt:lpstr>
      <vt:lpstr>Administrivia</vt:lpstr>
      <vt:lpstr>Today</vt:lpstr>
      <vt:lpstr>Layers, Services, Protocols</vt:lpstr>
      <vt:lpstr>Physical Layer (Layer 1) </vt:lpstr>
      <vt:lpstr>Modulation</vt:lpstr>
      <vt:lpstr>Components of a Square Wave</vt:lpstr>
      <vt:lpstr>Approximation of a Square Wave</vt:lpstr>
      <vt:lpstr>Idea: Use Carriers</vt:lpstr>
      <vt:lpstr>Idea: 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4B/5B Table</vt:lpstr>
      <vt:lpstr>Encoding Goals</vt:lpstr>
      <vt:lpstr>Last Example: 802.15.4</vt:lpstr>
      <vt:lpstr>Questions?</vt:lpstr>
      <vt:lpstr>Next Week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60</cp:revision>
  <dcterms:created xsi:type="dcterms:W3CDTF">2011-02-08T04:25:46Z</dcterms:created>
  <dcterms:modified xsi:type="dcterms:W3CDTF">2018-09-18T18:20:02Z</dcterms:modified>
</cp:coreProperties>
</file>