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3"/>
  </p:notesMasterIdLst>
  <p:sldIdLst>
    <p:sldId id="256" r:id="rId2"/>
    <p:sldId id="260" r:id="rId3"/>
    <p:sldId id="308" r:id="rId4"/>
    <p:sldId id="309" r:id="rId5"/>
    <p:sldId id="306" r:id="rId6"/>
    <p:sldId id="314" r:id="rId7"/>
    <p:sldId id="315" r:id="rId8"/>
    <p:sldId id="316" r:id="rId9"/>
    <p:sldId id="328" r:id="rId10"/>
    <p:sldId id="318" r:id="rId11"/>
    <p:sldId id="319" r:id="rId12"/>
    <p:sldId id="305" r:id="rId13"/>
    <p:sldId id="303" r:id="rId14"/>
    <p:sldId id="320" r:id="rId15"/>
    <p:sldId id="321" r:id="rId16"/>
    <p:sldId id="307" r:id="rId17"/>
    <p:sldId id="313" r:id="rId18"/>
    <p:sldId id="322" r:id="rId19"/>
    <p:sldId id="323" r:id="rId20"/>
    <p:sldId id="324" r:id="rId21"/>
    <p:sldId id="325" r:id="rId22"/>
    <p:sldId id="312" r:id="rId23"/>
    <p:sldId id="326" r:id="rId24"/>
    <p:sldId id="329" r:id="rId25"/>
    <p:sldId id="330" r:id="rId26"/>
    <p:sldId id="327" r:id="rId27"/>
    <p:sldId id="266" r:id="rId28"/>
    <p:sldId id="275" r:id="rId29"/>
    <p:sldId id="277" r:id="rId30"/>
    <p:sldId id="276" r:id="rId31"/>
    <p:sldId id="280" r:id="rId32"/>
    <p:sldId id="283" r:id="rId33"/>
    <p:sldId id="284" r:id="rId34"/>
    <p:sldId id="285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26" autoAdjust="0"/>
    <p:restoredTop sz="86401" autoAdjust="0"/>
  </p:normalViewPr>
  <p:slideViewPr>
    <p:cSldViewPr snapToGrid="0" snapToObjects="1">
      <p:cViewPr varScale="1">
        <p:scale>
          <a:sx n="104" d="100"/>
          <a:sy n="104" d="100"/>
        </p:scale>
        <p:origin x="680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9/18/18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109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Example: deliver a letter</a:t>
            </a:r>
          </a:p>
          <a:p>
            <a:r>
              <a:rPr lang="en-US" dirty="0"/>
              <a:t>Interfaces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16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Independent evolution: horse to truck to plane</a:t>
            </a:r>
          </a:p>
          <a:p>
            <a:r>
              <a:rPr lang="en-US" dirty="0"/>
              <a:t>Interface: envelope, address; road signs; how to ride a horse</a:t>
            </a:r>
          </a:p>
          <a:p>
            <a:r>
              <a:rPr lang="en-US" dirty="0"/>
              <a:t>Mail</a:t>
            </a:r>
            <a:r>
              <a:rPr lang="en-US" baseline="0" dirty="0"/>
              <a:t> bag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910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Open Systems Interconnect,</a:t>
            </a:r>
            <a:r>
              <a:rPr lang="en-US" baseline="0" dirty="0"/>
              <a:t> ISO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Guiding principle: if</a:t>
            </a:r>
            <a:r>
              <a:rPr lang="en-US" baseline="0" dirty="0"/>
              <a:t> you offer functionality in one layer, you force everyone above you to use it, even if they don’t need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9328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616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/>
          <a:lstStyle/>
          <a:p>
            <a:r>
              <a:rPr lang="en-US" dirty="0"/>
              <a:t>CSCI-1680</a:t>
            </a:r>
            <a:br>
              <a:rPr lang="en-US" dirty="0"/>
            </a:br>
            <a:r>
              <a:rPr lang="en-US" dirty="0"/>
              <a:t>Layering and Encapsulation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Based partly on lecture notes by David </a:t>
            </a:r>
            <a:r>
              <a:rPr lang="en-US" sz="1400" dirty="0" err="1"/>
              <a:t>Mazières</a:t>
            </a:r>
            <a:r>
              <a:rPr lang="en-US" sz="1400" dirty="0"/>
              <a:t>, Phil Levis, John </a:t>
            </a:r>
            <a:r>
              <a:rPr lang="en-US" sz="1400" dirty="0" err="1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Rodrigo Fonseca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360856"/>
          </a:xfrm>
        </p:spPr>
        <p:txBody>
          <a:bodyPr/>
          <a:lstStyle/>
          <a:p>
            <a:r>
              <a:rPr lang="en-US" dirty="0"/>
              <a:t>Review</a:t>
            </a:r>
          </a:p>
          <a:p>
            <a:pPr lvl="1"/>
            <a:r>
              <a:rPr lang="en-US" dirty="0"/>
              <a:t>Switching, Multiplexing</a:t>
            </a:r>
          </a:p>
          <a:p>
            <a:endParaRPr lang="en-US" dirty="0"/>
          </a:p>
          <a:p>
            <a:r>
              <a:rPr lang="en-US" dirty="0"/>
              <a:t>Layering and Encapsulation</a:t>
            </a:r>
          </a:p>
          <a:p>
            <a:r>
              <a:rPr lang="en-US" dirty="0"/>
              <a:t>Intro to IP, TCP, UDP</a:t>
            </a:r>
          </a:p>
          <a:p>
            <a:endParaRPr lang="en-US" dirty="0"/>
          </a:p>
          <a:p>
            <a:r>
              <a:rPr lang="en-US" dirty="0"/>
              <a:t>Extra material: sockets primer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Circuit Switching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0691" y="2111313"/>
            <a:ext cx="7569200" cy="4422901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008000"/>
                </a:solidFill>
              </a:rPr>
              <a:t>Guaranteed allocation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Time division / Frequency division multiplexing</a:t>
            </a:r>
          </a:p>
          <a:p>
            <a:r>
              <a:rPr lang="en-US" dirty="0">
                <a:solidFill>
                  <a:srgbClr val="008000"/>
                </a:solidFill>
              </a:rPr>
              <a:t>Low space overhead</a:t>
            </a:r>
          </a:p>
          <a:p>
            <a:r>
              <a:rPr lang="en-US" dirty="0">
                <a:solidFill>
                  <a:srgbClr val="008000"/>
                </a:solidFill>
              </a:rPr>
              <a:t>Easy to reason about</a:t>
            </a:r>
          </a:p>
          <a:p>
            <a:endParaRPr lang="en-US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Failures: must re-establish connection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For any failures along path</a:t>
            </a:r>
          </a:p>
          <a:p>
            <a:r>
              <a:rPr lang="en-US" dirty="0">
                <a:solidFill>
                  <a:srgbClr val="FF0000"/>
                </a:solidFill>
              </a:rPr>
              <a:t>Overload: all or nothing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No graceful degradation</a:t>
            </a:r>
          </a:p>
          <a:p>
            <a:r>
              <a:rPr lang="en-US" dirty="0">
                <a:solidFill>
                  <a:srgbClr val="FF0000"/>
                </a:solidFill>
              </a:rPr>
              <a:t>Waste: allocate for peak, waste for less than peak</a:t>
            </a:r>
          </a:p>
          <a:p>
            <a:r>
              <a:rPr lang="en-US" dirty="0">
                <a:solidFill>
                  <a:srgbClr val="FF0000"/>
                </a:solidFill>
              </a:rPr>
              <a:t>Set up time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Packet Switching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0971"/>
          </a:xfrm>
        </p:spPr>
        <p:txBody>
          <a:bodyPr>
            <a:normAutofit/>
          </a:bodyPr>
          <a:lstStyle/>
          <a:p>
            <a:r>
              <a:rPr lang="en-US" dirty="0"/>
              <a:t>Break information in small chunks: </a:t>
            </a:r>
            <a:r>
              <a:rPr lang="en-US" i="1" dirty="0"/>
              <a:t>packets</a:t>
            </a:r>
            <a:endParaRPr lang="en-US" dirty="0"/>
          </a:p>
          <a:p>
            <a:r>
              <a:rPr lang="en-US" dirty="0"/>
              <a:t>Each packet forwarded independently</a:t>
            </a:r>
          </a:p>
          <a:p>
            <a:pPr lvl="1"/>
            <a:r>
              <a:rPr lang="en-US" dirty="0"/>
              <a:t>Must add metadata to each packet</a:t>
            </a:r>
          </a:p>
          <a:p>
            <a:r>
              <a:rPr lang="en-US" dirty="0"/>
              <a:t>Allows statistical multiplexing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High utilization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Very flexible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Fairness not automatic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Highly variable </a:t>
            </a:r>
            <a:r>
              <a:rPr lang="en-US" dirty="0" err="1">
                <a:solidFill>
                  <a:srgbClr val="FF0000"/>
                </a:solidFill>
              </a:rPr>
              <a:t>queueing</a:t>
            </a:r>
            <a:r>
              <a:rPr lang="en-US" dirty="0">
                <a:solidFill>
                  <a:srgbClr val="FF0000"/>
                </a:solidFill>
              </a:rPr>
              <a:t> delays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Different paths for each packet</a:t>
            </a:r>
          </a:p>
        </p:txBody>
      </p:sp>
    </p:spTree>
    <p:extLst>
      <p:ext uri="{BB962C8B-B14F-4D97-AF65-F5344CB8AC3E}">
        <p14:creationId xmlns:p14="http://schemas.microsoft.com/office/powerpoint/2010/main" val="1601417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Taxonomy of networks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505200" y="1703691"/>
            <a:ext cx="2057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3" rIns="91423" bIns="45713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1000"/>
              </a:spcAft>
            </a:pPr>
            <a:r>
              <a:rPr lang="en-US" sz="1600" dirty="0">
                <a:solidFill>
                  <a:srgbClr val="A4A4A4"/>
                </a:solidFill>
                <a:latin typeface="PMingLiU" charset="0"/>
              </a:rPr>
              <a:t>Communication Network</a:t>
            </a:r>
            <a:endParaRPr lang="en-US" sz="2400" b="0" i="1" dirty="0">
              <a:solidFill>
                <a:srgbClr val="A4A4A4"/>
              </a:solidFill>
              <a:latin typeface="PMingLiU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065213" y="2160891"/>
            <a:ext cx="2816225" cy="1490662"/>
            <a:chOff x="1065213" y="2160891"/>
            <a:chExt cx="2816225" cy="1490662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1065213" y="2699053"/>
              <a:ext cx="2055812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Switched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Communication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 flipH="1">
              <a:off x="1828800" y="2160891"/>
              <a:ext cx="2052638" cy="53816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257800" y="2159303"/>
            <a:ext cx="2884488" cy="1562100"/>
            <a:chOff x="5257800" y="2159303"/>
            <a:chExt cx="2884488" cy="1562100"/>
          </a:xfrm>
        </p:grpSpPr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6084888" y="2768903"/>
              <a:ext cx="2057400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Broadcast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Communication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5257800" y="2159303"/>
              <a:ext cx="1828800" cy="6096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54025" y="3529316"/>
            <a:ext cx="2057400" cy="1498600"/>
            <a:chOff x="454025" y="3529316"/>
            <a:chExt cx="2057400" cy="1498600"/>
          </a:xfrm>
        </p:grpSpPr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454025" y="4075416"/>
              <a:ext cx="2057400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Circuit-Switched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Communication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 flipH="1">
              <a:off x="1370013" y="3529316"/>
              <a:ext cx="836612" cy="5334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206625" y="3529316"/>
            <a:ext cx="2362200" cy="1409700"/>
            <a:chOff x="2206625" y="3529316"/>
            <a:chExt cx="2362200" cy="1409700"/>
          </a:xfrm>
        </p:grpSpPr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2511425" y="3986516"/>
              <a:ext cx="2057400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Packet-Switched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Communication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2206625" y="3529316"/>
              <a:ext cx="1450975" cy="465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822450" y="4832653"/>
            <a:ext cx="2058988" cy="1131888"/>
            <a:chOff x="1822450" y="4832653"/>
            <a:chExt cx="2058988" cy="1131888"/>
          </a:xfrm>
        </p:grpSpPr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1822450" y="5256516"/>
              <a:ext cx="2058988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Datagram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H="1">
              <a:off x="2890838" y="4832653"/>
              <a:ext cx="766762" cy="3698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500438" y="4832653"/>
            <a:ext cx="2057400" cy="737003"/>
            <a:chOff x="3500438" y="4832653"/>
            <a:chExt cx="2057400" cy="737003"/>
          </a:xfrm>
        </p:grpSpPr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3500438" y="5231116"/>
              <a:ext cx="2057400" cy="338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defPPr>
                <a:defRPr lang="en-US"/>
              </a:defPPr>
              <a:lvl1pPr algn="ctr" eaLnBrk="0" hangingPunct="0">
                <a:spcBef>
                  <a:spcPct val="50000"/>
                </a:spcBef>
                <a:spcAft>
                  <a:spcPts val="1000"/>
                </a:spcAft>
                <a:defRPr sz="1600" b="1">
                  <a:solidFill>
                    <a:srgbClr val="A4A4A4"/>
                  </a:solidFill>
                  <a:latin typeface="PMingLiU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Courier New" charset="0"/>
                  <a:ea typeface="ＭＳ Ｐゴシック" charset="0"/>
                </a:defRPr>
              </a:lvl9pPr>
            </a:lstStyle>
            <a:p>
              <a:r>
                <a:rPr lang="en-US" dirty="0"/>
                <a:t>Virtual Circuit Network</a:t>
              </a:r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3657600" y="4832653"/>
              <a:ext cx="831850" cy="3698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360154" y="4062716"/>
            <a:ext cx="3459163" cy="1337670"/>
            <a:chOff x="5360154" y="4062716"/>
            <a:chExt cx="3459163" cy="1337670"/>
          </a:xfrm>
        </p:grpSpPr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5360154" y="4062716"/>
              <a:ext cx="3459163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800" b="0" dirty="0">
                  <a:latin typeface="Arial" charset="0"/>
                </a:rPr>
                <a:t>A hybrid of circuits and packets; headers include a </a:t>
              </a:r>
              <a:r>
                <a:rPr lang="ja-JP" altLang="en-US" sz="1800" b="0" dirty="0">
                  <a:latin typeface="Arial" charset="0"/>
                </a:rPr>
                <a:t>“</a:t>
              </a:r>
              <a:r>
                <a:rPr lang="en-US" altLang="ja-JP" sz="1800" b="0" dirty="0">
                  <a:latin typeface="Arial" charset="0"/>
                </a:rPr>
                <a:t>circuit identifier</a:t>
              </a:r>
              <a:r>
                <a:rPr lang="ja-JP" altLang="en-US" sz="1800" b="0" dirty="0">
                  <a:latin typeface="Arial" charset="0"/>
                </a:rPr>
                <a:t>”</a:t>
              </a:r>
              <a:r>
                <a:rPr lang="en-US" altLang="ja-JP" sz="1800" b="0" dirty="0">
                  <a:latin typeface="Arial" charset="0"/>
                </a:rPr>
                <a:t> established during a setup phase</a:t>
              </a:r>
              <a:endParaRPr lang="en-US" sz="1800" b="0" dirty="0">
                <a:latin typeface="Arial" charset="0"/>
              </a:endParaRPr>
            </a:p>
          </p:txBody>
        </p:sp>
        <p:cxnSp>
          <p:nvCxnSpPr>
            <p:cNvPr id="18" name="AutoShape 18"/>
            <p:cNvCxnSpPr>
              <a:cxnSpLocks noChangeShapeType="1"/>
              <a:stCxn id="17" idx="2"/>
              <a:endCxn id="14" idx="3"/>
            </p:cNvCxnSpPr>
            <p:nvPr/>
          </p:nvCxnSpPr>
          <p:spPr bwMode="auto">
            <a:xfrm rot="5400000">
              <a:off x="6226452" y="4537102"/>
              <a:ext cx="194670" cy="1531898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6" name="Group 25"/>
          <p:cNvGrpSpPr/>
          <p:nvPr/>
        </p:nvGrpSpPr>
        <p:grpSpPr>
          <a:xfrm>
            <a:off x="3500438" y="2311703"/>
            <a:ext cx="2057400" cy="948140"/>
            <a:chOff x="3500438" y="2311703"/>
            <a:chExt cx="2057400" cy="948140"/>
          </a:xfrm>
        </p:grpSpPr>
        <p:sp>
          <p:nvSpPr>
            <p:cNvPr id="24" name="Line 8"/>
            <p:cNvSpPr>
              <a:spLocks noChangeShapeType="1"/>
            </p:cNvSpPr>
            <p:nvPr/>
          </p:nvSpPr>
          <p:spPr bwMode="auto">
            <a:xfrm>
              <a:off x="4568825" y="2311703"/>
              <a:ext cx="0" cy="6096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  <p:sp>
          <p:nvSpPr>
            <p:cNvPr id="25" name="Text Box 6"/>
            <p:cNvSpPr txBox="1">
              <a:spLocks noChangeArrowheads="1"/>
            </p:cNvSpPr>
            <p:nvPr/>
          </p:nvSpPr>
          <p:spPr bwMode="auto">
            <a:xfrm>
              <a:off x="3500438" y="2921303"/>
              <a:ext cx="2057400" cy="338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Point-to-point network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408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672" y="15488"/>
            <a:ext cx="6827319" cy="68273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57245" y="6473475"/>
            <a:ext cx="668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Traceroute map of the Internet, ~5 million edges, circa 2003. </a:t>
            </a:r>
            <a:r>
              <a:rPr lang="en-US" dirty="0" err="1">
                <a:solidFill>
                  <a:schemeClr val="bg1"/>
                </a:solidFill>
              </a:rPr>
              <a:t>opte.org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519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Complexity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Very</a:t>
            </a:r>
            <a:r>
              <a:rPr lang="en-US" dirty="0"/>
              <a:t> large number of computers</a:t>
            </a:r>
          </a:p>
          <a:p>
            <a:r>
              <a:rPr lang="en-US" dirty="0"/>
              <a:t>Incredible variety of technologies</a:t>
            </a:r>
          </a:p>
          <a:p>
            <a:pPr lvl="1"/>
            <a:r>
              <a:rPr lang="en-US" dirty="0"/>
              <a:t>Each with very different constraints</a:t>
            </a:r>
          </a:p>
          <a:p>
            <a:r>
              <a:rPr lang="en-US" dirty="0"/>
              <a:t>No single administrative entity</a:t>
            </a:r>
          </a:p>
          <a:p>
            <a:r>
              <a:rPr lang="en-US" dirty="0"/>
              <a:t>Evolving demands, protocols, applications</a:t>
            </a:r>
          </a:p>
          <a:p>
            <a:pPr lvl="1"/>
            <a:r>
              <a:rPr lang="en-US" dirty="0"/>
              <a:t>Each with very different requirements!</a:t>
            </a:r>
          </a:p>
          <a:p>
            <a:endParaRPr lang="en-US" dirty="0"/>
          </a:p>
          <a:p>
            <a:r>
              <a:rPr lang="en-US" dirty="0"/>
              <a:t>How do we make sense of all this?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219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373778"/>
            <a:ext cx="7569200" cy="1143000"/>
          </a:xfrm>
        </p:spPr>
        <p:txBody>
          <a:bodyPr/>
          <a:lstStyle/>
          <a:p>
            <a:r>
              <a:rPr lang="en-US" dirty="0"/>
              <a:t>Layering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443541"/>
            <a:ext cx="7569200" cy="3526288"/>
          </a:xfrm>
        </p:spPr>
        <p:txBody>
          <a:bodyPr>
            <a:normAutofit/>
          </a:bodyPr>
          <a:lstStyle/>
          <a:p>
            <a:r>
              <a:rPr lang="en-US" dirty="0"/>
              <a:t>Separation of concerns</a:t>
            </a:r>
          </a:p>
          <a:p>
            <a:pPr lvl="1"/>
            <a:r>
              <a:rPr lang="en-US" dirty="0"/>
              <a:t>Break problem into separate parts</a:t>
            </a:r>
          </a:p>
          <a:p>
            <a:pPr lvl="1"/>
            <a:r>
              <a:rPr lang="en-US" dirty="0"/>
              <a:t>Solve each one independently</a:t>
            </a:r>
          </a:p>
          <a:p>
            <a:pPr lvl="1"/>
            <a:r>
              <a:rPr lang="en-US" dirty="0"/>
              <a:t>Tie together through common interfaces: abstraction</a:t>
            </a:r>
          </a:p>
          <a:p>
            <a:pPr lvl="1"/>
            <a:r>
              <a:rPr lang="en-US" dirty="0"/>
              <a:t>Encapsulate data from the layer above inside data from the layer below</a:t>
            </a:r>
          </a:p>
          <a:p>
            <a:pPr lvl="1"/>
            <a:r>
              <a:rPr lang="en-US" dirty="0"/>
              <a:t>Allow independent evolution</a:t>
            </a:r>
          </a:p>
          <a:p>
            <a:endParaRPr lang="en-US" dirty="0"/>
          </a:p>
        </p:txBody>
      </p:sp>
      <p:pic>
        <p:nvPicPr>
          <p:cNvPr id="4" name="Picture 3" descr="layering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2637" y="1516778"/>
            <a:ext cx="2878618" cy="163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749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Analogy to Delivering a Letter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E9A9D8-AEAD-AF48-8891-25980DD3A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6841" y="1231232"/>
            <a:ext cx="5670318" cy="38550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0F32F8-3497-164F-B3F8-192DC009FA39}"/>
              </a:ext>
            </a:extLst>
          </p:cNvPr>
          <p:cNvSpPr txBox="1"/>
          <p:nvPr/>
        </p:nvSpPr>
        <p:spPr>
          <a:xfrm>
            <a:off x="1373111" y="5214552"/>
            <a:ext cx="639777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We did this drawing in class, for delivering a letter from you to a friend in Japan.</a:t>
            </a:r>
          </a:p>
          <a:p>
            <a:r>
              <a:rPr lang="en-US" sz="1400" dirty="0"/>
              <a:t>There are many layers, addressing schemes, well-defined interfaces, independent</a:t>
            </a:r>
          </a:p>
          <a:p>
            <a:r>
              <a:rPr lang="en-US" sz="1400" dirty="0"/>
              <a:t>Evolution, abstraction. A protocol is the communication between entities in the same</a:t>
            </a:r>
          </a:p>
          <a:p>
            <a:r>
              <a:rPr lang="en-US" sz="1400" dirty="0"/>
              <a:t>Level (e.g., you and your friend). Layers use the services of lower layers to provide</a:t>
            </a:r>
          </a:p>
          <a:p>
            <a:r>
              <a:rPr lang="en-US" sz="1400" dirty="0"/>
              <a:t>services to upper layers. (Of course, this is much more fun when we are drawing live,</a:t>
            </a:r>
          </a:p>
          <a:p>
            <a:r>
              <a:rPr lang="en-US" sz="1400" dirty="0"/>
              <a:t>hope this starts to get the idea across).</a:t>
            </a:r>
          </a:p>
        </p:txBody>
      </p:sp>
    </p:spTree>
    <p:extLst>
      <p:ext uri="{BB962C8B-B14F-4D97-AF65-F5344CB8AC3E}">
        <p14:creationId xmlns:p14="http://schemas.microsoft.com/office/powerpoint/2010/main" val="517964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95666"/>
            <a:ext cx="7569200" cy="1143000"/>
          </a:xfrm>
        </p:spPr>
        <p:txBody>
          <a:bodyPr/>
          <a:lstStyle/>
          <a:p>
            <a:r>
              <a:rPr lang="en-US" dirty="0"/>
              <a:t>Layers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38667"/>
            <a:ext cx="7569200" cy="448749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Application – what the users sees, </a:t>
            </a:r>
            <a:r>
              <a:rPr lang="en-US" i="1" dirty="0"/>
              <a:t>e.g.</a:t>
            </a:r>
            <a:r>
              <a:rPr lang="en-US" dirty="0"/>
              <a:t>, HTTP</a:t>
            </a:r>
          </a:p>
          <a:p>
            <a:r>
              <a:rPr lang="en-US" dirty="0">
                <a:solidFill>
                  <a:srgbClr val="7F7F7F"/>
                </a:solidFill>
              </a:rPr>
              <a:t>Presentation – crypto, conversion between representations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Session – can tie together multiple streams (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e.g.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, audio &amp; video)</a:t>
            </a:r>
          </a:p>
          <a:p>
            <a:r>
              <a:rPr lang="en-US" dirty="0"/>
              <a:t>Transport – </a:t>
            </a:r>
            <a:r>
              <a:rPr lang="en-US" dirty="0" err="1"/>
              <a:t>demultiplexes</a:t>
            </a:r>
            <a:r>
              <a:rPr lang="en-US" dirty="0"/>
              <a:t>, provides reliability, flow and congestion control</a:t>
            </a:r>
          </a:p>
          <a:p>
            <a:r>
              <a:rPr lang="en-US" dirty="0"/>
              <a:t>Network – sends </a:t>
            </a:r>
            <a:r>
              <a:rPr lang="en-US" i="1" dirty="0"/>
              <a:t>packets</a:t>
            </a:r>
            <a:r>
              <a:rPr lang="en-US" dirty="0"/>
              <a:t>, using </a:t>
            </a:r>
            <a:r>
              <a:rPr lang="en-US" i="1" dirty="0"/>
              <a:t>routing</a:t>
            </a:r>
            <a:endParaRPr lang="en-US" dirty="0"/>
          </a:p>
          <a:p>
            <a:r>
              <a:rPr lang="en-US" dirty="0"/>
              <a:t>Data Link – sends </a:t>
            </a:r>
            <a:r>
              <a:rPr lang="en-US" i="1" dirty="0"/>
              <a:t>frames</a:t>
            </a:r>
            <a:r>
              <a:rPr lang="en-US" dirty="0"/>
              <a:t>, handles media access</a:t>
            </a:r>
            <a:endParaRPr lang="en-US" i="1" dirty="0"/>
          </a:p>
          <a:p>
            <a:r>
              <a:rPr lang="en-US" dirty="0"/>
              <a:t>Physical</a:t>
            </a:r>
            <a:r>
              <a:rPr lang="en-US" baseline="0" dirty="0"/>
              <a:t> – sends individual bits</a:t>
            </a:r>
          </a:p>
        </p:txBody>
      </p:sp>
    </p:spTree>
    <p:extLst>
      <p:ext uri="{BB962C8B-B14F-4D97-AF65-F5344CB8AC3E}">
        <p14:creationId xmlns:p14="http://schemas.microsoft.com/office/powerpoint/2010/main" val="1818507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/>
              <a:t>OSI Reference Model</a:t>
            </a:r>
          </a:p>
        </p:txBody>
      </p:sp>
      <p:pic>
        <p:nvPicPr>
          <p:cNvPr id="4" name="Picture 3" descr="01x13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271" y="1120497"/>
            <a:ext cx="7040824" cy="5338648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2150256" y="1476725"/>
            <a:ext cx="4632431" cy="399214"/>
            <a:chOff x="2150256" y="1476725"/>
            <a:chExt cx="4632431" cy="399214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2150256" y="1875939"/>
              <a:ext cx="4632431" cy="0"/>
            </a:xfrm>
            <a:prstGeom prst="line">
              <a:avLst/>
            </a:prstGeom>
            <a:ln w="38100" cmpd="sng"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3478949" y="1476725"/>
              <a:ext cx="21307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Application Protocol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150256" y="3260770"/>
            <a:ext cx="4632431" cy="369332"/>
            <a:chOff x="2150256" y="3260770"/>
            <a:chExt cx="4632431" cy="369332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2150256" y="3630102"/>
              <a:ext cx="4632431" cy="0"/>
            </a:xfrm>
            <a:prstGeom prst="line">
              <a:avLst/>
            </a:prstGeom>
            <a:ln w="38100" cmpd="sng"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631349" y="3260770"/>
              <a:ext cx="1985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Transport Protocol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078049" y="3891287"/>
            <a:ext cx="4834519" cy="370941"/>
            <a:chOff x="2078049" y="3891287"/>
            <a:chExt cx="4834519" cy="370941"/>
          </a:xfrm>
        </p:grpSpPr>
        <p:grpSp>
          <p:nvGrpSpPr>
            <p:cNvPr id="14" name="Group 13"/>
            <p:cNvGrpSpPr/>
            <p:nvPr/>
          </p:nvGrpSpPr>
          <p:grpSpPr>
            <a:xfrm>
              <a:off x="2150256" y="4229841"/>
              <a:ext cx="4762312" cy="32387"/>
              <a:chOff x="2150256" y="4229841"/>
              <a:chExt cx="4762312" cy="32387"/>
            </a:xfrm>
          </p:grpSpPr>
          <p:cxnSp>
            <p:nvCxnSpPr>
              <p:cNvPr id="8" name="Straight Connector 7"/>
              <p:cNvCxnSpPr/>
              <p:nvPr/>
            </p:nvCxnSpPr>
            <p:spPr>
              <a:xfrm>
                <a:off x="2150256" y="4229841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570462" y="4262228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16"/>
            <p:cNvSpPr txBox="1"/>
            <p:nvPr/>
          </p:nvSpPr>
          <p:spPr>
            <a:xfrm>
              <a:off x="2078049" y="3891287"/>
              <a:ext cx="16877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/>
                <a:t>Network Protocol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015787" y="4501187"/>
            <a:ext cx="4896781" cy="338554"/>
            <a:chOff x="2015787" y="4501187"/>
            <a:chExt cx="4896781" cy="338554"/>
          </a:xfrm>
        </p:grpSpPr>
        <p:grpSp>
          <p:nvGrpSpPr>
            <p:cNvPr id="13" name="Group 12"/>
            <p:cNvGrpSpPr/>
            <p:nvPr/>
          </p:nvGrpSpPr>
          <p:grpSpPr>
            <a:xfrm>
              <a:off x="2150256" y="4829580"/>
              <a:ext cx="4762312" cy="0"/>
              <a:chOff x="2150256" y="4829580"/>
              <a:chExt cx="4762312" cy="0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2150256" y="4829580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5570462" y="4829580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17"/>
            <p:cNvSpPr txBox="1"/>
            <p:nvPr/>
          </p:nvSpPr>
          <p:spPr>
            <a:xfrm>
              <a:off x="2015787" y="4501187"/>
              <a:ext cx="18200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/>
                <a:t>Link-Layer Protocol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3234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Layers, Services, Protocols</a:t>
            </a:r>
          </a:p>
        </p:txBody>
      </p:sp>
      <p:sp>
        <p:nvSpPr>
          <p:cNvPr id="4" name="Rectangle 3"/>
          <p:cNvSpPr/>
          <p:nvPr/>
        </p:nvSpPr>
        <p:spPr>
          <a:xfrm>
            <a:off x="787400" y="3323595"/>
            <a:ext cx="2924075" cy="115310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Layer N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3813591" y="3534545"/>
            <a:ext cx="4895909" cy="751905"/>
            <a:chOff x="3813591" y="3534545"/>
            <a:chExt cx="4895909" cy="751905"/>
          </a:xfrm>
        </p:grpSpPr>
        <p:grpSp>
          <p:nvGrpSpPr>
            <p:cNvPr id="28" name="Group 27"/>
            <p:cNvGrpSpPr/>
            <p:nvPr/>
          </p:nvGrpSpPr>
          <p:grpSpPr>
            <a:xfrm>
              <a:off x="3813591" y="3534545"/>
              <a:ext cx="1388029" cy="751905"/>
              <a:chOff x="3813591" y="3534545"/>
              <a:chExt cx="1388029" cy="751905"/>
            </a:xfrm>
          </p:grpSpPr>
          <p:sp>
            <p:nvSpPr>
              <p:cNvPr id="15" name="Down Arrow 14"/>
              <p:cNvSpPr/>
              <p:nvPr/>
            </p:nvSpPr>
            <p:spPr>
              <a:xfrm rot="16200000">
                <a:off x="4608417" y="3693248"/>
                <a:ext cx="751905" cy="434500"/>
              </a:xfrm>
              <a:prstGeom prst="down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4442383" y="3724675"/>
                <a:ext cx="216161" cy="38436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127987" y="3724675"/>
                <a:ext cx="216161" cy="38436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813591" y="3724675"/>
                <a:ext cx="216161" cy="38436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5317751" y="3565969"/>
              <a:ext cx="339174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Protocol: rules for communication</a:t>
              </a:r>
            </a:p>
            <a:p>
              <a:r>
                <a:rPr lang="en-US" dirty="0"/>
                <a:t>within same layer </a:t>
              </a:r>
            </a:p>
          </p:txBody>
        </p:sp>
      </p:grpSp>
      <p:sp>
        <p:nvSpPr>
          <p:cNvPr id="23" name="Document 22"/>
          <p:cNvSpPr/>
          <p:nvPr/>
        </p:nvSpPr>
        <p:spPr>
          <a:xfrm>
            <a:off x="787400" y="4929905"/>
            <a:ext cx="2924075" cy="1153102"/>
          </a:xfrm>
          <a:prstGeom prst="flowChartDocumen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Layer N-1</a:t>
            </a:r>
          </a:p>
        </p:txBody>
      </p:sp>
      <p:sp>
        <p:nvSpPr>
          <p:cNvPr id="24" name="Document 23"/>
          <p:cNvSpPr/>
          <p:nvPr/>
        </p:nvSpPr>
        <p:spPr>
          <a:xfrm rot="10800000">
            <a:off x="787400" y="1735993"/>
            <a:ext cx="2924075" cy="1153102"/>
          </a:xfrm>
          <a:prstGeom prst="flowChartDocumen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1706396" y="1952414"/>
            <a:ext cx="112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Layer N+1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1923613" y="2677264"/>
            <a:ext cx="6201337" cy="646331"/>
            <a:chOff x="1923613" y="2677264"/>
            <a:chExt cx="6201337" cy="646331"/>
          </a:xfrm>
        </p:grpSpPr>
        <p:sp>
          <p:nvSpPr>
            <p:cNvPr id="20" name="Down Arrow 19"/>
            <p:cNvSpPr/>
            <p:nvPr/>
          </p:nvSpPr>
          <p:spPr>
            <a:xfrm>
              <a:off x="1923613" y="2889095"/>
              <a:ext cx="751905" cy="434500"/>
            </a:xfrm>
            <a:prstGeom prst="down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813591" y="2677264"/>
              <a:ext cx="431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Service: abstraction provided to layer above</a:t>
              </a:r>
            </a:p>
            <a:p>
              <a:r>
                <a:rPr lang="en-US" dirty="0"/>
                <a:t>API: concrete way of using the service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923613" y="4411844"/>
            <a:ext cx="6970004" cy="646331"/>
            <a:chOff x="1923613" y="4411844"/>
            <a:chExt cx="6970004" cy="646331"/>
          </a:xfrm>
        </p:grpSpPr>
        <p:sp>
          <p:nvSpPr>
            <p:cNvPr id="14" name="Down Arrow 13"/>
            <p:cNvSpPr/>
            <p:nvPr/>
          </p:nvSpPr>
          <p:spPr>
            <a:xfrm>
              <a:off x="1923613" y="4476697"/>
              <a:ext cx="751905" cy="434500"/>
            </a:xfrm>
            <a:prstGeom prst="down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859779" y="4411844"/>
              <a:ext cx="503383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Layer N uses the services provided by N-1 to</a:t>
              </a:r>
            </a:p>
            <a:p>
              <a:r>
                <a:rPr lang="en-US" dirty="0"/>
                <a:t>implement its protocol and provide its own services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8364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Layers, Services, Protocols</a:t>
            </a:r>
          </a:p>
        </p:txBody>
      </p:sp>
      <p:sp>
        <p:nvSpPr>
          <p:cNvPr id="4" name="Rectangle 3"/>
          <p:cNvSpPr/>
          <p:nvPr/>
        </p:nvSpPr>
        <p:spPr>
          <a:xfrm>
            <a:off x="1002343" y="3385021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Network</a:t>
            </a:r>
          </a:p>
        </p:txBody>
      </p:sp>
      <p:sp>
        <p:nvSpPr>
          <p:cNvPr id="5" name="Rectangle 4"/>
          <p:cNvSpPr/>
          <p:nvPr/>
        </p:nvSpPr>
        <p:spPr>
          <a:xfrm>
            <a:off x="1002343" y="4243390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Link</a:t>
            </a:r>
          </a:p>
        </p:txBody>
      </p:sp>
      <p:sp>
        <p:nvSpPr>
          <p:cNvPr id="6" name="Rectangle 5"/>
          <p:cNvSpPr/>
          <p:nvPr/>
        </p:nvSpPr>
        <p:spPr>
          <a:xfrm>
            <a:off x="1002343" y="5064252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Physical</a:t>
            </a:r>
          </a:p>
        </p:txBody>
      </p:sp>
      <p:sp>
        <p:nvSpPr>
          <p:cNvPr id="7" name="Rectangle 6"/>
          <p:cNvSpPr/>
          <p:nvPr/>
        </p:nvSpPr>
        <p:spPr>
          <a:xfrm>
            <a:off x="1002343" y="2551439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Transport</a:t>
            </a:r>
          </a:p>
        </p:txBody>
      </p:sp>
      <p:sp>
        <p:nvSpPr>
          <p:cNvPr id="8" name="Rectangle 7"/>
          <p:cNvSpPr/>
          <p:nvPr/>
        </p:nvSpPr>
        <p:spPr>
          <a:xfrm>
            <a:off x="1002343" y="1717858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Application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3878" y="5064252"/>
            <a:ext cx="4266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Service: move bits to other node across link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3878" y="4159830"/>
            <a:ext cx="46342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Service: move frames to other node across link.</a:t>
            </a:r>
          </a:p>
          <a:p>
            <a:r>
              <a:rPr lang="en-US" dirty="0"/>
              <a:t>May add reliability, medium access control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3878" y="3296185"/>
            <a:ext cx="5432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Service: move packets to any other node in the network</a:t>
            </a:r>
          </a:p>
          <a:p>
            <a:r>
              <a:rPr lang="en-US" dirty="0"/>
              <a:t>IP: Unreliable, best-effort service model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23878" y="2381876"/>
            <a:ext cx="40656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Service: multiplexing applications</a:t>
            </a:r>
          </a:p>
          <a:p>
            <a:r>
              <a:rPr lang="en-US" dirty="0"/>
              <a:t>Reliable byte stream to other node (TCP), </a:t>
            </a:r>
          </a:p>
          <a:p>
            <a:r>
              <a:rPr lang="en-US" dirty="0"/>
              <a:t>Unreliable datagram (UDP)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23878" y="1592242"/>
            <a:ext cx="3240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Service: user-facing application.</a:t>
            </a:r>
          </a:p>
          <a:p>
            <a:r>
              <a:rPr lang="en-US" dirty="0"/>
              <a:t>Application-defined messages</a:t>
            </a:r>
          </a:p>
        </p:txBody>
      </p:sp>
    </p:spTree>
    <p:extLst>
      <p:ext uri="{BB962C8B-B14F-4D97-AF65-F5344CB8AC3E}">
        <p14:creationId xmlns:p14="http://schemas.microsoft.com/office/powerpoint/2010/main" val="7610945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Protocols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you need to communicate?</a:t>
            </a:r>
          </a:p>
          <a:p>
            <a:pPr lvl="1"/>
            <a:r>
              <a:rPr lang="en-US" dirty="0"/>
              <a:t>Definition of message formats</a:t>
            </a:r>
          </a:p>
          <a:p>
            <a:pPr lvl="1"/>
            <a:r>
              <a:rPr lang="en-US" dirty="0"/>
              <a:t>Definition of the semantics of messages</a:t>
            </a:r>
          </a:p>
          <a:p>
            <a:pPr lvl="1"/>
            <a:r>
              <a:rPr lang="en-US" dirty="0"/>
              <a:t>Definition of valid sequences of messages</a:t>
            </a:r>
          </a:p>
          <a:p>
            <a:pPr lvl="2"/>
            <a:r>
              <a:rPr lang="en-US" dirty="0"/>
              <a:t>Including valid timings</a:t>
            </a:r>
          </a:p>
          <a:p>
            <a:r>
              <a:rPr lang="en-US" dirty="0"/>
              <a:t>Also, who do you talk to? …</a:t>
            </a:r>
          </a:p>
        </p:txBody>
      </p:sp>
    </p:spTree>
    <p:extLst>
      <p:ext uri="{BB962C8B-B14F-4D97-AF65-F5344CB8AC3E}">
        <p14:creationId xmlns:p14="http://schemas.microsoft.com/office/powerpoint/2010/main" val="3806656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Naming/Addressing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131667"/>
            <a:ext cx="8074752" cy="399449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Each node typically has a unique* name</a:t>
            </a:r>
          </a:p>
          <a:p>
            <a:pPr lvl="1"/>
            <a:r>
              <a:rPr lang="en-US" dirty="0"/>
              <a:t>When that name also tells you how to get to the node, it is called an </a:t>
            </a:r>
            <a:r>
              <a:rPr lang="en-US" i="1" dirty="0"/>
              <a:t>address</a:t>
            </a:r>
          </a:p>
          <a:p>
            <a:r>
              <a:rPr lang="en-US" dirty="0"/>
              <a:t>Each layer can have its own naming/addressing</a:t>
            </a:r>
          </a:p>
          <a:p>
            <a:r>
              <a:rPr lang="en-US" i="1" dirty="0"/>
              <a:t>Routing</a:t>
            </a:r>
            <a:r>
              <a:rPr lang="en-US" dirty="0"/>
              <a:t> is the process of finding a path to the destination</a:t>
            </a:r>
          </a:p>
          <a:p>
            <a:pPr lvl="1"/>
            <a:r>
              <a:rPr lang="en-US" dirty="0"/>
              <a:t>In packet switched networks, each packet must have a destination address</a:t>
            </a:r>
          </a:p>
          <a:p>
            <a:pPr lvl="1"/>
            <a:r>
              <a:rPr lang="en-US" dirty="0"/>
              <a:t>For circuit switched, use address to set up circuit</a:t>
            </a:r>
          </a:p>
          <a:p>
            <a:r>
              <a:rPr lang="en-US" dirty="0"/>
              <a:t>Special addresses can exist for broadcast/multicast/</a:t>
            </a:r>
            <a:r>
              <a:rPr lang="en-US" dirty="0" err="1"/>
              <a:t>anycast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281026" y="6109001"/>
            <a:ext cx="5446422" cy="731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*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 within the relevant scope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1791189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Decide on how to factor the problem</a:t>
            </a:r>
          </a:p>
          <a:p>
            <a:pPr lvl="1"/>
            <a:r>
              <a:rPr lang="en-US" dirty="0"/>
              <a:t>What services at which layer?</a:t>
            </a:r>
          </a:p>
          <a:p>
            <a:pPr lvl="1"/>
            <a:r>
              <a:rPr lang="en-US" dirty="0"/>
              <a:t>What to leave out?</a:t>
            </a:r>
          </a:p>
          <a:p>
            <a:pPr lvl="1"/>
            <a:r>
              <a:rPr lang="en-US" dirty="0"/>
              <a:t>More on this later (End-to-end principle)</a:t>
            </a:r>
          </a:p>
          <a:p>
            <a:r>
              <a:rPr lang="en-US" dirty="0"/>
              <a:t>For example: </a:t>
            </a:r>
          </a:p>
          <a:p>
            <a:pPr lvl="1"/>
            <a:r>
              <a:rPr lang="en-US" dirty="0"/>
              <a:t>IP offers pretty crappy service, even on top of reliable links… why?</a:t>
            </a:r>
          </a:p>
          <a:p>
            <a:pPr lvl="1"/>
            <a:r>
              <a:rPr lang="en-US" dirty="0"/>
              <a:t>TCP: offers reliable, in-order, no-duplicates service. Why would you want UDP?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523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/>
              <a:t>IP as the Narrow Waist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51200"/>
            <a:ext cx="7569200" cy="247062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Many applications protocols on top of UDP &amp; TCP</a:t>
            </a:r>
          </a:p>
          <a:p>
            <a:r>
              <a:rPr lang="en-US" dirty="0"/>
              <a:t>IP works over many types of networks</a:t>
            </a:r>
          </a:p>
          <a:p>
            <a:r>
              <a:rPr lang="en-US" dirty="0"/>
              <a:t>This is the “Hourglass” architecture of the Internet. </a:t>
            </a:r>
          </a:p>
          <a:p>
            <a:pPr lvl="1"/>
            <a:r>
              <a:rPr lang="en-US" dirty="0"/>
              <a:t>If every network supports IP, applications run over many different networks (</a:t>
            </a:r>
            <a:r>
              <a:rPr lang="en-US" i="1" dirty="0"/>
              <a:t>e.g.</a:t>
            </a:r>
            <a:r>
              <a:rPr lang="en-US" dirty="0"/>
              <a:t>, cellular network)</a:t>
            </a:r>
          </a:p>
        </p:txBody>
      </p:sp>
      <p:pic>
        <p:nvPicPr>
          <p:cNvPr id="4" name="Picture 3" descr="01x14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941" y="1300276"/>
            <a:ext cx="3735694" cy="285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058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1" y="443410"/>
            <a:ext cx="7569200" cy="1143000"/>
          </a:xfrm>
        </p:spPr>
        <p:txBody>
          <a:bodyPr/>
          <a:lstStyle/>
          <a:p>
            <a:r>
              <a:rPr lang="en-US" dirty="0"/>
              <a:t>Network Layer: Internet</a:t>
            </a:r>
            <a:r>
              <a:rPr lang="en-US" baseline="0" dirty="0"/>
              <a:t> Protocol (IP)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86411"/>
            <a:ext cx="7994557" cy="464039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Used by</a:t>
            </a:r>
            <a:r>
              <a:rPr lang="en-US" baseline="0" dirty="0"/>
              <a:t> most computer networks today</a:t>
            </a:r>
          </a:p>
          <a:p>
            <a:pPr lvl="1"/>
            <a:r>
              <a:rPr lang="en-US" dirty="0"/>
              <a:t>Runs </a:t>
            </a:r>
            <a:r>
              <a:rPr lang="en-US" i="1" dirty="0"/>
              <a:t>over</a:t>
            </a:r>
            <a:r>
              <a:rPr lang="en-US" dirty="0"/>
              <a:t> a variety of physical networks, can connect Ethernet, wireless, modem lines, etc.</a:t>
            </a:r>
          </a:p>
          <a:p>
            <a:r>
              <a:rPr lang="en-US" baseline="0" dirty="0"/>
              <a:t>Every</a:t>
            </a:r>
            <a:r>
              <a:rPr lang="en-US" dirty="0"/>
              <a:t> host has a unique 4-byte IP address (IPv4)</a:t>
            </a:r>
          </a:p>
          <a:p>
            <a:pPr lvl="1"/>
            <a:r>
              <a:rPr lang="en-US" i="1" baseline="0" dirty="0"/>
              <a:t>E.g.</a:t>
            </a:r>
            <a:r>
              <a:rPr lang="en-US" baseline="0" dirty="0"/>
              <a:t>,</a:t>
            </a:r>
            <a:r>
              <a:rPr lang="en-US" dirty="0"/>
              <a:t> </a:t>
            </a:r>
            <a:r>
              <a:rPr lang="en-US" baseline="0" dirty="0"/>
              <a:t> </a:t>
            </a:r>
            <a:r>
              <a:rPr lang="en-US" baseline="0" dirty="0" err="1"/>
              <a:t>www.cs.brown.edu</a:t>
            </a:r>
            <a:r>
              <a:rPr lang="en-US" baseline="0" dirty="0"/>
              <a:t> </a:t>
            </a:r>
            <a:r>
              <a:rPr lang="en-US" baseline="0" dirty="0">
                <a:sym typeface="Wingdings"/>
              </a:rPr>
              <a:t>128.148.32.110</a:t>
            </a:r>
          </a:p>
          <a:p>
            <a:pPr lvl="1"/>
            <a:r>
              <a:rPr lang="en-US" dirty="0">
                <a:sym typeface="Wingdings"/>
              </a:rPr>
              <a:t>The </a:t>
            </a:r>
            <a:r>
              <a:rPr lang="en-US" i="1" dirty="0">
                <a:sym typeface="Wingdings"/>
              </a:rPr>
              <a:t>network</a:t>
            </a:r>
            <a:r>
              <a:rPr lang="en-US" dirty="0">
                <a:sym typeface="Wingdings"/>
              </a:rPr>
              <a:t> knows how to route a packet to any address</a:t>
            </a:r>
          </a:p>
          <a:p>
            <a:r>
              <a:rPr lang="en-US" dirty="0">
                <a:sym typeface="Wingdings"/>
              </a:rPr>
              <a:t>Need more to build something like the Web</a:t>
            </a:r>
          </a:p>
          <a:p>
            <a:pPr lvl="1"/>
            <a:r>
              <a:rPr lang="en-US" dirty="0">
                <a:sym typeface="Wingdings"/>
              </a:rPr>
              <a:t>Need naming (DNS)</a:t>
            </a:r>
          </a:p>
          <a:p>
            <a:pPr lvl="1"/>
            <a:r>
              <a:rPr lang="en-US" dirty="0">
                <a:sym typeface="Wingdings"/>
              </a:rPr>
              <a:t>Interface for browser and server software </a:t>
            </a:r>
          </a:p>
          <a:p>
            <a:pPr lvl="1"/>
            <a:r>
              <a:rPr lang="en-US" dirty="0">
                <a:sym typeface="Wingdings"/>
              </a:rPr>
              <a:t>Need </a:t>
            </a:r>
            <a:r>
              <a:rPr lang="en-US" dirty="0" err="1">
                <a:sym typeface="Wingdings"/>
              </a:rPr>
              <a:t>demultiplexing</a:t>
            </a:r>
            <a:r>
              <a:rPr lang="en-US" dirty="0">
                <a:sym typeface="Wingdings"/>
              </a:rPr>
              <a:t> within a host: which packets are for web browser, Skype, or the mail program?</a:t>
            </a:r>
          </a:p>
        </p:txBody>
      </p:sp>
    </p:spTree>
    <p:extLst>
      <p:ext uri="{BB962C8B-B14F-4D97-AF65-F5344CB8AC3E}">
        <p14:creationId xmlns:p14="http://schemas.microsoft.com/office/powerpoint/2010/main" val="5789292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12418"/>
            <a:ext cx="7569200" cy="1143000"/>
          </a:xfrm>
        </p:spPr>
        <p:txBody>
          <a:bodyPr/>
          <a:lstStyle/>
          <a:p>
            <a:r>
              <a:rPr lang="en-US" dirty="0"/>
              <a:t>Inter-process</a:t>
            </a:r>
            <a:r>
              <a:rPr lang="en-US" baseline="0" dirty="0"/>
              <a:t>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786280"/>
            <a:ext cx="7569200" cy="1603212"/>
          </a:xfrm>
        </p:spPr>
        <p:txBody>
          <a:bodyPr>
            <a:normAutofit fontScale="92500"/>
          </a:bodyPr>
          <a:lstStyle/>
          <a:p>
            <a:r>
              <a:rPr lang="en-US" dirty="0"/>
              <a:t>Talking from host to host is great, but we want abstraction of inter-process communication</a:t>
            </a:r>
          </a:p>
          <a:p>
            <a:r>
              <a:rPr lang="en-US" dirty="0"/>
              <a:t>Solution: </a:t>
            </a:r>
            <a:r>
              <a:rPr lang="en-US" i="1" dirty="0"/>
              <a:t>encapsulate</a:t>
            </a:r>
            <a:r>
              <a:rPr lang="en-US" dirty="0"/>
              <a:t> another protocol within IP</a:t>
            </a:r>
          </a:p>
        </p:txBody>
      </p:sp>
      <p:pic>
        <p:nvPicPr>
          <p:cNvPr id="4" name="Picture 3" descr="01x0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923" y="1481330"/>
            <a:ext cx="4678580" cy="326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2290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64687"/>
            <a:ext cx="7569200" cy="1143000"/>
          </a:xfrm>
        </p:spPr>
        <p:txBody>
          <a:bodyPr/>
          <a:lstStyle/>
          <a:p>
            <a:r>
              <a:rPr lang="en-US" dirty="0"/>
              <a:t>Transport:</a:t>
            </a:r>
            <a:r>
              <a:rPr lang="en-US" baseline="0" dirty="0"/>
              <a:t> UDP and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07687"/>
            <a:ext cx="7569200" cy="465009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UDP and TCP most popular protocols on IP</a:t>
            </a:r>
          </a:p>
          <a:p>
            <a:pPr lvl="1"/>
            <a:r>
              <a:rPr lang="en-US" dirty="0"/>
              <a:t>Both use 16-bit </a:t>
            </a:r>
            <a:r>
              <a:rPr lang="en-US" i="1" dirty="0"/>
              <a:t>port </a:t>
            </a:r>
            <a:r>
              <a:rPr lang="en-US" dirty="0"/>
              <a:t>number &amp; 32-bit IP address</a:t>
            </a:r>
          </a:p>
          <a:p>
            <a:pPr lvl="1"/>
            <a:r>
              <a:rPr lang="en-US" dirty="0"/>
              <a:t>Applications </a:t>
            </a:r>
            <a:r>
              <a:rPr lang="en-US" i="1" dirty="0"/>
              <a:t>bind</a:t>
            </a:r>
            <a:r>
              <a:rPr lang="en-US" dirty="0"/>
              <a:t> a port &amp; receive traffic on that port</a:t>
            </a:r>
          </a:p>
          <a:p>
            <a:r>
              <a:rPr lang="en-US" dirty="0"/>
              <a:t>UDP – User (unreliable) Datagram Protocol</a:t>
            </a:r>
          </a:p>
          <a:p>
            <a:pPr lvl="1"/>
            <a:r>
              <a:rPr lang="en-US" dirty="0"/>
              <a:t>Exposes packet-switched nature of Internet</a:t>
            </a:r>
          </a:p>
          <a:p>
            <a:pPr lvl="1"/>
            <a:r>
              <a:rPr lang="en-US" dirty="0"/>
              <a:t>Adds multiplexing on top of IP</a:t>
            </a:r>
          </a:p>
          <a:p>
            <a:pPr lvl="1"/>
            <a:r>
              <a:rPr lang="en-US" dirty="0"/>
              <a:t>Sent packets may be dropped, reordered, even duplicated (but there is corruption protection)</a:t>
            </a:r>
          </a:p>
          <a:p>
            <a:r>
              <a:rPr lang="en-US" dirty="0"/>
              <a:t>TCP – Transmission Control Protocol</a:t>
            </a:r>
          </a:p>
          <a:p>
            <a:pPr lvl="1"/>
            <a:r>
              <a:rPr lang="en-US" dirty="0"/>
              <a:t>Provides illusion of reliable ‘pipe’ or ‘stream’ between two processes anywhere on the network</a:t>
            </a:r>
          </a:p>
          <a:p>
            <a:pPr lvl="1"/>
            <a:r>
              <a:rPr lang="en-US" dirty="0"/>
              <a:t>Handles congestion and flow control</a:t>
            </a:r>
          </a:p>
        </p:txBody>
      </p:sp>
    </p:spTree>
    <p:extLst>
      <p:ext uri="{BB962C8B-B14F-4D97-AF65-F5344CB8AC3E}">
        <p14:creationId xmlns:p14="http://schemas.microsoft.com/office/powerpoint/2010/main" val="22779992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Uses of TCP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131667"/>
            <a:ext cx="7569200" cy="4281008"/>
          </a:xfrm>
        </p:spPr>
        <p:txBody>
          <a:bodyPr>
            <a:normAutofit/>
          </a:bodyPr>
          <a:lstStyle/>
          <a:p>
            <a:r>
              <a:rPr lang="en-US" dirty="0"/>
              <a:t>Most applications use TCP</a:t>
            </a:r>
          </a:p>
          <a:p>
            <a:pPr lvl="1"/>
            <a:r>
              <a:rPr lang="en-US" dirty="0"/>
              <a:t>Easier to program (reliability is convenient)</a:t>
            </a:r>
          </a:p>
          <a:p>
            <a:pPr lvl="1"/>
            <a:r>
              <a:rPr lang="en-US" dirty="0"/>
              <a:t>Automatically avoids congestion (don’t need to worry about taking down the network</a:t>
            </a:r>
          </a:p>
          <a:p>
            <a:r>
              <a:rPr lang="en-US" dirty="0"/>
              <a:t>Servers typically listen on well-know ports:</a:t>
            </a:r>
          </a:p>
          <a:p>
            <a:pPr lvl="1"/>
            <a:r>
              <a:rPr lang="en-US" dirty="0"/>
              <a:t>SSH: 22</a:t>
            </a:r>
          </a:p>
          <a:p>
            <a:pPr lvl="1"/>
            <a:r>
              <a:rPr lang="en-US" dirty="0"/>
              <a:t>SMTP (email): 25</a:t>
            </a:r>
          </a:p>
          <a:p>
            <a:pPr lvl="1"/>
            <a:r>
              <a:rPr lang="en-US" dirty="0"/>
              <a:t>Finger: 79</a:t>
            </a:r>
          </a:p>
          <a:p>
            <a:pPr lvl="1"/>
            <a:r>
              <a:rPr lang="en-US" dirty="0"/>
              <a:t>HTTP (web): 80</a:t>
            </a:r>
          </a:p>
        </p:txBody>
      </p:sp>
    </p:spTree>
    <p:extLst>
      <p:ext uri="{BB962C8B-B14F-4D97-AF65-F5344CB8AC3E}">
        <p14:creationId xmlns:p14="http://schemas.microsoft.com/office/powerpoint/2010/main" val="18623831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64687"/>
            <a:ext cx="7569200" cy="1143000"/>
          </a:xfrm>
        </p:spPr>
        <p:txBody>
          <a:bodyPr/>
          <a:lstStyle/>
          <a:p>
            <a:r>
              <a:rPr lang="en-US" dirty="0"/>
              <a:t>Transport:</a:t>
            </a:r>
            <a:r>
              <a:rPr lang="en-US" baseline="0" dirty="0"/>
              <a:t> UDP and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07687"/>
            <a:ext cx="7569200" cy="465009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UDP and TCP most popular protocols on IP</a:t>
            </a:r>
          </a:p>
          <a:p>
            <a:pPr lvl="1"/>
            <a:r>
              <a:rPr lang="en-US" dirty="0"/>
              <a:t>Both use 16-bit </a:t>
            </a:r>
            <a:r>
              <a:rPr lang="en-US" i="1" dirty="0"/>
              <a:t>port </a:t>
            </a:r>
            <a:r>
              <a:rPr lang="en-US" dirty="0"/>
              <a:t>number &amp; 32-bit IP address</a:t>
            </a:r>
          </a:p>
          <a:p>
            <a:pPr lvl="1"/>
            <a:r>
              <a:rPr lang="en-US" dirty="0"/>
              <a:t>Applications </a:t>
            </a:r>
            <a:r>
              <a:rPr lang="en-US" i="1" dirty="0"/>
              <a:t>bind</a:t>
            </a:r>
            <a:r>
              <a:rPr lang="en-US" dirty="0"/>
              <a:t> a port &amp; receive traffic on that port</a:t>
            </a:r>
          </a:p>
          <a:p>
            <a:r>
              <a:rPr lang="en-US" dirty="0"/>
              <a:t>UDP – User (unreliable) Datagram Protocol</a:t>
            </a:r>
          </a:p>
          <a:p>
            <a:pPr lvl="1"/>
            <a:r>
              <a:rPr lang="en-US" dirty="0"/>
              <a:t>Exposes packet-switched nature of Internet</a:t>
            </a:r>
          </a:p>
          <a:p>
            <a:pPr lvl="1"/>
            <a:r>
              <a:rPr lang="en-US" dirty="0"/>
              <a:t>Adds multiplexing on top of IP</a:t>
            </a:r>
          </a:p>
          <a:p>
            <a:pPr lvl="1"/>
            <a:r>
              <a:rPr lang="en-US" dirty="0"/>
              <a:t>Sent packets may be dropped, reordered, even duplicated (but there is corruption protection)</a:t>
            </a:r>
          </a:p>
          <a:p>
            <a:r>
              <a:rPr lang="en-US" dirty="0"/>
              <a:t>TCP – Transmission Control Protocol</a:t>
            </a:r>
          </a:p>
          <a:p>
            <a:pPr lvl="1"/>
            <a:r>
              <a:rPr lang="en-US" dirty="0"/>
              <a:t>Provides illusion of reliable ‘pipe’ or ‘stream’ between two processes anywhere on the network</a:t>
            </a:r>
          </a:p>
          <a:p>
            <a:pPr lvl="1"/>
            <a:r>
              <a:rPr lang="en-US" dirty="0"/>
              <a:t>Handles congestion and flow control</a:t>
            </a:r>
          </a:p>
        </p:txBody>
      </p:sp>
    </p:spTree>
    <p:extLst>
      <p:ext uri="{BB962C8B-B14F-4D97-AF65-F5344CB8AC3E}">
        <p14:creationId xmlns:p14="http://schemas.microsoft.com/office/powerpoint/2010/main" val="3487167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Internet Layering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35711"/>
            <a:ext cx="7963580" cy="2369902"/>
          </a:xfrm>
        </p:spPr>
        <p:txBody>
          <a:bodyPr>
            <a:normAutofit/>
          </a:bodyPr>
          <a:lstStyle/>
          <a:p>
            <a:r>
              <a:rPr lang="en-US" dirty="0"/>
              <a:t>Strict layering not </a:t>
            </a:r>
            <a:r>
              <a:rPr lang="en-US" i="1" dirty="0"/>
              <a:t>required</a:t>
            </a:r>
            <a:endParaRPr lang="en-US" dirty="0"/>
          </a:p>
          <a:p>
            <a:pPr lvl="1"/>
            <a:r>
              <a:rPr lang="en-US" dirty="0"/>
              <a:t>TCP/UDP “cheat” to detect certain errors in IP-level information like address</a:t>
            </a:r>
          </a:p>
          <a:p>
            <a:pPr lvl="1"/>
            <a:r>
              <a:rPr lang="en-US" dirty="0"/>
              <a:t>Overall, allows evolution, experimentation</a:t>
            </a:r>
          </a:p>
        </p:txBody>
      </p:sp>
      <p:pic>
        <p:nvPicPr>
          <p:cNvPr id="4" name="Picture 3" descr="01x1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8712" y="1989138"/>
            <a:ext cx="3152354" cy="189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3206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E870D-313B-2049-BC46-1C5B301E3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more thing…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C7825-EB2A-2846-9ADA-C4D55A807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56337"/>
          </a:xfrm>
        </p:spPr>
        <p:txBody>
          <a:bodyPr>
            <a:normAutofit/>
          </a:bodyPr>
          <a:lstStyle/>
          <a:p>
            <a:r>
              <a:rPr lang="en-US" dirty="0"/>
              <a:t>Layering defines interfaces well</a:t>
            </a:r>
          </a:p>
          <a:p>
            <a:pPr lvl="1"/>
            <a:r>
              <a:rPr lang="en-US" dirty="0"/>
              <a:t>What if I get an Ethernet frame, and send it as the payload of an IP packet across the world?</a:t>
            </a:r>
          </a:p>
          <a:p>
            <a:r>
              <a:rPr lang="en-US" dirty="0"/>
              <a:t>Layering can be recursive</a:t>
            </a:r>
          </a:p>
          <a:p>
            <a:pPr lvl="1"/>
            <a:r>
              <a:rPr lang="en-US" dirty="0"/>
              <a:t>Each layer agnostic to payload!</a:t>
            </a:r>
          </a:p>
          <a:p>
            <a:r>
              <a:rPr lang="en-US" dirty="0"/>
              <a:t>Many examples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Tunnels</a:t>
            </a:r>
            <a:r>
              <a:rPr lang="en-US" dirty="0"/>
              <a:t>: e.g.,                                                                                                                                                     VXLAN is ETH over UDP (over IP over ETH again…)</a:t>
            </a:r>
          </a:p>
          <a:p>
            <a:pPr lvl="1"/>
            <a:r>
              <a:rPr lang="en-US" dirty="0"/>
              <a:t>Our IP assignment: IP on top of UDP “links”</a:t>
            </a:r>
          </a:p>
        </p:txBody>
      </p:sp>
    </p:spTree>
    <p:extLst>
      <p:ext uri="{BB962C8B-B14F-4D97-AF65-F5344CB8AC3E}">
        <p14:creationId xmlns:p14="http://schemas.microsoft.com/office/powerpoint/2010/main" val="90640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129C0-7173-8C40-8D25-E92105563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0"/>
            <a:ext cx="7569200" cy="788215"/>
          </a:xfrm>
        </p:spPr>
        <p:txBody>
          <a:bodyPr>
            <a:normAutofit/>
          </a:bodyPr>
          <a:lstStyle/>
          <a:p>
            <a:r>
              <a:rPr lang="en-US" dirty="0"/>
              <a:t>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B788BD-A273-2A4C-988F-966B22E4C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24" y="881742"/>
            <a:ext cx="8979352" cy="21443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5788FB-5431-2E45-902B-FC1C29E15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24" y="3238336"/>
            <a:ext cx="8928189" cy="23133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BEE867-EE15-114E-B153-BDD72536F0D5}"/>
              </a:ext>
            </a:extLst>
          </p:cNvPr>
          <p:cNvSpPr txBox="1"/>
          <p:nvPr/>
        </p:nvSpPr>
        <p:spPr>
          <a:xfrm>
            <a:off x="787400" y="5719227"/>
            <a:ext cx="822195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This is just an example, do not worry about the details, or the specific protocols!</a:t>
            </a:r>
          </a:p>
          <a:p>
            <a:endParaRPr lang="en-US" dirty="0"/>
          </a:p>
          <a:p>
            <a:r>
              <a:rPr lang="en-US" sz="1600" dirty="0"/>
              <a:t>From: Yu et al., A General, Easy to Program and Scalable Framework for Analyzing In-network Packet Traces, NSDI 2019</a:t>
            </a:r>
          </a:p>
        </p:txBody>
      </p:sp>
    </p:spTree>
    <p:extLst>
      <p:ext uri="{BB962C8B-B14F-4D97-AF65-F5344CB8AC3E}">
        <p14:creationId xmlns:p14="http://schemas.microsoft.com/office/powerpoint/2010/main" val="9653388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didn’t cover these in class, but these concepts about the socket API are useful for, and exercised by, the </a:t>
            </a:r>
            <a:r>
              <a:rPr lang="en-US" dirty="0" err="1"/>
              <a:t>Snowcast</a:t>
            </a:r>
            <a:r>
              <a:rPr lang="en-US" dirty="0"/>
              <a:t> assignment!</a:t>
            </a:r>
          </a:p>
        </p:txBody>
      </p:sp>
    </p:spTree>
    <p:extLst>
      <p:ext uri="{BB962C8B-B14F-4D97-AF65-F5344CB8AC3E}">
        <p14:creationId xmlns:p14="http://schemas.microsoft.com/office/powerpoint/2010/main" val="2103487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08666"/>
            <a:ext cx="7569200" cy="1143000"/>
          </a:xfrm>
        </p:spPr>
        <p:txBody>
          <a:bodyPr/>
          <a:lstStyle/>
          <a:p>
            <a:r>
              <a:rPr lang="en-US" dirty="0"/>
              <a:t>Using TCP/IP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508" y="1509685"/>
            <a:ext cx="8326984" cy="3994495"/>
          </a:xfrm>
        </p:spPr>
        <p:txBody>
          <a:bodyPr/>
          <a:lstStyle/>
          <a:p>
            <a:r>
              <a:rPr lang="en-US" dirty="0"/>
              <a:t>How can applications use the network?</a:t>
            </a:r>
          </a:p>
          <a:p>
            <a:r>
              <a:rPr lang="en-US" i="1" dirty="0"/>
              <a:t>Sockets</a:t>
            </a:r>
            <a:r>
              <a:rPr lang="en-US" dirty="0"/>
              <a:t> API. </a:t>
            </a:r>
          </a:p>
          <a:p>
            <a:pPr lvl="1"/>
            <a:r>
              <a:rPr lang="en-US" dirty="0"/>
              <a:t>Originally from BSD, widely implemented (*BSD, Linux, Mac OS X, Windows, …)</a:t>
            </a:r>
          </a:p>
          <a:p>
            <a:pPr lvl="1"/>
            <a:r>
              <a:rPr lang="en-US" dirty="0"/>
              <a:t>Important do know and do once</a:t>
            </a:r>
          </a:p>
          <a:p>
            <a:pPr lvl="1"/>
            <a:r>
              <a:rPr lang="en-US" dirty="0"/>
              <a:t>Higher-level APIs build on them</a:t>
            </a:r>
          </a:p>
          <a:p>
            <a:r>
              <a:rPr lang="en-US" dirty="0"/>
              <a:t>After basic setup, much like files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904" y="224156"/>
            <a:ext cx="8048192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Sockets: Communication Between Machines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600" y="1161717"/>
            <a:ext cx="8574800" cy="4484772"/>
          </a:xfrm>
        </p:spPr>
        <p:txBody>
          <a:bodyPr>
            <a:normAutofit/>
          </a:bodyPr>
          <a:lstStyle/>
          <a:p>
            <a:r>
              <a:rPr lang="en-US" dirty="0"/>
              <a:t>Network sockets are file descriptors too</a:t>
            </a:r>
          </a:p>
          <a:p>
            <a:r>
              <a:rPr lang="en-US" dirty="0"/>
              <a:t>Datagram sockets: unreliable message delivery</a:t>
            </a:r>
          </a:p>
          <a:p>
            <a:pPr lvl="1"/>
            <a:r>
              <a:rPr lang="en-US" dirty="0"/>
              <a:t>With IP, gives you UDP</a:t>
            </a:r>
          </a:p>
          <a:p>
            <a:pPr lvl="1"/>
            <a:r>
              <a:rPr lang="en-US" dirty="0"/>
              <a:t>Send atomic messages, which may be reordered or lost</a:t>
            </a:r>
          </a:p>
          <a:p>
            <a:pPr lvl="1"/>
            <a:r>
              <a:rPr lang="en-US" dirty="0"/>
              <a:t>Special system calls to read/write: </a:t>
            </a:r>
            <a:r>
              <a:rPr lang="en-US" dirty="0">
                <a:latin typeface="Courier"/>
                <a:cs typeface="Courier"/>
              </a:rPr>
              <a:t>send</a:t>
            </a:r>
            <a:r>
              <a:rPr lang="en-US" dirty="0"/>
              <a:t>/</a:t>
            </a:r>
            <a:r>
              <a:rPr lang="en-US" dirty="0" err="1">
                <a:latin typeface="Courier"/>
                <a:cs typeface="Courier"/>
              </a:rPr>
              <a:t>recv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/>
              <a:t>Stream sockets: bi-directional pipes</a:t>
            </a:r>
          </a:p>
          <a:p>
            <a:pPr lvl="1"/>
            <a:r>
              <a:rPr lang="en-US" dirty="0"/>
              <a:t>With IP, gives you TCP</a:t>
            </a:r>
          </a:p>
          <a:p>
            <a:pPr lvl="1"/>
            <a:r>
              <a:rPr lang="en-US" dirty="0"/>
              <a:t>Bytes written on one end read on another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Reads may not return full amount requested, must re-read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calls for</a:t>
            </a:r>
            <a:r>
              <a:rPr lang="en-US" baseline="0" dirty="0"/>
              <a:t> using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439" y="1509685"/>
            <a:ext cx="8141122" cy="4794563"/>
          </a:xfrm>
        </p:spPr>
        <p:txBody>
          <a:bodyPr>
            <a:normAutofit fontScale="92500"/>
          </a:bodyPr>
          <a:lstStyle/>
          <a:p>
            <a:pPr>
              <a:buNone/>
              <a:tabLst>
                <a:tab pos="3654425" algn="l"/>
              </a:tabLst>
            </a:pPr>
            <a:r>
              <a:rPr lang="en-US" u="sng" dirty="0"/>
              <a:t>Client</a:t>
            </a:r>
            <a:r>
              <a:rPr lang="en-US" dirty="0"/>
              <a:t>	</a:t>
            </a:r>
            <a:r>
              <a:rPr lang="en-US" u="sng" dirty="0"/>
              <a:t>Server   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/>
              <a:t>			</a:t>
            </a:r>
            <a:r>
              <a:rPr lang="en-US" sz="2400" b="0" dirty="0">
                <a:latin typeface="Courier"/>
                <a:cs typeface="Courier"/>
              </a:rPr>
              <a:t>socket</a:t>
            </a:r>
            <a:r>
              <a:rPr lang="en-US" dirty="0"/>
              <a:t> – make socket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/>
              <a:t>			</a:t>
            </a:r>
            <a:r>
              <a:rPr lang="en-US" sz="2400" b="0" dirty="0">
                <a:latin typeface="Courier"/>
                <a:cs typeface="Courier"/>
              </a:rPr>
              <a:t>bind</a:t>
            </a:r>
            <a:r>
              <a:rPr lang="en-US" dirty="0"/>
              <a:t> – assign address, port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/>
              <a:t>			</a:t>
            </a:r>
            <a:r>
              <a:rPr lang="en-US" sz="2400" b="0" dirty="0">
                <a:latin typeface="Courier"/>
                <a:cs typeface="Courier"/>
              </a:rPr>
              <a:t>listen</a:t>
            </a:r>
            <a:r>
              <a:rPr lang="en-US" dirty="0"/>
              <a:t> – listen for clients</a:t>
            </a:r>
          </a:p>
          <a:p>
            <a:pPr>
              <a:buNone/>
              <a:tabLst>
                <a:tab pos="3654425" algn="l"/>
              </a:tabLst>
            </a:pPr>
            <a:r>
              <a:rPr lang="en-US" sz="2400" b="0" dirty="0">
                <a:latin typeface="Courier"/>
                <a:cs typeface="Courier"/>
              </a:rPr>
              <a:t>socket</a:t>
            </a:r>
            <a:r>
              <a:rPr lang="en-US" dirty="0"/>
              <a:t> – make socket</a:t>
            </a:r>
          </a:p>
          <a:p>
            <a:pPr>
              <a:buNone/>
              <a:tabLst>
                <a:tab pos="3654425" algn="l"/>
              </a:tabLst>
            </a:pPr>
            <a:r>
              <a:rPr lang="en-US" sz="2400" b="0" dirty="0">
                <a:latin typeface="Courier"/>
                <a:cs typeface="Courier"/>
              </a:rPr>
              <a:t>bind*</a:t>
            </a:r>
            <a:r>
              <a:rPr lang="en-US" dirty="0"/>
              <a:t> – assign address</a:t>
            </a:r>
          </a:p>
          <a:p>
            <a:pPr>
              <a:buNone/>
              <a:tabLst>
                <a:tab pos="3654425" algn="l"/>
              </a:tabLst>
            </a:pPr>
            <a:r>
              <a:rPr lang="en-US" sz="2400" b="0" dirty="0">
                <a:latin typeface="Courier"/>
                <a:cs typeface="Courier"/>
              </a:rPr>
              <a:t>connect</a:t>
            </a:r>
            <a:r>
              <a:rPr lang="en-US" dirty="0"/>
              <a:t> – connect to listening socket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/>
              <a:t>			</a:t>
            </a:r>
            <a:r>
              <a:rPr lang="en-US" sz="2400" b="0" dirty="0">
                <a:latin typeface="Courier"/>
                <a:cs typeface="Courier"/>
              </a:rPr>
              <a:t>accept</a:t>
            </a:r>
            <a:r>
              <a:rPr lang="en-US" dirty="0"/>
              <a:t> – accept connection</a:t>
            </a:r>
          </a:p>
          <a:p>
            <a:pPr>
              <a:buNone/>
              <a:tabLst>
                <a:tab pos="3654425" algn="l"/>
              </a:tabLst>
            </a:pPr>
            <a:endParaRPr lang="en-US" dirty="0"/>
          </a:p>
          <a:p>
            <a:pPr algn="r">
              <a:buFontTx/>
              <a:buChar char="•"/>
              <a:tabLst>
                <a:tab pos="3654425" algn="l"/>
              </a:tabLst>
            </a:pPr>
            <a:r>
              <a:rPr lang="en-US" sz="2400" dirty="0"/>
              <a:t>This call to bind is optional, connect can choose address &amp; port.</a:t>
            </a: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Socket Naming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462" y="1509685"/>
            <a:ext cx="8203076" cy="3994495"/>
          </a:xfrm>
        </p:spPr>
        <p:txBody>
          <a:bodyPr>
            <a:noAutofit/>
          </a:bodyPr>
          <a:lstStyle/>
          <a:p>
            <a:r>
              <a:rPr lang="en-US" dirty="0"/>
              <a:t>Recall how TCP &amp; UDP name communication endpoints</a:t>
            </a:r>
          </a:p>
          <a:p>
            <a:pPr lvl="1"/>
            <a:r>
              <a:rPr lang="en-US" dirty="0"/>
              <a:t>IP address specifies host (128.148.32.110)</a:t>
            </a:r>
          </a:p>
          <a:p>
            <a:pPr lvl="1"/>
            <a:r>
              <a:rPr lang="en-US" dirty="0"/>
              <a:t>16-bit port number </a:t>
            </a:r>
            <a:r>
              <a:rPr lang="en-US" dirty="0" err="1"/>
              <a:t>demultiplexes</a:t>
            </a:r>
            <a:r>
              <a:rPr lang="en-US" dirty="0"/>
              <a:t> within host</a:t>
            </a:r>
          </a:p>
          <a:p>
            <a:pPr lvl="1"/>
            <a:r>
              <a:rPr lang="en-US" dirty="0"/>
              <a:t>Well-known services listen on standard ports (</a:t>
            </a:r>
            <a:r>
              <a:rPr lang="en-US" i="1" dirty="0"/>
              <a:t>e.g.</a:t>
            </a:r>
            <a:r>
              <a:rPr lang="en-US" dirty="0"/>
              <a:t> </a:t>
            </a:r>
            <a:r>
              <a:rPr lang="en-US" dirty="0" err="1"/>
              <a:t>ssh</a:t>
            </a:r>
            <a:r>
              <a:rPr lang="en-US" dirty="0"/>
              <a:t> – 22, http – 80, mail – 25, see /etc/services for list)</a:t>
            </a:r>
          </a:p>
          <a:p>
            <a:pPr lvl="1"/>
            <a:r>
              <a:rPr lang="en-US" dirty="0"/>
              <a:t>Clients connect from arbitrary ports to well known ports</a:t>
            </a:r>
          </a:p>
          <a:p>
            <a:r>
              <a:rPr lang="en-US" dirty="0"/>
              <a:t>A connection is named by 5 components</a:t>
            </a:r>
          </a:p>
          <a:p>
            <a:pPr lvl="1"/>
            <a:r>
              <a:rPr lang="en-US" dirty="0"/>
              <a:t>Protocol, local IP, local port, remote IP, remote port</a:t>
            </a:r>
          </a:p>
          <a:p>
            <a:pPr lvl="1"/>
            <a:r>
              <a:rPr lang="en-US" dirty="0"/>
              <a:t>TCP requires connected sockets, but not UDP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Dealing with Address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1717"/>
            <a:ext cx="7569200" cy="5421343"/>
          </a:xfrm>
        </p:spPr>
        <p:txBody>
          <a:bodyPr/>
          <a:lstStyle/>
          <a:p>
            <a:r>
              <a:rPr lang="en-US" dirty="0"/>
              <a:t>All values in network byte order (Big </a:t>
            </a:r>
            <a:r>
              <a:rPr lang="en-US" dirty="0" err="1"/>
              <a:t>Endian</a:t>
            </a:r>
            <a:r>
              <a:rPr lang="en-US" dirty="0"/>
              <a:t>)</a:t>
            </a:r>
          </a:p>
          <a:p>
            <a:pPr lvl="1"/>
            <a:r>
              <a:rPr lang="en-US" sz="2000" dirty="0" err="1">
                <a:latin typeface="Courier"/>
                <a:cs typeface="Courier"/>
              </a:rPr>
              <a:t>htonl</a:t>
            </a:r>
            <a:r>
              <a:rPr lang="en-US" sz="2000" dirty="0">
                <a:latin typeface="Courier"/>
                <a:cs typeface="Courier"/>
              </a:rPr>
              <a:t>()</a:t>
            </a:r>
            <a:r>
              <a:rPr lang="en-US" dirty="0"/>
              <a:t>, </a:t>
            </a:r>
            <a:r>
              <a:rPr lang="en-US" sz="2000" dirty="0" err="1">
                <a:latin typeface="Courier"/>
                <a:cs typeface="Courier"/>
              </a:rPr>
              <a:t>htons</a:t>
            </a:r>
            <a:r>
              <a:rPr lang="en-US" sz="2000" dirty="0">
                <a:latin typeface="Courier"/>
                <a:cs typeface="Courier"/>
              </a:rPr>
              <a:t>()</a:t>
            </a:r>
            <a:r>
              <a:rPr lang="en-US" dirty="0"/>
              <a:t>: host to network, 32 and 16 bits</a:t>
            </a:r>
          </a:p>
          <a:p>
            <a:pPr lvl="1"/>
            <a:r>
              <a:rPr lang="en-US" sz="2000" dirty="0" err="1">
                <a:latin typeface="Courier"/>
                <a:cs typeface="Courier"/>
              </a:rPr>
              <a:t>ntohl</a:t>
            </a:r>
            <a:r>
              <a:rPr lang="en-US" sz="2000" dirty="0">
                <a:latin typeface="Courier"/>
                <a:cs typeface="Courier"/>
              </a:rPr>
              <a:t>()</a:t>
            </a:r>
            <a:r>
              <a:rPr lang="en-US" dirty="0"/>
              <a:t>, </a:t>
            </a:r>
            <a:r>
              <a:rPr lang="en-US" sz="2000" dirty="0" err="1">
                <a:latin typeface="Courier"/>
                <a:cs typeface="Courier"/>
              </a:rPr>
              <a:t>ntohs</a:t>
            </a:r>
            <a:r>
              <a:rPr lang="en-US" sz="2000" dirty="0">
                <a:latin typeface="Courier"/>
                <a:cs typeface="Courier"/>
              </a:rPr>
              <a:t>()</a:t>
            </a:r>
            <a:r>
              <a:rPr lang="en-US" dirty="0"/>
              <a:t>: network to host, 32 and 16 bits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Remember to always convert!</a:t>
            </a:r>
          </a:p>
          <a:p>
            <a:r>
              <a:rPr lang="en-US" dirty="0"/>
              <a:t>All address types begin with family</a:t>
            </a:r>
          </a:p>
          <a:p>
            <a:pPr lvl="1"/>
            <a:r>
              <a:rPr lang="en-US" sz="2000" dirty="0" err="1">
                <a:latin typeface="Courier"/>
                <a:cs typeface="Courier"/>
              </a:rPr>
              <a:t>sa_family</a:t>
            </a:r>
            <a:r>
              <a:rPr lang="en-US" dirty="0"/>
              <a:t> in </a:t>
            </a:r>
            <a:r>
              <a:rPr lang="en-US" sz="2000" dirty="0" err="1">
                <a:latin typeface="Courier"/>
                <a:cs typeface="Courier"/>
              </a:rPr>
              <a:t>sockaddr</a:t>
            </a:r>
            <a:r>
              <a:rPr lang="en-US" dirty="0"/>
              <a:t> tells you actual type</a:t>
            </a:r>
          </a:p>
          <a:p>
            <a:r>
              <a:rPr lang="en-US" dirty="0"/>
              <a:t>Not all addresses are the same size</a:t>
            </a:r>
          </a:p>
          <a:p>
            <a:pPr lvl="1"/>
            <a:r>
              <a:rPr lang="en-US" dirty="0"/>
              <a:t>e.g., </a:t>
            </a:r>
            <a:r>
              <a:rPr lang="en-US" sz="2000" dirty="0" err="1">
                <a:latin typeface="Courier"/>
                <a:cs typeface="Courier"/>
              </a:rPr>
              <a:t>struct</a:t>
            </a:r>
            <a:r>
              <a:rPr lang="en-US" sz="2000" dirty="0">
                <a:latin typeface="Courier"/>
                <a:cs typeface="Courier"/>
              </a:rPr>
              <a:t> sockaddr_in6</a:t>
            </a:r>
            <a:r>
              <a:rPr lang="en-US" dirty="0"/>
              <a:t> is typically 28 bytes, yet generic  </a:t>
            </a:r>
            <a:r>
              <a:rPr lang="en-US" sz="2000" dirty="0" err="1">
                <a:latin typeface="Courier"/>
                <a:cs typeface="Courier"/>
              </a:rPr>
              <a:t>struct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err="1">
                <a:latin typeface="Courier"/>
                <a:cs typeface="Courier"/>
              </a:rPr>
              <a:t>sockaddr</a:t>
            </a:r>
            <a:r>
              <a:rPr lang="en-US" dirty="0"/>
              <a:t> is only 16 bytes</a:t>
            </a:r>
          </a:p>
          <a:p>
            <a:pPr lvl="1"/>
            <a:r>
              <a:rPr lang="en-US" dirty="0"/>
              <a:t>So most calls require passing around socket length</a:t>
            </a:r>
          </a:p>
          <a:p>
            <a:pPr lvl="1"/>
            <a:r>
              <a:rPr lang="en-US" dirty="0"/>
              <a:t>New </a:t>
            </a:r>
            <a:r>
              <a:rPr lang="en-US" sz="2000" dirty="0" err="1">
                <a:latin typeface="Courier"/>
                <a:cs typeface="Courier"/>
              </a:rPr>
              <a:t>sockaddr_storage</a:t>
            </a:r>
            <a:r>
              <a:rPr lang="en-US" dirty="0"/>
              <a:t> is big enough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Client</a:t>
            </a:r>
            <a:r>
              <a:rPr lang="en-US" baseline="0" dirty="0"/>
              <a:t> Skeleton (IPv4)</a:t>
            </a:r>
            <a:endParaRPr lang="en-US" dirty="0"/>
          </a:p>
        </p:txBody>
      </p:sp>
      <p:pic>
        <p:nvPicPr>
          <p:cNvPr id="4" name="Content Placeholder 3" descr="cl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3904" r="-23904"/>
          <a:stretch>
            <a:fillRect/>
          </a:stretch>
        </p:blipFill>
        <p:spPr>
          <a:xfrm>
            <a:off x="0" y="1122446"/>
            <a:ext cx="9584228" cy="5057886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Server Skeleton (IPv4)</a:t>
            </a:r>
          </a:p>
        </p:txBody>
      </p:sp>
      <p:pic>
        <p:nvPicPr>
          <p:cNvPr id="4" name="Content Placeholder 3" descr="srv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3438" r="-23438"/>
          <a:stretch>
            <a:fillRect/>
          </a:stretch>
        </p:blipFill>
        <p:spPr>
          <a:xfrm>
            <a:off x="-304969" y="1129764"/>
            <a:ext cx="10590314" cy="5588826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</a:t>
            </a:r>
            <a:r>
              <a:rPr lang="en-US" baseline="0" dirty="0"/>
              <a:t> UDP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67156"/>
            <a:ext cx="8839200" cy="495258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Call socket with SOCK_DGRAM, bind as before</a:t>
            </a:r>
          </a:p>
          <a:p>
            <a:r>
              <a:rPr lang="en-US" dirty="0"/>
              <a:t>New calls for sending/receiving individual packets</a:t>
            </a:r>
          </a:p>
          <a:p>
            <a:pPr lvl="1"/>
            <a:r>
              <a:rPr lang="en-US" sz="2000" dirty="0" err="1">
                <a:latin typeface="Courier"/>
                <a:cs typeface="Courier"/>
              </a:rPr>
              <a:t>sendto(int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err="1">
                <a:latin typeface="Courier"/>
                <a:cs typeface="Courier"/>
              </a:rPr>
              <a:t>s</a:t>
            </a:r>
            <a:r>
              <a:rPr lang="en-US" sz="2000" dirty="0">
                <a:latin typeface="Courier"/>
                <a:cs typeface="Courier"/>
              </a:rPr>
              <a:t>, const void *</a:t>
            </a:r>
            <a:r>
              <a:rPr lang="en-US" sz="2000" dirty="0" err="1">
                <a:latin typeface="Courier"/>
                <a:cs typeface="Courier"/>
              </a:rPr>
              <a:t>msg</a:t>
            </a:r>
            <a:r>
              <a:rPr lang="en-US" sz="2000" dirty="0">
                <a:latin typeface="Courier"/>
                <a:cs typeface="Courier"/>
              </a:rPr>
              <a:t>, </a:t>
            </a:r>
            <a:r>
              <a:rPr lang="en-US" sz="2000" dirty="0" err="1">
                <a:latin typeface="Courier"/>
                <a:cs typeface="Courier"/>
              </a:rPr>
              <a:t>int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err="1">
                <a:latin typeface="Courier"/>
                <a:cs typeface="Courier"/>
              </a:rPr>
              <a:t>len</a:t>
            </a:r>
            <a:r>
              <a:rPr lang="en-US" sz="2000" dirty="0">
                <a:latin typeface="Courier"/>
                <a:cs typeface="Courier"/>
              </a:rPr>
              <a:t>, </a:t>
            </a:r>
            <a:r>
              <a:rPr lang="en-US" sz="2000" dirty="0" err="1">
                <a:latin typeface="Courier"/>
                <a:cs typeface="Courier"/>
              </a:rPr>
              <a:t>int</a:t>
            </a:r>
            <a:r>
              <a:rPr lang="en-US" sz="2000" dirty="0">
                <a:latin typeface="Courier"/>
                <a:cs typeface="Courier"/>
              </a:rPr>
              <a:t> flags, const </a:t>
            </a:r>
            <a:r>
              <a:rPr lang="en-US" sz="2000" dirty="0" err="1">
                <a:latin typeface="Courier"/>
                <a:cs typeface="Courier"/>
              </a:rPr>
              <a:t>struct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err="1">
                <a:latin typeface="Courier"/>
                <a:cs typeface="Courier"/>
              </a:rPr>
              <a:t>sockaddr</a:t>
            </a:r>
            <a:r>
              <a:rPr lang="en-US" sz="2000" dirty="0">
                <a:latin typeface="Courier"/>
                <a:cs typeface="Courier"/>
              </a:rPr>
              <a:t> *to, </a:t>
            </a:r>
            <a:r>
              <a:rPr lang="en-US" sz="2000" dirty="0" err="1">
                <a:latin typeface="Courier"/>
                <a:cs typeface="Courier"/>
              </a:rPr>
              <a:t>socklen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err="1">
                <a:latin typeface="Courier"/>
                <a:cs typeface="Courier"/>
              </a:rPr>
              <a:t>t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err="1">
                <a:latin typeface="Courier"/>
                <a:cs typeface="Courier"/>
              </a:rPr>
              <a:t>tolen</a:t>
            </a:r>
            <a:r>
              <a:rPr lang="en-US" sz="2000" dirty="0">
                <a:latin typeface="Courier"/>
                <a:cs typeface="Courier"/>
              </a:rPr>
              <a:t>);</a:t>
            </a:r>
          </a:p>
          <a:p>
            <a:pPr lvl="1"/>
            <a:r>
              <a:rPr lang="en-US" sz="2000" dirty="0" err="1">
                <a:latin typeface="Courier"/>
                <a:cs typeface="Courier"/>
              </a:rPr>
              <a:t>recvfrom(int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err="1">
                <a:latin typeface="Courier"/>
                <a:cs typeface="Courier"/>
              </a:rPr>
              <a:t>s</a:t>
            </a:r>
            <a:r>
              <a:rPr lang="en-US" sz="2000" dirty="0">
                <a:latin typeface="Courier"/>
                <a:cs typeface="Courier"/>
              </a:rPr>
              <a:t>, void *</a:t>
            </a:r>
            <a:r>
              <a:rPr lang="en-US" sz="2000" dirty="0" err="1">
                <a:latin typeface="Courier"/>
                <a:cs typeface="Courier"/>
              </a:rPr>
              <a:t>buf</a:t>
            </a:r>
            <a:r>
              <a:rPr lang="en-US" sz="2000" dirty="0">
                <a:latin typeface="Courier"/>
                <a:cs typeface="Courier"/>
              </a:rPr>
              <a:t>, </a:t>
            </a:r>
            <a:r>
              <a:rPr lang="en-US" sz="2000" dirty="0" err="1">
                <a:latin typeface="Courier"/>
                <a:cs typeface="Courier"/>
              </a:rPr>
              <a:t>int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err="1">
                <a:latin typeface="Courier"/>
                <a:cs typeface="Courier"/>
              </a:rPr>
              <a:t>len</a:t>
            </a:r>
            <a:r>
              <a:rPr lang="en-US" sz="2000" dirty="0">
                <a:latin typeface="Courier"/>
                <a:cs typeface="Courier"/>
              </a:rPr>
              <a:t>, </a:t>
            </a:r>
            <a:r>
              <a:rPr lang="en-US" sz="2000" dirty="0" err="1">
                <a:latin typeface="Courier"/>
                <a:cs typeface="Courier"/>
              </a:rPr>
              <a:t>int</a:t>
            </a:r>
            <a:r>
              <a:rPr lang="en-US" sz="2000" dirty="0">
                <a:latin typeface="Courier"/>
                <a:cs typeface="Courier"/>
              </a:rPr>
              <a:t> flags, </a:t>
            </a:r>
            <a:r>
              <a:rPr lang="en-US" sz="2000" dirty="0" err="1">
                <a:latin typeface="Courier"/>
                <a:cs typeface="Courier"/>
              </a:rPr>
              <a:t>struct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err="1">
                <a:latin typeface="Courier"/>
                <a:cs typeface="Courier"/>
              </a:rPr>
              <a:t>sockaddr</a:t>
            </a:r>
            <a:r>
              <a:rPr lang="en-US" sz="2000" dirty="0">
                <a:latin typeface="Courier"/>
                <a:cs typeface="Courier"/>
              </a:rPr>
              <a:t> *from, </a:t>
            </a:r>
            <a:r>
              <a:rPr lang="en-US" sz="2000" dirty="0" err="1">
                <a:latin typeface="Courier"/>
                <a:cs typeface="Courier"/>
              </a:rPr>
              <a:t>socklen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err="1">
                <a:latin typeface="Courier"/>
                <a:cs typeface="Courier"/>
              </a:rPr>
              <a:t>t</a:t>
            </a:r>
            <a:r>
              <a:rPr lang="en-US" sz="2000" dirty="0">
                <a:latin typeface="Courier"/>
                <a:cs typeface="Courier"/>
              </a:rPr>
              <a:t> *</a:t>
            </a:r>
            <a:r>
              <a:rPr lang="en-US" sz="2000" dirty="0" err="1">
                <a:latin typeface="Courier"/>
                <a:cs typeface="Courier"/>
              </a:rPr>
              <a:t>fromlen</a:t>
            </a:r>
            <a:r>
              <a:rPr lang="en-US" sz="2000" dirty="0">
                <a:latin typeface="Courier"/>
                <a:cs typeface="Courier"/>
              </a:rPr>
              <a:t>);</a:t>
            </a:r>
          </a:p>
          <a:p>
            <a:pPr lvl="1"/>
            <a:r>
              <a:rPr lang="en-US" dirty="0"/>
              <a:t>Must send/get peer address  with each packet</a:t>
            </a:r>
          </a:p>
          <a:p>
            <a:r>
              <a:rPr lang="en-US" dirty="0"/>
              <a:t>Example: </a:t>
            </a:r>
            <a:r>
              <a:rPr lang="en-US" sz="2400" b="0" dirty="0" err="1">
                <a:latin typeface="Courier"/>
                <a:cs typeface="Courier"/>
              </a:rPr>
              <a:t>udpecho.c</a:t>
            </a:r>
            <a:endParaRPr lang="en-US" sz="2000" b="0" dirty="0">
              <a:latin typeface="Courier"/>
              <a:cs typeface="Courier"/>
            </a:endParaRPr>
          </a:p>
          <a:p>
            <a:r>
              <a:rPr lang="en-US" dirty="0"/>
              <a:t>Can use UDP in connected mode (Why?)</a:t>
            </a:r>
          </a:p>
          <a:p>
            <a:pPr lvl="1"/>
            <a:r>
              <a:rPr lang="en-US" dirty="0"/>
              <a:t>connect assigns remote address</a:t>
            </a:r>
          </a:p>
          <a:p>
            <a:pPr lvl="1"/>
            <a:r>
              <a:rPr lang="en-US" sz="2000" dirty="0">
                <a:latin typeface="Courier"/>
                <a:cs typeface="Courier"/>
              </a:rPr>
              <a:t>send</a:t>
            </a:r>
            <a:r>
              <a:rPr lang="en-US" dirty="0"/>
              <a:t>/</a:t>
            </a:r>
            <a:r>
              <a:rPr lang="en-US" sz="2000" dirty="0" err="1">
                <a:latin typeface="Courier"/>
                <a:cs typeface="Courier"/>
              </a:rPr>
              <a:t>recv</a:t>
            </a:r>
            <a:r>
              <a:rPr lang="en-US" dirty="0"/>
              <a:t> </a:t>
            </a:r>
            <a:r>
              <a:rPr lang="en-US" dirty="0" err="1"/>
              <a:t>syscalls</a:t>
            </a:r>
            <a:r>
              <a:rPr lang="en-US" dirty="0"/>
              <a:t>, like </a:t>
            </a:r>
            <a:r>
              <a:rPr lang="en-US" sz="2000" dirty="0" err="1">
                <a:latin typeface="Courier"/>
                <a:cs typeface="Courier"/>
              </a:rPr>
              <a:t>sendto</a:t>
            </a:r>
            <a:r>
              <a:rPr lang="en-US" dirty="0" err="1"/>
              <a:t>/</a:t>
            </a:r>
            <a:r>
              <a:rPr lang="en-US" sz="2000" dirty="0" err="1">
                <a:latin typeface="Courier"/>
                <a:cs typeface="Courier"/>
              </a:rPr>
              <a:t>recvfrom</a:t>
            </a:r>
            <a:r>
              <a:rPr lang="en-US" dirty="0"/>
              <a:t> w/o last two arguments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Uses of UDP Connected Sockets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020" y="1509685"/>
            <a:ext cx="8357960" cy="3994495"/>
          </a:xfrm>
        </p:spPr>
        <p:txBody>
          <a:bodyPr/>
          <a:lstStyle/>
          <a:p>
            <a:r>
              <a:rPr lang="en-US" dirty="0"/>
              <a:t>Kernel </a:t>
            </a:r>
            <a:r>
              <a:rPr lang="en-US" dirty="0" err="1"/>
              <a:t>demultiplexes</a:t>
            </a:r>
            <a:r>
              <a:rPr lang="en-US" dirty="0"/>
              <a:t> packets based on port</a:t>
            </a:r>
          </a:p>
          <a:p>
            <a:pPr lvl="1"/>
            <a:r>
              <a:rPr lang="en-US" dirty="0"/>
              <a:t>Can have different processes getting UDP packets from different peers</a:t>
            </a:r>
          </a:p>
          <a:p>
            <a:r>
              <a:rPr lang="en-US" dirty="0"/>
              <a:t>Feedback based on ICMP messages (future lecture)</a:t>
            </a:r>
          </a:p>
          <a:p>
            <a:pPr lvl="1"/>
            <a:r>
              <a:rPr lang="en-US" dirty="0"/>
              <a:t>Say no process has bound UDP port you sent packet to</a:t>
            </a:r>
          </a:p>
          <a:p>
            <a:pPr lvl="1"/>
            <a:r>
              <a:rPr lang="en-US" dirty="0"/>
              <a:t>Server sends port unreachable message, but you will only receive it when using connected socket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Serving Multiple Clients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46227"/>
            <a:ext cx="7569200" cy="5235469"/>
          </a:xfrm>
        </p:spPr>
        <p:txBody>
          <a:bodyPr/>
          <a:lstStyle/>
          <a:p>
            <a:r>
              <a:rPr lang="en-US" dirty="0"/>
              <a:t>A server may block when talking to a client</a:t>
            </a:r>
          </a:p>
          <a:p>
            <a:pPr lvl="1"/>
            <a:r>
              <a:rPr lang="en-US" dirty="0"/>
              <a:t>Read or write of a socket connected to a slow client can block</a:t>
            </a:r>
          </a:p>
          <a:p>
            <a:pPr lvl="1"/>
            <a:r>
              <a:rPr lang="en-US" dirty="0"/>
              <a:t>Server may be busy with CPU</a:t>
            </a:r>
          </a:p>
          <a:p>
            <a:pPr lvl="1"/>
            <a:r>
              <a:rPr lang="en-US" dirty="0"/>
              <a:t>Server might be blocked waiting for disk I/O</a:t>
            </a:r>
          </a:p>
          <a:p>
            <a:r>
              <a:rPr lang="en-US" dirty="0"/>
              <a:t>Concurrency through multiple processes</a:t>
            </a:r>
          </a:p>
          <a:p>
            <a:pPr lvl="1"/>
            <a:r>
              <a:rPr lang="en-US" dirty="0"/>
              <a:t>Accept, fork, close in parent; child services request</a:t>
            </a:r>
          </a:p>
          <a:p>
            <a:r>
              <a:rPr lang="en-US" dirty="0"/>
              <a:t>Advantages of one process per client</a:t>
            </a:r>
          </a:p>
          <a:p>
            <a:pPr lvl="1"/>
            <a:r>
              <a:rPr lang="en-US" dirty="0"/>
              <a:t>Don’t block on slow clients</a:t>
            </a:r>
          </a:p>
          <a:p>
            <a:pPr lvl="1"/>
            <a:r>
              <a:rPr lang="en-US" dirty="0"/>
              <a:t>May use multiple cores</a:t>
            </a:r>
          </a:p>
          <a:p>
            <a:pPr lvl="1"/>
            <a:r>
              <a:rPr lang="en-US" dirty="0"/>
              <a:t>Can keep disk queues full for disk-heavy workloads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5014540"/>
          </a:xfrm>
        </p:spPr>
        <p:txBody>
          <a:bodyPr>
            <a:normAutofit/>
          </a:bodyPr>
          <a:lstStyle/>
          <a:p>
            <a:r>
              <a:rPr lang="en-US" dirty="0"/>
              <a:t>One process per client has disadvantages:</a:t>
            </a:r>
          </a:p>
          <a:p>
            <a:pPr lvl="1"/>
            <a:r>
              <a:rPr lang="en-US" dirty="0"/>
              <a:t>High overhead – fork + exit ~100μsec</a:t>
            </a:r>
          </a:p>
          <a:p>
            <a:pPr lvl="1"/>
            <a:r>
              <a:rPr lang="en-US" dirty="0"/>
              <a:t>Hard to share state across clients</a:t>
            </a:r>
          </a:p>
          <a:p>
            <a:pPr lvl="1"/>
            <a:r>
              <a:rPr lang="en-US" dirty="0"/>
              <a:t>Maximum number of processes limited</a:t>
            </a:r>
          </a:p>
          <a:p>
            <a:r>
              <a:rPr lang="en-US" dirty="0"/>
              <a:t>Can use threads for concurrency</a:t>
            </a:r>
          </a:p>
          <a:p>
            <a:pPr lvl="1"/>
            <a:r>
              <a:rPr lang="en-US" dirty="0"/>
              <a:t>Data races and deadlocks make programming tricky</a:t>
            </a:r>
          </a:p>
          <a:p>
            <a:pPr lvl="1"/>
            <a:r>
              <a:rPr lang="en-US" dirty="0"/>
              <a:t>Must allocate one stack per request</a:t>
            </a:r>
          </a:p>
          <a:p>
            <a:pPr lvl="1"/>
            <a:r>
              <a:rPr lang="en-US" dirty="0"/>
              <a:t>Many thread implementations block on some I/O or have heavy thread-switch overhead	</a:t>
            </a:r>
          </a:p>
          <a:p>
            <a:pPr>
              <a:buNone/>
            </a:pPr>
            <a:r>
              <a:rPr lang="en-US" b="0" dirty="0"/>
              <a:t>Rough equivalents to </a:t>
            </a:r>
            <a:r>
              <a:rPr lang="en-US" sz="2400" b="0" dirty="0">
                <a:latin typeface="Courier"/>
                <a:cs typeface="Courier"/>
              </a:rPr>
              <a:t>fork()</a:t>
            </a:r>
            <a:r>
              <a:rPr lang="en-US" b="0" dirty="0"/>
              <a:t>, </a:t>
            </a:r>
            <a:r>
              <a:rPr lang="en-US" sz="2400" b="0" dirty="0" err="1">
                <a:latin typeface="Courier"/>
                <a:cs typeface="Courier"/>
              </a:rPr>
              <a:t>waitpid</a:t>
            </a:r>
            <a:r>
              <a:rPr lang="en-US" sz="2400" b="0" dirty="0">
                <a:latin typeface="Courier"/>
                <a:cs typeface="Courier"/>
              </a:rPr>
              <a:t>()</a:t>
            </a:r>
            <a:r>
              <a:rPr lang="en-US" b="0" dirty="0"/>
              <a:t>, </a:t>
            </a:r>
            <a:r>
              <a:rPr lang="en-US" sz="2400" b="0" dirty="0">
                <a:latin typeface="Courier"/>
                <a:cs typeface="Courier"/>
              </a:rPr>
              <a:t>exit()</a:t>
            </a:r>
            <a:r>
              <a:rPr lang="en-US" b="0" dirty="0"/>
              <a:t>, </a:t>
            </a:r>
            <a:r>
              <a:rPr lang="en-US" sz="2400" b="0" dirty="0">
                <a:latin typeface="Courier"/>
                <a:cs typeface="Courier"/>
              </a:rPr>
              <a:t>kill()</a:t>
            </a:r>
            <a:r>
              <a:rPr lang="en-US" b="0" dirty="0"/>
              <a:t>, plus locking primitives.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Non-blocking</a:t>
            </a:r>
            <a:r>
              <a:rPr lang="en-US" baseline="0" dirty="0"/>
              <a:t> I/O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066" y="1161717"/>
            <a:ext cx="8481868" cy="5111552"/>
          </a:xfrm>
        </p:spPr>
        <p:txBody>
          <a:bodyPr/>
          <a:lstStyle/>
          <a:p>
            <a:r>
              <a:rPr lang="en-US" dirty="0" err="1"/>
              <a:t>fcntl</a:t>
            </a:r>
            <a:r>
              <a:rPr lang="en-US" dirty="0"/>
              <a:t> sets O_NONBLOCK flag on descriptor</a:t>
            </a:r>
          </a:p>
          <a:p>
            <a:pPr marL="1023938">
              <a:buNone/>
            </a:pPr>
            <a:r>
              <a:rPr lang="en-US" sz="2000" b="0" dirty="0" err="1">
                <a:latin typeface="Courier"/>
                <a:cs typeface="Courier"/>
              </a:rPr>
              <a:t>int</a:t>
            </a:r>
            <a:r>
              <a:rPr lang="en-US" sz="2000" b="0" dirty="0">
                <a:latin typeface="Courier"/>
                <a:cs typeface="Courier"/>
              </a:rPr>
              <a:t> </a:t>
            </a:r>
            <a:r>
              <a:rPr lang="en-US" sz="2000" b="0" dirty="0" err="1">
                <a:latin typeface="Courier"/>
                <a:cs typeface="Courier"/>
              </a:rPr>
              <a:t>n</a:t>
            </a:r>
            <a:r>
              <a:rPr lang="en-US" sz="2000" b="0" dirty="0">
                <a:latin typeface="Courier"/>
                <a:cs typeface="Courier"/>
              </a:rPr>
              <a:t>;</a:t>
            </a:r>
          </a:p>
          <a:p>
            <a:pPr marL="1023938">
              <a:buNone/>
            </a:pPr>
            <a:r>
              <a:rPr lang="en-US" sz="2000" b="0" dirty="0">
                <a:latin typeface="Courier"/>
                <a:cs typeface="Courier"/>
              </a:rPr>
              <a:t>if ((</a:t>
            </a:r>
            <a:r>
              <a:rPr lang="en-US" sz="2000" b="0" dirty="0" err="1">
                <a:latin typeface="Courier"/>
                <a:cs typeface="Courier"/>
              </a:rPr>
              <a:t>n</a:t>
            </a:r>
            <a:r>
              <a:rPr lang="en-US" sz="2000" b="0" dirty="0">
                <a:latin typeface="Courier"/>
                <a:cs typeface="Courier"/>
              </a:rPr>
              <a:t> = </a:t>
            </a:r>
            <a:r>
              <a:rPr lang="en-US" sz="2000" b="0" dirty="0" err="1">
                <a:latin typeface="Courier"/>
                <a:cs typeface="Courier"/>
              </a:rPr>
              <a:t>fcntl(s</a:t>
            </a:r>
            <a:r>
              <a:rPr lang="en-US" sz="2000" b="0" dirty="0">
                <a:latin typeface="Courier"/>
                <a:cs typeface="Courier"/>
              </a:rPr>
              <a:t>, F_GETFL)) &gt;= 0)</a:t>
            </a:r>
          </a:p>
          <a:p>
            <a:pPr marL="1023938">
              <a:buNone/>
            </a:pPr>
            <a:r>
              <a:rPr lang="en-US" sz="2000" b="0" dirty="0">
                <a:latin typeface="Courier"/>
                <a:cs typeface="Courier"/>
              </a:rPr>
              <a:t>	</a:t>
            </a:r>
            <a:r>
              <a:rPr lang="en-US" sz="2000" b="0" dirty="0" err="1">
                <a:latin typeface="Courier"/>
                <a:cs typeface="Courier"/>
              </a:rPr>
              <a:t>fcntl(s</a:t>
            </a:r>
            <a:r>
              <a:rPr lang="en-US" sz="2000" b="0" dirty="0">
                <a:latin typeface="Courier"/>
                <a:cs typeface="Courier"/>
              </a:rPr>
              <a:t>, F_SETFL, </a:t>
            </a:r>
            <a:r>
              <a:rPr lang="en-US" sz="2000" b="0" dirty="0" err="1">
                <a:latin typeface="Courier"/>
                <a:cs typeface="Courier"/>
              </a:rPr>
              <a:t>n|O_NONBLOCK</a:t>
            </a:r>
            <a:r>
              <a:rPr lang="en-US" sz="2000" b="0" dirty="0">
                <a:latin typeface="Courier"/>
                <a:cs typeface="Courier"/>
              </a:rPr>
              <a:t>);</a:t>
            </a:r>
          </a:p>
          <a:p>
            <a:r>
              <a:rPr lang="en-US" dirty="0"/>
              <a:t>Non-blocking semantics of system calls:</a:t>
            </a:r>
          </a:p>
          <a:p>
            <a:pPr lvl="1"/>
            <a:r>
              <a:rPr lang="en-US" dirty="0"/>
              <a:t>read immediately returns -1 with </a:t>
            </a:r>
            <a:r>
              <a:rPr lang="en-US" dirty="0" err="1"/>
              <a:t>errno</a:t>
            </a:r>
            <a:r>
              <a:rPr lang="en-US" dirty="0"/>
              <a:t> EAGAIN if no data</a:t>
            </a:r>
          </a:p>
          <a:p>
            <a:pPr lvl="1"/>
            <a:r>
              <a:rPr lang="en-US" dirty="0"/>
              <a:t>write may not write all data, or may return EAGAIN</a:t>
            </a:r>
          </a:p>
          <a:p>
            <a:pPr lvl="1"/>
            <a:r>
              <a:rPr lang="en-US" dirty="0"/>
              <a:t>connect may fail with EINPROGRESS (or may succeed, or may fail with a real error like ECONNREFUSED)</a:t>
            </a:r>
          </a:p>
          <a:p>
            <a:pPr lvl="1"/>
            <a:r>
              <a:rPr lang="en-US" dirty="0"/>
              <a:t>accept may fail with EAGAIN or EWOULDBLOCK if no connections present to be accepted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elect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1352550"/>
            <a:ext cx="7874000" cy="4152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know when to read/write?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505450"/>
            <a:ext cx="7569200" cy="609481"/>
          </a:xfrm>
        </p:spPr>
        <p:txBody>
          <a:bodyPr/>
          <a:lstStyle/>
          <a:p>
            <a:r>
              <a:rPr lang="en-US" dirty="0"/>
              <a:t>Entire program runs in an </a:t>
            </a:r>
            <a:r>
              <a:rPr lang="en-US" i="1" dirty="0"/>
              <a:t>event loop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Event-driven servers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Quite different from processes/threads</a:t>
            </a:r>
          </a:p>
          <a:p>
            <a:pPr lvl="1"/>
            <a:r>
              <a:rPr lang="en-US" dirty="0"/>
              <a:t>Race conditions, deadlocks rare</a:t>
            </a:r>
          </a:p>
          <a:p>
            <a:pPr lvl="1"/>
            <a:r>
              <a:rPr lang="en-US" dirty="0"/>
              <a:t>Often more efficient</a:t>
            </a:r>
          </a:p>
          <a:p>
            <a:r>
              <a:rPr lang="en-US" dirty="0"/>
              <a:t>But…</a:t>
            </a:r>
          </a:p>
          <a:p>
            <a:pPr lvl="1"/>
            <a:r>
              <a:rPr lang="en-US" dirty="0"/>
              <a:t>Unusual programming model</a:t>
            </a:r>
          </a:p>
          <a:p>
            <a:pPr lvl="1"/>
            <a:r>
              <a:rPr lang="en-US" dirty="0"/>
              <a:t>Sometimes difficult to avoid blocking</a:t>
            </a:r>
          </a:p>
          <a:p>
            <a:pPr lvl="1"/>
            <a:r>
              <a:rPr lang="en-US" dirty="0"/>
              <a:t>Scaling to more CPUs is more complex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Coming 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Next class: Physical Layer</a:t>
            </a:r>
          </a:p>
          <a:p>
            <a:r>
              <a:rPr lang="en-US" dirty="0"/>
              <a:t>Thu 13th: </a:t>
            </a:r>
            <a:r>
              <a:rPr lang="en-US" dirty="0" err="1"/>
              <a:t>Snowcast</a:t>
            </a:r>
            <a:r>
              <a:rPr lang="en-US" dirty="0"/>
              <a:t> milestones: last commit </a:t>
            </a:r>
          </a:p>
          <a:p>
            <a:pPr lvl="1"/>
            <a:r>
              <a:rPr lang="en-US" dirty="0"/>
              <a:t>Let us know if you don’t have a slot!</a:t>
            </a:r>
          </a:p>
          <a:p>
            <a:r>
              <a:rPr lang="en-US" dirty="0"/>
              <a:t>Pushed some dates:</a:t>
            </a:r>
          </a:p>
          <a:p>
            <a:pPr lvl="1"/>
            <a:r>
              <a:rPr lang="en-US" dirty="0" err="1"/>
              <a:t>Snowcast</a:t>
            </a:r>
            <a:r>
              <a:rPr lang="en-US" dirty="0"/>
              <a:t> now due Monday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8388</TotalTime>
  <Words>2159</Words>
  <Application>Microsoft Macintosh PowerPoint</Application>
  <PresentationFormat>On-screen Show (4:3)</PresentationFormat>
  <Paragraphs>322</Paragraphs>
  <Slides>41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ＭＳ Ｐゴシック</vt:lpstr>
      <vt:lpstr>PMingLiU</vt:lpstr>
      <vt:lpstr>Arial</vt:lpstr>
      <vt:lpstr>Calibri</vt:lpstr>
      <vt:lpstr>Courier</vt:lpstr>
      <vt:lpstr>Minion Pro</vt:lpstr>
      <vt:lpstr>Wingdings</vt:lpstr>
      <vt:lpstr>cs168</vt:lpstr>
      <vt:lpstr>CSCI-1680 Layering and Encapsulation</vt:lpstr>
      <vt:lpstr>Today</vt:lpstr>
      <vt:lpstr>Circuit Switching</vt:lpstr>
      <vt:lpstr>Packet Switching</vt:lpstr>
      <vt:lpstr>A Taxonomy of networks</vt:lpstr>
      <vt:lpstr>PowerPoint Presentation</vt:lpstr>
      <vt:lpstr>Managing Complexity</vt:lpstr>
      <vt:lpstr>Layering</vt:lpstr>
      <vt:lpstr>Analogy to Delivering a Letter</vt:lpstr>
      <vt:lpstr>Layers</vt:lpstr>
      <vt:lpstr>OSI Reference Model</vt:lpstr>
      <vt:lpstr>Layers, Services, Protocols</vt:lpstr>
      <vt:lpstr>Layers, Services, Protocols</vt:lpstr>
      <vt:lpstr>Protocols</vt:lpstr>
      <vt:lpstr>Naming/Addressing</vt:lpstr>
      <vt:lpstr>Challenge</vt:lpstr>
      <vt:lpstr>IP as the Narrow Waist</vt:lpstr>
      <vt:lpstr>Network Layer: Internet Protocol (IP)</vt:lpstr>
      <vt:lpstr>Inter-process Communication</vt:lpstr>
      <vt:lpstr>Transport: UDP and TCP</vt:lpstr>
      <vt:lpstr>Uses of TCP</vt:lpstr>
      <vt:lpstr>Transport: UDP and TCP</vt:lpstr>
      <vt:lpstr>Internet Layering</vt:lpstr>
      <vt:lpstr>One more thing…</vt:lpstr>
      <vt:lpstr>Example</vt:lpstr>
      <vt:lpstr>PowerPoint Presentation</vt:lpstr>
      <vt:lpstr>Using TCP/IP</vt:lpstr>
      <vt:lpstr>Sockets: Communication Between Machines</vt:lpstr>
      <vt:lpstr>System calls for using TCP</vt:lpstr>
      <vt:lpstr>Socket Naming</vt:lpstr>
      <vt:lpstr>Dealing with Address Types</vt:lpstr>
      <vt:lpstr>Client Skeleton (IPv4)</vt:lpstr>
      <vt:lpstr>Server Skeleton (IPv4)</vt:lpstr>
      <vt:lpstr>Using UDP</vt:lpstr>
      <vt:lpstr>Uses of UDP Connected Sockets</vt:lpstr>
      <vt:lpstr>Serving Multiple Clients</vt:lpstr>
      <vt:lpstr>Threads</vt:lpstr>
      <vt:lpstr>Non-blocking I/O</vt:lpstr>
      <vt:lpstr>How do you know when to read/write?</vt:lpstr>
      <vt:lpstr>Event-driven servers</vt:lpstr>
      <vt:lpstr>Coming Up</vt:lpstr>
    </vt:vector>
  </TitlesOfParts>
  <Company>Brown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66</cp:revision>
  <cp:lastPrinted>2018-09-18T18:17:19Z</cp:lastPrinted>
  <dcterms:created xsi:type="dcterms:W3CDTF">2011-02-01T07:09:22Z</dcterms:created>
  <dcterms:modified xsi:type="dcterms:W3CDTF">2018-09-18T18:17:22Z</dcterms:modified>
</cp:coreProperties>
</file>