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83" r:id="rId5"/>
    <p:sldId id="285" r:id="rId6"/>
    <p:sldId id="315" r:id="rId7"/>
    <p:sldId id="316" r:id="rId8"/>
    <p:sldId id="317" r:id="rId9"/>
    <p:sldId id="318" r:id="rId10"/>
    <p:sldId id="319" r:id="rId11"/>
    <p:sldId id="284" r:id="rId12"/>
    <p:sldId id="287" r:id="rId13"/>
    <p:sldId id="286" r:id="rId14"/>
    <p:sldId id="290" r:id="rId15"/>
    <p:sldId id="291" r:id="rId16"/>
    <p:sldId id="294" r:id="rId17"/>
    <p:sldId id="320" r:id="rId18"/>
    <p:sldId id="321" r:id="rId19"/>
    <p:sldId id="322" r:id="rId20"/>
    <p:sldId id="326" r:id="rId21"/>
    <p:sldId id="302" r:id="rId22"/>
    <p:sldId id="327" r:id="rId23"/>
    <p:sldId id="324" r:id="rId24"/>
    <p:sldId id="325" r:id="rId25"/>
    <p:sldId id="304" r:id="rId26"/>
    <p:sldId id="314" r:id="rId27"/>
    <p:sldId id="306" r:id="rId28"/>
    <p:sldId id="301" r:id="rId29"/>
    <p:sldId id="307" r:id="rId30"/>
    <p:sldId id="295" r:id="rId31"/>
    <p:sldId id="296" r:id="rId32"/>
    <p:sldId id="297" r:id="rId33"/>
    <p:sldId id="292" r:id="rId34"/>
    <p:sldId id="298" r:id="rId35"/>
    <p:sldId id="299" r:id="rId36"/>
    <p:sldId id="288" r:id="rId37"/>
    <p:sldId id="282" r:id="rId38"/>
    <p:sldId id="328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10" autoAdjust="0"/>
    <p:restoredTop sz="76786" autoAdjust="0"/>
  </p:normalViewPr>
  <p:slideViewPr>
    <p:cSldViewPr snapToGrid="0" snapToObjects="1">
      <p:cViewPr varScale="1">
        <p:scale>
          <a:sx n="91" d="100"/>
          <a:sy n="91" d="100"/>
        </p:scale>
        <p:origin x="152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56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19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66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31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08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Because you have heterogeneous networks, you need to settle for the least</a:t>
            </a:r>
            <a:r>
              <a:rPr lang="en-US" baseline="0" dirty="0" smtClean="0"/>
              <a:t> common denominator.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00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01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Interface Message Processors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71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27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order.</a:t>
            </a:r>
          </a:p>
          <a:p>
            <a:r>
              <a:rPr lang="en-US" dirty="0" smtClean="0"/>
              <a:t>Missing:</a:t>
            </a:r>
            <a:r>
              <a:rPr lang="en-US" baseline="0" dirty="0" smtClean="0"/>
              <a:t>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42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Assumes you have other routing</a:t>
            </a:r>
            <a:r>
              <a:rPr lang="en-US" baseline="0" dirty="0" smtClean="0"/>
              <a:t> protocols…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16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Address:  name + topological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86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9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Quickly</a:t>
            </a:r>
            <a:r>
              <a:rPr lang="en-US" baseline="0" dirty="0" smtClean="0"/>
              <a:t> moved to variable prefix size.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many possible IP addresses are there?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72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 you forward packets</a:t>
            </a:r>
            <a:r>
              <a:rPr lang="en-US" baseline="0" dirty="0" smtClean="0"/>
              <a:t> between nodes (routers, hosts, etc.)?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03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Classful</a:t>
            </a:r>
            <a:r>
              <a:rPr lang="en-US" dirty="0" smtClean="0"/>
              <a:t> introduced lots of waste</a:t>
            </a:r>
          </a:p>
          <a:p>
            <a:r>
              <a:rPr lang="en-US" dirty="0" smtClean="0"/>
              <a:t>Manage</a:t>
            </a:r>
            <a:r>
              <a:rPr lang="en-US" baseline="0" dirty="0" smtClean="0"/>
              <a:t> routing table size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Solves two problems: </a:t>
            </a:r>
          </a:p>
          <a:p>
            <a:r>
              <a:rPr lang="en-US" baseline="0" dirty="0" smtClean="0"/>
              <a:t> - Routing table growth</a:t>
            </a:r>
          </a:p>
          <a:p>
            <a:r>
              <a:rPr lang="en-US" baseline="0" dirty="0" smtClean="0"/>
              <a:t> - Granularity of address allocations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91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Notice how Client 3 is</a:t>
            </a:r>
            <a:r>
              <a:rPr lang="en-US" baseline="0" dirty="0" smtClean="0"/>
              <a:t> twice the size of client 2.</a:t>
            </a:r>
          </a:p>
          <a:p>
            <a:r>
              <a:rPr lang="en-US" baseline="0" dirty="0" smtClean="0"/>
              <a:t>Here are some IP addresses and prefixes you should know:</a:t>
            </a:r>
          </a:p>
          <a:p>
            <a:r>
              <a:rPr lang="en-US" baseline="0" dirty="0" smtClean="0"/>
              <a:t>/8 =&gt; 16 million addresses</a:t>
            </a:r>
          </a:p>
          <a:p>
            <a:r>
              <a:rPr lang="en-US" baseline="0" dirty="0" smtClean="0"/>
              <a:t>/16 =&gt; 65536 addresses</a:t>
            </a:r>
          </a:p>
          <a:p>
            <a:r>
              <a:rPr lang="en-US" baseline="0" dirty="0" smtClean="0"/>
              <a:t>/24 =&gt; 255 addresses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65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Examples of subnet masks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18.0.0.0/8 =&gt; 00010010 00000000 00000000 00000000</a:t>
            </a:r>
          </a:p>
          <a:p>
            <a:r>
              <a:rPr lang="en-US" baseline="0" dirty="0" smtClean="0"/>
              <a:t>                      11111111   00000000 00000000 00000000</a:t>
            </a:r>
          </a:p>
          <a:p>
            <a:endParaRPr lang="en-US" baseline="0" dirty="0" smtClean="0"/>
          </a:p>
          <a:p>
            <a:r>
              <a:rPr lang="en-US" baseline="0" dirty="0" smtClean="0"/>
              <a:t>128.148.0.0/16 =&gt;  10000000 10010100 00000000 00000000</a:t>
            </a:r>
          </a:p>
          <a:p>
            <a:r>
              <a:rPr lang="en-US" baseline="0" dirty="0" smtClean="0"/>
              <a:t>                               11111111  11111111   00000000  00000000</a:t>
            </a:r>
          </a:p>
          <a:p>
            <a:endParaRPr lang="en-US" baseline="0" dirty="0" smtClean="0"/>
          </a:p>
          <a:p>
            <a:r>
              <a:rPr lang="en-US" baseline="0" dirty="0" smtClean="0"/>
              <a:t>128.148.0.0/16 =&gt;  10000000 10010100 10000000 00000000</a:t>
            </a:r>
          </a:p>
          <a:p>
            <a:r>
              <a:rPr lang="en-US" baseline="0" dirty="0" smtClean="0"/>
              <a:t>                               11111111  11111111   10000000  00000000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/8  =&gt; 255.0.0.0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/16 =&gt; 255.255.0.0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/17 =&gt; 255.255.128.0</a:t>
            </a:r>
          </a:p>
          <a:p>
            <a:r>
              <a:rPr lang="en-US" baseline="0" dirty="0" smtClean="0"/>
              <a:t>/24 =&gt; 255.255.255.0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675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128.96.34.139</a:t>
            </a:r>
            <a:r>
              <a:rPr lang="en-US" baseline="0" dirty="0" smtClean="0">
                <a:latin typeface="Consolas"/>
                <a:cs typeface="Consolas"/>
              </a:rPr>
              <a:t> = 10000000 01100000 00100010 10001011</a:t>
            </a:r>
          </a:p>
          <a:p>
            <a:r>
              <a:rPr lang="en-US" baseline="0" dirty="0" smtClean="0">
                <a:latin typeface="Consolas"/>
                <a:cs typeface="Consolas"/>
              </a:rPr>
              <a:t>Mask:                  11111111 11111111 11111111 10000000</a:t>
            </a:r>
          </a:p>
          <a:p>
            <a:endParaRPr lang="en-US" baseline="0" dirty="0" smtClean="0">
              <a:latin typeface="Consolas"/>
              <a:cs typeface="Consolas"/>
            </a:endParaRPr>
          </a:p>
          <a:p>
            <a:r>
              <a:rPr lang="en-US" baseline="0" dirty="0" smtClean="0">
                <a:latin typeface="Consolas"/>
                <a:cs typeface="Consolas"/>
              </a:rPr>
              <a:t>What are the CIDR prefixes?  </a:t>
            </a:r>
          </a:p>
          <a:p>
            <a:r>
              <a:rPr lang="en-US" baseline="0" dirty="0" smtClean="0">
                <a:latin typeface="Consolas"/>
                <a:cs typeface="Consolas"/>
              </a:rPr>
              <a:t>H1?  255.255.255.128 =&gt; /25</a:t>
            </a:r>
          </a:p>
          <a:p>
            <a:r>
              <a:rPr lang="en-US" baseline="0" dirty="0" smtClean="0">
                <a:latin typeface="Consolas"/>
                <a:cs typeface="Consolas"/>
              </a:rPr>
              <a:t>H2? 255.255.255.128 =&gt; /25</a:t>
            </a:r>
          </a:p>
          <a:p>
            <a:endParaRPr lang="en-US" baseline="0" dirty="0" smtClean="0">
              <a:latin typeface="Consolas"/>
              <a:cs typeface="Consolas"/>
            </a:endParaRPr>
          </a:p>
          <a:p>
            <a:endParaRPr lang="en-US" baseline="0" dirty="0" smtClean="0">
              <a:latin typeface="Consolas"/>
              <a:cs typeface="Consola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315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Incoming flows</a:t>
            </a:r>
          </a:p>
          <a:p>
            <a:r>
              <a:rPr lang="en-US" dirty="0" smtClean="0"/>
              <a:t>Shared ports</a:t>
            </a:r>
          </a:p>
          <a:p>
            <a:r>
              <a:rPr lang="en-US" dirty="0" smtClean="0"/>
              <a:t>Breaks assumptions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Fragmentation: loss</a:t>
            </a:r>
            <a:r>
              <a:rPr lang="en-US" baseline="0" dirty="0" smtClean="0"/>
              <a:t> of one fragment implies all fragments discarded</a:t>
            </a:r>
          </a:p>
          <a:p>
            <a:r>
              <a:rPr lang="en-US" baseline="0" dirty="0" smtClean="0"/>
              <a:t>Delay of entire packet is worst case delay over all fragments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Never reassemble:</a:t>
            </a:r>
            <a:r>
              <a:rPr lang="en-US" baseline="0" dirty="0" smtClean="0"/>
              <a:t>  you never know if you’ll have all of the packets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2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r>
              <a:rPr lang="en-US" baseline="0" dirty="0" smtClean="0"/>
              <a:t>No fragmentation</a:t>
            </a:r>
          </a:p>
          <a:p>
            <a:pPr marL="228600" indent="-228600">
              <a:buAutoNum type="alphaLcParenR"/>
            </a:pPr>
            <a:r>
              <a:rPr lang="en-US" baseline="0" dirty="0" smtClean="0"/>
              <a:t>Fragmentation into three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396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 MTU 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71" y="6075629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6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assignments/icmp-parameters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IP &amp; Forwarding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3" y="6550225"/>
            <a:ext cx="54936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</a:p>
          <a:p>
            <a:r>
              <a:rPr lang="en-US" dirty="0" smtClean="0"/>
              <a:t>Instructor: Nicholas </a:t>
            </a:r>
            <a:r>
              <a:rPr lang="en-US" dirty="0" err="1" smtClean="0"/>
              <a:t>DeMarinis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4600427"/>
          </a:xfrm>
        </p:spPr>
        <p:txBody>
          <a:bodyPr>
            <a:normAutofit/>
          </a:bodyPr>
          <a:lstStyle/>
          <a:p>
            <a:r>
              <a:rPr lang="en-US" dirty="0" smtClean="0"/>
              <a:t>IP out today. Your job:</a:t>
            </a:r>
          </a:p>
          <a:p>
            <a:pPr lvl="1"/>
            <a:r>
              <a:rPr lang="en-US" dirty="0" smtClean="0"/>
              <a:t>Find partners, get setup with </a:t>
            </a:r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Implement IP forwarding and DV routing</a:t>
            </a:r>
          </a:p>
          <a:p>
            <a:pPr lvl="1"/>
            <a:r>
              <a:rPr lang="en-US" dirty="0" smtClean="0"/>
              <a:t>Get started TODAY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r>
              <a:rPr lang="en-US" dirty="0" smtClean="0"/>
              <a:t>HW1 due today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7"/>
            <a:ext cx="7669454" cy="5016655"/>
          </a:xfrm>
        </p:spPr>
        <p:txBody>
          <a:bodyPr>
            <a:normAutofit/>
          </a:bodyPr>
          <a:lstStyle/>
          <a:p>
            <a:r>
              <a:rPr lang="en-US" dirty="0" smtClean="0"/>
              <a:t>Network layer: Internet Protocol (v4)</a:t>
            </a:r>
          </a:p>
          <a:p>
            <a:r>
              <a:rPr lang="en-US" dirty="0" smtClean="0"/>
              <a:t>Forwarding</a:t>
            </a:r>
          </a:p>
          <a:p>
            <a:pPr lvl="1"/>
            <a:r>
              <a:rPr lang="en-US" dirty="0" smtClean="0"/>
              <a:t>Addressing</a:t>
            </a:r>
          </a:p>
          <a:p>
            <a:pPr lvl="1"/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ARP</a:t>
            </a:r>
          </a:p>
          <a:p>
            <a:pPr lvl="1"/>
            <a:r>
              <a:rPr lang="en-US" dirty="0" smtClean="0"/>
              <a:t>DHCP</a:t>
            </a:r>
          </a:p>
          <a:p>
            <a:pPr lvl="1"/>
            <a:r>
              <a:rPr lang="en-US" dirty="0" err="1" smtClean="0"/>
              <a:t>NATs</a:t>
            </a:r>
            <a:endParaRPr lang="en-US" dirty="0" smtClean="0"/>
          </a:p>
          <a:p>
            <a:r>
              <a:rPr lang="en-US" dirty="0" smtClean="0"/>
              <a:t>Next 2 classes: Routing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751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How to connect everybody?</a:t>
            </a:r>
          </a:p>
          <a:p>
            <a:pPr lvl="1"/>
            <a:r>
              <a:rPr lang="en-US" dirty="0" smtClean="0"/>
              <a:t>New global network or connect existing networks?</a:t>
            </a:r>
          </a:p>
          <a:p>
            <a:r>
              <a:rPr lang="en-US" dirty="0" smtClean="0"/>
              <a:t>Glue lower-level networks together: </a:t>
            </a:r>
          </a:p>
          <a:p>
            <a:pPr lvl="1"/>
            <a:r>
              <a:rPr lang="en-US" dirty="0" smtClean="0"/>
              <a:t>allow packets to be sent between any pair or hosts</a:t>
            </a:r>
          </a:p>
          <a:p>
            <a:r>
              <a:rPr lang="en-US" dirty="0" smtClean="0"/>
              <a:t>Wasn’t this the goal of switching?</a:t>
            </a:r>
          </a:p>
        </p:txBody>
      </p:sp>
      <p:pic>
        <p:nvPicPr>
          <p:cNvPr id="4" name="Picture 3" descr="04x01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200" y="3118556"/>
            <a:ext cx="4484280" cy="3480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Internetworking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Different addresses</a:t>
            </a:r>
          </a:p>
          <a:p>
            <a:pPr lvl="1"/>
            <a:r>
              <a:rPr lang="en-US" dirty="0" smtClean="0"/>
              <a:t>Different service models</a:t>
            </a:r>
          </a:p>
          <a:p>
            <a:pPr lvl="1"/>
            <a:r>
              <a:rPr lang="en-US" dirty="0" smtClean="0"/>
              <a:t>Different allowable packet sizes</a:t>
            </a:r>
          </a:p>
          <a:p>
            <a:r>
              <a:rPr lang="en-US" dirty="0" smtClean="0"/>
              <a:t>Scaling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design such a protocol?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Circuits or packets?</a:t>
            </a:r>
          </a:p>
          <a:p>
            <a:pPr lvl="1"/>
            <a:r>
              <a:rPr lang="en-US" dirty="0" smtClean="0"/>
              <a:t>Predictability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Reliability, timing, bandwidth guarantees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Finding nodes: naming, routing</a:t>
            </a:r>
          </a:p>
          <a:p>
            <a:pPr lvl="1"/>
            <a:r>
              <a:rPr lang="en-US" dirty="0" smtClean="0"/>
              <a:t>Maintenance (join, leave, add/remove links,…)</a:t>
            </a:r>
          </a:p>
          <a:p>
            <a:pPr lvl="1"/>
            <a:r>
              <a:rPr lang="en-US" dirty="0" smtClean="0"/>
              <a:t>Forwarding: message formats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7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IP’s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05198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Packet switched</a:t>
            </a:r>
          </a:p>
          <a:p>
            <a:pPr lvl="1"/>
            <a:r>
              <a:rPr lang="en-US" dirty="0" smtClean="0"/>
              <a:t>Unpredictability, statistical multiplexing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Lowest common denominator: best effort, connectionless datagram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Common message format</a:t>
            </a:r>
          </a:p>
          <a:p>
            <a:pPr lvl="1"/>
            <a:r>
              <a:rPr lang="en-US" dirty="0" smtClean="0"/>
              <a:t>Separated routing from forwarding</a:t>
            </a:r>
          </a:p>
          <a:p>
            <a:pPr lvl="1"/>
            <a:r>
              <a:rPr lang="en-US" dirty="0" smtClean="0"/>
              <a:t>Naming: uniform addresses, hierarchical organization</a:t>
            </a:r>
          </a:p>
          <a:p>
            <a:pPr lvl="1"/>
            <a:r>
              <a:rPr lang="en-US" dirty="0" smtClean="0"/>
              <a:t>Routing: hierarchical, prefix-based (longest prefix matching)</a:t>
            </a:r>
          </a:p>
          <a:p>
            <a:pPr lvl="1"/>
            <a:r>
              <a:rPr lang="en-US" dirty="0" smtClean="0"/>
              <a:t>Maintenance: delegated, hierarchical</a:t>
            </a:r>
          </a:p>
        </p:txBody>
      </p:sp>
    </p:spTree>
    <p:extLst>
      <p:ext uri="{BB962C8B-B14F-4D97-AF65-F5344CB8AC3E}">
        <p14:creationId xmlns:p14="http://schemas.microsoft.com/office/powerpoint/2010/main" val="280841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29" y="1367158"/>
            <a:ext cx="7569200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Packet switched networks: Arpanet’s IMPs</a:t>
            </a:r>
          </a:p>
          <a:p>
            <a:pPr lvl="1"/>
            <a:r>
              <a:rPr lang="en-US" dirty="0" smtClean="0"/>
              <a:t>Late 1960’s</a:t>
            </a:r>
          </a:p>
          <a:p>
            <a:pPr lvl="1"/>
            <a:r>
              <a:rPr lang="en-US" dirty="0" smtClean="0"/>
              <a:t>RFC 1, 1969!</a:t>
            </a:r>
          </a:p>
          <a:p>
            <a:pPr lvl="1"/>
            <a:r>
              <a:rPr lang="en-US" dirty="0" smtClean="0"/>
              <a:t>Segmentation, framing, routing, reliability, reassembly, primitive flow control</a:t>
            </a:r>
          </a:p>
          <a:p>
            <a:r>
              <a:rPr lang="en-US" dirty="0" smtClean="0"/>
              <a:t>Network Control Program (NCP)</a:t>
            </a:r>
          </a:p>
          <a:p>
            <a:pPr lvl="1"/>
            <a:r>
              <a:rPr lang="en-US" dirty="0" smtClean="0"/>
              <a:t>Provided connections, flow control</a:t>
            </a:r>
          </a:p>
          <a:p>
            <a:pPr lvl="1"/>
            <a:r>
              <a:rPr lang="en-US" dirty="0" smtClean="0"/>
              <a:t>Assumed reliable network: IMPs</a:t>
            </a:r>
          </a:p>
          <a:p>
            <a:pPr lvl="1"/>
            <a:r>
              <a:rPr lang="en-US" dirty="0" smtClean="0"/>
              <a:t>Used by programs like telnet, mail, file transfer</a:t>
            </a:r>
          </a:p>
          <a:p>
            <a:r>
              <a:rPr lang="en-US" dirty="0" smtClean="0"/>
              <a:t>Wanted to connect multiple networks</a:t>
            </a:r>
          </a:p>
          <a:p>
            <a:pPr lvl="1"/>
            <a:r>
              <a:rPr lang="en-US" dirty="0" smtClean="0"/>
              <a:t>Not all reliable, different formats, etc…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of History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512" y="3137647"/>
            <a:ext cx="236948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Introduced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642759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Vint</a:t>
            </a:r>
            <a:r>
              <a:rPr lang="en-US" dirty="0" smtClean="0"/>
              <a:t> Cerf, Robert Kahn</a:t>
            </a:r>
          </a:p>
          <a:p>
            <a:r>
              <a:rPr lang="en-US" dirty="0" smtClean="0"/>
              <a:t>Replace NCP</a:t>
            </a:r>
          </a:p>
          <a:p>
            <a:r>
              <a:rPr lang="en-US" dirty="0" smtClean="0"/>
              <a:t>Initial design: single protocol providing a unified reliable pipe</a:t>
            </a:r>
          </a:p>
          <a:p>
            <a:pPr lvl="1"/>
            <a:r>
              <a:rPr lang="en-US" dirty="0" smtClean="0"/>
              <a:t>Could support any application</a:t>
            </a:r>
          </a:p>
          <a:p>
            <a:r>
              <a:rPr lang="en-US" dirty="0" smtClean="0"/>
              <a:t>Different requirements soon emerged, and the two were separated</a:t>
            </a:r>
          </a:p>
          <a:p>
            <a:pPr lvl="1"/>
            <a:r>
              <a:rPr lang="en-US" dirty="0" smtClean="0"/>
              <a:t>IP: basic datagram service among hosts</a:t>
            </a:r>
          </a:p>
          <a:p>
            <a:pPr lvl="1"/>
            <a:r>
              <a:rPr lang="en-US" dirty="0" smtClean="0"/>
              <a:t>TCP: reliable transport</a:t>
            </a:r>
          </a:p>
          <a:p>
            <a:pPr lvl="1"/>
            <a:r>
              <a:rPr lang="en-US" dirty="0" smtClean="0"/>
              <a:t>UDP: unreliable </a:t>
            </a:r>
            <a:r>
              <a:rPr lang="en-US" i="1" dirty="0" smtClean="0"/>
              <a:t>multiplexed</a:t>
            </a:r>
            <a:r>
              <a:rPr lang="en-US" dirty="0" smtClean="0"/>
              <a:t> datagram service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1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excellent read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5580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David D. Clark, “The design Philosophy of the DARPA Internet Protocols”, 1988</a:t>
            </a:r>
          </a:p>
          <a:p>
            <a:r>
              <a:rPr lang="en-US" b="0" dirty="0" smtClean="0"/>
              <a:t>Primary goal: multiplexed utilization of existing interconnected networks</a:t>
            </a:r>
          </a:p>
          <a:p>
            <a:r>
              <a:rPr lang="en-US" b="0" dirty="0" smtClean="0"/>
              <a:t>Other goals:</a:t>
            </a:r>
          </a:p>
          <a:p>
            <a:pPr lvl="1"/>
            <a:r>
              <a:rPr lang="en-US" dirty="0" smtClean="0"/>
              <a:t>Communication continues despite loss of networks or gateways</a:t>
            </a:r>
          </a:p>
          <a:p>
            <a:pPr lvl="1"/>
            <a:r>
              <a:rPr lang="en-US" dirty="0" smtClean="0"/>
              <a:t>Support a variety of communication services</a:t>
            </a:r>
          </a:p>
          <a:p>
            <a:pPr lvl="1"/>
            <a:r>
              <a:rPr lang="en-US" dirty="0" smtClean="0"/>
              <a:t>Accommodate a variety of networks	</a:t>
            </a:r>
          </a:p>
          <a:p>
            <a:pPr lvl="1"/>
            <a:r>
              <a:rPr lang="en-US" dirty="0" smtClean="0"/>
              <a:t>Permit distributed management of its resources</a:t>
            </a:r>
          </a:p>
          <a:p>
            <a:pPr lvl="1"/>
            <a:r>
              <a:rPr lang="en-US" dirty="0" smtClean="0"/>
              <a:t>Be cost effective</a:t>
            </a:r>
          </a:p>
          <a:p>
            <a:pPr lvl="1"/>
            <a:r>
              <a:rPr lang="en-US" dirty="0" smtClean="0"/>
              <a:t>Low effort for host attachment</a:t>
            </a:r>
          </a:p>
          <a:p>
            <a:pPr lvl="1"/>
            <a:r>
              <a:rPr lang="en-US" dirty="0" smtClean="0"/>
              <a:t>Resources must be accountable</a:t>
            </a:r>
          </a:p>
        </p:txBody>
      </p:sp>
    </p:spTree>
    <p:extLst>
      <p:ext uri="{BB962C8B-B14F-4D97-AF65-F5344CB8AC3E}">
        <p14:creationId xmlns:p14="http://schemas.microsoft.com/office/powerpoint/2010/main" val="117165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24597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IP Protocol running on all hosts and </a:t>
            </a:r>
            <a:r>
              <a:rPr lang="en-US" i="1" dirty="0" smtClean="0"/>
              <a:t>routers</a:t>
            </a:r>
          </a:p>
          <a:p>
            <a:r>
              <a:rPr lang="en-US" dirty="0" smtClean="0"/>
              <a:t>Routers are present in all networks they join</a:t>
            </a:r>
          </a:p>
          <a:p>
            <a:r>
              <a:rPr lang="en-US" dirty="0" smtClean="0"/>
              <a:t>Uniform addressing</a:t>
            </a:r>
          </a:p>
          <a:p>
            <a:r>
              <a:rPr lang="en-US" dirty="0" smtClean="0"/>
              <a:t>Forwarding/Fragmentation</a:t>
            </a:r>
          </a:p>
          <a:p>
            <a:r>
              <a:rPr lang="en-US" dirty="0" smtClean="0"/>
              <a:t>Complementary:</a:t>
            </a:r>
          </a:p>
          <a:p>
            <a:pPr lvl="1"/>
            <a:r>
              <a:rPr lang="en-US" dirty="0" smtClean="0"/>
              <a:t>Routing, Error Reporting, Address Translation</a:t>
            </a:r>
          </a:p>
        </p:txBody>
      </p:sp>
      <p:pic>
        <p:nvPicPr>
          <p:cNvPr id="5" name="Picture 4" descr="04x02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4032234"/>
            <a:ext cx="7873806" cy="2364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addressing and </a:t>
            </a:r>
            <a:r>
              <a:rPr lang="en-US" i="1" dirty="0" smtClean="0"/>
              <a:t>forwarding</a:t>
            </a:r>
          </a:p>
          <a:p>
            <a:pPr lvl="1"/>
            <a:r>
              <a:rPr lang="en-US" dirty="0" smtClean="0"/>
              <a:t>Addressing is a set of conventions for naming nodes in an IP network</a:t>
            </a:r>
          </a:p>
          <a:p>
            <a:pPr lvl="1"/>
            <a:r>
              <a:rPr lang="en-US" dirty="0" smtClean="0"/>
              <a:t>Forwarding is a local action by a router: passing a packet from input to output port</a:t>
            </a:r>
          </a:p>
          <a:p>
            <a:r>
              <a:rPr lang="en-US" dirty="0" smtClean="0"/>
              <a:t>IP forwarding finds output port based on destination address</a:t>
            </a:r>
          </a:p>
          <a:p>
            <a:pPr lvl="1"/>
            <a:r>
              <a:rPr lang="en-US" dirty="0" smtClean="0"/>
              <a:t>Also defines certain conventions on how to handle packets (e.g., fragmentation, time to live)</a:t>
            </a:r>
          </a:p>
          <a:p>
            <a:r>
              <a:rPr lang="en-US" dirty="0" smtClean="0"/>
              <a:t>Contrast with </a:t>
            </a:r>
            <a:r>
              <a:rPr lang="en-US" i="1" dirty="0" smtClean="0"/>
              <a:t>routing</a:t>
            </a:r>
            <a:endParaRPr lang="en-US" dirty="0" smtClean="0"/>
          </a:p>
          <a:p>
            <a:pPr lvl="1"/>
            <a:r>
              <a:rPr lang="en-US" dirty="0" smtClean="0"/>
              <a:t>Routing is the process of determining how to map packets to output ports (topic of next two lectures)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84269"/>
            <a:ext cx="7569200" cy="5374875"/>
          </a:xfrm>
        </p:spPr>
        <p:txBody>
          <a:bodyPr/>
          <a:lstStyle/>
          <a:p>
            <a:r>
              <a:rPr lang="en-US" dirty="0" smtClean="0"/>
              <a:t>Connectionless (datagram-based)</a:t>
            </a:r>
          </a:p>
          <a:p>
            <a:r>
              <a:rPr lang="en-US" dirty="0" smtClean="0"/>
              <a:t>Best-effort delivery (unreliable service)</a:t>
            </a:r>
          </a:p>
          <a:p>
            <a:pPr lvl="1"/>
            <a:r>
              <a:rPr lang="en-US" dirty="0" smtClean="0"/>
              <a:t>packets may be lost</a:t>
            </a:r>
          </a:p>
          <a:p>
            <a:pPr lvl="1"/>
            <a:r>
              <a:rPr lang="en-US" dirty="0" smtClean="0"/>
              <a:t>packets may be delivered out of order</a:t>
            </a:r>
          </a:p>
          <a:p>
            <a:pPr lvl="1"/>
            <a:r>
              <a:rPr lang="en-US" dirty="0" smtClean="0"/>
              <a:t>duplicate copies of packets may be delivered</a:t>
            </a:r>
          </a:p>
          <a:p>
            <a:pPr lvl="1"/>
            <a:r>
              <a:rPr lang="en-US" dirty="0" smtClean="0"/>
              <a:t>packets may be delayed for a long time</a:t>
            </a:r>
          </a:p>
          <a:p>
            <a:r>
              <a:rPr lang="en-US" dirty="0" smtClean="0"/>
              <a:t>It’s the lowest common denominator</a:t>
            </a:r>
          </a:p>
          <a:p>
            <a:pPr lvl="1"/>
            <a:r>
              <a:rPr lang="en-US" dirty="0" smtClean="0"/>
              <a:t>A network that delivers no packets fits the bill!</a:t>
            </a:r>
          </a:p>
          <a:p>
            <a:pPr lvl="1"/>
            <a:r>
              <a:rPr lang="en-US" dirty="0" smtClean="0"/>
              <a:t>All these can be dealt with above IP (if probability of delivery is non-zero…)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7157"/>
            <a:ext cx="7924800" cy="466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v4 packet format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header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255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Forwarding based on destination address</a:t>
            </a:r>
          </a:p>
          <a:p>
            <a:r>
              <a:rPr lang="en-US" dirty="0" smtClean="0"/>
              <a:t>TTL (time-to-live) decremented at each hop</a:t>
            </a:r>
          </a:p>
          <a:p>
            <a:pPr lvl="1"/>
            <a:r>
              <a:rPr lang="en-US" dirty="0" smtClean="0"/>
              <a:t>Originally was in seconds (no longer)</a:t>
            </a:r>
          </a:p>
          <a:p>
            <a:pPr lvl="1"/>
            <a:r>
              <a:rPr lang="en-US" dirty="0" smtClean="0"/>
              <a:t>Mostly prevents forwarding loops</a:t>
            </a:r>
          </a:p>
          <a:p>
            <a:pPr lvl="1"/>
            <a:r>
              <a:rPr lang="en-US" dirty="0" smtClean="0"/>
              <a:t>Other cool uses…</a:t>
            </a:r>
          </a:p>
          <a:p>
            <a:r>
              <a:rPr lang="en-US" dirty="0" smtClean="0"/>
              <a:t>Fragmentation possible for large packets</a:t>
            </a:r>
          </a:p>
          <a:p>
            <a:pPr lvl="1"/>
            <a:r>
              <a:rPr lang="en-US" dirty="0" smtClean="0"/>
              <a:t>Fragmented in network if crossing link </a:t>
            </a:r>
            <a:r>
              <a:rPr lang="en-US" dirty="0" err="1" smtClean="0"/>
              <a:t>w</a:t>
            </a:r>
            <a:r>
              <a:rPr lang="en-US" dirty="0" smtClean="0"/>
              <a:t>/ small frame</a:t>
            </a:r>
          </a:p>
          <a:p>
            <a:pPr lvl="1"/>
            <a:r>
              <a:rPr lang="en-US" dirty="0" smtClean="0"/>
              <a:t>MF: more fragments  for this IP packet</a:t>
            </a:r>
          </a:p>
          <a:p>
            <a:pPr lvl="1"/>
            <a:r>
              <a:rPr lang="en-US" dirty="0" smtClean="0"/>
              <a:t>DF: don’t fragment (returns error to sender)</a:t>
            </a:r>
          </a:p>
          <a:p>
            <a:r>
              <a:rPr lang="en-US" dirty="0" smtClean="0"/>
              <a:t>Following IP header is “payload” data</a:t>
            </a:r>
          </a:p>
          <a:p>
            <a:pPr lvl="1"/>
            <a:r>
              <a:rPr lang="en-US" dirty="0" smtClean="0"/>
              <a:t>Typically beginning with TCP or UDP header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509686"/>
            <a:ext cx="8026400" cy="3994495"/>
          </a:xfrm>
        </p:spPr>
        <p:txBody>
          <a:bodyPr/>
          <a:lstStyle/>
          <a:p>
            <a:r>
              <a:rPr lang="en-US" dirty="0" smtClean="0"/>
              <a:t>Version: 4 (IPv4) for most packets, there’s also 6</a:t>
            </a:r>
          </a:p>
          <a:p>
            <a:r>
              <a:rPr lang="en-US" dirty="0" smtClean="0"/>
              <a:t>Header length: in 32-bit units (&gt;5 implies options)</a:t>
            </a:r>
          </a:p>
          <a:p>
            <a:r>
              <a:rPr lang="en-US" dirty="0" smtClean="0"/>
              <a:t>Type of service (won’t go into this)</a:t>
            </a:r>
          </a:p>
          <a:p>
            <a:r>
              <a:rPr lang="en-US" dirty="0" smtClean="0"/>
              <a:t>Protocol identifier (TCP: 6, UDP: 17, ICMP: 1, …)</a:t>
            </a:r>
          </a:p>
          <a:p>
            <a:r>
              <a:rPr lang="en-US" dirty="0" smtClean="0"/>
              <a:t>Checksum over the </a:t>
            </a:r>
            <a:r>
              <a:rPr lang="en-US" i="1" dirty="0" smtClean="0"/>
              <a:t>header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of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3291"/>
            <a:ext cx="7569200" cy="5804709"/>
          </a:xfrm>
        </p:spPr>
        <p:txBody>
          <a:bodyPr>
            <a:normAutofit/>
          </a:bodyPr>
          <a:lstStyle/>
          <a:p>
            <a:r>
              <a:rPr lang="en-US" dirty="0" smtClean="0"/>
              <a:t>Globally unique (or made seem that way)</a:t>
            </a:r>
          </a:p>
          <a:p>
            <a:pPr lvl="1"/>
            <a:r>
              <a:rPr lang="en-US" dirty="0" smtClean="0"/>
              <a:t>32-bit integers, read in groups of 8-bits: 128.148.32.110</a:t>
            </a:r>
          </a:p>
          <a:p>
            <a:r>
              <a:rPr lang="en-US" dirty="0" smtClean="0"/>
              <a:t>Hierarchical: network + host</a:t>
            </a:r>
          </a:p>
          <a:p>
            <a:r>
              <a:rPr lang="en-US" dirty="0" smtClean="0"/>
              <a:t>Originally, routing prefix embedded in address</a:t>
            </a:r>
          </a:p>
          <a:p>
            <a:endParaRPr lang="en-US" dirty="0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 lvl="1"/>
            <a:r>
              <a:rPr lang="en-US" smtClean="0"/>
              <a:t>Class A (8-bit prefix), B (16-bit), C (24-bit)</a:t>
            </a:r>
          </a:p>
          <a:p>
            <a:pPr lvl="1"/>
            <a:r>
              <a:rPr lang="en-US" smtClean="0"/>
              <a:t>Routers need only know route for each network</a:t>
            </a:r>
            <a:endParaRPr lang="en-US" dirty="0" smtClean="0"/>
          </a:p>
        </p:txBody>
      </p:sp>
      <p:pic>
        <p:nvPicPr>
          <p:cNvPr id="4" name="Picture 3" descr="04x0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1" y="3438681"/>
            <a:ext cx="3562597" cy="224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3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33291"/>
            <a:ext cx="7569200" cy="5490844"/>
          </a:xfrm>
        </p:spPr>
        <p:txBody>
          <a:bodyPr/>
          <a:lstStyle/>
          <a:p>
            <a:r>
              <a:rPr lang="en-US" dirty="0" smtClean="0"/>
              <a:t>Exploit hierarchical structure of addresses: need to know how to reach </a:t>
            </a:r>
            <a:r>
              <a:rPr lang="en-US" i="1" dirty="0" smtClean="0"/>
              <a:t>networks</a:t>
            </a:r>
            <a:r>
              <a:rPr lang="en-US" dirty="0" smtClean="0"/>
              <a:t>, not hosts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Keyed by network portion, not entire address</a:t>
            </a:r>
          </a:p>
          <a:p>
            <a:r>
              <a:rPr lang="en-US" dirty="0" smtClean="0"/>
              <a:t>Next address should be local: router knows how to reach it directly* (we’ll see how soon)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38400" y="3064927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18.*.*.*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Default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06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Classed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509685"/>
            <a:ext cx="8161866" cy="47387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Hierarchical: network + host</a:t>
            </a:r>
          </a:p>
          <a:p>
            <a:pPr lvl="1"/>
            <a:r>
              <a:rPr lang="en-US" dirty="0" smtClean="0"/>
              <a:t>Saves memory in backbone routers (no default routes)</a:t>
            </a:r>
          </a:p>
          <a:p>
            <a:pPr lvl="1"/>
            <a:r>
              <a:rPr lang="en-US" dirty="0" smtClean="0"/>
              <a:t>Originally, routing prefix embedded  in address</a:t>
            </a:r>
          </a:p>
          <a:p>
            <a:pPr lvl="1"/>
            <a:r>
              <a:rPr lang="en-US" dirty="0" smtClean="0"/>
              <a:t>Routers in same network must share network part</a:t>
            </a:r>
          </a:p>
          <a:p>
            <a:r>
              <a:rPr lang="en-US" dirty="0" smtClean="0"/>
              <a:t>Inefficient use of address space</a:t>
            </a:r>
          </a:p>
          <a:p>
            <a:pPr lvl="1"/>
            <a:r>
              <a:rPr lang="en-US" dirty="0" smtClean="0"/>
              <a:t>Class C with 2 hosts (2/255 = 0.78% efficient)</a:t>
            </a:r>
          </a:p>
          <a:p>
            <a:pPr lvl="1"/>
            <a:r>
              <a:rPr lang="en-US" dirty="0" smtClean="0"/>
              <a:t>Class B with 256 hosts (256/65535 = 0.39% efficient)</a:t>
            </a:r>
          </a:p>
          <a:p>
            <a:pPr lvl="1"/>
            <a:r>
              <a:rPr lang="en-US" dirty="0" smtClean="0"/>
              <a:t>Shortage of IP addresses</a:t>
            </a:r>
          </a:p>
          <a:p>
            <a:pPr lvl="1"/>
            <a:r>
              <a:rPr lang="en-US" dirty="0" smtClean="0"/>
              <a:t>Makes address authorities reluctant to give out class B’s</a:t>
            </a:r>
          </a:p>
          <a:p>
            <a:r>
              <a:rPr lang="en-US" dirty="0" smtClean="0"/>
              <a:t>Still too many networks</a:t>
            </a:r>
          </a:p>
          <a:p>
            <a:pPr lvl="1"/>
            <a:r>
              <a:rPr lang="en-US" dirty="0" smtClean="0"/>
              <a:t>Routing tables do not scale</a:t>
            </a:r>
          </a:p>
          <a:p>
            <a:pPr lvl="0"/>
            <a:r>
              <a:rPr lang="en-US" dirty="0" smtClean="0"/>
              <a:t>Routing protocols do not scale</a:t>
            </a:r>
          </a:p>
        </p:txBody>
      </p:sp>
    </p:spTree>
    <p:extLst>
      <p:ext uri="{BB962C8B-B14F-4D97-AF65-F5344CB8AC3E}">
        <p14:creationId xmlns:p14="http://schemas.microsoft.com/office/powerpoint/2010/main" val="424236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CIDR:  Classless Inter-Domain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4552448"/>
          </a:xfrm>
        </p:spPr>
        <p:txBody>
          <a:bodyPr>
            <a:normAutofit/>
          </a:bodyPr>
          <a:lstStyle/>
          <a:p>
            <a:r>
              <a:rPr lang="en-US" dirty="0" smtClean="0"/>
              <a:t>Problems: </a:t>
            </a:r>
            <a:r>
              <a:rPr lang="en-US" dirty="0"/>
              <a:t>r</a:t>
            </a:r>
            <a:r>
              <a:rPr lang="en-US" dirty="0" smtClean="0"/>
              <a:t>outing table growth, granularity of allocation</a:t>
            </a:r>
          </a:p>
          <a:p>
            <a:r>
              <a:rPr lang="en-US" dirty="0" smtClean="0"/>
              <a:t>Idea: assign blocks of contiguous networks to nearby networks</a:t>
            </a:r>
          </a:p>
          <a:p>
            <a:r>
              <a:rPr lang="en-US" dirty="0" smtClean="0"/>
              <a:t>Represent blocks with a single pair</a:t>
            </a:r>
          </a:p>
          <a:p>
            <a:pPr lvl="1"/>
            <a:r>
              <a:rPr lang="en-US" dirty="0" smtClean="0"/>
              <a:t>(first network address, count)</a:t>
            </a:r>
          </a:p>
          <a:p>
            <a:r>
              <a:rPr lang="en-US" dirty="0" smtClean="0"/>
              <a:t>Restrict block sizes to powers of 2</a:t>
            </a:r>
          </a:p>
          <a:p>
            <a:r>
              <a:rPr lang="en-US" dirty="0" smtClean="0"/>
              <a:t>Use a bit mask (CIDR mask) to identify block size</a:t>
            </a:r>
          </a:p>
          <a:p>
            <a:r>
              <a:rPr lang="en-US" dirty="0" smtClean="0"/>
              <a:t>Address aggregation: reduce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94850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" y="1509686"/>
            <a:ext cx="892386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Blocks of IP addresses allocated hierarchically</a:t>
            </a:r>
          </a:p>
          <a:p>
            <a:pPr lvl="1"/>
            <a:r>
              <a:rPr lang="en-US" dirty="0" smtClean="0"/>
              <a:t>ISP obtains an address block, may subdivide</a:t>
            </a:r>
          </a:p>
          <a:p>
            <a:pPr lvl="1">
              <a:buNone/>
            </a:pPr>
            <a:r>
              <a:rPr lang="en-US" dirty="0" smtClean="0"/>
              <a:t>ISP: 128.35.16/20         </a:t>
            </a:r>
            <a:r>
              <a:rPr lang="en-US" u="sng" dirty="0" smtClean="0"/>
              <a:t>10000000 00100011 0001</a:t>
            </a:r>
            <a:r>
              <a:rPr lang="en-US" dirty="0" smtClean="0"/>
              <a:t>0000 00000000</a:t>
            </a:r>
          </a:p>
          <a:p>
            <a:pPr lvl="1">
              <a:buNone/>
            </a:pPr>
            <a:r>
              <a:rPr lang="en-US" dirty="0" smtClean="0"/>
              <a:t>Client 1: 128.35.16/22 </a:t>
            </a:r>
            <a:r>
              <a:rPr lang="en-US" u="sng" dirty="0" smtClean="0"/>
              <a:t>10000000 00100011 000100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2: 128.35.20/22 </a:t>
            </a:r>
            <a:r>
              <a:rPr lang="en-US" u="sng" dirty="0" smtClean="0"/>
              <a:t>10000000 00100011 000101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3: 128.35.24/21 </a:t>
            </a:r>
            <a:r>
              <a:rPr lang="en-US" u="sng" dirty="0" smtClean="0"/>
              <a:t>10000000 00100011 00011</a:t>
            </a:r>
            <a:r>
              <a:rPr lang="en-US" dirty="0" smtClean="0"/>
              <a:t>000 00000000</a:t>
            </a:r>
          </a:p>
          <a:p>
            <a:r>
              <a:rPr lang="en-US" dirty="0" smtClean="0"/>
              <a:t>Global allocation: ICANN, /8’s (</a:t>
            </a:r>
            <a:r>
              <a:rPr lang="en-US" dirty="0" smtClean="0">
                <a:solidFill>
                  <a:srgbClr val="FF0000"/>
                </a:solidFill>
              </a:rPr>
              <a:t>ran out!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Regional registries: ARIN, RIPE, APNIC, LACNIC, AFRINIC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CIDR Forwarding</a:t>
            </a:r>
            <a:r>
              <a:rPr lang="en-US" baseline="0" dirty="0" smtClean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4"/>
            <a:ext cx="7569200" cy="138853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657080"/>
              </p:ext>
            </p:extLst>
          </p:nvPr>
        </p:nvGraphicFramePr>
        <p:xfrm>
          <a:off x="2641600" y="2074327"/>
          <a:ext cx="3776134" cy="2377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212.31.32/24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18/8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128.148/16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128.148.128/17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212.31.32.8</a:t>
                      </a:r>
                      <a:endParaRPr 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0/0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75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72" y="1147022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4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H1-&gt; H2: H2.ip &amp; H1.mask != H1.subnet =&gt; no direct path</a:t>
            </a:r>
            <a:endParaRPr lang="en-US" sz="24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48073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2" y="3403601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3" y="2231603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R1’s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/>
                <a:gridCol w="1947334"/>
                <a:gridCol w="1778000"/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Subnet</a:t>
                      </a:r>
                      <a:r>
                        <a:rPr lang="en-US" sz="2000" baseline="0" dirty="0" smtClean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128.96.34.130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128.96.33.0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128.96.34.129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9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Translating IP to lower level addresses</a:t>
            </a:r>
            <a:br>
              <a:rPr lang="en-US" dirty="0" smtClean="0"/>
            </a:br>
            <a:r>
              <a:rPr lang="en-US" dirty="0" smtClean="0"/>
              <a:t>or… How to reach these </a:t>
            </a:r>
            <a:r>
              <a:rPr lang="en-US" i="1" dirty="0" smtClean="0"/>
              <a:t>local</a:t>
            </a:r>
            <a:r>
              <a:rPr lang="en-US" dirty="0" smtClean="0"/>
              <a:t> addresses?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Map IP addresses into physical addresses</a:t>
            </a:r>
          </a:p>
          <a:p>
            <a:pPr lvl="1"/>
            <a:r>
              <a:rPr lang="en-US" dirty="0" smtClean="0"/>
              <a:t>E.g., Ethernet address of destination host</a:t>
            </a:r>
          </a:p>
          <a:p>
            <a:pPr lvl="1"/>
            <a:r>
              <a:rPr lang="en-US" dirty="0" smtClean="0"/>
              <a:t>or Ethernet address of next hop router</a:t>
            </a:r>
          </a:p>
          <a:p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Encode physical address in host part of IP address (IPv6)</a:t>
            </a:r>
          </a:p>
          <a:p>
            <a:pPr lvl="1"/>
            <a:r>
              <a:rPr lang="en-US" dirty="0" smtClean="0"/>
              <a:t>Each network node maintains lookup table (IP-&gt;phys)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ARP – </a:t>
            </a:r>
            <a:r>
              <a:rPr lang="en-US" i="1" dirty="0" smtClean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Dynamically builds table of IP to physical address bindings for a </a:t>
            </a:r>
            <a:r>
              <a:rPr lang="en-US" i="1" dirty="0" smtClean="0"/>
              <a:t>local network</a:t>
            </a:r>
          </a:p>
          <a:p>
            <a:pPr lvl="0"/>
            <a:r>
              <a:rPr lang="en-US" dirty="0" smtClean="0"/>
              <a:t>Broadcast request if IP address not in table</a:t>
            </a:r>
          </a:p>
          <a:p>
            <a:pPr lvl="0"/>
            <a:r>
              <a:rPr lang="en-US" dirty="0" smtClean="0"/>
              <a:t>All learn IP address of requesting node (broadcast)</a:t>
            </a:r>
          </a:p>
          <a:p>
            <a:pPr lvl="0"/>
            <a:r>
              <a:rPr lang="en-US" dirty="0" smtClean="0"/>
              <a:t>Target machine responds with its physical address</a:t>
            </a:r>
          </a:p>
          <a:p>
            <a:pPr lvl="0"/>
            <a:r>
              <a:rPr lang="en-US" dirty="0" smtClean="0"/>
              <a:t>Table entries  are discarded if not refreshed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Ethernet frame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7"/>
            <a:ext cx="8365066" cy="1693333"/>
          </a:xfrm>
        </p:spPr>
        <p:txBody>
          <a:bodyPr/>
          <a:lstStyle/>
          <a:p>
            <a:r>
              <a:rPr lang="en-US" dirty="0" smtClean="0"/>
              <a:t>Why include source hardware address? </a:t>
            </a:r>
            <a:endParaRPr lang="en-US" dirty="0"/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1509686"/>
            <a:ext cx="7393666" cy="36549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Host IP Addresses - DHCP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/>
          </a:bodyPr>
          <a:lstStyle/>
          <a:p>
            <a:r>
              <a:rPr lang="en-US" dirty="0" smtClean="0"/>
              <a:t>Networks are free to assign addresses within block to hosts</a:t>
            </a:r>
          </a:p>
          <a:p>
            <a:r>
              <a:rPr lang="en-US" dirty="0" smtClean="0"/>
              <a:t>Tedious and error-prone: e.g., laptop going from CIT to library to coffee shop</a:t>
            </a:r>
          </a:p>
          <a:p>
            <a:r>
              <a:rPr lang="en-US" dirty="0" smtClean="0"/>
              <a:t>Solution: Dynamic Host Configuration Protocol</a:t>
            </a:r>
          </a:p>
          <a:p>
            <a:pPr lvl="1"/>
            <a:r>
              <a:rPr lang="en-US" dirty="0" smtClean="0"/>
              <a:t>Client: DHCP Discover to 255.255.255.255 (broadcast)</a:t>
            </a:r>
          </a:p>
          <a:p>
            <a:pPr lvl="1"/>
            <a:r>
              <a:rPr lang="en-US" dirty="0" err="1" smtClean="0"/>
              <a:t>Server(s</a:t>
            </a:r>
            <a:r>
              <a:rPr lang="en-US" dirty="0" smtClean="0"/>
              <a:t>): DHCP Offer to 255.255.255.255 (why broadcast?)</a:t>
            </a:r>
          </a:p>
          <a:p>
            <a:pPr lvl="1"/>
            <a:r>
              <a:rPr lang="en-US" dirty="0" smtClean="0"/>
              <a:t>Client: choose offer, DHCP Request (broadcast, why?)</a:t>
            </a:r>
          </a:p>
          <a:p>
            <a:pPr lvl="1"/>
            <a:r>
              <a:rPr lang="en-US" dirty="0" smtClean="0"/>
              <a:t>Server: DHCP ACK (again broadcast)</a:t>
            </a:r>
          </a:p>
          <a:p>
            <a:r>
              <a:rPr lang="en-US" dirty="0" smtClean="0"/>
              <a:t>Result: address, gateway, </a:t>
            </a:r>
            <a:r>
              <a:rPr lang="en-US" dirty="0" err="1" smtClean="0"/>
              <a:t>netmask</a:t>
            </a:r>
            <a:r>
              <a:rPr lang="en-US" dirty="0" smtClean="0"/>
              <a:t>, DNS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 smtClean="0"/>
              <a:t>Network Address</a:t>
            </a:r>
            <a:r>
              <a:rPr lang="en-US" baseline="0" dirty="0" smtClean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 smtClean="0"/>
              <a:t>Despite CIDR, it’s still difficult to allocate addresses (2</a:t>
            </a:r>
            <a:r>
              <a:rPr lang="en-US" baseline="30000" dirty="0" smtClean="0"/>
              <a:t>32</a:t>
            </a:r>
            <a:r>
              <a:rPr lang="en-US" dirty="0" smtClean="0"/>
              <a:t> is only 4 billion)</a:t>
            </a:r>
          </a:p>
          <a:p>
            <a:r>
              <a:rPr lang="en-US" dirty="0" smtClean="0"/>
              <a:t>We’ll talk about IPv6 later</a:t>
            </a:r>
          </a:p>
          <a:p>
            <a:r>
              <a:rPr lang="en-US" dirty="0" smtClean="0"/>
              <a:t>NAT “hides” entire network behind one address</a:t>
            </a:r>
          </a:p>
          <a:p>
            <a:r>
              <a:rPr lang="en-US" dirty="0" smtClean="0"/>
              <a:t>Hosts are given </a:t>
            </a:r>
            <a:r>
              <a:rPr lang="en-US" i="1" dirty="0" smtClean="0"/>
              <a:t>private </a:t>
            </a:r>
            <a:r>
              <a:rPr lang="en-US" dirty="0" smtClean="0"/>
              <a:t>addresses</a:t>
            </a:r>
          </a:p>
          <a:p>
            <a:r>
              <a:rPr lang="en-US" dirty="0" smtClean="0"/>
              <a:t>Routers map outgoing packets to a free address/port</a:t>
            </a:r>
          </a:p>
          <a:p>
            <a:r>
              <a:rPr lang="en-US" dirty="0" smtClean="0"/>
              <a:t>Router reverse maps incoming packets</a:t>
            </a:r>
          </a:p>
          <a:p>
            <a:r>
              <a:rPr lang="en-US" dirty="0" smtClean="0"/>
              <a:t>Problems?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&amp; Reassembly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/>
          <a:lstStyle/>
          <a:p>
            <a:r>
              <a:rPr lang="en-US" dirty="0" smtClean="0"/>
              <a:t>Each network has maximum transmission unit (MTU)</a:t>
            </a:r>
          </a:p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Fragment when necessary (MTU &lt; size of datagram)</a:t>
            </a:r>
          </a:p>
          <a:p>
            <a:pPr lvl="1"/>
            <a:r>
              <a:rPr lang="en-US" dirty="0" smtClean="0"/>
              <a:t>Source tries to avoid fragmentation (why?)</a:t>
            </a:r>
          </a:p>
          <a:p>
            <a:pPr lvl="1"/>
            <a:r>
              <a:rPr lang="en-US" dirty="0" smtClean="0"/>
              <a:t>Re-fragmentation is possible</a:t>
            </a:r>
          </a:p>
          <a:p>
            <a:pPr lvl="1"/>
            <a:r>
              <a:rPr lang="en-US" dirty="0" smtClean="0"/>
              <a:t>Fragments are self-contained </a:t>
            </a:r>
            <a:r>
              <a:rPr lang="en-US" dirty="0" err="1" smtClean="0"/>
              <a:t>datagrams</a:t>
            </a:r>
            <a:endParaRPr lang="en-US" dirty="0" smtClean="0"/>
          </a:p>
          <a:p>
            <a:pPr lvl="1"/>
            <a:r>
              <a:rPr lang="en-US" dirty="0" smtClean="0"/>
              <a:t>Delay reassembly until destination host</a:t>
            </a:r>
          </a:p>
          <a:p>
            <a:pPr lvl="1"/>
            <a:r>
              <a:rPr lang="en-US" dirty="0" smtClean="0"/>
              <a:t>No recovery of lost fragments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82025"/>
            <a:ext cx="7569200" cy="2501035"/>
          </a:xfrm>
        </p:spPr>
        <p:txBody>
          <a:bodyPr/>
          <a:lstStyle/>
          <a:p>
            <a:r>
              <a:rPr lang="en-US" dirty="0" smtClean="0"/>
              <a:t>Ethernet MTU is 1,500 bytes</a:t>
            </a:r>
          </a:p>
          <a:p>
            <a:r>
              <a:rPr lang="en-US" dirty="0" smtClean="0"/>
              <a:t>PPP MTU is 576 bytes</a:t>
            </a:r>
          </a:p>
          <a:p>
            <a:pPr lvl="1"/>
            <a:r>
              <a:rPr lang="en-US" dirty="0" smtClean="0"/>
              <a:t>R2 must fragment IP packets to forward them</a:t>
            </a:r>
          </a:p>
        </p:txBody>
      </p:sp>
      <p:pic>
        <p:nvPicPr>
          <p:cNvPr id="4" name="Picture 3" descr="04x04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1367157"/>
            <a:ext cx="7297576" cy="2714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82" y="224156"/>
            <a:ext cx="600952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Fragmentation  Example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3" y="1509685"/>
            <a:ext cx="5703173" cy="4870043"/>
          </a:xfrm>
        </p:spPr>
        <p:txBody>
          <a:bodyPr/>
          <a:lstStyle/>
          <a:p>
            <a:r>
              <a:rPr lang="en-US" dirty="0" smtClean="0"/>
              <a:t>IP addresses plus </a:t>
            </a:r>
            <a:r>
              <a:rPr lang="en-US" dirty="0" err="1" smtClean="0"/>
              <a:t>ident</a:t>
            </a:r>
            <a:r>
              <a:rPr lang="en-US" dirty="0" smtClean="0"/>
              <a:t> field identify fragments of same packet</a:t>
            </a:r>
          </a:p>
          <a:p>
            <a:r>
              <a:rPr lang="en-US" dirty="0" smtClean="0"/>
              <a:t>MF (more fragments bit) is 1 in all but last fragment</a:t>
            </a:r>
          </a:p>
          <a:p>
            <a:r>
              <a:rPr lang="en-US" dirty="0" smtClean="0"/>
              <a:t>Fragment offset multiple of 8 bytes</a:t>
            </a:r>
          </a:p>
          <a:p>
            <a:pPr lvl="1"/>
            <a:r>
              <a:rPr lang="en-US" dirty="0" smtClean="0"/>
              <a:t>Multiply offset by 8 for fragment position original packet</a:t>
            </a:r>
          </a:p>
        </p:txBody>
      </p:sp>
      <p:pic>
        <p:nvPicPr>
          <p:cNvPr id="4" name="Picture 3" descr="04x0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456" y="224157"/>
            <a:ext cx="2936875" cy="6155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Internet</a:t>
            </a:r>
            <a:r>
              <a:rPr lang="en-US" baseline="0" dirty="0" smtClean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Echo (ping)</a:t>
            </a:r>
          </a:p>
          <a:p>
            <a:r>
              <a:rPr lang="en-US" dirty="0" smtClean="0"/>
              <a:t>Redirect</a:t>
            </a:r>
          </a:p>
          <a:p>
            <a:r>
              <a:rPr lang="en-US" dirty="0" smtClean="0"/>
              <a:t>Destination unreachable (protocol, port, or host)</a:t>
            </a:r>
          </a:p>
          <a:p>
            <a:r>
              <a:rPr lang="en-US" dirty="0" smtClean="0"/>
              <a:t>TTL exceeded</a:t>
            </a:r>
          </a:p>
          <a:p>
            <a:r>
              <a:rPr lang="en-US" dirty="0" smtClean="0"/>
              <a:t>Checksum failed</a:t>
            </a:r>
          </a:p>
          <a:p>
            <a:r>
              <a:rPr lang="en-US" dirty="0" smtClean="0"/>
              <a:t>Reassembly failed</a:t>
            </a:r>
          </a:p>
          <a:p>
            <a:r>
              <a:rPr lang="en-US" dirty="0" smtClean="0"/>
              <a:t>Can’t fragment</a:t>
            </a:r>
          </a:p>
          <a:p>
            <a:r>
              <a:rPr lang="en-US" dirty="0" smtClean="0"/>
              <a:t>Many ICMP messages include part of packet that triggered them</a:t>
            </a:r>
          </a:p>
          <a:p>
            <a:r>
              <a:rPr lang="en-US" dirty="0" smtClean="0"/>
              <a:t>See </a:t>
            </a:r>
            <a:r>
              <a:rPr lang="en-US" b="0" dirty="0" smtClean="0">
                <a:hlinkClick r:id="rId2"/>
              </a:rPr>
              <a:t>http://www.iana.org/assignments/icmp-parameters</a:t>
            </a:r>
            <a:endParaRPr lang="en-US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ICMP message format</a:t>
            </a:r>
            <a:endParaRPr lang="en-US" dirty="0"/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25" y="1143001"/>
            <a:ext cx="7229577" cy="42182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Time Exceeded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90"/>
            <a:ext cx="7569200" cy="1647281"/>
          </a:xfrm>
        </p:spPr>
        <p:txBody>
          <a:bodyPr/>
          <a:lstStyle/>
          <a:p>
            <a:r>
              <a:rPr lang="en-US" dirty="0" smtClean="0"/>
              <a:t>Code usually 0 (TTL exceeded in transit)</a:t>
            </a:r>
          </a:p>
          <a:p>
            <a:r>
              <a:rPr lang="en-US" dirty="0" smtClean="0"/>
              <a:t>Discussion: traceroute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Can’t Fragment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Sent if DF=1 and packet length &gt; MTU</a:t>
            </a:r>
          </a:p>
          <a:p>
            <a:r>
              <a:rPr lang="en-US" dirty="0" smtClean="0"/>
              <a:t>What can you use this for?</a:t>
            </a:r>
          </a:p>
          <a:p>
            <a:r>
              <a:rPr lang="en-US" dirty="0" smtClean="0"/>
              <a:t>Path MTU Discovery</a:t>
            </a:r>
          </a:p>
          <a:p>
            <a:pPr lvl="1"/>
            <a:r>
              <a:rPr lang="en-US" dirty="0" smtClean="0"/>
              <a:t>Can do binary search on packet sizes</a:t>
            </a:r>
          </a:p>
          <a:p>
            <a:pPr lvl="1"/>
            <a:r>
              <a:rPr lang="en-US" dirty="0" smtClean="0"/>
              <a:t>But better: base algorithm on most common </a:t>
            </a:r>
            <a:r>
              <a:rPr lang="en-US" dirty="0" err="1" smtClean="0"/>
              <a:t>MTUs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Routing: how do we fill the routing tables?</a:t>
            </a:r>
          </a:p>
          <a:p>
            <a:pPr lvl="1"/>
            <a:r>
              <a:rPr lang="en-US" dirty="0" smtClean="0"/>
              <a:t>Intra-domain routing: Tuesday, 10/4</a:t>
            </a:r>
          </a:p>
          <a:p>
            <a:pPr lvl="1"/>
            <a:r>
              <a:rPr lang="en-US" dirty="0" smtClean="0"/>
              <a:t>Inter-domain routing: Thursday, 10/6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16" y="1167803"/>
            <a:ext cx="8248736" cy="48558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>
                <a:latin typeface="Consolas"/>
                <a:cs typeface="Consolas"/>
              </a:rPr>
              <a:t># </a:t>
            </a:r>
            <a:r>
              <a:rPr lang="en-US" sz="1400" dirty="0" err="1">
                <a:latin typeface="Consolas"/>
                <a:cs typeface="Consolas"/>
              </a:rPr>
              <a:t>arp</a:t>
            </a:r>
            <a:r>
              <a:rPr lang="en-US" sz="1400" dirty="0">
                <a:latin typeface="Consolas"/>
                <a:cs typeface="Consolas"/>
              </a:rPr>
              <a:t> -n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Address                  </a:t>
            </a:r>
            <a:r>
              <a:rPr lang="en-US" sz="1400" dirty="0" err="1">
                <a:latin typeface="Consolas"/>
                <a:cs typeface="Consolas"/>
              </a:rPr>
              <a:t>HWtype</a:t>
            </a:r>
            <a:r>
              <a:rPr lang="en-US" sz="1400" dirty="0">
                <a:latin typeface="Consolas"/>
                <a:cs typeface="Consolas"/>
              </a:rPr>
              <a:t>  </a:t>
            </a:r>
            <a:r>
              <a:rPr lang="en-US" sz="1400" dirty="0" err="1">
                <a:latin typeface="Consolas"/>
                <a:cs typeface="Consolas"/>
              </a:rPr>
              <a:t>HWaddress</a:t>
            </a:r>
            <a:r>
              <a:rPr lang="en-US" sz="1400" dirty="0">
                <a:latin typeface="Consolas"/>
                <a:cs typeface="Consolas"/>
              </a:rPr>
              <a:t>           Flags Mask            </a:t>
            </a:r>
            <a:r>
              <a:rPr lang="en-US" sz="1400" dirty="0" err="1">
                <a:latin typeface="Consolas"/>
                <a:cs typeface="Consolas"/>
              </a:rPr>
              <a:t>Iface</a:t>
            </a: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172.17.44.1              ether   00:12:80</a:t>
            </a:r>
            <a:r>
              <a:rPr lang="en-US" sz="1400" dirty="0" smtClean="0">
                <a:latin typeface="Consolas"/>
                <a:cs typeface="Consolas"/>
              </a:rPr>
              <a:t>:01:34:55   </a:t>
            </a:r>
            <a:r>
              <a:rPr lang="en-US" sz="1400" dirty="0">
                <a:latin typeface="Consolas"/>
                <a:cs typeface="Consolas"/>
              </a:rPr>
              <a:t>C                     </a:t>
            </a:r>
            <a:r>
              <a:rPr lang="en-US" sz="1400" dirty="0" smtClean="0">
                <a:latin typeface="Consolas"/>
                <a:cs typeface="Consolas"/>
              </a:rPr>
              <a:t>eth0</a:t>
            </a: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172.17.44.25             ether   10:dd:b1</a:t>
            </a:r>
            <a:r>
              <a:rPr lang="en-US" sz="1400" dirty="0" smtClean="0">
                <a:latin typeface="Consolas"/>
                <a:cs typeface="Consolas"/>
              </a:rPr>
              <a:t>:89:</a:t>
            </a:r>
            <a:r>
              <a:rPr lang="en-US" sz="1400" dirty="0">
                <a:latin typeface="Consolas"/>
                <a:cs typeface="Consolas"/>
              </a:rPr>
              <a:t>d5</a:t>
            </a:r>
            <a:r>
              <a:rPr lang="en-US" sz="1400" dirty="0" smtClean="0">
                <a:latin typeface="Consolas"/>
                <a:cs typeface="Consolas"/>
              </a:rPr>
              <a:t>:f3   </a:t>
            </a:r>
            <a:r>
              <a:rPr lang="en-US" sz="1400" dirty="0">
                <a:latin typeface="Consolas"/>
                <a:cs typeface="Consolas"/>
              </a:rPr>
              <a:t>C                     eth0</a:t>
            </a:r>
          </a:p>
          <a:p>
            <a:pPr marL="0" indent="0">
              <a:buNone/>
            </a:pPr>
            <a:r>
              <a:rPr lang="en-US" sz="1400" dirty="0" smtClean="0">
                <a:latin typeface="Consolas"/>
                <a:cs typeface="Consolas"/>
              </a:rPr>
              <a:t>172.17.44.6              </a:t>
            </a:r>
            <a:r>
              <a:rPr lang="en-US" sz="1400" dirty="0">
                <a:latin typeface="Consolas"/>
                <a:cs typeface="Consolas"/>
              </a:rPr>
              <a:t>ether   b8:27:eb</a:t>
            </a:r>
            <a:r>
              <a:rPr lang="en-US" sz="1400" dirty="0" smtClean="0">
                <a:latin typeface="Consolas"/>
                <a:cs typeface="Consolas"/>
              </a:rPr>
              <a:t>:55:c3:45   </a:t>
            </a:r>
            <a:r>
              <a:rPr lang="en-US" sz="1400" dirty="0">
                <a:latin typeface="Consolas"/>
                <a:cs typeface="Consolas"/>
              </a:rPr>
              <a:t>C                     eth0</a:t>
            </a:r>
          </a:p>
          <a:p>
            <a:pPr marL="0" indent="0">
              <a:buNone/>
            </a:pPr>
            <a:r>
              <a:rPr lang="en-US" sz="1400" dirty="0" smtClean="0">
                <a:latin typeface="Consolas"/>
                <a:cs typeface="Consolas"/>
              </a:rPr>
              <a:t>172.17.44.5              </a:t>
            </a:r>
            <a:r>
              <a:rPr lang="en-US" sz="1400" dirty="0">
                <a:latin typeface="Consolas"/>
                <a:cs typeface="Consolas"/>
              </a:rPr>
              <a:t>ether   00:1b:21</a:t>
            </a:r>
            <a:r>
              <a:rPr lang="en-US" sz="1400" dirty="0" smtClean="0">
                <a:latin typeface="Consolas"/>
                <a:cs typeface="Consolas"/>
              </a:rPr>
              <a:t>:22:e0:22   </a:t>
            </a:r>
            <a:r>
              <a:rPr lang="en-US" sz="1400" dirty="0">
                <a:latin typeface="Consolas"/>
                <a:cs typeface="Consolas"/>
              </a:rPr>
              <a:t>C                     eth0</a:t>
            </a:r>
          </a:p>
          <a:p>
            <a:pPr marL="0" indent="0">
              <a:buNone/>
            </a:pPr>
            <a:endParaRPr lang="en-US" sz="1400" dirty="0" smtClean="0"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14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 smtClean="0">
                <a:latin typeface="Consolas"/>
                <a:cs typeface="Consolas"/>
              </a:rPr>
              <a:t># </a:t>
            </a:r>
            <a:r>
              <a:rPr lang="en-US" sz="1400" dirty="0" err="1">
                <a:latin typeface="Consolas"/>
                <a:cs typeface="Consolas"/>
              </a:rPr>
              <a:t>ip</a:t>
            </a:r>
            <a:r>
              <a:rPr lang="en-US" sz="1400" dirty="0">
                <a:latin typeface="Consolas"/>
                <a:cs typeface="Consolas"/>
              </a:rPr>
              <a:t> route</a:t>
            </a:r>
          </a:p>
          <a:p>
            <a:pPr marL="0" indent="0">
              <a:buNone/>
            </a:pPr>
            <a:r>
              <a:rPr lang="en-US" sz="1400" dirty="0" smtClean="0">
                <a:latin typeface="Consolas"/>
                <a:cs typeface="Consolas"/>
              </a:rPr>
              <a:t>127.0.0.0</a:t>
            </a:r>
            <a:r>
              <a:rPr lang="en-US" sz="1400" dirty="0">
                <a:latin typeface="Consolas"/>
                <a:cs typeface="Consolas"/>
              </a:rPr>
              <a:t>/8 via 127.0.0.1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lo </a:t>
            </a:r>
            <a:endParaRPr lang="en-US" sz="14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 smtClean="0">
                <a:latin typeface="Consolas"/>
                <a:cs typeface="Consolas"/>
              </a:rPr>
              <a:t>172.17.44.0</a:t>
            </a:r>
            <a:r>
              <a:rPr lang="en-US" sz="1400" dirty="0">
                <a:latin typeface="Consolas"/>
                <a:cs typeface="Consolas"/>
              </a:rPr>
              <a:t>/24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enp7s0  proto kernel  scope link  </a:t>
            </a:r>
            <a:r>
              <a:rPr lang="en-US" sz="1400" dirty="0" err="1">
                <a:latin typeface="Consolas"/>
                <a:cs typeface="Consolas"/>
              </a:rPr>
              <a:t>src</a:t>
            </a:r>
            <a:r>
              <a:rPr lang="en-US" sz="1400" dirty="0">
                <a:latin typeface="Consolas"/>
                <a:cs typeface="Consolas"/>
              </a:rPr>
              <a:t> 172.17.44.22  metric 204 </a:t>
            </a:r>
            <a:endParaRPr lang="en-US" sz="1400" dirty="0" smtClean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default via 172.17.44.1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</a:t>
            </a:r>
            <a:r>
              <a:rPr lang="en-US" sz="1400" dirty="0" smtClean="0">
                <a:latin typeface="Consolas"/>
                <a:cs typeface="Consolas"/>
              </a:rPr>
              <a:t>eth0 </a:t>
            </a:r>
            <a:r>
              <a:rPr lang="en-US" sz="1400" dirty="0" err="1" smtClean="0">
                <a:latin typeface="Consolas"/>
                <a:cs typeface="Consolas"/>
              </a:rPr>
              <a:t>src</a:t>
            </a:r>
            <a:r>
              <a:rPr lang="en-US" sz="1400" dirty="0" smtClean="0">
                <a:latin typeface="Consolas"/>
                <a:cs typeface="Consolas"/>
              </a:rPr>
              <a:t> </a:t>
            </a:r>
            <a:r>
              <a:rPr lang="en-US" sz="1400" dirty="0">
                <a:latin typeface="Consolas"/>
                <a:cs typeface="Consolas"/>
              </a:rPr>
              <a:t>172.17.44.22  metric 204 </a:t>
            </a:r>
          </a:p>
        </p:txBody>
      </p:sp>
    </p:spTree>
    <p:extLst>
      <p:ext uri="{BB962C8B-B14F-4D97-AF65-F5344CB8AC3E}">
        <p14:creationId xmlns:p14="http://schemas.microsoft.com/office/powerpoint/2010/main" val="83175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36671</TotalTime>
  <Words>1926</Words>
  <Application>Microsoft Macintosh PowerPoint</Application>
  <PresentationFormat>On-screen Show (4:3)</PresentationFormat>
  <Paragraphs>380</Paragraphs>
  <Slides>38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Calibri</vt:lpstr>
      <vt:lpstr>Consolas</vt:lpstr>
      <vt:lpstr>Minion Pro</vt:lpstr>
      <vt:lpstr>Wingdings</vt:lpstr>
      <vt:lpstr>Arial</vt:lpstr>
      <vt:lpstr>cs168</vt:lpstr>
      <vt:lpstr>CSCI-1680 Network Layer: IP &amp; Forwarding </vt:lpstr>
      <vt:lpstr>Administrivia</vt:lpstr>
      <vt:lpstr>Today</vt:lpstr>
      <vt:lpstr>Internet Protocol Goal</vt:lpstr>
      <vt:lpstr>Internetworking Challenges</vt:lpstr>
      <vt:lpstr>How would you design such a protocol?</vt:lpstr>
      <vt:lpstr>IP’s Decisions</vt:lpstr>
      <vt:lpstr>A Bit of History</vt:lpstr>
      <vt:lpstr>TCP/IP Introduced</vt:lpstr>
      <vt:lpstr>An excellent read</vt:lpstr>
      <vt:lpstr>Internet Protocol</vt:lpstr>
      <vt:lpstr>IP Protocol</vt:lpstr>
      <vt:lpstr>Service Model</vt:lpstr>
      <vt:lpstr>IP v4 packet format</vt:lpstr>
      <vt:lpstr>IP header details</vt:lpstr>
      <vt:lpstr>Other fields</vt:lpstr>
      <vt:lpstr>Format of IP addresses</vt:lpstr>
      <vt:lpstr>Forwarding Tables</vt:lpstr>
      <vt:lpstr>Classed Addresses</vt:lpstr>
      <vt:lpstr>CIDR:  Classless Inter-Domain Routing</vt:lpstr>
      <vt:lpstr>Obtaining IP Addresses</vt:lpstr>
      <vt:lpstr>CIDR Forwarding Table</vt:lpstr>
      <vt:lpstr>Example</vt:lpstr>
      <vt:lpstr>PowerPoint Presentation</vt:lpstr>
      <vt:lpstr>Translating IP to lower level addresses or… How to reach these local addresses?</vt:lpstr>
      <vt:lpstr>ARP – address resolution protocol</vt:lpstr>
      <vt:lpstr>ARP Ethernet frame format</vt:lpstr>
      <vt:lpstr>Obtaining Host IP Addresses - DHCP</vt:lpstr>
      <vt:lpstr>Network Address Translation (NAT)</vt:lpstr>
      <vt:lpstr>Fragmentation &amp; Reassembly</vt:lpstr>
      <vt:lpstr>Fragmentation Example</vt:lpstr>
      <vt:lpstr>Fragmentation  Example (cont)</vt:lpstr>
      <vt:lpstr>Internet Control Message Protocol (ICMP)</vt:lpstr>
      <vt:lpstr>ICMP message format</vt:lpstr>
      <vt:lpstr>Example: Time Exceeded</vt:lpstr>
      <vt:lpstr>Example: Can’t Fragment</vt:lpstr>
      <vt:lpstr>Coming Up</vt:lpstr>
      <vt:lpstr>Example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148</cp:revision>
  <dcterms:created xsi:type="dcterms:W3CDTF">2011-02-17T08:44:23Z</dcterms:created>
  <dcterms:modified xsi:type="dcterms:W3CDTF">2017-10-10T20:21:43Z</dcterms:modified>
</cp:coreProperties>
</file>