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258" r:id="rId3"/>
    <p:sldId id="285" r:id="rId4"/>
    <p:sldId id="286" r:id="rId5"/>
    <p:sldId id="295" r:id="rId6"/>
    <p:sldId id="296" r:id="rId7"/>
    <p:sldId id="287" r:id="rId8"/>
    <p:sldId id="288" r:id="rId9"/>
    <p:sldId id="289" r:id="rId10"/>
    <p:sldId id="304" r:id="rId11"/>
    <p:sldId id="290" r:id="rId12"/>
    <p:sldId id="291" r:id="rId13"/>
    <p:sldId id="306" r:id="rId14"/>
    <p:sldId id="292" r:id="rId15"/>
    <p:sldId id="293" r:id="rId16"/>
    <p:sldId id="294" r:id="rId17"/>
    <p:sldId id="298" r:id="rId18"/>
    <p:sldId id="266" r:id="rId19"/>
    <p:sldId id="267" r:id="rId20"/>
    <p:sldId id="299" r:id="rId21"/>
    <p:sldId id="269" r:id="rId22"/>
    <p:sldId id="268" r:id="rId23"/>
    <p:sldId id="270" r:id="rId24"/>
    <p:sldId id="271" r:id="rId25"/>
    <p:sldId id="272" r:id="rId26"/>
    <p:sldId id="300" r:id="rId27"/>
    <p:sldId id="301" r:id="rId28"/>
    <p:sldId id="302" r:id="rId29"/>
    <p:sldId id="273" r:id="rId30"/>
    <p:sldId id="260" r:id="rId31"/>
    <p:sldId id="261" r:id="rId32"/>
    <p:sldId id="262" r:id="rId33"/>
    <p:sldId id="263" r:id="rId34"/>
    <p:sldId id="264" r:id="rId35"/>
    <p:sldId id="265" r:id="rId36"/>
    <p:sldId id="274" r:id="rId37"/>
    <p:sldId id="275" r:id="rId38"/>
    <p:sldId id="276" r:id="rId39"/>
    <p:sldId id="279" r:id="rId40"/>
    <p:sldId id="281" r:id="rId41"/>
    <p:sldId id="280" r:id="rId42"/>
    <p:sldId id="277" r:id="rId43"/>
    <p:sldId id="278" r:id="rId44"/>
    <p:sldId id="303" r:id="rId45"/>
    <p:sldId id="305" r:id="rId46"/>
    <p:sldId id="28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66" autoAdjust="0"/>
    <p:restoredTop sz="88049" autoAdjust="0"/>
  </p:normalViewPr>
  <p:slideViewPr>
    <p:cSldViewPr snapToGrid="0" snapToObjects="1">
      <p:cViewPr>
        <p:scale>
          <a:sx n="92" d="100"/>
          <a:sy n="92" d="100"/>
        </p:scale>
        <p:origin x="1496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1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06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are similar</a:t>
            </a:r>
          </a:p>
          <a:p>
            <a:r>
              <a:rPr lang="en-US" dirty="0" smtClean="0"/>
              <a:t>Current switching speeds: 6.5Tbps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Fairness, Prioritization</a:t>
            </a:r>
          </a:p>
          <a:p>
            <a:r>
              <a:rPr lang="en-US" dirty="0" smtClean="0"/>
              <a:t>For independent</a:t>
            </a:r>
            <a:r>
              <a:rPr lang="en-US" baseline="0" dirty="0" smtClean="0"/>
              <a:t> and uniform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Wrap-Up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Link Layer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 smtClean="0"/>
              <a:t>Medium Access Control</a:t>
            </a:r>
          </a:p>
          <a:p>
            <a:r>
              <a:rPr lang="en-US" dirty="0" smtClean="0"/>
              <a:t>Case study: Ethernet </a:t>
            </a:r>
          </a:p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054" y="5097408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MAC: CSMA/CD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up to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If line is busy: wait until idle and transmit </a:t>
            </a:r>
            <a:r>
              <a:rPr lang="en-US" dirty="0" smtClean="0"/>
              <a:t>immediately</a:t>
            </a:r>
          </a:p>
          <a:p>
            <a:r>
              <a:rPr lang="en-US" dirty="0" smtClean="0"/>
              <a:t>We will just assume you can detect collision for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Monitors line voltage level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Monitors line voltage level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Must ensure transmission time ≥ 2x propagation delay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</p:txBody>
      </p:sp>
    </p:spTree>
    <p:extLst>
      <p:ext uri="{BB962C8B-B14F-4D97-AF65-F5344CB8AC3E}">
        <p14:creationId xmlns:p14="http://schemas.microsoft.com/office/powerpoint/2010/main" val="179707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i="1" dirty="0" smtClean="0"/>
              <a:t>n</a:t>
            </a:r>
            <a:r>
              <a:rPr lang="en-US" dirty="0" smtClean="0"/>
              <a:t>th time: </a:t>
            </a:r>
            <a:r>
              <a:rPr lang="en-US" i="1" dirty="0" smtClean="0"/>
              <a:t>k</a:t>
            </a:r>
            <a:r>
              <a:rPr lang="en-US" dirty="0" smtClean="0"/>
              <a:t> × 51.2μs, for </a:t>
            </a:r>
            <a:r>
              <a:rPr lang="en-US" i="1" dirty="0" smtClean="0"/>
              <a:t>k</a:t>
            </a:r>
            <a:r>
              <a:rPr lang="en-US" dirty="0" smtClean="0"/>
              <a:t> = U{0..(2</a:t>
            </a:r>
            <a:r>
              <a:rPr lang="en-US" baseline="30000" dirty="0" smtClean="0"/>
              <a:t>min(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,10)</a:t>
            </a:r>
            <a:r>
              <a:rPr lang="en-US" dirty="0" smtClean="0"/>
              <a:t>-1)}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Exponential </a:t>
            </a:r>
            <a:r>
              <a:rPr lang="en-US" dirty="0" err="1" smtClean="0">
                <a:solidFill>
                  <a:srgbClr val="FF0000"/>
                </a:solidFill>
              </a:rPr>
              <a:t>backoff</a:t>
            </a:r>
            <a:r>
              <a:rPr lang="en-US" dirty="0" smtClean="0">
                <a:solidFill>
                  <a:srgbClr val="FF0000"/>
                </a:solidFill>
              </a:rPr>
              <a:t> is a useful, general technique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731358"/>
            <a:ext cx="8176491" cy="494653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Service provided: send frames among stations with specific addresses</a:t>
            </a:r>
          </a:p>
          <a:p>
            <a:pPr lvl="1"/>
            <a:r>
              <a:rPr lang="en-US" dirty="0" smtClean="0"/>
              <a:t>Receiver looks at the </a:t>
            </a:r>
            <a:r>
              <a:rPr lang="en-US" dirty="0" err="1" smtClean="0"/>
              <a:t>dest</a:t>
            </a:r>
            <a:r>
              <a:rPr lang="en-US" dirty="0" smtClean="0"/>
              <a:t> address and decides to receive</a:t>
            </a:r>
          </a:p>
          <a:p>
            <a:r>
              <a:rPr lang="en-US" dirty="0" smtClean="0"/>
              <a:t>Addresses are just names, no topology information</a:t>
            </a:r>
          </a:p>
          <a:p>
            <a:pPr lvl="1"/>
            <a:r>
              <a:rPr lang="en-US" dirty="0" smtClean="0"/>
              <a:t>Special broadcast and multicast addresses</a:t>
            </a:r>
          </a:p>
          <a:p>
            <a:r>
              <a:rPr lang="en-US" dirty="0" smtClean="0"/>
              <a:t>All nodes in the same “broadcast domain”</a:t>
            </a:r>
          </a:p>
          <a:p>
            <a:r>
              <a:rPr lang="en-US" dirty="0" smtClean="0"/>
              <a:t>Earlier versions: </a:t>
            </a:r>
          </a:p>
          <a:p>
            <a:pPr lvl="1"/>
            <a:r>
              <a:rPr lang="en-US" dirty="0" smtClean="0"/>
              <a:t>same “collision domain”</a:t>
            </a:r>
          </a:p>
          <a:p>
            <a:pPr lvl="1"/>
            <a:r>
              <a:rPr lang="en-US" dirty="0" smtClean="0"/>
              <a:t>CSMA/CD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dirty="0" smtClean="0"/>
              <a:t>More recent versions:</a:t>
            </a:r>
          </a:p>
          <a:p>
            <a:pPr lvl="1"/>
            <a:r>
              <a:rPr lang="en-US" dirty="0" smtClean="0"/>
              <a:t>Switched Ethernet: all nodes have direct connection to switches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1109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on a Learning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Eve: wants to sniff all packets sent to Bob</a:t>
            </a:r>
          </a:p>
          <a:p>
            <a:r>
              <a:rPr lang="en-US" dirty="0" smtClean="0"/>
              <a:t>Same segment: easy (shared medium)</a:t>
            </a:r>
          </a:p>
          <a:p>
            <a:r>
              <a:rPr lang="en-US" dirty="0" smtClean="0"/>
              <a:t>Different segment on a learning bridge: hard</a:t>
            </a:r>
          </a:p>
          <a:p>
            <a:pPr lvl="1"/>
            <a:r>
              <a:rPr lang="en-US" dirty="0" smtClean="0"/>
              <a:t>Once bridge learns Bob’s port, stop broadcasting</a:t>
            </a:r>
          </a:p>
          <a:p>
            <a:r>
              <a:rPr lang="en-US" dirty="0" smtClean="0"/>
              <a:t>How can Eve force the bridge to keep broadcasting?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 smtClean="0">
                <a:solidFill>
                  <a:srgbClr val="FF0000"/>
                </a:solidFill>
              </a:rPr>
              <a:t>src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over discarding ports (see next slide)</a:t>
            </a:r>
          </a:p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In the end, only root is generating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Forwarding and Broadcasting</a:t>
            </a:r>
          </a:p>
          <a:p>
            <a:r>
              <a:rPr lang="en-US" dirty="0" smtClean="0"/>
              <a:t>Port states*: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Root port</a:t>
            </a:r>
            <a:r>
              <a:rPr lang="en-US" dirty="0" smtClean="0"/>
              <a:t>: a port the bridge uses to reach the root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Designated port</a:t>
            </a:r>
            <a:r>
              <a:rPr lang="en-US" dirty="0" smtClean="0"/>
              <a:t>: the lowest-cost port attached to a single segment</a:t>
            </a:r>
          </a:p>
          <a:p>
            <a:pPr lvl="1"/>
            <a:r>
              <a:rPr lang="en-US" dirty="0" smtClean="0"/>
              <a:t>If a port is not a root port or a designated port, it is a </a:t>
            </a:r>
            <a:r>
              <a:rPr lang="en-US" b="1" dirty="0" smtClean="0">
                <a:solidFill>
                  <a:srgbClr val="FF0000"/>
                </a:solidFill>
              </a:rPr>
              <a:t>discarding port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 a later protocol RSTP, there can be ports configured as backups and alternates.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Port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Designated 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Discarding Port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 think that I shall never see</a:t>
            </a:r>
          </a:p>
          <a:p>
            <a:pPr marL="0" indent="0">
              <a:buNone/>
            </a:pPr>
            <a:r>
              <a:rPr lang="en-US" dirty="0" smtClean="0"/>
              <a:t>a graph more lovely that a tree.</a:t>
            </a:r>
          </a:p>
          <a:p>
            <a:pPr marL="0" indent="0">
              <a:buNone/>
            </a:pPr>
            <a:r>
              <a:rPr lang="en-US" dirty="0" smtClean="0"/>
              <a:t>A tree whose crucial property</a:t>
            </a:r>
          </a:p>
          <a:p>
            <a:pPr marL="0" indent="0">
              <a:buNone/>
            </a:pPr>
            <a:r>
              <a:rPr lang="en-US" dirty="0" smtClean="0"/>
              <a:t>is loop-free connectivity.</a:t>
            </a:r>
          </a:p>
          <a:p>
            <a:pPr marL="0" indent="0">
              <a:buNone/>
            </a:pPr>
            <a:r>
              <a:rPr lang="en-US" dirty="0" smtClean="0"/>
              <a:t>A tree that must be sure to span</a:t>
            </a:r>
          </a:p>
          <a:p>
            <a:pPr marL="0" indent="0">
              <a:buNone/>
            </a:pPr>
            <a:r>
              <a:rPr lang="en-US" dirty="0" smtClean="0"/>
              <a:t>so packet can reach every LAN.</a:t>
            </a:r>
          </a:p>
          <a:p>
            <a:pPr marL="0" indent="0">
              <a:buNone/>
            </a:pPr>
            <a:r>
              <a:rPr lang="en-US" dirty="0" smtClean="0"/>
              <a:t>First the root must be selected.</a:t>
            </a:r>
          </a:p>
          <a:p>
            <a:pPr marL="0" indent="0">
              <a:buNone/>
            </a:pPr>
            <a:r>
              <a:rPr lang="en-US" dirty="0" smtClean="0"/>
              <a:t>By ID, it is elected.</a:t>
            </a:r>
          </a:p>
          <a:p>
            <a:pPr marL="0" indent="0">
              <a:buNone/>
            </a:pPr>
            <a:r>
              <a:rPr lang="en-US" dirty="0" smtClean="0"/>
              <a:t>Least cost paths from root are traced.</a:t>
            </a:r>
          </a:p>
          <a:p>
            <a:pPr marL="0" indent="0">
              <a:buNone/>
            </a:pPr>
            <a:r>
              <a:rPr lang="en-US" dirty="0" smtClean="0"/>
              <a:t>In the tree, these paths are placed.</a:t>
            </a:r>
          </a:p>
          <a:p>
            <a:pPr marL="0" indent="0">
              <a:buNone/>
            </a:pPr>
            <a:r>
              <a:rPr lang="en-US" dirty="0" smtClean="0"/>
              <a:t>A mesh is made by folks like me,</a:t>
            </a:r>
          </a:p>
          <a:p>
            <a:pPr marL="0" indent="0">
              <a:buNone/>
            </a:pPr>
            <a:r>
              <a:rPr lang="en-US" dirty="0" smtClean="0"/>
              <a:t>then bridges find a spanning tree.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 err="1" smtClean="0"/>
              <a:t>Radia</a:t>
            </a:r>
            <a:r>
              <a:rPr lang="en-US" dirty="0" smtClean="0"/>
              <a:t> Perlman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2"/>
            <a:r>
              <a:rPr lang="en-US" dirty="0" smtClean="0"/>
              <a:t>Much more likely to drop packets</a:t>
            </a:r>
          </a:p>
          <a:p>
            <a:pPr lvl="2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Switching</a:t>
            </a:r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ATM, MPLS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2"/>
            <a:r>
              <a:rPr lang="en-US" dirty="0" smtClean="0"/>
              <a:t>CRC may be bad</a:t>
            </a:r>
          </a:p>
          <a:p>
            <a:pPr lvl="2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blocking: </a:t>
            </a:r>
            <a:r>
              <a:rPr lang="en-US" dirty="0" smtClean="0"/>
              <a:t>can limit throughput to ~ 58% under some reasonable conditions*</a:t>
            </a:r>
            <a:endParaRPr lang="en-US" i="1" dirty="0" smtClean="0"/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53919" y="6488668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For independent, uniform traffic, with same-size frames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Head-of-Line 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223" y="2031111"/>
            <a:ext cx="7856918" cy="2245873"/>
          </a:xfrm>
        </p:spPr>
        <p:txBody>
          <a:bodyPr/>
          <a:lstStyle/>
          <a:p>
            <a:r>
              <a:rPr lang="en-US" dirty="0" smtClean="0"/>
              <a:t>Solution: Virtual Output </a:t>
            </a:r>
            <a:r>
              <a:rPr lang="en-US" dirty="0" err="1" smtClean="0"/>
              <a:t>Queueing</a:t>
            </a:r>
            <a:endParaRPr lang="en-US" dirty="0" smtClean="0"/>
          </a:p>
          <a:p>
            <a:pPr lvl="1"/>
            <a:r>
              <a:rPr lang="en-US" dirty="0" smtClean="0"/>
              <a:t>Each input port has </a:t>
            </a:r>
            <a:r>
              <a:rPr lang="en-US" i="1" dirty="0" smtClean="0"/>
              <a:t>n</a:t>
            </a:r>
            <a:r>
              <a:rPr lang="en-US" dirty="0" smtClean="0"/>
              <a:t> FIFO queues, one for each output</a:t>
            </a:r>
          </a:p>
          <a:p>
            <a:pPr lvl="1"/>
            <a:r>
              <a:rPr lang="en-US" dirty="0" smtClean="0"/>
              <a:t>Switch using matching in a bipartite graph</a:t>
            </a:r>
          </a:p>
          <a:p>
            <a:pPr lvl="1"/>
            <a:r>
              <a:rPr lang="en-US" dirty="0" smtClean="0"/>
              <a:t>Shown to achieve 100% throughput*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42082" y="1101915"/>
            <a:ext cx="3921003" cy="1269145"/>
            <a:chOff x="2182319" y="5063922"/>
            <a:chExt cx="3921003" cy="1269145"/>
          </a:xfrm>
        </p:grpSpPr>
        <p:pic>
          <p:nvPicPr>
            <p:cNvPr id="5" name="Picture 4" descr="01x03.eps"/>
            <p:cNvPicPr>
              <a:picLocks noChangeAspect="1"/>
            </p:cNvPicPr>
            <p:nvPr/>
          </p:nvPicPr>
          <p:blipFill>
            <a:blip r:embed="rId2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31" y="4072952"/>
            <a:ext cx="43561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700" y="6528299"/>
            <a:ext cx="5744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*MCKEOWN </a:t>
            </a:r>
            <a:r>
              <a:rPr lang="en-US" i="1" baseline="30000" dirty="0"/>
              <a:t>et al.</a:t>
            </a:r>
            <a:r>
              <a:rPr lang="en-US" baseline="30000" dirty="0"/>
              <a:t>: ACHIEVING 100% THROUGHPUT IN AN INPUT-QUEUED </a:t>
            </a:r>
            <a:r>
              <a:rPr lang="en-US" baseline="30000" dirty="0" smtClean="0"/>
              <a:t>SWITCH,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2821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Switches are becoming programmable</a:t>
            </a:r>
          </a:p>
          <a:p>
            <a:pPr lvl="1"/>
            <a:r>
              <a:rPr lang="en-US" dirty="0" smtClean="0"/>
              <a:t>Match-action paradigm</a:t>
            </a:r>
          </a:p>
          <a:p>
            <a:pPr lvl="1"/>
            <a:r>
              <a:rPr lang="en-US" dirty="0" smtClean="0"/>
              <a:t>Custom protocols, encapsulation, metering, monitoring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Current speeds reach 6.5Tbps (65x100Gbps) on a single programmable switching chip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4" y="3275156"/>
            <a:ext cx="9070352" cy="163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 multiple networks: IP and the Network 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42550</TotalTime>
  <Words>2083</Words>
  <Application>Microsoft Macintosh PowerPoint</Application>
  <PresentationFormat>On-screen Show (4:3)</PresentationFormat>
  <Paragraphs>378</Paragraphs>
  <Slides>46</Slides>
  <Notes>9</Notes>
  <HiddenSlides>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Calibri</vt:lpstr>
      <vt:lpstr>Minion Pro</vt:lpstr>
      <vt:lpstr>Arial</vt:lpstr>
      <vt:lpstr>cs168</vt:lpstr>
      <vt:lpstr>CSCI-1680 Link Layer Wrap-Up </vt:lpstr>
      <vt:lpstr>Today: Link Layer (cont.)</vt:lpstr>
      <vt:lpstr>Medium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Handling Collisions</vt:lpstr>
      <vt:lpstr>When to transmit again?</vt:lpstr>
      <vt:lpstr>Capture Effect</vt:lpstr>
      <vt:lpstr>Ethernet Recap</vt:lpstr>
      <vt:lpstr>Token Ring</vt:lpstr>
      <vt:lpstr>Interface Cards</vt:lpstr>
      <vt:lpstr>Token Ring Frames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VLANs</vt:lpstr>
      <vt:lpstr>VLANs</vt:lpstr>
      <vt:lpstr>Generic Switch Architecture</vt:lpstr>
      <vt:lpstr>Shared Memory Switch</vt:lpstr>
      <vt:lpstr>Shared Bus Switch</vt:lpstr>
      <vt:lpstr>Point to Point Switch</vt:lpstr>
      <vt:lpstr>Cut through vs. Store and Forward</vt:lpstr>
      <vt:lpstr>Buffering</vt:lpstr>
      <vt:lpstr>Head-of-Line Blocking</vt:lpstr>
      <vt:lpstr>Current Developments</vt:lpstr>
      <vt:lpstr>Coming Up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82</cp:revision>
  <cp:lastPrinted>2017-09-28T01:55:46Z</cp:lastPrinted>
  <dcterms:created xsi:type="dcterms:W3CDTF">2011-02-10T09:14:23Z</dcterms:created>
  <dcterms:modified xsi:type="dcterms:W3CDTF">2017-09-28T18:04:34Z</dcterms:modified>
</cp:coreProperties>
</file>