
<file path=[Content_Types].xml><?xml version="1.0" encoding="utf-8"?>
<Types xmlns="http://schemas.openxmlformats.org/package/2006/content-types">
  <Default Extension="xml" ContentType="application/xml"/>
  <Default Extension="bin" ContentType="application/vnd.openxmlformats-officedocument.oleObject"/>
  <Default Extension="vml" ContentType="application/vnd.openxmlformats-officedocument.vmlDrawi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3"/>
  </p:notesMasterIdLst>
  <p:sldIdLst>
    <p:sldId id="256" r:id="rId2"/>
    <p:sldId id="305" r:id="rId3"/>
    <p:sldId id="318" r:id="rId4"/>
    <p:sldId id="319" r:id="rId5"/>
    <p:sldId id="316" r:id="rId6"/>
    <p:sldId id="314" r:id="rId7"/>
    <p:sldId id="315" r:id="rId8"/>
    <p:sldId id="307" r:id="rId9"/>
    <p:sldId id="308" r:id="rId10"/>
    <p:sldId id="312" r:id="rId11"/>
    <p:sldId id="309" r:id="rId12"/>
    <p:sldId id="310" r:id="rId13"/>
    <p:sldId id="324" r:id="rId14"/>
    <p:sldId id="311" r:id="rId15"/>
    <p:sldId id="320" r:id="rId16"/>
    <p:sldId id="325" r:id="rId17"/>
    <p:sldId id="317" r:id="rId18"/>
    <p:sldId id="321" r:id="rId19"/>
    <p:sldId id="322" r:id="rId20"/>
    <p:sldId id="323" r:id="rId21"/>
    <p:sldId id="326" r:id="rId22"/>
    <p:sldId id="330" r:id="rId23"/>
    <p:sldId id="327" r:id="rId24"/>
    <p:sldId id="329" r:id="rId25"/>
    <p:sldId id="279" r:id="rId26"/>
    <p:sldId id="281" r:id="rId27"/>
    <p:sldId id="293" r:id="rId28"/>
    <p:sldId id="294" r:id="rId29"/>
    <p:sldId id="280" r:id="rId30"/>
    <p:sldId id="282" r:id="rId31"/>
    <p:sldId id="283" r:id="rId32"/>
    <p:sldId id="295" r:id="rId33"/>
    <p:sldId id="285" r:id="rId34"/>
    <p:sldId id="286" r:id="rId35"/>
    <p:sldId id="287" r:id="rId36"/>
    <p:sldId id="288" r:id="rId37"/>
    <p:sldId id="289" r:id="rId38"/>
    <p:sldId id="296" r:id="rId39"/>
    <p:sldId id="297" r:id="rId40"/>
    <p:sldId id="298" r:id="rId41"/>
    <p:sldId id="299"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066" autoAdjust="0"/>
    <p:restoredTop sz="79808" autoAdjust="0"/>
  </p:normalViewPr>
  <p:slideViewPr>
    <p:cSldViewPr snapToGrid="0" snapToObjects="1">
      <p:cViewPr varScale="1">
        <p:scale>
          <a:sx n="95" d="100"/>
          <a:sy n="95" d="100"/>
        </p:scale>
        <p:origin x="1416" y="184"/>
      </p:cViewPr>
      <p:guideLst>
        <p:guide orient="horz" pos="2160"/>
        <p:guide pos="2880"/>
      </p:guideLst>
    </p:cSldViewPr>
  </p:slideViewPr>
  <p:outlineViewPr>
    <p:cViewPr>
      <p:scale>
        <a:sx n="33" d="100"/>
        <a:sy n="33" d="100"/>
      </p:scale>
      <p:origin x="4456" y="13304"/>
    </p:cViewPr>
  </p:outlineViewPr>
  <p:notesTextViewPr>
    <p:cViewPr>
      <p:scale>
        <a:sx n="100" d="100"/>
        <a:sy n="100" d="100"/>
      </p:scale>
      <p:origin x="0" y="0"/>
    </p:cViewPr>
  </p:notesTextViewPr>
  <p:sorterViewPr>
    <p:cViewPr>
      <p:scale>
        <a:sx n="200" d="100"/>
        <a:sy n="200" d="100"/>
      </p:scale>
      <p:origin x="0" y="14592"/>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esProps" Target="presProps.xml"/><Relationship Id="rId4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22ED56-563E-7042-B9B2-8D0209C290CF}" type="datetimeFigureOut">
              <a:rPr lang="en-US" smtClean="0"/>
              <a:pPr/>
              <a:t>9/26/17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D4D5AE-91A4-BE4E-B7FC-F1521B88728F}" type="slidenum">
              <a:rPr lang="en-US" smtClean="0"/>
              <a:pPr/>
              <a:t>‹#›</a:t>
            </a:fld>
            <a:endParaRPr lang="en-US"/>
          </a:p>
        </p:txBody>
      </p:sp>
    </p:spTree>
    <p:extLst>
      <p:ext uri="{BB962C8B-B14F-4D97-AF65-F5344CB8AC3E}">
        <p14:creationId xmlns:p14="http://schemas.microsoft.com/office/powerpoint/2010/main" val="131143400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long does it take to send a frame across?</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3</a:t>
            </a:fld>
            <a:endParaRPr lang="en-US"/>
          </a:p>
        </p:txBody>
      </p:sp>
    </p:spTree>
    <p:extLst>
      <p:ext uri="{BB962C8B-B14F-4D97-AF65-F5344CB8AC3E}">
        <p14:creationId xmlns:p14="http://schemas.microsoft.com/office/powerpoint/2010/main" val="3798217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fast can we receive bytes?</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4</a:t>
            </a:fld>
            <a:endParaRPr lang="en-US"/>
          </a:p>
        </p:txBody>
      </p:sp>
    </p:spTree>
    <p:extLst>
      <p:ext uri="{BB962C8B-B14F-4D97-AF65-F5344CB8AC3E}">
        <p14:creationId xmlns:p14="http://schemas.microsoft.com/office/powerpoint/2010/main" val="1661919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the sender differentiate between (b) and (c) ?</a:t>
            </a:r>
          </a:p>
          <a:p>
            <a:r>
              <a:rPr lang="en-US" dirty="0" smtClean="0"/>
              <a:t>In (c) and (d),</a:t>
            </a:r>
            <a:r>
              <a:rPr lang="en-US" baseline="0" dirty="0" smtClean="0"/>
              <a:t> DOES THE RECEIVER KNOW WHETHER THE FRAME IS A NEW FRAME OR A RETRANSMISSION?</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11</a:t>
            </a:fld>
            <a:endParaRPr lang="en-US"/>
          </a:p>
        </p:txBody>
      </p:sp>
    </p:spTree>
    <p:extLst>
      <p:ext uri="{BB962C8B-B14F-4D97-AF65-F5344CB8AC3E}">
        <p14:creationId xmlns:p14="http://schemas.microsoft.com/office/powerpoint/2010/main" val="1106033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16</a:t>
            </a:fld>
            <a:endParaRPr lang="en-US"/>
          </a:p>
        </p:txBody>
      </p:sp>
    </p:spTree>
    <p:extLst>
      <p:ext uri="{BB962C8B-B14F-4D97-AF65-F5344CB8AC3E}">
        <p14:creationId xmlns:p14="http://schemas.microsoft.com/office/powerpoint/2010/main" val="1956297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 to set SWS? -&gt; You want to “fill the pipe”, so look at</a:t>
            </a:r>
            <a:r>
              <a:rPr lang="en-US" baseline="0" dirty="0" smtClean="0"/>
              <a:t> the BW delay product, or how many frames you can send in one RTT</a:t>
            </a:r>
            <a:endParaRPr lang="en-US" dirty="0" smtClean="0"/>
          </a:p>
          <a:p>
            <a:r>
              <a:rPr lang="en-US" dirty="0" smtClean="0"/>
              <a:t>How</a:t>
            </a:r>
            <a:r>
              <a:rPr lang="en-US" baseline="0" dirty="0" smtClean="0"/>
              <a:t> to set RWS? -&gt; A RWS &gt; 1 allows for more efficiency, as you can accept packets out of order.</a:t>
            </a:r>
          </a:p>
          <a:p>
            <a:r>
              <a:rPr lang="en-US" baseline="0" dirty="0" smtClean="0"/>
              <a:t>What is this accomplishing? Reliability, Ordering, Flow Control</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19</a:t>
            </a:fld>
            <a:endParaRPr lang="en-US"/>
          </a:p>
        </p:txBody>
      </p:sp>
    </p:spTree>
    <p:extLst>
      <p:ext uri="{BB962C8B-B14F-4D97-AF65-F5344CB8AC3E}">
        <p14:creationId xmlns:p14="http://schemas.microsoft.com/office/powerpoint/2010/main" val="412776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20</a:t>
            </a:fld>
            <a:endParaRPr lang="en-US"/>
          </a:p>
        </p:txBody>
      </p:sp>
    </p:spTree>
    <p:extLst>
      <p:ext uri="{BB962C8B-B14F-4D97-AF65-F5344CB8AC3E}">
        <p14:creationId xmlns:p14="http://schemas.microsoft.com/office/powerpoint/2010/main" val="787930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would need to make sure that all packets</a:t>
            </a:r>
            <a:r>
              <a:rPr lang="en-US" baseline="0" dirty="0" smtClean="0"/>
              <a:t> the sender can send in this case can be distinguished!</a:t>
            </a:r>
          </a:p>
          <a:p>
            <a:endParaRPr lang="en-US" baseline="0" dirty="0" smtClean="0"/>
          </a:p>
          <a:p>
            <a:r>
              <a:rPr lang="en-US" baseline="0" dirty="0" smtClean="0"/>
              <a:t>If the sender advances the whole window, there can’t be any repeated sequence numbers.</a:t>
            </a:r>
            <a:endParaRPr lang="en-US" dirty="0" smtClean="0"/>
          </a:p>
        </p:txBody>
      </p:sp>
      <p:sp>
        <p:nvSpPr>
          <p:cNvPr id="4" name="Slide Number Placeholder 3"/>
          <p:cNvSpPr>
            <a:spLocks noGrp="1"/>
          </p:cNvSpPr>
          <p:nvPr>
            <p:ph type="sldNum" sz="quarter" idx="10"/>
          </p:nvPr>
        </p:nvSpPr>
        <p:spPr/>
        <p:txBody>
          <a:bodyPr/>
          <a:lstStyle/>
          <a:p>
            <a:fld id="{AAD4D5AE-91A4-BE4E-B7FC-F1521B88728F}" type="slidenum">
              <a:rPr lang="en-US" smtClean="0"/>
              <a:pPr/>
              <a:t>21</a:t>
            </a:fld>
            <a:endParaRPr lang="en-US"/>
          </a:p>
        </p:txBody>
      </p:sp>
    </p:spTree>
    <p:extLst>
      <p:ext uri="{BB962C8B-B14F-4D97-AF65-F5344CB8AC3E}">
        <p14:creationId xmlns:p14="http://schemas.microsoft.com/office/powerpoint/2010/main" val="998146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22</a:t>
            </a:fld>
            <a:endParaRPr lang="en-US"/>
          </a:p>
        </p:txBody>
      </p:sp>
    </p:spTree>
    <p:extLst>
      <p:ext uri="{BB962C8B-B14F-4D97-AF65-F5344CB8AC3E}">
        <p14:creationId xmlns:p14="http://schemas.microsoft.com/office/powerpoint/2010/main" val="463480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Cannot correct because each invalid code is the same distance</a:t>
            </a:r>
            <a:r>
              <a:rPr lang="en-US" baseline="0" dirty="0" smtClean="0"/>
              <a:t> from 3 valid codes!</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27</a:t>
            </a:fld>
            <a:endParaRPr lang="en-US"/>
          </a:p>
        </p:txBody>
      </p:sp>
    </p:spTree>
    <p:extLst>
      <p:ext uri="{BB962C8B-B14F-4D97-AF65-F5344CB8AC3E}">
        <p14:creationId xmlns:p14="http://schemas.microsoft.com/office/powerpoint/2010/main" val="2849279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Parity: d=2</a:t>
            </a:r>
          </a:p>
          <a:p>
            <a:r>
              <a:rPr lang="en-US" dirty="0" smtClean="0"/>
              <a:t>3-Voting: d=3</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28</a:t>
            </a:fld>
            <a:endParaRPr lang="en-US"/>
          </a:p>
        </p:txBody>
      </p:sp>
    </p:spTree>
    <p:extLst>
      <p:ext uri="{BB962C8B-B14F-4D97-AF65-F5344CB8AC3E}">
        <p14:creationId xmlns:p14="http://schemas.microsoft.com/office/powerpoint/2010/main" val="654786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Any corners</a:t>
            </a:r>
            <a:r>
              <a:rPr lang="en-US" baseline="0" dirty="0" smtClean="0"/>
              <a:t> of a square can’t be corrected</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29</a:t>
            </a:fld>
            <a:endParaRPr lang="en-US"/>
          </a:p>
        </p:txBody>
      </p:sp>
    </p:spTree>
    <p:extLst>
      <p:ext uri="{BB962C8B-B14F-4D97-AF65-F5344CB8AC3E}">
        <p14:creationId xmlns:p14="http://schemas.microsoft.com/office/powerpoint/2010/main" val="1653865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a:t>
            </a:r>
            <a:r>
              <a:rPr lang="en-US" baseline="0" dirty="0" smtClean="0"/>
              <a:t> value maps to one code value. If there are 2^n code values, a fraction of 1/(2^n) values maps to each code value.</a:t>
            </a:r>
          </a:p>
          <a:p>
            <a:r>
              <a:rPr lang="en-US" baseline="0" dirty="0" smtClean="0"/>
              <a:t>Take the values that map to the same code value. If you have an error that goes from one of these to the other, without changing the code value, you won’t detect an error. All others should be detected. </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30</a:t>
            </a:fld>
            <a:endParaRPr lang="en-US"/>
          </a:p>
        </p:txBody>
      </p:sp>
    </p:spTree>
    <p:extLst>
      <p:ext uri="{BB962C8B-B14F-4D97-AF65-F5344CB8AC3E}">
        <p14:creationId xmlns:p14="http://schemas.microsoft.com/office/powerpoint/2010/main" val="8936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Irreducible analogous to prime</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35</a:t>
            </a:fld>
            <a:endParaRPr lang="en-US"/>
          </a:p>
        </p:txBody>
      </p:sp>
    </p:spTree>
    <p:extLst>
      <p:ext uri="{BB962C8B-B14F-4D97-AF65-F5344CB8AC3E}">
        <p14:creationId xmlns:p14="http://schemas.microsoft.com/office/powerpoint/2010/main" val="28508457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tri</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37</a:t>
            </a:fld>
            <a:endParaRPr lang="en-US"/>
          </a:p>
        </p:txBody>
      </p:sp>
    </p:spTree>
    <p:extLst>
      <p:ext uri="{BB962C8B-B14F-4D97-AF65-F5344CB8AC3E}">
        <p14:creationId xmlns:p14="http://schemas.microsoft.com/office/powerpoint/2010/main" val="1996096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9/26/17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9/26/17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52666DCC-BD4F-3048-AF99-C7B05410EF43}" type="datetimeFigureOut">
              <a:rPr lang="en-US" smtClean="0"/>
              <a:pPr/>
              <a:t>9/26/17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p:txBody>
          <a:bodyPr/>
          <a:lstStyle/>
          <a:p>
            <a:fld id="{52666DCC-BD4F-3048-AF99-C7B05410EF43}" type="datetimeFigureOut">
              <a:rPr lang="en-US" smtClean="0"/>
              <a:pPr/>
              <a:t>9/26/17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52666DCC-BD4F-3048-AF99-C7B05410EF43}" type="datetimeFigureOut">
              <a:rPr lang="en-US" smtClean="0"/>
              <a:pPr/>
              <a:t>9/26/17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52666DCC-BD4F-3048-AF99-C7B05410EF43}" type="datetimeFigureOut">
              <a:rPr lang="en-US" smtClean="0"/>
              <a:pPr/>
              <a:t>9/26/17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666DCC-BD4F-3048-AF99-C7B05410EF43}" type="datetimeFigureOut">
              <a:rPr lang="en-US" smtClean="0"/>
              <a:pPr/>
              <a:t>9/26/17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9/26/17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9/26/17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9/26/17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9/26/17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10" descr="H_2c_Pos.eps                                                   0004AF62PAUR Server                    B25FA262:"/>
          <p:cNvPicPr>
            <a:picLocks noChangeAspect="1" noChangeArrowheads="1"/>
          </p:cNvPicPr>
          <p:nvPr/>
        </p:nvPicPr>
        <p:blipFill>
          <a:blip r:embed="rId13"/>
          <a:srcRect r="66510"/>
          <a:stretch>
            <a:fillRect/>
          </a:stretch>
        </p:blipFill>
        <p:spPr bwMode="auto">
          <a:xfrm>
            <a:off x="150469" y="6075627"/>
            <a:ext cx="459131" cy="686073"/>
          </a:xfrm>
          <a:prstGeom prst="rect">
            <a:avLst/>
          </a:prstGeom>
          <a:noFill/>
        </p:spPr>
      </p:pic>
      <p:sp>
        <p:nvSpPr>
          <p:cNvPr id="2" name="Title Placeholder 1"/>
          <p:cNvSpPr>
            <a:spLocks noGrp="1"/>
          </p:cNvSpPr>
          <p:nvPr>
            <p:ph type="title"/>
          </p:nvPr>
        </p:nvSpPr>
        <p:spPr>
          <a:xfrm>
            <a:off x="787400" y="224156"/>
            <a:ext cx="7569200" cy="1143000"/>
          </a:xfrm>
          <a:prstGeom prst="rect">
            <a:avLst/>
          </a:prstGeom>
        </p:spPr>
        <p:txBody>
          <a:bodyPr vert="horz" lIns="91440" tIns="45720" rIns="91440" bIns="45720" rtlCol="0" anchor="ctr">
            <a:normAutofit/>
          </a:bodyPr>
          <a:lstStyle/>
          <a:p>
            <a:r>
              <a:rPr lang="x-none" dirty="0" smtClean="0"/>
              <a:t>Click to edit Master title style</a:t>
            </a:r>
            <a:endParaRPr lang="en-US" dirty="0"/>
          </a:p>
        </p:txBody>
      </p:sp>
      <p:sp>
        <p:nvSpPr>
          <p:cNvPr id="3" name="Text Placeholder 2"/>
          <p:cNvSpPr>
            <a:spLocks noGrp="1"/>
          </p:cNvSpPr>
          <p:nvPr>
            <p:ph type="body" idx="1"/>
          </p:nvPr>
        </p:nvSpPr>
        <p:spPr>
          <a:xfrm>
            <a:off x="787400" y="1509685"/>
            <a:ext cx="7569200" cy="3994495"/>
          </a:xfrm>
          <a:prstGeom prst="rect">
            <a:avLst/>
          </a:prstGeom>
        </p:spPr>
        <p:txBody>
          <a:bodyPr vert="horz" lIns="91440" tIns="45720" rIns="91440" bIns="45720" rtlCol="0" anchor="ctr">
            <a:normAutofit/>
          </a:bodyPr>
          <a:lstStyle/>
          <a:p>
            <a:pPr lvl="0"/>
            <a:r>
              <a:rPr lang="x-none" dirty="0" smtClean="0"/>
              <a:t>Click to edit Master text styles</a:t>
            </a:r>
          </a:p>
          <a:p>
            <a:pPr lvl="1"/>
            <a:r>
              <a:rPr lang="x-none" dirty="0" smtClean="0"/>
              <a:t>Second level</a:t>
            </a:r>
          </a:p>
          <a:p>
            <a:pPr lvl="2"/>
            <a:r>
              <a:rPr lang="x-none" dirty="0" smtClean="0"/>
              <a:t>Third level</a:t>
            </a:r>
          </a:p>
          <a:p>
            <a:pPr lvl="3"/>
            <a:r>
              <a:rPr lang="x-none" dirty="0" smtClean="0"/>
              <a:t>Fourth level</a:t>
            </a:r>
          </a:p>
          <a:p>
            <a:pPr lvl="4"/>
            <a:r>
              <a:rPr lang="x-none"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716068-C2F6-DF41-A09C-9633FD5A0C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3600" b="1" kern="1200">
          <a:solidFill>
            <a:schemeClr val="tx1"/>
          </a:solidFill>
          <a:latin typeface="Minion Pro"/>
          <a:ea typeface="+mj-ea"/>
          <a:cs typeface="Minion Pro"/>
        </a:defRPr>
      </a:lvl1pPr>
    </p:titleStyle>
    <p:bodyStyle>
      <a:lvl1pPr marL="342900" indent="-342900" algn="l" defTabSz="457200" rtl="0" eaLnBrk="1" latinLnBrk="0" hangingPunct="1">
        <a:spcBef>
          <a:spcPct val="20000"/>
        </a:spcBef>
        <a:buFont typeface="Arial"/>
        <a:buChar char="•"/>
        <a:defRPr sz="2800" b="1" kern="1200">
          <a:solidFill>
            <a:schemeClr val="tx1"/>
          </a:solidFill>
          <a:latin typeface="Minion Pro"/>
          <a:ea typeface="+mn-ea"/>
          <a:cs typeface="Minion Pro"/>
        </a:defRPr>
      </a:lvl1pPr>
      <a:lvl2pPr marL="742950" indent="-285750" algn="l" defTabSz="457200" rtl="0" eaLnBrk="1" latinLnBrk="0" hangingPunct="1">
        <a:spcBef>
          <a:spcPct val="20000"/>
        </a:spcBef>
        <a:buFont typeface="Arial"/>
        <a:buChar char="–"/>
        <a:defRPr sz="2400" kern="1200">
          <a:solidFill>
            <a:schemeClr val="tx1"/>
          </a:solidFill>
          <a:latin typeface="Minion Pro"/>
          <a:ea typeface="+mn-ea"/>
          <a:cs typeface="Minion Pro"/>
        </a:defRPr>
      </a:lvl2pPr>
      <a:lvl3pPr marL="1143000" indent="-228600" algn="l" defTabSz="457200" rtl="0" eaLnBrk="1" latinLnBrk="0" hangingPunct="1">
        <a:spcBef>
          <a:spcPct val="20000"/>
        </a:spcBef>
        <a:buFont typeface="Arial"/>
        <a:buChar char="•"/>
        <a:defRPr sz="2000" kern="1200">
          <a:solidFill>
            <a:schemeClr val="tx1"/>
          </a:solidFill>
          <a:latin typeface="Minion Pro"/>
          <a:ea typeface="+mn-ea"/>
          <a:cs typeface="Minion Pro"/>
        </a:defRPr>
      </a:lvl3pPr>
      <a:lvl4pPr marL="16002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4pPr>
      <a:lvl5pPr marL="20574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17735"/>
            <a:ext cx="7772400" cy="1470025"/>
          </a:xfrm>
        </p:spPr>
        <p:txBody>
          <a:bodyPr>
            <a:normAutofit fontScale="90000"/>
          </a:bodyPr>
          <a:lstStyle/>
          <a:p>
            <a:r>
              <a:rPr lang="en-US" dirty="0" smtClean="0"/>
              <a:t>CSCI-1680</a:t>
            </a:r>
            <a:br>
              <a:rPr lang="en-US" dirty="0" smtClean="0"/>
            </a:br>
            <a:r>
              <a:rPr lang="en-US" dirty="0" smtClean="0"/>
              <a:t>Link Layer Reliability</a:t>
            </a:r>
            <a:br>
              <a:rPr lang="en-US" dirty="0" smtClean="0"/>
            </a:br>
            <a:endParaRPr lang="en-US" dirty="0" smtClean="0"/>
          </a:p>
        </p:txBody>
      </p:sp>
      <p:sp>
        <p:nvSpPr>
          <p:cNvPr id="4" name="TextBox 3"/>
          <p:cNvSpPr txBox="1"/>
          <p:nvPr/>
        </p:nvSpPr>
        <p:spPr>
          <a:xfrm>
            <a:off x="3616901" y="6550223"/>
            <a:ext cx="5527099" cy="307777"/>
          </a:xfrm>
          <a:prstGeom prst="rect">
            <a:avLst/>
          </a:prstGeom>
          <a:noFill/>
        </p:spPr>
        <p:txBody>
          <a:bodyPr wrap="none" rtlCol="0">
            <a:spAutoFit/>
          </a:bodyPr>
          <a:lstStyle/>
          <a:p>
            <a:r>
              <a:rPr lang="en-US" sz="1400" dirty="0" smtClean="0"/>
              <a:t>Based partly on lecture notes by David </a:t>
            </a:r>
            <a:r>
              <a:rPr lang="en-US" sz="1400" dirty="0" err="1" smtClean="0"/>
              <a:t>Mazières</a:t>
            </a:r>
            <a:r>
              <a:rPr lang="en-US" sz="1400" dirty="0" smtClean="0"/>
              <a:t>, Phil Levis, John </a:t>
            </a:r>
            <a:r>
              <a:rPr lang="en-US" sz="1400" dirty="0" err="1" smtClean="0"/>
              <a:t>Jannotti</a:t>
            </a:r>
            <a:endParaRPr lang="en-US" sz="1400" dirty="0"/>
          </a:p>
        </p:txBody>
      </p:sp>
      <p:sp>
        <p:nvSpPr>
          <p:cNvPr id="5" name="Subtitle 4"/>
          <p:cNvSpPr>
            <a:spLocks noGrp="1"/>
          </p:cNvSpPr>
          <p:nvPr>
            <p:ph type="subTitle" idx="1"/>
          </p:nvPr>
        </p:nvSpPr>
        <p:spPr/>
        <p:txBody>
          <a:bodyPr/>
          <a:lstStyle/>
          <a:p>
            <a:r>
              <a:rPr lang="en-US" dirty="0" smtClean="0"/>
              <a:t>Rodrigo Fonseca</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Last time</a:t>
            </a:r>
          </a:p>
          <a:p>
            <a:pPr lvl="1"/>
            <a:r>
              <a:rPr lang="en-US" dirty="0" smtClean="0"/>
              <a:t>Physical layer: encoding, modulation</a:t>
            </a:r>
          </a:p>
          <a:p>
            <a:pPr lvl="1"/>
            <a:r>
              <a:rPr lang="en-US" dirty="0" smtClean="0"/>
              <a:t>Link layer framing</a:t>
            </a:r>
          </a:p>
          <a:p>
            <a:r>
              <a:rPr lang="en-US" dirty="0" smtClean="0"/>
              <a:t>Today</a:t>
            </a:r>
          </a:p>
          <a:p>
            <a:pPr lvl="1"/>
            <a:r>
              <a:rPr lang="en-US" dirty="0" smtClean="0"/>
              <a:t>Getting frames across: reliability, performance</a:t>
            </a:r>
            <a:endParaRPr lang="en-US" dirty="0"/>
          </a:p>
        </p:txBody>
      </p:sp>
    </p:spTree>
    <p:extLst>
      <p:ext uri="{BB962C8B-B14F-4D97-AF65-F5344CB8AC3E}">
        <p14:creationId xmlns:p14="http://schemas.microsoft.com/office/powerpoint/2010/main" val="25256608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Sending Frames Across</a:t>
            </a:r>
            <a:endParaRPr lang="en-US" dirty="0"/>
          </a:p>
        </p:txBody>
      </p:sp>
      <p:cxnSp>
        <p:nvCxnSpPr>
          <p:cNvPr id="5" name="Straight Connector 4"/>
          <p:cNvCxnSpPr/>
          <p:nvPr/>
        </p:nvCxnSpPr>
        <p:spPr>
          <a:xfrm>
            <a:off x="3276879" y="1673412"/>
            <a:ext cx="0" cy="4407647"/>
          </a:xfrm>
          <a:prstGeom prst="line">
            <a:avLst/>
          </a:prstGeom>
          <a:ln>
            <a:solidFill>
              <a:schemeClr val="tx1"/>
            </a:solidFill>
            <a:tailEnd type="arrow" w="lg" len="lg"/>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814502" y="1673412"/>
            <a:ext cx="0" cy="4407647"/>
          </a:xfrm>
          <a:prstGeom prst="line">
            <a:avLst/>
          </a:prstGeom>
          <a:ln>
            <a:solidFill>
              <a:schemeClr val="tx1"/>
            </a:solidFill>
            <a:tailEnd type="arrow" w="lg" len="lg"/>
          </a:ln>
          <a:effectLst/>
        </p:spPr>
        <p:style>
          <a:lnRef idx="2">
            <a:schemeClr val="accent1"/>
          </a:lnRef>
          <a:fillRef idx="0">
            <a:schemeClr val="accent1"/>
          </a:fillRef>
          <a:effectRef idx="1">
            <a:schemeClr val="accent1"/>
          </a:effectRef>
          <a:fontRef idx="minor">
            <a:schemeClr val="tx1"/>
          </a:fontRef>
        </p:style>
      </p:cxnSp>
      <p:sp>
        <p:nvSpPr>
          <p:cNvPr id="13" name="Parallelogram 12"/>
          <p:cNvSpPr/>
          <p:nvPr/>
        </p:nvSpPr>
        <p:spPr>
          <a:xfrm rot="1606482" flipH="1">
            <a:off x="3012043" y="2669271"/>
            <a:ext cx="3072183" cy="542134"/>
          </a:xfrm>
          <a:prstGeom prst="parallelogram">
            <a:avLst>
              <a:gd name="adj" fmla="val 507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p:nvCxnSpPr>
        <p:spPr>
          <a:xfrm>
            <a:off x="2859598" y="2617735"/>
            <a:ext cx="334422"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a:off x="2859598" y="3871832"/>
            <a:ext cx="334422" cy="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a:off x="2859598" y="2006349"/>
            <a:ext cx="334422" cy="0"/>
          </a:xfrm>
          <a:prstGeom prst="line">
            <a:avLst/>
          </a:prstGeom>
        </p:spPr>
        <p:style>
          <a:lnRef idx="1">
            <a:schemeClr val="dk1"/>
          </a:lnRef>
          <a:fillRef idx="0">
            <a:schemeClr val="dk1"/>
          </a:fillRef>
          <a:effectRef idx="0">
            <a:schemeClr val="dk1"/>
          </a:effectRef>
          <a:fontRef idx="minor">
            <a:schemeClr val="tx1"/>
          </a:fontRef>
        </p:style>
      </p:cxnSp>
      <p:sp>
        <p:nvSpPr>
          <p:cNvPr id="19" name="TextBox 18"/>
          <p:cNvSpPr txBox="1"/>
          <p:nvPr/>
        </p:nvSpPr>
        <p:spPr>
          <a:xfrm>
            <a:off x="866745" y="2092298"/>
            <a:ext cx="2018501" cy="369332"/>
          </a:xfrm>
          <a:prstGeom prst="rect">
            <a:avLst/>
          </a:prstGeom>
          <a:noFill/>
        </p:spPr>
        <p:txBody>
          <a:bodyPr wrap="none" rtlCol="0">
            <a:spAutoFit/>
          </a:bodyPr>
          <a:lstStyle/>
          <a:p>
            <a:r>
              <a:rPr lang="en-US" dirty="0" smtClean="0">
                <a:latin typeface="Minion Pro"/>
                <a:cs typeface="Minion Pro"/>
              </a:rPr>
              <a:t>Transmission Delay</a:t>
            </a:r>
            <a:endParaRPr lang="en-US" dirty="0">
              <a:latin typeface="Minion Pro"/>
              <a:cs typeface="Minion Pro"/>
            </a:endParaRPr>
          </a:p>
        </p:txBody>
      </p:sp>
      <p:sp>
        <p:nvSpPr>
          <p:cNvPr id="20" name="TextBox 19"/>
          <p:cNvSpPr txBox="1"/>
          <p:nvPr/>
        </p:nvSpPr>
        <p:spPr>
          <a:xfrm>
            <a:off x="866745" y="3003686"/>
            <a:ext cx="1905878" cy="369332"/>
          </a:xfrm>
          <a:prstGeom prst="rect">
            <a:avLst/>
          </a:prstGeom>
          <a:noFill/>
        </p:spPr>
        <p:txBody>
          <a:bodyPr wrap="none" rtlCol="0">
            <a:spAutoFit/>
          </a:bodyPr>
          <a:lstStyle/>
          <a:p>
            <a:r>
              <a:rPr lang="en-US" dirty="0" smtClean="0">
                <a:latin typeface="Minion Pro"/>
                <a:cs typeface="Minion Pro"/>
              </a:rPr>
              <a:t>Propagation Delay</a:t>
            </a:r>
            <a:endParaRPr lang="en-US" dirty="0">
              <a:latin typeface="Minion Pro"/>
              <a:cs typeface="Minion Pro"/>
            </a:endParaRPr>
          </a:p>
        </p:txBody>
      </p:sp>
      <p:cxnSp>
        <p:nvCxnSpPr>
          <p:cNvPr id="21" name="Straight Connector 20"/>
          <p:cNvCxnSpPr/>
          <p:nvPr/>
        </p:nvCxnSpPr>
        <p:spPr>
          <a:xfrm>
            <a:off x="5893997" y="3871832"/>
            <a:ext cx="334422" cy="0"/>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a:off x="5893997" y="2006349"/>
            <a:ext cx="334422" cy="0"/>
          </a:xfrm>
          <a:prstGeom prst="line">
            <a:avLst/>
          </a:prstGeom>
        </p:spPr>
        <p:style>
          <a:lnRef idx="1">
            <a:schemeClr val="dk1"/>
          </a:lnRef>
          <a:fillRef idx="0">
            <a:schemeClr val="dk1"/>
          </a:fillRef>
          <a:effectRef idx="0">
            <a:schemeClr val="dk1"/>
          </a:effectRef>
          <a:fontRef idx="minor">
            <a:schemeClr val="tx1"/>
          </a:fontRef>
        </p:style>
      </p:cxnSp>
      <p:sp>
        <p:nvSpPr>
          <p:cNvPr id="23" name="TextBox 22"/>
          <p:cNvSpPr txBox="1"/>
          <p:nvPr/>
        </p:nvSpPr>
        <p:spPr>
          <a:xfrm>
            <a:off x="6012726" y="2711881"/>
            <a:ext cx="907821" cy="369332"/>
          </a:xfrm>
          <a:prstGeom prst="rect">
            <a:avLst/>
          </a:prstGeom>
          <a:noFill/>
        </p:spPr>
        <p:txBody>
          <a:bodyPr wrap="none" rtlCol="0">
            <a:spAutoFit/>
          </a:bodyPr>
          <a:lstStyle/>
          <a:p>
            <a:r>
              <a:rPr lang="en-US" dirty="0" smtClean="0">
                <a:latin typeface="Minion Pro"/>
                <a:cs typeface="Minion Pro"/>
              </a:rPr>
              <a:t>Latency</a:t>
            </a:r>
            <a:endParaRPr lang="en-US" dirty="0">
              <a:latin typeface="Minion Pro"/>
              <a:cs typeface="Minion Pro"/>
            </a:endParaRPr>
          </a:p>
        </p:txBody>
      </p:sp>
    </p:spTree>
    <p:extLst>
      <p:ext uri="{BB962C8B-B14F-4D97-AF65-F5344CB8AC3E}">
        <p14:creationId xmlns:p14="http://schemas.microsoft.com/office/powerpoint/2010/main" val="29727051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Sending Frames Across</a:t>
            </a:r>
            <a:endParaRPr lang="en-US" dirty="0"/>
          </a:p>
        </p:txBody>
      </p:sp>
      <p:cxnSp>
        <p:nvCxnSpPr>
          <p:cNvPr id="5" name="Straight Connector 4"/>
          <p:cNvCxnSpPr/>
          <p:nvPr/>
        </p:nvCxnSpPr>
        <p:spPr>
          <a:xfrm>
            <a:off x="3276879" y="1673412"/>
            <a:ext cx="0" cy="4407647"/>
          </a:xfrm>
          <a:prstGeom prst="line">
            <a:avLst/>
          </a:prstGeom>
          <a:ln>
            <a:solidFill>
              <a:schemeClr val="tx1"/>
            </a:solidFill>
            <a:tailEnd type="arrow" w="lg" len="lg"/>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814502" y="1673412"/>
            <a:ext cx="0" cy="4407647"/>
          </a:xfrm>
          <a:prstGeom prst="line">
            <a:avLst/>
          </a:prstGeom>
          <a:ln>
            <a:solidFill>
              <a:schemeClr val="tx1"/>
            </a:solidFill>
            <a:tailEnd type="arrow" w="lg" len="lg"/>
          </a:ln>
          <a:effectLst/>
        </p:spPr>
        <p:style>
          <a:lnRef idx="2">
            <a:schemeClr val="accent1"/>
          </a:lnRef>
          <a:fillRef idx="0">
            <a:schemeClr val="accent1"/>
          </a:fillRef>
          <a:effectRef idx="1">
            <a:schemeClr val="accent1"/>
          </a:effectRef>
          <a:fontRef idx="minor">
            <a:schemeClr val="tx1"/>
          </a:fontRef>
        </p:style>
      </p:cxnSp>
      <p:sp>
        <p:nvSpPr>
          <p:cNvPr id="13" name="Parallelogram 12"/>
          <p:cNvSpPr/>
          <p:nvPr/>
        </p:nvSpPr>
        <p:spPr>
          <a:xfrm rot="1606482" flipH="1">
            <a:off x="3012043" y="2669271"/>
            <a:ext cx="3072183" cy="542134"/>
          </a:xfrm>
          <a:prstGeom prst="parallelogram">
            <a:avLst>
              <a:gd name="adj" fmla="val 507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TextBox 22"/>
          <p:cNvSpPr txBox="1"/>
          <p:nvPr/>
        </p:nvSpPr>
        <p:spPr>
          <a:xfrm>
            <a:off x="6012726" y="4301047"/>
            <a:ext cx="1989082" cy="369332"/>
          </a:xfrm>
          <a:prstGeom prst="rect">
            <a:avLst/>
          </a:prstGeom>
          <a:noFill/>
        </p:spPr>
        <p:txBody>
          <a:bodyPr wrap="none" rtlCol="0">
            <a:spAutoFit/>
          </a:bodyPr>
          <a:lstStyle/>
          <a:p>
            <a:r>
              <a:rPr lang="en-US" dirty="0" smtClean="0">
                <a:latin typeface="Minion Pro"/>
                <a:cs typeface="Minion Pro"/>
              </a:rPr>
              <a:t>Throughput: bits / s</a:t>
            </a:r>
            <a:endParaRPr lang="en-US" dirty="0">
              <a:latin typeface="Minion Pro"/>
              <a:cs typeface="Minion Pro"/>
            </a:endParaRPr>
          </a:p>
        </p:txBody>
      </p:sp>
      <p:sp>
        <p:nvSpPr>
          <p:cNvPr id="14" name="Parallelogram 13"/>
          <p:cNvSpPr/>
          <p:nvPr/>
        </p:nvSpPr>
        <p:spPr>
          <a:xfrm rot="1606482" flipH="1">
            <a:off x="3012043" y="3280657"/>
            <a:ext cx="3072183" cy="542134"/>
          </a:xfrm>
          <a:prstGeom prst="parallelogram">
            <a:avLst>
              <a:gd name="adj" fmla="val 507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Parallelogram 15"/>
          <p:cNvSpPr/>
          <p:nvPr/>
        </p:nvSpPr>
        <p:spPr>
          <a:xfrm rot="1606482" flipH="1">
            <a:off x="3012043" y="3892043"/>
            <a:ext cx="3072183" cy="542134"/>
          </a:xfrm>
          <a:prstGeom prst="parallelogram">
            <a:avLst>
              <a:gd name="adj" fmla="val 507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Parallelogram 23"/>
          <p:cNvSpPr/>
          <p:nvPr/>
        </p:nvSpPr>
        <p:spPr>
          <a:xfrm rot="1606482" flipH="1">
            <a:off x="3012043" y="4503429"/>
            <a:ext cx="3072183" cy="542134"/>
          </a:xfrm>
          <a:prstGeom prst="parallelogram">
            <a:avLst>
              <a:gd name="adj" fmla="val 507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p:cNvSpPr txBox="1"/>
          <p:nvPr/>
        </p:nvSpPr>
        <p:spPr>
          <a:xfrm rot="16200000">
            <a:off x="4038002" y="1792941"/>
            <a:ext cx="682238" cy="707886"/>
          </a:xfrm>
          <a:prstGeom prst="rect">
            <a:avLst/>
          </a:prstGeom>
          <a:noFill/>
        </p:spPr>
        <p:txBody>
          <a:bodyPr wrap="none" rtlCol="0">
            <a:spAutoFit/>
          </a:bodyPr>
          <a:lstStyle/>
          <a:p>
            <a:r>
              <a:rPr lang="en-US" sz="4000" dirty="0" smtClean="0">
                <a:latin typeface="Minion Pro"/>
                <a:cs typeface="Minion Pro"/>
              </a:rPr>
              <a:t>…</a:t>
            </a:r>
            <a:endParaRPr lang="en-US" sz="4000" dirty="0">
              <a:latin typeface="Minion Pro"/>
              <a:cs typeface="Minion Pro"/>
            </a:endParaRPr>
          </a:p>
        </p:txBody>
      </p:sp>
      <p:sp>
        <p:nvSpPr>
          <p:cNvPr id="25" name="TextBox 24"/>
          <p:cNvSpPr txBox="1"/>
          <p:nvPr/>
        </p:nvSpPr>
        <p:spPr>
          <a:xfrm rot="16200000">
            <a:off x="4038002" y="5279837"/>
            <a:ext cx="682238" cy="707886"/>
          </a:xfrm>
          <a:prstGeom prst="rect">
            <a:avLst/>
          </a:prstGeom>
          <a:noFill/>
        </p:spPr>
        <p:txBody>
          <a:bodyPr wrap="none" rtlCol="0">
            <a:spAutoFit/>
          </a:bodyPr>
          <a:lstStyle/>
          <a:p>
            <a:r>
              <a:rPr lang="en-US" sz="4000" dirty="0" smtClean="0">
                <a:latin typeface="Minion Pro"/>
                <a:cs typeface="Minion Pro"/>
              </a:rPr>
              <a:t>…</a:t>
            </a:r>
            <a:endParaRPr lang="en-US" sz="4000" dirty="0">
              <a:latin typeface="Minion Pro"/>
              <a:cs typeface="Minion Pro"/>
            </a:endParaRPr>
          </a:p>
        </p:txBody>
      </p:sp>
    </p:spTree>
    <p:extLst>
      <p:ext uri="{BB962C8B-B14F-4D97-AF65-F5344CB8AC3E}">
        <p14:creationId xmlns:p14="http://schemas.microsoft.com/office/powerpoint/2010/main" val="35138671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Which matters most, bandwidth or delay?</a:t>
            </a:r>
            <a:endParaRPr lang="en-US" dirty="0"/>
          </a:p>
        </p:txBody>
      </p:sp>
      <p:sp>
        <p:nvSpPr>
          <p:cNvPr id="3" name="Content Placeholder 2"/>
          <p:cNvSpPr>
            <a:spLocks noGrp="1"/>
          </p:cNvSpPr>
          <p:nvPr>
            <p:ph idx="1"/>
          </p:nvPr>
        </p:nvSpPr>
        <p:spPr>
          <a:xfrm>
            <a:off x="787400" y="1367156"/>
            <a:ext cx="7569200" cy="1185497"/>
          </a:xfrm>
        </p:spPr>
        <p:txBody>
          <a:bodyPr/>
          <a:lstStyle/>
          <a:p>
            <a:r>
              <a:rPr lang="en-US" dirty="0" smtClean="0"/>
              <a:t>How much data can we send during one RTT?</a:t>
            </a:r>
          </a:p>
          <a:p>
            <a:r>
              <a:rPr lang="en-US" i="1" dirty="0" smtClean="0"/>
              <a:t>E.g.</a:t>
            </a:r>
            <a:r>
              <a:rPr lang="en-US" dirty="0" smtClean="0"/>
              <a:t>, send request, receive file</a:t>
            </a:r>
          </a:p>
        </p:txBody>
      </p:sp>
      <p:grpSp>
        <p:nvGrpSpPr>
          <p:cNvPr id="8" name="Group 7"/>
          <p:cNvGrpSpPr/>
          <p:nvPr/>
        </p:nvGrpSpPr>
        <p:grpSpPr>
          <a:xfrm>
            <a:off x="1964750" y="2805195"/>
            <a:ext cx="4899145" cy="2663417"/>
            <a:chOff x="1964750" y="2805195"/>
            <a:chExt cx="4899145" cy="2663417"/>
          </a:xfrm>
        </p:grpSpPr>
        <p:grpSp>
          <p:nvGrpSpPr>
            <p:cNvPr id="6" name="Group 5"/>
            <p:cNvGrpSpPr/>
            <p:nvPr/>
          </p:nvGrpSpPr>
          <p:grpSpPr>
            <a:xfrm>
              <a:off x="5090080" y="2805195"/>
              <a:ext cx="1773815" cy="2663417"/>
              <a:chOff x="5090080" y="2805195"/>
              <a:chExt cx="1773815" cy="2663417"/>
            </a:xfrm>
          </p:grpSpPr>
          <p:sp>
            <p:nvSpPr>
              <p:cNvPr id="17" name="Parallelogram 16"/>
              <p:cNvSpPr/>
              <p:nvPr/>
            </p:nvSpPr>
            <p:spPr>
              <a:xfrm rot="20745360">
                <a:off x="5090080" y="3792103"/>
                <a:ext cx="1773815" cy="1167924"/>
              </a:xfrm>
              <a:prstGeom prst="parallelogram">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Arrow Connector 17"/>
              <p:cNvCxnSpPr/>
              <p:nvPr/>
            </p:nvCxnSpPr>
            <p:spPr>
              <a:xfrm rot="5400000">
                <a:off x="3935164" y="4136109"/>
                <a:ext cx="2663417" cy="158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rot="5400000">
                <a:off x="5345010" y="4136506"/>
                <a:ext cx="2662623" cy="15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5266077" y="3191641"/>
                <a:ext cx="1409450" cy="38723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10800000" flipV="1">
                <a:off x="5267667" y="3578879"/>
                <a:ext cx="1407861" cy="38723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grpSp>
        <p:grpSp>
          <p:nvGrpSpPr>
            <p:cNvPr id="4" name="Group 3"/>
            <p:cNvGrpSpPr/>
            <p:nvPr/>
          </p:nvGrpSpPr>
          <p:grpSpPr>
            <a:xfrm>
              <a:off x="1964750" y="2805196"/>
              <a:ext cx="1908164" cy="2663414"/>
              <a:chOff x="1964750" y="2805196"/>
              <a:chExt cx="1908164" cy="2663414"/>
            </a:xfrm>
          </p:grpSpPr>
          <p:sp>
            <p:nvSpPr>
              <p:cNvPr id="16" name="Parallelogram 15"/>
              <p:cNvSpPr/>
              <p:nvPr/>
            </p:nvSpPr>
            <p:spPr>
              <a:xfrm rot="20700000">
                <a:off x="1964750" y="3776493"/>
                <a:ext cx="1535526" cy="227684"/>
              </a:xfrm>
              <a:prstGeom prst="parallelogram">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rot="5400000">
                <a:off x="698076" y="4136109"/>
                <a:ext cx="2663414" cy="15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rot="5400000">
                <a:off x="2106731" y="4136109"/>
                <a:ext cx="2663414" cy="15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2028194" y="3190848"/>
                <a:ext cx="1409450" cy="38723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10800000" flipV="1">
                <a:off x="2029784" y="3578086"/>
                <a:ext cx="1407861" cy="38723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rot="16200000">
                <a:off x="3352502" y="3979456"/>
                <a:ext cx="671491" cy="369332"/>
              </a:xfrm>
              <a:prstGeom prst="rect">
                <a:avLst/>
              </a:prstGeom>
              <a:noFill/>
              <a:effectLst/>
            </p:spPr>
            <p:txBody>
              <a:bodyPr wrap="none" rtlCol="0">
                <a:spAutoFit/>
              </a:bodyPr>
              <a:lstStyle/>
              <a:p>
                <a:r>
                  <a:rPr lang="en-US" dirty="0" smtClean="0">
                    <a:latin typeface="Minion Pro"/>
                    <a:cs typeface="Minion Pro"/>
                  </a:rPr>
                  <a:t>Time</a:t>
                </a:r>
                <a:endParaRPr lang="en-US" dirty="0">
                  <a:latin typeface="Minion Pro"/>
                  <a:cs typeface="Minion Pro"/>
                </a:endParaRPr>
              </a:p>
            </p:txBody>
          </p:sp>
          <p:sp>
            <p:nvSpPr>
              <p:cNvPr id="27" name="TextBox 26"/>
              <p:cNvSpPr txBox="1"/>
              <p:nvPr/>
            </p:nvSpPr>
            <p:spPr>
              <a:xfrm rot="883171">
                <a:off x="2251917" y="3022127"/>
                <a:ext cx="943212" cy="369332"/>
              </a:xfrm>
              <a:prstGeom prst="rect">
                <a:avLst/>
              </a:prstGeom>
              <a:noFill/>
              <a:effectLst/>
            </p:spPr>
            <p:txBody>
              <a:bodyPr wrap="none" rtlCol="0">
                <a:spAutoFit/>
              </a:bodyPr>
              <a:lstStyle/>
              <a:p>
                <a:r>
                  <a:rPr lang="en-US" dirty="0" smtClean="0">
                    <a:latin typeface="Minion Pro"/>
                    <a:cs typeface="Minion Pro"/>
                  </a:rPr>
                  <a:t>Request</a:t>
                </a:r>
                <a:endParaRPr lang="en-US" dirty="0">
                  <a:latin typeface="Minion Pro"/>
                  <a:cs typeface="Minion Pro"/>
                </a:endParaRPr>
              </a:p>
            </p:txBody>
          </p:sp>
          <p:sp>
            <p:nvSpPr>
              <p:cNvPr id="28" name="TextBox 27"/>
              <p:cNvSpPr txBox="1"/>
              <p:nvPr/>
            </p:nvSpPr>
            <p:spPr>
              <a:xfrm rot="20700560">
                <a:off x="2027638" y="3469125"/>
                <a:ext cx="1080494" cy="369332"/>
              </a:xfrm>
              <a:prstGeom prst="rect">
                <a:avLst/>
              </a:prstGeom>
              <a:noFill/>
              <a:effectLst/>
            </p:spPr>
            <p:txBody>
              <a:bodyPr wrap="none" rtlCol="0">
                <a:spAutoFit/>
              </a:bodyPr>
              <a:lstStyle/>
              <a:p>
                <a:r>
                  <a:rPr lang="en-US" dirty="0" smtClean="0">
                    <a:latin typeface="Minion Pro"/>
                    <a:cs typeface="Minion Pro"/>
                  </a:rPr>
                  <a:t>Response</a:t>
                </a:r>
                <a:endParaRPr lang="en-US" dirty="0">
                  <a:latin typeface="Minion Pro"/>
                  <a:cs typeface="Minion Pro"/>
                </a:endParaRPr>
              </a:p>
            </p:txBody>
          </p:sp>
        </p:grpSp>
      </p:grpSp>
      <p:sp>
        <p:nvSpPr>
          <p:cNvPr id="29" name="Content Placeholder 2"/>
          <p:cNvSpPr txBox="1">
            <a:spLocks/>
          </p:cNvSpPr>
          <p:nvPr/>
        </p:nvSpPr>
        <p:spPr>
          <a:xfrm>
            <a:off x="787400" y="5468610"/>
            <a:ext cx="7569200" cy="1185497"/>
          </a:xfrm>
          <a:prstGeom prst="rect">
            <a:avLst/>
          </a:prstGeom>
        </p:spPr>
        <p:txBody>
          <a:bodyPr vert="horz" lIns="91440" tIns="45720" rIns="91440" bIns="45720" rtlCol="0" anchor="ctr">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b="1" dirty="0" smtClean="0">
                <a:latin typeface="Minion Pro"/>
                <a:cs typeface="Minion Pro"/>
              </a:rPr>
              <a:t>For small transfers, latency more important, for bulk, throughput more important</a:t>
            </a:r>
            <a:endParaRPr kumimoji="0" lang="en-US" sz="2800" b="1" u="none" strike="noStrike" kern="1200" cap="none" spc="0" normalizeH="0" baseline="0" noProof="0" dirty="0">
              <a:ln>
                <a:noFill/>
              </a:ln>
              <a:solidFill>
                <a:schemeClr val="tx1"/>
              </a:solidFill>
              <a:effectLst/>
              <a:uLnTx/>
              <a:uFillTx/>
              <a:latin typeface="Minion Pro"/>
              <a:ea typeface="+mn-ea"/>
              <a:cs typeface="Minion Pro"/>
            </a:endParaRPr>
          </a:p>
        </p:txBody>
      </p:sp>
    </p:spTree>
    <p:extLst>
      <p:ext uri="{BB962C8B-B14F-4D97-AF65-F5344CB8AC3E}">
        <p14:creationId xmlns:p14="http://schemas.microsoft.com/office/powerpoint/2010/main" val="306466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Metrics</a:t>
            </a:r>
            <a:endParaRPr lang="en-US" dirty="0"/>
          </a:p>
        </p:txBody>
      </p:sp>
      <p:sp>
        <p:nvSpPr>
          <p:cNvPr id="3" name="Content Placeholder 2"/>
          <p:cNvSpPr>
            <a:spLocks noGrp="1"/>
          </p:cNvSpPr>
          <p:nvPr>
            <p:ph idx="1"/>
          </p:nvPr>
        </p:nvSpPr>
        <p:spPr>
          <a:xfrm>
            <a:off x="480142" y="1509685"/>
            <a:ext cx="8183716" cy="3994495"/>
          </a:xfrm>
        </p:spPr>
        <p:txBody>
          <a:bodyPr/>
          <a:lstStyle/>
          <a:p>
            <a:r>
              <a:rPr lang="en-US" dirty="0" smtClean="0"/>
              <a:t>Throughput - Number of bits received/unit of time</a:t>
            </a:r>
          </a:p>
          <a:p>
            <a:pPr lvl="1"/>
            <a:r>
              <a:rPr lang="en-US" i="1" dirty="0" smtClean="0"/>
              <a:t>e.g.</a:t>
            </a:r>
            <a:r>
              <a:rPr lang="en-US" dirty="0" smtClean="0"/>
              <a:t> 10Mbps</a:t>
            </a:r>
          </a:p>
          <a:p>
            <a:r>
              <a:rPr lang="en-US" dirty="0" err="1" smtClean="0"/>
              <a:t>Goodput</a:t>
            </a:r>
            <a:r>
              <a:rPr lang="en-US" dirty="0" smtClean="0"/>
              <a:t> - </a:t>
            </a:r>
            <a:r>
              <a:rPr lang="en-US" i="1" dirty="0" smtClean="0"/>
              <a:t>Useful</a:t>
            </a:r>
            <a:r>
              <a:rPr lang="en-US" dirty="0" smtClean="0"/>
              <a:t> bits received per unit of time</a:t>
            </a:r>
          </a:p>
          <a:p>
            <a:r>
              <a:rPr lang="en-US" dirty="0" smtClean="0"/>
              <a:t>Latency – How long for message to cross network</a:t>
            </a:r>
          </a:p>
          <a:p>
            <a:pPr lvl="1"/>
            <a:r>
              <a:rPr lang="en-US" dirty="0" smtClean="0"/>
              <a:t>Process + Queue + Transmit + Propagation</a:t>
            </a:r>
          </a:p>
          <a:p>
            <a:r>
              <a:rPr lang="en-US" dirty="0" smtClean="0"/>
              <a:t>Jitter – Variation in latency</a:t>
            </a:r>
          </a:p>
        </p:txBody>
      </p:sp>
    </p:spTree>
    <p:extLst>
      <p:ext uri="{BB962C8B-B14F-4D97-AF65-F5344CB8AC3E}">
        <p14:creationId xmlns:p14="http://schemas.microsoft.com/office/powerpoint/2010/main" val="8622521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Latency</a:t>
            </a:r>
            <a:endParaRPr lang="en-US" dirty="0"/>
          </a:p>
        </p:txBody>
      </p:sp>
      <p:sp>
        <p:nvSpPr>
          <p:cNvPr id="3" name="Content Placeholder 2"/>
          <p:cNvSpPr>
            <a:spLocks noGrp="1"/>
          </p:cNvSpPr>
          <p:nvPr>
            <p:ph idx="1"/>
          </p:nvPr>
        </p:nvSpPr>
        <p:spPr>
          <a:xfrm>
            <a:off x="787400" y="1161717"/>
            <a:ext cx="7569200" cy="4577710"/>
          </a:xfrm>
        </p:spPr>
        <p:txBody>
          <a:bodyPr/>
          <a:lstStyle/>
          <a:p>
            <a:r>
              <a:rPr lang="en-US" dirty="0" smtClean="0"/>
              <a:t>Processing</a:t>
            </a:r>
          </a:p>
          <a:p>
            <a:pPr lvl="1"/>
            <a:r>
              <a:rPr lang="en-US" dirty="0" smtClean="0"/>
              <a:t>Per message, small,</a:t>
            </a:r>
            <a:r>
              <a:rPr lang="en-US" baseline="0" dirty="0" smtClean="0"/>
              <a:t> limits throughput</a:t>
            </a:r>
          </a:p>
          <a:p>
            <a:pPr lvl="1"/>
            <a:r>
              <a:rPr lang="en-US" i="1" baseline="0" dirty="0" smtClean="0"/>
              <a:t>e.g.</a:t>
            </a:r>
            <a:r>
              <a:rPr lang="en-US" dirty="0" smtClean="0"/>
              <a:t>                                                     or 120μs/pkt</a:t>
            </a:r>
            <a:endParaRPr lang="en-US" i="1" dirty="0" smtClean="0"/>
          </a:p>
          <a:p>
            <a:r>
              <a:rPr lang="en-US" dirty="0" smtClean="0"/>
              <a:t>Queue</a:t>
            </a:r>
          </a:p>
          <a:p>
            <a:pPr lvl="1"/>
            <a:r>
              <a:rPr lang="en-US" dirty="0" smtClean="0"/>
              <a:t>Highly variable, offered load </a:t>
            </a:r>
            <a:r>
              <a:rPr lang="en-US" dirty="0" err="1" smtClean="0"/>
              <a:t>vs</a:t>
            </a:r>
            <a:r>
              <a:rPr lang="en-US" dirty="0" smtClean="0"/>
              <a:t> outgoing b/w</a:t>
            </a:r>
          </a:p>
          <a:p>
            <a:r>
              <a:rPr lang="en-US" dirty="0" smtClean="0"/>
              <a:t>Transmission</a:t>
            </a:r>
          </a:p>
          <a:p>
            <a:pPr lvl="1"/>
            <a:r>
              <a:rPr lang="en-US" dirty="0" smtClean="0"/>
              <a:t>Size/Bandwidth</a:t>
            </a:r>
          </a:p>
          <a:p>
            <a:r>
              <a:rPr lang="en-US" dirty="0" smtClean="0"/>
              <a:t>Propagation</a:t>
            </a:r>
          </a:p>
          <a:p>
            <a:pPr lvl="1"/>
            <a:r>
              <a:rPr lang="en-US" dirty="0" smtClean="0"/>
              <a:t>Distance/Speed of Light</a:t>
            </a:r>
          </a:p>
        </p:txBody>
      </p:sp>
      <p:graphicFrame>
        <p:nvGraphicFramePr>
          <p:cNvPr id="4" name="Object 3"/>
          <p:cNvGraphicFramePr>
            <a:graphicFrameLocks noChangeAspect="1"/>
          </p:cNvGraphicFramePr>
          <p:nvPr/>
        </p:nvGraphicFramePr>
        <p:xfrm>
          <a:off x="2119602" y="2294954"/>
          <a:ext cx="3425041" cy="551156"/>
        </p:xfrm>
        <a:graphic>
          <a:graphicData uri="http://schemas.openxmlformats.org/presentationml/2006/ole">
            <mc:AlternateContent xmlns:mc="http://schemas.openxmlformats.org/markup-compatibility/2006">
              <mc:Choice xmlns:v="urn:schemas-microsoft-com:vml" Requires="v">
                <p:oleObj spid="_x0000_s2068" name="Equation" r:id="rId3" imgW="2209800" imgH="355600" progId="Equation.3">
                  <p:embed/>
                </p:oleObj>
              </mc:Choice>
              <mc:Fallback>
                <p:oleObj name="Equation" r:id="rId3" imgW="2209800" imgH="355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9602" y="2294954"/>
                        <a:ext cx="3425041" cy="551156"/>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52027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Reliable Delivery</a:t>
            </a:r>
            <a:endParaRPr lang="en-US" dirty="0"/>
          </a:p>
        </p:txBody>
      </p:sp>
      <p:sp>
        <p:nvSpPr>
          <p:cNvPr id="3" name="Content Placeholder 2"/>
          <p:cNvSpPr>
            <a:spLocks noGrp="1"/>
          </p:cNvSpPr>
          <p:nvPr>
            <p:ph idx="1"/>
          </p:nvPr>
        </p:nvSpPr>
        <p:spPr/>
        <p:txBody>
          <a:bodyPr/>
          <a:lstStyle/>
          <a:p>
            <a:r>
              <a:rPr lang="en-US" dirty="0" smtClean="0"/>
              <a:t>Several sources of errors in transmission</a:t>
            </a:r>
          </a:p>
          <a:p>
            <a:r>
              <a:rPr lang="en-US" dirty="0" smtClean="0"/>
              <a:t>Error detection can discard bad frames</a:t>
            </a:r>
          </a:p>
          <a:p>
            <a:r>
              <a:rPr lang="en-US" dirty="0" smtClean="0"/>
              <a:t>Problem: if bad packets are lost, how can we ensure reliable delivery?</a:t>
            </a:r>
          </a:p>
          <a:p>
            <a:pPr lvl="1"/>
            <a:r>
              <a:rPr lang="en-US" dirty="0" smtClean="0"/>
              <a:t>Exactly-once semantics = at least once + at most once</a:t>
            </a:r>
          </a:p>
        </p:txBody>
      </p:sp>
    </p:spTree>
    <p:extLst>
      <p:ext uri="{BB962C8B-B14F-4D97-AF65-F5344CB8AC3E}">
        <p14:creationId xmlns:p14="http://schemas.microsoft.com/office/powerpoint/2010/main" val="27452081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Least Once Semantics</a:t>
            </a:r>
            <a:endParaRPr lang="en-US" dirty="0"/>
          </a:p>
        </p:txBody>
      </p:sp>
      <p:sp>
        <p:nvSpPr>
          <p:cNvPr id="3" name="Content Placeholder 2"/>
          <p:cNvSpPr>
            <a:spLocks noGrp="1"/>
          </p:cNvSpPr>
          <p:nvPr>
            <p:ph idx="1"/>
          </p:nvPr>
        </p:nvSpPr>
        <p:spPr>
          <a:xfrm>
            <a:off x="787400" y="1509685"/>
            <a:ext cx="7569200" cy="4874125"/>
          </a:xfrm>
        </p:spPr>
        <p:txBody>
          <a:bodyPr/>
          <a:lstStyle/>
          <a:p>
            <a:r>
              <a:rPr lang="en-US" dirty="0" smtClean="0"/>
              <a:t>How can the sender know packet arrived </a:t>
            </a:r>
            <a:r>
              <a:rPr lang="en-US" i="1" dirty="0" smtClean="0"/>
              <a:t>at least</a:t>
            </a:r>
            <a:r>
              <a:rPr lang="en-US" dirty="0" smtClean="0"/>
              <a:t> </a:t>
            </a:r>
            <a:r>
              <a:rPr lang="en-US" i="1" dirty="0" smtClean="0"/>
              <a:t>once</a:t>
            </a:r>
            <a:r>
              <a:rPr lang="en-US" dirty="0" smtClean="0"/>
              <a:t>?</a:t>
            </a:r>
          </a:p>
          <a:p>
            <a:pPr lvl="1"/>
            <a:r>
              <a:rPr lang="en-US" dirty="0" smtClean="0"/>
              <a:t>Acknowledgments + Timeout</a:t>
            </a:r>
          </a:p>
          <a:p>
            <a:r>
              <a:rPr lang="en-US" dirty="0" smtClean="0"/>
              <a:t>Stop and Wait Protocol</a:t>
            </a:r>
          </a:p>
          <a:p>
            <a:pPr lvl="1"/>
            <a:r>
              <a:rPr lang="en-US" dirty="0" smtClean="0"/>
              <a:t>S: Send packet, wait</a:t>
            </a:r>
          </a:p>
          <a:p>
            <a:pPr lvl="1"/>
            <a:r>
              <a:rPr lang="en-US" dirty="0" smtClean="0"/>
              <a:t>R: Receive packet, send ACK</a:t>
            </a:r>
          </a:p>
          <a:p>
            <a:pPr lvl="1"/>
            <a:r>
              <a:rPr lang="en-US" dirty="0" smtClean="0"/>
              <a:t>S: Receive ACK, send next packet</a:t>
            </a:r>
          </a:p>
          <a:p>
            <a:pPr lvl="1"/>
            <a:r>
              <a:rPr lang="en-US" dirty="0" smtClean="0"/>
              <a:t>S: No ACK, timeout and retransmit</a:t>
            </a:r>
          </a:p>
          <a:p>
            <a:pPr>
              <a:buNone/>
            </a:pPr>
            <a:endParaRPr lang="en-US" dirty="0"/>
          </a:p>
        </p:txBody>
      </p:sp>
    </p:spTree>
    <p:extLst>
      <p:ext uri="{BB962C8B-B14F-4D97-AF65-F5344CB8AC3E}">
        <p14:creationId xmlns:p14="http://schemas.microsoft.com/office/powerpoint/2010/main" val="31524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370249" y="1463377"/>
            <a:ext cx="3528027" cy="4335092"/>
            <a:chOff x="2370249" y="1463377"/>
            <a:chExt cx="3528027" cy="4335092"/>
          </a:xfrm>
        </p:grpSpPr>
        <p:pic>
          <p:nvPicPr>
            <p:cNvPr id="4" name="Picture 3" descr="02x20.pdf"/>
            <p:cNvPicPr>
              <a:picLocks noChangeAspect="1"/>
            </p:cNvPicPr>
            <p:nvPr/>
          </p:nvPicPr>
          <p:blipFill>
            <a:blip r:embed="rId2"/>
            <a:stretch>
              <a:fillRect/>
            </a:stretch>
          </p:blipFill>
          <p:spPr>
            <a:xfrm>
              <a:off x="2370249" y="1463377"/>
              <a:ext cx="3528027" cy="4335092"/>
            </a:xfrm>
            <a:prstGeom prst="rect">
              <a:avLst/>
            </a:prstGeom>
          </p:spPr>
        </p:pic>
        <p:sp>
          <p:nvSpPr>
            <p:cNvPr id="2" name="Rectangle 1"/>
            <p:cNvSpPr/>
            <p:nvPr/>
          </p:nvSpPr>
          <p:spPr>
            <a:xfrm>
              <a:off x="4667250" y="4429125"/>
              <a:ext cx="155575" cy="1809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4622800" y="4924425"/>
              <a:ext cx="155575" cy="1809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622800" y="3733800"/>
              <a:ext cx="155575" cy="1809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667250" y="2073275"/>
              <a:ext cx="155575" cy="1809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622800" y="2574925"/>
              <a:ext cx="155575" cy="1809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667250" y="3257550"/>
              <a:ext cx="155575" cy="1809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229934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2x19.pdf"/>
          <p:cNvPicPr>
            <a:picLocks noChangeAspect="1"/>
          </p:cNvPicPr>
          <p:nvPr/>
        </p:nvPicPr>
        <p:blipFill>
          <a:blip r:embed="rId3"/>
          <a:stretch>
            <a:fillRect/>
          </a:stretch>
        </p:blipFill>
        <p:spPr>
          <a:xfrm>
            <a:off x="1828719" y="233963"/>
            <a:ext cx="5565925" cy="6350385"/>
          </a:xfrm>
          <a:prstGeom prst="rect">
            <a:avLst/>
          </a:prstGeom>
        </p:spPr>
      </p:pic>
    </p:spTree>
    <p:extLst>
      <p:ext uri="{BB962C8B-B14F-4D97-AF65-F5344CB8AC3E}">
        <p14:creationId xmlns:p14="http://schemas.microsoft.com/office/powerpoint/2010/main" val="26125037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Stop and Wait Problems</a:t>
            </a:r>
            <a:endParaRPr lang="en-US" dirty="0"/>
          </a:p>
        </p:txBody>
      </p:sp>
      <p:sp>
        <p:nvSpPr>
          <p:cNvPr id="3" name="Content Placeholder 2"/>
          <p:cNvSpPr>
            <a:spLocks noGrp="1"/>
          </p:cNvSpPr>
          <p:nvPr>
            <p:ph idx="1"/>
          </p:nvPr>
        </p:nvSpPr>
        <p:spPr/>
        <p:txBody>
          <a:bodyPr/>
          <a:lstStyle/>
          <a:p>
            <a:r>
              <a:rPr lang="en-US" dirty="0" smtClean="0"/>
              <a:t>Duplicate data</a:t>
            </a:r>
          </a:p>
          <a:p>
            <a:r>
              <a:rPr lang="en-US" dirty="0" smtClean="0"/>
              <a:t>Duplicate </a:t>
            </a:r>
            <a:r>
              <a:rPr lang="en-US" dirty="0" err="1" smtClean="0"/>
              <a:t>acks</a:t>
            </a:r>
            <a:endParaRPr lang="en-US" dirty="0" smtClean="0"/>
          </a:p>
          <a:p>
            <a:r>
              <a:rPr lang="en-US" dirty="0" smtClean="0"/>
              <a:t>Slow (channel idle most of the time!)</a:t>
            </a:r>
          </a:p>
          <a:p>
            <a:r>
              <a:rPr lang="en-US" dirty="0" smtClean="0"/>
              <a:t>May be difficult to set the timeout value</a:t>
            </a:r>
            <a:endParaRPr lang="en-US" dirty="0"/>
          </a:p>
        </p:txBody>
      </p:sp>
    </p:spTree>
    <p:extLst>
      <p:ext uri="{BB962C8B-B14F-4D97-AF65-F5344CB8AC3E}">
        <p14:creationId xmlns:p14="http://schemas.microsoft.com/office/powerpoint/2010/main" val="33341968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2x20.pdf"/>
          <p:cNvPicPr>
            <a:picLocks noChangeAspect="1"/>
          </p:cNvPicPr>
          <p:nvPr/>
        </p:nvPicPr>
        <p:blipFill>
          <a:blip r:embed="rId2"/>
          <a:stretch>
            <a:fillRect/>
          </a:stretch>
        </p:blipFill>
        <p:spPr>
          <a:xfrm>
            <a:off x="2370249" y="1463377"/>
            <a:ext cx="3528027" cy="4335092"/>
          </a:xfrm>
          <a:prstGeom prst="rect">
            <a:avLst/>
          </a:prstGeom>
        </p:spPr>
      </p:pic>
      <p:sp>
        <p:nvSpPr>
          <p:cNvPr id="3" name="Title 1"/>
          <p:cNvSpPr>
            <a:spLocks noGrp="1"/>
          </p:cNvSpPr>
          <p:nvPr>
            <p:ph type="title"/>
          </p:nvPr>
        </p:nvSpPr>
        <p:spPr>
          <a:xfrm>
            <a:off x="787400" y="224156"/>
            <a:ext cx="7569200" cy="1143000"/>
          </a:xfrm>
        </p:spPr>
        <p:txBody>
          <a:bodyPr>
            <a:normAutofit fontScale="90000"/>
          </a:bodyPr>
          <a:lstStyle/>
          <a:p>
            <a:r>
              <a:rPr lang="en-US" dirty="0" smtClean="0"/>
              <a:t>Duplicate data: adding </a:t>
            </a:r>
            <a:r>
              <a:rPr lang="en-US" dirty="0"/>
              <a:t>s</a:t>
            </a:r>
            <a:r>
              <a:rPr lang="en-US" dirty="0" smtClean="0"/>
              <a:t>equence numbers</a:t>
            </a:r>
            <a:endParaRPr lang="en-US" dirty="0"/>
          </a:p>
        </p:txBody>
      </p:sp>
    </p:spTree>
    <p:extLst>
      <p:ext uri="{BB962C8B-B14F-4D97-AF65-F5344CB8AC3E}">
        <p14:creationId xmlns:p14="http://schemas.microsoft.com/office/powerpoint/2010/main" val="3391771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Most Once Semantics</a:t>
            </a:r>
            <a:endParaRPr lang="en-US" dirty="0"/>
          </a:p>
        </p:txBody>
      </p:sp>
      <p:sp>
        <p:nvSpPr>
          <p:cNvPr id="3" name="Content Placeholder 2"/>
          <p:cNvSpPr>
            <a:spLocks noGrp="1"/>
          </p:cNvSpPr>
          <p:nvPr>
            <p:ph idx="1"/>
          </p:nvPr>
        </p:nvSpPr>
        <p:spPr>
          <a:xfrm>
            <a:off x="787400" y="1367156"/>
            <a:ext cx="7569200" cy="2601355"/>
          </a:xfrm>
        </p:spPr>
        <p:txBody>
          <a:bodyPr/>
          <a:lstStyle/>
          <a:p>
            <a:r>
              <a:rPr lang="en-US" dirty="0" smtClean="0"/>
              <a:t>How to avoid duplicates?</a:t>
            </a:r>
          </a:p>
          <a:p>
            <a:pPr lvl="1"/>
            <a:r>
              <a:rPr lang="en-US" dirty="0" smtClean="0"/>
              <a:t>Uniquely identify each packet</a:t>
            </a:r>
          </a:p>
          <a:p>
            <a:pPr lvl="1"/>
            <a:r>
              <a:rPr lang="en-US" dirty="0" smtClean="0"/>
              <a:t>Have receiver and sender remember</a:t>
            </a:r>
          </a:p>
          <a:p>
            <a:r>
              <a:rPr lang="en-US" dirty="0" smtClean="0"/>
              <a:t>Stop and Wait: add 1 bit to the header</a:t>
            </a:r>
          </a:p>
          <a:p>
            <a:pPr lvl="1"/>
            <a:r>
              <a:rPr lang="en-US" dirty="0" smtClean="0"/>
              <a:t>Why is it enough?</a:t>
            </a:r>
            <a:endParaRPr lang="en-US" dirty="0"/>
          </a:p>
        </p:txBody>
      </p:sp>
    </p:spTree>
    <p:extLst>
      <p:ext uri="{BB962C8B-B14F-4D97-AF65-F5344CB8AC3E}">
        <p14:creationId xmlns:p14="http://schemas.microsoft.com/office/powerpoint/2010/main" val="31989145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Going faster: </a:t>
            </a:r>
            <a:r>
              <a:rPr lang="en-US" dirty="0"/>
              <a:t>s</a:t>
            </a:r>
            <a:r>
              <a:rPr lang="en-US" dirty="0" smtClean="0"/>
              <a:t>liding window protocol</a:t>
            </a:r>
            <a:endParaRPr lang="en-US" dirty="0"/>
          </a:p>
        </p:txBody>
      </p:sp>
      <p:sp>
        <p:nvSpPr>
          <p:cNvPr id="3" name="Content Placeholder 2"/>
          <p:cNvSpPr>
            <a:spLocks noGrp="1"/>
          </p:cNvSpPr>
          <p:nvPr>
            <p:ph idx="1"/>
          </p:nvPr>
        </p:nvSpPr>
        <p:spPr>
          <a:xfrm>
            <a:off x="787400" y="1367157"/>
            <a:ext cx="7569200" cy="2075421"/>
          </a:xfrm>
        </p:spPr>
        <p:txBody>
          <a:bodyPr/>
          <a:lstStyle/>
          <a:p>
            <a:r>
              <a:rPr lang="en-US" dirty="0" smtClean="0"/>
              <a:t>Still have the problem of keeping pipe full</a:t>
            </a:r>
          </a:p>
          <a:p>
            <a:pPr lvl="1"/>
            <a:r>
              <a:rPr lang="en-US" dirty="0" smtClean="0"/>
              <a:t>Generalize approach with &gt; 1-bit counter</a:t>
            </a:r>
          </a:p>
          <a:p>
            <a:pPr lvl="1"/>
            <a:r>
              <a:rPr lang="en-US" dirty="0" smtClean="0"/>
              <a:t>Allow multiple outstanding (</a:t>
            </a:r>
            <a:r>
              <a:rPr lang="en-US" dirty="0" err="1" smtClean="0"/>
              <a:t>unACKed</a:t>
            </a:r>
            <a:r>
              <a:rPr lang="en-US" dirty="0" smtClean="0"/>
              <a:t>) frames</a:t>
            </a:r>
          </a:p>
          <a:p>
            <a:pPr lvl="1"/>
            <a:r>
              <a:rPr lang="en-US" dirty="0" smtClean="0"/>
              <a:t>Upper bound on </a:t>
            </a:r>
            <a:r>
              <a:rPr lang="en-US" dirty="0" err="1" smtClean="0"/>
              <a:t>unACKed</a:t>
            </a:r>
            <a:r>
              <a:rPr lang="en-US" dirty="0" smtClean="0"/>
              <a:t> frames, called </a:t>
            </a:r>
            <a:r>
              <a:rPr lang="en-US" i="1" dirty="0" smtClean="0"/>
              <a:t>window</a:t>
            </a:r>
            <a:endParaRPr lang="en-US" dirty="0"/>
          </a:p>
        </p:txBody>
      </p:sp>
      <p:pic>
        <p:nvPicPr>
          <p:cNvPr id="4" name="Picture 3" descr="02x21.pdf"/>
          <p:cNvPicPr>
            <a:picLocks noChangeAspect="1"/>
          </p:cNvPicPr>
          <p:nvPr/>
        </p:nvPicPr>
        <p:blipFill>
          <a:blip r:embed="rId2"/>
          <a:stretch>
            <a:fillRect/>
          </a:stretch>
        </p:blipFill>
        <p:spPr>
          <a:xfrm>
            <a:off x="2158545" y="3442577"/>
            <a:ext cx="4079705" cy="3108347"/>
          </a:xfrm>
          <a:prstGeom prst="rect">
            <a:avLst/>
          </a:prstGeom>
        </p:spPr>
      </p:pic>
    </p:spTree>
    <p:extLst>
      <p:ext uri="{BB962C8B-B14F-4D97-AF65-F5344CB8AC3E}">
        <p14:creationId xmlns:p14="http://schemas.microsoft.com/office/powerpoint/2010/main" val="31353599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big should the window be?</a:t>
            </a:r>
            <a:endParaRPr lang="en-US" dirty="0"/>
          </a:p>
        </p:txBody>
      </p:sp>
      <p:pic>
        <p:nvPicPr>
          <p:cNvPr id="4" name="Picture 3" descr="02x21.pdf"/>
          <p:cNvPicPr>
            <a:picLocks noChangeAspect="1"/>
          </p:cNvPicPr>
          <p:nvPr/>
        </p:nvPicPr>
        <p:blipFill>
          <a:blip r:embed="rId3"/>
          <a:stretch>
            <a:fillRect/>
          </a:stretch>
        </p:blipFill>
        <p:spPr>
          <a:xfrm>
            <a:off x="2158545" y="1530107"/>
            <a:ext cx="4079705" cy="3108347"/>
          </a:xfrm>
          <a:prstGeom prst="rect">
            <a:avLst/>
          </a:prstGeom>
        </p:spPr>
      </p:pic>
      <p:sp>
        <p:nvSpPr>
          <p:cNvPr id="6" name="Content Placeholder 2"/>
          <p:cNvSpPr>
            <a:spLocks noGrp="1"/>
          </p:cNvSpPr>
          <p:nvPr>
            <p:ph idx="1"/>
          </p:nvPr>
        </p:nvSpPr>
        <p:spPr>
          <a:xfrm>
            <a:off x="338357" y="4885765"/>
            <a:ext cx="8467286" cy="1531468"/>
          </a:xfrm>
        </p:spPr>
        <p:txBody>
          <a:bodyPr>
            <a:normAutofit/>
          </a:bodyPr>
          <a:lstStyle/>
          <a:p>
            <a:r>
              <a:rPr lang="en-US" dirty="0" smtClean="0"/>
              <a:t>How many bytes can we transmit in one RTT?</a:t>
            </a:r>
          </a:p>
          <a:p>
            <a:pPr lvl="1"/>
            <a:r>
              <a:rPr lang="en-US" dirty="0" smtClean="0"/>
              <a:t>BW B/s x RTT s =&gt; “Bandwidth-Delay Product”</a:t>
            </a:r>
          </a:p>
        </p:txBody>
      </p:sp>
    </p:spTree>
    <p:extLst>
      <p:ext uri="{BB962C8B-B14F-4D97-AF65-F5344CB8AC3E}">
        <p14:creationId xmlns:p14="http://schemas.microsoft.com/office/powerpoint/2010/main" val="4221121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Maximizing Throughput</a:t>
            </a:r>
            <a:endParaRPr lang="en-US" dirty="0"/>
          </a:p>
        </p:txBody>
      </p:sp>
      <p:sp>
        <p:nvSpPr>
          <p:cNvPr id="3" name="Content Placeholder 2"/>
          <p:cNvSpPr>
            <a:spLocks noGrp="1"/>
          </p:cNvSpPr>
          <p:nvPr>
            <p:ph idx="1"/>
          </p:nvPr>
        </p:nvSpPr>
        <p:spPr>
          <a:xfrm>
            <a:off x="309769" y="2325242"/>
            <a:ext cx="8270462" cy="3994495"/>
          </a:xfrm>
        </p:spPr>
        <p:txBody>
          <a:bodyPr/>
          <a:lstStyle/>
          <a:p>
            <a:r>
              <a:rPr lang="en-US" dirty="0" smtClean="0"/>
              <a:t>Can view network as a pipe</a:t>
            </a:r>
          </a:p>
          <a:p>
            <a:pPr lvl="1"/>
            <a:r>
              <a:rPr lang="en-US" dirty="0" smtClean="0"/>
              <a:t>For full utilization want bytes in flight ≥ bandwidth × delay</a:t>
            </a:r>
          </a:p>
          <a:p>
            <a:pPr lvl="1"/>
            <a:r>
              <a:rPr lang="en-US" dirty="0" smtClean="0"/>
              <a:t>But don’t want to overload the network (future lectures)</a:t>
            </a:r>
          </a:p>
          <a:p>
            <a:r>
              <a:rPr lang="en-US" dirty="0" smtClean="0"/>
              <a:t>What if protocol doesn’t involve bulk transfer?</a:t>
            </a:r>
          </a:p>
          <a:p>
            <a:pPr lvl="1"/>
            <a:r>
              <a:rPr lang="en-US" dirty="0" smtClean="0"/>
              <a:t>Get throughput through concurrency – service multiple clients simultaneously</a:t>
            </a:r>
            <a:endParaRPr lang="en-US" dirty="0"/>
          </a:p>
        </p:txBody>
      </p:sp>
      <p:pic>
        <p:nvPicPr>
          <p:cNvPr id="4" name="Picture 3" descr="bw.pdf"/>
          <p:cNvPicPr>
            <a:picLocks noChangeAspect="1"/>
          </p:cNvPicPr>
          <p:nvPr/>
        </p:nvPicPr>
        <p:blipFill>
          <a:blip r:embed="rId2"/>
          <a:stretch>
            <a:fillRect/>
          </a:stretch>
        </p:blipFill>
        <p:spPr>
          <a:xfrm>
            <a:off x="660400" y="1072854"/>
            <a:ext cx="7823200" cy="1739900"/>
          </a:xfrm>
          <a:prstGeom prst="rect">
            <a:avLst/>
          </a:prstGeom>
        </p:spPr>
      </p:pic>
    </p:spTree>
    <p:extLst>
      <p:ext uri="{BB962C8B-B14F-4D97-AF65-F5344CB8AC3E}">
        <p14:creationId xmlns:p14="http://schemas.microsoft.com/office/powerpoint/2010/main" val="34694622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Sliding Window Sender</a:t>
            </a:r>
            <a:endParaRPr lang="en-US" dirty="0"/>
          </a:p>
        </p:txBody>
      </p:sp>
      <p:sp>
        <p:nvSpPr>
          <p:cNvPr id="3" name="Content Placeholder 2"/>
          <p:cNvSpPr>
            <a:spLocks noGrp="1"/>
          </p:cNvSpPr>
          <p:nvPr>
            <p:ph idx="1"/>
          </p:nvPr>
        </p:nvSpPr>
        <p:spPr>
          <a:xfrm>
            <a:off x="338357" y="1203232"/>
            <a:ext cx="8467286" cy="5214001"/>
          </a:xfrm>
        </p:spPr>
        <p:txBody>
          <a:bodyPr>
            <a:normAutofit lnSpcReduction="10000"/>
          </a:bodyPr>
          <a:lstStyle/>
          <a:p>
            <a:r>
              <a:rPr lang="en-US" dirty="0" smtClean="0"/>
              <a:t>Assign sequence number (</a:t>
            </a:r>
            <a:r>
              <a:rPr lang="en-US" dirty="0" err="1" smtClean="0"/>
              <a:t>SeqNum</a:t>
            </a:r>
            <a:r>
              <a:rPr lang="en-US" dirty="0" smtClean="0"/>
              <a:t>) to each frame</a:t>
            </a:r>
          </a:p>
          <a:p>
            <a:r>
              <a:rPr lang="en-US" dirty="0" smtClean="0"/>
              <a:t>Maintain three state variables</a:t>
            </a:r>
          </a:p>
          <a:p>
            <a:pPr lvl="1"/>
            <a:r>
              <a:rPr lang="en-US" dirty="0" smtClean="0"/>
              <a:t>send window size (SWS)</a:t>
            </a:r>
          </a:p>
          <a:p>
            <a:pPr lvl="1"/>
            <a:r>
              <a:rPr lang="en-US" dirty="0" smtClean="0"/>
              <a:t>last acknowledgment received (LAR)</a:t>
            </a:r>
          </a:p>
          <a:p>
            <a:pPr lvl="1"/>
            <a:r>
              <a:rPr lang="en-US" dirty="0" smtClean="0"/>
              <a:t>last frame sent (LFS)</a:t>
            </a:r>
          </a:p>
          <a:p>
            <a:pPr lvl="1"/>
            <a:endParaRPr lang="en-US" dirty="0" smtClean="0"/>
          </a:p>
          <a:p>
            <a:pPr lvl="1"/>
            <a:endParaRPr lang="en-US" dirty="0" smtClean="0"/>
          </a:p>
          <a:p>
            <a:endParaRPr lang="en-US" dirty="0" smtClean="0"/>
          </a:p>
          <a:p>
            <a:r>
              <a:rPr lang="en-US" dirty="0" smtClean="0"/>
              <a:t>Maintain invariant: LFS – LAR ≤ SWS</a:t>
            </a:r>
          </a:p>
          <a:p>
            <a:r>
              <a:rPr lang="en-US" dirty="0" smtClean="0"/>
              <a:t>Advance LAR when ACK arrives</a:t>
            </a:r>
          </a:p>
          <a:p>
            <a:r>
              <a:rPr lang="en-US" dirty="0" smtClean="0"/>
              <a:t>Buffer up to SWS frames</a:t>
            </a:r>
          </a:p>
          <a:p>
            <a:pPr lvl="1"/>
            <a:endParaRPr lang="en-US" dirty="0"/>
          </a:p>
        </p:txBody>
      </p:sp>
      <p:pic>
        <p:nvPicPr>
          <p:cNvPr id="4" name="Picture 3" descr="02x22.pdf"/>
          <p:cNvPicPr>
            <a:picLocks noChangeAspect="1"/>
          </p:cNvPicPr>
          <p:nvPr/>
        </p:nvPicPr>
        <p:blipFill>
          <a:blip r:embed="rId2"/>
          <a:stretch>
            <a:fillRect/>
          </a:stretch>
        </p:blipFill>
        <p:spPr>
          <a:xfrm>
            <a:off x="1287598" y="3273630"/>
            <a:ext cx="6080176" cy="1372180"/>
          </a:xfrm>
          <a:prstGeom prst="rect">
            <a:avLst/>
          </a:prstGeom>
        </p:spPr>
      </p:pic>
    </p:spTree>
    <p:extLst>
      <p:ext uri="{BB962C8B-B14F-4D97-AF65-F5344CB8AC3E}">
        <p14:creationId xmlns:p14="http://schemas.microsoft.com/office/powerpoint/2010/main" val="25000642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Sliding Window Receiver</a:t>
            </a:r>
            <a:endParaRPr lang="en-US" dirty="0"/>
          </a:p>
        </p:txBody>
      </p:sp>
      <p:sp>
        <p:nvSpPr>
          <p:cNvPr id="3" name="Content Placeholder 2"/>
          <p:cNvSpPr>
            <a:spLocks noGrp="1"/>
          </p:cNvSpPr>
          <p:nvPr>
            <p:ph idx="1"/>
          </p:nvPr>
        </p:nvSpPr>
        <p:spPr>
          <a:xfrm>
            <a:off x="787400" y="1286793"/>
            <a:ext cx="7569200" cy="5280847"/>
          </a:xfrm>
        </p:spPr>
        <p:txBody>
          <a:bodyPr>
            <a:normAutofit lnSpcReduction="10000"/>
          </a:bodyPr>
          <a:lstStyle/>
          <a:p>
            <a:r>
              <a:rPr lang="en-US" dirty="0" smtClean="0"/>
              <a:t>Maintain three state variables:</a:t>
            </a:r>
          </a:p>
          <a:p>
            <a:pPr lvl="1"/>
            <a:r>
              <a:rPr lang="en-US" dirty="0" smtClean="0"/>
              <a:t>receive window size (RWS)</a:t>
            </a:r>
          </a:p>
          <a:p>
            <a:pPr lvl="1"/>
            <a:r>
              <a:rPr lang="en-US" dirty="0" smtClean="0"/>
              <a:t>largest acceptable frame (LAF)</a:t>
            </a:r>
          </a:p>
          <a:p>
            <a:pPr lvl="1"/>
            <a:r>
              <a:rPr lang="en-US" dirty="0" smtClean="0"/>
              <a:t>last frame received (LFR)</a:t>
            </a:r>
          </a:p>
          <a:p>
            <a:pPr lvl="1"/>
            <a:endParaRPr lang="en-US" dirty="0" smtClean="0"/>
          </a:p>
          <a:p>
            <a:pPr lvl="1"/>
            <a:endParaRPr lang="en-US" dirty="0" smtClean="0"/>
          </a:p>
          <a:p>
            <a:endParaRPr lang="en-US" dirty="0" smtClean="0"/>
          </a:p>
          <a:p>
            <a:r>
              <a:rPr lang="en-US" dirty="0" smtClean="0"/>
              <a:t>Maintain invariant: LAF – LFR ≤ RWS</a:t>
            </a:r>
          </a:p>
          <a:p>
            <a:r>
              <a:rPr lang="en-US" dirty="0" smtClean="0"/>
              <a:t>Frame </a:t>
            </a:r>
            <a:r>
              <a:rPr lang="en-US" dirty="0" err="1" smtClean="0"/>
              <a:t>SeqNum</a:t>
            </a:r>
            <a:r>
              <a:rPr lang="en-US" dirty="0" smtClean="0"/>
              <a:t> arrives:</a:t>
            </a:r>
          </a:p>
          <a:p>
            <a:pPr lvl="1"/>
            <a:r>
              <a:rPr lang="en-US" dirty="0" smtClean="0"/>
              <a:t>if LFR &lt; </a:t>
            </a:r>
            <a:r>
              <a:rPr lang="en-US" dirty="0" err="1" smtClean="0"/>
              <a:t>SeqNum</a:t>
            </a:r>
            <a:r>
              <a:rPr lang="en-US" dirty="0" smtClean="0"/>
              <a:t> ≤ LAF, accept</a:t>
            </a:r>
          </a:p>
          <a:p>
            <a:pPr lvl="1"/>
            <a:r>
              <a:rPr lang="en-US" dirty="0" smtClean="0"/>
              <a:t>if </a:t>
            </a:r>
            <a:r>
              <a:rPr lang="en-US" dirty="0" err="1" smtClean="0"/>
              <a:t>SeqNum</a:t>
            </a:r>
            <a:r>
              <a:rPr lang="en-US" dirty="0" smtClean="0"/>
              <a:t> ≤ LFR or </a:t>
            </a:r>
            <a:r>
              <a:rPr lang="en-US" dirty="0" err="1" smtClean="0"/>
              <a:t>SeqNum</a:t>
            </a:r>
            <a:r>
              <a:rPr lang="en-US" dirty="0" smtClean="0"/>
              <a:t> &gt; LAF, discard</a:t>
            </a:r>
          </a:p>
          <a:p>
            <a:r>
              <a:rPr lang="en-US" dirty="0" smtClean="0"/>
              <a:t>Send </a:t>
            </a:r>
            <a:r>
              <a:rPr lang="en-US" i="1" dirty="0" smtClean="0"/>
              <a:t>cumulative</a:t>
            </a:r>
            <a:r>
              <a:rPr lang="en-US" dirty="0" smtClean="0"/>
              <a:t> </a:t>
            </a:r>
            <a:r>
              <a:rPr lang="en-US" dirty="0" err="1" smtClean="0"/>
              <a:t>ACKs</a:t>
            </a:r>
            <a:endParaRPr lang="en-US" dirty="0" smtClean="0"/>
          </a:p>
          <a:p>
            <a:endParaRPr lang="en-US" dirty="0"/>
          </a:p>
        </p:txBody>
      </p:sp>
      <p:pic>
        <p:nvPicPr>
          <p:cNvPr id="4" name="Picture 3" descr="02x23.pdf"/>
          <p:cNvPicPr>
            <a:picLocks noChangeAspect="1"/>
          </p:cNvPicPr>
          <p:nvPr/>
        </p:nvPicPr>
        <p:blipFill>
          <a:blip r:embed="rId3"/>
          <a:stretch>
            <a:fillRect/>
          </a:stretch>
        </p:blipFill>
        <p:spPr>
          <a:xfrm>
            <a:off x="1693218" y="2893283"/>
            <a:ext cx="5324561" cy="1201652"/>
          </a:xfrm>
          <a:prstGeom prst="rect">
            <a:avLst/>
          </a:prstGeom>
        </p:spPr>
      </p:pic>
    </p:spTree>
    <p:extLst>
      <p:ext uri="{BB962C8B-B14F-4D97-AF65-F5344CB8AC3E}">
        <p14:creationId xmlns:p14="http://schemas.microsoft.com/office/powerpoint/2010/main" val="11195362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Tuning Send Window</a:t>
            </a:r>
            <a:endParaRPr lang="en-US" dirty="0"/>
          </a:p>
        </p:txBody>
      </p:sp>
      <p:sp>
        <p:nvSpPr>
          <p:cNvPr id="3" name="Content Placeholder 2"/>
          <p:cNvSpPr>
            <a:spLocks noGrp="1"/>
          </p:cNvSpPr>
          <p:nvPr>
            <p:ph idx="1"/>
          </p:nvPr>
        </p:nvSpPr>
        <p:spPr>
          <a:xfrm>
            <a:off x="787400" y="1509685"/>
            <a:ext cx="7569200" cy="4565340"/>
          </a:xfrm>
        </p:spPr>
        <p:txBody>
          <a:bodyPr anchor="t">
            <a:normAutofit/>
          </a:bodyPr>
          <a:lstStyle/>
          <a:p>
            <a:r>
              <a:rPr lang="en-US" dirty="0" smtClean="0"/>
              <a:t>How big should SWS be?</a:t>
            </a:r>
          </a:p>
          <a:p>
            <a:pPr lvl="1"/>
            <a:r>
              <a:rPr lang="en-US" dirty="0" smtClean="0"/>
              <a:t>“Fill the pipe” </a:t>
            </a:r>
          </a:p>
          <a:p>
            <a:r>
              <a:rPr lang="en-US" dirty="0" smtClean="0"/>
              <a:t>How big should RWS be?</a:t>
            </a:r>
          </a:p>
          <a:p>
            <a:pPr lvl="1"/>
            <a:r>
              <a:rPr lang="en-US" dirty="0" smtClean="0"/>
              <a:t>1 ≤ RWS ≤ SWS</a:t>
            </a:r>
          </a:p>
          <a:p>
            <a:r>
              <a:rPr lang="en-US" dirty="0" smtClean="0"/>
              <a:t>How many distinct sequence numbers needed?</a:t>
            </a:r>
          </a:p>
        </p:txBody>
      </p:sp>
    </p:spTree>
    <p:extLst>
      <p:ext uri="{BB962C8B-B14F-4D97-AF65-F5344CB8AC3E}">
        <p14:creationId xmlns:p14="http://schemas.microsoft.com/office/powerpoint/2010/main" val="3191198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SWS = RWS = 5. Are 6 </a:t>
            </a:r>
            <a:r>
              <a:rPr lang="en-US" dirty="0" err="1" smtClean="0"/>
              <a:t>seq</a:t>
            </a:r>
            <a:r>
              <a:rPr lang="en-US" dirty="0" smtClean="0"/>
              <a:t> #s enough?</a:t>
            </a:r>
          </a:p>
          <a:p>
            <a:r>
              <a:rPr lang="en-US" dirty="0" smtClean="0"/>
              <a:t>Sender sends 0,1,2,3,4</a:t>
            </a:r>
          </a:p>
          <a:p>
            <a:r>
              <a:rPr lang="en-US" dirty="0" smtClean="0"/>
              <a:t>All </a:t>
            </a:r>
            <a:r>
              <a:rPr lang="en-US" dirty="0" err="1" smtClean="0"/>
              <a:t>acks</a:t>
            </a:r>
            <a:r>
              <a:rPr lang="en-US" dirty="0" smtClean="0"/>
              <a:t> are lost</a:t>
            </a:r>
          </a:p>
          <a:p>
            <a:r>
              <a:rPr lang="en-US" dirty="0" smtClean="0"/>
              <a:t>Sender sends 0,1,2,3,4 again</a:t>
            </a:r>
          </a:p>
          <a:p>
            <a:r>
              <a:rPr lang="en-US" dirty="0" smtClean="0"/>
              <a:t>…</a:t>
            </a:r>
          </a:p>
          <a:p>
            <a:r>
              <a:rPr lang="en-US" dirty="0" smtClean="0"/>
              <a:t>What are the possible views of the sender and receiver?</a:t>
            </a:r>
          </a:p>
          <a:p>
            <a:endParaRPr lang="en-US" dirty="0"/>
          </a:p>
        </p:txBody>
      </p:sp>
    </p:spTree>
    <p:extLst>
      <p:ext uri="{BB962C8B-B14F-4D97-AF65-F5344CB8AC3E}">
        <p14:creationId xmlns:p14="http://schemas.microsoft.com/office/powerpoint/2010/main" val="16140123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Tuning Send Window</a:t>
            </a:r>
            <a:endParaRPr lang="en-US" dirty="0"/>
          </a:p>
        </p:txBody>
      </p:sp>
      <p:sp>
        <p:nvSpPr>
          <p:cNvPr id="3" name="Content Placeholder 2"/>
          <p:cNvSpPr>
            <a:spLocks noGrp="1"/>
          </p:cNvSpPr>
          <p:nvPr>
            <p:ph idx="1"/>
          </p:nvPr>
        </p:nvSpPr>
        <p:spPr>
          <a:xfrm>
            <a:off x="787400" y="1509685"/>
            <a:ext cx="7569200" cy="4565340"/>
          </a:xfrm>
        </p:spPr>
        <p:txBody>
          <a:bodyPr anchor="t">
            <a:normAutofit/>
          </a:bodyPr>
          <a:lstStyle/>
          <a:p>
            <a:r>
              <a:rPr lang="en-US" dirty="0" smtClean="0"/>
              <a:t>How big should SWS be?</a:t>
            </a:r>
          </a:p>
          <a:p>
            <a:pPr lvl="1"/>
            <a:r>
              <a:rPr lang="en-US" dirty="0" smtClean="0"/>
              <a:t>“Fill the pipe” </a:t>
            </a:r>
          </a:p>
          <a:p>
            <a:r>
              <a:rPr lang="en-US" dirty="0" smtClean="0"/>
              <a:t>How big should RWS be?</a:t>
            </a:r>
          </a:p>
          <a:p>
            <a:pPr lvl="1"/>
            <a:r>
              <a:rPr lang="en-US" dirty="0" smtClean="0"/>
              <a:t>1 ≤ RWS ≤ SWS</a:t>
            </a:r>
          </a:p>
          <a:p>
            <a:r>
              <a:rPr lang="en-US" dirty="0" smtClean="0"/>
              <a:t>How many distinct sequence numbers needed?</a:t>
            </a:r>
          </a:p>
          <a:p>
            <a:pPr lvl="1"/>
            <a:r>
              <a:rPr lang="en-US" dirty="0" smtClean="0"/>
              <a:t>SWS can’t be more than half of the space of valid </a:t>
            </a:r>
            <a:r>
              <a:rPr lang="en-US" dirty="0" err="1" smtClean="0"/>
              <a:t>seq#s</a:t>
            </a:r>
            <a:r>
              <a:rPr lang="en-US" dirty="0" smtClean="0"/>
              <a:t>.</a:t>
            </a:r>
          </a:p>
        </p:txBody>
      </p:sp>
    </p:spTree>
    <p:extLst>
      <p:ext uri="{BB962C8B-B14F-4D97-AF65-F5344CB8AC3E}">
        <p14:creationId xmlns:p14="http://schemas.microsoft.com/office/powerpoint/2010/main" val="1036140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Want exactly once</a:t>
            </a:r>
          </a:p>
          <a:p>
            <a:pPr lvl="1"/>
            <a:r>
              <a:rPr lang="en-US" dirty="0" smtClean="0"/>
              <a:t>At least once: </a:t>
            </a:r>
            <a:r>
              <a:rPr lang="en-US" dirty="0" err="1" smtClean="0"/>
              <a:t>acks</a:t>
            </a:r>
            <a:r>
              <a:rPr lang="en-US" dirty="0" smtClean="0"/>
              <a:t> + timeouts + retransmissions</a:t>
            </a:r>
          </a:p>
          <a:p>
            <a:pPr lvl="1"/>
            <a:r>
              <a:rPr lang="en-US" dirty="0" smtClean="0"/>
              <a:t>At most once: sequence numbers</a:t>
            </a:r>
          </a:p>
          <a:p>
            <a:r>
              <a:rPr lang="en-US" dirty="0" smtClean="0"/>
              <a:t>Want efficiency</a:t>
            </a:r>
          </a:p>
          <a:p>
            <a:pPr lvl="1"/>
            <a:r>
              <a:rPr lang="en-US" dirty="0" smtClean="0"/>
              <a:t>Sliding window</a:t>
            </a:r>
            <a:endParaRPr lang="en-US" dirty="0"/>
          </a:p>
        </p:txBody>
      </p:sp>
    </p:spTree>
    <p:extLst>
      <p:ext uri="{BB962C8B-B14F-4D97-AF65-F5344CB8AC3E}">
        <p14:creationId xmlns:p14="http://schemas.microsoft.com/office/powerpoint/2010/main" val="21278981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0901500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Detection</a:t>
            </a:r>
            <a:endParaRPr lang="en-US" dirty="0"/>
          </a:p>
        </p:txBody>
      </p:sp>
      <p:sp>
        <p:nvSpPr>
          <p:cNvPr id="3" name="Content Placeholder 2"/>
          <p:cNvSpPr>
            <a:spLocks noGrp="1"/>
          </p:cNvSpPr>
          <p:nvPr>
            <p:ph idx="1"/>
          </p:nvPr>
        </p:nvSpPr>
        <p:spPr>
          <a:xfrm>
            <a:off x="787400" y="1509685"/>
            <a:ext cx="7569200" cy="4668307"/>
          </a:xfrm>
        </p:spPr>
        <p:txBody>
          <a:bodyPr>
            <a:normAutofit lnSpcReduction="10000"/>
          </a:bodyPr>
          <a:lstStyle/>
          <a:p>
            <a:r>
              <a:rPr lang="en-US" dirty="0" smtClean="0"/>
              <a:t>Idea: have some codes be </a:t>
            </a:r>
            <a:r>
              <a:rPr lang="en-US" i="1" dirty="0" smtClean="0"/>
              <a:t>invalid</a:t>
            </a:r>
            <a:r>
              <a:rPr lang="en-US" dirty="0" smtClean="0"/>
              <a:t> </a:t>
            </a:r>
            <a:endParaRPr lang="en-US" i="1" dirty="0" smtClean="0"/>
          </a:p>
          <a:p>
            <a:pPr lvl="1"/>
            <a:r>
              <a:rPr lang="en-US" dirty="0" smtClean="0"/>
              <a:t>Must add bits to catch errors in packet</a:t>
            </a:r>
          </a:p>
          <a:p>
            <a:r>
              <a:rPr lang="en-US" dirty="0" smtClean="0"/>
              <a:t>Sometimes can also </a:t>
            </a:r>
            <a:r>
              <a:rPr lang="en-US" i="1" dirty="0" smtClean="0"/>
              <a:t>correct</a:t>
            </a:r>
            <a:r>
              <a:rPr lang="en-US" dirty="0" smtClean="0"/>
              <a:t> errors</a:t>
            </a:r>
          </a:p>
          <a:p>
            <a:pPr lvl="1"/>
            <a:r>
              <a:rPr lang="en-US" dirty="0" smtClean="0"/>
              <a:t>If enough redundancy</a:t>
            </a:r>
          </a:p>
          <a:p>
            <a:pPr lvl="1"/>
            <a:r>
              <a:rPr lang="en-US" dirty="0" smtClean="0"/>
              <a:t>Might have to retransmit</a:t>
            </a:r>
          </a:p>
          <a:p>
            <a:r>
              <a:rPr lang="en-US" dirty="0" smtClean="0"/>
              <a:t>Used in multiple layers</a:t>
            </a:r>
          </a:p>
          <a:p>
            <a:r>
              <a:rPr lang="en-US" dirty="0" smtClean="0"/>
              <a:t>Three examples today:</a:t>
            </a:r>
          </a:p>
          <a:p>
            <a:pPr lvl="1"/>
            <a:r>
              <a:rPr lang="en-US" dirty="0" smtClean="0"/>
              <a:t>Parity</a:t>
            </a:r>
          </a:p>
          <a:p>
            <a:pPr lvl="1"/>
            <a:r>
              <a:rPr lang="en-US" dirty="0" smtClean="0"/>
              <a:t>Internet Checksum</a:t>
            </a:r>
          </a:p>
          <a:p>
            <a:pPr lvl="1"/>
            <a:r>
              <a:rPr lang="en-US" dirty="0" smtClean="0"/>
              <a:t>CRC</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Simplest Schemes</a:t>
            </a:r>
            <a:endParaRPr lang="en-US" dirty="0"/>
          </a:p>
        </p:txBody>
      </p:sp>
      <p:sp>
        <p:nvSpPr>
          <p:cNvPr id="3" name="Content Placeholder 2"/>
          <p:cNvSpPr>
            <a:spLocks noGrp="1"/>
          </p:cNvSpPr>
          <p:nvPr>
            <p:ph idx="1"/>
          </p:nvPr>
        </p:nvSpPr>
        <p:spPr/>
        <p:txBody>
          <a:bodyPr>
            <a:normAutofit lnSpcReduction="10000"/>
          </a:bodyPr>
          <a:lstStyle/>
          <a:p>
            <a:r>
              <a:rPr lang="en-US" dirty="0" smtClean="0"/>
              <a:t>Repeat frame </a:t>
            </a:r>
            <a:r>
              <a:rPr lang="en-US" i="1" dirty="0" smtClean="0"/>
              <a:t>n </a:t>
            </a:r>
            <a:r>
              <a:rPr lang="en-US" dirty="0" smtClean="0"/>
              <a:t>times</a:t>
            </a:r>
          </a:p>
          <a:p>
            <a:pPr lvl="1"/>
            <a:r>
              <a:rPr lang="en-US" dirty="0" smtClean="0"/>
              <a:t>Can we detect errors?</a:t>
            </a:r>
          </a:p>
          <a:p>
            <a:pPr lvl="1"/>
            <a:r>
              <a:rPr lang="en-US" dirty="0" smtClean="0"/>
              <a:t>Can we correct errors?</a:t>
            </a:r>
          </a:p>
          <a:p>
            <a:pPr lvl="2"/>
            <a:r>
              <a:rPr lang="en-US" dirty="0" smtClean="0"/>
              <a:t>Voting</a:t>
            </a:r>
          </a:p>
          <a:p>
            <a:pPr lvl="1"/>
            <a:r>
              <a:rPr lang="en-US" dirty="0" smtClean="0"/>
              <a:t>Problem: high redundancy : </a:t>
            </a:r>
            <a:r>
              <a:rPr lang="en-US" i="1" dirty="0" smtClean="0"/>
              <a:t>n</a:t>
            </a:r>
            <a:r>
              <a:rPr lang="en-US" dirty="0" smtClean="0"/>
              <a:t> </a:t>
            </a:r>
          </a:p>
          <a:p>
            <a:r>
              <a:rPr lang="en-US" dirty="0" smtClean="0"/>
              <a:t>Example: send each bit 3 times</a:t>
            </a:r>
          </a:p>
          <a:p>
            <a:pPr lvl="1"/>
            <a:r>
              <a:rPr lang="en-US" dirty="0" smtClean="0"/>
              <a:t>Valid codes: 000 111</a:t>
            </a:r>
          </a:p>
          <a:p>
            <a:pPr lvl="1"/>
            <a:r>
              <a:rPr lang="en-US" dirty="0" smtClean="0"/>
              <a:t>Invalid codes : 001 010 011 100 101 110</a:t>
            </a:r>
          </a:p>
          <a:p>
            <a:pPr lvl="1"/>
            <a:r>
              <a:rPr lang="en-US" dirty="0" smtClean="0"/>
              <a:t>Corrections   :    0     0     1      0     1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Parity</a:t>
            </a:r>
            <a:endParaRPr lang="en-US" dirty="0"/>
          </a:p>
        </p:txBody>
      </p:sp>
      <p:sp>
        <p:nvSpPr>
          <p:cNvPr id="3" name="Content Placeholder 2"/>
          <p:cNvSpPr>
            <a:spLocks noGrp="1"/>
          </p:cNvSpPr>
          <p:nvPr>
            <p:ph idx="1"/>
          </p:nvPr>
        </p:nvSpPr>
        <p:spPr/>
        <p:txBody>
          <a:bodyPr/>
          <a:lstStyle/>
          <a:p>
            <a:pPr lvl="0"/>
            <a:r>
              <a:rPr lang="en-US" dirty="0" smtClean="0"/>
              <a:t>Add a parity bit to the end of a word</a:t>
            </a:r>
          </a:p>
          <a:p>
            <a:pPr lvl="0"/>
            <a:r>
              <a:rPr lang="en-US" dirty="0" smtClean="0"/>
              <a:t>Example with 2 bits:</a:t>
            </a:r>
          </a:p>
          <a:p>
            <a:pPr lvl="1"/>
            <a:r>
              <a:rPr lang="en-US" dirty="0" smtClean="0"/>
              <a:t>Valid: 000 011 011 110</a:t>
            </a:r>
          </a:p>
          <a:p>
            <a:pPr lvl="1"/>
            <a:r>
              <a:rPr lang="en-US" dirty="0" smtClean="0"/>
              <a:t>Invalid: 001 010 010 111</a:t>
            </a:r>
          </a:p>
          <a:p>
            <a:pPr lvl="1"/>
            <a:r>
              <a:rPr lang="en-US" dirty="0" smtClean="0"/>
              <a:t>Can we correct?</a:t>
            </a:r>
          </a:p>
          <a:p>
            <a:pPr lvl="0"/>
            <a:r>
              <a:rPr lang="en-US" dirty="0" smtClean="0"/>
              <a:t>Can detect odd number of bit errors</a:t>
            </a:r>
          </a:p>
          <a:p>
            <a:pPr lvl="1"/>
            <a:r>
              <a:rPr lang="en-US" dirty="0" smtClean="0"/>
              <a:t>No correction</a:t>
            </a:r>
          </a:p>
        </p:txBody>
      </p:sp>
    </p:spTree>
    <p:extLst>
      <p:ext uri="{BB962C8B-B14F-4D97-AF65-F5344CB8AC3E}">
        <p14:creationId xmlns:p14="http://schemas.microsoft.com/office/powerpoint/2010/main" val="130971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general</a:t>
            </a:r>
            <a:endParaRPr lang="en-US" dirty="0"/>
          </a:p>
        </p:txBody>
      </p:sp>
      <p:sp>
        <p:nvSpPr>
          <p:cNvPr id="3" name="Content Placeholder 2"/>
          <p:cNvSpPr>
            <a:spLocks noGrp="1"/>
          </p:cNvSpPr>
          <p:nvPr>
            <p:ph idx="1"/>
          </p:nvPr>
        </p:nvSpPr>
        <p:spPr/>
        <p:txBody>
          <a:bodyPr>
            <a:normAutofit/>
          </a:bodyPr>
          <a:lstStyle/>
          <a:p>
            <a:r>
              <a:rPr lang="en-US" dirty="0" smtClean="0"/>
              <a:t>Hamming distance: number of bits that are different</a:t>
            </a:r>
          </a:p>
          <a:p>
            <a:pPr lvl="1"/>
            <a:r>
              <a:rPr lang="en-US" dirty="0" smtClean="0"/>
              <a:t>E.g.: HD (0</a:t>
            </a:r>
            <a:r>
              <a:rPr lang="en-US" dirty="0" smtClean="0">
                <a:solidFill>
                  <a:srgbClr val="FF0000"/>
                </a:solidFill>
              </a:rPr>
              <a:t>0</a:t>
            </a:r>
            <a:r>
              <a:rPr lang="en-US" dirty="0" smtClean="0"/>
              <a:t>00</a:t>
            </a:r>
            <a:r>
              <a:rPr lang="en-US" dirty="0" smtClean="0">
                <a:solidFill>
                  <a:srgbClr val="FF0000"/>
                </a:solidFill>
              </a:rPr>
              <a:t>10</a:t>
            </a:r>
            <a:r>
              <a:rPr lang="en-US" dirty="0" smtClean="0"/>
              <a:t>10, 0</a:t>
            </a:r>
            <a:r>
              <a:rPr lang="en-US" dirty="0" smtClean="0">
                <a:solidFill>
                  <a:srgbClr val="FF0000"/>
                </a:solidFill>
              </a:rPr>
              <a:t>1</a:t>
            </a:r>
            <a:r>
              <a:rPr lang="en-US" dirty="0" smtClean="0"/>
              <a:t>00</a:t>
            </a:r>
            <a:r>
              <a:rPr lang="en-US" dirty="0" smtClean="0">
                <a:solidFill>
                  <a:srgbClr val="FF0000"/>
                </a:solidFill>
              </a:rPr>
              <a:t>01</a:t>
            </a:r>
            <a:r>
              <a:rPr lang="en-US" dirty="0" smtClean="0"/>
              <a:t>10) = 3</a:t>
            </a:r>
          </a:p>
          <a:p>
            <a:r>
              <a:rPr lang="en-US" dirty="0" smtClean="0"/>
              <a:t>If min HD between valid </a:t>
            </a:r>
            <a:r>
              <a:rPr lang="en-US" dirty="0" err="1" smtClean="0"/>
              <a:t>codewords</a:t>
            </a:r>
            <a:r>
              <a:rPr lang="en-US" dirty="0" smtClean="0"/>
              <a:t> is </a:t>
            </a:r>
            <a:r>
              <a:rPr lang="en-US" i="1" dirty="0" smtClean="0"/>
              <a:t>d</a:t>
            </a:r>
            <a:r>
              <a:rPr lang="en-US" dirty="0" smtClean="0"/>
              <a:t>:</a:t>
            </a:r>
          </a:p>
          <a:p>
            <a:pPr lvl="1"/>
            <a:r>
              <a:rPr lang="en-US" dirty="0" smtClean="0"/>
              <a:t>Can detect </a:t>
            </a:r>
            <a:r>
              <a:rPr lang="en-US" i="1" dirty="0" smtClean="0"/>
              <a:t>d-</a:t>
            </a:r>
            <a:r>
              <a:rPr lang="en-US" dirty="0" smtClean="0"/>
              <a:t>1 bit error</a:t>
            </a:r>
          </a:p>
          <a:p>
            <a:pPr lvl="1"/>
            <a:r>
              <a:rPr lang="en-US" dirty="0" smtClean="0"/>
              <a:t>Can correct  </a:t>
            </a:r>
            <a:r>
              <a:rPr lang="en-US" dirty="0" smtClean="0">
                <a:latin typeface="STIXGeneral"/>
                <a:cs typeface="STIXGeneral"/>
              </a:rPr>
              <a:t>⌊</a:t>
            </a:r>
            <a:r>
              <a:rPr lang="en-US" dirty="0" smtClean="0"/>
              <a:t>(</a:t>
            </a:r>
            <a:r>
              <a:rPr lang="en-US" i="1" dirty="0" smtClean="0"/>
              <a:t>d-</a:t>
            </a:r>
            <a:r>
              <a:rPr lang="en-US" dirty="0" smtClean="0"/>
              <a:t>1)/2</a:t>
            </a:r>
            <a:r>
              <a:rPr lang="en-US" dirty="0" smtClean="0">
                <a:latin typeface="STIXGeneral"/>
                <a:cs typeface="STIXGeneral"/>
              </a:rPr>
              <a:t>⌋</a:t>
            </a:r>
            <a:r>
              <a:rPr lang="en-US" dirty="0" smtClean="0"/>
              <a:t> bit errors</a:t>
            </a:r>
          </a:p>
          <a:p>
            <a:pPr lvl="0"/>
            <a:r>
              <a:rPr lang="en-US" dirty="0" smtClean="0"/>
              <a:t>What</a:t>
            </a:r>
            <a:r>
              <a:rPr lang="en-US" baseline="0" dirty="0" smtClean="0"/>
              <a:t> is </a:t>
            </a:r>
            <a:r>
              <a:rPr lang="en-US" i="1" baseline="0" dirty="0" smtClean="0"/>
              <a:t>d</a:t>
            </a:r>
            <a:r>
              <a:rPr lang="en-US" i="0" baseline="0" dirty="0" smtClean="0"/>
              <a:t> for parity and 3-voting?</a:t>
            </a:r>
            <a:endParaRPr lang="en-US" dirty="0" smtClean="0"/>
          </a:p>
        </p:txBody>
      </p:sp>
    </p:spTree>
    <p:extLst>
      <p:ext uri="{BB962C8B-B14F-4D97-AF65-F5344CB8AC3E}">
        <p14:creationId xmlns:p14="http://schemas.microsoft.com/office/powerpoint/2010/main" val="3450957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2-D Parity</a:t>
            </a:r>
            <a:endParaRPr lang="en-US" dirty="0"/>
          </a:p>
        </p:txBody>
      </p:sp>
      <p:sp>
        <p:nvSpPr>
          <p:cNvPr id="3" name="Content Placeholder 2"/>
          <p:cNvSpPr>
            <a:spLocks noGrp="1"/>
          </p:cNvSpPr>
          <p:nvPr>
            <p:ph idx="1"/>
          </p:nvPr>
        </p:nvSpPr>
        <p:spPr>
          <a:xfrm>
            <a:off x="787400" y="4104958"/>
            <a:ext cx="7569200" cy="2416256"/>
          </a:xfrm>
        </p:spPr>
        <p:txBody>
          <a:bodyPr>
            <a:normAutofit fontScale="92500" lnSpcReduction="10000"/>
          </a:bodyPr>
          <a:lstStyle/>
          <a:p>
            <a:r>
              <a:rPr lang="en-US" dirty="0" smtClean="0"/>
              <a:t>Add 1 parity bit for each 7 bits</a:t>
            </a:r>
          </a:p>
          <a:p>
            <a:r>
              <a:rPr lang="en-US" dirty="0" smtClean="0"/>
              <a:t>Add 1 parity bit for each bit position across the frame)</a:t>
            </a:r>
          </a:p>
          <a:p>
            <a:pPr lvl="1"/>
            <a:r>
              <a:rPr lang="en-US" dirty="0" smtClean="0"/>
              <a:t>Can correct single-bit errors</a:t>
            </a:r>
          </a:p>
          <a:p>
            <a:pPr lvl="1"/>
            <a:r>
              <a:rPr lang="en-US" dirty="0" smtClean="0"/>
              <a:t>Can detect 2- and 3-bit errors, most 4-bit errors</a:t>
            </a:r>
          </a:p>
          <a:p>
            <a:r>
              <a:rPr lang="en-US" dirty="0" smtClean="0"/>
              <a:t>Find a 4-bit error that can’t be corrected</a:t>
            </a:r>
          </a:p>
          <a:p>
            <a:endParaRPr lang="en-US" dirty="0"/>
          </a:p>
        </p:txBody>
      </p:sp>
      <p:pic>
        <p:nvPicPr>
          <p:cNvPr id="4" name="Picture 3" descr="parity.pdf"/>
          <p:cNvPicPr>
            <a:picLocks noChangeAspect="1"/>
          </p:cNvPicPr>
          <p:nvPr/>
        </p:nvPicPr>
        <p:blipFill>
          <a:blip r:embed="rId3"/>
          <a:stretch>
            <a:fillRect/>
          </a:stretch>
        </p:blipFill>
        <p:spPr>
          <a:xfrm>
            <a:off x="3507248" y="1145734"/>
            <a:ext cx="1689252" cy="2641703"/>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69707"/>
            <a:ext cx="7569200" cy="1143000"/>
          </a:xfrm>
        </p:spPr>
        <p:txBody>
          <a:bodyPr/>
          <a:lstStyle/>
          <a:p>
            <a:r>
              <a:rPr lang="en-US" dirty="0" smtClean="0"/>
              <a:t>IP Checksum</a:t>
            </a:r>
            <a:endParaRPr lang="en-US" dirty="0"/>
          </a:p>
        </p:txBody>
      </p:sp>
      <p:sp>
        <p:nvSpPr>
          <p:cNvPr id="3" name="Content Placeholder 2"/>
          <p:cNvSpPr>
            <a:spLocks noGrp="1"/>
          </p:cNvSpPr>
          <p:nvPr>
            <p:ph idx="1"/>
          </p:nvPr>
        </p:nvSpPr>
        <p:spPr>
          <a:xfrm>
            <a:off x="522156" y="218154"/>
            <a:ext cx="8099688" cy="3994495"/>
          </a:xfrm>
        </p:spPr>
        <p:txBody>
          <a:bodyPr/>
          <a:lstStyle/>
          <a:p>
            <a:r>
              <a:rPr lang="en-US" dirty="0" smtClean="0"/>
              <a:t>Fixed-length code</a:t>
            </a:r>
          </a:p>
          <a:p>
            <a:pPr lvl="1"/>
            <a:r>
              <a:rPr lang="en-US" dirty="0" smtClean="0"/>
              <a:t>n-bit code should capture all but 2</a:t>
            </a:r>
            <a:r>
              <a:rPr lang="en-US" baseline="30000" dirty="0" smtClean="0"/>
              <a:t>-n </a:t>
            </a:r>
            <a:r>
              <a:rPr lang="en-US" dirty="0" smtClean="0"/>
              <a:t>fraction of errors</a:t>
            </a:r>
          </a:p>
          <a:p>
            <a:pPr lvl="2"/>
            <a:r>
              <a:rPr lang="en-US" dirty="0" smtClean="0"/>
              <a:t>Why?</a:t>
            </a:r>
          </a:p>
          <a:p>
            <a:pPr lvl="1"/>
            <a:r>
              <a:rPr lang="en-US" dirty="0" smtClean="0"/>
              <a:t>Trick is to make sure that includes all </a:t>
            </a:r>
            <a:r>
              <a:rPr lang="en-US" i="1" dirty="0" smtClean="0"/>
              <a:t>common</a:t>
            </a:r>
            <a:r>
              <a:rPr lang="en-US" dirty="0" smtClean="0"/>
              <a:t> errors</a:t>
            </a:r>
          </a:p>
          <a:p>
            <a:r>
              <a:rPr lang="en-US" dirty="0" smtClean="0"/>
              <a:t>IP Checksum is an example</a:t>
            </a:r>
          </a:p>
          <a:p>
            <a:pPr lvl="1"/>
            <a:r>
              <a:rPr lang="en-US" dirty="0" smtClean="0"/>
              <a:t>1’s complement of 1’s complement sum of every 2 </a:t>
            </a:r>
            <a:r>
              <a:rPr lang="en-US" dirty="0" smtClean="0"/>
              <a:t>bytes</a:t>
            </a:r>
            <a:endParaRPr lang="en-US" dirty="0"/>
          </a:p>
        </p:txBody>
      </p:sp>
      <p:sp>
        <p:nvSpPr>
          <p:cNvPr id="4" name="TextBox 3"/>
          <p:cNvSpPr txBox="1"/>
          <p:nvPr/>
        </p:nvSpPr>
        <p:spPr>
          <a:xfrm>
            <a:off x="1106949" y="3549507"/>
            <a:ext cx="6930102" cy="2031325"/>
          </a:xfrm>
          <a:prstGeom prst="rect">
            <a:avLst/>
          </a:prstGeom>
          <a:noFill/>
        </p:spPr>
        <p:txBody>
          <a:bodyPr wrap="none" rtlCol="0">
            <a:spAutoFit/>
          </a:bodyPr>
          <a:lstStyle/>
          <a:p>
            <a:r>
              <a:rPr lang="en-US" dirty="0">
                <a:latin typeface="Courier New"/>
                <a:cs typeface="Courier New"/>
              </a:rPr>
              <a:t>u</a:t>
            </a:r>
            <a:r>
              <a:rPr lang="en-US" dirty="0" smtClean="0">
                <a:latin typeface="Courier New"/>
                <a:cs typeface="Courier New"/>
              </a:rPr>
              <a:t>int16 </a:t>
            </a:r>
            <a:r>
              <a:rPr lang="en-US" dirty="0" err="1" smtClean="0">
                <a:latin typeface="Courier New"/>
                <a:cs typeface="Courier New"/>
              </a:rPr>
              <a:t>cksum</a:t>
            </a:r>
            <a:r>
              <a:rPr lang="en-US" dirty="0" smtClean="0">
                <a:latin typeface="Courier New"/>
                <a:cs typeface="Courier New"/>
              </a:rPr>
              <a:t>(uint16 *</a:t>
            </a:r>
            <a:r>
              <a:rPr lang="en-US" dirty="0" err="1" smtClean="0">
                <a:latin typeface="Courier New"/>
                <a:cs typeface="Courier New"/>
              </a:rPr>
              <a:t>buf</a:t>
            </a:r>
            <a:r>
              <a:rPr lang="en-US" dirty="0" smtClean="0">
                <a:latin typeface="Courier New"/>
                <a:cs typeface="Courier New"/>
              </a:rPr>
              <a:t>, </a:t>
            </a:r>
            <a:r>
              <a:rPr lang="en-US" dirty="0" err="1" smtClean="0">
                <a:latin typeface="Courier New"/>
                <a:cs typeface="Courier New"/>
              </a:rPr>
              <a:t>int</a:t>
            </a:r>
            <a:r>
              <a:rPr lang="en-US" dirty="0" smtClean="0">
                <a:latin typeface="Courier New"/>
                <a:cs typeface="Courier New"/>
              </a:rPr>
              <a:t> count) {</a:t>
            </a:r>
          </a:p>
          <a:p>
            <a:r>
              <a:rPr lang="en-US" dirty="0">
                <a:latin typeface="Courier New"/>
                <a:cs typeface="Courier New"/>
              </a:rPr>
              <a:t>	</a:t>
            </a:r>
            <a:r>
              <a:rPr lang="en-US" dirty="0" smtClean="0">
                <a:latin typeface="Courier New"/>
                <a:cs typeface="Courier New"/>
              </a:rPr>
              <a:t>uint32 sum = 0;</a:t>
            </a:r>
          </a:p>
          <a:p>
            <a:r>
              <a:rPr lang="en-US" dirty="0">
                <a:latin typeface="Courier New"/>
                <a:cs typeface="Courier New"/>
              </a:rPr>
              <a:t>	</a:t>
            </a:r>
            <a:r>
              <a:rPr lang="en-US" dirty="0" smtClean="0">
                <a:latin typeface="Courier New"/>
                <a:cs typeface="Courier New"/>
              </a:rPr>
              <a:t>while (count--)</a:t>
            </a:r>
          </a:p>
          <a:p>
            <a:r>
              <a:rPr lang="en-US" dirty="0">
                <a:latin typeface="Courier New"/>
                <a:cs typeface="Courier New"/>
              </a:rPr>
              <a:t>	</a:t>
            </a:r>
            <a:r>
              <a:rPr lang="en-US" dirty="0" smtClean="0">
                <a:latin typeface="Courier New"/>
                <a:cs typeface="Courier New"/>
              </a:rPr>
              <a:t>	if ((sum += *</a:t>
            </a:r>
            <a:r>
              <a:rPr lang="en-US" dirty="0" err="1" smtClean="0">
                <a:latin typeface="Courier New"/>
                <a:cs typeface="Courier New"/>
              </a:rPr>
              <a:t>buf</a:t>
            </a:r>
            <a:r>
              <a:rPr lang="en-US" dirty="0" smtClean="0">
                <a:latin typeface="Courier New"/>
                <a:cs typeface="Courier New"/>
              </a:rPr>
              <a:t>++) &amp; 0xffff0000) // carry</a:t>
            </a:r>
          </a:p>
          <a:p>
            <a:r>
              <a:rPr lang="en-US" dirty="0">
                <a:latin typeface="Courier New"/>
                <a:cs typeface="Courier New"/>
              </a:rPr>
              <a:t>	</a:t>
            </a:r>
            <a:r>
              <a:rPr lang="en-US" dirty="0" smtClean="0">
                <a:latin typeface="Courier New"/>
                <a:cs typeface="Courier New"/>
              </a:rPr>
              <a:t>		sum = (sum &amp; 0xffff) + 1;</a:t>
            </a:r>
          </a:p>
          <a:p>
            <a:r>
              <a:rPr lang="en-US" dirty="0">
                <a:latin typeface="Courier New"/>
                <a:cs typeface="Courier New"/>
              </a:rPr>
              <a:t>	</a:t>
            </a:r>
            <a:r>
              <a:rPr lang="en-US" dirty="0" smtClean="0">
                <a:latin typeface="Courier New"/>
                <a:cs typeface="Courier New"/>
              </a:rPr>
              <a:t>return ~(sum &amp; 0xffff);</a:t>
            </a:r>
          </a:p>
          <a:p>
            <a:r>
              <a:rPr lang="en-US" dirty="0">
                <a:latin typeface="Courier New"/>
                <a:cs typeface="Courier New"/>
              </a:rPr>
              <a:t>}</a:t>
            </a:r>
          </a:p>
        </p:txBody>
      </p:sp>
      <p:sp>
        <p:nvSpPr>
          <p:cNvPr id="5" name="Content Placeholder 2"/>
          <p:cNvSpPr txBox="1">
            <a:spLocks/>
          </p:cNvSpPr>
          <p:nvPr/>
        </p:nvSpPr>
        <p:spPr>
          <a:xfrm>
            <a:off x="522156" y="5473256"/>
            <a:ext cx="8099688" cy="2344142"/>
          </a:xfrm>
          <a:prstGeom prst="rect">
            <a:avLst/>
          </a:prstGeom>
        </p:spPr>
        <p:txBody>
          <a:bodyPr vert="horz" lIns="91440" tIns="45720" rIns="91440" bIns="45720" rtlCol="0" anchor="t">
            <a:normAutofit/>
          </a:bodyPr>
          <a:lstStyle>
            <a:lvl1pPr marL="342900" indent="-342900" algn="l" defTabSz="457200" rtl="0" eaLnBrk="1" latinLnBrk="0" hangingPunct="1">
              <a:spcBef>
                <a:spcPct val="20000"/>
              </a:spcBef>
              <a:buFont typeface="Arial"/>
              <a:buChar char="•"/>
              <a:defRPr sz="2800" b="1" kern="1200">
                <a:solidFill>
                  <a:schemeClr val="tx1"/>
                </a:solidFill>
                <a:latin typeface="Minion Pro"/>
                <a:ea typeface="+mn-ea"/>
                <a:cs typeface="Minion Pro"/>
              </a:defRPr>
            </a:lvl1pPr>
            <a:lvl2pPr marL="742950" indent="-285750" algn="l" defTabSz="457200" rtl="0" eaLnBrk="1" latinLnBrk="0" hangingPunct="1">
              <a:spcBef>
                <a:spcPct val="20000"/>
              </a:spcBef>
              <a:buFont typeface="Arial"/>
              <a:buChar char="–"/>
              <a:defRPr sz="2400" kern="1200">
                <a:solidFill>
                  <a:schemeClr val="tx1"/>
                </a:solidFill>
                <a:latin typeface="Minion Pro"/>
                <a:ea typeface="+mn-ea"/>
                <a:cs typeface="Minion Pro"/>
              </a:defRPr>
            </a:lvl2pPr>
            <a:lvl3pPr marL="1143000" indent="-228600" algn="l" defTabSz="457200" rtl="0" eaLnBrk="1" latinLnBrk="0" hangingPunct="1">
              <a:spcBef>
                <a:spcPct val="20000"/>
              </a:spcBef>
              <a:buFont typeface="Arial"/>
              <a:buChar char="•"/>
              <a:defRPr sz="2000" kern="1200">
                <a:solidFill>
                  <a:schemeClr val="tx1"/>
                </a:solidFill>
                <a:latin typeface="Minion Pro"/>
                <a:ea typeface="+mn-ea"/>
                <a:cs typeface="Minion Pro"/>
              </a:defRPr>
            </a:lvl3pPr>
            <a:lvl4pPr marL="16002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4pPr>
            <a:lvl5pPr marL="20574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Checking</a:t>
            </a:r>
          </a:p>
          <a:p>
            <a:pPr lvl="1"/>
            <a:r>
              <a:rPr lang="en-US" dirty="0" smtClean="0"/>
              <a:t>Do the sum again, including the checksum. If correct, the sum should be all 1’s (This is super fast to check)</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good is it?</a:t>
            </a:r>
            <a:endParaRPr lang="en-US" dirty="0"/>
          </a:p>
        </p:txBody>
      </p:sp>
      <p:sp>
        <p:nvSpPr>
          <p:cNvPr id="3" name="Content Placeholder 2"/>
          <p:cNvSpPr>
            <a:spLocks noGrp="1"/>
          </p:cNvSpPr>
          <p:nvPr>
            <p:ph idx="1"/>
          </p:nvPr>
        </p:nvSpPr>
        <p:spPr>
          <a:xfrm>
            <a:off x="787400" y="1509685"/>
            <a:ext cx="7569200" cy="4707009"/>
          </a:xfrm>
        </p:spPr>
        <p:txBody>
          <a:bodyPr>
            <a:normAutofit/>
          </a:bodyPr>
          <a:lstStyle/>
          <a:p>
            <a:r>
              <a:rPr lang="en-US" dirty="0" smtClean="0"/>
              <a:t>16 bits not very long: misses how many errors?</a:t>
            </a:r>
          </a:p>
          <a:p>
            <a:pPr lvl="1"/>
            <a:r>
              <a:rPr lang="en-US" dirty="0" smtClean="0"/>
              <a:t>1 in 2</a:t>
            </a:r>
            <a:r>
              <a:rPr lang="en-US" baseline="30000" dirty="0" smtClean="0"/>
              <a:t>16</a:t>
            </a:r>
            <a:r>
              <a:rPr lang="en-US" dirty="0" smtClean="0"/>
              <a:t>, or 1 in 64K errors</a:t>
            </a:r>
          </a:p>
          <a:p>
            <a:r>
              <a:rPr lang="en-US" dirty="0" smtClean="0"/>
              <a:t>Checksum does catch all 1-bit errors</a:t>
            </a:r>
          </a:p>
          <a:p>
            <a:r>
              <a:rPr lang="en-US" dirty="0" smtClean="0"/>
              <a:t>But not all 2-</a:t>
            </a:r>
            <a:r>
              <a:rPr lang="en-US" smtClean="0"/>
              <a:t>bit errors</a:t>
            </a:r>
          </a:p>
          <a:p>
            <a:pPr lvl="1"/>
            <a:r>
              <a:rPr lang="en-US" smtClean="0"/>
              <a:t>E.g., increment word ending in 0, decrement one ending in 1</a:t>
            </a:r>
          </a:p>
          <a:p>
            <a:r>
              <a:rPr lang="en-US" smtClean="0"/>
              <a:t>Checksum also optional in UDP</a:t>
            </a:r>
          </a:p>
          <a:p>
            <a:pPr lvl="1"/>
            <a:r>
              <a:rPr lang="en-US" smtClean="0"/>
              <a:t>All 0s means no checksums calculated</a:t>
            </a:r>
          </a:p>
          <a:p>
            <a:pPr lvl="1"/>
            <a:r>
              <a:rPr lang="en-US" smtClean="0"/>
              <a:t>If checksum word gets wiped to 0 as part of error, bad news</a:t>
            </a:r>
            <a:endParaRPr lang="en-US"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rfc791 (IP)</a:t>
            </a:r>
            <a:endParaRPr lang="en-US" dirty="0"/>
          </a:p>
        </p:txBody>
      </p:sp>
      <p:sp>
        <p:nvSpPr>
          <p:cNvPr id="3" name="Content Placeholder 2"/>
          <p:cNvSpPr>
            <a:spLocks noGrp="1"/>
          </p:cNvSpPr>
          <p:nvPr>
            <p:ph idx="1"/>
          </p:nvPr>
        </p:nvSpPr>
        <p:spPr/>
        <p:txBody>
          <a:bodyPr/>
          <a:lstStyle/>
          <a:p>
            <a:pPr marL="0" indent="0" algn="r">
              <a:buNone/>
            </a:pPr>
            <a:r>
              <a:rPr lang="en-US" b="0" i="1" dirty="0"/>
              <a:t>“</a:t>
            </a:r>
            <a:r>
              <a:rPr lang="en-US" b="0" i="1" dirty="0" smtClean="0"/>
              <a:t>This </a:t>
            </a:r>
            <a:r>
              <a:rPr lang="en-US" b="0" i="1" dirty="0"/>
              <a:t>is a simple to compute checksum and experimental evidence indicates it is adequate, but it is provisional and may be replaced by a CRC procedure, depending on further experience</a:t>
            </a:r>
            <a:r>
              <a:rPr lang="en-US" b="0" i="1" dirty="0" smtClean="0"/>
              <a:t>.”</a:t>
            </a:r>
          </a:p>
        </p:txBody>
      </p:sp>
    </p:spTree>
    <p:extLst>
      <p:ext uri="{BB962C8B-B14F-4D97-AF65-F5344CB8AC3E}">
        <p14:creationId xmlns:p14="http://schemas.microsoft.com/office/powerpoint/2010/main" val="30859210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CRC – Error Detection with Polynomials</a:t>
            </a:r>
            <a:endParaRPr lang="en-US" dirty="0"/>
          </a:p>
        </p:txBody>
      </p:sp>
      <p:sp>
        <p:nvSpPr>
          <p:cNvPr id="3" name="Content Placeholder 2"/>
          <p:cNvSpPr>
            <a:spLocks noGrp="1"/>
          </p:cNvSpPr>
          <p:nvPr>
            <p:ph idx="1"/>
          </p:nvPr>
        </p:nvSpPr>
        <p:spPr>
          <a:xfrm>
            <a:off x="787400" y="1509685"/>
            <a:ext cx="7569200" cy="5045851"/>
          </a:xfrm>
        </p:spPr>
        <p:txBody>
          <a:bodyPr>
            <a:normAutofit/>
          </a:bodyPr>
          <a:lstStyle/>
          <a:p>
            <a:r>
              <a:rPr lang="en-US" dirty="0" smtClean="0"/>
              <a:t>Goal: maximize protection, minimize bits</a:t>
            </a:r>
          </a:p>
          <a:p>
            <a:r>
              <a:rPr lang="en-US" dirty="0" smtClean="0"/>
              <a:t>Consider message to be a polynomial in Z</a:t>
            </a:r>
            <a:r>
              <a:rPr lang="en-US" baseline="-25000" dirty="0" smtClean="0"/>
              <a:t>2</a:t>
            </a:r>
            <a:r>
              <a:rPr lang="en-US" dirty="0" smtClean="0"/>
              <a:t>[x]</a:t>
            </a:r>
          </a:p>
          <a:p>
            <a:pPr lvl="1"/>
            <a:r>
              <a:rPr lang="en-US" dirty="0" smtClean="0"/>
              <a:t>Each bit is one coefficient</a:t>
            </a:r>
          </a:p>
          <a:p>
            <a:pPr lvl="1"/>
            <a:r>
              <a:rPr lang="en-US" dirty="0" smtClean="0"/>
              <a:t>E.g., message 10101001 -&gt; </a:t>
            </a:r>
            <a:r>
              <a:rPr lang="en-US" i="1" dirty="0" err="1" smtClean="0"/>
              <a:t>m</a:t>
            </a:r>
            <a:r>
              <a:rPr lang="en-US" dirty="0" err="1" smtClean="0"/>
              <a:t>(</a:t>
            </a:r>
            <a:r>
              <a:rPr lang="en-US" i="1" dirty="0" err="1" smtClean="0"/>
              <a:t>x</a:t>
            </a:r>
            <a:r>
              <a:rPr lang="en-US" dirty="0" smtClean="0"/>
              <a:t>) =  x</a:t>
            </a:r>
            <a:r>
              <a:rPr lang="en-US" baseline="30000" dirty="0" smtClean="0"/>
              <a:t>7 </a:t>
            </a:r>
            <a:r>
              <a:rPr lang="en-US" dirty="0" smtClean="0"/>
              <a:t>+ x</a:t>
            </a:r>
            <a:r>
              <a:rPr lang="en-US" baseline="30000" dirty="0" smtClean="0"/>
              <a:t>5</a:t>
            </a:r>
            <a:r>
              <a:rPr lang="en-US" dirty="0" smtClean="0"/>
              <a:t>+ x</a:t>
            </a:r>
            <a:r>
              <a:rPr lang="en-US" baseline="30000" dirty="0" smtClean="0"/>
              <a:t>3 </a:t>
            </a:r>
            <a:r>
              <a:rPr lang="en-US" dirty="0" smtClean="0"/>
              <a:t>+ 1</a:t>
            </a:r>
          </a:p>
          <a:p>
            <a:r>
              <a:rPr lang="en-US" dirty="0" smtClean="0"/>
              <a:t>Can reduce one polynomial modulo another</a:t>
            </a:r>
          </a:p>
          <a:p>
            <a:pPr lvl="1"/>
            <a:r>
              <a:rPr lang="en-US" dirty="0" smtClean="0"/>
              <a:t>Let </a:t>
            </a:r>
            <a:r>
              <a:rPr lang="en-US" i="1" dirty="0" err="1" smtClean="0"/>
              <a:t>n</a:t>
            </a:r>
            <a:r>
              <a:rPr lang="en-US" dirty="0" err="1" smtClean="0"/>
              <a:t>(</a:t>
            </a:r>
            <a:r>
              <a:rPr lang="en-US" i="1" dirty="0" err="1" smtClean="0"/>
              <a:t>x</a:t>
            </a:r>
            <a:r>
              <a:rPr lang="en-US" dirty="0" smtClean="0"/>
              <a:t>) = </a:t>
            </a:r>
            <a:r>
              <a:rPr lang="en-US" i="1" dirty="0" smtClean="0"/>
              <a:t>m</a:t>
            </a:r>
            <a:r>
              <a:rPr lang="en-US" dirty="0" smtClean="0"/>
              <a:t>(</a:t>
            </a:r>
            <a:r>
              <a:rPr lang="en-US" i="1" dirty="0" smtClean="0"/>
              <a:t>x</a:t>
            </a:r>
            <a:r>
              <a:rPr lang="en-US" dirty="0" smtClean="0"/>
              <a:t>)</a:t>
            </a:r>
            <a:r>
              <a:rPr lang="en-US" i="1" dirty="0" smtClean="0"/>
              <a:t>x</a:t>
            </a:r>
            <a:r>
              <a:rPr lang="en-US" baseline="30000" dirty="0" smtClean="0"/>
              <a:t>3</a:t>
            </a:r>
            <a:r>
              <a:rPr lang="en-US" dirty="0" smtClean="0"/>
              <a:t>. Let </a:t>
            </a:r>
            <a:r>
              <a:rPr lang="en-US" i="1" dirty="0" smtClean="0"/>
              <a:t>C</a:t>
            </a:r>
            <a:r>
              <a:rPr lang="en-US" dirty="0" smtClean="0"/>
              <a:t>(</a:t>
            </a:r>
            <a:r>
              <a:rPr lang="en-US" i="1" dirty="0" smtClean="0"/>
              <a:t>x</a:t>
            </a:r>
            <a:r>
              <a:rPr lang="en-US" dirty="0" smtClean="0"/>
              <a:t>) = </a:t>
            </a:r>
            <a:r>
              <a:rPr lang="en-US" i="1" dirty="0" smtClean="0"/>
              <a:t>x</a:t>
            </a:r>
            <a:r>
              <a:rPr lang="en-US" baseline="30000" dirty="0" smtClean="0"/>
              <a:t>3</a:t>
            </a:r>
            <a:r>
              <a:rPr lang="en-US" dirty="0" smtClean="0"/>
              <a:t> + </a:t>
            </a:r>
            <a:r>
              <a:rPr lang="en-US" i="1" dirty="0" smtClean="0"/>
              <a:t>x</a:t>
            </a:r>
            <a:r>
              <a:rPr lang="en-US" baseline="30000" dirty="0" smtClean="0"/>
              <a:t>2</a:t>
            </a:r>
            <a:r>
              <a:rPr lang="en-US" dirty="0" smtClean="0"/>
              <a:t> + 1.</a:t>
            </a:r>
          </a:p>
          <a:p>
            <a:pPr lvl="1"/>
            <a:r>
              <a:rPr lang="en-US" i="1" dirty="0"/>
              <a:t>n</a:t>
            </a:r>
            <a:r>
              <a:rPr lang="en-US" dirty="0"/>
              <a:t>(</a:t>
            </a:r>
            <a:r>
              <a:rPr lang="en-US" i="1" dirty="0"/>
              <a:t>x</a:t>
            </a:r>
            <a:r>
              <a:rPr lang="en-US" dirty="0" smtClean="0"/>
              <a:t>) “</a:t>
            </a:r>
            <a:r>
              <a:rPr lang="en-US" b="1" dirty="0" smtClean="0"/>
              <a:t>mod</a:t>
            </a:r>
            <a:r>
              <a:rPr lang="en-US" dirty="0" smtClean="0"/>
              <a:t>” </a:t>
            </a:r>
            <a:r>
              <a:rPr lang="en-US" i="1" dirty="0"/>
              <a:t>C</a:t>
            </a:r>
            <a:r>
              <a:rPr lang="en-US" dirty="0"/>
              <a:t>(</a:t>
            </a:r>
            <a:r>
              <a:rPr lang="en-US" i="1" dirty="0"/>
              <a:t>x</a:t>
            </a:r>
            <a:r>
              <a:rPr lang="en-US" dirty="0" smtClean="0"/>
              <a:t>) : </a:t>
            </a:r>
            <a:r>
              <a:rPr lang="en-US" i="1" dirty="0" smtClean="0">
                <a:solidFill>
                  <a:srgbClr val="0000FF"/>
                </a:solidFill>
              </a:rPr>
              <a:t>r</a:t>
            </a:r>
            <a:r>
              <a:rPr lang="en-US" dirty="0" smtClean="0">
                <a:solidFill>
                  <a:srgbClr val="0000FF"/>
                </a:solidFill>
              </a:rPr>
              <a:t>(</a:t>
            </a:r>
            <a:r>
              <a:rPr lang="en-US" i="1" dirty="0" smtClean="0">
                <a:solidFill>
                  <a:srgbClr val="0000FF"/>
                </a:solidFill>
              </a:rPr>
              <a:t>x</a:t>
            </a:r>
            <a:r>
              <a:rPr lang="en-US" dirty="0" smtClean="0">
                <a:solidFill>
                  <a:srgbClr val="0000FF"/>
                </a:solidFill>
              </a:rPr>
              <a:t>)</a:t>
            </a:r>
          </a:p>
          <a:p>
            <a:pPr lvl="1"/>
            <a:r>
              <a:rPr lang="en-US" dirty="0" smtClean="0"/>
              <a:t>Find </a:t>
            </a:r>
            <a:r>
              <a:rPr lang="en-US" i="1" dirty="0" err="1" smtClean="0">
                <a:solidFill>
                  <a:srgbClr val="0000FF"/>
                </a:solidFill>
              </a:rPr>
              <a:t>q</a:t>
            </a:r>
            <a:r>
              <a:rPr lang="en-US" dirty="0" err="1" smtClean="0">
                <a:solidFill>
                  <a:srgbClr val="0000FF"/>
                </a:solidFill>
              </a:rPr>
              <a:t>(</a:t>
            </a:r>
            <a:r>
              <a:rPr lang="en-US" i="1" dirty="0" err="1" smtClean="0">
                <a:solidFill>
                  <a:srgbClr val="0000FF"/>
                </a:solidFill>
              </a:rPr>
              <a:t>x</a:t>
            </a:r>
            <a:r>
              <a:rPr lang="en-US" dirty="0" smtClean="0">
                <a:solidFill>
                  <a:srgbClr val="0000FF"/>
                </a:solidFill>
              </a:rPr>
              <a:t>)</a:t>
            </a:r>
            <a:r>
              <a:rPr lang="en-US" dirty="0" smtClean="0"/>
              <a:t> and </a:t>
            </a:r>
            <a:r>
              <a:rPr lang="en-US" i="1" dirty="0" err="1" smtClean="0">
                <a:solidFill>
                  <a:srgbClr val="0000FF"/>
                </a:solidFill>
              </a:rPr>
              <a:t>r</a:t>
            </a:r>
            <a:r>
              <a:rPr lang="en-US" dirty="0" err="1" smtClean="0">
                <a:solidFill>
                  <a:srgbClr val="0000FF"/>
                </a:solidFill>
              </a:rPr>
              <a:t>(</a:t>
            </a:r>
            <a:r>
              <a:rPr lang="en-US" i="1" dirty="0" err="1" smtClean="0">
                <a:solidFill>
                  <a:srgbClr val="0000FF"/>
                </a:solidFill>
              </a:rPr>
              <a:t>x</a:t>
            </a:r>
            <a:r>
              <a:rPr lang="en-US" dirty="0" smtClean="0"/>
              <a:t>) </a:t>
            </a:r>
            <a:r>
              <a:rPr lang="en-US" dirty="0" err="1" smtClean="0"/>
              <a:t>s.t</a:t>
            </a:r>
            <a:r>
              <a:rPr lang="en-US" dirty="0" smtClean="0"/>
              <a:t>. </a:t>
            </a:r>
            <a:r>
              <a:rPr lang="en-US" i="1" dirty="0" err="1" smtClean="0"/>
              <a:t>n</a:t>
            </a:r>
            <a:r>
              <a:rPr lang="en-US" dirty="0" err="1" smtClean="0"/>
              <a:t>(</a:t>
            </a:r>
            <a:r>
              <a:rPr lang="en-US" i="1" dirty="0" err="1" smtClean="0"/>
              <a:t>x</a:t>
            </a:r>
            <a:r>
              <a:rPr lang="en-US" dirty="0" smtClean="0"/>
              <a:t>) = </a:t>
            </a:r>
            <a:r>
              <a:rPr lang="en-US" i="1" dirty="0" err="1" smtClean="0">
                <a:solidFill>
                  <a:srgbClr val="0000FF"/>
                </a:solidFill>
              </a:rPr>
              <a:t>q</a:t>
            </a:r>
            <a:r>
              <a:rPr lang="en-US" dirty="0" err="1" smtClean="0">
                <a:solidFill>
                  <a:srgbClr val="0000FF"/>
                </a:solidFill>
              </a:rPr>
              <a:t>(</a:t>
            </a:r>
            <a:r>
              <a:rPr lang="en-US" i="1" dirty="0" err="1" smtClean="0">
                <a:solidFill>
                  <a:srgbClr val="0000FF"/>
                </a:solidFill>
              </a:rPr>
              <a:t>x</a:t>
            </a:r>
            <a:r>
              <a:rPr lang="en-US" dirty="0" err="1" smtClean="0">
                <a:solidFill>
                  <a:srgbClr val="0000FF"/>
                </a:solidFill>
              </a:rPr>
              <a:t>)</a:t>
            </a:r>
            <a:r>
              <a:rPr lang="en-US" i="1" dirty="0" err="1" smtClean="0"/>
              <a:t>C</a:t>
            </a:r>
            <a:r>
              <a:rPr lang="en-US" dirty="0" err="1" smtClean="0"/>
              <a:t>(</a:t>
            </a:r>
            <a:r>
              <a:rPr lang="en-US" i="1" dirty="0" err="1" smtClean="0"/>
              <a:t>x</a:t>
            </a:r>
            <a:r>
              <a:rPr lang="en-US" dirty="0" smtClean="0"/>
              <a:t>) + </a:t>
            </a:r>
            <a:r>
              <a:rPr lang="en-US" i="1" dirty="0" err="1" smtClean="0">
                <a:solidFill>
                  <a:srgbClr val="0000FF"/>
                </a:solidFill>
              </a:rPr>
              <a:t>r</a:t>
            </a:r>
            <a:r>
              <a:rPr lang="en-US" dirty="0" err="1" smtClean="0">
                <a:solidFill>
                  <a:srgbClr val="0000FF"/>
                </a:solidFill>
              </a:rPr>
              <a:t>(</a:t>
            </a:r>
            <a:r>
              <a:rPr lang="en-US" i="1" dirty="0" err="1" smtClean="0">
                <a:solidFill>
                  <a:srgbClr val="0000FF"/>
                </a:solidFill>
              </a:rPr>
              <a:t>x</a:t>
            </a:r>
            <a:r>
              <a:rPr lang="en-US" dirty="0" smtClean="0">
                <a:solidFill>
                  <a:srgbClr val="0000FF"/>
                </a:solidFill>
              </a:rPr>
              <a:t>)</a:t>
            </a:r>
            <a:r>
              <a:rPr lang="en-US" dirty="0" smtClean="0"/>
              <a:t> and degree of </a:t>
            </a:r>
            <a:r>
              <a:rPr lang="en-US" i="1" dirty="0" err="1" smtClean="0"/>
              <a:t>r</a:t>
            </a:r>
            <a:r>
              <a:rPr lang="en-US" dirty="0" err="1" smtClean="0"/>
              <a:t>(</a:t>
            </a:r>
            <a:r>
              <a:rPr lang="en-US" i="1" dirty="0" err="1" smtClean="0"/>
              <a:t>x</a:t>
            </a:r>
            <a:r>
              <a:rPr lang="en-US" dirty="0" smtClean="0"/>
              <a:t>) &lt; degree of </a:t>
            </a:r>
            <a:r>
              <a:rPr lang="en-US" i="1" dirty="0" err="1" smtClean="0"/>
              <a:t>C</a:t>
            </a:r>
            <a:r>
              <a:rPr lang="en-US" dirty="0" err="1" smtClean="0"/>
              <a:t>(</a:t>
            </a:r>
            <a:r>
              <a:rPr lang="en-US" i="1" dirty="0" err="1" smtClean="0"/>
              <a:t>x</a:t>
            </a:r>
            <a:r>
              <a:rPr lang="en-US" dirty="0" smtClean="0"/>
              <a:t>)</a:t>
            </a:r>
          </a:p>
          <a:p>
            <a:pPr lvl="1"/>
            <a:r>
              <a:rPr lang="en-US" dirty="0" smtClean="0"/>
              <a:t>Analogous to taking 11 </a:t>
            </a:r>
            <a:r>
              <a:rPr lang="en-US" b="1" dirty="0" smtClean="0"/>
              <a:t>mod</a:t>
            </a:r>
            <a:r>
              <a:rPr lang="en-US" dirty="0" smtClean="0"/>
              <a:t> 5 = 1</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Polynomial Division Example</a:t>
            </a:r>
            <a:endParaRPr lang="en-US" dirty="0"/>
          </a:p>
        </p:txBody>
      </p:sp>
      <p:sp>
        <p:nvSpPr>
          <p:cNvPr id="3" name="Content Placeholder 2"/>
          <p:cNvSpPr>
            <a:spLocks noGrp="1"/>
          </p:cNvSpPr>
          <p:nvPr>
            <p:ph idx="1"/>
          </p:nvPr>
        </p:nvSpPr>
        <p:spPr>
          <a:xfrm>
            <a:off x="472029" y="1367156"/>
            <a:ext cx="8199942" cy="707967"/>
          </a:xfrm>
        </p:spPr>
        <p:txBody>
          <a:bodyPr/>
          <a:lstStyle/>
          <a:p>
            <a:r>
              <a:rPr lang="en-US" dirty="0" smtClean="0"/>
              <a:t>Just long division, but addition/subtraction is XOR</a:t>
            </a:r>
            <a:endParaRPr lang="en-US" dirty="0"/>
          </a:p>
        </p:txBody>
      </p:sp>
      <p:pic>
        <p:nvPicPr>
          <p:cNvPr id="4" name="Picture 3" descr="err.pdf"/>
          <p:cNvPicPr>
            <a:picLocks noChangeAspect="1"/>
          </p:cNvPicPr>
          <p:nvPr/>
        </p:nvPicPr>
        <p:blipFill>
          <a:blip r:embed="rId2"/>
          <a:stretch>
            <a:fillRect/>
          </a:stretch>
        </p:blipFill>
        <p:spPr>
          <a:xfrm>
            <a:off x="1857680" y="2075123"/>
            <a:ext cx="5210227" cy="37691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CRC</a:t>
            </a:r>
            <a:endParaRPr lang="en-US" dirty="0"/>
          </a:p>
        </p:txBody>
      </p:sp>
      <p:sp>
        <p:nvSpPr>
          <p:cNvPr id="3" name="Content Placeholder 2"/>
          <p:cNvSpPr>
            <a:spLocks noGrp="1"/>
          </p:cNvSpPr>
          <p:nvPr>
            <p:ph idx="1"/>
          </p:nvPr>
        </p:nvSpPr>
        <p:spPr>
          <a:xfrm>
            <a:off x="421902" y="1148114"/>
            <a:ext cx="8300196" cy="4717638"/>
          </a:xfrm>
        </p:spPr>
        <p:txBody>
          <a:bodyPr/>
          <a:lstStyle/>
          <a:p>
            <a:r>
              <a:rPr lang="en-US" dirty="0" smtClean="0"/>
              <a:t>Select a divisor polynomial </a:t>
            </a:r>
            <a:r>
              <a:rPr lang="en-US" dirty="0" err="1" smtClean="0"/>
              <a:t>C(x</a:t>
            </a:r>
            <a:r>
              <a:rPr lang="en-US" dirty="0" smtClean="0"/>
              <a:t>), degree </a:t>
            </a:r>
            <a:r>
              <a:rPr lang="en-US" dirty="0" err="1" smtClean="0"/>
              <a:t>k</a:t>
            </a:r>
            <a:endParaRPr lang="en-US" dirty="0" smtClean="0"/>
          </a:p>
          <a:p>
            <a:pPr lvl="1"/>
            <a:r>
              <a:rPr lang="en-US" dirty="0" err="1" smtClean="0"/>
              <a:t>C(x</a:t>
            </a:r>
            <a:r>
              <a:rPr lang="en-US" dirty="0" smtClean="0"/>
              <a:t>) should be </a:t>
            </a:r>
            <a:r>
              <a:rPr lang="en-US" i="1" dirty="0" smtClean="0"/>
              <a:t>irreducible</a:t>
            </a:r>
            <a:r>
              <a:rPr lang="en-US" dirty="0" smtClean="0"/>
              <a:t> – not expressible as a product of two lower-degree polynomials in Z</a:t>
            </a:r>
            <a:r>
              <a:rPr lang="en-US" baseline="-25000" dirty="0" smtClean="0"/>
              <a:t>2</a:t>
            </a:r>
            <a:r>
              <a:rPr lang="en-US" dirty="0" smtClean="0"/>
              <a:t>[x]</a:t>
            </a:r>
          </a:p>
          <a:p>
            <a:r>
              <a:rPr lang="en-US" dirty="0" smtClean="0"/>
              <a:t>Add </a:t>
            </a:r>
            <a:r>
              <a:rPr lang="en-US" dirty="0" err="1" smtClean="0"/>
              <a:t>k</a:t>
            </a:r>
            <a:r>
              <a:rPr lang="en-US" dirty="0" smtClean="0"/>
              <a:t> bits to message</a:t>
            </a:r>
          </a:p>
          <a:p>
            <a:pPr lvl="1"/>
            <a:r>
              <a:rPr lang="en-US" dirty="0" smtClean="0"/>
              <a:t>Let </a:t>
            </a:r>
            <a:r>
              <a:rPr lang="en-US" i="1" dirty="0" err="1" smtClean="0"/>
              <a:t>n</a:t>
            </a:r>
            <a:r>
              <a:rPr lang="en-US" dirty="0" err="1" smtClean="0"/>
              <a:t>(</a:t>
            </a:r>
            <a:r>
              <a:rPr lang="en-US" i="1" dirty="0" err="1" smtClean="0"/>
              <a:t>x</a:t>
            </a:r>
            <a:r>
              <a:rPr lang="en-US" dirty="0" smtClean="0"/>
              <a:t>) = </a:t>
            </a:r>
            <a:r>
              <a:rPr lang="en-US" i="1" dirty="0" err="1" smtClean="0"/>
              <a:t>m</a:t>
            </a:r>
            <a:r>
              <a:rPr lang="en-US" dirty="0" err="1" smtClean="0"/>
              <a:t>(</a:t>
            </a:r>
            <a:r>
              <a:rPr lang="en-US" i="1" dirty="0" err="1" smtClean="0"/>
              <a:t>x</a:t>
            </a:r>
            <a:r>
              <a:rPr lang="en-US" dirty="0" err="1" smtClean="0"/>
              <a:t>)</a:t>
            </a:r>
            <a:r>
              <a:rPr lang="en-US" i="1" dirty="0" err="1" smtClean="0"/>
              <a:t>x</a:t>
            </a:r>
            <a:r>
              <a:rPr lang="en-US" i="1" baseline="30000" dirty="0" err="1" smtClean="0"/>
              <a:t>k</a:t>
            </a:r>
            <a:r>
              <a:rPr lang="en-US" dirty="0" smtClean="0"/>
              <a:t> (add </a:t>
            </a:r>
            <a:r>
              <a:rPr lang="en-US" i="1" dirty="0" err="1" smtClean="0"/>
              <a:t>k</a:t>
            </a:r>
            <a:r>
              <a:rPr lang="en-US" dirty="0" smtClean="0"/>
              <a:t> 0’s to </a:t>
            </a:r>
            <a:r>
              <a:rPr lang="en-US" i="1" dirty="0" err="1" smtClean="0"/>
              <a:t>m</a:t>
            </a:r>
            <a:r>
              <a:rPr lang="en-US" dirty="0" smtClean="0"/>
              <a:t>)</a:t>
            </a:r>
          </a:p>
          <a:p>
            <a:pPr lvl="1"/>
            <a:r>
              <a:rPr lang="en-US" dirty="0" smtClean="0"/>
              <a:t>Compute </a:t>
            </a:r>
            <a:r>
              <a:rPr lang="en-US" i="1" dirty="0" err="1" smtClean="0"/>
              <a:t>r</a:t>
            </a:r>
            <a:r>
              <a:rPr lang="en-US" dirty="0" err="1" smtClean="0"/>
              <a:t>(</a:t>
            </a:r>
            <a:r>
              <a:rPr lang="en-US" i="1" dirty="0" err="1" smtClean="0"/>
              <a:t>x</a:t>
            </a:r>
            <a:r>
              <a:rPr lang="en-US" dirty="0" smtClean="0"/>
              <a:t>) = </a:t>
            </a:r>
            <a:r>
              <a:rPr lang="en-US" i="1" dirty="0" err="1" smtClean="0"/>
              <a:t>n</a:t>
            </a:r>
            <a:r>
              <a:rPr lang="en-US" dirty="0" err="1" smtClean="0"/>
              <a:t>(</a:t>
            </a:r>
            <a:r>
              <a:rPr lang="en-US" i="1" dirty="0" err="1" smtClean="0"/>
              <a:t>x</a:t>
            </a:r>
            <a:r>
              <a:rPr lang="en-US" dirty="0" smtClean="0"/>
              <a:t>) mod </a:t>
            </a:r>
            <a:r>
              <a:rPr lang="en-US" i="1" dirty="0" err="1" smtClean="0"/>
              <a:t>C</a:t>
            </a:r>
            <a:r>
              <a:rPr lang="en-US" dirty="0" err="1" smtClean="0"/>
              <a:t>(</a:t>
            </a:r>
            <a:r>
              <a:rPr lang="en-US" i="1" dirty="0" err="1" smtClean="0"/>
              <a:t>x</a:t>
            </a:r>
            <a:r>
              <a:rPr lang="en-US" dirty="0" smtClean="0"/>
              <a:t>)</a:t>
            </a:r>
          </a:p>
          <a:p>
            <a:pPr lvl="1"/>
            <a:r>
              <a:rPr lang="en-US" dirty="0" smtClean="0"/>
              <a:t>Compute </a:t>
            </a:r>
            <a:r>
              <a:rPr lang="en-US" i="1" dirty="0" smtClean="0"/>
              <a:t>n'</a:t>
            </a:r>
            <a:r>
              <a:rPr lang="en-US" dirty="0" smtClean="0"/>
              <a:t>(</a:t>
            </a:r>
            <a:r>
              <a:rPr lang="en-US" i="1" dirty="0" smtClean="0"/>
              <a:t>x</a:t>
            </a:r>
            <a:r>
              <a:rPr lang="en-US" dirty="0" smtClean="0"/>
              <a:t>) = </a:t>
            </a:r>
            <a:r>
              <a:rPr lang="en-US" i="1" dirty="0" smtClean="0"/>
              <a:t>n</a:t>
            </a:r>
            <a:r>
              <a:rPr lang="en-US" dirty="0" smtClean="0"/>
              <a:t>(</a:t>
            </a:r>
            <a:r>
              <a:rPr lang="en-US" i="1" dirty="0" smtClean="0"/>
              <a:t>x</a:t>
            </a:r>
            <a:r>
              <a:rPr lang="en-US" dirty="0" smtClean="0"/>
              <a:t>) – </a:t>
            </a:r>
            <a:r>
              <a:rPr lang="en-US" i="1" dirty="0" smtClean="0"/>
              <a:t>r</a:t>
            </a:r>
            <a:r>
              <a:rPr lang="en-US" dirty="0" smtClean="0"/>
              <a:t>(</a:t>
            </a:r>
            <a:r>
              <a:rPr lang="en-US" i="1" dirty="0" smtClean="0"/>
              <a:t>x</a:t>
            </a:r>
            <a:r>
              <a:rPr lang="en-US" dirty="0" smtClean="0"/>
              <a:t>) (will be divisible by C(x)) (subtraction is XOR, just set k lowest bits to r(x)!)</a:t>
            </a:r>
          </a:p>
          <a:p>
            <a:r>
              <a:rPr lang="en-US" dirty="0" smtClean="0"/>
              <a:t>Checking CRC is easy</a:t>
            </a:r>
          </a:p>
          <a:p>
            <a:pPr lvl="1"/>
            <a:r>
              <a:rPr lang="en-US" dirty="0" smtClean="0"/>
              <a:t>Reduce message by </a:t>
            </a:r>
            <a:r>
              <a:rPr lang="en-US" dirty="0" err="1" smtClean="0"/>
              <a:t>C(x</a:t>
            </a:r>
            <a:r>
              <a:rPr lang="en-US" dirty="0" smtClean="0"/>
              <a:t>), make sure remainder is 0</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good?</a:t>
            </a:r>
            <a:endParaRPr lang="en-US" dirty="0"/>
          </a:p>
        </p:txBody>
      </p:sp>
      <p:sp>
        <p:nvSpPr>
          <p:cNvPr id="3" name="Content Placeholder 2"/>
          <p:cNvSpPr>
            <a:spLocks noGrp="1"/>
          </p:cNvSpPr>
          <p:nvPr>
            <p:ph idx="1"/>
          </p:nvPr>
        </p:nvSpPr>
        <p:spPr>
          <a:xfrm>
            <a:off x="438611" y="1509685"/>
            <a:ext cx="8266778" cy="4506471"/>
          </a:xfrm>
        </p:spPr>
        <p:txBody>
          <a:bodyPr>
            <a:normAutofit lnSpcReduction="10000"/>
          </a:bodyPr>
          <a:lstStyle/>
          <a:p>
            <a:r>
              <a:rPr lang="en-US" dirty="0" smtClean="0"/>
              <a:t>Suppose you send </a:t>
            </a:r>
            <a:r>
              <a:rPr lang="en-US" dirty="0" err="1" smtClean="0"/>
              <a:t>m(x</a:t>
            </a:r>
            <a:r>
              <a:rPr lang="en-US" dirty="0" smtClean="0"/>
              <a:t>), recipient gets </a:t>
            </a:r>
            <a:r>
              <a:rPr lang="en-US" dirty="0" err="1" smtClean="0"/>
              <a:t>m’(x</a:t>
            </a:r>
            <a:r>
              <a:rPr lang="en-US" dirty="0" smtClean="0"/>
              <a:t>)</a:t>
            </a:r>
          </a:p>
          <a:p>
            <a:pPr lvl="1"/>
            <a:r>
              <a:rPr lang="en-US" dirty="0" err="1" smtClean="0"/>
              <a:t>E(x</a:t>
            </a:r>
            <a:r>
              <a:rPr lang="en-US" dirty="0" smtClean="0"/>
              <a:t>) = </a:t>
            </a:r>
            <a:r>
              <a:rPr lang="en-US" dirty="0" err="1" smtClean="0"/>
              <a:t>m’(x</a:t>
            </a:r>
            <a:r>
              <a:rPr lang="en-US" dirty="0" smtClean="0"/>
              <a:t>) – </a:t>
            </a:r>
            <a:r>
              <a:rPr lang="en-US" dirty="0" err="1" smtClean="0"/>
              <a:t>m(x</a:t>
            </a:r>
            <a:r>
              <a:rPr lang="en-US" dirty="0" smtClean="0"/>
              <a:t>) (all the incorrect bits)</a:t>
            </a:r>
          </a:p>
          <a:p>
            <a:pPr lvl="1"/>
            <a:r>
              <a:rPr lang="en-US" dirty="0" smtClean="0"/>
              <a:t>If CRC passes, </a:t>
            </a:r>
            <a:r>
              <a:rPr lang="en-US" dirty="0" err="1" smtClean="0"/>
              <a:t>C(x</a:t>
            </a:r>
            <a:r>
              <a:rPr lang="en-US" dirty="0" smtClean="0"/>
              <a:t>) divides </a:t>
            </a:r>
            <a:r>
              <a:rPr lang="en-US" dirty="0" err="1" smtClean="0"/>
              <a:t>m’(x</a:t>
            </a:r>
            <a:r>
              <a:rPr lang="en-US" dirty="0" smtClean="0"/>
              <a:t>)</a:t>
            </a:r>
          </a:p>
          <a:p>
            <a:pPr lvl="1"/>
            <a:r>
              <a:rPr lang="en-US" dirty="0" smtClean="0"/>
              <a:t>Therefore, </a:t>
            </a:r>
            <a:r>
              <a:rPr lang="en-US" dirty="0" err="1" smtClean="0"/>
              <a:t>C(x</a:t>
            </a:r>
            <a:r>
              <a:rPr lang="en-US" dirty="0" smtClean="0"/>
              <a:t>) must divide </a:t>
            </a:r>
            <a:r>
              <a:rPr lang="en-US" dirty="0" err="1" smtClean="0"/>
              <a:t>E(x</a:t>
            </a:r>
            <a:r>
              <a:rPr lang="en-US" dirty="0" smtClean="0"/>
              <a:t>)</a:t>
            </a:r>
          </a:p>
          <a:p>
            <a:r>
              <a:rPr lang="en-US" dirty="0" smtClean="0"/>
              <a:t>Choose </a:t>
            </a:r>
            <a:r>
              <a:rPr lang="en-US" dirty="0" err="1" smtClean="0"/>
              <a:t>C(x</a:t>
            </a:r>
            <a:r>
              <a:rPr lang="en-US" dirty="0" smtClean="0"/>
              <a:t>) that doesn’t divide any common errors!</a:t>
            </a:r>
          </a:p>
          <a:p>
            <a:pPr lvl="1"/>
            <a:r>
              <a:rPr lang="en-US" dirty="0" smtClean="0"/>
              <a:t>All single-bit errors caught if </a:t>
            </a:r>
            <a:r>
              <a:rPr lang="en-US" dirty="0" err="1" smtClean="0"/>
              <a:t>x</a:t>
            </a:r>
            <a:r>
              <a:rPr lang="en-US" baseline="30000" dirty="0" err="1" smtClean="0"/>
              <a:t>k</a:t>
            </a:r>
            <a:r>
              <a:rPr lang="en-US" dirty="0" smtClean="0"/>
              <a:t>, x</a:t>
            </a:r>
            <a:r>
              <a:rPr lang="en-US" baseline="30000" dirty="0" smtClean="0"/>
              <a:t>0</a:t>
            </a:r>
            <a:r>
              <a:rPr lang="en-US" dirty="0" smtClean="0"/>
              <a:t> coefficients in </a:t>
            </a:r>
            <a:r>
              <a:rPr lang="en-US" dirty="0" err="1" smtClean="0"/>
              <a:t>C(x</a:t>
            </a:r>
            <a:r>
              <a:rPr lang="en-US" dirty="0" smtClean="0"/>
              <a:t>) are 1</a:t>
            </a:r>
          </a:p>
          <a:p>
            <a:pPr lvl="1"/>
            <a:r>
              <a:rPr lang="en-US" dirty="0" smtClean="0"/>
              <a:t>All 2-bit errors caught if at least 3 terms in </a:t>
            </a:r>
            <a:r>
              <a:rPr lang="en-US" dirty="0" err="1" smtClean="0"/>
              <a:t>C(x</a:t>
            </a:r>
            <a:r>
              <a:rPr lang="en-US" dirty="0" smtClean="0"/>
              <a:t>)</a:t>
            </a:r>
          </a:p>
          <a:p>
            <a:pPr lvl="1"/>
            <a:r>
              <a:rPr lang="en-US" dirty="0" smtClean="0"/>
              <a:t>Any odd number of errors if last two terms (</a:t>
            </a:r>
            <a:r>
              <a:rPr lang="en-US" dirty="0" err="1" smtClean="0"/>
              <a:t>x</a:t>
            </a:r>
            <a:r>
              <a:rPr lang="en-US" dirty="0" smtClean="0"/>
              <a:t> + 1)</a:t>
            </a:r>
          </a:p>
          <a:p>
            <a:pPr lvl="1"/>
            <a:r>
              <a:rPr lang="en-US" dirty="0" smtClean="0"/>
              <a:t>Any error burst less than length </a:t>
            </a:r>
            <a:r>
              <a:rPr lang="en-US" dirty="0" err="1" smtClean="0"/>
              <a:t>k</a:t>
            </a:r>
            <a:r>
              <a:rPr lang="en-US" dirty="0" smtClean="0"/>
              <a:t> caught</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CRC Polynomials</a:t>
            </a:r>
            <a:endParaRPr lang="en-US" dirty="0"/>
          </a:p>
        </p:txBody>
      </p:sp>
      <p:sp>
        <p:nvSpPr>
          <p:cNvPr id="3" name="Content Placeholder 2"/>
          <p:cNvSpPr>
            <a:spLocks noGrp="1"/>
          </p:cNvSpPr>
          <p:nvPr>
            <p:ph idx="1"/>
          </p:nvPr>
        </p:nvSpPr>
        <p:spPr/>
        <p:txBody>
          <a:bodyPr/>
          <a:lstStyle/>
          <a:p>
            <a:r>
              <a:rPr lang="en-US" dirty="0" smtClean="0"/>
              <a:t>Polynomials not trivial to find</a:t>
            </a:r>
          </a:p>
          <a:p>
            <a:pPr lvl="1"/>
            <a:r>
              <a:rPr lang="en-US" dirty="0" smtClean="0"/>
              <a:t>Some studies used (almost) exhaustive search</a:t>
            </a:r>
          </a:p>
          <a:p>
            <a:r>
              <a:rPr lang="en-US" dirty="0" smtClean="0"/>
              <a:t>CRC-8: x</a:t>
            </a:r>
            <a:r>
              <a:rPr lang="en-US" baseline="30000" dirty="0" smtClean="0"/>
              <a:t>8</a:t>
            </a:r>
            <a:r>
              <a:rPr lang="en-US" dirty="0" smtClean="0"/>
              <a:t> + x</a:t>
            </a:r>
            <a:r>
              <a:rPr lang="en-US" baseline="30000" dirty="0" smtClean="0"/>
              <a:t>2</a:t>
            </a:r>
            <a:r>
              <a:rPr lang="en-US" dirty="0" smtClean="0"/>
              <a:t> + x</a:t>
            </a:r>
            <a:r>
              <a:rPr lang="en-US" baseline="30000" dirty="0" smtClean="0"/>
              <a:t>1</a:t>
            </a:r>
            <a:r>
              <a:rPr lang="en-US" dirty="0" smtClean="0"/>
              <a:t> + 1</a:t>
            </a:r>
          </a:p>
          <a:p>
            <a:r>
              <a:rPr lang="en-US" dirty="0" smtClean="0"/>
              <a:t>CRC-16: x</a:t>
            </a:r>
            <a:r>
              <a:rPr lang="en-US" baseline="30000" dirty="0" smtClean="0"/>
              <a:t>16</a:t>
            </a:r>
            <a:r>
              <a:rPr lang="en-US" dirty="0" smtClean="0"/>
              <a:t> + x</a:t>
            </a:r>
            <a:r>
              <a:rPr lang="en-US" baseline="30000" dirty="0" smtClean="0"/>
              <a:t>15</a:t>
            </a:r>
            <a:r>
              <a:rPr lang="en-US" dirty="0" smtClean="0"/>
              <a:t> + x</a:t>
            </a:r>
            <a:r>
              <a:rPr lang="en-US" baseline="30000" dirty="0" smtClean="0"/>
              <a:t>2</a:t>
            </a:r>
            <a:r>
              <a:rPr lang="en-US" dirty="0" smtClean="0"/>
              <a:t> </a:t>
            </a:r>
            <a:r>
              <a:rPr lang="en-US" smtClean="0"/>
              <a:t>+ 1</a:t>
            </a:r>
            <a:endParaRPr lang="en-US" baseline="30000" dirty="0" smtClean="0"/>
          </a:p>
          <a:p>
            <a:r>
              <a:rPr lang="en-US" dirty="0" smtClean="0"/>
              <a:t>CRC-32: x</a:t>
            </a:r>
            <a:r>
              <a:rPr lang="en-US" baseline="30000" dirty="0" smtClean="0"/>
              <a:t>32</a:t>
            </a:r>
            <a:r>
              <a:rPr lang="en-US" dirty="0" smtClean="0"/>
              <a:t> + x</a:t>
            </a:r>
            <a:r>
              <a:rPr lang="en-US" baseline="30000" dirty="0" smtClean="0"/>
              <a:t>26</a:t>
            </a:r>
            <a:r>
              <a:rPr lang="en-US" dirty="0" smtClean="0"/>
              <a:t> + x</a:t>
            </a:r>
            <a:r>
              <a:rPr lang="en-US" baseline="30000" dirty="0" smtClean="0"/>
              <a:t>23</a:t>
            </a:r>
            <a:r>
              <a:rPr lang="en-US" dirty="0" smtClean="0"/>
              <a:t> + x</a:t>
            </a:r>
            <a:r>
              <a:rPr lang="en-US" baseline="30000" dirty="0" smtClean="0"/>
              <a:t>22</a:t>
            </a:r>
            <a:r>
              <a:rPr lang="en-US" dirty="0" smtClean="0"/>
              <a:t> + x</a:t>
            </a:r>
            <a:r>
              <a:rPr lang="en-US" baseline="30000" dirty="0" smtClean="0"/>
              <a:t>16</a:t>
            </a:r>
            <a:r>
              <a:rPr lang="en-US" dirty="0" smtClean="0"/>
              <a:t> + x</a:t>
            </a:r>
            <a:r>
              <a:rPr lang="en-US" baseline="30000" dirty="0" smtClean="0"/>
              <a:t>12</a:t>
            </a:r>
            <a:r>
              <a:rPr lang="en-US" dirty="0" smtClean="0"/>
              <a:t> + x</a:t>
            </a:r>
            <a:r>
              <a:rPr lang="en-US" baseline="30000" dirty="0" smtClean="0"/>
              <a:t>11</a:t>
            </a:r>
            <a:r>
              <a:rPr lang="en-US" dirty="0" smtClean="0"/>
              <a:t> + x</a:t>
            </a:r>
            <a:r>
              <a:rPr lang="en-US" baseline="30000" dirty="0" smtClean="0"/>
              <a:t>10</a:t>
            </a:r>
            <a:r>
              <a:rPr lang="en-US" dirty="0" smtClean="0"/>
              <a:t> + x</a:t>
            </a:r>
            <a:r>
              <a:rPr lang="en-US" baseline="30000" dirty="0" smtClean="0"/>
              <a:t>8</a:t>
            </a:r>
            <a:r>
              <a:rPr lang="en-US" dirty="0" smtClean="0"/>
              <a:t> + x</a:t>
            </a:r>
            <a:r>
              <a:rPr lang="en-US" baseline="30000" dirty="0" smtClean="0"/>
              <a:t>7</a:t>
            </a:r>
            <a:r>
              <a:rPr lang="en-US" dirty="0" smtClean="0"/>
              <a:t> + x</a:t>
            </a:r>
            <a:r>
              <a:rPr lang="en-US" baseline="30000" dirty="0" smtClean="0"/>
              <a:t>5</a:t>
            </a:r>
            <a:r>
              <a:rPr lang="en-US" dirty="0" smtClean="0"/>
              <a:t> + x</a:t>
            </a:r>
            <a:r>
              <a:rPr lang="en-US" baseline="30000" dirty="0" smtClean="0"/>
              <a:t>4</a:t>
            </a:r>
            <a:r>
              <a:rPr lang="en-US" dirty="0" smtClean="0"/>
              <a:t> + x</a:t>
            </a:r>
            <a:r>
              <a:rPr lang="en-US" baseline="30000" dirty="0" smtClean="0"/>
              <a:t>2</a:t>
            </a:r>
            <a:r>
              <a:rPr lang="en-US" dirty="0" smtClean="0"/>
              <a:t> + x</a:t>
            </a:r>
            <a:r>
              <a:rPr lang="en-US" baseline="30000" dirty="0" smtClean="0"/>
              <a:t>1</a:t>
            </a:r>
            <a:r>
              <a:rPr lang="en-US" dirty="0" smtClean="0"/>
              <a:t> + 1</a:t>
            </a:r>
          </a:p>
          <a:p>
            <a:r>
              <a:rPr lang="en-US" dirty="0" smtClean="0"/>
              <a:t>CRC easily computable in hardware</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alternative for reliability</a:t>
            </a:r>
            <a:endParaRPr lang="en-US" dirty="0"/>
          </a:p>
        </p:txBody>
      </p:sp>
      <p:sp>
        <p:nvSpPr>
          <p:cNvPr id="3" name="Content Placeholder 2"/>
          <p:cNvSpPr>
            <a:spLocks noGrp="1"/>
          </p:cNvSpPr>
          <p:nvPr>
            <p:ph idx="1"/>
          </p:nvPr>
        </p:nvSpPr>
        <p:spPr>
          <a:xfrm>
            <a:off x="787400" y="1509685"/>
            <a:ext cx="7569200" cy="4891401"/>
          </a:xfrm>
        </p:spPr>
        <p:txBody>
          <a:bodyPr>
            <a:normAutofit lnSpcReduction="10000"/>
          </a:bodyPr>
          <a:lstStyle/>
          <a:p>
            <a:r>
              <a:rPr lang="en-US" dirty="0" smtClean="0"/>
              <a:t>Erasure coding</a:t>
            </a:r>
          </a:p>
          <a:p>
            <a:pPr lvl="1"/>
            <a:r>
              <a:rPr lang="en-US" dirty="0" smtClean="0"/>
              <a:t>Assume you can detect errors</a:t>
            </a:r>
          </a:p>
          <a:p>
            <a:pPr lvl="1"/>
            <a:r>
              <a:rPr lang="en-US" dirty="0" smtClean="0"/>
              <a:t>Code is designed to tolerate entire missing frames</a:t>
            </a:r>
          </a:p>
          <a:p>
            <a:pPr lvl="2"/>
            <a:r>
              <a:rPr lang="en-US" dirty="0" smtClean="0"/>
              <a:t>Collisions, noise, drops because of bit errors</a:t>
            </a:r>
          </a:p>
          <a:p>
            <a:pPr lvl="1"/>
            <a:r>
              <a:rPr lang="en-US" dirty="0" smtClean="0"/>
              <a:t>Forward error correction</a:t>
            </a:r>
          </a:p>
          <a:p>
            <a:r>
              <a:rPr lang="en-US" dirty="0" smtClean="0"/>
              <a:t>Examples: Reed-Solomon codes, LT Codes, Raptor Codes</a:t>
            </a:r>
          </a:p>
          <a:p>
            <a:r>
              <a:rPr lang="en-US" dirty="0" smtClean="0"/>
              <a:t>Property:</a:t>
            </a:r>
          </a:p>
          <a:p>
            <a:pPr lvl="1"/>
            <a:r>
              <a:rPr lang="en-US" dirty="0" smtClean="0"/>
              <a:t>From K source frames, produce B &gt; K encoded frames</a:t>
            </a:r>
          </a:p>
          <a:p>
            <a:pPr lvl="1"/>
            <a:r>
              <a:rPr lang="en-US" dirty="0" smtClean="0"/>
              <a:t>Receiver can reconstruct source with </a:t>
            </a:r>
            <a:r>
              <a:rPr lang="en-US" i="1" dirty="0" smtClean="0"/>
              <a:t>any </a:t>
            </a:r>
            <a:r>
              <a:rPr lang="en-US" dirty="0" smtClean="0"/>
              <a:t>K’ frames, with K’ </a:t>
            </a:r>
            <a:r>
              <a:rPr lang="en-US" i="1" dirty="0" smtClean="0"/>
              <a:t>slightly </a:t>
            </a:r>
            <a:r>
              <a:rPr lang="en-US" dirty="0" smtClean="0"/>
              <a:t>larger than K</a:t>
            </a:r>
          </a:p>
          <a:p>
            <a:pPr lvl="1"/>
            <a:r>
              <a:rPr lang="en-US" dirty="0" smtClean="0"/>
              <a:t>Some codes can make B as large as needed, on the fly</a:t>
            </a:r>
          </a:p>
        </p:txBody>
      </p:sp>
    </p:spTree>
    <p:extLst>
      <p:ext uri="{BB962C8B-B14F-4D97-AF65-F5344CB8AC3E}">
        <p14:creationId xmlns:p14="http://schemas.microsoft.com/office/powerpoint/2010/main" val="9953990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LT Codes</a:t>
            </a:r>
            <a:endParaRPr lang="en-US" dirty="0"/>
          </a:p>
        </p:txBody>
      </p:sp>
      <p:sp>
        <p:nvSpPr>
          <p:cNvPr id="3" name="Content Placeholder 2"/>
          <p:cNvSpPr>
            <a:spLocks noGrp="1"/>
          </p:cNvSpPr>
          <p:nvPr>
            <p:ph idx="1"/>
          </p:nvPr>
        </p:nvSpPr>
        <p:spPr>
          <a:xfrm>
            <a:off x="787400" y="1509685"/>
            <a:ext cx="7569200" cy="4891401"/>
          </a:xfrm>
        </p:spPr>
        <p:txBody>
          <a:bodyPr/>
          <a:lstStyle/>
          <a:p>
            <a:r>
              <a:rPr lang="en-US" dirty="0" err="1" smtClean="0"/>
              <a:t>Luby</a:t>
            </a:r>
            <a:r>
              <a:rPr lang="en-US" dirty="0" smtClean="0"/>
              <a:t> Transform Codes</a:t>
            </a:r>
          </a:p>
          <a:p>
            <a:pPr lvl="1"/>
            <a:r>
              <a:rPr lang="en-US" dirty="0" smtClean="0"/>
              <a:t>Michael </a:t>
            </a:r>
            <a:r>
              <a:rPr lang="en-US" dirty="0" err="1" smtClean="0"/>
              <a:t>Luby</a:t>
            </a:r>
            <a:r>
              <a:rPr lang="en-US" dirty="0" smtClean="0"/>
              <a:t>, circa 1998</a:t>
            </a:r>
            <a:endParaRPr lang="en-US" dirty="0"/>
          </a:p>
          <a:p>
            <a:r>
              <a:rPr lang="en-US" dirty="0" smtClean="0"/>
              <a:t>Encoder: repeat B times</a:t>
            </a:r>
          </a:p>
          <a:p>
            <a:pPr marL="914400" lvl="1" indent="-457200">
              <a:buFont typeface="+mj-lt"/>
              <a:buAutoNum type="arabicPeriod"/>
            </a:pPr>
            <a:r>
              <a:rPr lang="en-US" dirty="0" smtClean="0"/>
              <a:t>Pick a degree </a:t>
            </a:r>
            <a:r>
              <a:rPr lang="en-US" i="1" dirty="0" smtClean="0"/>
              <a:t>d</a:t>
            </a:r>
            <a:endParaRPr lang="en-US" dirty="0" smtClean="0"/>
          </a:p>
          <a:p>
            <a:pPr marL="914400" lvl="1" indent="-457200">
              <a:buFont typeface="+mj-lt"/>
              <a:buAutoNum type="arabicPeriod"/>
            </a:pPr>
            <a:r>
              <a:rPr lang="en-US" dirty="0" smtClean="0"/>
              <a:t>Randomly select </a:t>
            </a:r>
            <a:r>
              <a:rPr lang="en-US" i="1" dirty="0" smtClean="0"/>
              <a:t>d</a:t>
            </a:r>
            <a:r>
              <a:rPr lang="en-US" dirty="0" smtClean="0"/>
              <a:t> source blocks. Encoded block </a:t>
            </a:r>
            <a:r>
              <a:rPr lang="en-US" i="1" dirty="0" err="1" smtClean="0"/>
              <a:t>t</a:t>
            </a:r>
            <a:r>
              <a:rPr lang="en-US" i="1" baseline="-25000" dirty="0" err="1" smtClean="0"/>
              <a:t>n</a:t>
            </a:r>
            <a:r>
              <a:rPr lang="en-US" i="1" dirty="0" smtClean="0"/>
              <a:t>= </a:t>
            </a:r>
            <a:r>
              <a:rPr lang="en-US" dirty="0" smtClean="0"/>
              <a:t>XOR or selected blocks</a:t>
            </a:r>
          </a:p>
        </p:txBody>
      </p:sp>
    </p:spTree>
    <p:extLst>
      <p:ext uri="{BB962C8B-B14F-4D97-AF65-F5344CB8AC3E}">
        <p14:creationId xmlns:p14="http://schemas.microsoft.com/office/powerpoint/2010/main" val="25544433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 lvl="0" indent="0">
              <a:buFont typeface="Arial"/>
              <a:buNone/>
            </a:pPr>
            <a:r>
              <a:rPr lang="en-US" dirty="0" smtClean="0"/>
              <a:t>LT Decoder</a:t>
            </a:r>
            <a:endParaRPr lang="en-US" dirty="0"/>
          </a:p>
        </p:txBody>
      </p:sp>
      <p:sp>
        <p:nvSpPr>
          <p:cNvPr id="3" name="Content Placeholder 2"/>
          <p:cNvSpPr>
            <a:spLocks noGrp="1"/>
          </p:cNvSpPr>
          <p:nvPr>
            <p:ph idx="1"/>
          </p:nvPr>
        </p:nvSpPr>
        <p:spPr>
          <a:xfrm>
            <a:off x="787400" y="1509685"/>
            <a:ext cx="7569200" cy="4582501"/>
          </a:xfrm>
        </p:spPr>
        <p:txBody>
          <a:bodyPr/>
          <a:lstStyle/>
          <a:p>
            <a:r>
              <a:rPr lang="en-US" dirty="0" smtClean="0"/>
              <a:t>Find an encoded block </a:t>
            </a:r>
            <a:r>
              <a:rPr lang="en-US" dirty="0" err="1" smtClean="0"/>
              <a:t>t</a:t>
            </a:r>
            <a:r>
              <a:rPr lang="en-US" baseline="-25000" dirty="0" err="1" smtClean="0"/>
              <a:t>n</a:t>
            </a:r>
            <a:r>
              <a:rPr lang="en-US" dirty="0" smtClean="0"/>
              <a:t>  with </a:t>
            </a:r>
            <a:r>
              <a:rPr lang="en-US" i="1" dirty="0" smtClean="0"/>
              <a:t>d</a:t>
            </a:r>
            <a:r>
              <a:rPr lang="en-US" dirty="0" smtClean="0"/>
              <a:t>=1</a:t>
            </a:r>
          </a:p>
          <a:p>
            <a:r>
              <a:rPr lang="en-US" dirty="0" smtClean="0"/>
              <a:t>Set </a:t>
            </a:r>
            <a:r>
              <a:rPr lang="en-US" i="1" dirty="0" err="1" smtClean="0"/>
              <a:t>s</a:t>
            </a:r>
            <a:r>
              <a:rPr lang="en-US" i="1" baseline="-25000" dirty="0" err="1" smtClean="0"/>
              <a:t>n</a:t>
            </a:r>
            <a:r>
              <a:rPr lang="en-US" dirty="0" smtClean="0"/>
              <a:t> = </a:t>
            </a:r>
            <a:r>
              <a:rPr lang="en-US" dirty="0" err="1" smtClean="0"/>
              <a:t>t</a:t>
            </a:r>
            <a:r>
              <a:rPr lang="en-US" baseline="-25000" dirty="0" err="1" smtClean="0"/>
              <a:t>n</a:t>
            </a:r>
            <a:endParaRPr lang="en-US" baseline="-25000" dirty="0" smtClean="0"/>
          </a:p>
          <a:p>
            <a:r>
              <a:rPr lang="en-US" dirty="0" smtClean="0"/>
              <a:t>For all other blocks </a:t>
            </a:r>
            <a:r>
              <a:rPr lang="en-US" dirty="0" err="1" smtClean="0"/>
              <a:t>t</a:t>
            </a:r>
            <a:r>
              <a:rPr lang="en-US" baseline="-25000" dirty="0" err="1" smtClean="0"/>
              <a:t>n</a:t>
            </a:r>
            <a:r>
              <a:rPr lang="en-US" baseline="-25000" dirty="0" smtClean="0"/>
              <a:t>’</a:t>
            </a:r>
            <a:r>
              <a:rPr lang="en-US" dirty="0" smtClean="0"/>
              <a:t> that include </a:t>
            </a:r>
            <a:r>
              <a:rPr lang="en-US" dirty="0" err="1" smtClean="0"/>
              <a:t>s</a:t>
            </a:r>
            <a:r>
              <a:rPr lang="en-US" baseline="-25000" dirty="0" err="1" smtClean="0"/>
              <a:t>n</a:t>
            </a:r>
            <a:r>
              <a:rPr lang="en-US" dirty="0" smtClean="0"/>
              <a:t> , </a:t>
            </a:r>
          </a:p>
          <a:p>
            <a:pPr marL="0" indent="0">
              <a:buNone/>
            </a:pPr>
            <a:r>
              <a:rPr lang="en-US" dirty="0"/>
              <a:t>	</a:t>
            </a:r>
            <a:r>
              <a:rPr lang="en-US" dirty="0" smtClean="0"/>
              <a:t>set </a:t>
            </a:r>
            <a:r>
              <a:rPr lang="en-US" dirty="0" err="1"/>
              <a:t>t</a:t>
            </a:r>
            <a:r>
              <a:rPr lang="en-US" baseline="-25000" dirty="0" err="1"/>
              <a:t>n</a:t>
            </a:r>
            <a:r>
              <a:rPr lang="en-US" baseline="-25000" dirty="0" smtClean="0"/>
              <a:t>’</a:t>
            </a:r>
            <a:r>
              <a:rPr lang="en-US" dirty="0" smtClean="0"/>
              <a:t>=</a:t>
            </a:r>
            <a:r>
              <a:rPr lang="en-US" dirty="0" err="1"/>
              <a:t>t</a:t>
            </a:r>
            <a:r>
              <a:rPr lang="en-US" baseline="-25000" dirty="0" err="1"/>
              <a:t>n</a:t>
            </a:r>
            <a:r>
              <a:rPr lang="en-US" baseline="-25000" dirty="0" smtClean="0"/>
              <a:t>’ </a:t>
            </a:r>
            <a:r>
              <a:rPr lang="en-US" dirty="0" smtClean="0"/>
              <a:t>XOR  </a:t>
            </a:r>
            <a:r>
              <a:rPr lang="en-US" dirty="0" err="1" smtClean="0"/>
              <a:t>s</a:t>
            </a:r>
            <a:r>
              <a:rPr lang="en-US" baseline="-25000" dirty="0" err="1" smtClean="0"/>
              <a:t>n</a:t>
            </a:r>
            <a:endParaRPr lang="en-US" dirty="0" smtClean="0"/>
          </a:p>
          <a:p>
            <a:r>
              <a:rPr lang="en-US" dirty="0" smtClean="0"/>
              <a:t>Delete </a:t>
            </a:r>
            <a:r>
              <a:rPr lang="en-US" dirty="0" err="1" smtClean="0"/>
              <a:t>s</a:t>
            </a:r>
            <a:r>
              <a:rPr lang="en-US" baseline="-25000" dirty="0" err="1" smtClean="0"/>
              <a:t>n</a:t>
            </a:r>
            <a:r>
              <a:rPr lang="en-US" dirty="0"/>
              <a:t> </a:t>
            </a:r>
            <a:r>
              <a:rPr lang="en-US" dirty="0" smtClean="0"/>
              <a:t>from all encoding lists</a:t>
            </a:r>
          </a:p>
          <a:p>
            <a:r>
              <a:rPr lang="en-US" dirty="0" smtClean="0"/>
              <a:t>Finish if</a:t>
            </a:r>
          </a:p>
          <a:p>
            <a:pPr marL="914400" lvl="1" indent="-514350">
              <a:buFont typeface="+mj-lt"/>
              <a:buAutoNum type="arabicPeriod"/>
            </a:pPr>
            <a:r>
              <a:rPr lang="en-US" dirty="0" smtClean="0"/>
              <a:t>You decode all source blocks, or</a:t>
            </a:r>
          </a:p>
          <a:p>
            <a:pPr marL="914400" lvl="1" indent="-514350">
              <a:buFont typeface="+mj-lt"/>
              <a:buAutoNum type="arabicPeriod"/>
            </a:pPr>
            <a:r>
              <a:rPr lang="en-US" dirty="0" smtClean="0"/>
              <a:t>You run out out blocks of degree 1</a:t>
            </a:r>
          </a:p>
        </p:txBody>
      </p:sp>
    </p:spTree>
    <p:extLst>
      <p:ext uri="{BB962C8B-B14F-4D97-AF65-F5344CB8AC3E}">
        <p14:creationId xmlns:p14="http://schemas.microsoft.com/office/powerpoint/2010/main" val="32202410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p:txBody>
          <a:bodyPr/>
          <a:lstStyle/>
          <a:p>
            <a:r>
              <a:rPr lang="en-US" dirty="0" smtClean="0"/>
              <a:t>Link Layer II</a:t>
            </a:r>
          </a:p>
          <a:p>
            <a:pPr lvl="1"/>
            <a:r>
              <a:rPr lang="en-US" dirty="0" smtClean="0"/>
              <a:t>Ethernet: dominant link layer technology</a:t>
            </a:r>
          </a:p>
          <a:p>
            <a:pPr lvl="2"/>
            <a:r>
              <a:rPr lang="en-US" dirty="0" smtClean="0"/>
              <a:t>Framing, MAC, Addressing</a:t>
            </a:r>
          </a:p>
          <a:p>
            <a:pPr lvl="1"/>
            <a:r>
              <a:rPr lang="en-US" dirty="0" smtClean="0"/>
              <a:t>Switching</a:t>
            </a:r>
            <a:endParaRPr lang="en-US" dirty="0"/>
          </a:p>
        </p:txBody>
      </p:sp>
    </p:spTree>
    <p:extLst>
      <p:ext uri="{BB962C8B-B14F-4D97-AF65-F5344CB8AC3E}">
        <p14:creationId xmlns:p14="http://schemas.microsoft.com/office/powerpoint/2010/main" val="572086277"/>
      </p:ext>
    </p:extLst>
  </p:cSld>
  <p:clrMapOvr>
    <a:masterClrMapping/>
  </p:clrMapOvr>
  <p:timing>
    <p:tnLst>
      <p:par>
        <p:cTn id="1" dur="indefinite" restart="never" nodeType="tmRoot"/>
      </p:par>
    </p:tnLst>
  </p:timing>
</p:sld>
</file>

<file path=ppt/theme/theme1.xml><?xml version="1.0" encoding="utf-8"?>
<a:theme xmlns:a="http://schemas.openxmlformats.org/drawingml/2006/main" name="cs16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cs168.potx</Template>
  <TotalTime>31650</TotalTime>
  <Words>1931</Words>
  <Application>Microsoft Macintosh PowerPoint</Application>
  <PresentationFormat>On-screen Show (4:3)</PresentationFormat>
  <Paragraphs>300</Paragraphs>
  <Slides>41</Slides>
  <Notes>14</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8" baseType="lpstr">
      <vt:lpstr>Calibri</vt:lpstr>
      <vt:lpstr>Courier New</vt:lpstr>
      <vt:lpstr>Minion Pro</vt:lpstr>
      <vt:lpstr>STIXGeneral</vt:lpstr>
      <vt:lpstr>Arial</vt:lpstr>
      <vt:lpstr>cs168</vt:lpstr>
      <vt:lpstr>Equation</vt:lpstr>
      <vt:lpstr>CSCI-1680 Link Layer Reliability </vt:lpstr>
      <vt:lpstr>PowerPoint Presentation</vt:lpstr>
      <vt:lpstr>Sending Frames Across</vt:lpstr>
      <vt:lpstr>Sending Frames Across</vt:lpstr>
      <vt:lpstr>Which matters most, bandwidth or delay?</vt:lpstr>
      <vt:lpstr>Performance Metrics</vt:lpstr>
      <vt:lpstr>Latency</vt:lpstr>
      <vt:lpstr>Reliable Delivery</vt:lpstr>
      <vt:lpstr>At Least Once Semantics</vt:lpstr>
      <vt:lpstr>PowerPoint Presentation</vt:lpstr>
      <vt:lpstr>PowerPoint Presentation</vt:lpstr>
      <vt:lpstr>Stop and Wait Problems</vt:lpstr>
      <vt:lpstr>Duplicate data: adding sequence numbers</vt:lpstr>
      <vt:lpstr>At Most Once Semantics</vt:lpstr>
      <vt:lpstr>Going faster: sliding window protocol</vt:lpstr>
      <vt:lpstr>How big should the window be?</vt:lpstr>
      <vt:lpstr>Maximizing Throughput</vt:lpstr>
      <vt:lpstr>Sliding Window Sender</vt:lpstr>
      <vt:lpstr>Sliding Window Receiver</vt:lpstr>
      <vt:lpstr>Tuning Send Window</vt:lpstr>
      <vt:lpstr>Example</vt:lpstr>
      <vt:lpstr>Tuning Send Window</vt:lpstr>
      <vt:lpstr>Summary</vt:lpstr>
      <vt:lpstr>PowerPoint Presentation</vt:lpstr>
      <vt:lpstr>Error Detection</vt:lpstr>
      <vt:lpstr>Simplest Schemes</vt:lpstr>
      <vt:lpstr>Parity</vt:lpstr>
      <vt:lpstr>In general</vt:lpstr>
      <vt:lpstr>2-D Parity</vt:lpstr>
      <vt:lpstr>IP Checksum</vt:lpstr>
      <vt:lpstr>How good is it?</vt:lpstr>
      <vt:lpstr>From rfc791 (IP)</vt:lpstr>
      <vt:lpstr>CRC – Error Detection with Polynomials</vt:lpstr>
      <vt:lpstr>Polynomial Division Example</vt:lpstr>
      <vt:lpstr>CRC</vt:lpstr>
      <vt:lpstr>Why is this good?</vt:lpstr>
      <vt:lpstr>Common CRC Polynomials</vt:lpstr>
      <vt:lpstr>An alternative for reliability</vt:lpstr>
      <vt:lpstr>LT Codes</vt:lpstr>
      <vt:lpstr>LT Decoder</vt:lpstr>
      <vt:lpstr>Next class</vt:lpstr>
    </vt:vector>
  </TitlesOfParts>
  <Company>Brown University</Company>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CSCI-1680 :: Computer Networks</dc:title>
  <dc:creator>Rodrigo Fonseca</dc:creator>
  <cp:lastModifiedBy>Rodrigo Fonseca</cp:lastModifiedBy>
  <cp:revision>77</cp:revision>
  <dcterms:created xsi:type="dcterms:W3CDTF">2011-02-10T13:32:22Z</dcterms:created>
  <dcterms:modified xsi:type="dcterms:W3CDTF">2017-09-28T01:54:10Z</dcterms:modified>
</cp:coreProperties>
</file>