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9"/>
  </p:notesMasterIdLst>
  <p:sldIdLst>
    <p:sldId id="256" r:id="rId2"/>
    <p:sldId id="259" r:id="rId3"/>
    <p:sldId id="305" r:id="rId4"/>
    <p:sldId id="336" r:id="rId5"/>
    <p:sldId id="306" r:id="rId6"/>
    <p:sldId id="307" r:id="rId7"/>
    <p:sldId id="338" r:id="rId8"/>
    <p:sldId id="339" r:id="rId9"/>
    <p:sldId id="308" r:id="rId10"/>
    <p:sldId id="309" r:id="rId11"/>
    <p:sldId id="310" r:id="rId12"/>
    <p:sldId id="311" r:id="rId13"/>
    <p:sldId id="333" r:id="rId14"/>
    <p:sldId id="328" r:id="rId15"/>
    <p:sldId id="332" r:id="rId16"/>
    <p:sldId id="312" r:id="rId17"/>
    <p:sldId id="331" r:id="rId18"/>
    <p:sldId id="313" r:id="rId19"/>
    <p:sldId id="314" r:id="rId20"/>
    <p:sldId id="315" r:id="rId21"/>
    <p:sldId id="316" r:id="rId22"/>
    <p:sldId id="317" r:id="rId23"/>
    <p:sldId id="340" r:id="rId24"/>
    <p:sldId id="318" r:id="rId25"/>
    <p:sldId id="319" r:id="rId26"/>
    <p:sldId id="303" r:id="rId27"/>
    <p:sldId id="335" r:id="rId28"/>
    <p:sldId id="337" r:id="rId29"/>
    <p:sldId id="320" r:id="rId30"/>
    <p:sldId id="334" r:id="rId31"/>
    <p:sldId id="321" r:id="rId32"/>
    <p:sldId id="322" r:id="rId33"/>
    <p:sldId id="323" r:id="rId34"/>
    <p:sldId id="324" r:id="rId35"/>
    <p:sldId id="325" r:id="rId36"/>
    <p:sldId id="326" r:id="rId37"/>
    <p:sldId id="304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1" autoAdjust="0"/>
    <p:restoredTop sz="86401" autoAdjust="0"/>
  </p:normalViewPr>
  <p:slideViewPr>
    <p:cSldViewPr snapToGrid="0" snapToObjects="1">
      <p:cViewPr varScale="1">
        <p:scale>
          <a:sx n="109" d="100"/>
          <a:sy n="109" d="100"/>
        </p:scale>
        <p:origin x="62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6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2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9/14/17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717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Intuition: 2B comes from </a:t>
            </a:r>
            <a:r>
              <a:rPr lang="en-US" dirty="0" err="1" smtClean="0"/>
              <a:t>Nyquist’s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688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Used for some forms of digital TV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886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Low is not necessarily 0V,</a:t>
            </a:r>
            <a:r>
              <a:rPr lang="en-US" baseline="0" dirty="0" smtClean="0"/>
              <a:t> (or rest), could be -1, for example; hence the name.</a:t>
            </a:r>
          </a:p>
          <a:p>
            <a:r>
              <a:rPr lang="en-US" baseline="0" dirty="0" smtClean="0"/>
              <a:t>Assume we can change the value once per clock cycle.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459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50% efficiency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2185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USB uses bit stuffing for a different</a:t>
            </a:r>
            <a:r>
              <a:rPr lang="en-US" baseline="0" dirty="0" smtClean="0"/>
              <a:t> reason: it uses NRZI with 0:transition, 1:stay =&gt; 1’s are a problem. USB stuffs a 0 after every six consecutive 1’s</a:t>
            </a:r>
          </a:p>
          <a:p>
            <a:r>
              <a:rPr lang="en-US" baseline="0" dirty="0" smtClean="0"/>
              <a:t>Go through 4 cases.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DDCMP -&gt; </a:t>
            </a:r>
            <a:r>
              <a:rPr lang="en-US" dirty="0" err="1" smtClean="0"/>
              <a:t>DECNet</a:t>
            </a:r>
            <a:r>
              <a:rPr lang="en-US" baseline="0" dirty="0" smtClean="0"/>
              <a:t> point-to-point, original VAX, PDP-11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376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9/14/17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9/14/17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Relationship Id="rId3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package" Target="../embeddings/Microsoft_Word_Document1.docx"/><Relationship Id="rId5" Type="http://schemas.openxmlformats.org/officeDocument/2006/relationships/image" Target="../media/image10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Physical Layer</a:t>
            </a:r>
            <a:br>
              <a:rPr lang="en-US" dirty="0" smtClean="0"/>
            </a:br>
            <a:r>
              <a:rPr lang="en-US" dirty="0" smtClean="0"/>
              <a:t>Link Layer 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Snowcast</a:t>
            </a:r>
            <a:r>
              <a:rPr lang="en-US" dirty="0" smtClean="0"/>
              <a:t> milestone today!</a:t>
            </a:r>
          </a:p>
          <a:p>
            <a:r>
              <a:rPr lang="en-US" dirty="0" smtClean="0"/>
              <a:t>HW0 due today.</a:t>
            </a:r>
          </a:p>
          <a:p>
            <a:r>
              <a:rPr lang="en-US" dirty="0" smtClean="0"/>
              <a:t>All the long list of signups from last class </a:t>
            </a:r>
            <a:r>
              <a:rPr lang="en-US" dirty="0" smtClean="0">
                <a:sym typeface="Wingdings"/>
              </a:rPr>
              <a:t>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Physical Layer</a:t>
            </a:r>
          </a:p>
          <a:p>
            <a:pPr lvl="1"/>
            <a:r>
              <a:rPr lang="en-US" dirty="0" smtClean="0"/>
              <a:t>Modulation and Channel Capacity</a:t>
            </a:r>
          </a:p>
          <a:p>
            <a:pPr lvl="1"/>
            <a:r>
              <a:rPr lang="en-US" dirty="0" smtClean="0"/>
              <a:t>Encoding</a:t>
            </a:r>
          </a:p>
          <a:p>
            <a:r>
              <a:rPr lang="en-US" dirty="0" smtClean="0"/>
              <a:t>Link Layer I</a:t>
            </a:r>
          </a:p>
          <a:p>
            <a:pPr lvl="1"/>
            <a:r>
              <a:rPr lang="en-US" dirty="0" smtClean="0"/>
              <a:t>Framing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Layers, Services, Protocols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02343" y="3385021"/>
            <a:ext cx="1704318" cy="50134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7F7F7F"/>
                </a:solidFill>
              </a:rPr>
              <a:t>Network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2343" y="4243390"/>
            <a:ext cx="1704318" cy="50134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7F7F7F"/>
                </a:solidFill>
              </a:rPr>
              <a:t>Link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02343" y="5064252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Physical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02343" y="2551439"/>
            <a:ext cx="1704318" cy="50134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7F7F7F"/>
                </a:solidFill>
              </a:rPr>
              <a:t>Transport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2343" y="1717858"/>
            <a:ext cx="1704318" cy="50134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7F7F7F"/>
                </a:solidFill>
              </a:rPr>
              <a:t>Application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23878" y="5064252"/>
            <a:ext cx="4266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move bits to other node across link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923878" y="4159830"/>
            <a:ext cx="46342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Service: move frames to other node across link.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May add reliability, medium access control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23878" y="3296185"/>
            <a:ext cx="5432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Service: move packets to any other node in the network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IP: Unreliable, best-effort service model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23878" y="2381876"/>
            <a:ext cx="40656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Service: multiplexing applications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Reliable byte stream to other node (TCP), 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Unreliable datagram (UDP)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23878" y="1592242"/>
            <a:ext cx="3240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Service: user-facing application.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Application-defined messages</a:t>
            </a:r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25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Layer (Layer 1)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188" y="1509685"/>
            <a:ext cx="8307624" cy="3994495"/>
          </a:xfrm>
        </p:spPr>
        <p:txBody>
          <a:bodyPr/>
          <a:lstStyle/>
          <a:p>
            <a:r>
              <a:rPr lang="en-US" dirty="0" smtClean="0"/>
              <a:t>Responsible for specifying the physical medium</a:t>
            </a:r>
          </a:p>
          <a:p>
            <a:pPr lvl="1"/>
            <a:r>
              <a:rPr lang="en-US" dirty="0" smtClean="0"/>
              <a:t>Type of cable, fiber, wireless frequency</a:t>
            </a:r>
          </a:p>
          <a:p>
            <a:r>
              <a:rPr lang="en-US" dirty="0" smtClean="0"/>
              <a:t>Responsible for specifying the signal (modulation)</a:t>
            </a:r>
          </a:p>
          <a:p>
            <a:pPr lvl="1"/>
            <a:r>
              <a:rPr lang="en-US" dirty="0" smtClean="0"/>
              <a:t>Transmitter varies </a:t>
            </a:r>
            <a:r>
              <a:rPr lang="en-US" i="1" dirty="0" smtClean="0"/>
              <a:t>something (</a:t>
            </a:r>
            <a:r>
              <a:rPr lang="en-US" dirty="0" smtClean="0"/>
              <a:t>amplitude, frequency, phase)</a:t>
            </a:r>
          </a:p>
          <a:p>
            <a:pPr lvl="1"/>
            <a:r>
              <a:rPr lang="en-US" dirty="0" smtClean="0"/>
              <a:t>Receiver samples, recovers signal</a:t>
            </a:r>
          </a:p>
          <a:p>
            <a:r>
              <a:rPr lang="en-US" dirty="0" smtClean="0"/>
              <a:t>Responsible for specifying the bits (encoding)</a:t>
            </a:r>
          </a:p>
          <a:p>
            <a:pPr lvl="1"/>
            <a:r>
              <a:rPr lang="en-US" dirty="0" smtClean="0"/>
              <a:t>Bits above physical layer -&gt; </a:t>
            </a:r>
            <a:r>
              <a:rPr lang="en-US" i="1" dirty="0" smtClean="0"/>
              <a:t>chips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4887500"/>
          </a:xfrm>
        </p:spPr>
        <p:txBody>
          <a:bodyPr>
            <a:normAutofit/>
          </a:bodyPr>
          <a:lstStyle/>
          <a:p>
            <a:r>
              <a:rPr lang="en-US" dirty="0" smtClean="0"/>
              <a:t>Specifies mapping between digital signal and some variation in analog signal</a:t>
            </a:r>
          </a:p>
          <a:p>
            <a:r>
              <a:rPr lang="en-US" dirty="0" smtClean="0"/>
              <a:t>Why not just a square wave (1v=1; 0v=0)?</a:t>
            </a:r>
          </a:p>
          <a:p>
            <a:pPr lvl="1"/>
            <a:r>
              <a:rPr lang="en-US" dirty="0" smtClean="0"/>
              <a:t>Not square when bandwidth limited</a:t>
            </a:r>
          </a:p>
          <a:p>
            <a:r>
              <a:rPr lang="en-US" dirty="0" smtClean="0"/>
              <a:t>Bandwidth – frequencies that a channel propagates well</a:t>
            </a:r>
          </a:p>
          <a:p>
            <a:pPr lvl="1"/>
            <a:r>
              <a:rPr lang="en-US" dirty="0" smtClean="0"/>
              <a:t>Signals consist of many frequency components</a:t>
            </a:r>
          </a:p>
          <a:p>
            <a:pPr lvl="1"/>
            <a:r>
              <a:rPr lang="en-US" dirty="0" smtClean="0"/>
              <a:t>Attenuation and delay frequency-dependent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/>
              <a:t>Components of a Square Wave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8" y="1328675"/>
            <a:ext cx="8505811" cy="51955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91663" y="6524272"/>
            <a:ext cx="38523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Graphs from Dr. David </a:t>
            </a:r>
            <a:r>
              <a:rPr lang="en-US" sz="1200" dirty="0" err="1" smtClean="0"/>
              <a:t>Alciatore</a:t>
            </a:r>
            <a:r>
              <a:rPr lang="en-US" sz="1200" dirty="0" smtClean="0"/>
              <a:t>, Colorado State University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0835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458" y="1446106"/>
            <a:ext cx="8598386" cy="45703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91663" y="6524272"/>
            <a:ext cx="38523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Graphs from Dr. David </a:t>
            </a:r>
            <a:r>
              <a:rPr lang="en-US" sz="1200" dirty="0" err="1" smtClean="0"/>
              <a:t>Alciatore</a:t>
            </a:r>
            <a:r>
              <a:rPr lang="en-US" sz="1200" dirty="0" smtClean="0"/>
              <a:t>, Colorado State University</a:t>
            </a:r>
            <a:endParaRPr lang="en-US" sz="12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/>
              <a:t>Approximation of a Square Wave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24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Idea: Use Carriers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368469"/>
          </a:xfrm>
        </p:spPr>
        <p:txBody>
          <a:bodyPr/>
          <a:lstStyle/>
          <a:p>
            <a:r>
              <a:rPr lang="en-US" dirty="0" smtClean="0"/>
              <a:t>Only </a:t>
            </a:r>
            <a:r>
              <a:rPr lang="en-US" baseline="0" dirty="0" smtClean="0"/>
              <a:t>use frequencies that transmit well</a:t>
            </a:r>
          </a:p>
          <a:p>
            <a:r>
              <a:rPr lang="en-US" i="1" dirty="0" smtClean="0"/>
              <a:t>Modulate</a:t>
            </a:r>
            <a:r>
              <a:rPr lang="en-US" dirty="0" smtClean="0"/>
              <a:t> the signal to encode bits</a:t>
            </a:r>
            <a:endParaRPr lang="en-US" i="1" dirty="0"/>
          </a:p>
        </p:txBody>
      </p:sp>
      <p:grpSp>
        <p:nvGrpSpPr>
          <p:cNvPr id="8" name="Group 7"/>
          <p:cNvGrpSpPr/>
          <p:nvPr/>
        </p:nvGrpSpPr>
        <p:grpSpPr>
          <a:xfrm>
            <a:off x="787400" y="2735625"/>
            <a:ext cx="8108792" cy="3068275"/>
            <a:chOff x="787400" y="2735625"/>
            <a:chExt cx="8108792" cy="3068275"/>
          </a:xfrm>
        </p:grpSpPr>
        <p:pic>
          <p:nvPicPr>
            <p:cNvPr id="4" name="Picture 3" descr="oof.pd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7400" y="3429000"/>
              <a:ext cx="3695700" cy="2374900"/>
            </a:xfrm>
            <a:prstGeom prst="rect">
              <a:avLst/>
            </a:prstGeom>
          </p:spPr>
        </p:pic>
        <p:pic>
          <p:nvPicPr>
            <p:cNvPr id="5" name="Picture 4" descr="ask.pd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58653" y="3429000"/>
              <a:ext cx="3695700" cy="2374900"/>
            </a:xfrm>
            <a:prstGeom prst="rect">
              <a:avLst/>
            </a:prstGeom>
          </p:spPr>
        </p:pic>
        <p:sp>
          <p:nvSpPr>
            <p:cNvPr id="6" name="Content Placeholder 2"/>
            <p:cNvSpPr txBox="1">
              <a:spLocks/>
            </p:cNvSpPr>
            <p:nvPr/>
          </p:nvSpPr>
          <p:spPr>
            <a:xfrm>
              <a:off x="939800" y="2735625"/>
              <a:ext cx="3102688" cy="69337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/>
            </a:bodyPr>
            <a:lstStyle/>
            <a:p>
              <a:pPr marL="342900" marR="0" lvl="0" indent="-34290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2800" b="1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inion Pro"/>
                  <a:ea typeface="+mn-ea"/>
                  <a:cs typeface="Minion Pro"/>
                </a:rPr>
                <a:t>OOK: On-Off Keying</a:t>
              </a:r>
              <a:endPara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endParaRPr>
            </a:p>
          </p:txBody>
        </p:sp>
        <p:sp>
          <p:nvSpPr>
            <p:cNvPr id="7" name="Content Placeholder 2"/>
            <p:cNvSpPr txBox="1">
              <a:spLocks/>
            </p:cNvSpPr>
            <p:nvPr/>
          </p:nvSpPr>
          <p:spPr>
            <a:xfrm>
              <a:off x="4550869" y="2735625"/>
              <a:ext cx="4345323" cy="69337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/>
            </a:bodyPr>
            <a:lstStyle/>
            <a:p>
              <a:pPr marL="342900" marR="0" lvl="0" indent="-34290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2800" b="1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inion Pro"/>
                  <a:ea typeface="+mn-ea"/>
                  <a:cs typeface="Minion Pro"/>
                </a:rPr>
                <a:t>ASK:</a:t>
              </a:r>
              <a:r>
                <a:rPr kumimoji="0" lang="en-US" sz="2800" b="1" i="1" u="none" strike="noStrike" kern="120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inion Pro"/>
                  <a:ea typeface="+mn-ea"/>
                  <a:cs typeface="Minion Pro"/>
                </a:rPr>
                <a:t> </a:t>
              </a:r>
              <a:r>
                <a:rPr kumimoji="0" lang="en-US" sz="2800" b="1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inion Pro"/>
                  <a:ea typeface="+mn-ea"/>
                  <a:cs typeface="Minion Pro"/>
                </a:rPr>
                <a:t>Amplitude Shift Keying</a:t>
              </a:r>
              <a:endPara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sk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3429000"/>
            <a:ext cx="3695700" cy="2374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Idea: Use Carriers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368469"/>
          </a:xfrm>
        </p:spPr>
        <p:txBody>
          <a:bodyPr/>
          <a:lstStyle/>
          <a:p>
            <a:r>
              <a:rPr lang="en-US" dirty="0" smtClean="0"/>
              <a:t>Only </a:t>
            </a:r>
            <a:r>
              <a:rPr lang="en-US" baseline="0" dirty="0" smtClean="0"/>
              <a:t>use frequencies that transmit well</a:t>
            </a:r>
          </a:p>
          <a:p>
            <a:r>
              <a:rPr lang="en-US" i="1" dirty="0" smtClean="0"/>
              <a:t>Modulate</a:t>
            </a:r>
            <a:r>
              <a:rPr lang="en-US" dirty="0" smtClean="0"/>
              <a:t> the signal to encode bits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31419" y="2735625"/>
            <a:ext cx="4119450" cy="693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FSK: Frequency Shift Keying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50869" y="2735625"/>
            <a:ext cx="4345323" cy="693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PSK</a:t>
            </a: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:</a:t>
            </a:r>
            <a:r>
              <a:rPr kumimoji="0" lang="en-US" sz="2800" b="1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 </a:t>
            </a: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Phase Shift Keying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pic>
        <p:nvPicPr>
          <p:cNvPr id="10" name="Picture 9" descr="psk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842" y="3429000"/>
            <a:ext cx="3695700" cy="2374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Fast Can You</a:t>
            </a:r>
            <a:r>
              <a:rPr lang="en-US" baseline="0" dirty="0" smtClean="0"/>
              <a:t> Send?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421" y="1509685"/>
            <a:ext cx="8358757" cy="3994495"/>
          </a:xfrm>
        </p:spPr>
        <p:txBody>
          <a:bodyPr/>
          <a:lstStyle/>
          <a:p>
            <a:r>
              <a:rPr lang="en-US" dirty="0" smtClean="0"/>
              <a:t>Encode information in some varying characteristic of the signal. </a:t>
            </a:r>
          </a:p>
          <a:p>
            <a:r>
              <a:rPr lang="en-US" dirty="0" smtClean="0"/>
              <a:t>If B is the maximum frequency of the signal</a:t>
            </a:r>
          </a:p>
          <a:p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C = 2B bits/s</a:t>
            </a:r>
          </a:p>
          <a:p>
            <a:pPr marL="0" indent="0" algn="r">
              <a:buNone/>
            </a:pPr>
            <a:r>
              <a:rPr lang="en-US" sz="2400" b="0" i="1" dirty="0" smtClean="0"/>
              <a:t>(</a:t>
            </a:r>
            <a:r>
              <a:rPr lang="en-US" sz="2400" b="0" i="1" dirty="0" err="1" smtClean="0"/>
              <a:t>Nyquist</a:t>
            </a:r>
            <a:r>
              <a:rPr lang="en-US" sz="2400" b="0" i="1" dirty="0" smtClean="0"/>
              <a:t>, 1928)</a:t>
            </a:r>
            <a:endParaRPr lang="en-US" b="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we do better?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066" y="1509685"/>
            <a:ext cx="8481868" cy="45622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So we can only change 2B/second, what if we encode more bits per sample?</a:t>
            </a:r>
          </a:p>
          <a:p>
            <a:pPr lvl="1"/>
            <a:r>
              <a:rPr lang="en-US" dirty="0" smtClean="0"/>
              <a:t>Baud is the frequency of changes to the physical channel</a:t>
            </a:r>
          </a:p>
          <a:p>
            <a:pPr lvl="1"/>
            <a:r>
              <a:rPr lang="en-US" dirty="0" smtClean="0"/>
              <a:t>Not the same thing as bits!</a:t>
            </a:r>
          </a:p>
          <a:p>
            <a:r>
              <a:rPr lang="en-US" dirty="0" smtClean="0"/>
              <a:t>Suppose channel passes 1KHz to 2KHz</a:t>
            </a:r>
          </a:p>
          <a:p>
            <a:pPr lvl="1"/>
            <a:r>
              <a:rPr lang="en-US" dirty="0" smtClean="0"/>
              <a:t>1 bit per sample: alternate between 1KHz and 2KHz</a:t>
            </a:r>
          </a:p>
          <a:p>
            <a:pPr lvl="1"/>
            <a:r>
              <a:rPr lang="en-US" dirty="0" smtClean="0"/>
              <a:t>2 bits per sample: send one of 1, 1.33, 1.66, or 2KHz</a:t>
            </a:r>
          </a:p>
          <a:p>
            <a:pPr lvl="1"/>
            <a:r>
              <a:rPr lang="en-US" dirty="0" smtClean="0"/>
              <a:t>Or send at different amplitudes: A/4, A/2, 3A/4, A</a:t>
            </a:r>
          </a:p>
          <a:p>
            <a:pPr lvl="1"/>
            <a:r>
              <a:rPr lang="en-US" dirty="0" smtClean="0"/>
              <a:t>n bits: choose among 2</a:t>
            </a:r>
            <a:r>
              <a:rPr lang="en-US" baseline="30000" dirty="0" smtClean="0"/>
              <a:t>n</a:t>
            </a:r>
            <a:r>
              <a:rPr lang="en-US" dirty="0" smtClean="0"/>
              <a:t> frequencies!</a:t>
            </a:r>
          </a:p>
          <a:p>
            <a:r>
              <a:rPr lang="en-US" dirty="0" smtClean="0"/>
              <a:t>What is the capacity if you can distinguish M levels?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200" y="1042405"/>
            <a:ext cx="5435600" cy="55499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4531236" y="1681787"/>
            <a:ext cx="0" cy="4616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2214128" y="3981373"/>
            <a:ext cx="456556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4531236" y="2814419"/>
            <a:ext cx="1218628" cy="11669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5080477" y="3449379"/>
            <a:ext cx="223679" cy="531994"/>
          </a:xfrm>
          <a:custGeom>
            <a:avLst/>
            <a:gdLst>
              <a:gd name="connsiteX0" fmla="*/ 223129 w 223679"/>
              <a:gd name="connsiteY0" fmla="*/ 531994 h 531994"/>
              <a:gd name="connsiteX1" fmla="*/ 188801 w 223679"/>
              <a:gd name="connsiteY1" fmla="*/ 154450 h 531994"/>
              <a:gd name="connsiteX2" fmla="*/ 0 w 223679"/>
              <a:gd name="connsiteY2" fmla="*/ 0 h 531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3679" h="531994">
                <a:moveTo>
                  <a:pt x="223129" y="531994"/>
                </a:moveTo>
                <a:cubicBezTo>
                  <a:pt x="224559" y="387555"/>
                  <a:pt x="225989" y="243116"/>
                  <a:pt x="188801" y="154450"/>
                </a:cubicBezTo>
                <a:cubicBezTo>
                  <a:pt x="151613" y="65784"/>
                  <a:pt x="0" y="0"/>
                  <a:pt x="0" y="0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62252" y="3535184"/>
            <a:ext cx="740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 rot="18900000">
            <a:off x="4456938" y="3093781"/>
            <a:ext cx="1164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Amplitude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19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Hartley’s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6301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C = 2B log</a:t>
            </a:r>
            <a:r>
              <a:rPr lang="en-US" baseline="-25000" dirty="0" smtClean="0"/>
              <a:t>2</a:t>
            </a:r>
            <a:r>
              <a:rPr lang="en-US" dirty="0" smtClean="0"/>
              <a:t>(M) bits/s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Great. By increasing M, we can have as large a capacity as we want!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Or can </a:t>
            </a:r>
            <a:r>
              <a:rPr lang="en-US" smtClean="0"/>
              <a:t>we?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9260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469" y="-510409"/>
            <a:ext cx="6215263" cy="73684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channel is noisy!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40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Noise prevents you from increasing M arbitrarily!</a:t>
            </a:r>
          </a:p>
          <a:p>
            <a:r>
              <a:rPr lang="en-US" dirty="0" smtClean="0"/>
              <a:t>This depends on the signal/noise ratio (S/N)</a:t>
            </a:r>
          </a:p>
          <a:p>
            <a:r>
              <a:rPr lang="en-US" dirty="0" smtClean="0"/>
              <a:t>Shannon: </a:t>
            </a:r>
            <a:r>
              <a:rPr lang="en-US" b="0" i="1" dirty="0" smtClean="0"/>
              <a:t>C = B </a:t>
            </a:r>
            <a:r>
              <a:rPr lang="en-US" b="0" dirty="0" smtClean="0"/>
              <a:t>log</a:t>
            </a:r>
            <a:r>
              <a:rPr lang="en-US" b="0" baseline="-25000" dirty="0" smtClean="0"/>
              <a:t>2</a:t>
            </a:r>
            <a:r>
              <a:rPr lang="en-US" b="0" dirty="0" smtClean="0"/>
              <a:t>(1 + </a:t>
            </a:r>
            <a:r>
              <a:rPr lang="en-US" b="0" i="1" dirty="0" smtClean="0"/>
              <a:t>S/N</a:t>
            </a:r>
            <a:r>
              <a:rPr lang="en-US" b="0" dirty="0" smtClean="0"/>
              <a:t>)</a:t>
            </a:r>
          </a:p>
          <a:p>
            <a:pPr lvl="1"/>
            <a:r>
              <a:rPr lang="en-US" dirty="0" smtClean="0"/>
              <a:t>C is the channel capacity in bits/second</a:t>
            </a:r>
          </a:p>
          <a:p>
            <a:pPr lvl="1"/>
            <a:r>
              <a:rPr lang="en-US" b="0" dirty="0" smtClean="0"/>
              <a:t>B is the bandwidth of the channel in Hz</a:t>
            </a:r>
          </a:p>
          <a:p>
            <a:pPr lvl="1"/>
            <a:r>
              <a:rPr lang="en-US" dirty="0" smtClean="0"/>
              <a:t>S and N are average signal and noise power</a:t>
            </a:r>
          </a:p>
          <a:p>
            <a:pPr lvl="1"/>
            <a:r>
              <a:rPr lang="en-US" dirty="0" smtClean="0"/>
              <a:t>Signal-to-noise ratio is measured in dB = 10log</a:t>
            </a:r>
            <a:r>
              <a:rPr lang="en-US" baseline="-25000" dirty="0" smtClean="0"/>
              <a:t>10</a:t>
            </a:r>
            <a:r>
              <a:rPr lang="en-US" dirty="0" smtClean="0"/>
              <a:t>(S/N)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channel is noisy!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Noise limits M!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2800" b="0" kern="1200" dirty="0" smtClean="0">
                <a:solidFill>
                  <a:schemeClr val="tx1"/>
                </a:solidFill>
                <a:effectLst/>
              </a:rPr>
              <a:t>2</a:t>
            </a:r>
            <a:r>
              <a:rPr lang="en-US" sz="2800" b="0" i="1" kern="1200" dirty="0" smtClean="0">
                <a:solidFill>
                  <a:schemeClr val="tx1"/>
                </a:solidFill>
                <a:effectLst/>
              </a:rPr>
              <a:t>B </a:t>
            </a:r>
            <a:r>
              <a:rPr lang="en-US" sz="2800" b="0" kern="1200" dirty="0" smtClean="0">
                <a:solidFill>
                  <a:schemeClr val="tx1"/>
                </a:solidFill>
                <a:effectLst/>
              </a:rPr>
              <a:t>log</a:t>
            </a:r>
            <a:r>
              <a:rPr lang="en-US" sz="2800" b="0" kern="1200" baseline="-25000" dirty="0" smtClean="0">
                <a:solidFill>
                  <a:schemeClr val="tx1"/>
                </a:solidFill>
                <a:effectLst/>
              </a:rPr>
              <a:t>2</a:t>
            </a:r>
            <a:r>
              <a:rPr lang="en-US" sz="2800" b="0" kern="1200" dirty="0" smtClean="0">
                <a:solidFill>
                  <a:schemeClr val="tx1"/>
                </a:solidFill>
                <a:effectLst/>
              </a:rPr>
              <a:t>(</a:t>
            </a:r>
            <a:r>
              <a:rPr lang="en-US" sz="2800" b="0" i="1" kern="1200" dirty="0" smtClean="0">
                <a:solidFill>
                  <a:schemeClr val="tx1"/>
                </a:solidFill>
                <a:effectLst/>
              </a:rPr>
              <a:t>M</a:t>
            </a:r>
            <a:r>
              <a:rPr lang="en-US" sz="2800" b="0" kern="1200" dirty="0" smtClean="0">
                <a:solidFill>
                  <a:schemeClr val="tx1"/>
                </a:solidFill>
                <a:effectLst/>
              </a:rPr>
              <a:t>)</a:t>
            </a:r>
            <a:r>
              <a:rPr lang="en-US" b="0" i="1" dirty="0" smtClean="0"/>
              <a:t>  </a:t>
            </a:r>
            <a:r>
              <a:rPr lang="en-US" dirty="0" smtClean="0"/>
              <a:t>≤ </a:t>
            </a:r>
            <a:r>
              <a:rPr lang="en-US" sz="2800" b="0" i="1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B </a:t>
            </a:r>
            <a:r>
              <a:rPr lang="en-US" sz="2800" b="0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log</a:t>
            </a:r>
            <a:r>
              <a:rPr lang="en-US" sz="2800" b="0" kern="1200" baseline="-250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2</a:t>
            </a:r>
            <a:r>
              <a:rPr lang="en-US" sz="2800" b="0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(1 + </a:t>
            </a:r>
            <a:r>
              <a:rPr lang="en-US" sz="2800" b="0" i="1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S/N</a:t>
            </a:r>
            <a:r>
              <a:rPr lang="en-US" sz="2800" b="0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)</a:t>
            </a:r>
          </a:p>
          <a:p>
            <a:pPr marL="0" indent="0" algn="ctr">
              <a:buNone/>
            </a:pPr>
            <a:r>
              <a:rPr lang="en-US" b="0" i="1" dirty="0" smtClean="0"/>
              <a:t>M</a:t>
            </a:r>
            <a:r>
              <a:rPr lang="en-US" b="0" dirty="0" smtClean="0"/>
              <a:t> </a:t>
            </a:r>
            <a:r>
              <a:rPr lang="en-US" dirty="0" smtClean="0"/>
              <a:t>≤ √</a:t>
            </a:r>
            <a:r>
              <a:rPr lang="en-US" b="0" dirty="0" smtClean="0"/>
              <a:t>1+</a:t>
            </a:r>
            <a:r>
              <a:rPr lang="en-US" b="0" i="1" dirty="0" smtClean="0"/>
              <a:t>S/N</a:t>
            </a:r>
            <a:r>
              <a:rPr lang="en-US" b="0" dirty="0" smtClean="0"/>
              <a:t> </a:t>
            </a:r>
          </a:p>
          <a:p>
            <a:pPr lvl="0"/>
            <a:r>
              <a:rPr lang="en-US" dirty="0" smtClean="0"/>
              <a:t>Example: Telephone Line</a:t>
            </a:r>
          </a:p>
          <a:p>
            <a:pPr lvl="1"/>
            <a:r>
              <a:rPr lang="en-US" dirty="0" smtClean="0"/>
              <a:t>3KHz b/w, 30dB S/N = 10ˆ(30/10) = 1000</a:t>
            </a:r>
          </a:p>
          <a:p>
            <a:pPr lvl="1"/>
            <a:r>
              <a:rPr lang="en-US" dirty="0" smtClean="0"/>
              <a:t>C = 3KHz log</a:t>
            </a:r>
            <a:r>
              <a:rPr lang="en-US" baseline="-25000" dirty="0" smtClean="0"/>
              <a:t>2</a:t>
            </a:r>
            <a:r>
              <a:rPr lang="en-US" dirty="0" smtClean="0"/>
              <a:t>(1001) ≈ 30Kbps</a:t>
            </a:r>
            <a:endParaRPr lang="en-US" sz="2800" dirty="0" smtClean="0">
              <a:effectLst/>
            </a:endParaRPr>
          </a:p>
          <a:p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31236" y="2848741"/>
            <a:ext cx="99549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216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3708"/>
            <a:ext cx="7569200" cy="3994495"/>
          </a:xfrm>
        </p:spPr>
        <p:txBody>
          <a:bodyPr/>
          <a:lstStyle/>
          <a:p>
            <a:r>
              <a:rPr lang="en-US" dirty="0" smtClean="0"/>
              <a:t>Now assume that we can somehow modulate a signal: receiver can decode our binary stream</a:t>
            </a:r>
          </a:p>
          <a:p>
            <a:r>
              <a:rPr lang="en-US" dirty="0" smtClean="0"/>
              <a:t>How do we encode binary data onto signals?</a:t>
            </a:r>
          </a:p>
          <a:p>
            <a:r>
              <a:rPr lang="en-US" dirty="0" smtClean="0"/>
              <a:t>One approach: 1 as high, 0 as low!</a:t>
            </a:r>
          </a:p>
          <a:p>
            <a:pPr lvl="1"/>
            <a:r>
              <a:rPr lang="en-US" dirty="0" smtClean="0"/>
              <a:t>Called Non-return to Zero (NRZ)</a:t>
            </a:r>
          </a:p>
        </p:txBody>
      </p:sp>
      <p:grpSp>
        <p:nvGrpSpPr>
          <p:cNvPr id="71" name="Group 70"/>
          <p:cNvGrpSpPr/>
          <p:nvPr/>
        </p:nvGrpSpPr>
        <p:grpSpPr>
          <a:xfrm>
            <a:off x="715536" y="3640066"/>
            <a:ext cx="7467600" cy="2376487"/>
            <a:chOff x="304800" y="3567113"/>
            <a:chExt cx="7467600" cy="2376487"/>
          </a:xfrm>
        </p:grpSpPr>
        <p:sp>
          <p:nvSpPr>
            <p:cNvPr id="38" name="Text Box 4"/>
            <p:cNvSpPr txBox="1">
              <a:spLocks noChangeArrowheads="1"/>
            </p:cNvSpPr>
            <p:nvPr/>
          </p:nvSpPr>
          <p:spPr bwMode="auto">
            <a:xfrm>
              <a:off x="2368550" y="3567113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39" name="Text Box 5"/>
            <p:cNvSpPr txBox="1">
              <a:spLocks noChangeArrowheads="1"/>
            </p:cNvSpPr>
            <p:nvPr/>
          </p:nvSpPr>
          <p:spPr bwMode="auto">
            <a:xfrm>
              <a:off x="3048000" y="3581400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0" name="Text Box 6"/>
            <p:cNvSpPr txBox="1">
              <a:spLocks noChangeArrowheads="1"/>
            </p:cNvSpPr>
            <p:nvPr/>
          </p:nvSpPr>
          <p:spPr bwMode="auto">
            <a:xfrm>
              <a:off x="36687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1" name="Text Box 7"/>
            <p:cNvSpPr txBox="1">
              <a:spLocks noChangeArrowheads="1"/>
            </p:cNvSpPr>
            <p:nvPr/>
          </p:nvSpPr>
          <p:spPr bwMode="auto">
            <a:xfrm>
              <a:off x="42021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2" name="Text Box 8"/>
            <p:cNvSpPr txBox="1">
              <a:spLocks noChangeArrowheads="1"/>
            </p:cNvSpPr>
            <p:nvPr/>
          </p:nvSpPr>
          <p:spPr bwMode="auto">
            <a:xfrm>
              <a:off x="48117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3" name="Text Box 9"/>
            <p:cNvSpPr txBox="1">
              <a:spLocks noChangeArrowheads="1"/>
            </p:cNvSpPr>
            <p:nvPr/>
          </p:nvSpPr>
          <p:spPr bwMode="auto">
            <a:xfrm>
              <a:off x="54213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4" name="Text Box 10"/>
            <p:cNvSpPr txBox="1">
              <a:spLocks noChangeArrowheads="1"/>
            </p:cNvSpPr>
            <p:nvPr/>
          </p:nvSpPr>
          <p:spPr bwMode="auto">
            <a:xfrm>
              <a:off x="61071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5" name="Text Box 11"/>
            <p:cNvSpPr txBox="1">
              <a:spLocks noChangeArrowheads="1"/>
            </p:cNvSpPr>
            <p:nvPr/>
          </p:nvSpPr>
          <p:spPr bwMode="auto">
            <a:xfrm>
              <a:off x="67167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46" name="Group 12"/>
            <p:cNvGrpSpPr>
              <a:grpSpLocks/>
            </p:cNvGrpSpPr>
            <p:nvPr/>
          </p:nvGrpSpPr>
          <p:grpSpPr bwMode="auto">
            <a:xfrm>
              <a:off x="2286000" y="3886200"/>
              <a:ext cx="5486400" cy="2057400"/>
              <a:chOff x="1392" y="1824"/>
              <a:chExt cx="3456" cy="1968"/>
            </a:xfrm>
          </p:grpSpPr>
          <p:sp>
            <p:nvSpPr>
              <p:cNvPr id="47" name="Line 13"/>
              <p:cNvSpPr>
                <a:spLocks noChangeShapeType="1"/>
              </p:cNvSpPr>
              <p:nvPr/>
            </p:nvSpPr>
            <p:spPr bwMode="auto">
              <a:xfrm>
                <a:off x="139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Line 14"/>
              <p:cNvSpPr>
                <a:spLocks noChangeShapeType="1"/>
              </p:cNvSpPr>
              <p:nvPr/>
            </p:nvSpPr>
            <p:spPr bwMode="auto">
              <a:xfrm>
                <a:off x="177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Line 15"/>
              <p:cNvSpPr>
                <a:spLocks noChangeShapeType="1"/>
              </p:cNvSpPr>
              <p:nvPr/>
            </p:nvSpPr>
            <p:spPr bwMode="auto">
              <a:xfrm>
                <a:off x="216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Line 16"/>
              <p:cNvSpPr>
                <a:spLocks noChangeShapeType="1"/>
              </p:cNvSpPr>
              <p:nvPr/>
            </p:nvSpPr>
            <p:spPr bwMode="auto">
              <a:xfrm>
                <a:off x="254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Line 17"/>
              <p:cNvSpPr>
                <a:spLocks noChangeShapeType="1"/>
              </p:cNvSpPr>
              <p:nvPr/>
            </p:nvSpPr>
            <p:spPr bwMode="auto">
              <a:xfrm>
                <a:off x="292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Line 18"/>
              <p:cNvSpPr>
                <a:spLocks noChangeShapeType="1"/>
              </p:cNvSpPr>
              <p:nvPr/>
            </p:nvSpPr>
            <p:spPr bwMode="auto">
              <a:xfrm>
                <a:off x="331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Line 19"/>
              <p:cNvSpPr>
                <a:spLocks noChangeShapeType="1"/>
              </p:cNvSpPr>
              <p:nvPr/>
            </p:nvSpPr>
            <p:spPr bwMode="auto">
              <a:xfrm>
                <a:off x="369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Line 20"/>
              <p:cNvSpPr>
                <a:spLocks noChangeShapeType="1"/>
              </p:cNvSpPr>
              <p:nvPr/>
            </p:nvSpPr>
            <p:spPr bwMode="auto">
              <a:xfrm>
                <a:off x="408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Line 21"/>
              <p:cNvSpPr>
                <a:spLocks noChangeShapeType="1"/>
              </p:cNvSpPr>
              <p:nvPr/>
            </p:nvSpPr>
            <p:spPr bwMode="auto">
              <a:xfrm>
                <a:off x="446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Line 22"/>
              <p:cNvSpPr>
                <a:spLocks noChangeShapeType="1"/>
              </p:cNvSpPr>
              <p:nvPr/>
            </p:nvSpPr>
            <p:spPr bwMode="auto">
              <a:xfrm>
                <a:off x="484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7" name="Text Box 23"/>
            <p:cNvSpPr txBox="1">
              <a:spLocks noChangeArrowheads="1"/>
            </p:cNvSpPr>
            <p:nvPr/>
          </p:nvSpPr>
          <p:spPr bwMode="auto">
            <a:xfrm>
              <a:off x="73263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grpSp>
          <p:nvGrpSpPr>
            <p:cNvPr id="58" name="Group 24"/>
            <p:cNvGrpSpPr>
              <a:grpSpLocks/>
            </p:cNvGrpSpPr>
            <p:nvPr/>
          </p:nvGrpSpPr>
          <p:grpSpPr bwMode="auto">
            <a:xfrm>
              <a:off x="304800" y="4038600"/>
              <a:ext cx="7467600" cy="882650"/>
              <a:chOff x="144" y="1257"/>
              <a:chExt cx="4704" cy="556"/>
            </a:xfrm>
          </p:grpSpPr>
          <p:sp>
            <p:nvSpPr>
              <p:cNvPr id="59" name="Freeform 25"/>
              <p:cNvSpPr>
                <a:spLocks/>
              </p:cNvSpPr>
              <p:nvPr/>
            </p:nvSpPr>
            <p:spPr bwMode="auto">
              <a:xfrm>
                <a:off x="1392" y="1257"/>
                <a:ext cx="3456" cy="384"/>
              </a:xfrm>
              <a:custGeom>
                <a:avLst/>
                <a:gdLst/>
                <a:ahLst/>
                <a:cxnLst>
                  <a:cxn ang="0">
                    <a:pos x="0" y="384"/>
                  </a:cxn>
                  <a:cxn ang="0">
                    <a:pos x="768" y="384"/>
                  </a:cxn>
                  <a:cxn ang="0">
                    <a:pos x="768" y="0"/>
                  </a:cxn>
                  <a:cxn ang="0">
                    <a:pos x="1152" y="0"/>
                  </a:cxn>
                  <a:cxn ang="0">
                    <a:pos x="1152" y="384"/>
                  </a:cxn>
                  <a:cxn ang="0">
                    <a:pos x="1536" y="384"/>
                  </a:cxn>
                  <a:cxn ang="0">
                    <a:pos x="1536" y="0"/>
                  </a:cxn>
                  <a:cxn ang="0">
                    <a:pos x="1920" y="0"/>
                  </a:cxn>
                  <a:cxn ang="0">
                    <a:pos x="1920" y="384"/>
                  </a:cxn>
                  <a:cxn ang="0">
                    <a:pos x="2304" y="384"/>
                  </a:cxn>
                  <a:cxn ang="0">
                    <a:pos x="2304" y="0"/>
                  </a:cxn>
                  <a:cxn ang="0">
                    <a:pos x="3072" y="0"/>
                  </a:cxn>
                  <a:cxn ang="0">
                    <a:pos x="3072" y="384"/>
                  </a:cxn>
                  <a:cxn ang="0">
                    <a:pos x="3456" y="384"/>
                  </a:cxn>
                </a:cxnLst>
                <a:rect l="0" t="0" r="r" b="b"/>
                <a:pathLst>
                  <a:path w="3456" h="384">
                    <a:moveTo>
                      <a:pt x="0" y="384"/>
                    </a:moveTo>
                    <a:lnTo>
                      <a:pt x="768" y="384"/>
                    </a:lnTo>
                    <a:lnTo>
                      <a:pt x="768" y="0"/>
                    </a:lnTo>
                    <a:lnTo>
                      <a:pt x="1152" y="0"/>
                    </a:lnTo>
                    <a:lnTo>
                      <a:pt x="1152" y="384"/>
                    </a:lnTo>
                    <a:lnTo>
                      <a:pt x="1536" y="384"/>
                    </a:lnTo>
                    <a:lnTo>
                      <a:pt x="1536" y="0"/>
                    </a:lnTo>
                    <a:lnTo>
                      <a:pt x="1920" y="0"/>
                    </a:lnTo>
                    <a:lnTo>
                      <a:pt x="1920" y="384"/>
                    </a:lnTo>
                    <a:lnTo>
                      <a:pt x="2304" y="384"/>
                    </a:lnTo>
                    <a:lnTo>
                      <a:pt x="2304" y="0"/>
                    </a:lnTo>
                    <a:lnTo>
                      <a:pt x="3072" y="0"/>
                    </a:lnTo>
                    <a:lnTo>
                      <a:pt x="3072" y="384"/>
                    </a:lnTo>
                    <a:lnTo>
                      <a:pt x="3456" y="384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Text Box 26"/>
              <p:cNvSpPr txBox="1">
                <a:spLocks noChangeArrowheads="1"/>
              </p:cNvSpPr>
              <p:nvPr/>
            </p:nvSpPr>
            <p:spPr bwMode="auto">
              <a:xfrm>
                <a:off x="144" y="1449"/>
                <a:ext cx="1219" cy="36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NRZ</a:t>
                </a:r>
              </a:p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(non-return to zero)</a:t>
                </a:r>
              </a:p>
            </p:txBody>
          </p:sp>
        </p:grpSp>
        <p:sp>
          <p:nvSpPr>
            <p:cNvPr id="61" name="Freeform 27"/>
            <p:cNvSpPr>
              <a:spLocks/>
            </p:cNvSpPr>
            <p:nvPr/>
          </p:nvSpPr>
          <p:spPr bwMode="auto">
            <a:xfrm>
              <a:off x="22860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8"/>
            <p:cNvSpPr>
              <a:spLocks/>
            </p:cNvSpPr>
            <p:nvPr/>
          </p:nvSpPr>
          <p:spPr bwMode="auto">
            <a:xfrm>
              <a:off x="28956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9"/>
            <p:cNvSpPr>
              <a:spLocks/>
            </p:cNvSpPr>
            <p:nvPr/>
          </p:nvSpPr>
          <p:spPr bwMode="auto">
            <a:xfrm>
              <a:off x="35052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30"/>
            <p:cNvSpPr>
              <a:spLocks/>
            </p:cNvSpPr>
            <p:nvPr/>
          </p:nvSpPr>
          <p:spPr bwMode="auto">
            <a:xfrm>
              <a:off x="41148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31"/>
            <p:cNvSpPr>
              <a:spLocks/>
            </p:cNvSpPr>
            <p:nvPr/>
          </p:nvSpPr>
          <p:spPr bwMode="auto">
            <a:xfrm>
              <a:off x="47244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32"/>
            <p:cNvSpPr>
              <a:spLocks/>
            </p:cNvSpPr>
            <p:nvPr/>
          </p:nvSpPr>
          <p:spPr bwMode="auto">
            <a:xfrm>
              <a:off x="53340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33"/>
            <p:cNvSpPr>
              <a:spLocks/>
            </p:cNvSpPr>
            <p:nvPr/>
          </p:nvSpPr>
          <p:spPr bwMode="auto">
            <a:xfrm>
              <a:off x="59436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34"/>
            <p:cNvSpPr>
              <a:spLocks/>
            </p:cNvSpPr>
            <p:nvPr/>
          </p:nvSpPr>
          <p:spPr bwMode="auto">
            <a:xfrm>
              <a:off x="65532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35"/>
            <p:cNvSpPr>
              <a:spLocks/>
            </p:cNvSpPr>
            <p:nvPr/>
          </p:nvSpPr>
          <p:spPr bwMode="auto">
            <a:xfrm>
              <a:off x="71628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Text Box 36"/>
            <p:cNvSpPr txBox="1">
              <a:spLocks noChangeArrowheads="1"/>
            </p:cNvSpPr>
            <p:nvPr/>
          </p:nvSpPr>
          <p:spPr bwMode="auto">
            <a:xfrm>
              <a:off x="1446213" y="5472113"/>
              <a:ext cx="6873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Clock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Drawbacks</a:t>
            </a:r>
            <a:r>
              <a:rPr lang="en-US" baseline="0" dirty="0" smtClean="0"/>
              <a:t> of NRZ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1509685"/>
            <a:ext cx="8041023" cy="3994495"/>
          </a:xfrm>
        </p:spPr>
        <p:txBody>
          <a:bodyPr/>
          <a:lstStyle/>
          <a:p>
            <a:r>
              <a:rPr lang="en-US" dirty="0" smtClean="0"/>
              <a:t>No signal could be interpreted as 0 (or vice-versa)</a:t>
            </a:r>
          </a:p>
          <a:p>
            <a:r>
              <a:rPr lang="en-US" dirty="0" smtClean="0"/>
              <a:t>Consecutive 1s or 0s are problematic</a:t>
            </a:r>
          </a:p>
          <a:p>
            <a:r>
              <a:rPr lang="en-US" dirty="0" smtClean="0"/>
              <a:t>Baseline wander problem</a:t>
            </a:r>
          </a:p>
          <a:p>
            <a:pPr lvl="1"/>
            <a:r>
              <a:rPr lang="en-US" dirty="0" smtClean="0"/>
              <a:t>How do you set the threshold?</a:t>
            </a:r>
          </a:p>
          <a:p>
            <a:pPr lvl="1"/>
            <a:r>
              <a:rPr lang="en-US" dirty="0" smtClean="0"/>
              <a:t>Could compare to average, but average may drift</a:t>
            </a:r>
          </a:p>
          <a:p>
            <a:r>
              <a:rPr lang="en-US" dirty="0" smtClean="0"/>
              <a:t>Clock recovery problem</a:t>
            </a:r>
          </a:p>
          <a:p>
            <a:pPr lvl="1"/>
            <a:r>
              <a:rPr lang="en-US" dirty="0" smtClean="0"/>
              <a:t>For long runs of no change, could miscount periods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Encodings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176829"/>
          </a:xfrm>
        </p:spPr>
        <p:txBody>
          <a:bodyPr/>
          <a:lstStyle/>
          <a:p>
            <a:r>
              <a:rPr lang="en-US" dirty="0" smtClean="0"/>
              <a:t>Non-return to Zero Inverted (NRZI)</a:t>
            </a:r>
          </a:p>
          <a:p>
            <a:pPr lvl="1"/>
            <a:r>
              <a:rPr lang="en-US" dirty="0" smtClean="0"/>
              <a:t>Encode 1 with transition from current signal</a:t>
            </a:r>
          </a:p>
          <a:p>
            <a:pPr lvl="1"/>
            <a:r>
              <a:rPr lang="en-US" dirty="0" smtClean="0"/>
              <a:t>Encode 0 by staying at the same level</a:t>
            </a:r>
          </a:p>
          <a:p>
            <a:pPr lvl="1"/>
            <a:r>
              <a:rPr lang="en-US" dirty="0" smtClean="0"/>
              <a:t>At least solve problem of consecutive 1s</a:t>
            </a:r>
          </a:p>
        </p:txBody>
      </p:sp>
      <p:grpSp>
        <p:nvGrpSpPr>
          <p:cNvPr id="70" name="Group 69"/>
          <p:cNvGrpSpPr/>
          <p:nvPr/>
        </p:nvGrpSpPr>
        <p:grpSpPr>
          <a:xfrm>
            <a:off x="685799" y="3579019"/>
            <a:ext cx="7424737" cy="2376488"/>
            <a:chOff x="347663" y="3429000"/>
            <a:chExt cx="7424737" cy="2376488"/>
          </a:xfrm>
        </p:grpSpPr>
        <p:sp>
          <p:nvSpPr>
            <p:cNvPr id="37" name="Text Box 4"/>
            <p:cNvSpPr txBox="1">
              <a:spLocks noChangeArrowheads="1"/>
            </p:cNvSpPr>
            <p:nvPr/>
          </p:nvSpPr>
          <p:spPr bwMode="auto">
            <a:xfrm>
              <a:off x="2368550" y="3429000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38" name="Text Box 5"/>
            <p:cNvSpPr txBox="1">
              <a:spLocks noChangeArrowheads="1"/>
            </p:cNvSpPr>
            <p:nvPr/>
          </p:nvSpPr>
          <p:spPr bwMode="auto">
            <a:xfrm>
              <a:off x="3048000" y="3443288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39" name="Text Box 6"/>
            <p:cNvSpPr txBox="1">
              <a:spLocks noChangeArrowheads="1"/>
            </p:cNvSpPr>
            <p:nvPr/>
          </p:nvSpPr>
          <p:spPr bwMode="auto">
            <a:xfrm>
              <a:off x="3668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0" name="Text Box 7"/>
            <p:cNvSpPr txBox="1">
              <a:spLocks noChangeArrowheads="1"/>
            </p:cNvSpPr>
            <p:nvPr/>
          </p:nvSpPr>
          <p:spPr bwMode="auto">
            <a:xfrm>
              <a:off x="4202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1" name="Text Box 8"/>
            <p:cNvSpPr txBox="1">
              <a:spLocks noChangeArrowheads="1"/>
            </p:cNvSpPr>
            <p:nvPr/>
          </p:nvSpPr>
          <p:spPr bwMode="auto">
            <a:xfrm>
              <a:off x="4811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2" name="Text Box 9"/>
            <p:cNvSpPr txBox="1">
              <a:spLocks noChangeArrowheads="1"/>
            </p:cNvSpPr>
            <p:nvPr/>
          </p:nvSpPr>
          <p:spPr bwMode="auto">
            <a:xfrm>
              <a:off x="5421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3" name="Text Box 10"/>
            <p:cNvSpPr txBox="1">
              <a:spLocks noChangeArrowheads="1"/>
            </p:cNvSpPr>
            <p:nvPr/>
          </p:nvSpPr>
          <p:spPr bwMode="auto">
            <a:xfrm>
              <a:off x="6107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4" name="Text Box 11"/>
            <p:cNvSpPr txBox="1">
              <a:spLocks noChangeArrowheads="1"/>
            </p:cNvSpPr>
            <p:nvPr/>
          </p:nvSpPr>
          <p:spPr bwMode="auto">
            <a:xfrm>
              <a:off x="6716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45" name="Group 12"/>
            <p:cNvGrpSpPr>
              <a:grpSpLocks/>
            </p:cNvGrpSpPr>
            <p:nvPr/>
          </p:nvGrpSpPr>
          <p:grpSpPr bwMode="auto">
            <a:xfrm>
              <a:off x="2286000" y="3748088"/>
              <a:ext cx="5486400" cy="2057400"/>
              <a:chOff x="1392" y="1824"/>
              <a:chExt cx="3456" cy="1968"/>
            </a:xfrm>
          </p:grpSpPr>
          <p:sp>
            <p:nvSpPr>
              <p:cNvPr id="46" name="Line 13"/>
              <p:cNvSpPr>
                <a:spLocks noChangeShapeType="1"/>
              </p:cNvSpPr>
              <p:nvPr/>
            </p:nvSpPr>
            <p:spPr bwMode="auto">
              <a:xfrm>
                <a:off x="139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Line 14"/>
              <p:cNvSpPr>
                <a:spLocks noChangeShapeType="1"/>
              </p:cNvSpPr>
              <p:nvPr/>
            </p:nvSpPr>
            <p:spPr bwMode="auto">
              <a:xfrm>
                <a:off x="177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Line 15"/>
              <p:cNvSpPr>
                <a:spLocks noChangeShapeType="1"/>
              </p:cNvSpPr>
              <p:nvPr/>
            </p:nvSpPr>
            <p:spPr bwMode="auto">
              <a:xfrm>
                <a:off x="216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Line 16"/>
              <p:cNvSpPr>
                <a:spLocks noChangeShapeType="1"/>
              </p:cNvSpPr>
              <p:nvPr/>
            </p:nvSpPr>
            <p:spPr bwMode="auto">
              <a:xfrm>
                <a:off x="254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Line 17"/>
              <p:cNvSpPr>
                <a:spLocks noChangeShapeType="1"/>
              </p:cNvSpPr>
              <p:nvPr/>
            </p:nvSpPr>
            <p:spPr bwMode="auto">
              <a:xfrm>
                <a:off x="292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Line 18"/>
              <p:cNvSpPr>
                <a:spLocks noChangeShapeType="1"/>
              </p:cNvSpPr>
              <p:nvPr/>
            </p:nvSpPr>
            <p:spPr bwMode="auto">
              <a:xfrm>
                <a:off x="331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Line 19"/>
              <p:cNvSpPr>
                <a:spLocks noChangeShapeType="1"/>
              </p:cNvSpPr>
              <p:nvPr/>
            </p:nvSpPr>
            <p:spPr bwMode="auto">
              <a:xfrm>
                <a:off x="369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Line 20"/>
              <p:cNvSpPr>
                <a:spLocks noChangeShapeType="1"/>
              </p:cNvSpPr>
              <p:nvPr/>
            </p:nvSpPr>
            <p:spPr bwMode="auto">
              <a:xfrm>
                <a:off x="408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Line 21"/>
              <p:cNvSpPr>
                <a:spLocks noChangeShapeType="1"/>
              </p:cNvSpPr>
              <p:nvPr/>
            </p:nvSpPr>
            <p:spPr bwMode="auto">
              <a:xfrm>
                <a:off x="446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Line 22"/>
              <p:cNvSpPr>
                <a:spLocks noChangeShapeType="1"/>
              </p:cNvSpPr>
              <p:nvPr/>
            </p:nvSpPr>
            <p:spPr bwMode="auto">
              <a:xfrm>
                <a:off x="484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6" name="Text Box 23"/>
            <p:cNvSpPr txBox="1">
              <a:spLocks noChangeArrowheads="1"/>
            </p:cNvSpPr>
            <p:nvPr/>
          </p:nvSpPr>
          <p:spPr bwMode="auto">
            <a:xfrm>
              <a:off x="7326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57" name="Freeform 24"/>
            <p:cNvSpPr>
              <a:spLocks/>
            </p:cNvSpPr>
            <p:nvPr/>
          </p:nvSpPr>
          <p:spPr bwMode="auto">
            <a:xfrm>
              <a:off x="22860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5"/>
            <p:cNvSpPr>
              <a:spLocks/>
            </p:cNvSpPr>
            <p:nvPr/>
          </p:nvSpPr>
          <p:spPr bwMode="auto">
            <a:xfrm>
              <a:off x="28956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6"/>
            <p:cNvSpPr>
              <a:spLocks/>
            </p:cNvSpPr>
            <p:nvPr/>
          </p:nvSpPr>
          <p:spPr bwMode="auto">
            <a:xfrm>
              <a:off x="35052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7"/>
            <p:cNvSpPr>
              <a:spLocks/>
            </p:cNvSpPr>
            <p:nvPr/>
          </p:nvSpPr>
          <p:spPr bwMode="auto">
            <a:xfrm>
              <a:off x="41148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8"/>
            <p:cNvSpPr>
              <a:spLocks/>
            </p:cNvSpPr>
            <p:nvPr/>
          </p:nvSpPr>
          <p:spPr bwMode="auto">
            <a:xfrm>
              <a:off x="47244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9"/>
            <p:cNvSpPr>
              <a:spLocks/>
            </p:cNvSpPr>
            <p:nvPr/>
          </p:nvSpPr>
          <p:spPr bwMode="auto">
            <a:xfrm>
              <a:off x="53340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0"/>
            <p:cNvSpPr>
              <a:spLocks/>
            </p:cNvSpPr>
            <p:nvPr/>
          </p:nvSpPr>
          <p:spPr bwMode="auto">
            <a:xfrm>
              <a:off x="59436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31"/>
            <p:cNvSpPr>
              <a:spLocks/>
            </p:cNvSpPr>
            <p:nvPr/>
          </p:nvSpPr>
          <p:spPr bwMode="auto">
            <a:xfrm>
              <a:off x="65532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32"/>
            <p:cNvSpPr>
              <a:spLocks/>
            </p:cNvSpPr>
            <p:nvPr/>
          </p:nvSpPr>
          <p:spPr bwMode="auto">
            <a:xfrm>
              <a:off x="71628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Text Box 33"/>
            <p:cNvSpPr txBox="1">
              <a:spLocks noChangeArrowheads="1"/>
            </p:cNvSpPr>
            <p:nvPr/>
          </p:nvSpPr>
          <p:spPr bwMode="auto">
            <a:xfrm>
              <a:off x="1446213" y="5334000"/>
              <a:ext cx="6873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Clock</a:t>
              </a:r>
            </a:p>
          </p:txBody>
        </p:sp>
        <p:grpSp>
          <p:nvGrpSpPr>
            <p:cNvPr id="67" name="Group 34"/>
            <p:cNvGrpSpPr>
              <a:grpSpLocks/>
            </p:cNvGrpSpPr>
            <p:nvPr/>
          </p:nvGrpSpPr>
          <p:grpSpPr bwMode="auto">
            <a:xfrm>
              <a:off x="347663" y="3976688"/>
              <a:ext cx="7424737" cy="1203325"/>
              <a:chOff x="171" y="1929"/>
              <a:chExt cx="4677" cy="758"/>
            </a:xfrm>
          </p:grpSpPr>
          <p:sp>
            <p:nvSpPr>
              <p:cNvPr id="68" name="Freeform 35"/>
              <p:cNvSpPr>
                <a:spLocks/>
              </p:cNvSpPr>
              <p:nvPr/>
            </p:nvSpPr>
            <p:spPr bwMode="auto">
              <a:xfrm>
                <a:off x="1392" y="1929"/>
                <a:ext cx="3456" cy="384"/>
              </a:xfrm>
              <a:custGeom>
                <a:avLst/>
                <a:gdLst/>
                <a:ahLst/>
                <a:cxnLst>
                  <a:cxn ang="0">
                    <a:pos x="0" y="384"/>
                  </a:cxn>
                  <a:cxn ang="0">
                    <a:pos x="960" y="384"/>
                  </a:cxn>
                  <a:cxn ang="0">
                    <a:pos x="960" y="0"/>
                  </a:cxn>
                  <a:cxn ang="0">
                    <a:pos x="1728" y="0"/>
                  </a:cxn>
                  <a:cxn ang="0">
                    <a:pos x="1728" y="384"/>
                  </a:cxn>
                  <a:cxn ang="0">
                    <a:pos x="2496" y="384"/>
                  </a:cxn>
                  <a:cxn ang="0">
                    <a:pos x="2496" y="0"/>
                  </a:cxn>
                  <a:cxn ang="0">
                    <a:pos x="2880" y="0"/>
                  </a:cxn>
                  <a:cxn ang="0">
                    <a:pos x="2880" y="384"/>
                  </a:cxn>
                  <a:cxn ang="0">
                    <a:pos x="3456" y="384"/>
                  </a:cxn>
                </a:cxnLst>
                <a:rect l="0" t="0" r="r" b="b"/>
                <a:pathLst>
                  <a:path w="3456" h="384">
                    <a:moveTo>
                      <a:pt x="0" y="384"/>
                    </a:moveTo>
                    <a:lnTo>
                      <a:pt x="960" y="384"/>
                    </a:lnTo>
                    <a:lnTo>
                      <a:pt x="960" y="0"/>
                    </a:lnTo>
                    <a:lnTo>
                      <a:pt x="1728" y="0"/>
                    </a:lnTo>
                    <a:lnTo>
                      <a:pt x="1728" y="384"/>
                    </a:lnTo>
                    <a:lnTo>
                      <a:pt x="2496" y="384"/>
                    </a:lnTo>
                    <a:lnTo>
                      <a:pt x="2496" y="0"/>
                    </a:lnTo>
                    <a:lnTo>
                      <a:pt x="2880" y="0"/>
                    </a:lnTo>
                    <a:lnTo>
                      <a:pt x="2880" y="384"/>
                    </a:lnTo>
                    <a:lnTo>
                      <a:pt x="3456" y="384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Text Box 36"/>
              <p:cNvSpPr txBox="1">
                <a:spLocks noChangeArrowheads="1"/>
              </p:cNvSpPr>
              <p:nvPr/>
            </p:nvSpPr>
            <p:spPr bwMode="auto">
              <a:xfrm>
                <a:off x="171" y="2169"/>
                <a:ext cx="1212" cy="51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NRZI</a:t>
                </a:r>
              </a:p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(non-return to zero </a:t>
                </a:r>
              </a:p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intverted)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Manchester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820" y="1266797"/>
            <a:ext cx="8357960" cy="2528915"/>
          </a:xfrm>
        </p:spPr>
        <p:txBody>
          <a:bodyPr>
            <a:normAutofit/>
          </a:bodyPr>
          <a:lstStyle/>
          <a:p>
            <a:r>
              <a:rPr lang="en-US" dirty="0" smtClean="0"/>
              <a:t>Map 0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chips 01; 1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chips 10</a:t>
            </a:r>
          </a:p>
          <a:p>
            <a:pPr lvl="1"/>
            <a:r>
              <a:rPr lang="en-US" dirty="0" smtClean="0">
                <a:sym typeface="Wingdings"/>
              </a:rPr>
              <a:t>Transmission rate now 1 bit per two clock cycles</a:t>
            </a:r>
          </a:p>
          <a:p>
            <a:r>
              <a:rPr lang="en-US" dirty="0" smtClean="0"/>
              <a:t>Solves clock recovery, baseline wander</a:t>
            </a:r>
          </a:p>
          <a:p>
            <a:r>
              <a:rPr lang="en-US" dirty="0" smtClean="0"/>
              <a:t>But cuts transmission rate in half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1283494" y="3826668"/>
            <a:ext cx="6729412" cy="2376488"/>
            <a:chOff x="1042988" y="3429000"/>
            <a:chExt cx="6729412" cy="2376488"/>
          </a:xfrm>
        </p:grpSpPr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2368550" y="3429000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3048000" y="3443288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3668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4202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4811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5421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6107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6716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12" name="Group 12"/>
            <p:cNvGrpSpPr>
              <a:grpSpLocks/>
            </p:cNvGrpSpPr>
            <p:nvPr/>
          </p:nvGrpSpPr>
          <p:grpSpPr bwMode="auto">
            <a:xfrm>
              <a:off x="2286000" y="3748088"/>
              <a:ext cx="5486400" cy="2057400"/>
              <a:chOff x="1392" y="1824"/>
              <a:chExt cx="3456" cy="1968"/>
            </a:xfrm>
          </p:grpSpPr>
          <p:sp>
            <p:nvSpPr>
              <p:cNvPr id="13" name="Line 13"/>
              <p:cNvSpPr>
                <a:spLocks noChangeShapeType="1"/>
              </p:cNvSpPr>
              <p:nvPr/>
            </p:nvSpPr>
            <p:spPr bwMode="auto">
              <a:xfrm>
                <a:off x="139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Line 14"/>
              <p:cNvSpPr>
                <a:spLocks noChangeShapeType="1"/>
              </p:cNvSpPr>
              <p:nvPr/>
            </p:nvSpPr>
            <p:spPr bwMode="auto">
              <a:xfrm>
                <a:off x="177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Line 15"/>
              <p:cNvSpPr>
                <a:spLocks noChangeShapeType="1"/>
              </p:cNvSpPr>
              <p:nvPr/>
            </p:nvSpPr>
            <p:spPr bwMode="auto">
              <a:xfrm>
                <a:off x="216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Line 16"/>
              <p:cNvSpPr>
                <a:spLocks noChangeShapeType="1"/>
              </p:cNvSpPr>
              <p:nvPr/>
            </p:nvSpPr>
            <p:spPr bwMode="auto">
              <a:xfrm>
                <a:off x="254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Line 17"/>
              <p:cNvSpPr>
                <a:spLocks noChangeShapeType="1"/>
              </p:cNvSpPr>
              <p:nvPr/>
            </p:nvSpPr>
            <p:spPr bwMode="auto">
              <a:xfrm>
                <a:off x="292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Line 18"/>
              <p:cNvSpPr>
                <a:spLocks noChangeShapeType="1"/>
              </p:cNvSpPr>
              <p:nvPr/>
            </p:nvSpPr>
            <p:spPr bwMode="auto">
              <a:xfrm>
                <a:off x="331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Line 19"/>
              <p:cNvSpPr>
                <a:spLocks noChangeShapeType="1"/>
              </p:cNvSpPr>
              <p:nvPr/>
            </p:nvSpPr>
            <p:spPr bwMode="auto">
              <a:xfrm>
                <a:off x="369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Line 20"/>
              <p:cNvSpPr>
                <a:spLocks noChangeShapeType="1"/>
              </p:cNvSpPr>
              <p:nvPr/>
            </p:nvSpPr>
            <p:spPr bwMode="auto">
              <a:xfrm>
                <a:off x="408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Line 21"/>
              <p:cNvSpPr>
                <a:spLocks noChangeShapeType="1"/>
              </p:cNvSpPr>
              <p:nvPr/>
            </p:nvSpPr>
            <p:spPr bwMode="auto">
              <a:xfrm>
                <a:off x="446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Line 22"/>
              <p:cNvSpPr>
                <a:spLocks noChangeShapeType="1"/>
              </p:cNvSpPr>
              <p:nvPr/>
            </p:nvSpPr>
            <p:spPr bwMode="auto">
              <a:xfrm>
                <a:off x="484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7326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grpSp>
          <p:nvGrpSpPr>
            <p:cNvPr id="24" name="Group 24"/>
            <p:cNvGrpSpPr>
              <a:grpSpLocks/>
            </p:cNvGrpSpPr>
            <p:nvPr/>
          </p:nvGrpSpPr>
          <p:grpSpPr bwMode="auto">
            <a:xfrm>
              <a:off x="2286000" y="4967288"/>
              <a:ext cx="2438400" cy="609600"/>
              <a:chOff x="1440" y="3129"/>
              <a:chExt cx="3072" cy="384"/>
            </a:xfrm>
          </p:grpSpPr>
          <p:sp>
            <p:nvSpPr>
              <p:cNvPr id="25" name="Freeform 25"/>
              <p:cNvSpPr>
                <a:spLocks/>
              </p:cNvSpPr>
              <p:nvPr/>
            </p:nvSpPr>
            <p:spPr bwMode="auto">
              <a:xfrm>
                <a:off x="1440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26"/>
              <p:cNvSpPr>
                <a:spLocks/>
              </p:cNvSpPr>
              <p:nvPr/>
            </p:nvSpPr>
            <p:spPr bwMode="auto">
              <a:xfrm>
                <a:off x="1824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27"/>
              <p:cNvSpPr>
                <a:spLocks/>
              </p:cNvSpPr>
              <p:nvPr/>
            </p:nvSpPr>
            <p:spPr bwMode="auto">
              <a:xfrm>
                <a:off x="2208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28"/>
              <p:cNvSpPr>
                <a:spLocks/>
              </p:cNvSpPr>
              <p:nvPr/>
            </p:nvSpPr>
            <p:spPr bwMode="auto">
              <a:xfrm>
                <a:off x="2592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29"/>
              <p:cNvSpPr>
                <a:spLocks/>
              </p:cNvSpPr>
              <p:nvPr/>
            </p:nvSpPr>
            <p:spPr bwMode="auto">
              <a:xfrm>
                <a:off x="2976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30"/>
              <p:cNvSpPr>
                <a:spLocks/>
              </p:cNvSpPr>
              <p:nvPr/>
            </p:nvSpPr>
            <p:spPr bwMode="auto">
              <a:xfrm>
                <a:off x="3360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31"/>
              <p:cNvSpPr>
                <a:spLocks/>
              </p:cNvSpPr>
              <p:nvPr/>
            </p:nvSpPr>
            <p:spPr bwMode="auto">
              <a:xfrm>
                <a:off x="3744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32"/>
              <p:cNvSpPr>
                <a:spLocks/>
              </p:cNvSpPr>
              <p:nvPr/>
            </p:nvSpPr>
            <p:spPr bwMode="auto">
              <a:xfrm>
                <a:off x="4128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3" name="Text Box 33"/>
            <p:cNvSpPr txBox="1">
              <a:spLocks noChangeArrowheads="1"/>
            </p:cNvSpPr>
            <p:nvPr/>
          </p:nvSpPr>
          <p:spPr bwMode="auto">
            <a:xfrm>
              <a:off x="1446213" y="5334000"/>
              <a:ext cx="6873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Clock</a:t>
              </a:r>
            </a:p>
          </p:txBody>
        </p:sp>
        <p:grpSp>
          <p:nvGrpSpPr>
            <p:cNvPr id="34" name="Group 34"/>
            <p:cNvGrpSpPr>
              <a:grpSpLocks/>
            </p:cNvGrpSpPr>
            <p:nvPr/>
          </p:nvGrpSpPr>
          <p:grpSpPr bwMode="auto">
            <a:xfrm>
              <a:off x="1042988" y="4038600"/>
              <a:ext cx="6729412" cy="790575"/>
              <a:chOff x="609" y="2601"/>
              <a:chExt cx="4239" cy="498"/>
            </a:xfrm>
          </p:grpSpPr>
          <p:sp>
            <p:nvSpPr>
              <p:cNvPr id="35" name="Freeform 35"/>
              <p:cNvSpPr>
                <a:spLocks/>
              </p:cNvSpPr>
              <p:nvPr/>
            </p:nvSpPr>
            <p:spPr bwMode="auto">
              <a:xfrm>
                <a:off x="1392" y="2601"/>
                <a:ext cx="3456" cy="384"/>
              </a:xfrm>
              <a:custGeom>
                <a:avLst/>
                <a:gdLst/>
                <a:ahLst/>
                <a:cxnLst>
                  <a:cxn ang="0">
                    <a:pos x="0" y="384"/>
                  </a:cxn>
                  <a:cxn ang="0">
                    <a:pos x="192" y="384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384"/>
                  </a:cxn>
                  <a:cxn ang="0">
                    <a:pos x="576" y="384"/>
                  </a:cxn>
                  <a:cxn ang="0">
                    <a:pos x="576" y="0"/>
                  </a:cxn>
                  <a:cxn ang="0">
                    <a:pos x="960" y="0"/>
                  </a:cxn>
                  <a:cxn ang="0">
                    <a:pos x="960" y="384"/>
                  </a:cxn>
                  <a:cxn ang="0">
                    <a:pos x="1344" y="384"/>
                  </a:cxn>
                  <a:cxn ang="0">
                    <a:pos x="1344" y="0"/>
                  </a:cxn>
                  <a:cxn ang="0">
                    <a:pos x="1728" y="0"/>
                  </a:cxn>
                  <a:cxn ang="0">
                    <a:pos x="1728" y="384"/>
                  </a:cxn>
                  <a:cxn ang="0">
                    <a:pos x="2112" y="384"/>
                  </a:cxn>
                  <a:cxn ang="0">
                    <a:pos x="2112" y="0"/>
                  </a:cxn>
                  <a:cxn ang="0">
                    <a:pos x="2496" y="0"/>
                  </a:cxn>
                  <a:cxn ang="0">
                    <a:pos x="2496" y="384"/>
                  </a:cxn>
                  <a:cxn ang="0">
                    <a:pos x="2688" y="384"/>
                  </a:cxn>
                  <a:cxn ang="0">
                    <a:pos x="2688" y="0"/>
                  </a:cxn>
                  <a:cxn ang="0">
                    <a:pos x="2880" y="0"/>
                  </a:cxn>
                  <a:cxn ang="0">
                    <a:pos x="2880" y="384"/>
                  </a:cxn>
                  <a:cxn ang="0">
                    <a:pos x="3264" y="384"/>
                  </a:cxn>
                  <a:cxn ang="0">
                    <a:pos x="3264" y="0"/>
                  </a:cxn>
                  <a:cxn ang="0">
                    <a:pos x="3456" y="0"/>
                  </a:cxn>
                </a:cxnLst>
                <a:rect l="0" t="0" r="r" b="b"/>
                <a:pathLst>
                  <a:path w="3456" h="384">
                    <a:moveTo>
                      <a:pt x="0" y="384"/>
                    </a:moveTo>
                    <a:lnTo>
                      <a:pt x="192" y="384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384"/>
                    </a:lnTo>
                    <a:lnTo>
                      <a:pt x="576" y="384"/>
                    </a:lnTo>
                    <a:lnTo>
                      <a:pt x="576" y="0"/>
                    </a:lnTo>
                    <a:lnTo>
                      <a:pt x="960" y="0"/>
                    </a:lnTo>
                    <a:lnTo>
                      <a:pt x="960" y="384"/>
                    </a:lnTo>
                    <a:lnTo>
                      <a:pt x="1344" y="384"/>
                    </a:lnTo>
                    <a:lnTo>
                      <a:pt x="1344" y="0"/>
                    </a:lnTo>
                    <a:lnTo>
                      <a:pt x="1728" y="0"/>
                    </a:lnTo>
                    <a:lnTo>
                      <a:pt x="1728" y="384"/>
                    </a:lnTo>
                    <a:lnTo>
                      <a:pt x="2112" y="384"/>
                    </a:lnTo>
                    <a:lnTo>
                      <a:pt x="2112" y="0"/>
                    </a:lnTo>
                    <a:lnTo>
                      <a:pt x="2496" y="0"/>
                    </a:lnTo>
                    <a:lnTo>
                      <a:pt x="2496" y="384"/>
                    </a:lnTo>
                    <a:lnTo>
                      <a:pt x="2688" y="384"/>
                    </a:lnTo>
                    <a:lnTo>
                      <a:pt x="2688" y="0"/>
                    </a:lnTo>
                    <a:lnTo>
                      <a:pt x="2880" y="0"/>
                    </a:lnTo>
                    <a:lnTo>
                      <a:pt x="2880" y="384"/>
                    </a:lnTo>
                    <a:lnTo>
                      <a:pt x="3264" y="384"/>
                    </a:lnTo>
                    <a:lnTo>
                      <a:pt x="3264" y="0"/>
                    </a:lnTo>
                    <a:lnTo>
                      <a:pt x="3456" y="0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Text Box 36"/>
              <p:cNvSpPr txBox="1">
                <a:spLocks noChangeArrowheads="1"/>
              </p:cNvSpPr>
              <p:nvPr/>
            </p:nvSpPr>
            <p:spPr bwMode="auto">
              <a:xfrm>
                <a:off x="609" y="2889"/>
                <a:ext cx="783" cy="21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>
                    <a:ea typeface="Arial" charset="0"/>
                    <a:cs typeface="Arial" charset="0"/>
                  </a:rPr>
                  <a:t>Manchester</a:t>
                </a:r>
              </a:p>
            </p:txBody>
          </p:sp>
        </p:grp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47244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auto">
            <a:xfrm>
              <a:off x="50292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53340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56388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59436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62484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3"/>
            <p:cNvSpPr>
              <a:spLocks/>
            </p:cNvSpPr>
            <p:nvPr/>
          </p:nvSpPr>
          <p:spPr bwMode="auto">
            <a:xfrm>
              <a:off x="65532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68580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>
              <a:off x="71628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6"/>
            <p:cNvSpPr>
              <a:spLocks/>
            </p:cNvSpPr>
            <p:nvPr/>
          </p:nvSpPr>
          <p:spPr bwMode="auto">
            <a:xfrm>
              <a:off x="74676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4B/5B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3966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Can we have a more efficient encoding?</a:t>
            </a:r>
          </a:p>
          <a:p>
            <a:r>
              <a:rPr lang="en-US" dirty="0" smtClean="0"/>
              <a:t>Every 4 bits encoded as 5 </a:t>
            </a:r>
            <a:r>
              <a:rPr lang="en-US" i="1" dirty="0" smtClean="0"/>
              <a:t>chips</a:t>
            </a:r>
          </a:p>
          <a:p>
            <a:r>
              <a:rPr lang="en-US" dirty="0" smtClean="0"/>
              <a:t>Need 16 5-bit codes:</a:t>
            </a:r>
          </a:p>
          <a:p>
            <a:pPr lvl="1"/>
            <a:r>
              <a:rPr lang="en-US" dirty="0" smtClean="0"/>
              <a:t>selected to have no more than one leading 0 and no more than two trailing 0s</a:t>
            </a:r>
          </a:p>
          <a:p>
            <a:pPr lvl="1"/>
            <a:r>
              <a:rPr lang="en-US" b="1" i="1" dirty="0" smtClean="0"/>
              <a:t>Never get more than 3 consecutive 0s</a:t>
            </a:r>
          </a:p>
          <a:p>
            <a:r>
              <a:rPr lang="en-US" dirty="0" smtClean="0"/>
              <a:t>Transmit chips using NRZI</a:t>
            </a:r>
          </a:p>
          <a:p>
            <a:r>
              <a:rPr lang="en-US" dirty="0" smtClean="0"/>
              <a:t>Other codes used for other purposes</a:t>
            </a:r>
          </a:p>
          <a:p>
            <a:pPr lvl="1"/>
            <a:r>
              <a:rPr lang="en-US" dirty="0" smtClean="0"/>
              <a:t>E.g., 11111: line idle; 00100: halt</a:t>
            </a:r>
          </a:p>
          <a:p>
            <a:r>
              <a:rPr lang="en-US" dirty="0" smtClean="0"/>
              <a:t>Achieves 80% efficiency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4B/5B Table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2306104"/>
              </p:ext>
            </p:extLst>
          </p:nvPr>
        </p:nvGraphicFramePr>
        <p:xfrm>
          <a:off x="897608" y="1752599"/>
          <a:ext cx="7880521" cy="4685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Document" r:id="rId4" imgW="5638800" imgH="3352800" progId="Word.Document.12">
                  <p:embed/>
                </p:oleObj>
              </mc:Choice>
              <mc:Fallback>
                <p:oleObj name="Document" r:id="rId4" imgW="5638800" imgH="3352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97608" y="1752599"/>
                        <a:ext cx="7880521" cy="4685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070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Encoding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577" y="1367156"/>
            <a:ext cx="8512846" cy="515394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DC Balancing (same number of 0 and 1 chips)</a:t>
            </a:r>
          </a:p>
          <a:p>
            <a:r>
              <a:rPr lang="en-US" dirty="0" smtClean="0"/>
              <a:t>Clock synchronization</a:t>
            </a:r>
          </a:p>
          <a:p>
            <a:r>
              <a:rPr lang="en-US" dirty="0" smtClean="0"/>
              <a:t>Can recover some chip errors</a:t>
            </a:r>
          </a:p>
          <a:p>
            <a:r>
              <a:rPr lang="en-US" dirty="0" smtClean="0"/>
              <a:t>Constrain analog signal patterns to make signal more robust</a:t>
            </a:r>
          </a:p>
          <a:p>
            <a:r>
              <a:rPr lang="en-US" dirty="0" smtClean="0"/>
              <a:t>Want near channel capacity with negligible errors</a:t>
            </a:r>
          </a:p>
          <a:p>
            <a:pPr lvl="1"/>
            <a:r>
              <a:rPr lang="en-US" dirty="0" smtClean="0"/>
              <a:t>Shannon says it’s possible, doesn’t tell us how</a:t>
            </a:r>
          </a:p>
          <a:p>
            <a:pPr lvl="1"/>
            <a:r>
              <a:rPr lang="en-US" dirty="0" smtClean="0"/>
              <a:t>Codes can get computationally expensive</a:t>
            </a:r>
          </a:p>
          <a:p>
            <a:r>
              <a:rPr lang="en-US" dirty="0" smtClean="0"/>
              <a:t>In practice</a:t>
            </a:r>
          </a:p>
          <a:p>
            <a:pPr lvl="1"/>
            <a:r>
              <a:rPr lang="en-US" dirty="0" smtClean="0"/>
              <a:t>More complex encoding: fewer bps, more robust</a:t>
            </a:r>
          </a:p>
          <a:p>
            <a:pPr lvl="1"/>
            <a:r>
              <a:rPr lang="en-US" dirty="0" smtClean="0"/>
              <a:t>Less complex encoding: more bps, less robust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Example: 802.15.4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750" y="1367156"/>
            <a:ext cx="7569200" cy="2085064"/>
          </a:xfrm>
        </p:spPr>
        <p:txBody>
          <a:bodyPr/>
          <a:lstStyle/>
          <a:p>
            <a:r>
              <a:rPr lang="en-US" dirty="0" smtClean="0"/>
              <a:t>Standard for low-power, low-rate wireless </a:t>
            </a:r>
            <a:r>
              <a:rPr lang="en-US" dirty="0" err="1" smtClean="0"/>
              <a:t>PANs</a:t>
            </a:r>
            <a:endParaRPr lang="en-US" dirty="0" smtClean="0"/>
          </a:p>
          <a:p>
            <a:pPr lvl="1"/>
            <a:r>
              <a:rPr lang="en-US" dirty="0" smtClean="0"/>
              <a:t>Must tolerate high chip error rates</a:t>
            </a:r>
          </a:p>
          <a:p>
            <a:r>
              <a:rPr lang="en-US" dirty="0" smtClean="0"/>
              <a:t>Uses a 4B/32B bit-to-chip encoding</a:t>
            </a:r>
            <a:endParaRPr lang="en-US" dirty="0"/>
          </a:p>
        </p:txBody>
      </p:sp>
      <p:pic>
        <p:nvPicPr>
          <p:cNvPr id="4" name="Picture 3" descr="802.15.4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3452220"/>
            <a:ext cx="7810500" cy="2476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12861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-190500" y="0"/>
            <a:ext cx="7772400" cy="1470025"/>
          </a:xfrm>
        </p:spPr>
        <p:txBody>
          <a:bodyPr/>
          <a:lstStyle/>
          <a:p>
            <a:r>
              <a:rPr lang="en-US" dirty="0" smtClean="0"/>
              <a:t>Questions so far?</a:t>
            </a:r>
            <a:endParaRPr lang="en-US" dirty="0"/>
          </a:p>
        </p:txBody>
      </p:sp>
      <p:sp>
        <p:nvSpPr>
          <p:cNvPr id="5" name="Title 5"/>
          <p:cNvSpPr txBox="1">
            <a:spLocks/>
          </p:cNvSpPr>
          <p:nvPr/>
        </p:nvSpPr>
        <p:spPr>
          <a:xfrm>
            <a:off x="0" y="6513222"/>
            <a:ext cx="2089277" cy="3996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j-ea"/>
                <a:cs typeface="Minion Pro"/>
              </a:rPr>
              <a:t>Photo: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j-ea"/>
                <a:cs typeface="Minion Pro"/>
              </a:rPr>
              <a:t> Lewis Hine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j-ea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Physical Layer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Modulation and Channel Capacity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Encoding</a:t>
            </a:r>
          </a:p>
          <a:p>
            <a:r>
              <a:rPr lang="en-US" dirty="0" smtClean="0"/>
              <a:t>Link Layer I</a:t>
            </a:r>
          </a:p>
          <a:p>
            <a:pPr lvl="1"/>
            <a:r>
              <a:rPr lang="en-US" dirty="0" smtClean="0"/>
              <a:t>Framing</a:t>
            </a:r>
          </a:p>
        </p:txBody>
      </p:sp>
    </p:spTree>
    <p:extLst>
      <p:ext uri="{BB962C8B-B14F-4D97-AF65-F5344CB8AC3E}">
        <p14:creationId xmlns:p14="http://schemas.microsoft.com/office/powerpoint/2010/main" val="120068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Layers, Services, Protocols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02343" y="3385021"/>
            <a:ext cx="1704318" cy="501346"/>
          </a:xfrm>
          <a:prstGeom prst="rect">
            <a:avLst/>
          </a:prstGeom>
          <a:ln>
            <a:solidFill>
              <a:srgbClr val="7F7F7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Network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2343" y="4243390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Link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02343" y="5064252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Physical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02343" y="2551439"/>
            <a:ext cx="1704318" cy="501346"/>
          </a:xfrm>
          <a:prstGeom prst="rect">
            <a:avLst/>
          </a:prstGeom>
          <a:ln>
            <a:solidFill>
              <a:srgbClr val="7F7F7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Transport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2343" y="1717858"/>
            <a:ext cx="1704318" cy="501346"/>
          </a:xfrm>
          <a:prstGeom prst="rect">
            <a:avLst/>
          </a:prstGeom>
          <a:ln>
            <a:solidFill>
              <a:srgbClr val="7F7F7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Application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23878" y="5064252"/>
            <a:ext cx="4266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move bits to other node across link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923878" y="4159830"/>
            <a:ext cx="46342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move frames to other node across link.</a:t>
            </a:r>
          </a:p>
          <a:p>
            <a:r>
              <a:rPr lang="en-US" dirty="0" smtClean="0"/>
              <a:t>May add reliability, medium access control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923878" y="3296185"/>
            <a:ext cx="5432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Service: move packets to any other node in the network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IP: Unreliable, best-effort service model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23878" y="2381876"/>
            <a:ext cx="40656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Service: multiplexing applications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Reliable byte stream to other node (TCP), 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Unreliable datagram (UDP)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23878" y="1592242"/>
            <a:ext cx="3240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Service: user-facing application.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Application-defined messages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89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177045"/>
          </a:xfrm>
        </p:spPr>
        <p:txBody>
          <a:bodyPr/>
          <a:lstStyle/>
          <a:p>
            <a:r>
              <a:rPr lang="en-US" dirty="0" smtClean="0"/>
              <a:t>Given a stream of bits, how can we represent boundaries?</a:t>
            </a:r>
          </a:p>
          <a:p>
            <a:r>
              <a:rPr lang="en-US" dirty="0" smtClean="0"/>
              <a:t>Break sequence of bits into a frame</a:t>
            </a:r>
          </a:p>
          <a:p>
            <a:r>
              <a:rPr lang="en-US" dirty="0" smtClean="0"/>
              <a:t>Typically done by network adaptor</a:t>
            </a:r>
            <a:endParaRPr lang="en-US" dirty="0"/>
          </a:p>
        </p:txBody>
      </p:sp>
      <p:pic>
        <p:nvPicPr>
          <p:cNvPr id="7" name="Picture 6" descr="02x08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399" y="3829146"/>
            <a:ext cx="6297005" cy="2172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482223"/>
            <a:ext cx="7569200" cy="1892783"/>
          </a:xfrm>
        </p:spPr>
        <p:txBody>
          <a:bodyPr>
            <a:normAutofit/>
          </a:bodyPr>
          <a:lstStyle/>
          <a:p>
            <a:r>
              <a:rPr lang="en-US" dirty="0" smtClean="0"/>
              <a:t>Link Layer</a:t>
            </a:r>
            <a:br>
              <a:rPr lang="en-US" dirty="0" smtClean="0"/>
            </a:br>
            <a:r>
              <a:rPr lang="en-US" sz="3200" dirty="0" smtClean="0"/>
              <a:t>Framing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3536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Representing Boundaries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177045"/>
          </a:xfrm>
        </p:spPr>
        <p:txBody>
          <a:bodyPr/>
          <a:lstStyle/>
          <a:p>
            <a:r>
              <a:rPr lang="en-US" dirty="0" smtClean="0"/>
              <a:t>Sentinels</a:t>
            </a:r>
          </a:p>
          <a:p>
            <a:r>
              <a:rPr lang="en-US" dirty="0" smtClean="0"/>
              <a:t>Length counts</a:t>
            </a:r>
          </a:p>
          <a:p>
            <a:r>
              <a:rPr lang="en-US" dirty="0" smtClean="0"/>
              <a:t>Clock-based</a:t>
            </a:r>
          </a:p>
        </p:txBody>
      </p:sp>
      <p:pic>
        <p:nvPicPr>
          <p:cNvPr id="7" name="Picture 6" descr="02x08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399" y="3829146"/>
            <a:ext cx="6297005" cy="2172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Sentinel-based Framing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385" y="1285226"/>
            <a:ext cx="8461230" cy="4580246"/>
          </a:xfrm>
        </p:spPr>
        <p:txBody>
          <a:bodyPr>
            <a:normAutofit/>
          </a:bodyPr>
          <a:lstStyle/>
          <a:p>
            <a:r>
              <a:rPr lang="en-US" dirty="0" smtClean="0"/>
              <a:t>Byte-oriented protocols (</a:t>
            </a:r>
            <a:r>
              <a:rPr lang="en-US" i="1" dirty="0" smtClean="0"/>
              <a:t>e.g.</a:t>
            </a:r>
            <a:r>
              <a:rPr lang="en-US" dirty="0" smtClean="0"/>
              <a:t> BISYNC, PPP)</a:t>
            </a:r>
          </a:p>
          <a:p>
            <a:pPr lvl="1"/>
            <a:r>
              <a:rPr lang="en-US" dirty="0" smtClean="0"/>
              <a:t>Place special bytes (SOH, ETX,…) in the beginning, end of messages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What if ETX appears in the body?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Escape</a:t>
            </a:r>
            <a:r>
              <a:rPr lang="en-US" dirty="0" smtClean="0"/>
              <a:t> ETX byte by prefixing DEL byte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Escape</a:t>
            </a:r>
            <a:r>
              <a:rPr lang="en-US" dirty="0" smtClean="0"/>
              <a:t> DEL byte by prefixing DEL byte</a:t>
            </a:r>
          </a:p>
          <a:p>
            <a:pPr lvl="1"/>
            <a:r>
              <a:rPr lang="en-US" dirty="0" smtClean="0"/>
              <a:t>Technique known as </a:t>
            </a:r>
            <a:r>
              <a:rPr lang="en-US" i="1" dirty="0" smtClean="0"/>
              <a:t>character stuffing</a:t>
            </a:r>
          </a:p>
        </p:txBody>
      </p:sp>
      <p:pic>
        <p:nvPicPr>
          <p:cNvPr id="4" name="Picture 3" descr="02x09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844" y="2703604"/>
            <a:ext cx="6247211" cy="10222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Bit-Oriented 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7683"/>
          </a:xfrm>
        </p:spPr>
        <p:txBody>
          <a:bodyPr/>
          <a:lstStyle/>
          <a:p>
            <a:r>
              <a:rPr lang="en-US" dirty="0" smtClean="0"/>
              <a:t>View message as a stream of bits, not bytes</a:t>
            </a:r>
          </a:p>
          <a:p>
            <a:r>
              <a:rPr lang="en-US" dirty="0" smtClean="0"/>
              <a:t>Can use sentinel approach as well (</a:t>
            </a:r>
            <a:r>
              <a:rPr lang="en-US" i="1" dirty="0" smtClean="0"/>
              <a:t>e.g.</a:t>
            </a:r>
            <a:r>
              <a:rPr lang="en-US" dirty="0" smtClean="0"/>
              <a:t>, HDLC)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HDLC begin/end sequence 01111110</a:t>
            </a:r>
          </a:p>
          <a:p>
            <a:r>
              <a:rPr lang="en-US" dirty="0" smtClean="0"/>
              <a:t>Use </a:t>
            </a:r>
            <a:r>
              <a:rPr lang="en-US" i="1" dirty="0" smtClean="0"/>
              <a:t>bit stuffing</a:t>
            </a:r>
            <a:r>
              <a:rPr lang="en-US" dirty="0" smtClean="0"/>
              <a:t> to escape 01111110</a:t>
            </a:r>
          </a:p>
          <a:p>
            <a:pPr lvl="1"/>
            <a:r>
              <a:rPr lang="en-US" dirty="0" smtClean="0"/>
              <a:t>Always append 0 after five consecutive 1s in data</a:t>
            </a:r>
          </a:p>
          <a:p>
            <a:pPr lvl="1"/>
            <a:r>
              <a:rPr lang="en-US" dirty="0" smtClean="0"/>
              <a:t>After five 1s, receiver uses next two bits to decide if stuffed, end of frame, or error.</a:t>
            </a:r>
          </a:p>
        </p:txBody>
      </p:sp>
      <p:pic>
        <p:nvPicPr>
          <p:cNvPr id="4" name="Picture 3" descr="02x12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8384" y="2874383"/>
            <a:ext cx="5614210" cy="9670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Length-based Framing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029" y="1102962"/>
            <a:ext cx="8199942" cy="4996753"/>
          </a:xfrm>
        </p:spPr>
        <p:txBody>
          <a:bodyPr>
            <a:normAutofit/>
          </a:bodyPr>
          <a:lstStyle/>
          <a:p>
            <a:r>
              <a:rPr lang="en-US" dirty="0" smtClean="0"/>
              <a:t>Drawback of sentinel techniques</a:t>
            </a:r>
          </a:p>
          <a:p>
            <a:pPr lvl="1"/>
            <a:r>
              <a:rPr lang="en-US" dirty="0" smtClean="0"/>
              <a:t>Length of frame depends on data</a:t>
            </a:r>
          </a:p>
          <a:p>
            <a:r>
              <a:rPr lang="en-US" dirty="0" smtClean="0"/>
              <a:t>Alternative: put length in header (</a:t>
            </a:r>
            <a:r>
              <a:rPr lang="en-US" i="1" dirty="0" smtClean="0"/>
              <a:t>e.g.,</a:t>
            </a:r>
            <a:r>
              <a:rPr lang="en-US" dirty="0" smtClean="0"/>
              <a:t> DDCMP)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Danger: Framing Errors</a:t>
            </a:r>
          </a:p>
          <a:p>
            <a:pPr lvl="1"/>
            <a:r>
              <a:rPr lang="en-US" dirty="0" smtClean="0"/>
              <a:t>What if high bit of counter gets corrupted?</a:t>
            </a:r>
          </a:p>
          <a:p>
            <a:pPr lvl="1"/>
            <a:r>
              <a:rPr lang="en-US" dirty="0" smtClean="0"/>
              <a:t>Adds 8K to length of frame, may lose many frames</a:t>
            </a:r>
          </a:p>
          <a:p>
            <a:pPr lvl="1"/>
            <a:r>
              <a:rPr lang="en-US" dirty="0" smtClean="0"/>
              <a:t>CRC checksum helps detect error</a:t>
            </a:r>
          </a:p>
        </p:txBody>
      </p:sp>
      <p:pic>
        <p:nvPicPr>
          <p:cNvPr id="4" name="Picture 3" descr="02x11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025" y="2970450"/>
            <a:ext cx="5442401" cy="9400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Clock-based Framing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782402"/>
            <a:ext cx="7569200" cy="3147852"/>
          </a:xfrm>
        </p:spPr>
        <p:txBody>
          <a:bodyPr/>
          <a:lstStyle/>
          <a:p>
            <a:r>
              <a:rPr lang="en-US" i="1" dirty="0" smtClean="0"/>
              <a:t>E.g.</a:t>
            </a:r>
            <a:r>
              <a:rPr lang="en-US" dirty="0" smtClean="0"/>
              <a:t>, SONET (Synchronous  Optical Network)</a:t>
            </a:r>
          </a:p>
          <a:p>
            <a:pPr lvl="1"/>
            <a:r>
              <a:rPr lang="en-US" dirty="0" smtClean="0"/>
              <a:t>Each frame is 125μs long</a:t>
            </a:r>
          </a:p>
          <a:p>
            <a:pPr lvl="1"/>
            <a:r>
              <a:rPr lang="en-US" dirty="0" smtClean="0"/>
              <a:t>Look for header every 125μs</a:t>
            </a:r>
          </a:p>
          <a:p>
            <a:pPr lvl="1"/>
            <a:r>
              <a:rPr lang="en-US" dirty="0" smtClean="0"/>
              <a:t>Encode with NRZ, but first XOR payload with 127-bit string to ensure lots of transitions</a:t>
            </a:r>
          </a:p>
        </p:txBody>
      </p:sp>
      <p:pic>
        <p:nvPicPr>
          <p:cNvPr id="4" name="Picture 3" descr="02x1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512" y="3662870"/>
            <a:ext cx="5340976" cy="24001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447" y="1509685"/>
            <a:ext cx="8133106" cy="3994495"/>
          </a:xfrm>
        </p:spPr>
        <p:txBody>
          <a:bodyPr/>
          <a:lstStyle/>
          <a:p>
            <a:r>
              <a:rPr lang="en-US" dirty="0" smtClean="0"/>
              <a:t>Basic idea: use a checksum</a:t>
            </a:r>
          </a:p>
          <a:p>
            <a:pPr lvl="1"/>
            <a:r>
              <a:rPr lang="en-US" dirty="0" smtClean="0"/>
              <a:t>Compute small checksum value, like a hash of packet</a:t>
            </a:r>
          </a:p>
          <a:p>
            <a:r>
              <a:rPr lang="en-US" dirty="0" smtClean="0"/>
              <a:t>Good checksum algorithms</a:t>
            </a:r>
          </a:p>
          <a:p>
            <a:pPr lvl="1"/>
            <a:r>
              <a:rPr lang="en-US" dirty="0" smtClean="0"/>
              <a:t>Want several properties, </a:t>
            </a:r>
            <a:r>
              <a:rPr lang="en-US" i="1" dirty="0" smtClean="0"/>
              <a:t>e.g.</a:t>
            </a:r>
            <a:r>
              <a:rPr lang="en-US" dirty="0" smtClean="0"/>
              <a:t>, detect any single-bit error</a:t>
            </a:r>
          </a:p>
          <a:p>
            <a:pPr lvl="1"/>
            <a:r>
              <a:rPr lang="en-US" dirty="0" smtClean="0"/>
              <a:t>Details in a later lecture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Week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week: more link layer</a:t>
            </a:r>
          </a:p>
          <a:p>
            <a:pPr lvl="1"/>
            <a:r>
              <a:rPr lang="en-US" dirty="0" smtClean="0"/>
              <a:t>Flow Control and Reliability</a:t>
            </a:r>
          </a:p>
          <a:p>
            <a:pPr lvl="1"/>
            <a:r>
              <a:rPr lang="en-US" dirty="0" smtClean="0"/>
              <a:t>Ethernet</a:t>
            </a:r>
          </a:p>
          <a:p>
            <a:pPr lvl="1"/>
            <a:r>
              <a:rPr lang="en-US" dirty="0" smtClean="0"/>
              <a:t>Sharing access to a shared medium</a:t>
            </a:r>
          </a:p>
          <a:p>
            <a:pPr lvl="1"/>
            <a:r>
              <a:rPr lang="en-US" dirty="0" smtClean="0"/>
              <a:t>Switching</a:t>
            </a:r>
          </a:p>
          <a:p>
            <a:r>
              <a:rPr lang="en-US" dirty="0" smtClean="0"/>
              <a:t>Next Thursday: </a:t>
            </a:r>
            <a:r>
              <a:rPr lang="en-US" dirty="0" err="1" smtClean="0"/>
              <a:t>Snowcast</a:t>
            </a:r>
            <a:r>
              <a:rPr lang="en-US" dirty="0" smtClean="0"/>
              <a:t> due, HW1 out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21694</TotalTime>
  <Words>1459</Words>
  <Application>Microsoft Macintosh PowerPoint</Application>
  <PresentationFormat>On-screen Show (4:3)</PresentationFormat>
  <Paragraphs>279</Paragraphs>
  <Slides>37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Calibri</vt:lpstr>
      <vt:lpstr>Minion Pro</vt:lpstr>
      <vt:lpstr>Wingdings</vt:lpstr>
      <vt:lpstr>Arial</vt:lpstr>
      <vt:lpstr>cs168</vt:lpstr>
      <vt:lpstr>Document</vt:lpstr>
      <vt:lpstr>CSCI-1680 Physical Layer Link Layer I</vt:lpstr>
      <vt:lpstr>Administrivia</vt:lpstr>
      <vt:lpstr>Today</vt:lpstr>
      <vt:lpstr>Layers, Services, Protocols</vt:lpstr>
      <vt:lpstr>Physical Layer (Layer 1) </vt:lpstr>
      <vt:lpstr>Modulation</vt:lpstr>
      <vt:lpstr>Components of a Square Wave</vt:lpstr>
      <vt:lpstr>Approximation of a Square Wave</vt:lpstr>
      <vt:lpstr>Idea: Use Carriers</vt:lpstr>
      <vt:lpstr>Idea: Use Carriers</vt:lpstr>
      <vt:lpstr>How Fast Can You Send?</vt:lpstr>
      <vt:lpstr>Can we do better?</vt:lpstr>
      <vt:lpstr>Example</vt:lpstr>
      <vt:lpstr>Hartley’s Law</vt:lpstr>
      <vt:lpstr>The channel is noisy!</vt:lpstr>
      <vt:lpstr>The channel is noisy!</vt:lpstr>
      <vt:lpstr>Putting it all together</vt:lpstr>
      <vt:lpstr>Encoding</vt:lpstr>
      <vt:lpstr>Drawbacks of NRZ</vt:lpstr>
      <vt:lpstr>Alternative Encodings</vt:lpstr>
      <vt:lpstr>Manchester</vt:lpstr>
      <vt:lpstr>4B/5B</vt:lpstr>
      <vt:lpstr>4B/5B Table</vt:lpstr>
      <vt:lpstr>Encoding Goals</vt:lpstr>
      <vt:lpstr>Last Example: 802.15.4</vt:lpstr>
      <vt:lpstr>Questions so far?</vt:lpstr>
      <vt:lpstr>Today</vt:lpstr>
      <vt:lpstr>Layers, Services, Protocols</vt:lpstr>
      <vt:lpstr>Framing</vt:lpstr>
      <vt:lpstr>Link Layer Framing</vt:lpstr>
      <vt:lpstr>Representing Boundaries</vt:lpstr>
      <vt:lpstr>Sentinel-based Framing</vt:lpstr>
      <vt:lpstr>Bit-Oriented Protocols</vt:lpstr>
      <vt:lpstr>Length-based Framing</vt:lpstr>
      <vt:lpstr>Clock-based Framing</vt:lpstr>
      <vt:lpstr>Error Detection</vt:lpstr>
      <vt:lpstr>Next Week</vt:lpstr>
    </vt:vector>
  </TitlesOfParts>
  <Company>Brown University</Company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54</cp:revision>
  <dcterms:created xsi:type="dcterms:W3CDTF">2011-02-08T04:25:46Z</dcterms:created>
  <dcterms:modified xsi:type="dcterms:W3CDTF">2017-09-14T18:31:45Z</dcterms:modified>
</cp:coreProperties>
</file>