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66" r:id="rId4"/>
    <p:sldId id="267" r:id="rId5"/>
    <p:sldId id="268" r:id="rId6"/>
    <p:sldId id="269" r:id="rId7"/>
    <p:sldId id="305" r:id="rId8"/>
    <p:sldId id="275" r:id="rId9"/>
    <p:sldId id="271" r:id="rId10"/>
    <p:sldId id="306" r:id="rId11"/>
    <p:sldId id="274" r:id="rId12"/>
    <p:sldId id="304" r:id="rId13"/>
    <p:sldId id="263" r:id="rId14"/>
    <p:sldId id="264" r:id="rId15"/>
    <p:sldId id="272" r:id="rId16"/>
    <p:sldId id="281" r:id="rId17"/>
    <p:sldId id="307" r:id="rId18"/>
    <p:sldId id="308" r:id="rId19"/>
    <p:sldId id="277" r:id="rId20"/>
    <p:sldId id="286" r:id="rId21"/>
    <p:sldId id="278" r:id="rId22"/>
    <p:sldId id="279" r:id="rId23"/>
    <p:sldId id="280" r:id="rId24"/>
    <p:sldId id="282" r:id="rId25"/>
    <p:sldId id="283" r:id="rId26"/>
    <p:sldId id="285" r:id="rId27"/>
    <p:sldId id="290" r:id="rId28"/>
    <p:sldId id="303" r:id="rId29"/>
    <p:sldId id="29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2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12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Consult</a:t>
            </a:r>
            <a:r>
              <a:rPr lang="en-US" baseline="0" dirty="0" smtClean="0"/>
              <a:t> with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are</a:t>
            </a:r>
            <a:r>
              <a:rPr lang="en-US" baseline="0" dirty="0" smtClean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Also, because networks are so successful that they are disappearing from your sight!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05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iazza.com/brown/fall2017/cs16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168/f17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CSCI-1680 - 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Rodrigo Fonseca (</a:t>
            </a:r>
            <a:r>
              <a:rPr lang="en-US" sz="3300" b="0" dirty="0" err="1" smtClean="0"/>
              <a:t>rfonseca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Rodrigo Fonseca (</a:t>
            </a:r>
            <a:r>
              <a:rPr lang="en-US" dirty="0" err="1" smtClean="0"/>
              <a:t>rfonseca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HTA: </a:t>
            </a:r>
            <a:r>
              <a:rPr lang="en-US" b="0" dirty="0" err="1"/>
              <a:t>Sungseob</a:t>
            </a:r>
            <a:r>
              <a:rPr lang="en-US" b="0" dirty="0"/>
              <a:t> </a:t>
            </a:r>
            <a:r>
              <a:rPr lang="en-US" b="0" dirty="0" smtClean="0"/>
              <a:t>Whang</a:t>
            </a:r>
          </a:p>
          <a:p>
            <a:r>
              <a:rPr lang="en-US" dirty="0" smtClean="0"/>
              <a:t>Grad TA</a:t>
            </a:r>
            <a:r>
              <a:rPr lang="en-US" b="0" dirty="0" smtClean="0"/>
              <a:t>: </a:t>
            </a:r>
            <a:r>
              <a:rPr lang="en-US" b="0" dirty="0"/>
              <a:t>Michael </a:t>
            </a:r>
            <a:r>
              <a:rPr lang="en-US" b="0" dirty="0" err="1"/>
              <a:t>Markovitch</a:t>
            </a:r>
            <a:endParaRPr lang="en-US" dirty="0" smtClean="0"/>
          </a:p>
          <a:p>
            <a:r>
              <a:rPr lang="en-US" dirty="0" smtClean="0"/>
              <a:t>TA: </a:t>
            </a:r>
            <a:r>
              <a:rPr lang="en-US" b="0" dirty="0"/>
              <a:t>Yi Zhang </a:t>
            </a:r>
            <a:endParaRPr lang="en-US" b="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to reach us: Piazza</a:t>
            </a:r>
          </a:p>
          <a:p>
            <a:pPr marL="457200" lvl="1" indent="0" algn="ctr">
              <a:buNone/>
            </a:pPr>
            <a:r>
              <a:rPr lang="en-US" dirty="0">
                <a:solidFill>
                  <a:schemeClr val="tx2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chemeClr val="tx2"/>
                </a:solidFill>
                <a:hlinkClick r:id="rId3"/>
              </a:rPr>
              <a:t>piazza.com/brown/fall2017/cs168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applications</a:t>
            </a:r>
          </a:p>
          <a:p>
            <a:pPr marL="0" indent="0" algn="ctr">
              <a:buNone/>
            </a:pPr>
            <a:r>
              <a:rPr lang="en-US" i="1" dirty="0" smtClean="0"/>
              <a:t>“From 2 communicating machines to the entire Internet”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CSCI-0330 (or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 or 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language</a:t>
            </a:r>
          </a:p>
          <a:p>
            <a:pPr lvl="1"/>
            <a:r>
              <a:rPr lang="en-US" dirty="0" smtClean="0"/>
              <a:t>No high-level networking APIs, though (unless you write them yourself)</a:t>
            </a:r>
          </a:p>
          <a:p>
            <a:pPr lvl="1"/>
            <a:r>
              <a:rPr lang="en-US" dirty="0" smtClean="0"/>
              <a:t>You will be bit twiddling and byte packing…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  <a:hlinkClick r:id="rId2"/>
              </a:rPr>
              <a:t>http://www.cs.brown.edu/courses/cs168/f17</a:t>
            </a:r>
            <a:endParaRPr lang="en-US" sz="2400" b="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 smtClean="0"/>
              <a:t>Texts (not required): </a:t>
            </a:r>
          </a:p>
          <a:p>
            <a:pPr lvl="1"/>
            <a:r>
              <a:rPr lang="en-US" dirty="0" smtClean="0"/>
              <a:t>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5</a:t>
            </a:r>
            <a:r>
              <a:rPr lang="en-US" baseline="30000" dirty="0" smtClean="0"/>
              <a:t>th </a:t>
            </a:r>
            <a:r>
              <a:rPr lang="en-US" dirty="0"/>
              <a:t>e</a:t>
            </a:r>
            <a:r>
              <a:rPr lang="en-US" dirty="0" smtClean="0"/>
              <a:t>ditions </a:t>
            </a:r>
            <a:r>
              <a:rPr lang="en-US" i="1" dirty="0" smtClean="0"/>
              <a:t>or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Kurose and Ross, ‘Computer Networking: A Top-Down Approach (6</a:t>
            </a:r>
            <a:r>
              <a:rPr lang="en-US" baseline="30000" dirty="0" smtClean="0"/>
              <a:t>th</a:t>
            </a:r>
            <a:r>
              <a:rPr lang="en-US" dirty="0" smtClean="0"/>
              <a:t> or 7</a:t>
            </a:r>
            <a:r>
              <a:rPr lang="en-US" baseline="30000" dirty="0" smtClean="0"/>
              <a:t>th</a:t>
            </a:r>
            <a:r>
              <a:rPr lang="en-US" dirty="0" smtClean="0"/>
              <a:t> editions)</a:t>
            </a:r>
          </a:p>
          <a:p>
            <a:r>
              <a:rPr lang="en-US" dirty="0" smtClean="0"/>
              <a:t>You are responsible to check the web page and piazza!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“Written” component</a:t>
            </a:r>
          </a:p>
          <a:p>
            <a:pPr lvl="1"/>
            <a:r>
              <a:rPr lang="en-US" dirty="0" smtClean="0"/>
              <a:t>Exams: Midterm (15%) and Final (25%)</a:t>
            </a:r>
          </a:p>
          <a:p>
            <a:pPr lvl="1"/>
            <a:r>
              <a:rPr lang="en-US" dirty="0" smtClean="0"/>
              <a:t>Homework: 3 written assignments (15%)</a:t>
            </a:r>
          </a:p>
          <a:p>
            <a:pPr lvl="2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Programming Projects (45%)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: streaming music server</a:t>
            </a:r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(short, fun, to be decided)</a:t>
            </a:r>
          </a:p>
          <a:p>
            <a:r>
              <a:rPr lang="en-US" dirty="0" smtClean="0"/>
              <a:t>Must pass two components individually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Content: </a:t>
            </a:r>
          </a:p>
          <a:p>
            <a:pPr lvl="1"/>
            <a:r>
              <a:rPr lang="en-US" dirty="0" smtClean="0"/>
              <a:t>Lecture slides are the authoritative content</a:t>
            </a:r>
          </a:p>
          <a:p>
            <a:pPr lvl="1"/>
            <a:r>
              <a:rPr lang="en-US" dirty="0" smtClean="0"/>
              <a:t>Only what we cover in class will be tested</a:t>
            </a:r>
          </a:p>
          <a:p>
            <a:r>
              <a:rPr lang="en-US" dirty="0" smtClean="0"/>
              <a:t>Tools:</a:t>
            </a:r>
          </a:p>
          <a:p>
            <a:pPr lvl="1"/>
            <a:r>
              <a:rPr lang="en-US" dirty="0" smtClean="0"/>
              <a:t>Discussions: Piazza</a:t>
            </a:r>
          </a:p>
          <a:p>
            <a:pPr lvl="1"/>
            <a:r>
              <a:rPr lang="en-US" dirty="0" smtClean="0"/>
              <a:t>HW submission/grading + exam grading: </a:t>
            </a:r>
            <a:r>
              <a:rPr lang="en-US" dirty="0" err="1" smtClean="0"/>
              <a:t>Gradescope</a:t>
            </a:r>
            <a:endParaRPr lang="en-US" dirty="0" smtClean="0"/>
          </a:p>
          <a:p>
            <a:pPr lvl="1"/>
            <a:r>
              <a:rPr lang="en-US" dirty="0" smtClean="0"/>
              <a:t>Project development and submission: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Sign up for these (see HW0)</a:t>
            </a:r>
          </a:p>
          <a:p>
            <a:r>
              <a:rPr lang="en-US" dirty="0" smtClean="0"/>
              <a:t>Groups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/>
              <a:t> </a:t>
            </a:r>
            <a:r>
              <a:rPr lang="en-US" dirty="0" smtClean="0"/>
              <a:t>is individual, other projects in pairs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computer networks cooler?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WhatsApp: as of Jan 2016, reached 1B monthly active users in 7 years</a:t>
            </a:r>
          </a:p>
          <a:p>
            <a:pPr lvl="1"/>
            <a:r>
              <a:rPr lang="en-US" dirty="0" smtClean="0"/>
              <a:t>57 engineers by then!</a:t>
            </a:r>
          </a:p>
          <a:p>
            <a:r>
              <a:rPr lang="en-US" dirty="0" smtClean="0"/>
              <a:t>Uber disrupted transportation</a:t>
            </a:r>
          </a:p>
          <a:p>
            <a:pPr lvl="1"/>
            <a:r>
              <a:rPr lang="en-US" dirty="0" smtClean="0"/>
              <a:t>Connectivity allowed a global dispatch service</a:t>
            </a:r>
          </a:p>
          <a:p>
            <a:r>
              <a:rPr lang="en-US" dirty="0" err="1" smtClean="0"/>
              <a:t>Mirai</a:t>
            </a:r>
            <a:r>
              <a:rPr lang="en-US" dirty="0" smtClean="0"/>
              <a:t> Botnet (!)</a:t>
            </a:r>
          </a:p>
          <a:p>
            <a:pPr lvl="1"/>
            <a:r>
              <a:rPr lang="en-US" dirty="0" smtClean="0"/>
              <a:t>~50,000 </a:t>
            </a:r>
            <a:r>
              <a:rPr lang="en-US" dirty="0" err="1" smtClean="0"/>
              <a:t>IoT</a:t>
            </a:r>
            <a:r>
              <a:rPr lang="en-US" dirty="0" smtClean="0"/>
              <a:t> Devices (cameras, DVRs, routers)</a:t>
            </a:r>
          </a:p>
          <a:p>
            <a:pPr lvl="1"/>
            <a:r>
              <a:rPr lang="en-US" dirty="0" smtClean="0"/>
              <a:t>100s of </a:t>
            </a:r>
            <a:r>
              <a:rPr lang="en-US" dirty="0" err="1" smtClean="0"/>
              <a:t>Gbps</a:t>
            </a:r>
            <a:r>
              <a:rPr lang="en-US" dirty="0" smtClean="0"/>
              <a:t> attacks in late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8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Impact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ocial, economic, political, educational, …</a:t>
            </a:r>
          </a:p>
          <a:p>
            <a:pPr lvl="1"/>
            <a:r>
              <a:rPr lang="en-US" dirty="0" smtClean="0"/>
              <a:t>Why should you care about </a:t>
            </a:r>
            <a:r>
              <a:rPr lang="en-US" dirty="0" err="1" smtClean="0"/>
              <a:t>NetNeutrality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What does it mean to run out of IP addresses?</a:t>
            </a:r>
          </a:p>
          <a:p>
            <a:pPr lvl="1"/>
            <a:r>
              <a:rPr lang="en-US" dirty="0" smtClean="0"/>
              <a:t>How could Egypt shut down the Internet internally?</a:t>
            </a:r>
          </a:p>
          <a:p>
            <a:pPr lvl="1"/>
            <a:r>
              <a:rPr lang="en-US" dirty="0" smtClean="0"/>
              <a:t>How could Pakistan shut down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  <a:r>
              <a:rPr lang="en-US" i="1" dirty="0" smtClean="0"/>
              <a:t>globally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Continuously changing and evolving</a:t>
            </a:r>
          </a:p>
          <a:p>
            <a:pPr lvl="1"/>
            <a:r>
              <a:rPr lang="en-US" dirty="0" smtClean="0"/>
              <a:t>Incredible complexity</a:t>
            </a:r>
          </a:p>
          <a:p>
            <a:pPr lvl="1"/>
            <a:r>
              <a:rPr lang="en-US" dirty="0" smtClean="0"/>
              <a:t>Any </a:t>
            </a:r>
            <a:r>
              <a:rPr lang="en-US" i="1" dirty="0" smtClean="0"/>
              <a:t>fact</a:t>
            </a:r>
            <a:r>
              <a:rPr lang="en-US" dirty="0" smtClean="0"/>
              <a:t>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to program the network</a:t>
            </a:r>
          </a:p>
          <a:p>
            <a:r>
              <a:rPr lang="en-US" dirty="0" smtClean="0"/>
              <a:t>Networks are cool!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Recurring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to find who to talk to</a:t>
            </a:r>
          </a:p>
          <a:p>
            <a:pPr lvl="1"/>
            <a:r>
              <a:rPr lang="en-US" dirty="0" smtClean="0"/>
              <a:t>Addresses and names, discovery, routing</a:t>
            </a:r>
          </a:p>
          <a:p>
            <a:r>
              <a:rPr lang="en-US" dirty="0" smtClean="0"/>
              <a:t>Decide </a:t>
            </a:r>
            <a:r>
              <a:rPr lang="en-US" i="1" dirty="0" smtClean="0"/>
              <a:t>how</a:t>
            </a:r>
            <a:r>
              <a:rPr lang="en-US" dirty="0" smtClean="0"/>
              <a:t> to talk to them</a:t>
            </a:r>
          </a:p>
          <a:p>
            <a:pPr lvl="1"/>
            <a:r>
              <a:rPr lang="en-US" dirty="0" smtClean="0"/>
              <a:t>Encodings, Protocols</a:t>
            </a:r>
          </a:p>
          <a:p>
            <a:r>
              <a:rPr lang="en-US" dirty="0" smtClean="0"/>
              <a:t>Make sure communication is correct, only among intended parties</a:t>
            </a:r>
          </a:p>
          <a:p>
            <a:pPr lvl="1"/>
            <a:r>
              <a:rPr lang="en-US" dirty="0" smtClean="0"/>
              <a:t>Error correction, encryption, 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en-US" dirty="0" smtClean="0"/>
              <a:t>How to do this at scale</a:t>
            </a:r>
          </a:p>
          <a:p>
            <a:pPr lvl="1"/>
            <a:r>
              <a:rPr lang="en-US" dirty="0" smtClean="0"/>
              <a:t>Planetary scale (or beyond)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2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(and I won’t look if you are shopping and want to flee)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this course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as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paths</a:t>
            </a:r>
          </a:p>
          <a:p>
            <a:r>
              <a:rPr lang="en-US" dirty="0" smtClean="0"/>
              <a:t>Yet…</a:t>
            </a:r>
          </a:p>
          <a:p>
            <a:pPr lvl="1"/>
            <a:r>
              <a:rPr lang="en-US" dirty="0" smtClean="0"/>
              <a:t>This is the main model used on the Internet</a:t>
            </a:r>
          </a:p>
          <a:p>
            <a:r>
              <a:rPr lang="en-US" baseline="0" dirty="0" smtClean="0"/>
              <a:t>Think of running a restaurant</a:t>
            </a:r>
          </a:p>
          <a:p>
            <a:pPr lvl="1"/>
            <a:r>
              <a:rPr lang="en-US" dirty="0" smtClean="0"/>
              <a:t>For a fixed set of people that go there every day</a:t>
            </a:r>
          </a:p>
          <a:p>
            <a:pPr lvl="1"/>
            <a:r>
              <a:rPr lang="en-US" baseline="0" dirty="0" smtClean="0"/>
              <a:t>Or</a:t>
            </a:r>
            <a:r>
              <a:rPr lang="en-US" dirty="0" smtClean="0"/>
              <a:t> on a busy corner of Manhattan</a:t>
            </a:r>
          </a:p>
          <a:p>
            <a:pPr lvl="2"/>
            <a:r>
              <a:rPr lang="en-US" baseline="0" dirty="0" smtClean="0"/>
              <a:t>When would</a:t>
            </a:r>
            <a:r>
              <a:rPr lang="en-US" dirty="0" smtClean="0"/>
              <a:t> you take reservations?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err="1" smtClean="0"/>
              <a:t>Snowcast</a:t>
            </a:r>
            <a:r>
              <a:rPr lang="en-US" dirty="0" smtClean="0"/>
              <a:t>: start TODAY!</a:t>
            </a:r>
          </a:p>
          <a:p>
            <a:r>
              <a:rPr lang="en-US" dirty="0" smtClean="0"/>
              <a:t>Next class:</a:t>
            </a:r>
          </a:p>
          <a:p>
            <a:pPr lvl="1"/>
            <a:r>
              <a:rPr lang="en-US" dirty="0" smtClean="0"/>
              <a:t>More on layering</a:t>
            </a:r>
          </a:p>
          <a:p>
            <a:pPr lvl="1"/>
            <a:r>
              <a:rPr lang="en-US" dirty="0" smtClean="0"/>
              <a:t>How to use the network from the application: sockets 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moving up the network stack, starting from how two computers can talk to each 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8810</TotalTime>
  <Words>1214</Words>
  <Application>Microsoft Macintosh PowerPoint</Application>
  <PresentationFormat>On-screen Show (4:3)</PresentationFormat>
  <Paragraphs>201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</vt:lpstr>
      <vt:lpstr>Minion Pro</vt:lpstr>
      <vt:lpstr>cs168</vt:lpstr>
      <vt:lpstr>CSCI-1680 - Computer Networks</vt:lpstr>
      <vt:lpstr>Cast</vt:lpstr>
      <vt:lpstr>Overview</vt:lpstr>
      <vt:lpstr>Prerequisites</vt:lpstr>
      <vt:lpstr>Administrivia</vt:lpstr>
      <vt:lpstr>What do you do?</vt:lpstr>
      <vt:lpstr>Mechanics</vt:lpstr>
      <vt:lpstr>Networks</vt:lpstr>
      <vt:lpstr>Why are computer networks cooler?</vt:lpstr>
      <vt:lpstr>Examples of Innovation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Recurring Themes</vt:lpstr>
      <vt:lpstr>Stretch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Roadmap</vt:lpstr>
      <vt:lpstr>Coming Up</vt:lpstr>
    </vt:vector>
  </TitlesOfParts>
  <Company>Brown University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50</cp:revision>
  <dcterms:created xsi:type="dcterms:W3CDTF">2011-01-27T09:00:15Z</dcterms:created>
  <dcterms:modified xsi:type="dcterms:W3CDTF">2017-09-11T19:51:27Z</dcterms:modified>
</cp:coreProperties>
</file>