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9.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0.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1.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2.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3.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ink/ink1.xml" ContentType="application/inkml+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ink/ink2.xml" ContentType="application/inkml+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ink/ink3.xml" ContentType="application/inkml+xml"/>
  <Override PartName="/ppt/notesSlides/notesSlide48.xml" ContentType="application/vnd.openxmlformats-officedocument.presentationml.notesSlide+xml"/>
  <Override PartName="/ppt/ink/ink4.xml" ContentType="application/inkml+xml"/>
  <Override PartName="/ppt/notesSlides/notesSlide49.xml" ContentType="application/vnd.openxmlformats-officedocument.presentationml.notesSlide+xml"/>
  <Override PartName="/ppt/ink/ink5.xml" ContentType="application/inkml+xml"/>
  <Override PartName="/ppt/notesSlides/notesSlide50.xml" ContentType="application/vnd.openxmlformats-officedocument.presentationml.notesSlide+xml"/>
  <Override PartName="/ppt/ink/ink6.xml" ContentType="application/inkml+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ink/ink7.xml" ContentType="application/inkml+xml"/>
  <Override PartName="/ppt/ink/ink8.xml" ContentType="application/inkml+xml"/>
  <Override PartName="/ppt/notesSlides/notesSlide53.xml" ContentType="application/vnd.openxmlformats-officedocument.presentationml.notesSlide+xml"/>
  <Override PartName="/ppt/ink/ink9.xml" ContentType="application/inkml+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7" r:id="rId1"/>
    <p:sldMasterId id="2147484414" r:id="rId2"/>
    <p:sldMasterId id="2147484427" r:id="rId3"/>
    <p:sldMasterId id="2147484440" r:id="rId4"/>
    <p:sldMasterId id="2147485174" r:id="rId5"/>
    <p:sldMasterId id="2147485187" r:id="rId6"/>
    <p:sldMasterId id="2147485454" r:id="rId7"/>
    <p:sldMasterId id="2147485478" r:id="rId8"/>
    <p:sldMasterId id="2147485492" r:id="rId9"/>
    <p:sldMasterId id="2147485506" r:id="rId10"/>
    <p:sldMasterId id="2147485518" r:id="rId11"/>
    <p:sldMasterId id="2147485532" r:id="rId12"/>
    <p:sldMasterId id="2147485544" r:id="rId13"/>
    <p:sldMasterId id="2147485557" r:id="rId14"/>
  </p:sldMasterIdLst>
  <p:notesMasterIdLst>
    <p:notesMasterId r:id="rId157"/>
  </p:notesMasterIdLst>
  <p:handoutMasterIdLst>
    <p:handoutMasterId r:id="rId158"/>
  </p:handoutMasterIdLst>
  <p:sldIdLst>
    <p:sldId id="571" r:id="rId15"/>
    <p:sldId id="386" r:id="rId16"/>
    <p:sldId id="926" r:id="rId17"/>
    <p:sldId id="959" r:id="rId18"/>
    <p:sldId id="960" r:id="rId19"/>
    <p:sldId id="961" r:id="rId20"/>
    <p:sldId id="821" r:id="rId21"/>
    <p:sldId id="962" r:id="rId22"/>
    <p:sldId id="833" r:id="rId23"/>
    <p:sldId id="963" r:id="rId24"/>
    <p:sldId id="848" r:id="rId25"/>
    <p:sldId id="964" r:id="rId26"/>
    <p:sldId id="782" r:id="rId27"/>
    <p:sldId id="783" r:id="rId28"/>
    <p:sldId id="784" r:id="rId29"/>
    <p:sldId id="785" r:id="rId30"/>
    <p:sldId id="786" r:id="rId31"/>
    <p:sldId id="787" r:id="rId32"/>
    <p:sldId id="788" r:id="rId33"/>
    <p:sldId id="790" r:id="rId34"/>
    <p:sldId id="789" r:id="rId35"/>
    <p:sldId id="817" r:id="rId36"/>
    <p:sldId id="818" r:id="rId37"/>
    <p:sldId id="791" r:id="rId38"/>
    <p:sldId id="792" r:id="rId39"/>
    <p:sldId id="793" r:id="rId40"/>
    <p:sldId id="794" r:id="rId41"/>
    <p:sldId id="819" r:id="rId42"/>
    <p:sldId id="813" r:id="rId43"/>
    <p:sldId id="795" r:id="rId44"/>
    <p:sldId id="796" r:id="rId45"/>
    <p:sldId id="797" r:id="rId46"/>
    <p:sldId id="814" r:id="rId47"/>
    <p:sldId id="822" r:id="rId48"/>
    <p:sldId id="798" r:id="rId49"/>
    <p:sldId id="811" r:id="rId50"/>
    <p:sldId id="812" r:id="rId51"/>
    <p:sldId id="820" r:id="rId52"/>
    <p:sldId id="799" r:id="rId53"/>
    <p:sldId id="800" r:id="rId54"/>
    <p:sldId id="801" r:id="rId55"/>
    <p:sldId id="802" r:id="rId56"/>
    <p:sldId id="803" r:id="rId57"/>
    <p:sldId id="933" r:id="rId58"/>
    <p:sldId id="934" r:id="rId59"/>
    <p:sldId id="935" r:id="rId60"/>
    <p:sldId id="936" r:id="rId61"/>
    <p:sldId id="937" r:id="rId62"/>
    <p:sldId id="938" r:id="rId63"/>
    <p:sldId id="806" r:id="rId64"/>
    <p:sldId id="605" r:id="rId65"/>
    <p:sldId id="777" r:id="rId66"/>
    <p:sldId id="606" r:id="rId67"/>
    <p:sldId id="604" r:id="rId68"/>
    <p:sldId id="772" r:id="rId69"/>
    <p:sldId id="771" r:id="rId70"/>
    <p:sldId id="770" r:id="rId71"/>
    <p:sldId id="810" r:id="rId72"/>
    <p:sldId id="816" r:id="rId73"/>
    <p:sldId id="737" r:id="rId74"/>
    <p:sldId id="629" r:id="rId75"/>
    <p:sldId id="815" r:id="rId76"/>
    <p:sldId id="633" r:id="rId77"/>
    <p:sldId id="634" r:id="rId78"/>
    <p:sldId id="899" r:id="rId79"/>
    <p:sldId id="807" r:id="rId80"/>
    <p:sldId id="900" r:id="rId81"/>
    <p:sldId id="901" r:id="rId82"/>
    <p:sldId id="866" r:id="rId83"/>
    <p:sldId id="940" r:id="rId84"/>
    <p:sldId id="941" r:id="rId85"/>
    <p:sldId id="779" r:id="rId86"/>
    <p:sldId id="884" r:id="rId87"/>
    <p:sldId id="780" r:id="rId88"/>
    <p:sldId id="942" r:id="rId89"/>
    <p:sldId id="943" r:id="rId90"/>
    <p:sldId id="885" r:id="rId91"/>
    <p:sldId id="888" r:id="rId92"/>
    <p:sldId id="886" r:id="rId93"/>
    <p:sldId id="891" r:id="rId94"/>
    <p:sldId id="968" r:id="rId95"/>
    <p:sldId id="889" r:id="rId96"/>
    <p:sldId id="828" r:id="rId97"/>
    <p:sldId id="944" r:id="rId98"/>
    <p:sldId id="945" r:id="rId99"/>
    <p:sldId id="869" r:id="rId100"/>
    <p:sldId id="892" r:id="rId101"/>
    <p:sldId id="946" r:id="rId102"/>
    <p:sldId id="947" r:id="rId103"/>
    <p:sldId id="948" r:id="rId104"/>
    <p:sldId id="949" r:id="rId105"/>
    <p:sldId id="950" r:id="rId106"/>
    <p:sldId id="890" r:id="rId107"/>
    <p:sldId id="881" r:id="rId108"/>
    <p:sldId id="951" r:id="rId109"/>
    <p:sldId id="952" r:id="rId110"/>
    <p:sldId id="953" r:id="rId111"/>
    <p:sldId id="823" r:id="rId112"/>
    <p:sldId id="954" r:id="rId113"/>
    <p:sldId id="863" r:id="rId114"/>
    <p:sldId id="864" r:id="rId115"/>
    <p:sldId id="865" r:id="rId116"/>
    <p:sldId id="955" r:id="rId117"/>
    <p:sldId id="956" r:id="rId118"/>
    <p:sldId id="957" r:id="rId119"/>
    <p:sldId id="824" r:id="rId120"/>
    <p:sldId id="825" r:id="rId121"/>
    <p:sldId id="621" r:id="rId122"/>
    <p:sldId id="902" r:id="rId123"/>
    <p:sldId id="915" r:id="rId124"/>
    <p:sldId id="916" r:id="rId125"/>
    <p:sldId id="918" r:id="rId126"/>
    <p:sldId id="920" r:id="rId127"/>
    <p:sldId id="919" r:id="rId128"/>
    <p:sldId id="921" r:id="rId129"/>
    <p:sldId id="922" r:id="rId130"/>
    <p:sldId id="923" r:id="rId131"/>
    <p:sldId id="924" r:id="rId132"/>
    <p:sldId id="925" r:id="rId133"/>
    <p:sldId id="903" r:id="rId134"/>
    <p:sldId id="958" r:id="rId135"/>
    <p:sldId id="965" r:id="rId136"/>
    <p:sldId id="966" r:id="rId137"/>
    <p:sldId id="905" r:id="rId138"/>
    <p:sldId id="906" r:id="rId139"/>
    <p:sldId id="907" r:id="rId140"/>
    <p:sldId id="908" r:id="rId141"/>
    <p:sldId id="909" r:id="rId142"/>
    <p:sldId id="910" r:id="rId143"/>
    <p:sldId id="911" r:id="rId144"/>
    <p:sldId id="912" r:id="rId145"/>
    <p:sldId id="913" r:id="rId146"/>
    <p:sldId id="904" r:id="rId147"/>
    <p:sldId id="914" r:id="rId148"/>
    <p:sldId id="930" r:id="rId149"/>
    <p:sldId id="931" r:id="rId150"/>
    <p:sldId id="932" r:id="rId151"/>
    <p:sldId id="917" r:id="rId152"/>
    <p:sldId id="969" r:id="rId153"/>
    <p:sldId id="491" r:id="rId154"/>
    <p:sldId id="492" r:id="rId155"/>
    <p:sldId id="493" r:id="rId156"/>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Default Section" id="{991508AD-8D65-4260-A6AE-33303D696A5C}">
          <p14:sldIdLst>
            <p14:sldId id="571"/>
          </p14:sldIdLst>
        </p14:section>
        <p14:section name="Recap" id="{3B01AD42-8EF6-4E17-B248-13BB2FDD59F5}">
          <p14:sldIdLst>
            <p14:sldId id="386"/>
            <p14:sldId id="926"/>
            <p14:sldId id="959"/>
            <p14:sldId id="960"/>
            <p14:sldId id="961"/>
            <p14:sldId id="821"/>
            <p14:sldId id="962"/>
            <p14:sldId id="833"/>
            <p14:sldId id="963"/>
            <p14:sldId id="848"/>
            <p14:sldId id="964"/>
          </p14:sldIdLst>
        </p14:section>
        <p14:section name="Depth" id="{5A93EF9C-EE5E-4CA0-AC26-D2FF47E2FF17}">
          <p14:sldIdLst>
            <p14:sldId id="782"/>
            <p14:sldId id="783"/>
            <p14:sldId id="784"/>
            <p14:sldId id="785"/>
            <p14:sldId id="786"/>
            <p14:sldId id="787"/>
            <p14:sldId id="788"/>
            <p14:sldId id="790"/>
            <p14:sldId id="789"/>
            <p14:sldId id="817"/>
            <p14:sldId id="818"/>
            <p14:sldId id="791"/>
            <p14:sldId id="792"/>
            <p14:sldId id="793"/>
            <p14:sldId id="794"/>
            <p14:sldId id="819"/>
            <p14:sldId id="813"/>
            <p14:sldId id="795"/>
            <p14:sldId id="796"/>
            <p14:sldId id="797"/>
            <p14:sldId id="814"/>
            <p14:sldId id="822"/>
            <p14:sldId id="798"/>
            <p14:sldId id="811"/>
            <p14:sldId id="812"/>
            <p14:sldId id="820"/>
            <p14:sldId id="799"/>
            <p14:sldId id="800"/>
            <p14:sldId id="801"/>
            <p14:sldId id="802"/>
            <p14:sldId id="803"/>
            <p14:sldId id="933"/>
            <p14:sldId id="934"/>
            <p14:sldId id="935"/>
            <p14:sldId id="936"/>
            <p14:sldId id="937"/>
            <p14:sldId id="938"/>
            <p14:sldId id="806"/>
            <p14:sldId id="605"/>
            <p14:sldId id="777"/>
            <p14:sldId id="606"/>
            <p14:sldId id="604"/>
            <p14:sldId id="772"/>
            <p14:sldId id="771"/>
            <p14:sldId id="770"/>
            <p14:sldId id="810"/>
            <p14:sldId id="816"/>
            <p14:sldId id="737"/>
            <p14:sldId id="629"/>
            <p14:sldId id="815"/>
            <p14:sldId id="633"/>
            <p14:sldId id="634"/>
            <p14:sldId id="899"/>
            <p14:sldId id="807"/>
            <p14:sldId id="900"/>
            <p14:sldId id="901"/>
            <p14:sldId id="866"/>
            <p14:sldId id="940"/>
            <p14:sldId id="941"/>
            <p14:sldId id="779"/>
            <p14:sldId id="884"/>
            <p14:sldId id="780"/>
            <p14:sldId id="942"/>
            <p14:sldId id="943"/>
            <p14:sldId id="885"/>
            <p14:sldId id="888"/>
            <p14:sldId id="886"/>
            <p14:sldId id="891"/>
            <p14:sldId id="968"/>
            <p14:sldId id="889"/>
            <p14:sldId id="828"/>
            <p14:sldId id="944"/>
            <p14:sldId id="945"/>
            <p14:sldId id="869"/>
            <p14:sldId id="892"/>
            <p14:sldId id="946"/>
            <p14:sldId id="947"/>
            <p14:sldId id="948"/>
            <p14:sldId id="949"/>
            <p14:sldId id="950"/>
            <p14:sldId id="890"/>
            <p14:sldId id="881"/>
            <p14:sldId id="951"/>
            <p14:sldId id="952"/>
            <p14:sldId id="953"/>
            <p14:sldId id="823"/>
            <p14:sldId id="954"/>
            <p14:sldId id="863"/>
            <p14:sldId id="864"/>
            <p14:sldId id="865"/>
            <p14:sldId id="955"/>
            <p14:sldId id="956"/>
            <p14:sldId id="957"/>
            <p14:sldId id="824"/>
            <p14:sldId id="825"/>
            <p14:sldId id="621"/>
            <p14:sldId id="902"/>
            <p14:sldId id="915"/>
            <p14:sldId id="916"/>
            <p14:sldId id="918"/>
            <p14:sldId id="920"/>
            <p14:sldId id="919"/>
            <p14:sldId id="921"/>
            <p14:sldId id="922"/>
            <p14:sldId id="923"/>
            <p14:sldId id="924"/>
            <p14:sldId id="925"/>
            <p14:sldId id="903"/>
            <p14:sldId id="958"/>
            <p14:sldId id="965"/>
            <p14:sldId id="966"/>
            <p14:sldId id="905"/>
            <p14:sldId id="906"/>
            <p14:sldId id="907"/>
            <p14:sldId id="908"/>
            <p14:sldId id="909"/>
            <p14:sldId id="910"/>
            <p14:sldId id="911"/>
            <p14:sldId id="912"/>
            <p14:sldId id="913"/>
            <p14:sldId id="904"/>
            <p14:sldId id="914"/>
            <p14:sldId id="930"/>
            <p14:sldId id="931"/>
            <p14:sldId id="932"/>
            <p14:sldId id="917"/>
          </p14:sldIdLst>
        </p14:section>
        <p14:section name="Rectification" id="{F301251D-6499-4594-AD09-7C358336D263}">
          <p14:sldIdLst>
            <p14:sldId id="969"/>
            <p14:sldId id="491"/>
            <p14:sldId id="492"/>
            <p14:sldId id="49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67147" autoAdjust="0"/>
  </p:normalViewPr>
  <p:slideViewPr>
    <p:cSldViewPr>
      <p:cViewPr varScale="1">
        <p:scale>
          <a:sx n="84" d="100"/>
          <a:sy n="84" d="100"/>
        </p:scale>
        <p:origin x="2178" y="78"/>
      </p:cViewPr>
      <p:guideLst>
        <p:guide orient="horz" pos="2160"/>
        <p:guide pos="2880"/>
      </p:guideLst>
    </p:cSldViewPr>
  </p:slideViewPr>
  <p:notesTextViewPr>
    <p:cViewPr>
      <p:scale>
        <a:sx n="3" d="2"/>
        <a:sy n="3" d="2"/>
      </p:scale>
      <p:origin x="0" y="0"/>
    </p:cViewPr>
  </p:notesTextViewPr>
  <p:sorterViewPr>
    <p:cViewPr>
      <p:scale>
        <a:sx n="80" d="100"/>
        <a:sy n="80" d="100"/>
      </p:scale>
      <p:origin x="0" y="-9456"/>
    </p:cViewPr>
  </p:sorterViewPr>
  <p:notesViewPr>
    <p:cSldViewPr>
      <p:cViewPr varScale="1">
        <p:scale>
          <a:sx n="67" d="100"/>
          <a:sy n="67" d="100"/>
        </p:scale>
        <p:origin x="-2736"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3.xml"/><Relationship Id="rId21" Type="http://schemas.openxmlformats.org/officeDocument/2006/relationships/slide" Target="slides/slide7.xml"/><Relationship Id="rId42" Type="http://schemas.openxmlformats.org/officeDocument/2006/relationships/slide" Target="slides/slide28.xml"/><Relationship Id="rId63" Type="http://schemas.openxmlformats.org/officeDocument/2006/relationships/slide" Target="slides/slide49.xml"/><Relationship Id="rId84" Type="http://schemas.openxmlformats.org/officeDocument/2006/relationships/slide" Target="slides/slide70.xml"/><Relationship Id="rId138" Type="http://schemas.openxmlformats.org/officeDocument/2006/relationships/slide" Target="slides/slide124.xml"/><Relationship Id="rId159" Type="http://schemas.openxmlformats.org/officeDocument/2006/relationships/presProps" Target="presProps.xml"/><Relationship Id="rId107" Type="http://schemas.openxmlformats.org/officeDocument/2006/relationships/slide" Target="slides/slide93.xml"/><Relationship Id="rId11" Type="http://schemas.openxmlformats.org/officeDocument/2006/relationships/slideMaster" Target="slideMasters/slideMaster11.xml"/><Relationship Id="rId32" Type="http://schemas.openxmlformats.org/officeDocument/2006/relationships/slide" Target="slides/slide18.xml"/><Relationship Id="rId53" Type="http://schemas.openxmlformats.org/officeDocument/2006/relationships/slide" Target="slides/slide39.xml"/><Relationship Id="rId74" Type="http://schemas.openxmlformats.org/officeDocument/2006/relationships/slide" Target="slides/slide60.xml"/><Relationship Id="rId128" Type="http://schemas.openxmlformats.org/officeDocument/2006/relationships/slide" Target="slides/slide114.xml"/><Relationship Id="rId149" Type="http://schemas.openxmlformats.org/officeDocument/2006/relationships/slide" Target="slides/slide135.xml"/><Relationship Id="rId5" Type="http://schemas.openxmlformats.org/officeDocument/2006/relationships/slideMaster" Target="slideMasters/slideMaster5.xml"/><Relationship Id="rId95" Type="http://schemas.openxmlformats.org/officeDocument/2006/relationships/slide" Target="slides/slide81.xml"/><Relationship Id="rId160" Type="http://schemas.openxmlformats.org/officeDocument/2006/relationships/viewProps" Target="viewProps.xml"/><Relationship Id="rId22" Type="http://schemas.openxmlformats.org/officeDocument/2006/relationships/slide" Target="slides/slide8.xml"/><Relationship Id="rId43" Type="http://schemas.openxmlformats.org/officeDocument/2006/relationships/slide" Target="slides/slide29.xml"/><Relationship Id="rId64" Type="http://schemas.openxmlformats.org/officeDocument/2006/relationships/slide" Target="slides/slide50.xml"/><Relationship Id="rId118" Type="http://schemas.openxmlformats.org/officeDocument/2006/relationships/slide" Target="slides/slide104.xml"/><Relationship Id="rId139" Type="http://schemas.openxmlformats.org/officeDocument/2006/relationships/slide" Target="slides/slide125.xml"/><Relationship Id="rId85" Type="http://schemas.openxmlformats.org/officeDocument/2006/relationships/slide" Target="slides/slide71.xml"/><Relationship Id="rId150" Type="http://schemas.openxmlformats.org/officeDocument/2006/relationships/slide" Target="slides/slide136.xml"/><Relationship Id="rId12" Type="http://schemas.openxmlformats.org/officeDocument/2006/relationships/slideMaster" Target="slideMasters/slideMaster12.xml"/><Relationship Id="rId17" Type="http://schemas.openxmlformats.org/officeDocument/2006/relationships/slide" Target="slides/slide3.xml"/><Relationship Id="rId33" Type="http://schemas.openxmlformats.org/officeDocument/2006/relationships/slide" Target="slides/slide19.xml"/><Relationship Id="rId38" Type="http://schemas.openxmlformats.org/officeDocument/2006/relationships/slide" Target="slides/slide24.xml"/><Relationship Id="rId59" Type="http://schemas.openxmlformats.org/officeDocument/2006/relationships/slide" Target="slides/slide45.xml"/><Relationship Id="rId103" Type="http://schemas.openxmlformats.org/officeDocument/2006/relationships/slide" Target="slides/slide89.xml"/><Relationship Id="rId108" Type="http://schemas.openxmlformats.org/officeDocument/2006/relationships/slide" Target="slides/slide94.xml"/><Relationship Id="rId124" Type="http://schemas.openxmlformats.org/officeDocument/2006/relationships/slide" Target="slides/slide110.xml"/><Relationship Id="rId129" Type="http://schemas.openxmlformats.org/officeDocument/2006/relationships/slide" Target="slides/slide115.xml"/><Relationship Id="rId54" Type="http://schemas.openxmlformats.org/officeDocument/2006/relationships/slide" Target="slides/slide40.xml"/><Relationship Id="rId70" Type="http://schemas.openxmlformats.org/officeDocument/2006/relationships/slide" Target="slides/slide56.xml"/><Relationship Id="rId75" Type="http://schemas.openxmlformats.org/officeDocument/2006/relationships/slide" Target="slides/slide61.xml"/><Relationship Id="rId91" Type="http://schemas.openxmlformats.org/officeDocument/2006/relationships/slide" Target="slides/slide77.xml"/><Relationship Id="rId96" Type="http://schemas.openxmlformats.org/officeDocument/2006/relationships/slide" Target="slides/slide82.xml"/><Relationship Id="rId140" Type="http://schemas.openxmlformats.org/officeDocument/2006/relationships/slide" Target="slides/slide126.xml"/><Relationship Id="rId145" Type="http://schemas.openxmlformats.org/officeDocument/2006/relationships/slide" Target="slides/slide131.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9.xml"/><Relationship Id="rId28" Type="http://schemas.openxmlformats.org/officeDocument/2006/relationships/slide" Target="slides/slide14.xml"/><Relationship Id="rId49" Type="http://schemas.openxmlformats.org/officeDocument/2006/relationships/slide" Target="slides/slide35.xml"/><Relationship Id="rId114" Type="http://schemas.openxmlformats.org/officeDocument/2006/relationships/slide" Target="slides/slide100.xml"/><Relationship Id="rId119" Type="http://schemas.openxmlformats.org/officeDocument/2006/relationships/slide" Target="slides/slide105.xml"/><Relationship Id="rId44" Type="http://schemas.openxmlformats.org/officeDocument/2006/relationships/slide" Target="slides/slide30.xml"/><Relationship Id="rId60" Type="http://schemas.openxmlformats.org/officeDocument/2006/relationships/slide" Target="slides/slide46.xml"/><Relationship Id="rId65" Type="http://schemas.openxmlformats.org/officeDocument/2006/relationships/slide" Target="slides/slide51.xml"/><Relationship Id="rId81" Type="http://schemas.openxmlformats.org/officeDocument/2006/relationships/slide" Target="slides/slide67.xml"/><Relationship Id="rId86" Type="http://schemas.openxmlformats.org/officeDocument/2006/relationships/slide" Target="slides/slide72.xml"/><Relationship Id="rId130" Type="http://schemas.openxmlformats.org/officeDocument/2006/relationships/slide" Target="slides/slide116.xml"/><Relationship Id="rId135" Type="http://schemas.openxmlformats.org/officeDocument/2006/relationships/slide" Target="slides/slide121.xml"/><Relationship Id="rId151" Type="http://schemas.openxmlformats.org/officeDocument/2006/relationships/slide" Target="slides/slide137.xml"/><Relationship Id="rId156" Type="http://schemas.openxmlformats.org/officeDocument/2006/relationships/slide" Target="slides/slide142.xml"/><Relationship Id="rId13" Type="http://schemas.openxmlformats.org/officeDocument/2006/relationships/slideMaster" Target="slideMasters/slideMaster13.xml"/><Relationship Id="rId18" Type="http://schemas.openxmlformats.org/officeDocument/2006/relationships/slide" Target="slides/slide4.xml"/><Relationship Id="rId39" Type="http://schemas.openxmlformats.org/officeDocument/2006/relationships/slide" Target="slides/slide25.xml"/><Relationship Id="rId109" Type="http://schemas.openxmlformats.org/officeDocument/2006/relationships/slide" Target="slides/slide9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04" Type="http://schemas.openxmlformats.org/officeDocument/2006/relationships/slide" Target="slides/slide90.xml"/><Relationship Id="rId120" Type="http://schemas.openxmlformats.org/officeDocument/2006/relationships/slide" Target="slides/slide106.xml"/><Relationship Id="rId125" Type="http://schemas.openxmlformats.org/officeDocument/2006/relationships/slide" Target="slides/slide111.xml"/><Relationship Id="rId141" Type="http://schemas.openxmlformats.org/officeDocument/2006/relationships/slide" Target="slides/slide127.xml"/><Relationship Id="rId146" Type="http://schemas.openxmlformats.org/officeDocument/2006/relationships/slide" Target="slides/slide132.xml"/><Relationship Id="rId7" Type="http://schemas.openxmlformats.org/officeDocument/2006/relationships/slideMaster" Target="slideMasters/slideMaster7.xml"/><Relationship Id="rId71" Type="http://schemas.openxmlformats.org/officeDocument/2006/relationships/slide" Target="slides/slide57.xml"/><Relationship Id="rId92" Type="http://schemas.openxmlformats.org/officeDocument/2006/relationships/slide" Target="slides/slide78.xml"/><Relationship Id="rId16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slide" Target="slides/slide73.xml"/><Relationship Id="rId110" Type="http://schemas.openxmlformats.org/officeDocument/2006/relationships/slide" Target="slides/slide96.xml"/><Relationship Id="rId115" Type="http://schemas.openxmlformats.org/officeDocument/2006/relationships/slide" Target="slides/slide101.xml"/><Relationship Id="rId131" Type="http://schemas.openxmlformats.org/officeDocument/2006/relationships/slide" Target="slides/slide117.xml"/><Relationship Id="rId136" Type="http://schemas.openxmlformats.org/officeDocument/2006/relationships/slide" Target="slides/slide122.xml"/><Relationship Id="rId157" Type="http://schemas.openxmlformats.org/officeDocument/2006/relationships/notesMaster" Target="notesMasters/notesMaster1.xml"/><Relationship Id="rId61" Type="http://schemas.openxmlformats.org/officeDocument/2006/relationships/slide" Target="slides/slide47.xml"/><Relationship Id="rId82" Type="http://schemas.openxmlformats.org/officeDocument/2006/relationships/slide" Target="slides/slide68.xml"/><Relationship Id="rId152" Type="http://schemas.openxmlformats.org/officeDocument/2006/relationships/slide" Target="slides/slide138.xml"/><Relationship Id="rId19" Type="http://schemas.openxmlformats.org/officeDocument/2006/relationships/slide" Target="slides/slide5.xml"/><Relationship Id="rId14" Type="http://schemas.openxmlformats.org/officeDocument/2006/relationships/slideMaster" Target="slideMasters/slideMaster14.xml"/><Relationship Id="rId30" Type="http://schemas.openxmlformats.org/officeDocument/2006/relationships/slide" Target="slides/slide16.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 Id="rId100" Type="http://schemas.openxmlformats.org/officeDocument/2006/relationships/slide" Target="slides/slide86.xml"/><Relationship Id="rId105" Type="http://schemas.openxmlformats.org/officeDocument/2006/relationships/slide" Target="slides/slide91.xml"/><Relationship Id="rId126" Type="http://schemas.openxmlformats.org/officeDocument/2006/relationships/slide" Target="slides/slide112.xml"/><Relationship Id="rId147" Type="http://schemas.openxmlformats.org/officeDocument/2006/relationships/slide" Target="slides/slide133.xml"/><Relationship Id="rId8" Type="http://schemas.openxmlformats.org/officeDocument/2006/relationships/slideMaster" Target="slideMasters/slideMaster8.xml"/><Relationship Id="rId51" Type="http://schemas.openxmlformats.org/officeDocument/2006/relationships/slide" Target="slides/slide37.xml"/><Relationship Id="rId72" Type="http://schemas.openxmlformats.org/officeDocument/2006/relationships/slide" Target="slides/slide58.xml"/><Relationship Id="rId93" Type="http://schemas.openxmlformats.org/officeDocument/2006/relationships/slide" Target="slides/slide79.xml"/><Relationship Id="rId98" Type="http://schemas.openxmlformats.org/officeDocument/2006/relationships/slide" Target="slides/slide84.xml"/><Relationship Id="rId121" Type="http://schemas.openxmlformats.org/officeDocument/2006/relationships/slide" Target="slides/slide107.xml"/><Relationship Id="rId142" Type="http://schemas.openxmlformats.org/officeDocument/2006/relationships/slide" Target="slides/slide128.xml"/><Relationship Id="rId3" Type="http://schemas.openxmlformats.org/officeDocument/2006/relationships/slideMaster" Target="slideMasters/slideMaster3.xml"/><Relationship Id="rId25" Type="http://schemas.openxmlformats.org/officeDocument/2006/relationships/slide" Target="slides/slide11.xml"/><Relationship Id="rId46" Type="http://schemas.openxmlformats.org/officeDocument/2006/relationships/slide" Target="slides/slide32.xml"/><Relationship Id="rId67" Type="http://schemas.openxmlformats.org/officeDocument/2006/relationships/slide" Target="slides/slide53.xml"/><Relationship Id="rId116" Type="http://schemas.openxmlformats.org/officeDocument/2006/relationships/slide" Target="slides/slide102.xml"/><Relationship Id="rId137" Type="http://schemas.openxmlformats.org/officeDocument/2006/relationships/slide" Target="slides/slide123.xml"/><Relationship Id="rId158" Type="http://schemas.openxmlformats.org/officeDocument/2006/relationships/handoutMaster" Target="handoutMasters/handoutMaster1.xml"/><Relationship Id="rId20" Type="http://schemas.openxmlformats.org/officeDocument/2006/relationships/slide" Target="slides/slide6.xml"/><Relationship Id="rId41" Type="http://schemas.openxmlformats.org/officeDocument/2006/relationships/slide" Target="slides/slide27.xml"/><Relationship Id="rId62" Type="http://schemas.openxmlformats.org/officeDocument/2006/relationships/slide" Target="slides/slide48.xml"/><Relationship Id="rId83" Type="http://schemas.openxmlformats.org/officeDocument/2006/relationships/slide" Target="slides/slide69.xml"/><Relationship Id="rId88" Type="http://schemas.openxmlformats.org/officeDocument/2006/relationships/slide" Target="slides/slide74.xml"/><Relationship Id="rId111" Type="http://schemas.openxmlformats.org/officeDocument/2006/relationships/slide" Target="slides/slide97.xml"/><Relationship Id="rId132" Type="http://schemas.openxmlformats.org/officeDocument/2006/relationships/slide" Target="slides/slide118.xml"/><Relationship Id="rId153" Type="http://schemas.openxmlformats.org/officeDocument/2006/relationships/slide" Target="slides/slide139.xml"/><Relationship Id="rId15" Type="http://schemas.openxmlformats.org/officeDocument/2006/relationships/slide" Target="slides/slide1.xml"/><Relationship Id="rId36" Type="http://schemas.openxmlformats.org/officeDocument/2006/relationships/slide" Target="slides/slide22.xml"/><Relationship Id="rId57" Type="http://schemas.openxmlformats.org/officeDocument/2006/relationships/slide" Target="slides/slide43.xml"/><Relationship Id="rId106" Type="http://schemas.openxmlformats.org/officeDocument/2006/relationships/slide" Target="slides/slide92.xml"/><Relationship Id="rId127" Type="http://schemas.openxmlformats.org/officeDocument/2006/relationships/slide" Target="slides/slide113.xml"/><Relationship Id="rId10" Type="http://schemas.openxmlformats.org/officeDocument/2006/relationships/slideMaster" Target="slideMasters/slideMaster10.xml"/><Relationship Id="rId31" Type="http://schemas.openxmlformats.org/officeDocument/2006/relationships/slide" Target="slides/slide17.xml"/><Relationship Id="rId52" Type="http://schemas.openxmlformats.org/officeDocument/2006/relationships/slide" Target="slides/slide38.xml"/><Relationship Id="rId73" Type="http://schemas.openxmlformats.org/officeDocument/2006/relationships/slide" Target="slides/slide59.xml"/><Relationship Id="rId78" Type="http://schemas.openxmlformats.org/officeDocument/2006/relationships/slide" Target="slides/slide64.xml"/><Relationship Id="rId94" Type="http://schemas.openxmlformats.org/officeDocument/2006/relationships/slide" Target="slides/slide80.xml"/><Relationship Id="rId99" Type="http://schemas.openxmlformats.org/officeDocument/2006/relationships/slide" Target="slides/slide85.xml"/><Relationship Id="rId101" Type="http://schemas.openxmlformats.org/officeDocument/2006/relationships/slide" Target="slides/slide87.xml"/><Relationship Id="rId122" Type="http://schemas.openxmlformats.org/officeDocument/2006/relationships/slide" Target="slides/slide108.xml"/><Relationship Id="rId143" Type="http://schemas.openxmlformats.org/officeDocument/2006/relationships/slide" Target="slides/slide129.xml"/><Relationship Id="rId148" Type="http://schemas.openxmlformats.org/officeDocument/2006/relationships/slide" Target="slides/slide134.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2.xml"/><Relationship Id="rId47" Type="http://schemas.openxmlformats.org/officeDocument/2006/relationships/slide" Target="slides/slide33.xml"/><Relationship Id="rId68" Type="http://schemas.openxmlformats.org/officeDocument/2006/relationships/slide" Target="slides/slide54.xml"/><Relationship Id="rId89" Type="http://schemas.openxmlformats.org/officeDocument/2006/relationships/slide" Target="slides/slide75.xml"/><Relationship Id="rId112" Type="http://schemas.openxmlformats.org/officeDocument/2006/relationships/slide" Target="slides/slide98.xml"/><Relationship Id="rId133" Type="http://schemas.openxmlformats.org/officeDocument/2006/relationships/slide" Target="slides/slide119.xml"/><Relationship Id="rId154" Type="http://schemas.openxmlformats.org/officeDocument/2006/relationships/slide" Target="slides/slide140.xml"/><Relationship Id="rId16" Type="http://schemas.openxmlformats.org/officeDocument/2006/relationships/slide" Target="slides/slide2.xml"/><Relationship Id="rId37" Type="http://schemas.openxmlformats.org/officeDocument/2006/relationships/slide" Target="slides/slide23.xml"/><Relationship Id="rId58" Type="http://schemas.openxmlformats.org/officeDocument/2006/relationships/slide" Target="slides/slide44.xml"/><Relationship Id="rId79" Type="http://schemas.openxmlformats.org/officeDocument/2006/relationships/slide" Target="slides/slide65.xml"/><Relationship Id="rId102" Type="http://schemas.openxmlformats.org/officeDocument/2006/relationships/slide" Target="slides/slide88.xml"/><Relationship Id="rId123" Type="http://schemas.openxmlformats.org/officeDocument/2006/relationships/slide" Target="slides/slide109.xml"/><Relationship Id="rId144" Type="http://schemas.openxmlformats.org/officeDocument/2006/relationships/slide" Target="slides/slide130.xml"/><Relationship Id="rId90" Type="http://schemas.openxmlformats.org/officeDocument/2006/relationships/slide" Target="slides/slide76.xml"/><Relationship Id="rId27" Type="http://schemas.openxmlformats.org/officeDocument/2006/relationships/slide" Target="slides/slide13.xml"/><Relationship Id="rId48" Type="http://schemas.openxmlformats.org/officeDocument/2006/relationships/slide" Target="slides/slide34.xml"/><Relationship Id="rId69" Type="http://schemas.openxmlformats.org/officeDocument/2006/relationships/slide" Target="slides/slide55.xml"/><Relationship Id="rId113" Type="http://schemas.openxmlformats.org/officeDocument/2006/relationships/slide" Target="slides/slide99.xml"/><Relationship Id="rId134" Type="http://schemas.openxmlformats.org/officeDocument/2006/relationships/slide" Target="slides/slide120.xml"/><Relationship Id="rId80" Type="http://schemas.openxmlformats.org/officeDocument/2006/relationships/slide" Target="slides/slide66.xml"/><Relationship Id="rId155" Type="http://schemas.openxmlformats.org/officeDocument/2006/relationships/slide" Target="slides/slide14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image" Target="../media/image7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03.wmf"/><Relationship Id="rId1" Type="http://schemas.openxmlformats.org/officeDocument/2006/relationships/image" Target="../media/image10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image" Target="../media/image105.wmf"/><Relationship Id="rId1" Type="http://schemas.openxmlformats.org/officeDocument/2006/relationships/image" Target="../media/image10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09.wmf"/><Relationship Id="rId2" Type="http://schemas.openxmlformats.org/officeDocument/2006/relationships/image" Target="../media/image108.wmf"/><Relationship Id="rId1" Type="http://schemas.openxmlformats.org/officeDocument/2006/relationships/image" Target="../media/image107.wmf"/><Relationship Id="rId5" Type="http://schemas.openxmlformats.org/officeDocument/2006/relationships/image" Target="../media/image111.wmf"/><Relationship Id="rId4" Type="http://schemas.openxmlformats.org/officeDocument/2006/relationships/image" Target="../media/image110.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02.wmf"/><Relationship Id="rId1" Type="http://schemas.openxmlformats.org/officeDocument/2006/relationships/image" Target="../media/image109.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11.wmf"/><Relationship Id="rId2" Type="http://schemas.openxmlformats.org/officeDocument/2006/relationships/image" Target="../media/image109.wmf"/><Relationship Id="rId1" Type="http://schemas.openxmlformats.org/officeDocument/2006/relationships/image" Target="../media/image107.wmf"/><Relationship Id="rId4" Type="http://schemas.openxmlformats.org/officeDocument/2006/relationships/image" Target="../media/image102.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13.wmf"/><Relationship Id="rId1" Type="http://schemas.openxmlformats.org/officeDocument/2006/relationships/image" Target="../media/image112.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15.wmf"/><Relationship Id="rId1" Type="http://schemas.openxmlformats.org/officeDocument/2006/relationships/image" Target="../media/image114.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17.wmf"/><Relationship Id="rId1" Type="http://schemas.openxmlformats.org/officeDocument/2006/relationships/image" Target="../media/image116.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119.wmf"/><Relationship Id="rId2" Type="http://schemas.openxmlformats.org/officeDocument/2006/relationships/image" Target="../media/image118.wmf"/><Relationship Id="rId1" Type="http://schemas.openxmlformats.org/officeDocument/2006/relationships/image" Target="../media/image116.wmf"/><Relationship Id="rId4" Type="http://schemas.openxmlformats.org/officeDocument/2006/relationships/image" Target="../media/image120.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18.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22.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24.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25.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29.png"/></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32.wmf"/><Relationship Id="rId2" Type="http://schemas.openxmlformats.org/officeDocument/2006/relationships/image" Target="../media/image131.wmf"/><Relationship Id="rId1" Type="http://schemas.openxmlformats.org/officeDocument/2006/relationships/image" Target="../media/image130.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3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33.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36.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140.wmf"/><Relationship Id="rId1" Type="http://schemas.openxmlformats.org/officeDocument/2006/relationships/image" Target="../media/image139.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33.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33.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147.wmf"/><Relationship Id="rId1" Type="http://schemas.openxmlformats.org/officeDocument/2006/relationships/image" Target="../media/image146.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148.wmf"/><Relationship Id="rId1" Type="http://schemas.openxmlformats.org/officeDocument/2006/relationships/image" Target="../media/image146.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51.wmf"/><Relationship Id="rId2" Type="http://schemas.openxmlformats.org/officeDocument/2006/relationships/image" Target="../media/image150.wmf"/><Relationship Id="rId1" Type="http://schemas.openxmlformats.org/officeDocument/2006/relationships/image" Target="../media/image149.wmf"/><Relationship Id="rId5" Type="http://schemas.openxmlformats.org/officeDocument/2006/relationships/image" Target="../media/image146.wmf"/><Relationship Id="rId4" Type="http://schemas.openxmlformats.org/officeDocument/2006/relationships/image" Target="../media/image152.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5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C0108F5-E8B8-47CB-9DF4-C8B7C986D00B}" type="datetimeFigureOut">
              <a:rPr lang="en-US"/>
              <a:pPr>
                <a:defRPr/>
              </a:pPr>
              <a:t>4/6/2020</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r>
              <a:rPr lang="fr-FR"/>
              <a:t>CS 376 Lecture 16: Stereo 1</a:t>
            </a:r>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C5C5B401-1A9C-4923-8D2D-2E3E2466EE98}" type="slidenum">
              <a:rPr lang="en-US" altLang="en-US"/>
              <a:pPr>
                <a:defRPr/>
              </a:pPr>
              <a:t>‹#›</a:t>
            </a:fld>
            <a:endParaRPr lang="en-US" altLang="en-US"/>
          </a:p>
        </p:txBody>
      </p:sp>
    </p:spTree>
    <p:extLst>
      <p:ext uri="{BB962C8B-B14F-4D97-AF65-F5344CB8AC3E}">
        <p14:creationId xmlns:p14="http://schemas.microsoft.com/office/powerpoint/2010/main" val="1205864752"/>
      </p:ext>
    </p:extLst>
  </p:cSld>
  <p:clrMap bg1="lt1" tx1="dk1" bg2="lt2" tx2="dk2" accent1="accent1" accent2="accent2" accent3="accent3" accent4="accent4" accent5="accent5" accent6="accent6" hlink="hlink" folHlink="folHlink"/>
  <p:hf hdr="0" dt="0"/>
</p:handoutMaster>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226.01904" units="1/cm"/>
          <inkml:channelProperty channel="Y" name="resolution" value="3561.63037" units="1/cm"/>
          <inkml:channelProperty channel="F" name="resolution" value="2.84167" units="1/deg"/>
          <inkml:channelProperty channel="T" name="resolution" value="1" units="1/dev"/>
        </inkml:channelProperties>
      </inkml:inkSource>
      <inkml:timestamp xml:id="ts0" timeString="2020-04-06T19:17:08.536"/>
    </inkml:context>
    <inkml:brush xml:id="br0">
      <inkml:brushProperty name="width" value="0.05292" units="cm"/>
      <inkml:brushProperty name="height" value="0.05292" units="cm"/>
      <inkml:brushProperty name="color" value="#FF0000"/>
    </inkml:brush>
  </inkml:definitions>
  <inkml:trace contextRef="#ctx0" brushRef="#br0">9187 5853 85 0,'0'0'157'0,"0"-3"-148"0,0 3 18 15,0 0 71-15,0 0-67 16,-4 0-26-16,-5 0 12 16,-6 5-10-16,-4 10-2 15,-10 5-2-15,5 2 13 16,-10 6 1-16,5 4-7 15,-5-2-1-15,-5 7 4 16,10 5-5-16,-5 0-3 16,-5 3 2-16,6 2-1 15,-6 1-4-15,0 1 1 16,0-2-1-16,2-2 5 16,-6 0-1-16,4-3-3 15,4-2 3-15,-9 2 0 0,16-5-1 16,-7-2-3-16,7-3 4 15,0 1-1-15,-2-9-2 16,1 6-2-16,6-4 1 16,-1 1 1-16,-2-8-3 15,8 2 1-15,-1-4-1 16,4 0 2-16,-9 1-2 16,4-3 1-16,-4 2-1 15,9-2 1-15,6-6 1 16,-1-1-4-16,-3 2 4 15,-14 0-4-15,10 0 4 16,-2 5-1-16,-7-3-1 0,17-4 0 16,0-1 0-16,-2-4 0 15,11-1 0-15,0 1 0 16,0-3 0 0,0 0-3-16,0 0-2 0,0 0 4 15,0 0-6-15,0 0 3 16,0 0-1-16,0 0 1 15,5 0-15-15,10 0-36 16,-6 0-62-16,6 0-115 16</inkml:trace>
  <inkml:trace contextRef="#ctx0" brushRef="#br0" timeOffset="1396.8">9265 3763 77 0,'0'-8'80'15,"0"6"-51"-15,0 2 10 16,0 0 17-16,0 0-39 15,0 0-12-15,0 0 8 16,0 0-1-16,0 0 8 16,0 25 1-16,0 10 29 15,0 4-12-15,-15 11-15 16,2 9-5-16,-2 9-7 16,-5 6-6-16,12 8-3 15,-3 8 3-15,-4-1-2 0,6 6 3 16,0-6-5-16,-1 3 5 15,1-10 2-15,-2-3 2 16,2-6 2 0,-6-6-2-16,6-13-1 0,3-1-5 15,6-6 0-15,0-10-4 16,0 0 4-16,0-7-4 16,0-8 2-16,0-4-2 15,0-13 0-15,0-1 2 16,-4-4 0-16,4 0 0 15,0 3-1-15,0-3-9 16,-5 3-16-16,-6-1-29 0,3-2-44 16,-12 0-59-16,5 0-69 15</inkml:trace>
  <inkml:trace contextRef="#ctx0" brushRef="#br0" timeOffset="3437.17">3153 5582 120 0,'-4'-5'27'0,"-7"-1"-12"15,7 6-11-15,-1-2 40 16,5 0-6-16,-4-1-30 16,4 3 6-16,0 0 4 15,0 0-1-15,0 0-3 16,0-2 8-16,0 2 9 0,0 0-3 16,0 0-1-16,0 0-9 15,0 0-10-15,0 0-6 16,4 9 5-1,16 12 8-15,8 11-5 0,3-2-7 16,-3 2 4-16,0 8-1 16,2-1 0-16,-1 11 3 15,-5 0-1-15,-5 5 8 16,5-1-13-16,0-2 1 16,6 6 1-16,-2-6-3 15,1-3-1-15,1-1 4 16,-6 1 0-16,-5 4-1 15,10-4 1-15,-5-4 4 16,-1 2 0-16,1-5-6 16,-4-2 0-16,-9 0 4 15,8-3-5-15,1 3 2 16,-1 5-1-16,9-3 0 0,-4 0-1 16,0-5 2-16,0 3-4 15,6-12 2-15,-6-1-2 16,-11-5 0-16,7-15 3 15,-14 1-3-15,-1 2 0 16,-1 0 0-16,5-3 1 16,-3 4-2-16,3-9 3 15,-9 5-7-15,4-7-16 0,3 3-21 16,-3-3-23 0,1 0-53-16,-1-10-65 15</inkml:trace>
  <inkml:trace contextRef="#ctx0" brushRef="#br0" timeOffset="4321.53">3008 5383 184 0,'0'0'31'0,"0"0"-22"0,0 0 49 15,0 0 5-15,0 0-44 16,0 0-5-16,0 0 8 16,0-12-3-16,0-3-16 15,0-5 0-15,0-8 4 16,0 1 2-16,-9-8 0 15,5-7-6-15,-3-8 0 16,3-12-1-16,0-10 2 16,-11-10-1-16,2-7-2 15,-3-5-2-15,-3-6 9 16,4-2-5-16,2 8-4 16,2 4-4-16,6 13 11 0,1 10-5 15,-2 8-1-15,6 8 0 16,0 7 4-16,0-1-5 15,0 10 2 1,0 8-3-16,0 2 6 0,0 13-4 16,0 2-2-16,0 8 2 15,0 2-1-15,0 0-5 16,0 0-19-16,0 0-19 16,0 0-28-16,0 0-39 15,6 12-3-15</inkml:trace>
  <inkml:trace contextRef="#ctx0" brushRef="#br0" timeOffset="8024.81">2270 6995 112 0,'-15'0'122'0,"6"0"-87"15,3 0-33-15,6 0 33 16,0 0 0-16,0 0-35 16,0 0-7-16,0 0 10 15,15 0 5-15,4-9 6 16,5-4 5-16,4-2-5 15,-8-10-4-15,4 1-4 16,-5-9-2-16,1 4 4 16,-5 1-9-16,0 6 3 15,-6 4 0-15,-5 8 4 0,1 3-6 16,-5 7 0-16,0 0 2 16,0 0-2-16,0 0 0 15,0 0 10-15,0 0-2 16,0 10 10-16,0 17-1 15,0 10-6-15,0 13-3 16,0-3 1-16,-5 6-3 16,5-1-2-16,0-3-2 15,0 1-1-15,0-7 0 16,0-6 1-16,11-10-2 16,-7-7 1-16,1-5-2 15,-5-11 3-15,0-1-2 0,0 2 1 16,0-5-1-16,0 3-2 15,0-3-9-15,0 0-11 16,0 0-20-16,0 0-16 16,0 0-19-16,-9 5-21 15,-10 2-23-15</inkml:trace>
  <inkml:trace contextRef="#ctx0" brushRef="#br0" timeOffset="8318.9">2207 7415 113 0,'0'0'81'0,"0"-2"-83"16,13-5 15-16,13-8 38 16,11 2-2-16,2 3-27 15,9 0 3-15,-5-2 3 16,1 2-12-16,1 2 1 15,-12 3-9-15,-9 0 5 16,0 5-9-16,-9 0-2 16,-7 0 1-16,8 0-2 15,-1 0-1-15,4 0 0 16,1 0-4-16,-7 0-24 16,2 0-38-16,0-2-51 0,-15 2-49 15</inkml:trace>
  <inkml:trace contextRef="#ctx0" brushRef="#br0" timeOffset="9699.33">9081 6844 255 0,'0'-15'7'0,"0"0"-9"16,6 0 23-16,7 3 23 15,11-1-35-15,11-1 4 16,-7 4-5-16,11-1 15 15,-10 6-10-15,10 5-10 16,-15 0 4-16,2 0 0 16,-13 0-3-16,-9 8 5 15,-4 22 4-15,0 10 11 16,0 9-3-16,-17 9-15 16,-14-4 1-16,-12 3-3 15,4-7-2-15,-9-6-1 0,9-1-1 16,-5-13 0-16,12-3 2 15,8-2-2-15,4-8 1 16,5-4 0-16,11-11-1 16,0-2 1-16,4 0-7 15,0 0-2-15,17 0-3 16,18-12 15-16,8-1 5 16,1 6 6-16,3 2 4 15,-8 3-5-15,-4 2-6 16,-7-3-1-16,-4 3-1 15,7 0-6-15,-14 0 5 16,9 0-5-16,-13 5 1 16,2 0 0-16,0 2-2 0,-15-7 3 15,5 0-7-15,-5 3-14 16,0-1-17-16,0 1-14 16,0 2-21-16,-15 3-19 15,-9-2-37-15</inkml:trace>
  <inkml:trace contextRef="#ctx0" brushRef="#br0" timeOffset="10021.9">8879 7251 209 0,'-4'0'8'16,"4"0"6"-16,0 0 49 0,0 0-13 16,0 0-50-16,0 0 4 15,13 0-4-15,17 0 19 16,14 0-1-16,8 0 0 16,6 0 1-16,10 0-1 15,3 5-3-15,7 3-8 16,0-3-3-16,-2 3-3 15,-2-4 1-15,-2 1-2 16,-9 3-4-16,-9-8-27 0,-6 0-40 16,-9 0-58-1,-7 0-102-15</inkml:trace>
  <inkml:trace contextRef="#ctx0" brushRef="#br0" timeOffset="23563.7">12701 9853 1 0,'-15'-10'13'0,"0"-5"25"0,-5 8 22 16,16 2 7-16,0 2-23 15,-1 3 3-15,5 0-1 16,0 0-7 0,0 0-7-16,0 0-7 0,0-2-6 15,0-3-5-15,0 5-4 16,0-3-1-16,0 3 3 15,0 0-12-15,9 0-2 16,11 0 2-16,14-2 6 16,10-8 11-16,8 5-15 15,2 0 1-15,-2 2-2 16,2 3 0-16,-2 0-2 16,-4-2 5-16,2-1-3 15,-17-1 0-15,-9 4-1 0,-14 0 0 16,-10 0 1-16,5 0 2 15,-5 0-1 1,0 0 3-16,0 0-1 0,0-3-2 16,0 3-2-16,0 0 2 15,0 0-1-15,0 0-14 16,0-2-18-16,0-3-19 16,-5 0-61-16,-10-3-143 15</inkml:trace>
  <inkml:trace contextRef="#ctx0" brushRef="#br0" timeOffset="26307.99">12721 11026 70 0,'0'0'30'15,"0"0"23"-15,0 0-8 16,0 0-9-16,0 0-2 16,0 0 2-16,0 0-7 15,0 0-3-15,0 0-4 16,0 0 1-16,0 0-1 16,0 0-4-16,0 0-2 15,0 0 1-15,0 0-1 0,0 0-1 16,0-5-1-16,0 5-1 15,0 0 4-15,0 0-5 16,0 0-2-16,0 0-6 16,0 0 2-16,0 0-4 15,0 0-2-15,0 0 1 16,0 0-4-16,0 0 3 16,0 0 0-16,0 0 0 15,0 0 0-15,0 0-4 16,0 0-1-16,9 0 3 15,10 0 4-15,5 0-2 16,4 0 1-16,3 0-2 16,-8 0 3-16,1 0-3 0,-4 3 2 15,-1-1-2-15,-6 3 2 16,3-5 0-16,-1 4-1 16,-7-1 2-1,3-3-3-15,-2 5 5 0,2-5-8 16,-7 3 8-16,11-3-7 15,-10 2 6-15,3 1-6 16,3-1 2-16,-2 1 0 16,6-3-3-16,5 0 2 15,-7 0-3-15,6 0 5 16,-4 0-2-16,1 0 1 16,-3 0-1-16,2 0 1 0,-7 0-3 15,-1 0 3-15,-3 0 1 16,-4 0-2-1,0 0 3-15,5 0-2 0,-5 0 2 16,0 0-2-16,0 0 3 16,0 0-2-16,0 0 0 15,0 0 1-15,0 0 0 16,0 0 0-16,0 0-1 16,0 0 3-16,0 0-1 15,0 0 0-15,0 0-1 16,0 0-1-16,0 0 1 15,0 0-1-15,0 0 1 16,0 0-2-16,0 0 2 16,0 0 0-16,0 0 0 0,0 0-1 15,0 0-10 1,0 0-20-16,0 0-26 16,0 0-50-16,0 0-54 0</inkml:trace>
  <inkml:trace contextRef="#ctx0" brushRef="#br0" timeOffset="33088.69">19098 4193 190 0,'0'-15'25'15,"0"5"-25"-15,0 5 47 16,0 0 7-16,-5 0-33 15,5 5-4-15,-6 0 7 16,1-3 3-16,-3 3-5 16,-7 0-4-16,-1 0-9 0,-7 0 1 15,-1-2-6-15,-5 2-3 16,-14 0 3-16,4 0-4 16,-4 0 1-16,-5 10-5 15,9 5 7-15,0 0-7 16,15 0 3-16,4-1-9 15,5 2 0-15,11-4-1 16,4 5 3-16,0-4 1 16,0 4 2-16,15 8-2 15,4-3 0-15,10 6 5 16,5-1 4-16,-1-5 0 16,2 3-2-16,-7 0 0 15,0-5 4-15,-2 5-3 0,-6-5 1 16,-7-3-1-16,2 0 4 15,-6 3 0-15,1 0-2 16,-1 0-2-16,-5 2 2 16,3 1-2-16,-3-3-1 15,-4 0 3-15,0 4-1 16,-4-3 6-16,-11 1 2 16,0-3-1-16,-5-1-3 15,-4 2 1-15,-4-10-5 16,-7-3 0-16,7-2 2 15,-11-5-1-15,6 0 0 16,-1 0 7-16,-1-10 0 0,11-15-7 16,5 0-3-16,6 1-5 15,8 1-6-15,-1 8 10 16,1 3 2-16,5 5-11 16,0-1-21-16,0-4-14 15,0 2-31-15,11 0-28 16,2 2-23-16</inkml:trace>
  <inkml:trace contextRef="#ctx0" brushRef="#br0" timeOffset="33801.16">19339 4290 68 0,'0'-6'20'15,"0"1"-26"-15,4 5 84 0,-4 0-24 16,0 0-37-16,0 0 6 16,0 0 13-16,6 0-16 15,-6 0-3-15,0 0-3 16,0 11-1-16,0 11 2 15,0 13-1-15,0 12 10 16,-6 8 4-16,-3-1-20 16,-6 4-8-16,-4-9 3 15,6 1-1-15,-3-6 3 16,1-11-3-16,11-4 1 0,-5-8-1 16,9-9 1-16,-6-2-1 15,6-5 1 1,0 0 2-16,0-5-5 15,0 0-4-15,0 0 0 0,0 0 3 16,0 0-6-16,15 0 6 16,4 0 10-16,10-2 3 15,-3-1 1-15,6 3-6 16,-4 0-2-16,3 0-4 16,-3 0 1-16,2 0 2 15,-1 0-4-15,-6 0 2 16,-3 0-1-16,-5 0 0 0,-2 0-1 15,-2 0 2 1,-7 0-3-16,-4 0 3 16,0 0-4-16,5 0 0 15,-5 0-23-15,0 0-23 0,0 0-38 16,0 0-52-16,0 3-35 16</inkml:trace>
  <inkml:trace contextRef="#ctx0" brushRef="#br0" timeOffset="34529.37">19788 4863 64 0,'0'0'72'16,"0"0"-78"-16,0 0 57 15,4 0-14-15,7 0-14 16,-7 0 0-16,1 0 3 16,1-5 12-16,3-7-3 15,0-6-13-15,6-1-5 16,0-11-2-16,0-5-3 15,-2-7-5-15,2-5-5 16,1-3 3-16,1 1-5 16,3-2 2-16,-10 7-2 0,3 7 2 15,-2 2-2-15,-2 5 1 16,-3 1 1-16,-1 4-2 16,3 7 3-16,-1 1 0 15,-3 7-1-15,1 0-2 16,-1 0 2-16,-4 8 0 15,4-1-1-15,-4 1 1 16,0 2-7-16,7 0 4 16,-7 0-3-16,0 0 2 15,0 5-1-15,0 19 2 16,0 6 9-16,4 8 10 16,1 1-13-16,-1-4 1 15,2-3-4-15,-1 0-2 0,-5-2 7 16,0 3-2-16,0-1 4 15,0 3-5-15,4-10 1 16,-4 2-1-16,0-5 0 16,4-2-1-16,1 0-4 15,-5-3 3-15,6-4-2 16,-1 0 1-16,-5-7-3 16,4 2 4-16,0-5-2 15,-4-3 2-15,0 2-2 16,7 1-5-16,-7-1-7 15,0 1-11-15,4-3-10 16,0 0-9-16,-4 0-15 0,0 0-20 16,0 0 11-16,-4 0 13 15,-15 0-35-15</inkml:trace>
  <inkml:trace contextRef="#ctx0" brushRef="#br0" timeOffset="34778.43">19933 4682 25 0,'0'-5'107'16,"0"0"-84"-16,-4 3 43 16,4 2-5-16,0 0-37 15,0 0-2-15,0-3 2 16,0 3-13-16,4 0-6 16,5 0 3-16,11 0 7 0,-1-2-7 15,-4 2-3-15,0 0-6 16,-2 0 6-16,3 0-5 15,-1 0 0 1,4 0 1-16,-6 0-9 0,-2 0-32 16,2 0-36-16,2 0-11 15,1 0-21-15</inkml:trace>
  <inkml:trace contextRef="#ctx0" brushRef="#br0" timeOffset="35654.18">20335 4476 93 0,'0'0'9'15,"0"0"28"-15,0 10-7 16,0 12-14-16,-11 5 23 15,2 6-22-15,-2-3 6 16,3 4 11-16,3-6-15 16,-1-1 6-16,2 1-3 15,-5-4-5-15,-2-4 5 16,11-7-13-16,-4-6 2 0,4-2-4 16,0-5-3-1,0 0 0-15,0 0-4 16,0 0-3-16,0-5 4 15,11-22-14-15,2-8 34 0,2-15-12 16,9-10-6-16,4-9-2 16,-2 2-3-16,-2 2-3 15,-5 11 4-15,-6 9 2 16,7 13 3-16,-9 7-10 16,-3 10 10-16,-3 5-1 15,-5 7-3-15,0 3 0 16,0 0-8-16,0 0 6 0,0 25-9 15,6 15 21 1,-6 5 9-16,0-3-8 16,5-2-6-16,-1-5-4 15,-4-11 2-15,4-1-3 0,7-11 2 16,-7-9-7-16,5-3 1 16,6 0 1-16,14 0-3 15,5-25 2-15,10-12 10 16,-5-3 5-16,-7-5-11 15,-1 5 6-15,-7 6-3 16,-9 12-6-16,-7 4 6 16,-3 10 1-16,-5 6-1 0,0 2-1 15,0 0-2 1,0 0 1-16,0 0-2 16,0 0-4-16,0 22 2 15,-5 16 8-15,-3 6 24 0,-7 11-12 16,4-3-3-16,-2-2-3 15,2 2 1-15,2-5 4 16,5-2-12-16,-7-5 4 16,2-3-2-16,3 0 0 15,-3-5 3-15,5 3 1 16,-7-7-8-16,7-6 6 16,4-5-6-16,0-9 0 15,0-3-1-15,0-3-1 16,0-2 2-16,0 0-2 15,0 0 1-15,0 0-4 16,0 0-11-16,0 0-15 16,0 0-30-16,0 0-38 0,-5-10-65 15,1 3-129-15</inkml:trace>
  <inkml:trace contextRef="#ctx0" brushRef="#br0" timeOffset="38571.54">17908 5599 114 0,'11'-10'12'0,"-11"0"27"16,0 5 34-16,0-2-22 16,4 0-9-16,-4 4 12 15,0 0-8-15,0 3-8 16,0 0-8-16,0 0-14 15,-15 0-9-15,-13 0-16 16,0 0 10-16,-3 3-2 16,-1 7 1-16,8 7-3 0,4-7-4 15,1 2 2-15,8 4-2 16,11-4-1-16,-4 8 1 16,4-3 0-16,0 6 7 15,0 2-3-15,19-1 1 16,1 6 1-16,12-3-2 15,-1 0 6-15,-7 3-3 16,0-2 2-16,-9-6-1 16,-7-2 0-16,8 0-3 15,-12-3 3-15,0 6-1 16,-4-3 0-16,0 2 2 16,-4 0 6-16,-16-7 4 15,1 5-2-15,-9-5-4 0,-7-5 0 16,2-3-2-16,-1 1-3 15,1-8 5-15,3 0-4 16,1-8-4-16,10-14-6 16,8 2-4-16,2-7-9 15,9 4-6-15,0-1 8 16,0 4-11-16,0 2-10 16,24 4-40-16,7 4-12 15,-3-3-30-15</inkml:trace>
  <inkml:trace contextRef="#ctx0" brushRef="#br0" timeOffset="38855.17">18175 5778 114 0,'5'0'-10'0,"-5"0"63"15,0 0-16-15,0 0-17 16,0 10 9-16,0 20 25 16,0 7 2-16,-5 8-18 15,-6 5-3-15,3-1-16 16,-3-1-8-16,2-7-7 16,5-3 1-16,-3-13-5 0,7-8 1 15,0-9-2-15,0-3-20 16,0-5-40-16,0-13-23 15,0-34-74-15</inkml:trace>
  <inkml:trace contextRef="#ctx0" brushRef="#br0" timeOffset="38997.54">18282 5557 218 0,'8'-15'-3'0,"3"0"13"16,-7 5 15-16,-4 10-24 15,5 0-10-15,-5 0-26 0,0 5-61 16,0 15 8-16</inkml:trace>
  <inkml:trace contextRef="#ctx0" brushRef="#br0" timeOffset="39582.06">18301 6024 0 0,'0'27'33'0,"4"-2"22"16,-4-5-9-16,0-2-2 16,0-4 5-16,5-6 1 15,-5-6-8-15,4-2-6 16,-4 0 0-16,4 0-10 0,7 0-14 16,-6-12-16-16,10-18 6 15,4-15 25-15,1-7-16 16,4-7-6-1,-11 6-2-15,2 11-7 0,-4 12 11 16,-2 8-7-16,-5 7 1 16,7 2-2-16,-7 9-2 15,0-4-3-15,1 8 6 16,-5 0-5-16,0 0 0 16,6 17 3-16,-1 16 12 15,-1 1-6-15,0 4 15 16,7-3-11-16,-6-5-6 0,3-11 2 15,3-6-7-15,4-8 2 16,3-5-8 0,8 0 5-16,-2-15-2 15,-1-15 5-15,-3 3 12 0,-11 9-14 16,-9 11 9-16,0 7 1 16,0 0-6-16,0 0-6 15,0 0 1-15,0 0-6 16,0 20 3-16,0 7 12 15,0 8 16-15,0 5-6 16,0 0-12-16,0-6 4 16,0 4-6-16,0-11 3 15,0-2-6-15,0-8 5 0,0-10-3 16,0 1-2 0,0-8-23-16,0 0-24 15,0 0-39-15,4 0-39 16,-4-13-69-16</inkml:trace>
  <inkml:trace contextRef="#ctx0" brushRef="#br0" timeOffset="40395.29">18937 5848 89 0,'0'0'19'0,"0"0"30"15,0 0 21-15,0-3-35 16,0 3-3-16,0 0-7 16,0 3-6-16,0 19 7 15,-4 5-6-15,-1 8 4 16,1 7-5-16,4-2-9 15,0 0-3-15,0-6-1 16,0-4-1-16,0-7-4 16,0-6-2-16,9-12-2 15,6-5-2-15,4 0-1 16,10-22 1-16,10-18 15 16,-5-17-6-16,-5-8 2 15,-1 1-14-15,-9 6-2 0,-8 19 6 16,-6 16 8-16,-5 16-2 15,0 7 1-15,0 0-7 16,0 0-4-16,0 0 0 16,0 3 1-16,0 21 9 15,0 6 10-15,0 8 3 16,0-1-1-16,0-3-6 16,0-6-1-16,0-8-5 15,0-5 1-15,0-8-3 16,0-7-3-16,0 0-5 15,8-17 3-15,23-23-6 16,6-12 33-16,-3-13-21 0,1-7-9 16,-7-3-13-16,-8 8 4 15,-1 5-2-15,-14 18 12 16,3 4 5-16,3 8 3 16,-6 12 4-16,5 5-2 15,-10 7-2-15,0 5 7 16,0 3-4-16,0 0 2 15,0 0-1-15,0 0-3 16,0 16-9-16,-10 16 7 16,1 22 21-16,-6 11-2 15,-1 0-8-15,8 2 0 16,-3-3-3-16,11-4 2 16,-4-1-3-16,-1-1-5 0,1-8 1 15,0-3-3 1,-3-8 0-16,3-1 1 0,4-13-1 15,0-3-1-15,0-14-17 16,0-6-27-16,0-2-30 16,15-10-43-16,-6-19-58 15</inkml:trace>
  <inkml:trace contextRef="#ctx0" brushRef="#br0" timeOffset="41382.57">19736 5492 114 0,'0'0'69'15,"0"0"-66"-15,0 8 62 16,-11 29-31-16,2 20-10 15,-6 10 9-15,-4 3-3 16,6 2-10-16,-7 0 4 16,5-2-8-16,0-11-4 15,6-7-4-15,-2-10-5 16,2-14 0-16,5-8 3 0,4-8-4 16,0-10 1-16,0-2 2 15,0-2-4 1,0-30-16-16,0-15-9 15,0-6 28-15,4-1-3 0,1 9-4 16,6 15 1-16,-7 8 1 16,5 7-3-16,1 3 4 15,3-1-4-15,7 5-3 16,0 2-5-16,3 6 0 16,1 0 2-16,7 0 7 15,-3 0-2-15,-4 2-3 16,6 5 5-16,-10-2-1 0,-7-3 6 15,-2 1-7 1,-3-3 6-16,-3 3-2 16,5 2 1-16,-5-3 3 15,-5 1-3-15,4-3 0 0,-4 0 0 16,0 0 4-16,7 0-2 16,-7 0 2-16,4 0 3 15,-4 0 2-15,0 0-2 16,0 0-1-16,0 0 0 15,0 0-5-15,0 0-2 16,0 0 1-16,0 0 0 16,0 0-4-16,0 4 4 0,-4 4 1 15,-7 4 5 1,-4 1 2-16,2 4-6 16,2 5-1-16,-2 3 0 15,2 10 1-15,6-3-4 0,5 1 2 16,0-3-2-16,0-5 1 15,0-3-1-15,16-5-3 16,3-5 1-16,-1-9 5 16,12-3 5-16,-2-10-9 15,-4-22 2-15,11-15 12 16,-11-10-18-16,0-3 0 16,-5 5-8-16,-15 13-4 15,7 9 17-15,-11 9 5 16,0 12-3-16,5 7 0 15,-5 5 0-15,0 0-6 16,0 0 6-16,-5 5-5 16,-6 14 8-16,-2 8 1 0,-2 6 3 15,11 4-1-15,-7 3 5 16,7 0-6-16,4-10 1 16,0-5-8-16,0-6 4 15,0-6-6-15,0-6 5 16,0-4-9-16,8-3-10 15,3 0-16-15,9-13-27 16,-1-7-23-16,1 0 36 16,-3 1-30-16</inkml:trace>
  <inkml:trace contextRef="#ctx0" brushRef="#br0" timeOffset="41825.81">20194 5952 64 0,'0'0'13'16,"0"0"47"-16,0 15-32 15,-5 7-7-15,1 6 14 16,-7-1-3-16,7-5 4 16,4 0-3-16,-4-9-10 15,4-5-11-15,-5-3 0 16,5-5-2-16,0 0 2 16,0 0-6-16,0-8-7 15,13-12-10-15,2-12 47 16,5-8-27-16,-5-5-16 15,3-2 16-15,1 8-12 16,-4 4 3-16,0 8-10 0,-6 6 8 16,6 2-3-16,-10 13 3 15,-1-1-1-15,3 4 1 16,-7 3-2-16,0 0-4 16,0 0 4-16,8 16-2 15,1 6 6-15,2 10 18 16,-3 0-2-16,-1 3 3 15,2 10-3-15,-5-5 0 16,0-3-6-16,3-5 10 16,-3-12-15-16,-4 0 0 15,4-7-5-15,1-8 1 16,1 2-10-16,-6-5-27 0,5 1-9 16,-5-3-28-16,0 0-51 15,-11 0-50-15</inkml:trace>
  <inkml:trace contextRef="#ctx0" brushRef="#br0" timeOffset="42531.54">20131 5880 1 0,'-5'-3'28'15,"5"-4"-22"-15,0 2-3 16,-4 2 17-16,0 3 23 16,-3-2-7-16,7 2 0 15,-4 0-4-15,0 0-12 16,4 0-7-16,-5 0 0 16,5 0 0-16,-6-7 0 15,6 7 1-15,-5 0 3 16,1 0-5-16,0 0 1 15,-7-5-1-15,11 0-2 16,-9 5 3-16,5 0-6 16,-11 0-1-16,-1 0 0 15,12 0-5-15,-11 0 0 0,6 2 1 16,-2 3 0-16,3-2-2 16,-1-1 1-16,-6 5 1 15,0-4 5-15,2 9-3 16,-3 1-2-16,1-1-1 15,2 6-2-15,2 2 2 16,3 4-4-16,8 1-1 16,0-2-20-16,0-9-35 0,19-11-43 15,14-3-39 1</inkml:trace>
  <inkml:trace contextRef="#ctx0" brushRef="#br0" timeOffset="43294.15">20493 5942 43 0,'5'0'58'0,"-5"0"-50"15,6 5 45-15,3-2-23 16,6-3-1-16,5 0-1 16,-1 0 0-16,5 0 4 15,0-8-14-15,4-10-12 16,-4-4 11-16,-5 0 9 16,-3 7-33-16,-8-5 21 15,-1 2-4-15,-3 1-2 16,-4 0 0-16,0 5-6 15,0 9 3-15,0-5-5 16,0 6 0-16,-19 2-3 0,-5 0 9 16,-7 0-8-16,3 7 2 15,0 15 1-15,-2 8-2 16,6 0 2 0,4 5-6-16,7 2 5 0,2-2 0 15,3 0 4-15,8-5-3 16,0-5-1-16,0 0 0 15,0-3-2-15,19-7 3 16,5-5-14-16,9-10 16 16,16 0-1-16,4-3-14 15,1-19-40-15,-6-10-16 16,-5-8-4-16,-10 0-71 0</inkml:trace>
  <inkml:trace contextRef="#ctx0" brushRef="#br0" timeOffset="43715.37">20934 5843 113 0,'-15'0'40'0,"0"0"-34"16,6 7 51-16,-6 8-35 16,2 10 4-16,2 0 11 15,2 2 0-15,-2 3-11 16,7-3-3-16,0-5-6 15,4-4-2-15,0-8-8 0,0-8-6 16,0 3-5-16,8-5-6 16,7 0 15-1,5 0-1-15,-1 0-6 16,1-12 5-16,-7-8-1 0,2-2 11 16,-6-6-4-16,-3 4-2 15,-1-4-2-15,-5 6-1 16,0-1 2-16,0-1-5 15,0-2 5-15,0 4-2 16,0 8 0-16,-5 1-3 16,5 5 3-16,-6 8-3 15,-3 0-8-15,-6 0-7 16,-4 0 7-16,-5 11-2 16,0 11-7-16,0 0-9 15,0 6-22-15,9-4-13 16,6-1-17-16,9-3-17 0</inkml:trace>
  <inkml:trace contextRef="#ctx0" brushRef="#br0" timeOffset="44623.69">20934 5843 137 0,'119'-3'23'16,"-119"3"15"-16,0 0 13 16,0 0-43-16,0 8 3 0,-4 14 19 15,-5 8-8-15,-2-1 10 16,3 9-11-16,3-6-5 16,5-5-4-16,0-2-4 15,0-12-10-15,5-3 2 16,10-8-10-16,2-2 10 15,3-2 0-15,10-25-3 16,-2-8 13-16,-4-15-2 16,0 0 0-16,0-5-12 0,-9 13-13 15,-4 18 15 1,2 8 4-16,-13 11 1 16,0 5-1-16,0 0-7 15,0 0 2-15,0 0-14 0,-9 23 16 16,-6 9 11-16,11 8 3 15,-7 5 2-15,11-3-4 16,0-5-7-16,0-5 6 16,0-6-6-16,0-9-5 15,11-7 3-15,8-5-12 16,5-5 12-16,15 0-3 16,5-21 5-16,4-13-13 15,-5-8 11-15,-4 0 3 16,-6 4-15-16,-3 11 7 15,-17 2 11-15,2 2-1 16,-4 4-12-16,-7 2 8 0,1 9 7 16,-5-2-4-16,0 2-1 15,0 4 0-15,0-1-1 16,0 5 1-16,0 0-1 16,0 0-12-16,-9 0 17 15,-6 0-8-15,-5 5-3 16,12-1 2-16,-3 9-1 15,6-3 1-15,1 2-4 16,4 1 4-16,0-3-6 16,0-1 4-16,0 2-4 15,0 1 2-15,20 0 2 16,-3 4-4-16,-2 1 4 16,9-2 4-16,-4-3 1 0,-5 1-1 15,-7-1 1-15,3 0-3 16,-2 3 0-16,-9 2 0 15,11 1 0-15,-7-1 0 16,-4 1-1-16,0-3 1 16,0 0 1-16,0-1 6 15,-15-1 4-15,2 2 8 16,-7-3-6-16,-3-4 0 16,3-1-6-16,-6-7-1 15,2 0 0-15,0 0-5 16,0-10-4-16,-4-2-10 15,4 0-9-15,5 4-15 0,-1 3-32 16,9-5-85-16</inkml:trace>
  <inkml:trace contextRef="#ctx0" brushRef="#br0" timeOffset="46311.13">17865 6534 52 0,'0'-13'11'0,"0"5"35"16,4 3 7-16,-4 1-24 15,7-1 11-15,-3 2-1 16,-4 1-4-16,0 2 2 16,0 0-7-16,0 0-9 15,0 0-6-15,0 0-10 16,0 0 1-16,0 0-2 15,0 0-2-15,0 0-1 0,0 17-1 16,0 10 3-16,-11 15 13 16,7 11 6-16,-5-1-12 15,-2 0 1 1,7 1-8-16,-5 1 4 0,3 0-6 16,1-6 7-16,1-1-2 15,4-15-4-15,-9-9-1 16,9-6 1-16,0-7-2 15,-6-2 2-15,6-1 0 16,0-2-2-16,0 0 2 16,0-5-2-16,0 0 2 15,-4 2-3-15,4 1-11 16,0-3-21-16,0 0-45 0,0 0-37 16,0 0-28-16</inkml:trace>
  <inkml:trace contextRef="#ctx0" brushRef="#br0" timeOffset="46768.3">18065 6881 134 0,'0'0'4'0,"0"0"33"15,-11 0 4-15,-5 5-30 16,3 15 26 0,-2 0 1-16,7 5-22 15,1 0 4-15,7-3-6 0,0 0-3 16,0-7-10-16,15-2 3 16,5-4-1-16,4-9 2 15,10 0-5-15,-10 0 0 16,4 0-3-16,-4-12 2 15,-4-8 8-15,-1 0-5 16,-3 1 6-16,-3-7 2 16,-7 7-6-16,-1-1 1 0,-5 5 3 15,0 5-1 1,0 0-1-16,-16 3 0 16,-3 4 0-16,6 1-1 15,-7 2-6-15,1 0 3 0,3 0-3 16,-3 2 3-16,6 11-4 15,-2 7 0-15,4-8-13 16,11 5-36-16,0-1-25 16,0-7-10-16,6 4-23 15</inkml:trace>
  <inkml:trace contextRef="#ctx0" brushRef="#br0" timeOffset="47171.44">18633 6827 165 0,'0'0'19'15,"0"-3"1"-15,0 3 44 16,-8 0-49-16,-8 0-7 15,-3 0 17-15,-5 0-10 16,-4 0 2-16,8 3 3 16,-4 9-8-16,5 3 2 15,4 2-12-15,-5 1-2 16,11-4 4-16,-2 4-3 16,11-3 0-16,0-2-2 0,0 1 4 15,11 1 1-15,9-3 6 16,-1 1-2-16,5-3-5 15,0-3-3-15,4-7 3 16,1 0-1-16,1 0-7 16,-2 0-19-16,-8-9-10 15,-1-2 11-15,1 1-61 16,-1-2 3-16,5-1-6 16</inkml:trace>
  <inkml:trace contextRef="#ctx0" brushRef="#br0" timeOffset="47718.59">18924 6817 88 0,'0'0'46'0,"0"-3"9"0,0 1 14 16,0 2-36-16,-19 0 2 15,-5 0-12-15,0 0-15 16,-2 0 3-16,2 0 8 15,0 10-9-15,4 4-5 16,-3 4 1-16,7-1-2 16,12 3 3-16,0 0-6 15,4 2 2-15,0 1-1 16,0-8-2-16,4-3-2 0,11-5-1 16,5-7-4-16,4 0 6 15,-5 0 8-15,1 0-7 16,-1-12-6-16,1-12 11 15,4-6 0-15,-5-5-3 16,-6 5-10-16,-2 5 4 16,-7 5 4-16,1 10 5 15,-5 3-5-15,0 7 2 16,0 0-5-16,0 0-6 16,0 0 1-16,0 0 1 15,0 2-7-15,0 11 11 16,4 6 11-16,-4 2-3 15,7 3 5-15,-3 1-6 0,0 0 3 16,1-5-4-16,5-6 0 16,-1-3 1-16,2-9-4 15,-2 1-2 1,2-3 0-16,-7 0-2 0,5 0 4 16,1 0-8-16,-1 0-12 15,-5 0-1-15,3 0-37 16,-3 0-14-16,1-5-27 15</inkml:trace>
  <inkml:trace contextRef="#ctx0" brushRef="#br0" timeOffset="48720.35">19219 6568 30 0,'0'-28'39'16,"5"6"30"-16,-5 5 0 15,4 5-15-15,-4 7-7 16,0 2-7-16,0 0-12 16,0 3-1-16,0 0-1 15,0 0-7-15,0 0 0 16,0 21-11-16,-9 14-9 16,-6 17 19-16,-5 7 1 0,1 3-7 15,10-7-9-15,3-3 5 16,-3 0-5-16,9-9-1 15,0-6-2-15,0-12 3 16,0-6-2-16,0-6-3 16,20-8 0-16,3-5-2 15,6 0 5-15,5 0 0 16,-5 0 3-16,-5-18-6 16,-5-1-13-16,-8-1 2 15,-11-5-7-15,0-3-24 16,-11 4-54-16,-17-1-48 15</inkml:trace>
  <inkml:trace contextRef="#ctx0" brushRef="#br0" timeOffset="49100.61">19098 6697 29 0,'15'-4'176'0,"13"1"-163"15,0 1 57-15,7 2-18 16,-2 0-29-16,-7 0-11 15,-9 0 1-15,3 0-12 16,-5 2 3-16,0 5-5 16,-2-2-15-16,2 0-28 15,0-2-20-15,-6-3 7 16,2 2 14-16,-2-2 14 0,-5 0 14 16,7 0 3-16,-11 0 20 15,4 0 28-15,0 0 12 16,-4 0-5-16,0 0-12 15,5 0-8-15,-5 3-13 16,0 9 13-16,0 11 14 16,0 14-1-16,0 5-2 15,0 0-5-15,-9 3-8 16,0-7-19-16,-1-4 0 16,5-6 0-16,5-11-2 15,0-5 0-15,0-9-18 16,-4-3-35-16,-3 0-49 15,7-25-54-15</inkml:trace>
  <inkml:trace contextRef="#ctx0" brushRef="#br0" timeOffset="49244.21">19556 6610 222 0,'0'0'-17'0,"6"0"26"16,-6 0 5-16,0 0-37 15,0 20 1-15,0 8-5 16,0-1-54-16</inkml:trace>
  <inkml:trace contextRef="#ctx0" brushRef="#br0" timeOffset="49648.33">19590 6889 75 0,'0'5'24'16,"0"4"10"-16,0-1 17 0,0 5-37 15,0-4 3-15,-4-4 18 16,-2 8-8-16,1-4 1 16,1 4 8-16,4 2-10 15,0-3-10-15,0 1 1 16,0-3-7-16,0 0-9 16,15-8-1-16,5-2 1 15,-1 0-1-15,5 0 4 0,0 0-9 16,-5-15 6-1,5-10 4-15,-11 3 15 16,-6-2-20-16,-3-4 12 16,-4 3-5-16,0 3-4 0,0 5 3 15,0 4-3-15,-11 3 2 16,-6 5-4-16,-13 0-7 16,6 5 8-16,-5 0-3 15,6 0 6-15,-8 10-6 16,12 5-2-16,10 5-4 15,5 0-9-15,4 0-9 16,0 2-14-16,0-4-18 16,4-7-5-16,16-3-8 0,3-8-17 15</inkml:trace>
  <inkml:trace contextRef="#ctx0" brushRef="#br0" timeOffset="50091.27">19792 6886 38 0,'0'0'13'16,"0"0"-8"-16,0 0 14 16,0 0 8-16,0 12 11 15,0 1 8-15,0 0-10 16,0-4-7-16,0-1 5 16,0-3-9-16,0-5-16 15,0 0-5-15,0 0-7 16,15-5 2-16,1-15-5 15,3-7 20-15,9-15-7 16,7-1-1-16,-7-4-13 0,1 7 1 16,-6 8 7-16,-7 12 2 15,-6 8 5-15,-10 4 3 16,5 6 8-16,-5 2-11 16,0 0 0-16,0 5-7 15,0 19-3-15,0 11 37 16,0 3-9-16,0-1-4 15,0-2-10-15,0-8 9 16,8-5-10-16,8-4-5 16,8-4-2-16,4-8-3 15,15-6 2-15,7 0 7 16,2 0-5-16,-8-6 0 16,-10-3-4-16,-10-6-4 0,-9 0-17 15,-10-2-30-15,-5 1-69 16,0 4-129-16</inkml:trace>
  <inkml:trace contextRef="#ctx0" brushRef="#br0" timeOffset="51244.74">18156 7602 39 0,'0'-10'99'0,"4"5"-82"16,-4 0 49-16,0 2 0 15,0 1-22-15,0-1-3 16,0 3-5-16,0 0-23 16,-4-2 5-16,-12 2-3 15,-7 0-7-15,-1 0-5 16,-11 5-5-16,7 13 5 15,0 9-10-15,8 0 6 16,9 3 2-16,7 2 0 16,4-7 1-16,0-2-6 0,0-12-1 15,24-3-1-15,4-8 2 16,11 0-3-16,4-22 2 16,-4-13-1-16,-10-7 2 15,-10-8 0-15,7 0-5 16,-13 4-12-16,3 6 6 15,-12 17 13-15,-4 8 1 16,0 10 3-16,0 5-2 16,0 0 0-16,0 0-16 15,0 0 11-15,0 13 2 16,0 11 8-16,0 4 6 16,0 9 1-16,0 3-4 15,0-3-3-15,0 1 0 0,0-8-6 16,11-8 1-16,2-8-9 15,-2-9-29-15,2-5-49 16,6 0-24-16</inkml:trace>
  <inkml:trace contextRef="#ctx0" brushRef="#br0" timeOffset="51604.96">18388 7669 140 0,'0'0'10'0,"0"2"-2"15,0 1 37-15,0-3-24 16,0 5 12-16,4-5 18 0,-4 0-9 16,0 0-12-16,5 0-17 15,-5 0-12-15,10-3-8 16,-1-11 3-16,11-14 17 16,4-2-6-16,-1-2-2 15,-3 0-8-15,0 2 0 16,-5 13 1-16,-7 4 3 15,-3 13-2-15,1 0-2 16,-6 0-5-16,5 0 4 16,-5 0 3-16,4 13 2 15,0 9 14-15,1 5-3 16,1 3 3-16,-2-5-11 16,-4 5 1-16,5-6-6 0,-5-4 2 15,4-2-5-15,7-8-18 16,9-6-25-16,3-4-29 15,6 0-32-15</inkml:trace>
  <inkml:trace contextRef="#ctx0" brushRef="#br0" timeOffset="52091.15">18944 7470 56 0,'0'-12'109'16,"0"4"-106"-16,0 1 45 15,-11 7-8-15,-9 0-26 0,1 0-8 16,-10 0-1-16,1 22 5 16,4 3 12-16,5 7-2 15,4 1-1-15,6-1-6 16,2 0-6-16,7-2 0 16,0-12-7-16,11-9-2 15,9-9 2-15,12 0-1 16,3-22 4-16,4-18 11 15,-6-12-11-15,-3-7-3 16,-6-8-4-16,0-11-28 16,-11 6 5-16,2 10-8 15,-4 10 22-15,-7 22 12 0,-4 10 2 16,0 18 5-16,0 2 2 16,0 0-5-16,0 0-6 15,0 0 13 1,-4 22 1-16,-16 13 8 15,1 17-1-15,4 7 11 0,-1 4 1 16,3 4-8-16,13-8 3 16,-4-6-5-16,4-4 6 15,0-14-21-15,0-8 4 16,0-4-7-16,0-18-1 16,0-3-3-16,0-2-25 15,0 0-26-15,0 0-23 16,0 0-28-16,0 0-35 0</inkml:trace>
  <inkml:trace contextRef="#ctx0" brushRef="#br0" timeOffset="53033.43">17865 8263 177 0,'0'0'18'16,"0"0"4"-16,0 0 44 16,0 2-50-16,0 20 10 15,0 1 14-15,-4 4-6 16,-1-2-10-16,5 0-3 15,-4-5-1-15,4-11-4 16,0-3-4-16,0-6-3 16,0 0-3-16,0 0-4 15,0-8-4-15,9-24-21 16,6-20 26-16,9-15 9 16,4-8-15-16,-4 3-12 0,-5 20 8 15,-8 19 6-15,-7 16 3 16,1 15 0-16,-5 2-3 15,0 0-5-15,0 0-1 16,0 5 2-16,0 17-1 16,4 13 20-16,3 5 10 15,1-5-9-15,-3-3-6 16,5-10-6-16,-5-7 2 16,3-8-9-16,8-7 0 15,8 0 0-15,10-12-6 16,10-20 12-16,-5-10-5 15,-11-1-3-15,-8 8 1 16,-16 11 7-16,0 11 1 0,-4 11 0 16,0 2 1-16,0 0-4 15,0 0 0-15,0 0 0 16,0 0 2-16,0 9 9 16,0 12-1-16,0 6 1 15,-8 17-2-15,8-1 0 16,-5 4 0-16,-6-5-4 15,11-7-6-15,-8-5 2 16,3-5-2-16,5-13-7 16,0-4-23-16,9-8-33 15,11 0-45-15,3-18-73 16</inkml:trace>
  <inkml:trace contextRef="#ctx0" brushRef="#br0" timeOffset="53653.77">18562 8047 33 0,'0'-8'36'0,"0"6"44"15,0-1-9 1,0 3-21-16,0 0-8 0,0 0-14 16,-5 0-3-16,-14 3-13 15,-1 9-9-15,1 5 10 16,-5 6 1-16,4 2-5 15,1 5 1-15,-1 5-5 16,11-1-2-16,9-1 2 16,0-9-4-16,0-2-1 15,0-4 1-15,13-8 1 0,7-8-4 16,0-2 2-16,3-2-3 16,1-21 8-16,0-11-10 15,-4-6 15-15,-5-7-13 16,-6 7-4-16,1 5-2 15,-5 11 9-15,-5 6 2 16,0 11-1-16,0 2 3 16,0 2-2-16,0 3 1 15,0 0 0-15,0 0-1 16,0 0 11-16,0 5-3 16,0 7-3-16,0 6-7 15,0 12 12-15,0 5 3 16,0-3-4-16,0-2-5 15,0-8-6-15,0-4 0 0,4-11-4 16,7-5-15 0,4-2-22-16,-2 0-42 15,2-20-32-15,1-2-20 0</inkml:trace>
  <inkml:trace contextRef="#ctx0" brushRef="#br0" timeOffset="54244.13">18787 8163 39 0,'0'30'19'16,"0"5"12"-16,0 12 42 15,0 3-32-15,0 2-11 0,0 8-5 16,0-6 18-16,0 3-20 15,0-7 7-15,0-3 0 16,0-4-3-16,-4-3-7 16,0-8 4-16,4-7-12 15,0-11-5-15,0-4-5 16,0-10 0-16,0 0 4 16,0 0-5-16,0-17-5 15,0-25-17-15,0-23 27 16,0-19-6-16,4-13-11 15,7-7-12-15,2 4 1 16,-2 18 9-16,2 20 10 16,2 22 0-16,4 17 3 0,-3 7 0 15,3 3-4-15,1 3 0 16,-3 8-4-16,9 2 8 16,-9 0 1-16,3 0 3 15,-9 12-1-15,-2 1-1 16,-5-1 5-16,-4 8 12 15,0-3 7-15,0 8-11 16,0-5-5-16,-9-3 1 16,-6 1 1-16,-5-6-5 15,-3-5-4-15,-6 3 3 16,-5-4-6-16,5 1 2 16,6-2-3-16,7 2-5 0,8-4-12 15,-3-3-6-15,6 2-7 16,1 3-17-16,0 0-28 15,4-2 6-15,-7 2-1 16,7-3-52-16</inkml:trace>
  <inkml:trace contextRef="#ctx0" brushRef="#br0" timeOffset="55289.55">19130 8188 88 0,'0'0'55'16,"0"0"-58"-16,0 0 23 15,7 15 16-15,-3 7-16 16,-4 3 14-16,4 12 3 16,-4 3 6-16,0 10-6 15,0 2-8-15,0-2 4 0,0-3-17 16,0-7-1-16,0-8-10 16,0-7-1-16,0-12-4 15,0-11 5 1,0-2-1-16,0 0 5 0,0 0-1 15,0-2-2-15,0-26-10 16,0-7-5-16,0-14 13 16,0-13-7-16,0-3-5 15,0-7-11-15,5 0 7 16,6 9 1-16,4 14 1 16,-2 14 6-16,2 8 0 15,5 12 1-15,-7 3 3 0,6-1 3 16,-4 0-5-16,5 7 5 15,-1 6 0 1,-14 0-1-16,10 0-3 16,-6 9 0-16,-5 9 6 0,2-1-1 15,-6 8 11-15,0-5 1 16,0 4 5-16,-19 4-8 16,-5-3-4-16,5 0-1 15,-5-6-2-15,4-3-3 16,-4-7-4-16,9-1 5 15,-5-6-10-15,5 1-3 16,11-3-15-16,-5 0-22 16,3 0-8-16,-3-15-2 0,5 3-19 15,-3 1-5 1,7-3-35-16</inkml:trace>
  <inkml:trace contextRef="#ctx0" brushRef="#br0" timeOffset="55557.68">19417 8044 165 0,'0'0'5'15,"0"0"41"-15,0 0 47 16,0 5-71-16,0 12 11 15,0 6 7-15,0 2-9 16,4-3-14-16,-4 3-1 0,0-7-9 16,0-2-4-16,0 0 0 15,0-7-3-15,0-1-3 16,0 2-38-16,0-10-51 16,0 0-55-16</inkml:trace>
  <inkml:trace contextRef="#ctx0" brushRef="#br0" timeOffset="55699.73">19590 7766 149 0,'5'-5'125'16,"-5"0"-194"-16,0 5 80 16,0 0 4-16,0 0-60 0,0 20-36 15,-9 9 52-15</inkml:trace>
  <inkml:trace contextRef="#ctx0" brushRef="#br0" timeOffset="56189.13">19527 8225 74 0,'0'8'12'16,"0"-3"1"-16,5-5 35 15,-5 0-24-15,0 0-11 16,11 0 15-16,-7-15 22 15,5-7-13-15,6-8-14 0,0-5-7 16,-6 0-1-16,2 0-5 16,2 8-2-16,-7 2-1 15,-2 13-4-15,1 4 1 16,-5 4-1-16,4 4-2 16,7-3-1-16,-2-2-2 15,2 3 4-15,2-1 5 16,-3 0-2-16,3 3-2 15,3 0-5-15,-12 0 3 16,-4 0 0-16,4 0 8 16,-4 13 3-16,7 7 13 15,-3 2-9-15,-4 1-12 16,0-6 3-16,0-2-5 0,0 2-2 16,4-2-1-16,1 2 9 15,-5 1-3-15,0-3-3 16,0 2-2-16,0 1 3 15,0-6-1-15,0 3-2 16,6 3 1-16,-6-6-2 16,5-2 3-16,-5-3-4 15,4-2 0-15,-4 0-9 16,11-5-22-16,-2 0-25 16,-1 0-31-16,3 0-31 15</inkml:trace>
  <inkml:trace contextRef="#ctx0" brushRef="#br0" timeOffset="56884.18">20040 8014 126 0,'0'-2'15'16,"0"2"16"-16,-16 0 34 15,3 0-46-15,-6 0-20 16,-11 12 18-16,6 3 24 16,4 5-19-16,-4-2-2 15,11 1 1-15,-2 4-6 0,0 2 7 16,6-1-6-16,9-4-9 16,0-2-2-1,0-8-7-15,0-1-3 16,9-6 2-16,15-3 3 0,10 0 5 15,-1-15-3-15,2-10-4 16,-11-2-9-16,-5 2 21 16,-8 0-5-16,-7 3 2 15,1 7-5-15,-1 2 5 16,0 4-5-16,3 6-1 16,-7 1 2-16,0-1-2 15,0 3 3-15,0 0-3 0,0 0-2 16,0 0-2-1,0 0 3-15,0 15-2 0,4 10 0 16,11 5 20 0,-6 14 4-16,-5 4-8 0,12 1-6 15,-1 4-4-15,-2 1-1 16,6-2 4-16,-8 3-6 16,-2 0 2-16,2-6-1 15,-7 1 2-15,-4-13 0 16,0 1-3-16,0-13 3 15,-4-1-4-15,-16-6 13 16,1-4-9-16,-12-8 4 16,3-6-2-16,-7 0-5 0,-2-11 3 15,-2-18-1 1,9-9-3-16,2 1 2 16,8 10 1-16,7 7 0 15,-2 7-1-15,0 11 0 0,15-3-2 16,-5 5-6-16,1-2-14 15,4-1-15-15,-6 3-26 16,6 0-31-16,0 0-47 16,0 0-105-16</inkml:trace>
  <inkml:trace contextRef="#ctx0" brushRef="#br0" timeOffset="66527.88">17884 7057 7 0,'98'5'31'16,"-11"-5"-9"-16,13 0-6 0,17 0-3 16,4 0 0-1,18 0 12-15,2 0-6 16,9 0 6-16,0 0-6 16,-11 0-8-16,-9 0-7 0,0 0 0 15,-12-5-6-15,-8-2 4 16,-12 2-1-16,-22 3 1 15,-13-1 0-15,-15 3-1 16,-5 0-1-16,-13 0-3 16,-6 0-21-16,-9 0-31 15,-2 0-78-15</inkml:trace>
  <inkml:trace contextRef="#ctx0" brushRef="#br0" timeOffset="67497.97">21238 6461 132 0,'15'-24'15'15,"-11"-6"-15"-15,11 15 13 16,-10 2 34-16,-5 11-12 16,4-1-9-16,-4 3 7 15,0 0-3-15,0 0-8 0,0 0-5 16,0 0-4-16,0 0-4 15,0 25-8-15,-19 20 3 16,-1 19 9-16,-4 14-1 16,5 8-5-16,-1-1-4 15,1-3-1-15,6-7 1 16,2-16-2-16,2-7-1 16,-2-10 1-16,7-9-1 15,4-13-1-15,0-8 2 16,-4-4-3-16,4-8-6 15,0 0-29-15,0-18-13 16,4-14-59-16,7-5-20 16</inkml:trace>
  <inkml:trace contextRef="#ctx0" brushRef="#br0" timeOffset="67927.28">21392 6844 6 0,'0'-3'108'16,"0"3"-95"-16,0 0 7 15,0 0 3-15,-4 11-12 16,-1 3-1-16,1 1 6 16,4 0 1-16,-7 3-7 0,7-1 1 15,0-2 8-15,0-3-3 16,0-7-9-1,0 3 3-15,16-1 2 16,-1-2-5-16,-2-5 1 0,6 0-7 16,1 0 14-16,-1 0-10 15,-3-23 3-15,7 1 6 16,-7-2-3-16,-3-6-8 16,-3 10 2-16,-1-3 1 15,-9 4-2-15,0 6-1 16,-4-2 9-16,-20 5-6 15,4 3-1-15,-3 7-5 16,-8 0-1-16,7 2 0 16,-4 16 0-16,4 4-13 15,9-5-13-15,11 1-18 16,-1-3-20-16,5-8-5 16,0 1-29-16</inkml:trace>
  <inkml:trace contextRef="#ctx0" brushRef="#br0" timeOffset="68261.98">21852 6779 101 0,'0'-7'-2'0,"0"7"27"16,0 0 41-16,0 0-32 15,0 0-4-15,0 0 14 0,-11 0-20 16,-8 5-16-16,-1 15 0 16,-12 5 1-16,8 0-6 15,4 2 4-15,5 5-5 16,11-2-1-16,-1-1 0 16,5-6-1-16,0-3-6 15,0-8 5-15,20 1-6 16,8-8 0-16,7-5-11 15,8 0-20-15,-6-13-23 16,2-12-4-16,-4-7 13 16,-7-3-42-16</inkml:trace>
  <inkml:trace contextRef="#ctx0" brushRef="#br0" timeOffset="69014.38">22084 6782 87 0,'0'-8'50'15,"0"6"-12"-15,0 2 11 16,-6 0-23-16,-3 0-21 15,-6 0 0-15,-9 18-4 16,0 9 2-16,0-3 1 16,13 1 3-16,3 3-4 15,8-11 4-15,0 0-7 16,0-4-2-16,8-8 1 16,12-5-1-16,4 0-1 15,6-13 3-15,-6-11 10 16,0-11-2-16,-5-3-6 0,5-1 5 15,-8 2-9-15,-8 11-5 16,3 14 9-16,-11 12-2 16,0 0-7-16,0 0-9 15,0 8 6-15,0 22 14 16,0 4 6-16,0 6-3 16,0-5-2-16,0-6-3 15,0-3 4-15,13-4-5 16,2-10 3-16,5-7-2 15,8-5 13-15,11-5-8 16,5-22 7-16,-1-8-2 16,0-14-13-16,1-4 4 15,-1-9-9-15,-4-10-3 0,0-5-21 16,-6 5-10 0,-7 5 13-16,-9 15 25 0,-6 14 2 15,-11 16 4-15,0 12 8 16,0 5-5-16,0 5 0 15,0 0-3-15,-4 20-7 16,-20 20 5-16,-6 17 7 16,6 8 5-16,0 2-2 15,4-3-8-15,1-6 6 16,10-4-6-16,-2-12-4 16,7-4 3-16,4-13-6 15,0-13 3-15,15-5-8 0,-2-7-3 16,-2 0-3-16,8 0 10 15,1-17 8 1,-1-10-1-16,5-1-1 16,-4 3 7-16,-7 3-7 0,2 7-1 15,-11 8 0-15,1 4 0 16,-5 3-1-16,0 0 2 16,0 0-2-16,0 22 8 15,0 6 6-15,0 9-5 16,0-5-5-16,0-4 0 15,0-3-1-15,0-8-1 16,0-7-22-16,0 0-41 0,0-10-44 16,0 0-31-16</inkml:trace>
  <inkml:trace contextRef="#ctx0" brushRef="#br0" timeOffset="69167.33">22866 6566 99 0,'4'-8'82'16,"2"1"-94"-16,-6 4 26 16,0 3 6-16,0 0-35 15,0 0-35-15,0 0-11 16,0 3-9-16</inkml:trace>
  <inkml:trace contextRef="#ctx0" brushRef="#br0" timeOffset="69539.44">22866 6566 64 0,'-24'99'59'0,"39"-99"-58"15,-6 0 44-15,15 0-11 16,-1-5-23-16,8-2 4 16,-7 2 4-16,-5 5-9 15,-10 0 8-15,2 0-5 16,-7 0-3-16,-4 0-7 15,0 0 3-15,0 0-2 16,0 12-1-16,-15 8 6 16,-5 7-2-16,-4 0-1 15,1-1-6-15,3 1 2 16,7-7-1-16,7-8-1 0,1-2 1 16,5-5-1-16,0 0-2 15,0 3 1-15,0-1 5 16,0 5-1-16,5-4 4 15,1 2-2-15,7 2-2 16,2-10-4-16,0 6-4 16,9-8-10-16,-4 0-23 15,-7 0-6-15,2-10-31 16,0-10-70-16</inkml:trace>
  <inkml:trace contextRef="#ctx0" brushRef="#br0" timeOffset="69982.91">23196 6730 124 0,'4'-8'4'16,"-4"-2"36"-16,0 8 4 15,0 2-36-15,0 0-3 16,0 0 17-16,-11 0-18 16,-9 0 0-16,-3 0 3 15,3 12-4-15,-4 0 6 16,0 6-7-16,9 2 2 15,-2 0 0-15,10 0 2 16,3-5-7-16,0-3 2 16,4-2-3-16,0-2-3 15,0-6 2-15,19-2-3 0,1 0 7 16,8-7 5-16,-4-11 7 16,0-7-13-16,-9 0-2 15,4-2 7-15,-14 4-10 16,6 9 3-16,-11 6 3 15,0 8 0-15,0 0-9 16,0 0-11-16,0 5 15 16,0 12 4-16,0 11 7 15,0 0 3-15,0-4-5 16,0-2-1-16,0-6-2 16,0-2-3-16,0-9 3 15,4 0-5-15,5-2-1 16,6-3-5-16,4 0-38 0,5-10 5 15,4-20-79-15</inkml:trace>
  <inkml:trace contextRef="#ctx0" brushRef="#br0" timeOffset="70560.32">23523 6365 10 0,'0'44'52'0,"-4"11"3"16,-11 4-23-16,0-2-8 0,6 0 2 15,-11-4-8-15,16-6 0 16,-11-10-8 0,6-7-5-16,-2-12 2 15,7-6-4-15,0-7 4 0,-3-5 6 16,3 0-3-16,-1-5-2 15,1-17-16-15,4-6-4 16,0-4 10-16,0 2 0 16,0 3 3-16,0 4 0 15,9 9 6-15,2 4-1 16,-3 4-6-16,7 4 1 16,5 2-2-16,0 0-5 15,-7 0 3-15,6 0 4 0,-4 0 0 16,9 2-5-1,4 6 4-15,3-5 0 16,-7 2 0-16,-5-5 3 16,-10 2-4-16,2-2 2 0,-7 0-2 15,-4 0 6-15,0 0 2 16,4 0 3-16,-4 0 1 16,0 0-1-16,0 0 0 15,0 0 1-15,0 0-2 16,0 5-7-16,0 2 3 15,0 11-2-15,0 4 10 16,-8 8-4-16,-3 2 2 16,2 3-11-16,-2-10 4 15,3 0-2-15,-3-13-3 16,2-2-24-16,5-7-33 16,4-3-15-16,0 0-14 0</inkml:trace>
  <inkml:trace contextRef="#ctx0" brushRef="#br0" timeOffset="70697.38">23701 6558 81 0,'11'-7'32'15,"-11"2"-33"-15,4 5 6 16,1 0-14-16,-5 2 0 16,0 18-2-16,0 3 2 0,0 9-35 15</inkml:trace>
  <inkml:trace contextRef="#ctx0" brushRef="#br0" timeOffset="71347.53">23697 6764 50 0,'-9'20'42'0,"-2"0"-6"16,3 0-14-16,8-3-12 15,-7-6 3-15,7-4 0 16,0-5-4-16,11-2 4 16,4 0 0-16,-2 0 0 15,7-14 11-15,-5-14-8 16,5 1-3-16,3-3 1 15,-7 2-2-15,-3 6-5 16,-13 7 12-16,0 3-4 16,0-1-5-16,0 8-1 15,0 3-6-15,-9 0-3 16,-2 2-6-16,-8 0-1 0,6 0-2 16,-7 2 4-16,0 15-3 15,5-2 0-15,7 8-8 16,-3-6-20-16,11 3-11 15,0-5 11-15,0-5 4 16,30-8 4-16,-6-2-10 16,4 0 0-16,7-5 17 15,-11-10 36-15,0 6-1 16,-9 1 5-16,-15 3 25 16,0 5 1-16,0 0-20 15,0 0-19-15,0 0-8 16,0 0 3-16,0 0 2 15,0 2 7-15,0 1 0 0,0-3 4 16,0 3 5-16,4-3-14 16,1 0-4-16,5 0-7 15,14-16 22-15,0-8-5 16,4-9 1-16,7 1-9 16,-15 2 1-16,-1 11-1 15,-10 3-3-15,-9 9 14 16,0 7-1-16,0 0-3 15,0 0-10-15,0 0 0 16,0 23-2-16,0 7 13 16,-9 4 6-16,-2 1-4 15,7-10-3-15,4-6 0 0,0-3 6 16,0-9-12-16,0 0-1 16,24-7-4-16,30 0 2 15,13-9 13-15,9-29-6 16,-2-4-46-16,-30-12-95 15</inkml:trace>
  <inkml:trace contextRef="#ctx0" brushRef="#br0" timeOffset="75807.8">13044 12243 41 0,'5'0'70'0,"-5"-12"-56"16,0 2 32-16,0 3 20 15,0 4-15-15,0-5-28 16,0 6-12-16,-5-3 4 16,-6 3-4-16,3-3-5 15,-8 5-6-15,1 0 5 0,11 0-1 16,-5 0-3-16,5 0-1 16,4 0 1-16,-7 0 4 15,7 0 2-15,0 0 5 16,-4 0-1-16,4 0 0 15,0 0-4-15,0 0-2 16,0 0-5-16,0 0 2 16,0 0-1-16,0 0-1 15,0 0 0-15,0 0-3 16,0 0 5-16,0-3-4 16,0 3 4-16,0 0-2 15,0 0-3-15,11 0 2 0,6 0 2 16,14 0 3-16,-3 0-1 15,15 0-1-15,-4 0-4 16,5 0 0-16,-1 0 4 16,-4 0-2-16,-15 0 0 15,0 0 3-15,-9 0-4 16,-2 3 2-16,-6-3 1 16,1 0-4-16,-8 0 4 15,0 2 0-15,0 1-2 16,0-3 2-16,0 0 0 15,0 0-2-15,0 0 0 16,0 0-3-16,0 0-5 16,0 0-2-16,0 2-6 0,0 3-4 15,0-3-3-15,0 6-17 16,0-5-22-16,0-3-15 16,0 2-36-1</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226.01904" units="1/cm"/>
          <inkml:channelProperty channel="Y" name="resolution" value="3561.63037" units="1/cm"/>
          <inkml:channelProperty channel="F" name="resolution" value="2.84167" units="1/deg"/>
          <inkml:channelProperty channel="T" name="resolution" value="1" units="1/dev"/>
        </inkml:channelProperties>
      </inkml:inkSource>
      <inkml:timestamp xml:id="ts0" timeString="2020-04-06T19:19:19.894"/>
    </inkml:context>
    <inkml:brush xml:id="br0">
      <inkml:brushProperty name="width" value="0.05292" units="cm"/>
      <inkml:brushProperty name="height" value="0.05292" units="cm"/>
      <inkml:brushProperty name="color" value="#FF0000"/>
    </inkml:brush>
  </inkml:definitions>
  <inkml:trace contextRef="#ctx0" brushRef="#br0">16817 6807 257 0,'-5'5'61'0,"1"-5"-62"15,4 0 10-15,0 0 61 16,0 0-43-16,0 0-27 16,0 0 12-16,0 0-2 15,0 0-8-15,0 0 5 16,0 0 5-16,4 0 5 16,11 0-4-16,5-8-2 15,4 3-2-15,4-4-3 16,11 3 1-16,9-1-3 15,6-3-1-15,2 5-1 16,-6 3-2-16,3-6 2 0,-6 3-1 16,-8-3-1-16,-15 3 1 15,-4 3-1-15,-5 2 0 16,-11-5 0-16,-4 5-5 16,0 0-2-16,0 0-9 15,0 0-6-15,0 0-11 16,0 0-22-16,0 0-23 15,0 0-15-15,-4 0-23 16</inkml:trace>
  <inkml:trace contextRef="#ctx0" brushRef="#br0" timeOffset="444.81">17083 6561 178 0,'0'-5'-18'0,"0"-3"24"15,5 6 30-15,10-4-24 16,2 4 1-16,9 2 10 16,3 0 10-16,5 0-10 15,-1 0-7-15,2 8-4 16,2 7-4-16,-3-3 3 15,1 1-1-15,-11 1-2 0,-5 1-4 16,-6 3-2-16,-2-3 2 16,-6 0 7-1,-1 7-2-15,-4-3 3 16,0 4 0-16,0 2-6 0,0 0-1 16,0-5-4-16,0 2 2 15,0 0 0-15,-9 3 0 16,-2 5 1-16,-8-2 5 15,-5 4-3-15,0-2-3 16,-4 4 2-16,-2-4-3 16,6 3-1-16,4-9-1 15,3 4-2-15,2-4-12 16,10-1-38-16,5-11-53 0,0-4-26 16</inkml:trace>
  <inkml:trace contextRef="#ctx0" brushRef="#br0" timeOffset="1009.99">18145 6173 245 0,'0'-10'22'16,"0"7"-22"-16,0 3 82 0,6 0-44 15,-6 0-31-15,0 0 1 16,0 0 7-16,0 8-14 16,0 17 0-16,0 10 25 15,5 10 2-15,-5 1-14 16,0 5-4-16,0-10-7 16,4-1-2-16,-4-5 0 15,4-10 0-15,-4-5-2 16,0-8-15-16,0-9-25 15,0-3-28-15,0-20 2 16,0-22-92-16</inkml:trace>
  <inkml:trace contextRef="#ctx0" brushRef="#br0" timeOffset="1120.01">18232 5915 165 0,'6'-18'-16'0,"-1"8"-25"16,-5 8 52-16,0 2-17 15,0 0-103-15</inkml:trace>
  <inkml:trace contextRef="#ctx0" brushRef="#br0" timeOffset="1637.47">18243 6529 37 0,'0'19'11'0,"0"-6"20"16,0-1 31-16,0-12-31 16,0 0-7-16,0 0 14 15,0 0-8-15,0 0-6 16,4 0-4-16,7-17 11 16,-7-10-7-16,9-8-7 15,2-5-8-15,5 0-2 16,-5 0-4-16,5-2-2 15,-7 5 2-15,2 5-4 16,0 7 1-16,-2 4-1 0,-2 12 2 16,-7 1-1-16,5 8-1 15,-9 0 4-15,0 0-5 16,0 0 4-16,6 3-3 16,7 17 3-16,-2 4 16 15,4 6 5-15,-10 0-7 16,-1 0-11-16,0 5 8 15,-4-5-1-15,5 0-3 16,-5-3-6-16,0-5 1 16,0-2-2-16,0 2-1 15,0-7 0-15,0 3 0 16,0-4 1-16,0-1-4 16,0 2 2-16,0-3-9 0,0 1-8 15,0-3-18-15,0-8-9 16,0-2-16-1,0 0-7-15,6 0 13 16,-1-25-20-16,-1-17-27 0</inkml:trace>
  <inkml:trace contextRef="#ctx0" brushRef="#br0" timeOffset="2641.04">18677 5641 132 0,'0'0'0'16,"0"0"20"-16,0 0 39 15,0 0-39-15,0 20-17 16,0 22 25-16,0 20 21 0,0 8-15 16,0 10-6-16,0-4-4 15,0 9 1-15,0-1-13 16,0-9-2-16,0-10-4 15,0-8-2-15,0-15-3 16,0-7 1-16,0-13-2 16,0-9 5-16,0-8-5 15,0-5-4-15,0 0-5 16,-5-7-9-16,-3-23-37 16,-3-3 43-16,2-1 12 15,3 1-3-15,6 8 5 16,0 0 0-16,0 1 0 15,0 4-8-15,15 2 9 0,0 4-3 16,4 1-1-16,1 3 6 16,4 7 0-16,-5-1 3 15,1-1-4-15,-3 5-3 16,-6 0 0-16,4 0 0 16,-6 0-1-16,6 0-3 15,-2 0 2-15,2 0 0 16,1 9-10-16,-8-1-6 15,3-3 6-15,-2 0 6 16,-5 3 4-16,-4-4-2 16,0 4 0-16,7-1 3 15,-7 6-1-15,0 7 7 0,0 4 2 16,0 6 1-16,0 2-4 16,0 0 1-16,0-4-4 15,0-8-4-15,0-8 5 16,0-4-1-16,0-6 12 15,0-2-5-15,0 0 5 16,0 0 0-16,0 0 1 16,0 0-6-16,0-10 2 0,0-12-3 15,0-8-4 1,0-2 1-16,4-8-5 16,0-2-4-16,5 5 2 15,6-3 1-15,0 8-7 0,-2 10 3 16,-2 4-3-16,-2 10-3 15,6 4 3-15,0 1-1 16,-2 1 4-16,3 2 0 16,-6 0 0-16,-5 0 2 15,-1 0 5-15,0 0-2 16,-4 0-1-16,0 0 1 16,5 0 1-16,-5 0-2 15,0 0 0-15,0 0 4 16,0 0-2-16,0 0 4 15,0 5 0-15,6 7 7 16,-1-2-2-16,-5 2 0 16,0-2-2-16,0 5-4 0,0 0 5 15,0 5 0-15,0 10 4 16,0 2-3-16,0 3-1 16,-5 2-7-16,-1-2 0 15,1-3-1-15,-3-7-1 16,8-10-7-16,-5-5-23 15,5-8-29-15,0-2-37 16,0-17-3-16,0-28-80 16</inkml:trace>
  <inkml:trace contextRef="#ctx0" brushRef="#br0" timeOffset="2754.07">19200 5872 201 0,'4'-10'-24'0,"-4"3"-2"15,0 7 34-15,0 0-62 16</inkml:trace>
  <inkml:trace contextRef="#ctx0" brushRef="#br0" timeOffset="3873.04">19130 6407 66 0,'0'25'17'16,"0"-6"27"-16,0-3 2 0,0-9-12 16,0 0 4-16,0-4 1 15,0-3-6-15,0 0-4 16,0 0-2 0,0 0-9-16,0-8-13 0,0-22 11 15,11-12-7-15,4-10-1 16,-2 0-5-16,7 2 0 15,-9 6-4-15,-3 9 1 16,3 10 0-16,-2 7 0 16,6 8-2-16,-2 6 0 15,2 1-1-15,-6 3 1 16,-2 0-3-16,1 0-3 0,-3 0 9 16,1 10-3-16,3 7 7 15,-5 13 2-15,3-5 4 16,1 5-7-1,-3-3 3-15,-1-2-5 0,2-3-1 16,-6-9 1-16,5-4-3 16,-1-3 2-16,-4-6-8 15,11 0-7-15,2 0-18 16,7-13 2-16,3-19 32 16,8-10-4-16,-3-8 0 15,-4 0-8-15,0-2 9 16,-5 8 2-16,-8 6 5 15,-2 13 0-15,-9 5 12 0,0 11-3 16,4 1-2-16,-4 6 0 16,0 2-8-1,0 0 3-15,0 0-11 16,0 0 10-16,0 10-4 0,-4 12-1 16,0 0 0-16,4 3 1 15,0-5-4-15,0-1 2 16,0-1 0-16,0 4-2 15,8-2 2-15,12 0-1 16,4 0 2-16,-9 0-2 16,0 2 3-16,-6 1 1 15,6-1 0-15,-2 3-1 0,-2 0 2 16,-7-1-4 0,0-3-2-16,-4 1 4 15,0-3-1-15,0-1 4 16,-4-3 5-16,-15-5 0 0,6-5-3 15,2-2-3-15,-5-3-3 16,3 0 3-16,-2-25-8 16,0-10-23-16,2-5-4 15,2 0 18-15,7 5 3 16,0 8 5-16,-1 8 0 16,5 6-1-16,0 0-7 15,13 4-1-15,11-4 5 16,6 1 5-16,3-1 0 15,-3 1 7-15,7 0-4 16,2-1-1-16,-15-4 1 16,2 2 3-16,-17 2 3 15,-5 8 5-15,-4-2 6 0,5 2-3 16,-5 2-6-16,6-2-6 16,3 3-2-16,-9 2 0 15,0 0 0-15,0 0-2 16,0 10 0-16,0 15 4 15,0 12 13-15,0 13 1 16,0-3-1-16,0 5-6 16,0-5-8-16,0-4 5 0,0-4-6 15,0-11 1 1,0-11-1-16,0-7 0 16,0-7 1-16,0-3-20 15,0-3-15-15,0-29-35 0,4-16 9 16,7-16-16-16,-11-6-9 15,9 1-76-15</inkml:trace>
  <inkml:trace contextRef="#ctx0" brushRef="#br0" timeOffset="4293.83">19909 5954 14 0,'5'-12'71'15,"6"7"-63"-15,-7 0-1 16,5 5-3-16,6 0-7 16,-6 0 1-16,1 10-4 15,-1 12 1-15,2 8-3 16,8 2-18-16,-6-4 14 15,3-3 8-15,3-6 5 16,-14-6 4-16,5-10 20 16,-1-3 5-16,6 0-8 0,-2 0 22 15,11-8-5-15,11-14-14 16,-11-6-7-16,0-2-8 16,-9 3-5-16,-6 2 11 15,6 8 7-15,-15 7 11 16,0 8 27-16,0 2-17 15,0 0-24-15,-5 0 0 16,-19 0-5-16,-6 17-21 16,2 8 12-16,0 7 0 15,-3 7-5-15,18 4 4 16,-2-6-2-16,11 3 2 16,4-5-4-16,0-8 5 0,0-2-2 15,0-3 1-15,4 1-2 16,20-6 0-16,0-2-1 15,11-8 0-15,12-7-4 16,12 0-2-16,17-24 8 16,2-21-53-16,-15-15-99 15,-24-5-152-15</inkml:trace>
  <inkml:trace contextRef="#ctx0" brushRef="#br0" timeOffset="6721.08">21199 5410 237 0,'0'-5'11'0,"0"5"11"15,0 0 73-15,0 0-49 16,0 0-25-16,0 0 0 16,0 3-10-16,0 22-5 15,0 16 28-15,15 17 3 16,-11 9-16-16,7 13 1 16,-7-3-1-16,-4 7-10 15,0 0 5-15,0-6-8 16,0-6 0-16,-4-13-4 15,-2-14-1-15,6-8-2 16,-5-12 1-16,5-5-2 16,0-10 2-16,0-5-1 0,0 0-1 15,0-5 2-15,0 0-5 16,-4 0-8-16,0-3-19 16,-7-14-24-16,6-13-64 15,-3-10-11-15,8-2-42 16</inkml:trace>
  <inkml:trace contextRef="#ctx0" brushRef="#br0" timeOffset="7254.13">21648 5520 87 0,'4'-6'62'0,"-4"6"-40"15,7 0 63-15,-7 0-22 16,0 0-29-16,0 0-3 16,-15 3-10-16,-9 19-7 15,-4 18 5-15,-7-3 3 16,-4 3-5-16,0 5-5 16,2-8-2-16,-2 3-1 15,4-8-5-15,11-2 0 16,0-8 0-16,5-4-2 15,4-4 0-15,1 2 4 16,4 1 0-16,1-7-4 0,-2 0 6 16,7 2-5-16,4-7-3 15,0 8-5-15,0-1 2 16,4 8 0 0,16-3 8-16,4 6 3 0,6-1 14 15,2 3 3-15,8 5-2 16,-6-3-7-16,3 5-4 15,-2-4 6-15,4-1-13 16,-6-2 0-16,-3-3-3 16,-2-2 1-16,-13-5-3 15,-6-5 1-15,2-5 0 16,-11 0-2-16,0-3 2 16,4 3-2-16,1-2-2 0,-1 2-13 15,2 0-6-15,-1 7-14 16,-1-2-12-16,-4 5-22 15,0-5-50 1,4-3-104-16</inkml:trace>
  <inkml:trace contextRef="#ctx0" brushRef="#br0" timeOffset="8607.14">17088 7754 159 0,'0'0'20'0,"0"0"-4"16,0-6 43-16,0 4-43 0,0-1 2 15,0 3 32-15,0 0-1 16,0-2-15-16,0 2-2 15,0-5-2-15,4 5-13 16,-4 0-3-16,4 0-6 16,3 0-5-16,10 0-2 15,9 0 6-15,3 0-7 16,10 0 3-16,0-3 3 16,-2 3 3-16,-3 0-4 15,1 0 0-15,-7 0 9 16,1 0-5-16,1 0-1 15,-6 0-5-15,0 3 0 16,0-3-3-16,-20 2 1 0,7 3 1 16,-7-2-4-16,-4-3 3 15,4 0-2-15,1 0 0 16,-5 2-10-16,6 1-20 16,-6 0-14-16,0-3-23 15,0 0-16-15,0 0-34 16,0 0-34-16</inkml:trace>
  <inkml:trace contextRef="#ctx0" brushRef="#br0" timeOffset="9053.6">17459 7500 112 0,'0'0'74'16,"4"0"-83"-16,3-2 42 16,6 2 7-16,6 0-14 15,5 0 1-15,-4 0 4 16,4 2-19-16,2 8 1 16,-2 0 6-16,4 10-3 15,0-5-1-15,-2-5-3 16,-2 4-8-16,-11-1 0 15,2-1-1-15,-4 8 2 0,-7-5-4 16,5 3 4-16,-5 4-1 16,3 0 5-1,-3-4-6-15,-4-1 3 16,0 1-3-16,0-4 10 0,0 4 3 16,-11 4-3-16,-6-2 0 15,-3 2-7-15,-6 0-2 16,9-6 0-16,-9-2 0 15,9-1-4-15,-9-1 1 16,13 1-1-16,-7-1-3 16,5-4-12-16,-5-4-21 15,16 4-35-15,-5-3-66 0,9-5-15 16</inkml:trace>
  <inkml:trace contextRef="#ctx0" brushRef="#br0" timeOffset="10107">18314 7547 114 0,'0'0'43'0,"0"0"-48"15,-4 0 55-15,4 0-21 16,0 5-26-16,0 22 21 16,0 5 24-16,0 8-20 0,-5 0 2 15,1 0-11-15,4-3-5 16,0-5-6-16,0-6 3 15,0-12-6-15,0-1-5 16,0-13 2-16,0 0-5 16,0 0 5-16,0-25-1 15,0-17 17-15,0-15-7 16,4-8-10-16,5 5 1 16,-5 0-8-16,7 11 6 15,-2 12 0-15,2 2-1 16,-2 15 0-16,1 0 2 15,-1 8-5-15,15 9 5 16,0-4-2-16,2 2 2 0,6 2 3 16,-1 1 1-16,1 2-1 15,-8 0-5-15,-4 0 2 16,-1 5-3 0,-3 15-8-16,-8 2-23 0,-8 3-16 15,5-1-27-15,-5-3-14 16,0 1-44-16</inkml:trace>
  <inkml:trace contextRef="#ctx0" brushRef="#br0" timeOffset="11798.19">18677 7542 50 0,'4'0'54'15,"7"13"-6"-15,8-3 14 16,1-3-12-16,-1 0-11 0,-6-4-11 16,3-3 0-16,-8 0-10 15,-1-5-9-15,-3-15 7 16,0 3 5-16,-4-1-8 15,0-1-8-15,0-2 2 16,0 7-5-16,0 1 1 16,-8 1-4-16,-7 7-2 15,-5 5-1-15,-4 0 5 16,5 5 2-16,-5 7-4 16,0 6 2-16,4 9 2 15,1 10 4-15,4-2-1 16,6 10-1-16,9-5-1 0,0-6-2 15,4 4-1 1,16-16-2-16,8-7 2 0,7-5-1 16,-7-10 3-1,11 0-5-15,-4-6 9 16,8-23-3-16,-6-9 5 0,2-1-7 16,0-11 1-16,-11-2-3 15,-1-5 1-15,-10-5 2 16,2-8-12-16,-8 6-4 15,-6 4-5-15,-5 13 18 16,0 12-2-16,0 8 4 16,0 9-2-16,0 11 0 15,0 2 1-15,0 5-2 16,0 0-3-16,0 0-7 16,0 0 8-16,-5 0 2 15,1 10 6-15,-7 17 6 16,-4 18 3-16,6 7-3 0,1 13 3 15,-3 4-6-15,6-2 4 16,-6 0-7-16,11-12-3 16,0-5 1-16,0-8-3 15,0-10 2-15,7-2-6 16,2-8 6-16,-5-6-7 16,3-2-8-16,-3-9-9 15,0 5-14-15,5-10-16 0,6 0-25 16,5 0-24-1,3-10 44-15,1-12 15 16,-4-1-5-16,10 1 20 16,-10-3 10-16,4 6 19 0,-5 1 10 15,-6 3 22-15,-2 0 8 16,-7 5 10-16,5 3-2 16,-9 2 5-16,0 3-8 15,0-1-3-15,0 3-6 16,0 0-5-16,0 0-11 15,0 0-10-15,-19 0 3 16,1 0-10-16,-1 17-3 16,-5 3 0-16,9 5 3 15,-1-5-2-15,8 0-1 16,1-3 1-16,7-7 0 16,0-2-7-16,0-8 2 15,0 0-7-15,11 0-1 0,13-13 5 16,0-12 13-16,0-9-2 15,0-6-3-15,-9-5-3 16,-4 17-5-16,-3 6 6 16,-3 12-1-16,-5 10 1 15,0-7-1-15,4 7-5 16,-4 0-13-16,7 0 12 16,-3 17 0-16,5 3 7 0,1 5 7 15,-5 0-2 1,6 0 0-16,2-1-4 15,-3-3 4-15,10-7-1 16,-11-6-4-16,6-8 3 0,4 0-4 16,-6 0 0-16,11-17 3 15,2-11 6-15,3-19-6 16,-6-8-5-16,-7-17-14 16,-3-13-11-16,-7 6-16 15,-6-3-5-15,0 20 30 16,0 12 14-16,0 16 6 15,0 11-2-15,0 13 3 16,0 8-2-16,0 2 5 16,0 0-14-16,0 7 2 15,0 28 7-15,-6 12 18 16,1 15 7-16,1 3-6 16,4 9 7-16,0-4-9 0,0 0-1 15,0-3-5-15,0-18 0 16,0-11-4-16,0-19-7 15,0-6 4 1,0-10-3-16,0-3 5 0,0 0-2 16,0-3 5-16,0-19-17 15,-11-10 11-15,7-8-6 16,-1 2 2-16,5 6-5 16,0 0-1-16,0 14 3 15,5 1-1-15,-1 2 2 16,11 10-9-16,-4-2 3 15,7 7-6-15,8 0 2 0,-13 0-1 16,6 5 5-16,1 0 5 16,-1 2 0-16,-4-2 2 15,-2-3 0-15,-2 8 4 16,-6-7-3-16,-5 2 1 16,0-5-1-16,4 0 0 15,-4 0-2-15,11 0 0 16,-11 0 4-16,0 0 0 15,0 0 4-15,0 0 4 16,0 0 3-16,0 0-4 16,0 0-1-16,4 0-1 15,-4 0-3-15,0 0 1 16,0 0-2-16,0 0 2 0,0 0-5 16,0 5 2-1,0 7-6-15,0 1 3 16,0-1 10-16,0 6-4 0,0 1 0 15,0-3-6-15,4-5 3 16,1 2-5-16,-5-3-16 16,0-7-35-16,6-3-29 15,-6 0-41-15,0-23-2 16</inkml:trace>
  <inkml:trace contextRef="#ctx0" brushRef="#br0" timeOffset="12551.16">19831 7177 264 0,'0'0'0'0,"0"-2"12"16,0 2 29-1,0 0-41-15,0 0-9 0,0 9 11 16,0 11 1-16,0 2-4 16,0 3-17-16,0 1-18 15,0-2-6-15,0-2 8 16,0-4 3-16,0-3 13 15,0 2 17-15,0-7 1 16,5 3 0-16,1-11 12 16,-2 1 13-16,-4-1 11 15,0-2 6-15,0 3-7 0,5-1-18 16,-1 5-1 0,7 8 17-16,-2 2-10 15,-3 1 8-15,3 2 3 16,0 0-12-16,-3-8 3 0,-2 13-11 15,5-12-7-15,-9-3 2 16,7-8-2-16,-7-2-7 16,0 0-3-16,13 0-4 15,2-18 4-15,4-14 17 16,5-10 1-16,-9-3-10 16,-2-2-10-16,-6 7 3 15,-3 15-11-15,5 1 10 16,-9 16-1-16,0 5 0 15,4 1-4-15,-4 2-2 16,7 0-1-16,-3 0-3 16,5 0 9-16,10 10 2 0,5 5 8 15,7 5-3-15,1-5 0 16,7 0 0-16,-4-5 9 16,2-8-6-16,-2-2-3 15,-11 0 0-15,6 0 0 16,-13-17 7-16,3-8-6 15,-9 3 2-15,-7-1-6 16,-4 11 2-16,0 4 0 16,0 6-2-16,-4 2-10 15,-16 0 11-15,-4 0-6 16,-6 13 3-16,-3 16 11 16,-1 4-3-16,10 4 9 15,4 0-6-15,11-2 11 0,9-5-11 16,0-5-4-16,0-6 0 15,9 1-2-15,15-2 1 16,11-11-6-16,4-2-5 16,9-5-1-16,-5-5-17 15,0-17-53-15,-8-11-92 16</inkml:trace>
  <inkml:trace contextRef="#ctx0" brushRef="#br0" timeOffset="13119.75">20938 7510 292 0,'20'0'-72'0,"8"0"103"0,2-5 3 15,7-7-29-15,-6-6 2 16,-3-2-3-16,-9-10 0 15,-3-2 7-15,-8 2-2 16,-8-2 5-16,0 7 0 16,0 0-2-16,0 10-5 15,0 5-2-15,-8 5-7 16,-8 5 0-16,1-2 6 16,-4 2-4-16,6 0 2 15,-11 0 2-15,0 15 2 16,-2 9 13-16,6 1-4 15,7 10-4-15,2 8 4 0,3-9-1 16,8-1-4-16,0-4-8 16,0-9-4-1,19 3 3-15,1-9-2 0,-1-6 1 16,5-5-7-16,0-3-4 16,-4 0 5-16,-1 0-5 15,1-13-33-15,-7-2-17 16,-2-2-8-16,-3-8-22 15,-3 8-56-15</inkml:trace>
  <inkml:trace contextRef="#ctx0" brushRef="#br0" timeOffset="13683.97">21151 7296 94 0,'-11'0'-7'0,"11"0"41"0,-4 3 10 16,4-1-40-16,0 6 11 16,0-8 15-16,0 9-1 15,0-1-8-15,0-3 9 16,0 3-9-16,0 4 5 16,4-2 1-16,3-3-2 15,1 3-5-15,-3-8-6 16,5 3 0-16,-1 3-5 0,11 2 0 15,-5-5 0 1,4 0 4-16,1-5-7 16,-7 2-3-16,2-2 2 15,-10 0-2-15,5 0 1 0,-5 0-1 16,-5 0 3-16,4 0-4 16,-4 0-2-16,4 0 2 15,-4 0 0-15,0 0-1 16,7 0 2-16,-7 0 1 15,0 0-3-15,0 0 3 16,0 0-4-16,0 0 1 16,0 0 2-16,0 0-3 0,0 0 4 15,0 0 0 1,0 0-1-16,0 0 0 16,0 0 0-16,0 0 1 15,0 0-1-15,0 0 1 0,0 0-1 16,0 0-1-16,0 0-2 15,0 0 3-15,0 3-3 16,0-3 0-16,0 0-1 16,0 0-9-16,0 0-28 15,0 0-27-15,0 0-39 16,0 0-41-16</inkml:trace>
  <inkml:trace contextRef="#ctx0" brushRef="#br0" timeOffset="14185.24">21372 7217 152 0,'0'0'20'0,"0"0"37"15,0 0 11-15,0 0-50 16,0 0-6-16,0 0 9 15,0 0 10-15,0 0-10 16,0 0 0-16,-4 2-8 16,-11 5 6-16,-3 4 2 15,-1 1-10-15,-1 3 2 16,1 2-2-16,4-2-4 16,6 7 1-16,-6-4-4 0,6 4-1 15,-2 0 2-15,3-1-2 16,1-9 1-16,3 5 4 15,4-11-4-15,0 1 2 16,0 5-6-16,0-12 4 16,0 0-5-16,0 0 3 15,0 0 0-15,0 3-2 16,-5-1 2-16,5 3 3 16,0-2-3-16,-4-3-3 15,4 5 4-15,0-3-3 16,0-2 1-16,0 0-3 15,0 0 3-15,0 0-7 16,0 0 0-16,0 0-8 0,0 0-15 16,0 0-8-16,0 0-6 15,4 0-41-15,5 0-34 16,2 0-39-16</inkml:trace>
  <inkml:trace contextRef="#ctx0" brushRef="#br0" timeOffset="14618.8">21229 7187 67 0,'0'-3'7'15,"0"3"70"-15,0 0-14 0,0 0-28 16,0 0 17-16,0 0 0 16,0 0-17-16,0 0-14 15,0 0-1-15,0 0-8 16,0 0 1-16,0 0-9 16,0 0 0-16,-6 0-1 15,6 13-5-15,0 9 16 16,0 6 4-16,0-3-8 15,0 9-1-15,0-4-2 0,10 2 7 16,-1 1-6-16,6-9 0 16,-6-4-8-16,2-2 4 15,-2-8-4 1,1-3 3-16,-5-2-3 0,-1-3 0 16,0 4-3-16,3-6-7 15,-7 0-22-15,4 0-23 16,1-13-20-16,-5-14-43 15,0-8-73-15</inkml:trace>
  <inkml:trace contextRef="#ctx0" brushRef="#br0" timeOffset="15459.47">21416 6760 163 0,'0'0'55'0,"0"19"-61"15,0 29 68-15,0 14 4 16,0 7-43-16,-5 1 7 16,1-3-3-16,-7-5-7 15,7-2-4-15,0-8-3 16,-5-3 4-16,2-9-8 0,3-5-6 15,4-18 2-15,-9-4-1 16,9-11-1 0,0-2 0-16,0 0 4 15,0 0-4-15,-6-10-3 0,1-9-30 16,1-9 18-16,0 3 7 16,4-2 2-16,0-6-2 15,8 11 3-15,8-2-4 16,3 6-4-16,-10 13 6 15,10-2-1-15,1 7 2 16,-5 0-9-16,-2 0-3 16,2 0 1-16,1 5 6 15,-8 9 3-15,3 4-1 16,-2 2 9-16,-9 7-3 16,4 0 4-16,3 11-3 15,-3-3 2-15,0-3 2 0,1-5 1 16,-5-9-1-16,0-4 7 15,0-9 5-15,0-2-2 16,0-3-4-16,4 0-4 16,-4 0 1-16,0 0-4 15,11-22-8-15,-7-18 10 16,7-8-2-16,-7 7-9 16,1 8-8-16,-1 6 2 15,7 7 9-15,-2 8-3 16,1 7-10-16,3 2-9 15,3 1 5-15,-1 2 0 16,-2 0 10-16,-7 0 3 16,-1 0 3-16,-5 0 1 0,0 0 2 15,4 0-2-15,0 0 9 16,-4 5 1-16,11 2 3 16,-11 3-4-16,5 0 2 15,3-2 0-15,-1 1 6 16,-7 4 5-16,4 1-3 15,-4-1 3-15,0 7-1 16,0 2 3-16,0 6-3 16,-4 4-7-16,-11-5-5 15,15-2-5-15,-5-10 0 16,5-3-4-16,-6-4-7 16,6-8-44-16,0 0-71 0,0-12-91 15</inkml:trace>
  <inkml:trace contextRef="#ctx0" brushRef="#br0" timeOffset="15992.64">21759 7418 109 0,'0'25'4'0,"0"-13"24"16,0-4 10 0,0-1-21-16,0-4 3 0,6-3 7 15,-6 2 28-15,5-2 4 16,-5 0-24-16,8-7-7 15,-8-18-9-15,15-5-12 16,-6-7-4-16,2 2-2 16,8-2 1-16,-10 10-1 15,2 4 0-15,2 6-2 16,-2 12 1-16,-7 2-1 0,7-2-2 16,-2 2-1-16,-5 1 3 15,11 2-2-15,-6 0 0 16,2 0 5-1,-2 0 4-15,-5 15 4 0,2 7 4 16,-6 8 15-16,9 2-14 16,-9 3-5-16,0-5-3 15,4-5-3-15,3-3-3 16,-7-7 0-16,4-2-1 16,-4-3 0-16,5-10-12 15,-5 5-26-15,4-3-20 16,-4-2-37-16,4 0 1 15,11 0-3-15</inkml:trace>
  <inkml:trace contextRef="#ctx0" brushRef="#br0" timeOffset="16455">22345 7207 143 0,'0'-8'1'16,"0"3"10"-16,0 0 49 16,0 5-34-16,-15 0-10 15,-5 0 4-15,0-2-17 0,1 2-3 16,-5 0 5-16,5 0 8 16,-1 0-2-16,7 0 0 15,2 0-3 1,2 0-3-16,5 7-4 0,-2 1 0 15,6 9 2-15,0-4 7 16,10-1-5-16,6 5 5 16,1 3-4-16,3 0 3 15,-5-3-3-15,4 8-2 16,-10-5 2-16,6 2 0 16,0-1-3-16,-15-4-1 15,0 0 1-15,0-7 0 0,0 3 6 16,0-8 6-16,-24-3 0 15,5 1 0 1,-11-1-7-16,6-2-7 16,4 0-17-16,-4 0-4 0,16-10-11 15,-8-10-4-15,16 0-25 16,0-4-10-16,20 1-3 16,8 6-2-16,16-1-19 15</inkml:trace>
  <inkml:trace contextRef="#ctx0" brushRef="#br0" timeOffset="16636.29">22503 7219 127 0,'0'-5'20'0,"0"5"42"15,0 0 1 1,0 0-40-16,0 18-14 16,0 9 33-16,-9 5-8 15,-6-5-13-15,11 8-10 0,-7-5-5 16,2-7-4-16,5-1-3 15,4-12-21-15,0-10-60 16,0 0-62-16</inkml:trace>
  <inkml:trace contextRef="#ctx0" brushRef="#br0" timeOffset="17071.93">22827 7199 101 0,'6'-5'1'16,"-6"0"60"-16,0 5 14 16,0 0-44-16,0 0 18 15,-6 0 3-15,-14 0-35 16,3 3-16-16,-3 12 10 16,-4 2 10-16,-2 6-3 0,2-1-8 15,5 3 4-15,6 7-10 16,2-2-6-16,7 2 6 15,4-2 1-15,0-5-3 16,0-10-4-16,19-3-2 16,9-5 2-16,7-7-9 15,8 0-6-15,5-9-13 16,6-23-45-16,-6-11-43 16,-4-4-40-16</inkml:trace>
  <inkml:trace contextRef="#ctx0" brushRef="#br0" timeOffset="17414.8">23169 7060 191 0,'-4'-3'7'15,"-5"3"4"-15,-14 0 29 16,7 0-28-16,1 13 4 16,2 0 9-16,2-1-4 15,7 6-5-15,0-1-2 16,4 0 2-16,0 6 0 15,0-9-5-15,0 9 1 16,4-4-3-16,11 2-3 16,-2 4 6-16,2-3-1 15,1 2 0-15,-8-1-1 16,-8-6 3-16,5 3-4 0,-5-7 15 16,0 2-6-16,0-3 6 15,-13 0-7 1,-7 1-4-16,-10-1-7 15,6-7-3-15,-4 3 0 0,-7-8-6 16,2-5-8-16,-1-15-23 16,1-15-23-16,-2-5-28 15,1 3-97-15</inkml:trace>
  <inkml:trace contextRef="#ctx0" brushRef="#br0" timeOffset="17672.87">22720 6911 285 0,'0'-2'-10'16,"0"2"70"-16,0 0 28 15,0 0-55-15,0 0-21 16,0 0 21-16,0 0-19 15,0 0-9-15,0 0-4 16,0 0-1-16,0 0-9 16,0 0-38-16,0 0-48 15,-8 0-60-15,-3 12-60 16</inkml:trace>
  <inkml:trace contextRef="#ctx0" brushRef="#br0" timeOffset="18136.04">21759 7040 352 0,'0'0'49'0,"0"0"-48"16,0 0 61-16,0 0-46 15,0 0-11-15,0 0 3 0,0 0-2 16,0 0-4-16,0 0-10 15,0 0-42-15,-9 0-92 16,-6 5-82-16</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226.01904" units="1/cm"/>
          <inkml:channelProperty channel="Y" name="resolution" value="3561.63037" units="1/cm"/>
          <inkml:channelProperty channel="F" name="resolution" value="2.84167" units="1/deg"/>
          <inkml:channelProperty channel="T" name="resolution" value="1" units="1/dev"/>
        </inkml:channelProperties>
      </inkml:inkSource>
      <inkml:timestamp xml:id="ts0" timeString="2020-04-06T19:20:01.372"/>
    </inkml:context>
    <inkml:brush xml:id="br0">
      <inkml:brushProperty name="width" value="0.05292" units="cm"/>
      <inkml:brushProperty name="height" value="0.05292" units="cm"/>
      <inkml:brushProperty name="color" value="#FF0000"/>
    </inkml:brush>
  </inkml:definitions>
  <inkml:trace contextRef="#ctx0" brushRef="#br0">1196 12169 76 0,'0'-15'30'15,"0"2"-22"-15,0 3-2 16,-5 1 63-16,5 1-21 16,0 6-23-16,0-1 28 15,0 3 0-15,-4 0-10 16,0 0-7-16,-1 0-8 16,5 0-2-16,0 0-12 15,0 0-11-15,0 25-4 16,0 22 1-16,0 15 13 0,-6 11-7 15,6 6-3 1,0-2-3-16,0-5 2 16,0 0 0-16,0-7-1 15,0-10 0-15,0-13-1 0,0-12 3 16,0-16-13-16,6-11-17 16,-6-3-21-16,0 0 1 15,-6-27-19-15,-14-16-64 16,3-14 31-16</inkml:trace>
  <inkml:trace contextRef="#ctx0" brushRef="#br0" timeOffset="362.07">1178 11915 137 0,'5'-2'16'15,"-1"-1"1"-15,0 3 12 16,7 0 6-16,2 15-47 16,2 13 38-16,9 7 1 15,0 2-10-15,-4-2-4 16,-1 0-3-16,-8-6 1 16,-11-7 2-16,0-2 11 0,0 0 4 15,0 0 11 1,-26 2-10-16,-7 1-12 15,-10-3-7-15,-5 0-4 16,-2-3-3-16,3-4-5 0,12-4 2 16,2-6-6-16,9-3-12 15,5 0-1-15,8 0-4 16,11 0-15-16,0 0-50 16,30-10-8-16,18-13 36 15,11-1-29-15</inkml:trace>
  <inkml:trace contextRef="#ctx0" brushRef="#br0" timeOffset="704.68">1467 11570 144 0,'0'0'22'0,"0"0"-26"0,0 0 1 16,0 10 29-16,0 7-10 15,0 11-12-15,-9-4 28 16,9 9-2-16,0 1 7 16,-6 4 18-16,6 7-22 15,-9 4 0-15,9 6-12 16,-9 0-4-16,-2 4-12 15,3 1 2-15,1-8-7 0,3-5 0 16,0-4 0-16,4-8-1 16,0-6-17-16,0-9-19 15,0-10-41-15,8-10-34 16,3 0-36-16</inkml:trace>
  <inkml:trace contextRef="#ctx0" brushRef="#br0" timeOffset="1238.14">1699 12028 35 0,'0'-13'13'0,"0"8"12"0,0 2 32 16,-9 1-15-16,-1 2-20 16,-10 0 6-16,1 5 8 15,-5 13-30-15,-5 6 7 16,10 3 4-16,4 6-6 16,-5 1 0-16,16-1-2 15,0 2-1-15,4-3-6 16,0-2 1-16,0-6-1 0,15-11-5 15,-2-3 0-15,2-10 0 16,4 0-4-16,1-5 14 16,4-25 0-16,-9-7 5 15,2-8-8-15,-6-4-8 16,-2 1 14-16,-3 4 1 16,-6 14-14-16,0 12 7 15,0 11 2-15,0 7-5 16,0 0 0-16,0 0-3 15,0 0 0-15,0 0-9 16,0 7-1-16,5 15 9 16,-1 4 18-16,0 1-3 15,7-2-11-15,-2-3 0 0,2-9-1 16,-7-11-25-16,5 1-16 16,-5-3-21-1,7-3-12-15,4-15-26 16</inkml:trace>
  <inkml:trace contextRef="#ctx0" brushRef="#br0" timeOffset="1853.43">1868 12101 33 0,'0'16'41'0,"0"1"2"16,0-2 5-16,0 0-11 16,0-3-4-16,0-2 0 15,0-2-14-15,0-8-7 0,5 0-3 16,-1 0-9-16,-4-3-5 15,11-17 7 1,-2-12 13-16,2-15 6 16,-3-6-16-16,-3 4-1 0,1 9-1 15,-2 5-8-15,1 11 5 16,10 11 1-16,-11 1-3 16,5 12-6-16,2 0 3 15,-7 0-3-15,0 0-8 16,3 17 10-16,-3 10 17 15,-4 8 11-15,5 5-10 16,-5-10-7-16,4 7 0 16,0-10-4-16,12-5 0 15,-1 1-1-15,-2-18-2 16,13 0-7-16,2-5 5 16,7-3 6-16,-7-22 5 15,5-4 1-15,-3-1-4 0,-6-2-8 16,0-1 5-16,-13 4 4 15,-3 4-2-15,-3 0 3 16,-1 10-4-16,-4 2-3 16,0 4 7-16,0 1 2 15,0 8-4-15,-4 0-1 16,-9 0-11-16,-3 0 1 16,-3 0 10-16,4 13 0 15,2 7-5-15,-3-1 5 16,16 11-3-16,0 5 4 15,0-3 0-15,0 3 3 16,16 2 2-16,3-7-2 0,5 0 0 16,-4-12-5-16,3-6 0 15,-10-7-7-15,7-5-2 16,10 0-23-16,-1-25-10 16,5-20-47-16,-1-4-26 15</inkml:trace>
  <inkml:trace contextRef="#ctx0" brushRef="#br0" timeOffset="2377.73">2708 11796 120 0,'0'0'142'16,"0"0"-140"-16,0 0-2 16,0 0 53-16,5 0-23 15,21-20-13-15,2-5 0 16,11-10 2-16,-11-14-12 15,1 7-9-15,-3-5 7 0,-9-1 1 16,-2 11-2-16,-11 12 3 16,3 5 11-16,-7 16 3 15,0 4 3-15,0 0-10 16,0 0-14-16,0 7-4 16,0 18 7-16,0 12 3 15,0 7 0-15,0 7 3 16,0-2-3-16,0-2 0 15,0 5 0-15,0-4-2 16,4-1-1-16,5-2-1 16,-2-8-1-16,1 0-1 15,-3-2 0-15,-1-12-2 16,2-1-3-16,-6-7-17 0,0-8-13 16,0 3-14-16,0-2-21 15,-6-1-30-15,-11-3-11 16,-3 4-43-1</inkml:trace>
  <inkml:trace contextRef="#ctx0" brushRef="#br0" timeOffset="2642.19">2719 12214 227 0,'0'0'30'0,"0"0"-6"16,0 0 15-16,0 0 14 0,13 0-41 15,22-18 10-15,13 1 19 16,10-3-22-16,1 0-3 16,8-5-6-16,-4 1 4 15,0 1-10-15,4 0 0 16,-8 11 1-16,-11 5-1 16,-9 4-4-16,-20 3-1 15,-6 0-2-15,-8 0-31 16,-5 0-30-16,0 0-32 15,-18 0-51-15</inkml:trace>
  <inkml:trace contextRef="#ctx0" brushRef="#br0" timeOffset="3697.87">1491 10747 268 0,'0'-9'7'15,"-13"-4"-5"-15,-7 11 32 16,-4 2 18-16,5 0-51 16,-5 0 26-16,4 0 9 15,1 0-23-15,4 10-8 16,-1-1-3-16,12 1 3 0,0 6-5 16,-1-7-4-16,5 11 1 15,0-5-1-15,5 8 0 16,10-1 2-16,2-3-1 15,9 7 3-15,3-4 3 16,-1 3-2-16,-4 7 0 16,-9-2 0-16,-4 2 2 15,-7-5 1-15,0-2-1 16,-4-5 6-16,0-3 2 16,-15 6 0-16,-13-8-1 15,4-2-4-15,0-6 0 16,0-2-5-16,-6-5-3 15,6-3-17-15,-8-17-7 0,6-4 7 16,2 6-20-16,0 6-16 16,9 2 14-16,15 7-17 15,0 3 5 1,15 0-100-16</inkml:trace>
  <inkml:trace contextRef="#ctx0" brushRef="#br0" timeOffset="4372.82">1467 11075 43 0,'35'-10'51'0,"-16"3"-11"15,1-5-4-15,-12-5-11 16,1-4-12-16,6-9 34 16,0-2-13-16,-2-5-7 15,-6 0-15-15,-3-3 4 0,1 5-8 16,-5 15 1-16,0 3 11 16,0 12-10-16,0 0-2 15,0 5-11-15,-9 0 8 16,2 0-4-16,3 10-2 15,-9 15 1-15,2 12 0 16,3 3 2-16,1 4-1 16,7-4-2-16,0-2 1 15,0-1 1-15,11-12-2 16,13-6-2-16,-5-11-4 16,5-8-1-16,0 0-7 15,-4-10 13-15,8-12 2 16,-2-1-20-16,-9 1 9 0,-2 2 4 15,-4 10 4-15,-11 3 7 16,5 2-2 0,-1 2-3-16,-4 3-4 15,4 0-3-15,-4 0-8 0,0 0-6 16,0 20 25-16,0 5 7 16,0 5 9-16,0 2-1 15,0-7-10-15,0-13 0 16,7 1-1-16,-3-11 0 15,-4-2 0-15,0 0 4 16,4 0-6-16,-4-22 8 16,0-10-10-16,9-16 26 0,2-11-20 15,-2-3-9-15,2 2-7 16,-3 10 5 0,3 15 2-16,2 16-3 15,-6 8 3-15,-7 9-7 0,0 2 1 16,0 0 0-16,8 10-16 15,8 15 26-15,-3 7 20 16,-3 8-5-16,-5-3 6 16,-1-2-22-16,7-2 2 15,-7-11-6-15,1-7 2 16,-1-8-9-16,2-2-18 16,-1-5-25-16,-1 0-24 15,16-12-26-15,-1-18 27 16,9-7-23-16</inkml:trace>
  <inkml:trace contextRef="#ctx0" brushRef="#br0" timeOffset="5349.89">2164 10712 1 0,'13'-34'40'16,"-3"4"18"-16,-10 10-33 0,0 3 21 15,0 7 8-15,-10 8-6 16,-10 2-8-16,3 0-33 16,2 0-8-16,-1 5 11 15,12 9-1-15,0 4-6 16,4-1-2-16,0 3 2 15,0 5-3-15,13 0-2 16,6-3 7-16,5 5-3 16,-4-7 13-16,-5 2-9 15,0-1 2-15,-2 4-2 16,-2-9 4-16,-2 5-1 16,-9-7 6-16,0-3-7 0,0 1 1 15,0 0-3-15,-5-7 1 16,-3-2-2-16,1-3-2 15,-2 0-18-15,5-8-27 16,-7-9 4-16,11-8 7 16,0-3-10-16,0 6 14 15,15 3 21-15,5 6-5 16,4 5 7-16,-5-1 1 16,1 1 3-16,-7 3 2 15,-2-2 0-15,-3 7-1 16,-8 0 3-16,0 0 7 15,0 0 9-15,0 0-7 16,0 12 7-16,0 5 0 0,0 8-7 16,-8-2-7-16,8-1-1 15,0-7 0-15,0-3-5 16,0-1 3-16,0-4 3 16,4-7-7-16,11 0 1 15,0 0 13-15,3-18-2 16,-3-6-3-16,-4-3 5 15,-7-8 10-15,1 2-15 16,-5-1 3-16,0-1-6 16,0 5 1-16,0 8-2 15,-9 6 1-15,-2 6 0 16,-4 6-4-16,6 2-4 0,-6 2-11 16,6 0 5-16,-2 0 0 15,3 4 3-15,8 8 3 16,-5 4-2-16,5-2-7 15,0-1-11-15,5-3 12 16,14-3 0-16,1 1-1 16,4-8-10-16,-5 0 14 15,9 0 3-15,-8 0 7 16,-1 0 2-16,-3 0-4 16,-8 0 0-16,8 0-3 15,-3 12-2-15,13 0 5 16,-13 1 0-16,6-1 2 15,-4-4 0-15,-6-3 0 0,2-5-3 16,-11 0 1-16,4 0 2 16,-4 0 12-16,0-13-8 15,5-9 18-15,-5-3-2 16,0-5-1-16,0-7-5 16,0-5-7-16,0 2 1 15,0-2 3-15,0 2-2 16,0 8 3-16,-5 5 0 15,5 7 7-15,0 10-8 16,0 0-1-16,0 2-9 16,0 1-4-16,20-3-3 15,4 2 2-15,4-4-1 0,7 5-22 16,8-4-28-16,-4-1-48 16,-11 0-65-16</inkml:trace>
  <inkml:trace contextRef="#ctx0" brushRef="#br0" timeOffset="9669.7">22586 11704 79 0,'0'-39'137'0,"0"4"-155"16,0 7 43-16,0 4 12 15,15-2-32-15,4 9 1 0,1 0 4 16,-7 5 4-16,-2 1 6 16,-3 6-7-16,3 0 8 15,-2 3-2-15,0 2-10 16,6 0-1-16,0 0-4 16,5 17-5-16,-1 8 9 15,1 15 9-15,-7 12 5 16,-9 6-12-16,-4 13-2 15,0-1-4-15,-24 2 1 16,-8-5 8-16,-18-2-7 16,-2-8 2-16,-7 0 0 15,3-12 0-15,1 0-6 0,12-15-2 16,8-8 1-16,22-10-1 16,9-9 0-16,4-3-7 15,0 0-5-15,0 0-3 16,8-5-4-16,16-8 31 15,15 1-1-15,-4-1-5 16,2 8-3-16,13 5 14 16,2 0-7-16,11 0 4 15,0 8-2-15,-11 4 7 16,-2-2-6-16,-26-2-2 16,-15-1-6-16,-3-7-5 15,-2 3 6-15,-4-3-6 16,0 0 3-16,0 0-2 0,0 0-1 15,0 0-31-15,0 0-24 16,0 0-44 0,0 0-111-16</inkml:trace>
  <inkml:trace contextRef="#ctx0" brushRef="#br0" timeOffset="15106.57">8556 18055 247 0,'4'0'55'15,"-4"0"-115"-15,0 0 65 16,0 0 24-16,0 0-6 16,0 0-18-16,0 0 26 15,0 0 17-15,0 0-12 16,0 0-8-16,0 0 4 15,0 0-6-15,0 0-8 16,0 0-2-16,0 0-4 16,0 0-4-16,0 0-5 15,0 0-1-15,0 0-1 0,0 0 0 16,0 0 2-16,4 0-2 16,-4 0 3-16,0 0-1 15,0 0 4 1,0 0-4-16,0 0 4 0,0 0 1 15,0 0-2-15,0 0-7 16,0 0 1-16,11 0-8 16,2 0 4-16,7 0 5 15,10-3 0-15,3-6 2 16,1 9-4-16,-5-5 2 16,-1-3-1-16,-9 8 1 15,5-5 0-15,-4 5-2 0,-1 0 1 16,-3 0 1-16,7 0-1 15,1 0 2 1,-4 0 0-16,4 0-2 16,6 0 0-16,-2 0-1 0,1 0 5 15,5 0-4-15,-6 0-3 16,3 0 5-16,-3 0-4 16,-4 0 6-16,4 0-4 15,-8 0-3-15,-1 0 6 16,5 0-3-16,2 5 0 15,2-5 1-15,5 8-1 16,-3-3-1-16,-6-5 2 0,4 5-4 16,3-5 3-16,-3 0-1 15,0 0 1 1,3 0 0-16,-8 0 1 16,6 0 0-16,1 0-1 0,-2 0 2 15,1 0-1-15,5 0-1 16,-6 0-3-16,7 0 2 15,4 0 2-15,-11 0 0 16,7 0-1-16,-2 0-2 16,-5 0 3-16,-2 0 1 15,-2 4-1-15,0-4-1 16,0 0 2-16,4 8-2 16,-4-8-1-16,10 0 1 15,-5 0 0-15,1 0 1 16,3 0-1-16,-3 0 0 15,-2 5 0-15,-4-5 1 16,0 0-1-16,-4 5 1 0,-1-5-3 16,5 0 3-16,0 5-1 15,6-2-1-15,-2-3 3 16,-4 4-2-16,0-4 0 16,2 0 0-16,2 0 1 15,-4 0-2-15,0 0 3 16,-4 5-3-16,-1 0 2 15,1 3 0-15,-1-8-1 16,1 5 1-16,-1-5 1 16,-6 5-2-16,7-5-1 15,4 0 4-15,0 5-3 16,6-3 1-16,-2-2 1 0,0 0-2 16,7 0-2-16,0 0 4 15,-2 0 0-15,-3 0-1 16,7 0-2-16,-7 5 1 15,-2-5 2-15,1 0-2 16,1 0 1-16,3 0-2 16,-3 0 1-16,-2 0 0 15,7 0 0-15,-7 0 1 16,-4 0-2-16,6 0 3 16,-12 5-4-16,1-5 3 15,1 5-1-15,-5-2-1 16,0 2 1-16,-2-5 1 15,7 0 0-15,-1 0-1 0,1 0 0 16,-5 0 1-16,5 0-2 16,-7 0 1-16,-3 0 1 15,3 0 1-15,-2 0-4 16,-6 0 2-16,-5 0 0 16,0 0 2-16,0 0-2 15,4 0 1-15,-4 0 0 16,0 0 2-16,0 0 2 15,0 0-2-15,0 0 0 16,0 0-2-16,0 0 0 16,0 0 1-16,0 0 0 15,0 0 0-15,0 0-1 0,0 0-15 16,0 0-15-16,-4 0-21 16,-12-13-51-16,-7 3-111 15</inkml:trace>
  <inkml:trace contextRef="#ctx0" brushRef="#br0" timeOffset="29172.36">19831 5067 182 0,'-4'13'66'0,"-5"-9"-72"16,-2 4 25-16,11 0 29 15,0-1-37-15,0-7-9 16,0 0 11-16,0 0 4 16,0 0-4-16,0 0-5 15,0 0 4-15,0-5-1 16,5-8-4-16,10-3 7 0,9-7 4 16,0-5-4-16,0 1-16 15,10-10-5-15,1 0 7 16,-7 0 0-16,0-1 5 15,-4 6-2-15,-4 2-2 16,-5 5 2-16,0 5 3 16,-2 3-4-16,2 5 3 15,1-3-3-15,-3 5 4 16,-2 0-4-16,-3 5 0 16,-1 2 5-16,-7 3 0 15,0 0 4-15,0 0 2 16,0 0-7-16,0 0-7 15,0 0-2-15,0 18 2 0,8 7 6 16,1 4 7 0,6 11-1-16,0 2-5 0,-1-5-4 15,5 3 2 1,1-5-4-16,-1-5 5 0,-4-5-5 16,-6-5 3-16,6-3-3 15,-6-4 1-15,2-6 0 16,-11-4-1-16,4-3-4 15,-4 2-24-15,0-2-28 16,0 0-19-16,0-5-50 16,-19-13-114-16</inkml:trace>
  <inkml:trace contextRef="#ctx0" brushRef="#br0" timeOffset="29852.07">20103 4680 61 0,'0'0'29'0,"0"0"26"0,4 0-11 15,0 5-9 1,3 12-5-16,1 8-2 16,8 7 0-16,-3 5-6 15,2 8-2-15,-4 7 4 0,-3 3 10 16,1 12-9-16,-2 0 3 15,-7 8-7-15,0 9-1 16,0 1-2-16,0 7-5 16,-11-3-3-16,-2 3 2 15,-7-2 1-15,1-14 1 16,-5-1-2-16,13-15 3 16,2-6-8-16,3-4-2 15,-3-7 3-15,9-6-5 16,-9-10 0-16,9-5-3 15,0 0 1-15,0-4-1 16,0-3 0-16,0-3 1 16,0-9-1-16,0-3 0 0,0 3-7 15,0-3-10-15,0 0-13 16,0 2-20-16,0 3-31 16,-10-3-16-16,-10 3-105 15</inkml:trace>
  <inkml:trace contextRef="#ctx0" brushRef="#br0" timeOffset="31496.46">5675 4764 191 0,'0'-7'27'0,"0"5"-14"15,0 2 82-15,-4 0-57 16,-7 0-35-16,3 0 1 16,-12 11 4-16,5 12-3 15,-5 2-3-15,-4 10 6 0,5 4 1 16,-5 3-3-16,0-2 2 15,5-5-5-15,6-7 2 16,2-9-7-16,6-1 6 16,5-13-6-16,0-5-3 15,0 0 2-15,0 0-5 16,0 0-2-16,0 0 4 16,0-18-3-16,5-12 8 15,6-7 14-15,-3-7-20 16,1 1 17-16,6 6-5 15,5 5-6-15,-5 10 3 16,-2 6 1-16,-2-1-6 0,-3 7 3 16,8 0 4-16,-8-2-6 15,8 7 3-15,-1-3 0 16,-2 3 0-16,2 3-3 16,4 2 4-16,-3 0-7 15,-3 0 5-15,6 17 13 16,5 5 0-16,6 1 3 15,3 0-6-15,-3 4-1 16,3-5-2-16,2 1-3 16,-7 1-1-16,2-11 0 15,-12-1-3-15,1 1 2 16,-8-6-3-16,-2 3-21 16,-3 0-35-16,3 7-10 0,-5-2-15 15,1-5-9-15,1 2-58 16</inkml:trace>
  <inkml:trace contextRef="#ctx0" brushRef="#br0" timeOffset="32185.63">5660 4732 99 0,'0'-10'8'0,"0"5"3"0,7 0 57 15,-7 3-17-15,4-1-33 16,0 3 22-1,-4 0 5-15,0 0-10 0,0 0-17 16,0 8-3-16,0 19-4 16,0 18 10-16,0 17 17 15,9 12-21-15,2 8-10 16,4 2-2-16,-2 8 1 16,7 5 9-16,-9 0-1 15,2-2 8-15,-3 9-13 16,-1-2 4-16,-5 3-5 0,-4 1 2 15,7-6-2-15,-3-6-1 16,1-9-4 0,6-8 2-16,-3-8-3 15,7-11 0-15,-6-9 4 0,-5-12-3 16,3-9 1-16,-7-8 0 16,0-6 0-16,0-3-1 15,4-6 2-15,-4-5-2 16,0 0-3-16,0 0 3 15,0 0-4-15,0 0-7 16,0 0-19-16,5 0-24 16,-1-5-29-16,0-3-50 15,-4-2-27-15</inkml:trace>
  <inkml:trace contextRef="#ctx0" brushRef="#br0" timeOffset="46236.16">6589 14591 77 0,'0'0'17'0,"0"5"-36"16,0-5 25-16,0 0 6 15,0 3-6-15,0-3-4 16,0 0 22 0,-11 0 1-16,7 7-7 0,0-1 4 15,-1 3-9-15,-1 1-6 16,1 3-3-16,1-1-2 15,4 3-1-15,0-7-3 16,0-1-1-16,0 0-2 16,0-7-3-16,0 0 1 15,9 0 0-15,6-7 14 16,0-5 6-16,-6-4-2 0,6 2-10 16,-6 6 7-16,2-4 1 15,-7 5-3 1,-4 2-1-16,0-1-2 15,0 1 6-15,0 0 5 0,0 0 3 16,-9-2-11-16,-2 0 2 16,-4 4-4-16,2 1-4 15,-11 2 0-15,-6 0-5 16,-3 0-18-16,-6 10 7 16,0 9-6-16,0 4-8 15,11 2-17-15</inkml:trace>
  <inkml:trace contextRef="#ctx0" brushRef="#br0" timeOffset="109064.73">14566 3003 163 0,'-28'9'12'15,"17"-1"8"-15,2-6 65 16,-2-2-21-16,7 3-31 16,4 2-13-16,0-5 8 15,0 0-13-15,0 0-10 16,4 0-6-16,20 0-3 15,11-10 9-15,23-10 18 16,29-10-3-16,13-17 0 16,13-5-12-16,6-10-2 15,3 0-3-15,-7 9 2 16,-9 4-5-16,-28 11 1 16,-19 14 1-16,-27 3-1 0,-12 12-1 15,-16 4 6-15,3 2-4 16,-7 3-1-16,0 0-2 15,0 0 4-15,0 0-6 16,0 0-13-16,0 0-27 16,4-2-46-16,9-3-6 15,2 2-19-15</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226.01904" units="1/cm"/>
          <inkml:channelProperty channel="Y" name="resolution" value="3561.63037" units="1/cm"/>
          <inkml:channelProperty channel="F" name="resolution" value="2.84167" units="1/deg"/>
          <inkml:channelProperty channel="T" name="resolution" value="1" units="1/dev"/>
        </inkml:channelProperties>
      </inkml:inkSource>
      <inkml:timestamp xml:id="ts0" timeString="2020-04-06T19:22:11.418"/>
    </inkml:context>
    <inkml:brush xml:id="br0">
      <inkml:brushProperty name="width" value="0.05292" units="cm"/>
      <inkml:brushProperty name="height" value="0.05292" units="cm"/>
      <inkml:brushProperty name="color" value="#FF0000"/>
    </inkml:brush>
  </inkml:definitions>
  <inkml:trace contextRef="#ctx0" brushRef="#br0">4618 12661 17 0,'9'0'7'0,"-9"-3"18"16,4-7 33-16,-4 10-10 16,0 0-20-1,0 0-4-15,0 0 2 16,0 0-6-16,0 0-1 0,0 0 4 15,0 0-5-15,0 0 3 16,0 0-1-16,0 0-3 16,0 0-1-16,0 0-4 15,0 0-1-15,0-2 1 16,0 0-4-16,0-3-1 16,0-3-6-16,0 0 0 15,0-1-2-15,0 4 1 0,0-3 6 16,-8 3-5-1,3 0 6-15,-1 2-3 0,-3 1 2 16,9 2 2 0,-4 0-1-16,-3-2-6 0,3 2 2 15,0-3-3-15,-1 1 4 16,-1-3-1-16,6 5-1 16,-4-5 1-16,-1 2-3 15,1 3 4-15,-7-2 1 16,-2 2-2-16,-2 0-8 15,0-3 25-15,2 3-18 16,-3 0-4-16,5 0 4 16,-2 0-1-16,3 0 0 0,-3 0 0 15,6 0 3 1,3 0-4-16,-1 0 2 16,5 0 1-16,-8 0 1 15,1 0-3-15,-6 0-1 0,7 0 0 16,-3 0 1-16,5 0-2 15,-1 0-2-15,-1 0 1 16,6 0-2-16,-5 5 4 16,-3 6 0-16,-7 0 1 15,-1 7 3-15,-3-1-1 16,6 1 4-16,-2-1-1 16,6-1-4-16,-6-2-2 0,4 4 0 15,2-1-1 1,5 3 1-16,0-3 1 15,-3 1-1-15,-2 2-4 16,5-6 6-16,-2 6-2 0,1 3 0 16,1-4 1-16,-1 7 1 15,-1-4-3-15,2 0 2 16,-1-2-1-16,1 5 1 16,4-1-1-16,0 1 1 15,0 1-1-15,0-4-1 16,0 2 1-16,0-1 0 15,0 2 2-15,0-5-3 16,0-3 4-16,4 3-4 16,-4-3 4-16,0 6 2 15,5-6-4-15,-5 3-2 16,4-3 3-16,-4 1-2 16,6-1 0-16,3-2 2 0,-9 0-6 15,11 5 5-15,-7-3-2 16,1 0 3-16,-1 1-2 15,3-6 0-15,1 3-1 16,-3 5 1-16,10-7 0 16,-7 2 0-16,3-3-1 15,2-2 1-15,-2-2-4 16,9 1 6-16,-12-4-2 16,8-2-2-16,-1-1 4 15,-2 6-2-15,6-5 2 16,-3-3-1-16,-1 0 1 15,-2 0-1-15,2 0 0 0,0 4 0 16,2-2 0-16,-1-2-1 16,3 0 0-16,-4 0 0 15,-2 0 1 1,3 0-2-16,-6 3 2 0,8-3-3 16,-3 0 4-16,0 0-4 15,0 0 1-15,-2 0 1 16,3 0 1-16,-8 0-2 15,8 0 2-15,3 0-2 16,1-9 0-16,-1-4 3 16,1 0-2-16,4-4 0 15,-5-3 0-15,5-3 4 16,-11 9-4-16,2-1-2 0,0 0 5 16,-6-3-3-16,2 1 2 15,-2 2-4-15,1-2 2 16,10 2 3-1,-7-7 2-15,2-3-4 0,0 0 0 16,-6-3-1-16,0 4 0 16,2-1 1-16,-7 0 1 15,0 8 3-15,3-3-4 16,-3 2 1-16,0 6-1 16,1-3 1-16,-5-2-1 15,4-6 2-15,-4 1-2 16,0 0 1-16,0-1-1 0,0 8 1 15,0-5-1-15,-4 3 0 16,-5 0 2 0,-2-3-2-16,3 3 0 0,-8-4-2 15,3 4 1-15,-6 2 1 16,-1-2-1-16,5 2 1 16,0-2 2-16,-5 1-3 15,7-3 0-15,-2-1 2 16,-4 0-2-16,-1 3 0 15,7-4 0-15,-2 4 1 16,6-3-2-16,-2 3 2 16,-4 2-2-16,6 3 1 15,-6-1 0-15,2 3-1 0,2 3 2 16,3-1-4-16,-3-2 4 16,-2 3-3-1,2 2 0-15,2-2 1 16,-6 7-3-16,-4 0-7 0,-1 0-3 15,-4 0-15-15,-11 7-12 16,7 8-19-16,-7 0-22 16,7 5-73-16</inkml:trace>
  <inkml:trace contextRef="#ctx0" brushRef="#br0" timeOffset="52680.35">3544 11931 4 0,'0'-3'26'15,"0"-2"-5"-15,7 5-5 16,-3-5 11-16,0 2 6 16,-4 3-13-16,5 0-4 15,-1 0 5-15,-4 0-7 0,0 0-1 16,0 0 0-16,0 0 7 15,0 0-3-15,0 0-4 16,0 0 0-16,0 0 6 16,0 0 0-16,0 0-5 15,0 0-4-15,0 0 5 16,0 0-2-16,0 0-4 16,0 0-1-16,0 0-1 15,0 0-1-15,0 0-6 16,0 0 2-16,0 0-1 15,0 0 0-15,0 0 1 16,0 0 7-16,0 0-2 0,-4 8-5 16,-1 4-1-16,-3 3-1 15,-3 0 3-15,2 2-1 16,-6 1-2-16,0-3 3 16,-9 9-4-16,4-1 3 15,7-1-4-15,-6 6 6 16,-1-6-6-16,5 1 2 15,0-1 0-15,10 0 0 16,1-4-1-16,4-1 0 16,0-2 0-16,0-3-2 15,0-4-2-15,15-1-3 16,-2-2 3-16,2-2 0 16,-6-1 3-16,2-2 4 0,4 0 3 15,-6 0-3-15,0 0 2 16,6 0 0-16,-4 0-1 15,-3 0 1-15,7 0-3 16,-6 0 0-16,2 0 0 16,9 0-3-16,-7 0-12 15,6 0-6-15,-4 0-16 16,5 0-6-16,-11 0-5 16,6 0-7-16,-11 0-29 15</inkml:trace>
  <inkml:trace contextRef="#ctx0" brushRef="#br0" timeOffset="53304.54">3501 12228 113 0,'0'0'-7'0,"0"0"-17"16,0 0 50-16,0 0-1 16,0 0-2-16,0-2-10 15,0 2 3-15,0-2-10 16,0 2 2-16,10-5-3 16,-5 2 5-16,-1 1-4 15,1-6-3-15,10 3 5 16,0-2 4-16,4-3-7 0,10 2 3 15,-1-4 8-15,2-6-3 16,3 3-3 0,2 3 4-16,-12-1 0 15,6 6-3-15,-3-2 0 0,-2 6-3 16,-1-2-1-16,-3 2-4 16,-7 3 2-16,-2-2-4 15,-7 2 0-15,7 0 1 16,-7 0-2-16,1 0 1 15,3-3 1-15,3 3-1 16,-6-2-2-16,5 2 3 16,-5-3-1-16,-1 1-1 15,5 0-14-15,-3 2-20 16,3-3-19-16,-5 1-3 16,7-3-6-16,-11 0-23 15</inkml:trace>
  <inkml:trace contextRef="#ctx0" brushRef="#br0" timeOffset="53805.65">3917 11928 4 0,'0'-3'98'16,"0"1"-100"-16,0 2 28 16,0-3 13-16,5 3-21 0,3 0-10 15,-1-5 10-15,6 3 0 16,2 2 0-16,0 0 1 16,-2 0-9-16,3 10 4 15,-1 0-4-15,4 7-4 16,1-2-2-16,-3 0 3 15,3 3 1-15,-5-4-4 16,-6-4 0-16,6 0-3 16,-11 0 2-16,7-5 2 15,-7 0-3-15,1 3 3 16,-1-3 7-16,-4 2-3 16,0 0-4-16,0 4 2 15,0-4 4-15,0 0-2 0,-9 6-1 16,-6-3 0-16,-4 2-4 15,6 3-1-15,-18-3 1 16,7 3-2-16,-4 0-1 16,9 0-1-16,-5 0-1 15,0 0-19-15,0 5-14 16,9-3-11-16,0 0-21 16,15-1-26-16,0-6-38 15</inkml:trace>
  <inkml:trace contextRef="#ctx0" brushRef="#br0" timeOffset="55689.52">9754 11500 141 0,'0'-2'6'16,"4"2"22"-16,-4 0 19 16,0 0-20-16,0 0-18 15,0-5 10-15,0 0 9 16,4 5-11-16,-4 0 6 16,0 0-1-16,0 0-2 15,0 0-3-15,0 0-2 16,0 0-5-16,0 0-1 15,0 0-1-15,0 0-1 16,0 0-2-16,0 0-3 0,0 0 1 16,0 0-1-16,0 0-1 15,0 0 0-15,-13 2-1 16,-2 1 0-16,-9 4 0 16,5 1-3-16,-1 2-1 15,-4-3 0-15,9-2 0 16,0 0 1-16,2 3-1 15,2-6 0-15,2 3-2 16,5 0 0-16,-2 0 6 16,-3 5 0-16,5 0-2 15,-3-10 0-15,7 2 0 16,0-2 0-16,0 5-2 0,0 0-1 16,0 8 5-16,11 1 10 15,-2 2-5-15,6 8-2 16,0-4 4-16,-2 5-1 15,-2 0-2-15,-2-3-3 16,1-1 3-16,-5 1-3 16,10 0 2-16,-6-2-3 15,1-3 2-15,-5-4-3 16,-1-6-10-16,-4-2-31 16,0-5-57-16,0 0-18 15,0 0-45-15</inkml:trace>
  <inkml:trace contextRef="#ctx0" brushRef="#br0" timeOffset="56221.69">9565 11630 121 0,'0'0'24'15,"0"0"0"-15,0 0 6 16,0 0-11-16,15 0 8 16,5 0 10-16,4 0 8 15,-1 0-15-15,6 0-2 16,1 0-8-16,-6 0-8 16,0 0-6-16,0 0 3 15,-5 0-3-15,-6 0-1 16,7 0-1-16,-5 0-3 0,0 0 0 15,-6 0 0 1,6 2-1-16,-6 1 2 16,6-1 1-16,0-2-3 15,-6 3-6-15,2-3-5 0,-3 2-7 16,1-2 1-16,-3 0-7 16,3 3-6-16,-4-3-6 15,5 0-10-15,-1 0-9 16,-2 0 0-16,1 0-12 15,-8-5-11-15</inkml:trace>
  <inkml:trace contextRef="#ctx0" brushRef="#br0" timeOffset="56744.82">9893 11438 95 0,'0'-2'44'0,"0"2"-30"16,0 0 31-16,0 0-23 15,0 0-17-15,0 0 1 16,0 0 6-16,6 0 7 16,18 0 2-16,0 8 4 0,-5-1 1 15,5-3-7-15,-4 7-7 16,-16-9-1-16,5 11-2 16,-3-4-2-16,3-1 8 15,-5 7-1-15,3-6-5 16,-3 4 1-16,-4-3-4 15,0-3-2-15,0 9 0 16,0-6-1-16,0 2 0 16,0 6 0-16,0-9-2 15,0 4 1-15,-4 4-1 16,-7-2-1-16,7-2 2 16,-16 1 2-16,5-1 0 0,-9-1 0 15,5 1 0-15,-5 2-1 16,0-3-2-16,-4 1-2 15,-7 3-18-15,0 7-20 16,3 2-59-16,-7-5-36 16</inkml:trace>
  <inkml:trace contextRef="#ctx0" brushRef="#br0" timeOffset="66687.96">7260 12348 130 0,'-9'0'3'0,"3"0"-2"16,1 0 21-16,5 0 5 15,0 0-19-15,0 0 5 16,-4 0 18-16,4 0-5 16,0 0 3-16,0 0 0 15,0 0-11-15,0 0-3 16,0 0 1-16,0 0-4 15,0 0-1-15,0 0 5 16,0 0-5-16,-4 0 0 16,4 0-5-16,-5 0 0 15,5 0 0-15,0 0-3 16,0 0-3-16,0 0 3 16,0 0-3-16,0 0 2 0,0 0-3 15,0 0 1-15,0 0 2 16,0 0-2-16,0 0-1 15,0 0 3-15,0 0-4 16,0 0-1-16,0 0 0 16,0 0-2-16,0 0-5 15,0 0 2-15,0 0 1 16,0 0-1-16,13 0 5 16,7 0 6-16,8-5 5 15,3-3-14-15,1 1 15 16,-2 4-5-16,-1-1-4 15,5-4 4-15,-10 3-5 0,4 0 1 16,-4 2 2-16,0 3-1 16,-4 0-1-1,-5 0 0-15,-4 0 0 0,-7-2 4 16,0-1-5-16,1 1 1 16,-1 0-3-16,-4-1 7 15,0 3 0-15,0 0 1 16,0 0-2-16,0 0-3 15,0 0 4-15,0 0-3 16,0 0 1-16,7 0-4 16,-7 0-2-16,0 0-14 15,0 0-11-15,0 0-4 16,-7 3-11-16,-2 6 1 0,-6 9-5 16,2-3-21-16,-2-8-96 15</inkml:trace>
  <inkml:trace contextRef="#ctx0" brushRef="#br0" timeOffset="67542.73">7575 12413 17 0,'0'-11'-6'0,"0"6"23"0,0-4 3 16,0 9 11 0,0-3-10-16,4 1 4 15,-4 2 13-15,0 0-7 16,0 0-13-16,0 0 1 0,0 0-1 15,0 0 3-15,0 0-6 16,0 0 5-16,0 0 0 16,0 0-1-16,0 0-4 15,0 2-11-15,0 13-8 16,0 10 21-16,0 7 4 16,0 3 3-16,0-3-18 15,0 3-4-15,0 0 3 16,4 5 1-16,-4 0 0 15,0 1-3-15,7 4 5 16,-3-2-3-16,0 1 1 16,-4-2 0-16,0 1-5 0,0-6 4 15,0-2-2-15,5-3-2 16,-5 3 1-16,0-8 2 16,4 3-3-16,-4-3-2 15,0-4 3-15,0-1 1 16,0-2-2-16,7 0-1 15,-7-2 0-15,4 6-1 16,-4-7 3-16,4 4-2 16,7-2 1-16,-11-4-1 15,5-5 0-15,-5-5 0 16,0 0 0-16,4-5 0 16,-4 0 1-16,0 2-2 15,0 4 1-15,0 6 0 0,0-5 2 16,4 6-1-16,-4-8-2 15,0-3 1-15,0 8 0 16,0-10-9-16,0 0-20 16,0 0-24-16,5 0-17 15,1-5-25-15,-2-10 58 16,-4-2-32-16,9-1-49 16</inkml:trace>
  <inkml:trace contextRef="#ctx0" brushRef="#br0" timeOffset="68042.22">7976 12628 117 0,'0'-14'15'15,"0"-1"-13"-15,0 2 15 16,-6 4 13-16,-3 4-20 16,-2-3 6-16,2 5 11 0,-10-2-13 15,4 5-9-15,2 0 9 16,-3 0-10-16,1 0-5 15,2 13-1-15,-2 9 2 16,0 5 3-16,6 6-6 16,-2 1 4-16,7 9 0 15,0-1 0-15,-1 0-1 16,5 6 4-16,0-4 3 16,0-2-6-16,0 1 11 15,0-6-4-15,0-2 1 16,0-5-6-16,0-8 2 15,0-2-2-15,5-5-2 0,-1-2 0 16,-4-4-2 0,0-4 2-16,0 0-2 15,0-5-8-15,0 0-17 0,0 0-9 16,-9 0-31-16,-2 0-56 16</inkml:trace>
  <inkml:trace contextRef="#ctx0" brushRef="#br0" timeOffset="68351.56">7690 12946 4 0,'0'-5'54'0,"0"3"-52"15,0 2 20-15,4-2 2 16,11 2-4-1,9-3-6-15,0-4 6 0,11 2 3 16,-7 2-14-16,7-7 7 16,-1 3-1-16,-10 2-4 15,-4 0-1-15,-3 5 2 16,-6 0-8-16,-2 0-2 16,1 0 1-16,-5 0-4 15,-1 0 1-15,-4 0-8 16,0 0-23-16,5 0-8 0,-5 0-26 15,0 0-39 1</inkml:trace>
  <inkml:trace contextRef="#ctx0" brushRef="#br0" timeOffset="92037.38">21073 16915 45 0,'0'0'16'15,"0"0"-11"-15,-5 0 8 16,5-5-2-16,0 5-2 15,0 0 3-15,0-5 26 16,0 2 2-16,0 3-13 16,0 0 0-16,0 0 1 15,0 0 3-15,0 0-3 16,0 0-5-16,0 0 0 16,0 0-3-16,0 0 0 15,0 0-2-15,0 0 0 16,0 0-1-16,0 0-1 0,0 0-1 15,0 0-2-15,0 0-2 16,0 0-4-16,0 0-1 16,0 0-4-16,0 0 4 15,0 0-3-15,0 0 1 16,0 0-3-16,0 0-1 16,0 0 2-16,0 0-2 15,0 0 0-15,0 0-1 16,0 0 2-16,0 0-4 15,0 0 3-15,0 0-3 16,0 0-1-16,16 0 1 16,12 0 2-16,-4 0 2 15,6 0 0-15,7 0 0 0,2 0-3 16,5 0 5-16,-1 0-4 16,7 0 3-16,-2 8-2 15,-5-8 0 1,0 5 3-16,-4-1-4 0,1-4 1 15,-8 0-2-15,-4 3 4 16,3-3-2-16,-12 0 1 16,1 0-4-16,-7 0 6 15,-2 0-2-15,8 0 1 16,1 0-1-16,-3 0 1 16,-2 0 0-16,-4 0-4 15,2 0 4-15,-2 0-2 0,-2 0 1 16,-5 0-1-16,-4 0-1 15,0 0 2-15,0 0-1 16,7 0 3 0,-7 0-3-16,0 0 3 0,0 0-1 15,0 0 2-15,0 0-1 16,4 0 0-16,-4 0-1 16,0 0 3-16,0 0-3 15,0 0-3-15,0 0 2 16,0 0-1-16,0 0 2 15,0 0-3-15,0 0 0 16,0 0 0-16,0 0-10 16,0 0-6-16,0 0-15 0,0 0-23 15,0 0-29-15,0 0-43 16,0 0-41 0</inkml:trace>
  <inkml:trace contextRef="#ctx0" brushRef="#br0" timeOffset="93439.57">23089 16880 60 0,'-6'-5'78'15,"-7"5"-76"-15,6 0 11 16,-2 0 24-16,1 0-2 15,1 0-10-15,3 0 2 16,4 0-5-16,0 0-2 16,0 0-6-16,0 0-1 15,0 0-2-15,0 0 2 16,-4 0 6-16,4 0-4 0,0 0-1 16,0 0-6-16,0 0 0 15,0 0-2-15,0 0 4 16,0 0 0-16,0 0-4 15,0 0 3-15,0 0-4 16,0 0 4-16,0 0-7 16,0 0 8-16,-5 0-7 15,5 0 2-15,-6 0 0 16,-3 0-5-16,5 0 6 16,4 0-4-16,-11 0 2 15,7 0-1-15,-1 0 2 16,5 0-8-16,0 0 7 0,0 0-4 15,0 0-1-15,0 0 1 16,0 0-1-16,0 0-3 16,0 0-3-16,0 0 0 15,0 0-3-15,5 0 5 16,14 0 2-16,5 0 1 16,0 0 7-16,11 0-5 15,-3 0-1-15,7 0 2 16,5 0 6-16,-1 0-6 15,0 0 1-15,1 0 0 16,6 0-1-16,-7 0 1 16,1 0 1-16,-1 0-3 15,0 0 3-15,-10 0-3 0,2 0-1 16,8 0 4-16,-4 0-3 16,0 0 6-16,-11 0-4 15,1 0 1-15,-10 0 1 16,-4 0 4-16,5 0 1 15,-20 0-8-15,4 0 7 16,-4-5-3-16,0 5 0 16,0 0-2-16,0 0 0 15,0 0 3-15,0 0-6 16,0 0 1-16,0 0-1 16,0 0 1-16,0 0-3 15,0 0 3-15,0 0-2 0,0 0 2 16,0 0-2-16,0 0 1 15,5 0 1 1,-5 0-2-16,0 0-5 16,0 0 0-16,0 0-2 0,0 0-13 15,0 0-7-15,0 0-2 16,0 0-3-16,4-5-28 16,7 0-9-16,4-2-29 15,-6 2-51-15</inkml:trace>
  <inkml:trace contextRef="#ctx0" brushRef="#br0" timeOffset="121869.5">17613 15702 190 0,'-4'5'14'15,"-1"-5"-14"-15,5 0 25 16,0 0 23-16,0 0-19 16,0 0-10-16,0 0 21 15,0 0 0-15,0 0-6 16,0 0-8-16,0 0-3 15,0 0-7-15,0 0-9 0,0 0 0 16,0 0-7-16,0 0 0 16,5 0-8-16,25 0 2 15,18 0 15-15,15 0 1 16,24-5 0-16,15 5 7 16,17-10-3-16,7 5-6 15,4-2-6-15,-19-6 1 16,-13 8-1-16,-27-4-3 15,-17 4 8-15,-21 2 3 16,-14 3 0-16,-8 0-7 16,-11 0 0-16,0 0 1 15,0 0-3-15,0 0 1 0,0 0-1 16,0 0 1-16,0 0-4 16,0 0 4-16,0 0-4 15,0 0-4-15,0 0-3 16,0 0-17-16,0 0-7 15,0 0-33-15,0 0-42 16,0 12-32-16,0 11-67 16</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226.01904" units="1/cm"/>
          <inkml:channelProperty channel="Y" name="resolution" value="3561.63037" units="1/cm"/>
          <inkml:channelProperty channel="F" name="resolution" value="2.84167" units="1/deg"/>
          <inkml:channelProperty channel="T" name="resolution" value="1" units="1/dev"/>
        </inkml:channelProperties>
      </inkml:inkSource>
      <inkml:timestamp xml:id="ts0" timeString="2020-04-06T19:25:13.168"/>
    </inkml:context>
    <inkml:brush xml:id="br0">
      <inkml:brushProperty name="width" value="0.05292" units="cm"/>
      <inkml:brushProperty name="height" value="0.05292" units="cm"/>
      <inkml:brushProperty name="color" value="#FF0000"/>
    </inkml:brush>
  </inkml:definitions>
  <inkml:trace contextRef="#ctx0" brushRef="#br0">12052 14209 228 0,'-13'-15'14'0,"2"10"-21"16,7-3 42-16,-5 3 34 16,3 5-33-16,6-2-8 15,-4 2 9-15,-1 0-7 16,5 0-3-16,0 0-4 15,-4 0 1-15,4 0-7 0,0 0-4 16,0 0-3-16,0-5-2 16,0 5-3-1,0 0-1-15,0 0-4 16,0 0 1-16,0 0-2 0,0-2-1 16,4 2 2-16,11 0-4 15,9 0 5-15,9 0 0 16,6 0 2-16,15 2-5 15,-6-2 5-15,4 2-2 16,-2 1 1-16,-2-1-2 16,-1-2 0-16,1 0 1 15,6 0-4-15,-1 5 7 16,-4-5-6-16,-12 3 2 16,7 0 1-16,-1-3 0 15,-4 0-2-15,5 0 3 16,-14 2-1-16,-2-2-5 15,0 5 8-15,3-2-6 0,-3-1 3 16,0-2-1-16,-2 0-1 16,7 0 2-16,-5 0-1 15,7 0 1-15,4 0-2 16,-7 0 2-16,3 0-3 16,0 0 3-16,2 0 0 15,-7 2 0-15,3-2-2 16,-3 3 0-16,-2 2 2 15,1-5-1-15,-3 5 1 16,2 0-2-16,-4 0 3 16,4-5-3-16,-2 0 3 15,2 0-3-15,5 0 1 0,-7 0 0 16,2 0-2-16,-4 0 4 16,-5 0-3-16,-3 0 2 15,3 3-2-15,-6-1 2 16,7-2-2-16,4 0 2 15,-1 0-2-15,8 0 2 16,-12 0-1-16,-6 2-2 16,3 1 5-16,3-3-4 15,5 4 1-15,-4-1 0 16,3-3 1-16,-3 0-1 16,-5 0-1-16,5 0 2 15,-12 0-1-15,-3 0-1 16,6 2 1-16,-7 1 0 0,0-3-1 15,7 0 1-15,-2 0 0 16,2 0 0-16,2 3-1 16,6-1 1-16,-8 6 1 15,2-3-1-15,-2-5 1 16,-2 4-2-16,1-1 3 16,3-1-4-16,-2 1 4 15,2 2-3-15,3 0 2 16,-1-2-1-16,-2 2-1 15,2-1 2-15,0-2-2 16,-6 1 2-16,2 2-3 16,-11-5 5-16,0 0-3 0,0 0 1 15,0 0 0-15,0 0 2 16,0 3-2-16,0-3-2 16,0 2 2-1,0-2-4-15,0 0 1 0,0 0-1 16,0 0-5-16,0 0-11 15,-7 0-14-15,-2 5-18 16,1 5-23-16,-12 2-52 16,1 4-34-16</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226.01904" units="1/cm"/>
          <inkml:channelProperty channel="Y" name="resolution" value="3561.63037" units="1/cm"/>
          <inkml:channelProperty channel="F" name="resolution" value="2.84167" units="1/deg"/>
          <inkml:channelProperty channel="T" name="resolution" value="1" units="1/dev"/>
        </inkml:channelProperties>
      </inkml:inkSource>
      <inkml:timestamp xml:id="ts0" timeString="2020-04-06T19:31:31.898"/>
    </inkml:context>
    <inkml:brush xml:id="br0">
      <inkml:brushProperty name="width" value="0.05292" units="cm"/>
      <inkml:brushProperty name="height" value="0.05292" units="cm"/>
      <inkml:brushProperty name="color" value="#FF0000"/>
    </inkml:brush>
  </inkml:definitions>
  <inkml:trace contextRef="#ctx0" brushRef="#br0">2046 11518 126 0,'-39'0'19'15,"11"0"-14"-15,0 0 50 16,8 0 28-16,10 0-40 16,1 0-7-16,9 0 1 15,0 0-9-15,-4 0-7 16,4 0-12-16,0 0-7 15,0 0-3-15,23 0-6 16,21 0 7-16,19 0 8 16,19-20 6-16,9-2-4 0,11-6-2 15,-2 1-4 1,-2 2-2-16,-16-2 1 0,-10 7-1 16,-9 0-4-16,-20 3 5 15,-12 9-1-15,-14 6-4 16,-10 2-17-16,-7 0-38 15,0 0-49-15,-16 5-37 16</inkml:trace>
  <inkml:trace contextRef="#ctx0" brushRef="#br0" timeOffset="1434.49">22885 11587 227 0,'5'0'-16'0,"1"-5"-42"16,7 1 89-16,7 1-3 15,14-2-2-15,14 3-7 16,4-4-1-16,18-6 8 16,10-3-3-16,22-7-2 15,9-3-2-15,10-3-12 16,-10-1 7-16,-9 4-8 15,-15 0 3-15,-20 2-8 16,-13 6 3-16,-10 2 1 16,-25 3-2-16,1 7-4 0,-16 3-1 15,-4-9-27-15,0 4-49 16,0-8-47 0</inkml:trace>
  <inkml:trace contextRef="#ctx0" brushRef="#br0" timeOffset="3905.71">12677 2456 123 0,'0'-23'-14'0,"0"4"1"15,0 4 18-15,0 0 52 16,-15 5-14-16,-4-2-16 15,-5-1 15-15,4 5-4 16,-4 1-26-16,-6 2 1 16,2 3-7-16,-7 2-1 15,3 0-4-15,-8 2 3 16,-3 18 2-16,0 10 3 16,-9 15-4-16,-7 4-1 15,0 13 3-15,7 3 4 16,-2 2-5-16,6 0-1 15,5-5-4-15,8 3 0 0,7-6 0 16,8 1-1-16,5 0 4 16,6 0-6-16,5-1 12 15,4 6-7-15,0-3 2 16,0-3-4-16,0 8 0 16,13-10-1-16,22 3-1 15,4 0-3-15,9-8 3 16,4-2 2-16,11-6-3 15,6-6 2-15,-2-8-2 16,5-3 3-16,0-9-7 16,2-9 6-16,-3-4-5 15,3-5 2-15,-2 0 5 0,-5 0-8 16,0-10 9-16,-4-15 1 16,0 1-3-16,-9-14 2 15,3-6 1-15,1-6-3 16,-3-7 5-16,1-10-4 15,-6-1 2-15,-7-1-2 16,-6-8 3-16,-2 0-1 16,-7-10 2-16,-13 2 5 15,5 6-4-15,-16-8-2 16,-4 8 3-16,0 1-6 16,-8 6 4-16,-27 5-1 15,-17 5 5-15,-22-2-20 16,-9 1 19-16,-3 4-8 0,-6 7-2 15,-3 4-5-15,-3 11-17 16,-12 12-29-16,-8 18-28 16,-12 7-40-16,-20 17-19 15</inkml:trace>
  <inkml:trace contextRef="#ctx0" brushRef="#br0" timeOffset="15054.83">7240 6817 170 0,'-19'5'15'15,"10"-5"2"-15,9 0 38 16,0 0 6-16,0 0-45 0,0 0-12 16,0 0 0-16,0 0 4 15,15 0 12-15,14 5 2 16,10 2-7-16,8-2 0 16,12 3-1-16,4-8-1 15,4 2-7-15,5 3-2 16,6-2 1-16,-2-1-3 15,2 0-2-15,-6-2 2 16,-3 3-1-16,-17-3 0 0,-13 0-1 16,-19 0-4-16,-11 0-21 15,-9 0-35-15,0 0-57 16,0 0-77-16</inkml:trace>
  <inkml:trace contextRef="#ctx0" brushRef="#br0" timeOffset="17926.93">16643 7343 160 0,'-4'5'19'16,"4"-5"-32"-16,0 0 39 15,0 0 32-15,0 0-33 16,0 0-11 0,0 0 20-16,0 0-7 0,0 0-4 15,0 0-9-15,0 0 2 16,0 0-3-16,0 0-6 15,0 0-1-15,0 0-1 16,0 0-7-16,0 0-3 16,4 0 3-16,15-5 4 15,20-7 5-15,1-10-9 16,12-1 8-16,6-2-5 0,10-2 3 16,3 0-3-16,7-8-2 15,5 0 2 1,8-2-1-16,-4-3 0 15,0 10 1-15,-14 3 0 0,-5 2 0 16,-16 5-2-16,-9 5 2 16,-8 0-1-16,-7 6-9 15,-4-1-40-15,2-1-53 16,-17 4-46-16</inkml:trace>
  <inkml:trace contextRef="#ctx0" brushRef="#br0" timeOffset="28788.96">12947 3368 124 0,'0'-5'-5'0,"0"-3"14"0,0 6 47 16,0 2-32-1,0 0-24-15,0 0 21 16,0-3 15-16,0 3-4 15,0-7-4-15,0 4-6 0,0 1-1 16,0-1-8-16,0 3 3 16,0 0-3-16,0 0-5 15,0 0 3-15,0-4-5 16,0 4-2-16,0 0 0 16,0 0-3-16,0 0 1 15,0 0 0-15,0 0 4 16,-5 0-4-16,1-5 1 15,-7 0-2-15,7 2 6 16,-1 3-6-16,-6 0-1 0,11 0 1 16,-8 0 0-1,3 0 2-15,-5 0-3 0,1 0 1 16,-6 5-1-16,0 5 1 16,2 0 0-16,2 2 0 15,-9 1-3-15,7-1 5 16,-2-2-5-16,0 5 3 15,2-5-2-15,2 3 2 16,2 1-1-16,-2-1 1 16,3-1-1-16,-3 0 0 15,2 1-1-15,0-1 1 0,3 1 1 16,-3-1-2 0,-2 1 1-16,7-1-1 15,-5 3 0-15,3 5 1 16,-3 0-1-16,9-5 1 0,-4 2-1 15,4-2-2-15,0 5 3 16,0-5 0-16,0 0 0 16,0-3-2-16,0 0 1 15,0-2-3-15,4 1 0 16,5-7-1-16,10 1 3 16,-3 0-3-16,3-2 3 15,-4-1 4-15,5-2-2 16,4 0 1-16,0 0 3 15,-5 0-2-15,1 0-2 16,-12 0 3-16,3-5-5 16,2 0 6-16,2 0-3 0,-6 1-1 15,11-4 0-15,-5 3 2 16,0-5 0-16,2-2-3 16,3-1 4-16,-5-4-2 15,5-3 0-15,-12 8 4 16,7-4-8-16,-10 2 9 15,6 1-3-15,-7-4 4 16,0 2 0-16,1-7 0 16,-5-3-2-16,6 5-1 15,-6 0-1-15,0 5 0 16,0 5 0-16,0 3 7 16,0 2-1-16,0-5-4 15,0 0-4-15,-11 3-5 0,3-4 6 16,-8 9-5-16,1-8 11 15,2 0-8-15,-11 8-2 16,-10-11-6-16,-1 13-36 16,-13 0-22-16,0 8-84 15,5 4-101-15</inkml:trace>
  <inkml:trace contextRef="#ctx0" brushRef="#br0" timeOffset="42634.96">18019 9605 205 0,'0'-10'10'0,"-9"2"-9"16,5 3 27-16,-7 2 9 16,11 3-15-16,-4-2-1 15,-1 2 2-15,1-5-2 16,-2 5-6-16,-3 0 1 0,5 0-5 15,-7 0 4-15,2 0-4 16,-6 0 2 0,2 0 1-16,-2 3-1 15,-9 6-2-15,0 4-3 0,-7 4 0 16,-1 1-1-16,-3 7 1 16,-4 10-4-16,-13 5 5 15,2 9-11-15,-6 3 11 16,-3-2-3-16,0-3 1 15,7-2-3-15,5 0 2 16,8-6-2-16,4-9-1 16,15-5 0-16,7-13-4 0,7-7 3 15,6-2-3 1,0-3 0-16,0 0-2 16,0 0-3-16,0 0 0 15,0 0 0-15,0 0 7 0,0 0-5 16,0 0-1-16,0 0-31 15,0 0-25-15,0 0-38 16,0 0-44-16</inkml:trace>
  <inkml:trace contextRef="#ctx0" brushRef="#br0" timeOffset="44670.61">8883 9995 3 0,'0'0'19'15,"0"0"0"-15,0 0 4 16,0 2 1-16,0-2 6 16,0 0-10-16,0 0 0 15,-4 0-1-15,4 0-5 16,-4 0-1-16,4 2 3 15,-7-2-3-15,3 0 3 16,0 3-4-16,-7-3 1 16,6 5-2-16,1 0 3 15,0-2-1-15,-1 4-8 16,-6-2-2-16,11-5 2 16,0 2 1-16,0-2-6 0,0 0 2 15,0 0-1-15,0 0-5 16,0 0-4-16,5 0 4 15,14 0 11-15,5-7-1 16,11-8 7-16,0-5-8 16,2-2-5-16,6-6 5 15,0-2-2-15,1 1-5 16,-9-1 7-16,-7 8 3 16,-2-1-4-16,-9 3 0 15,-2 8 5-15,-4 5-3 16,-6-3-4-16,3 7-1 15,-8 3-1-15,0-5 0 0,0 5-3 16,0 0-10-16,0 0-11 16,0 0-19-16,0 0-15 15,0 0-9-15,0 0-49 16</inkml:trace>
  <inkml:trace contextRef="#ctx0" brushRef="#br0" timeOffset="65139.87">7260 12157 170 0,'-4'0'13'0,"4"0"-13"15,-5 0 8-15,5 0 22 0,0 0-22 16,13 0-8-16,7 0 27 16,10 0-15-16,-6 0 0 15,-4 0-2-15,-7 0-2 16,2 0-7-16,0 0 6 15,-6 0 6-15,2-18-8 16,-3-4-9-16,-8-5 18 16,5-11-10-16,-5 11 2 15,0-3-1-15,-5 12 0 16,-14 6-2-16,-5 2 3 16,-11 8-6-16,-2 2 1 15,-6 0 7-15,-1 0-10 16,14 10 3-16,2 4 0 0,8 7 0 15,9-4-5-15,3 0 4 16,3 6-1-16,5 1 1 16,0 9 7-16,0 1-3 15,0-1-3-15,20-1 4 16,8-5-3-16,0-2-3 16,11-5 2-16,0-5 1 15,1-5-8-15,-8-5 4 16,-2-5-3-16,-10 0-10 15,0 0-24-15,-1 0-23 16,-2 0-25-16,-1 0-86 16</inkml:trace>
  <inkml:trace contextRef="#ctx0" brushRef="#br0" timeOffset="65722.07">7661 12281 100 0,'0'59'2'15,"0"16"1"-15,5-3 26 16,-5 2 2-16,0-9-13 16,0-3-5-16,0-5 6 15,0-10-1-15,0-9 11 0,0-11-2 16,0-10-14-16,0-9 3 15,0-6-6-15,0-2 4 16,0 0 3-16,0 0-1 16,0-14-12-16,0-24-2 15,0-21-7-15,0-21 16 16,4-27-11-16,7-17-6 16,-2 0-4-16,6 7-4 15,4 20 11-15,5 23-4 16,4 14 10-16,3 12-3 15,-3 14 2-15,0 4 0 16,-8 15-2-16,-5 3 0 0,9 7 1 16,-9 5-2-16,5 0-3 15,-7 20 8-15,-3 22-1 16,4 8 12-16,-4 7-8 16,-5-3-1-16,-5-1-4 15,0-6 5-15,0-2-2 16,0-8 0-16,-20-5 3 15,-4-4 3-15,-4-11 0 16,-2-7-9-16,1 0 3 16,-5-7-1-16,10-3-2 15,4 0-6-15,7 0 0 16,2 0-31-16,7-16 16 0,0-6-9 16,-1 0-11-16,5-1-31 15,0 3-20 1,0 5-68-16</inkml:trace>
  <inkml:trace contextRef="#ctx0" brushRef="#br0" timeOffset="66035.23">8213 12020 101 0,'0'-3'40'0,"0"3"-29"15,0 0 41 1,0 0-3-16,0 11-27 0,0 16 4 16,0 10-2-16,0 5-2 15,0 5 2-15,0-4-11 16,0-4-4-16,0-7-5 15,0-6-1-15,0-12-2 16,0-4-2-16,0-7-12 16,0-3-41-16,-7-10-41 15,3-28-68-15</inkml:trace>
  <inkml:trace contextRef="#ctx0" brushRef="#br0" timeOffset="66153.25">8178 11682 237 0,'0'-12'16'0,"0"7"-45"16,0-1 22-16,0 6-5 16,4 8-69-16,3 19-24 15</inkml:trace>
  <inkml:trace contextRef="#ctx0" brushRef="#br0" timeOffset="66717.38">8356 12713 57 0,'0'35'51'0,"7"2"-6"15,-7-5 6-15,0 0-13 16,0 1-16-16,4-11 4 15,-4-4-1-15,0-13-9 16,0-5-12-16,0 0 7 16,0 0 2-16,0 0 6 15,0-18-8-15,0-17 3 16,0-17-6-16,0-15-3 16,0-14-8-16,4-14 8 15,7-7-7-15,2 3-5 0,7 9-6 16,-1 18 2-16,1 13 4 15,4 14 0-15,-1 12 7 16,-3 11 0-16,4 9-2 16,-5 4 2-16,1 2-2 15,-9 7 4-15,-3 0-7 16,-3 0 4-16,6 22 1 16,-7 10 7-16,-4 8 0 15,0 4 1-15,0 4 3 16,0-8-6-16,-20-3 5 15,-3-3-4-15,-1-8 4 16,-7-4-7-16,7-10 4 16,5-7-6-16,-5-5 0 0,11 0-11 15,-7-2-31-15,10-21 24 16,-6-2-4-16,12 1-6 16,4 1-22-16,0 1 4 15,11 5-11-15,13 1-22 16</inkml:trace>
  <inkml:trace contextRef="#ctx0" brushRef="#br0" timeOffset="67137.73">8666 12189 100 0,'0'0'14'16,"0"0"25"-16,0 0-6 0,0 12-25 15,5 6-6-15,-1 1 3 16,3 4 1-16,1-3-5 15,-3-3 6-15,5-2 16 16,-5 0-3-16,-1-5-2 16,7 3-3-16,-2-6-3 15,6-3-5-15,4-4 3 16,1 0-8-16,4 0 0 16,0 0 4-16,-5-11-3 15,1-12-2-15,-7 0 13 16,2-1 7-16,-11 1-4 15,1-4 2-15,-5-1-1 16,0 1 0-16,0 3-2 0,0 3-3 16,-5 9 4-16,-8-1-3 15,-2 6-6-15,0-2-9 16,-5 1-3 0,-4 8 2-16,9 0 2 0,-2 0-6 15,-3 2-4-15,5 6-10 16,0 1-14-16,2 4-19 15,6-5-3-15,3-3-14 16,4-5-4-16,0 0-94 16</inkml:trace>
  <inkml:trace contextRef="#ctx0" brushRef="#br0" timeOffset="67473.84">9018 11562 141 0,'0'0'79'16,"0"0"-77"-16,0 0 41 16,6 0 10-16,-6 0-27 15,0 0-26-15,0 18 13 16,0 21 24-16,0 14-14 15,0 9-17-15,0 5 12 0,0 0-12 16,0 5-3 0,-10-7-1-16,5-3 1 15,-3-2-5-15,1-11 3 16,7-4-2-16,0-5-9 0,0-10-15 16,0-8-15-16,7-7-22 15,6-8-20-15,2-7-1 16,-6 0-49-16</inkml:trace>
  <inkml:trace contextRef="#ctx0" brushRef="#br0" timeOffset="67902.56">9140 12288 7 0,'10'0'43'0,"3"0"15"15,7-5-19-15,-1 0-7 16,5-2-3-16,-4-1 8 0,-1 1-18 15,1-3 8-15,8-5 4 16,-8-2-18-16,4-3-2 16,-5-5-9-16,-4-5 2 15,5 3-2-15,-11 2 1 16,1-2 1-16,-10 9 5 16,0 1-6-16,0-1 8 15,0 11 1-15,0 0 4 16,-19 4-8-16,-5 1-5 15,-11 2-3-15,1 0 4 16,-3 22-1-16,-2 7-1 16,8 6 2-16,3 0-4 15,8 5 4-15,12 0-1 0,8-3 2 16,0 0 0-16,0-2-6 16,0-5 5-16,24 0-1 15,-1 0 4-15,6-5 4 16,5-3 0-16,1-7-8 15,-7-10-2-15,5-5-1 16,2 0-6-16,-7-5-27 16,7-16-55-16,-7-1-46 15</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226.01904" units="1/cm"/>
          <inkml:channelProperty channel="Y" name="resolution" value="3561.63037" units="1/cm"/>
          <inkml:channelProperty channel="F" name="resolution" value="2.84167" units="1/deg"/>
          <inkml:channelProperty channel="T" name="resolution" value="1" units="1/dev"/>
        </inkml:channelProperties>
      </inkml:inkSource>
      <inkml:timestamp xml:id="ts0" timeString="2020-04-06T19:36:37.551"/>
    </inkml:context>
    <inkml:brush xml:id="br0">
      <inkml:brushProperty name="width" value="0.05292" units="cm"/>
      <inkml:brushProperty name="height" value="0.05292" units="cm"/>
      <inkml:brushProperty name="color" value="#FF0000"/>
    </inkml:brush>
  </inkml:definitions>
  <inkml:trace contextRef="#ctx0" brushRef="#br0">8612 6620 94 0,'0'-10'1'15,"0"-2"-20"-15,0 10 45 16,0-1 41-16,0 1-35 16,0 2-9-16,0 0 0 15,0 0 5-15,0 0-16 0,0 0-8 16,0 14-7-16,7 18 13 15,-3 19 39-15,5 8-31 16,-3 1-11-16,3 4 2 16,-5-2 6-16,7 3-3 15,2 2-1-15,2 0-1 16,0 3-3-16,-2-3 0 16,7 0-2-16,0 3 0 15,-5-8 0-15,4 5-4 16,-6 2 2-16,-2 3 1 15,-2 0-1-15,2 1 9 16,-3 3-9-16,-3-6-2 0,6 0 2 16,-7-3-2-16,0 2 1 15,3 1-2-15,-3 0 2 16,5-6 0-16,-3 3-2 16,-1 0 1-16,-1-2-1 15,0-1 0-15,1-4 1 16,5 0 0-16,-5 2-1 15,-1 0 1-15,7-8-2 16,-7 4 1-16,1-8 1 16,6-1 0-16,-11-2-1 15,4-4 0-15,0 1 2 16,-4-4-4-16,5 5 5 16,-5-6-4-16,0 4 3 0,0 2-1 15,0-6-2-15,0-2 2 16,6 8-1-1,3-2 0-15,6-2-2 16,-6 10 3-16,6-7-3 0,-6 1 2 16,1 0-1-16,-1-10 3 15,2-3-3-15,-2 0 0 16,1-2 1-16,-1 0 0 16,0 0 2-16,-3 2-3 15,3-7 1-15,-5-8 0 16,3-5 1-16,-7-7-4 15,4-2 1-15,-4-3-1 0,0 0-1 16,0 0 1 0,0 0 0-16,5 0-2 15,-5 0 1-15,0 0-2 16,0 0-5-16,10-5 4 0,-5-17 19 16,3-10-8-16,3-8-2 15,-2-8-3-15,6-1 5 16,-6-3-7-16,-5-18 6 15,-4 8-6-15,0-8 8 16,-4-2-5-16,-9 2 0 16,2-9-2-16,2 2-4 15,-2-3 4-15,7 9 3 16,-5 4-2-16,3 2 1 0,-3 3 0 16,-2-5 0-16,3-3 3 15,-8 3-3 1,3-3 0-16,-2 3 1 15,0-3-1-15,-4 3 1 0,5-2-2 16,-1 5 2-16,0-1 2 16,2-2-2-16,7 2-1 15,1 3 0-15,1 0-4 16,4 10 8-16,0 0-4 16,-4 2-1-16,4 5 3 15,0 0-3-15,-7 3 3 16,3-5-4-16,4-1 4 15,0 7-3-15,-5-2 2 16,1 3 0-16,0 5-1 16,-7-2-1-16,6 5 1 15,1-1 1-15,-7 1-2 0,7-3 2 16,0-4-3-16,-1 7 0 16,-1 4-3-16,1 3 5 15,1 1 0-15,4-1-5 16,-11-5 0-16,3-2-5 15,-3 2-11-15,-2-2-20 16,2-3-8-16,-2 0-14 16,-2-5-1-16,6 5-51 15</inkml:trace>
  <inkml:trace contextRef="#ctx0" brushRef="#br0" timeOffset="1695.67">9053 10146 195 0,'-24'-24'8'0,"-11"3"-7"16,-8 14 12-16,14 5 30 15,-5 2-38-15,1 0 6 16,3 0 0-16,6 9 3 15,4 1-6-15,1 5-4 16,2 3 2-16,-10 6 0 16,8 6 10-16,-5 2-2 15,5 3 0-15,5 8-11 0,4-1 2 16,1-3-3-16,5 4-2 16,4-6 1-16,0-2-3 15,0-2-1-15,8-9 0 16,12 3 3-16,8-6 3 15,-4-7-1-15,11-4-1 16,-7-7 2-16,11-3 1 16,4 0 3-16,-4-3 2 15,0-14-8-15,1 0 5 16,-8-3-13-16,-2 2 7 16,-1-4 6-16,-10-3 3 15,1 0 0-15,-7 0 1 0,-2-2 1 16,-7-3 6-16,0-2 1 15,-4 0-4-15,0-3-4 16,-13-3 1-16,-6 4 4 16,-16-6-10-16,-8 7 1 15,-5 6-10-15,-15 2 8 16,-4 13-1-16,-11 2-3 16,-5 10-5-16,-4 0-18 15,0 20-32-15,5 10-36 16,10-1-70-16</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226.01904" units="1/cm"/>
          <inkml:channelProperty channel="Y" name="resolution" value="3561.63037" units="1/cm"/>
          <inkml:channelProperty channel="F" name="resolution" value="2.84167" units="1/deg"/>
          <inkml:channelProperty channel="T" name="resolution" value="1" units="1/dev"/>
        </inkml:channelProperties>
      </inkml:inkSource>
      <inkml:timestamp xml:id="ts0" timeString="2020-04-06T19:39:39.306"/>
    </inkml:context>
    <inkml:brush xml:id="br0">
      <inkml:brushProperty name="width" value="0.05292" units="cm"/>
      <inkml:brushProperty name="height" value="0.05292" units="cm"/>
      <inkml:brushProperty name="color" value="#FF0000"/>
    </inkml:brush>
  </inkml:definitions>
  <inkml:trace contextRef="#ctx0" brushRef="#br0">4167 8725 1 0,'-4'5'0'0,"-1"0"3"16,1-5 0-16,4 2-1 16,0-2 11-16,-4 0 9 15,4 0-6-15,0 0-9 16,0 0-14-16,0 0 3 16,4-2 22-16,5-5-13 0,6 2-2 15,-11-1 2-15,11 1 1 16,-15 3 0-16,5 2-3 15,-5 0-4-15,0 0 1 16,0 0-13-16,0 0 18 16,0 0 4-16,0 5 1 15,0 3-9-15,0-6 4 16,0 3-6-16,0-2 1 16,0-3 4-16,-5 0-2 15,5 0 0-15,0 0-3 16,0 0-14-16,0 0 6 15,5-5 21-15,-1-3-7 0,7 0-9 16,-2 6 8-16,-9 2-2 16,4 0-1-16,-4 0-2 15,0 0-10-15,0 0-2 16,0 0 22-16,0 0-2 16,0 5 1-16,-4 0-4 15,4-2-2-15,0-3 0 16,0 0-3-16,0 0 5 15,0 0-1-15,0 0 1 16,0 0-5-16,0 0-2 16,0 0 6-16,0 0 0 15,0 0 1-15,-5 0 3 16,5 0 0-16,0 0-2 0,0 0-2 16,0 0-3-16,0-3 0 15,-4 3 0-15,4 0-2 16,0 0 10-1,-4 0 2-15,4 0-5 0,0 0-2 16,0 0-2-16,0 0 0 16,0 0 0-16,0 0-3 15,0 0-3-15,0 0 6 16,0 0-1-16,-7 0 2 16,3 0 0-16,-1 0 0 15,5 0 0-15,-4 0-1 16,4 0-1-16,-6 0-3 0,1 0 0 15,1 0-7-15,-7 0-7 16,7 0 1-16,-5 0-7 16,5 0-17-1,-3 3-24-15</inkml:trace>
  <inkml:trace contextRef="#ctx0" brushRef="#br0" timeOffset="3050.22">3357 9654 13 0,'5'0'9'15,"3"-12"-2"-15,12 0 0 16,-1-1 17-16,1-9-15 15,-5 4-5-15,3-2 0 16,1 3 0-16,1-6 7 16,10-1-3-16,-2-9 0 15,0 4 1-15,7-1-5 16,0 0 3-16,-7-2-3 16,5 2-3-16,1 0 4 15,5-2 2-15,5 4-2 16,-5-2-3-16,-6 0 1 15,1 3 1-15,-6 3 3 16,12-6 0-16,-6 0-2 0,3-2 1 16,7 0-4-16,-5-1 3 15,0 1-1-15,-5 0-1 16,-5-1-2-16,-1-4 2 16,-4 5-1-16,2-3-1 15,-2 5 5-15,0 0-2 16,-1 0-3-16,1 3-1 15,4 0 2-15,3-3-3 16,-3 2 5-16,2 4-4 16,-1-1 2-16,-1-7 3 15,2 2-4-15,-6-5 3 16,0 5-2-16,0-2 1 0,-5 5-3 16,10-6 0-16,-10 6 2 15,5-1 0-15,0 1-1 16,-4 0-1-16,-1 0 1 15,1 2 0-15,-1 5 9 16,5-2-7-16,-4-3 1 16,3-1-1-16,1-1-1 15,0 5-1-15,2-3-1 16,-6 0 2-16,-3 3-1 16,9 0-1-16,2-3 3 15,-4 0-1-15,4-3-1 16,7 1 3-16,0 0-2 15,2-3-1-15,-2 6 4 0,-1-2-3 16,-1 6 2-16,-9 1-2 16,0 1 2-16,6-4-3 15,-6 2 3-15,4 3-1 16,-4-5 0-16,-5 6-3 16,5 2 1-16,2-9 1 15,-2 11-2-15,4-11 1 16,1 6 0-16,1 2 0 15,-2-2 1-15,0 1-2 16,3-6 2-16,8 5 0 16,-2-6-2-16,-2 6 1 15,4-3-1-15,0 5 0 0,-11 0 2 16,11-4-1-16,-6 4 4 16,1-3-3-16,1-1 0 15,-7-2-2 1,-4 4 2-16,0-3-1 0,-9 3-1 15,9-3 5-15,-9 5-4 16,5-2 0-16,-7-1 0 16,2 3-1-16,5-5 1 15,-1 3-1-15,1 5-1 16,-7-1 0-16,10-2 3 16,-3-2-3-16,4 2 1 15,2 0 2-15,-2 3-2 16,0-3-1-16,0 0 4 0,-1 0-6 15,1 7 6-15,-4-1-2 16,-5 1 3 0,-6-2-1-16,-5 0-3 15,11-2 1-15,-10 2-1 0,5 2 0 16,-1 1 2-16,-2-3-11 16,-7-3-15-16,0 1-30 15,0 0-27-15</inkml:trace>
  <inkml:trace contextRef="#ctx0" brushRef="#br0" timeOffset="4327.59">4312 8949 6 0,'-4'0'27'0,"4"0"3"16,0 0 2-16,0 0-6 16,0 0-7-16,0 0-18 15,0 0 7-15,0-3 2 16,0 1-3-16,0-6 0 15,0 5 4-15,0 1 0 16,0 0-5-16,0 2-2 0,0-3 2 16,0 3-3-16,0 0-3 15,0 0 0-15,0-2 2 16,0 2-2-16,0 0 5 16,0 0-2-16,0 0 0 15,0 0 3-15,0 0 1 16,0 0-4-16,0 0 1 15,0 0-3-15,0-5-2 16,0-8-12-16,0-1 17 16,0-2-4-16,4-6-3 15,1 2 8-15,1 5-7 16,-1-2 5-16,-5 7-1 0,4 0-5 16,0-5 5-16,3 3-1 15,6-3 0-15,2 0-3 16,-6 0 4-16,2 3-4 15,-3 2 3-15,7 2 0 16,-6 3-2-16,2 3 5 16,-2 2-6-16,1 0 1 15,-1 0-6-15,-5 0-5 16,3 4 16-16,-7 9-5 16,0 0 4-16,0 1 0 15,0-1 5-15,-11-1-8 16,2-2 5-16,-6-2-1 0,0 2-2 15,6-8-2-15,5-2-6 16,-7 0-3-16,7 0 4 16,0-2-17-1,4-13 0-15,0 2 28 0,0-1-3 16,4-2 0-16,0 4-2 16,11 0 0-16,1 4 0 15,-3 1 0-15,-3 2 1 16,-1 3-2-16,-5 2 1 15,-4 0-4-15,0 0-4 16,0 0 0-16,0 4 14 16,0 9 3-16,-4-1 4 15,-5 3-7-15,-1-10-2 0,-3 0-1 16,6-2-1-16,3-3 1 16,-1 0 0-1,5 0 0-15,0 0-16 16,0-11-20-16,0-8-9 0,0-4-73 15</inkml:trace>
  <inkml:trace contextRef="#ctx0" brushRef="#br0" timeOffset="6659.24">6661 6640 18 0,'0'-3'15'15,"0"1"18"-15,0 2 2 16,0 0-2-16,0 0-12 0,0 0 1 16,0 0-1-1,0 0-20-15,0 0 5 16,0 0-2-16,0 0 1 15,11 15 10-15,2 2 10 0,2 1-14 16,4 1 2-16,-3 2 1 16,1 1-7-16,3 0 6 15,-5 1 0-15,4-3-5 16,-4 2-1-16,-2-2 8 16,3 5-7-16,-1-1-6 15,-2 4 4-15,2-3-4 16,5-5 3-16,-5-3-2 15,2-2 0-15,-2 0-2 16,1 2 0-16,-3 0 2 16,-3-4 4-16,-1 0-2 15,2-1 4-15,-2 3-1 16,2 5-4-16,2-3 0 0,2 3-1 16,0-3-1-16,-2 1-1 15,2-3 2-15,5 0-1 16,4 2-3-1,-5 3 4-15,1-3 3 0,-1-2-1 16,-4 2-1-16,-2-4 6 16,3 2-8-16,7 10 1 15,-3-5-2-15,8 2 2 16,3-2-1-16,-8-3 0 16,1 3-2-16,5 0-1 15,-6-5 3-15,3 5-2 16,-8-1 3-16,-3 2-4 0,0-4 1 15,-2 5 4-15,2-2-4 16,1 0 1-16,3 3 0 16,1 1 1-1,-1-7-2-15,-1 8 1 0,8-4-2 16,-13-2 2-16,17-1-3 16,-10-6 4-16,3 13-2 15,6-5 0-15,-10 4 2 16,5 4-3-16,0-3 3 15,0 0-2-15,0 2 1 16,6 0-3-16,-2-2 3 16,1 2 0-16,-10-1 1 15,7-7-4-15,-2 1 4 0,-11-2-2 16,7-1 0 0,-5 3 1-16,4-1-1 15,5 4 1-15,0-3-2 0,4 5 2 16,-2-1 1-16,-2-3-3 15,4-4 1-15,-8 3-1 16,-1-5 2-16,1 0-3 16,0 4 5-16,3 1-4 15,6 3 3-15,-6 2-1 16,-3-6 0-16,4 2 0 16,-5 1-2-16,5 2 4 15,0-1-3-15,2-1 2 0,-6 3-2 16,4-3 2-16,-1 1-2 15,1-1 2-15,5 0-2 16,-6-4 0 0,8-1 0-16,-3 1 1 0,-4-4 4 15,0-1-2-15,-9 2-1 16,0-3-3-16,-2-1 3 16,2 0 0-16,1 2-1 15,3 0 2-15,1 1-3 16,-7-3 0-16,6 3 1 15,5-1 0-15,-4-3-1 16,4 7 0-16,-5-4-2 16,1-1 3-16,3 6 0 0,-3-6-2 15,0 3 2-15,-1 0-1 16,5-1 3 0,4 2-3-16,3-2 2 15,-8-1-3-15,6-1 2 0,-5-2-1 16,2-2-1-16,-9 2 2 15,-2-1-2-15,5 1 2 16,-5 5-1-16,4 0 0 16,10-2-1-16,-6 1 3 15,-3 2-1-15,4-2-2 16,-5 1 1-16,5-3 1 16,-4 1 0-16,-9 0-4 15,2-4 5-15,-2 7-3 16,2-4 1-16,2 3-1 15,-7 0 3-15,8-3-3 16,3 3 1-16,-4-3 1 0,9 1-3 16,0-3 2-16,-9-1-5 15,5 2 5-15,-11-1-1 16,-1-1 4-16,3-1-3 16,9 2 2-16,3 0-2 15,-7 2-1-15,8 1 2 16,-5-3-2-16,1-3 3 15,-7 1-3-15,2-1 3 16,-6 3-5-16,1-3 4 16,-1 1 1-16,2 2-3 15,-2-1 1-15,1 7 0 16,-1 1 1-16,2 1-2 16,-2-6 0-16,-1 0 1 0,8 1 2 15,-12 1-3-15,7 2-1 16,-3-2 4-16,3-4-3 15,-2-2 1-15,-5-5 0 16,3 1 1-16,-7-4-1 16,0 3 0-16,0-3 0 15,0 0-3-15,0 0-21 16,0 0-29-16,-11 0-55 16,-13-3-147-16</inkml:trace>
  <inkml:trace contextRef="#ctx0" brushRef="#br0" timeOffset="8348.89">8899 8919 12 0,'-5'2'21'0,"5"-2"-11"15,0 0 16-15,0 0 10 16,0 0-16-16,0 0-13 0,0-10 11 16,0-2-9-16,0 2-9 15,0 2 12-15,5-2 2 16,-1 5-3-16,0 3-6 16,-4 0-3-16,0 2 4 15,5 0-5-15,5-3 0 16,-1 3-1-16,-2 0 1 15,1 0-1-15,-8 0 2 16,0 0-1-16,0 0-4 16,0 0 20-16,0 0 1 15,0 10-3-15,-4 0-6 16,-7-2-3-16,7-1-1 0,-1-5 0 16,1-2-3-16,-7 0 1 15,7 0 3-15,0 0-12 16,-1-9-3-16,5-2 14 15,0-3-4-15,0 1-3 16,0-2 6-16,5 3-5 16,3 4-4-16,7 3 5 15,-6 0 3-15,2 3-2 16,-2 2-1-16,-9-3 1 16,0 3-4-16,0 0-2 15,0 0-12-15,0 5 21 16,-5 13 8-16,-10 1-2 15,-4 2-4-15,6-7-2 0,2-3-1 16,2-2-3-16,5-9 4 16,-3 3-1-16,7-3 9 15,0 0-7-15,0 0-9 16,0-10 15-16,0-8-7 16,11 4-4-16,-7 1 3 15,7 3 0-15,-11 5-4 16,0 1-2-16,5 4-20 15,-1 0-30-15,0 0-16 16,-4 0-61-16</inkml:trace>
  <inkml:trace contextRef="#ctx0" brushRef="#br0" timeOffset="11273.92">8399 9751 81 0,'0'0'13'0,"0"-3"25"15,0-2 8-15,0 5-15 16,0-2-18-16,0 2 14 16,0-5-7-16,0 1-5 15,0 1 5-15,0 3-4 16,0-5-1-16,0 2-2 0,0 1-8 16,0-3-4-1,0 2 2-15,0-2 0 16,0 3 4-16,0 2-4 15,0 0 0-15,-4 0 1 0,4 0-4 16,0 0 0-16,-4 0-1 16,-1 0 2-16,1 0 0 15,-2 0 1-15,1 0-4 16,1 0 4-16,0 5-2 16,-3 2-2-16,7 3 3 15,0-4-2-15,0 3 1 16,0 9-3-16,0-4 3 15,0 1 0-15,7 0 1 16,1-2-1-16,7-6-4 16,-6-2 4-16,2-5 0 15,-7 0-1-15,1 0 6 16,5 0 0-16,-5-5 3 0,3-10-3 16,-1 1 2-16,-3-9-4 15,-4 6 1-15,0-1-2 16,0 1 5-16,-4 9-6 15,-7 1 1-15,2 0-3 16,-1 7 2-16,-6 0-4 16,3 0 3-16,-2 0-1 15,7 0-2-15,1 2 6 16,7 3-7-16,-4 0 4 16,4 2 1-16,0-7-1 15,0 5-5-15,0-2 1 16,0-3-1-16,11 0 5 0,8 0 10 15,-6-8 1-15,-2-6-5 16,-2 1-3-16,-9-2 0 16,0 3-1-16,0 2-10 15,-16-3-19-15,-7 6-38 16,-14 7-55-16</inkml:trace>
  <inkml:trace contextRef="#ctx0" brushRef="#br0" timeOffset="12442.36">5285 9748 132 0,'0'0'4'16,"0"-5"-1"-16,0 3 10 15,0 2 16-15,0 0-29 16,0 0 2-16,0 0-2 16,0 0 1-16,0 0 5 15,0 0 3-15,0 0 1 16,0 0 2-16,0 0 0 16,0 0-3-16,0 0-6 0,-7 0-1 15,-1 5 1-15,-8 3-2 16,8-1-1-16,3 1 2 15,-1 1-1-15,2 4-4 16,4-5 5-16,0 4-2 16,0 0-3-16,0-2 3 15,10-3-1-15,10 4 5 16,-3-11 3-16,-2 0 0 16,1 0-2-16,-1 0 7 15,-2 0-1-15,-9-11 5 16,3 7 7-16,-7-9 0 15,0 6-4-15,0-3-2 0,0-2-5 16,0 6 5-16,0 1-4 16,-7 0-3-16,-10 5-9 15,-3 0 2-15,-10 0-3 16,-3 0-3-16,3 0 5 16,2 0-3-16,4 0-19 15,9 8-43-15,-1-3-44 16,16-5-64-16</inkml:trace>
  <inkml:trace contextRef="#ctx0" brushRef="#br0" timeOffset="15540.86">8232 10029 3 0,'0'0'2'0,"5"0"2"16,-1 0 4-16,-4 0-1 15,0 5-2-15,0-5-1 16,4 3-2-16,-4-3 1 0,0 2 10 16,0-2 4-16,0 0 5 15,0 5 6-15,0 3-1 16,0-5-6-16,0 4-2 15,-4-3-3-15,4-4 5 16,-4 6-8-16,4-1 3 16,0-5-3-16,0 0 5 15,0 0 5-15,0 0 0 16,0 0-5-16,0 0-5 16,0 0 0-16,0 0-2 15,0 0-2-15,0 0-2 16,0 0 2-16,13-11 3 0,6-6 5 15,12-10-7-15,1-15-4 16,7-10-1-16,9-18-3 16,2-12 3-1,2-10-1-15,7-8 3 0,3 4-4 16,1 4-2-16,5 3 3 16,-1 1-1-16,5 1 2 15,6-5-1-15,-7-2 3 16,8-3-5-16,-12 5 3 15,-9 3-5-15,-10 9 3 16,-4 10-3-16,-21 16 1 16,-7 17 0-16,-8 4 0 15,-8 14-2-15,0 6-13 0,0 1-23 16,0 7-35-16,-13 3-56 16,-6 2-56-16</inkml:trace>
  <inkml:trace contextRef="#ctx0" brushRef="#br0" timeOffset="16680.93">4063 8253 149 0,'0'-3'11'0,"0"3"4"16,4 0 8-16,24 0 7 15,11 5-11-15,9 23-2 0,6 11 18 16,-1 14 7-16,5 6-7 16,9 13-14-16,-8 8-10 15,4 9 10-15,0 8-4 16,0 2-5-16,-2 3-2 16,-3-10-2-16,5 2 1 15,4-6 4-15,1-4-2 16,6 1-4-16,-3-8-2 15,3-3 3-15,-11 3-6 16,4-7 0-16,-10-8-1 16,-14-5-2-16,-4-12 2 15,-9-8-1-15,-10 1 1 16,-3-1-7-16,-1 2-8 0,-1-2-21 16,-7-9-23-16,-3-5-54 15,6-14-59-15</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2226.01904" units="1/cm"/>
          <inkml:channelProperty channel="Y" name="resolution" value="3561.63037" units="1/cm"/>
          <inkml:channelProperty channel="F" name="resolution" value="2.84167" units="1/deg"/>
          <inkml:channelProperty channel="T" name="resolution" value="1" units="1/dev"/>
        </inkml:channelProperties>
      </inkml:inkSource>
      <inkml:timestamp xml:id="ts0" timeString="2020-04-06T19:40:35.785"/>
    </inkml:context>
    <inkml:brush xml:id="br0">
      <inkml:brushProperty name="width" value="0.05292" units="cm"/>
      <inkml:brushProperty name="height" value="0.05292" units="cm"/>
      <inkml:brushProperty name="color" value="#FF0000"/>
    </inkml:brush>
  </inkml:definitions>
  <inkml:trace contextRef="#ctx0" brushRef="#br0">8445 10698 1 0,'0'0'27'0,"0"0"-4"15,-7 0 9-15,3 0 4 16,0 0 1-16,4 0-4 15,-5 0-11-15,-1 0 0 16,2 0-7-16,-1 0 1 0,1 0-6 16,-3 0-4-16,-1 0 1 15,-1 0 1-15,-2 0 0 16,-4 0-1 0,2 0-6-16,-2 0 4 0,0 0-5 15,2 10 3-15,2-3 2 16,2 3-4-16,5 3-1 15,-3-4 0-15,7 4-2 16,0-1 2-16,0 6-3 16,0-1 3-16,7 1-1 15,1 4 4-15,8-7-1 16,3 5-2-16,5-8 0 0,-4-4 4 16,-1-4-7-16,-2-4-2 15,9 0 8-15,-2 0-1 16,-4-4 3-1,-1-14-5-15,-6-4 8 0,3-1-1 16,-8 1-5-16,-1 2 1 16,-3 3 4-16,0-5-1 15,-4 2-9-15,0 2 7 16,0 1 1-16,-8 7-1 16,-7 2-6-16,-1 3-4 15,-3 3 4-15,-5 2-12 16,-4 0-1-16,-7 0 5 15,7 2-1-15,-7 19-14 0,3 3-22 16,1 3-34-16</inkml:trace>
  <inkml:trace contextRef="#ctx0" brushRef="#br0" timeOffset="4461.81">9966 10874 23 0,'14'-5'25'0,"-4"1"19"15,-5 1-10-15,-5 3 2 16,4 0-4-16,-4 0 1 0,0 0-3 16,0 3-7-16,-4 11 6 15,-11-1-18-15,1-3 2 16,-1 2-5-16,0-4-1 15,6-3-3-15,5 0-3 16,-2-5 1-16,-3 0 0 16,5 0-6-16,4 0-8 15,-5 0 2-15,5 0-5 16,0-5 7-16,0 0 3 16,0-1 3-16,18-1 0 15,1 4-2-15,1-1 1 16,4 4 1-16,-14 0 1 15,-5 0-6-15,-5 0 5 0,0 2-1 16,0 16 27-16,-9-1-15 16,-11 8-3-16,5-8-3 15,0-4-2 1,2-1 3-16,2-7-3 0,7 0 1 16,-5-5 1-16,3 0-5 15,1 0-13-15,1-10 4 16,4-10-3-16,0 0 15 15,0 0-6-15,0 8 8 16,9 0-2-16,2 1 0 16,2 9-3-16,2 2 0 15,0 0 0-15,-6 0-1 0,-5 0-3 16,2 0 0-16,-6 2 2 16,0 9 4-16,0-1 0 15,0 2 7 1,-6-5 2-16,-11 4 2 0,-3-2-1 15,1-4 2-15,-1 3-6 16,5-8-3-16,10 0-3 16,-3 0-6-16,8-3 10 15,-7-12-7-15,7-2 1 16,0 2 5-16,0 3 3 16,0 1-4-16,0 9-3 15,0-5-5-15,11 2-58 16,-2 2-44-16</inkml:trace>
  <inkml:trace contextRef="#ctx0" brushRef="#br0" timeOffset="10015.37">13144 11285 28 0,'0'0'21'0,"0"0"-10"16,0 0 22-16,-4 0 7 15,4 0-18-15,0 0 2 16,0 0 6-16,0 0-8 15,0 0-9-15,0 0-2 16,0 0-4-16,0 0 5 16,0 0-10-16,0 0 7 15,-5 0-2-15,1 0 2 16,-7 0-9-16,-2 0-12 16,-2-11 10-16,-5 11-4 15,12 0 10-15,-3 0-4 0,2 0-1 16,-2 0 4-16,3 0-2 15,8 0-1-15,0 0 0 16,-5 0 2-16,5 0-3 16,0 0-1-16,0 0-5 15,0 0 1-15,0 0-4 16,0 0-3-16,0 0 0 16,0 0 12-16,0 0 4 0,0 0-3 15,0-2 5 1,0-3 3-16,0-3-13 15,5 4-8-15,-5-4 2 16,0 6 8-16,0-1 7 0,0 3-4 16,0 0 6-16,0 0 3 15,0 0-4-15,0-3-1 16,0 3-6-16,0 0 2 16,0 0 1-16,4 0-1 15,0 0 6-15,1-2 1 16,6-3-3-16,-3 5-5 15,3 0 5-15,2 0-3 16,13-5 1-16,-6-2-1 16,-3 7-1-16,9-3 3 15,-13 1-4-15,11-1 3 16,-9-2-1-16,5 3 0 16,-1 2 1-16,1-6-1 0,-1 6-1 15,-6 0 2-15,7 0 5 16,10 0-3-16,-6-2-4 15,4 0 4-15,-4 2-1 16,7 0-3-16,-7 0 1 16,4-3-1-16,0 3 3 15,7 0-4-15,-7 0 2 16,2 0-2-16,-6 0 2 16,0 0-1-16,4 0-1 15,-4 0 3-15,2 0 0 16,-2 3-4-16,0-1 2 15,0-2 4-15,4 2-5 0,7-2 2 16,-7 0-2-16,7 0 3 16,4 0-1-16,-7 0 2 15,3 0-5-15,-7 0 4 16,3 0-2-16,1 0 1 16,3 0 2-16,4 0 1 15,-2 0-1-15,2-2-3 16,-4-3-1-16,-3 1 4 15,-1 1-4-15,-3 1 2 16,0 2-2-16,-8 0 1 16,3 0-1-16,-3 0 2 15,0 0-2-15,-5 0 3 16,9 0-4-16,-1 0 4 0,1 0-2 16,7 0-2-16,-3 0 4 15,0 0-3-15,7 0 4 16,0 0-2-1,-7 0 0-15,4-3-1 0,-6 0 1 16,3-2-3-16,-5 3 2 16,-1 2 2-16,1-5-4 15,7 0 2-15,-7 3-3 16,-5 2 3-16,9-3 2 16,-4 1-4-16,-4 2 5 15,8-3-2-15,-2 1-2 16,-2-1 1-16,4-5 0 0,7 3 0 15,-7 3 2-15,7-3-4 16,-3 1 3-16,7 4-1 16,5-6 1-1,4 1 0-15,-5 0-4 0,-4-2 3 16,-4 2-3-16,-11-2 2 16,15-1 0-16,-11 3 3 15,7 2-2-15,-3-4 0 16,7 0 2-16,0-1-6 15,5-2 8-15,-1 5-8 16,1 1 8-16,3-4-6 16,-3 8 4-16,-1-13-2 15,1 8 1-15,-5-2-4 0,8 2 0 16,3 3-2 0,2-3-2-16,-4-1-1 15,2-1 7-15,-2 0 0 16,-5 2 0-16,5 0 3 0,-9 0-4 15,4 2 1-15,-4 1 2 16,-6-3-2-16,6 2 1 16,-4 1 2-16,4-5-3 15,-2 2 1-15,-2-1-1 16,-1 1 2-16,3 3-1 16,2-5 0-16,0 2-3 15,5-5 5-15,-10 2-1 0,3 1-2 16,2 2-1-1,-4-2 6-15,-7 1-8 16,11 1 7-16,-4 0-3 16,-7-4-1-16,11 1-1 0,-6 3 2 15,2-3 2-15,4 3-5 16,-7 5 6-16,-1 0-3 16,-3 0 0-16,7-2 2 15,-3 2-2-15,12-2-1 16,-5-3 1-16,4 2 0 15,5-4 0-15,-5 2 1 16,7 5-2-16,-2-3 2 16,4 1-3-16,-2 2 4 0,2-3-2 15,2 3 1 1,3 0-1-16,1 0 0 16,1 0 1-16,-7 0-1 0,-9 0 1 15,-3 0 1-15,-6 0 3 16,-1-2 0-16,2 2-1 15,-3-3 0-15,7 1-4 16,0-5-1-16,5 2 0 16,-1-3 4-16,0 3-3 15,1-5 0-15,-1 5 1 16,1-2-1-16,-1 4 2 16,0 1-1-16,1-4 0 15,-5 4-2-15,4 0 3 16,-4-3-2-16,5 0 1 15,-5 2 2-15,0-2-2 16,-2 0 1-16,6-2 3 0,7 2-1 16,-2 0 1-16,-5 0-2 15,1 0 1-15,4-3 3 16,6 3-6-16,-11-4 3 16,5 1-1-16,0 1-3 15,-5-3 3-15,7 3-2 16,2 2-3-16,-4-3 3 15,6 3 3-15,-2 0-2 16,2 0 6-16,-1 0-5 16,1 0-3-16,2 0 1 15,-1-3 1-15,3 4 4 16,-1-6-2-16,-3 8-1 0,-2-4 3 16,7 1-2-16,-1 5 3 15,-1 0-2-15,1-2 0 16,-4 2-4-16,-1-5 2 15,-6-2 0-15,8-3-1 16,-8-1-3-16,8-1 3 16,-8 5-2-16,1-3 1 15,6 2-1-15,3 3 3 16,1-2-3-16,1 2 0 16,0 0 0-16,1 2 1 15,-5 3 4-15,3 0 0 16,-1 0 0-16,1 0-5 15,1 0 5-15,-3 0-6 0,7 0 2 16,7 0 1-16,1 0-1 16,7 0-1-16,-2 0 0 15,3 0 2-15,-12 0-5 16,0-5 5-16,-4 0 0 16,-4-2 5-16,-1-3-9 15,-6 5 7-15,-4-5-3 16,6 1-1-16,-2-4 2 15,7 3-7-15,4-2 8 16,4 4-5-16,1-2 3 16,-1-5 0-16,-4 0-1 15,0-2-2-15,0 2 2 0,-9 3-1 16,2 2-1-16,-12-3 3 16,-1 4-3-16,-8 1 4 15,-7 0-4-15,-8 6 2 16,-9 2-2-16,-3 0 1 15,-8-3 1-15,0 3-7 16,0 0-25-16,0 0-32 16,0 0-48-16,0 0-41 15</inkml:trace>
  <inkml:trace contextRef="#ctx0" brushRef="#br0" timeOffset="129470.22">8619 8524 14 0,'-7'-8'2'15,"3"3"-2"-15,-1 3 9 0,-3-5-1 16,-3 4-11-16,-4-5 2 16,6 3-3-1,-6-2-1-15,2 0 8 16,2-6 9-16,2-2 3 0,3 0 11 15,1 0-9-15,1 1 1 16,0-4 4-16,4 3 2 16,-5-2-4-16,5 4 18 15,0 1-12-15,0 2 5 16,0 3 9-16,0 2-6 16,0 2-1-16,0 3-7 15,0 0-2-15,0 0-10 16,0 0-1-16,0 0-4 15,0 0 0-15,0 0-6 16,0 0 1-16,0 0-5 16,0 15-2-16,0 17 2 15,-6 15 21-15,-7 8-5 0,-7 2-12 16,1 1 1-16,-5-4 0 16,4-4-3-16,5-8 0 15,0-2 0-15,2-5 0 16,2-8 2-16,2-5-3 15,-1-9 1-15,5-3-1 16,1-5 0-16,4-1 0 16,0 1 0-16,0-5-1 15,0 0 0-15,0 0-10 16,0 0 4-16,0 0-3 16,15 0 9-16,9 3 2 15,0 4 2-15,8-1-2 0,7-1 3 16,5-1-3-16,10-1-1 15,-2-1 1-15,2 1 1 16,-6 2 1-16,-9-5-3 16,-6 2 1-16,-14 1-3 15,-3 2 3-15,-8-3 1 16,-8-2-6-16,0 0-2 16,0 0-17-16,0 0-24 15,0 3-29-15,-4-1-15 16,-5-2 10-16,5 3-23 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eaLnBrk="1" fontAlgn="auto" hangingPunct="1">
              <a:spcBef>
                <a:spcPts val="0"/>
              </a:spcBef>
              <a:spcAft>
                <a:spcPts val="0"/>
              </a:spcAft>
              <a:defRPr sz="13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6661" tIns="48331" rIns="96661" bIns="48331" rtlCol="0"/>
          <a:lstStyle>
            <a:lvl1pPr algn="r" eaLnBrk="1" fontAlgn="auto" hangingPunct="1">
              <a:spcBef>
                <a:spcPts val="0"/>
              </a:spcBef>
              <a:spcAft>
                <a:spcPts val="0"/>
              </a:spcAft>
              <a:defRPr sz="1300">
                <a:latin typeface="+mn-lt"/>
              </a:defRPr>
            </a:lvl1pPr>
          </a:lstStyle>
          <a:p>
            <a:pPr>
              <a:defRPr/>
            </a:pPr>
            <a:fld id="{0E38D29F-AA62-4EBF-96B8-F5852D48907D}" type="datetimeFigureOut">
              <a:rPr lang="en-US"/>
              <a:pPr>
                <a:defRPr/>
              </a:pPr>
              <a:t>4/6/2020</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6661" tIns="48331" rIns="96661" bIns="48331"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6661" tIns="48331" rIns="96661" bIns="48331" rtlCol="0" anchor="b"/>
          <a:lstStyle>
            <a:lvl1pPr algn="l" eaLnBrk="1" fontAlgn="auto" hangingPunct="1">
              <a:spcBef>
                <a:spcPts val="0"/>
              </a:spcBef>
              <a:spcAft>
                <a:spcPts val="0"/>
              </a:spcAft>
              <a:defRPr sz="1300">
                <a:latin typeface="+mn-lt"/>
              </a:defRPr>
            </a:lvl1pPr>
          </a:lstStyle>
          <a:p>
            <a:pPr>
              <a:defRPr/>
            </a:pPr>
            <a:r>
              <a:rPr lang="fr-FR"/>
              <a:t>CS 376 Lecture 16: Stereo 1</a:t>
            </a: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wrap="square" lIns="96661" tIns="48331" rIns="96661" bIns="48331" numCol="1" anchor="b" anchorCtr="0" compatLnSpc="1">
            <a:prstTxWarp prst="textNoShape">
              <a:avLst/>
            </a:prstTxWarp>
          </a:bodyPr>
          <a:lstStyle>
            <a:lvl1pPr algn="r" eaLnBrk="1" hangingPunct="1">
              <a:defRPr sz="1300" smtClean="0">
                <a:latin typeface="Calibri" panose="020F0502020204030204" pitchFamily="34" charset="0"/>
              </a:defRPr>
            </a:lvl1pPr>
          </a:lstStyle>
          <a:p>
            <a:pPr>
              <a:defRPr/>
            </a:pPr>
            <a:fld id="{EAD451DB-134C-49BC-A9E8-F6A84C7966FB}" type="slidenum">
              <a:rPr lang="en-US" altLang="en-US"/>
              <a:pPr>
                <a:defRPr/>
              </a:pPr>
              <a:t>‹#›</a:t>
            </a:fld>
            <a:endParaRPr lang="en-US" altLang="en-US"/>
          </a:p>
        </p:txBody>
      </p:sp>
    </p:spTree>
    <p:extLst>
      <p:ext uri="{BB962C8B-B14F-4D97-AF65-F5344CB8AC3E}">
        <p14:creationId xmlns:p14="http://schemas.microsoft.com/office/powerpoint/2010/main" val="3740850367"/>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rene-magritte-paintings.blogspot.com/2009/11/le-blanc-seing.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3" Type="http://schemas.openxmlformats.org/officeDocument/2006/relationships/hyperlink" Target="http://www.vlfeat.org/" TargetMode="External"/><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2638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We</a:t>
            </a:r>
            <a:r>
              <a:rPr lang="en-US" baseline="0" dirty="0"/>
              <a:t> can use homogeneous coordinates to write ‘camera matrix’ in linear form.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D38E04A-61AE-4F70-8735-F6523DDCF32B}"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94830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QR decomposition – when I have an orthonormal basis (Q) and a right diagonal matrix (R), I can solve a decomposition of M.</a:t>
            </a:r>
          </a:p>
          <a:p>
            <a:r>
              <a:rPr lang="en-US" dirty="0"/>
              <a:t>RQ is the other way around.</a:t>
            </a:r>
          </a:p>
        </p:txBody>
      </p:sp>
      <p:sp>
        <p:nvSpPr>
          <p:cNvPr id="4" name="Footer Placeholder 3"/>
          <p:cNvSpPr>
            <a:spLocks noGrp="1"/>
          </p:cNvSpPr>
          <p:nvPr>
            <p:ph type="ftr" sz="quarter" idx="4"/>
          </p:nvPr>
        </p:nvSpPr>
        <p:spPr/>
        <p:txBody>
          <a:bodyPr/>
          <a:lstStyle/>
          <a:p>
            <a:pPr>
              <a:defRPr/>
            </a:pPr>
            <a:r>
              <a:rPr lang="fr-FR"/>
              <a:t>CS 376 Lecture 16: Stereo 1</a:t>
            </a:r>
            <a:endParaRPr lang="en-US"/>
          </a:p>
        </p:txBody>
      </p:sp>
      <p:sp>
        <p:nvSpPr>
          <p:cNvPr id="5" name="Slide Number Placeholder 4"/>
          <p:cNvSpPr>
            <a:spLocks noGrp="1"/>
          </p:cNvSpPr>
          <p:nvPr>
            <p:ph type="sldNum" sz="quarter" idx="5"/>
          </p:nvPr>
        </p:nvSpPr>
        <p:spPr/>
        <p:txBody>
          <a:bodyPr/>
          <a:lstStyle/>
          <a:p>
            <a:pPr>
              <a:defRPr/>
            </a:pPr>
            <a:fld id="{EAD451DB-134C-49BC-A9E8-F6A84C7966FB}" type="slidenum">
              <a:rPr lang="en-US" altLang="en-US" smtClean="0"/>
              <a:pPr>
                <a:defRPr/>
              </a:pPr>
              <a:t>9</a:t>
            </a:fld>
            <a:endParaRPr lang="en-US" altLang="en-US"/>
          </a:p>
        </p:txBody>
      </p:sp>
    </p:spTree>
    <p:extLst>
      <p:ext uri="{BB962C8B-B14F-4D97-AF65-F5344CB8AC3E}">
        <p14:creationId xmlns:p14="http://schemas.microsoft.com/office/powerpoint/2010/main" val="339363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5848666-93FE-4D68-A34F-21606A4ECF0D}" type="slidenum">
              <a:rPr lang="en-US" altLang="en-US" sz="1300">
                <a:solidFill>
                  <a:srgbClr val="000000"/>
                </a:solidFill>
              </a:rPr>
              <a:pPr>
                <a:spcBef>
                  <a:spcPct val="0"/>
                </a:spcBef>
              </a:pPr>
              <a:t>14</a:t>
            </a:fld>
            <a:endParaRPr lang="en-US" altLang="en-US" sz="1300">
              <a:solidFill>
                <a:srgbClr val="000000"/>
              </a:solidFill>
            </a:endParaRPr>
          </a:p>
        </p:txBody>
      </p:sp>
      <p:sp>
        <p:nvSpPr>
          <p:cNvPr id="14438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4389"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1B47F48-1958-4541-A513-7C1082D6CBF3}" type="slidenum">
              <a:rPr lang="en-US" altLang="en-US" sz="1300">
                <a:solidFill>
                  <a:srgbClr val="000000"/>
                </a:solidFill>
                <a:latin typeface="Arial" panose="020B0604020202020204" pitchFamily="34" charset="0"/>
              </a:rPr>
              <a:pPr algn="r" eaLnBrk="1" hangingPunct="1">
                <a:spcBef>
                  <a:spcPct val="0"/>
                </a:spcBef>
              </a:pPr>
              <a:t>14</a:t>
            </a:fld>
            <a:endParaRPr lang="en-US" altLang="en-US" sz="1300">
              <a:solidFill>
                <a:srgbClr val="000000"/>
              </a:solidFill>
              <a:latin typeface="Arial" panose="020B0604020202020204" pitchFamily="34" charset="0"/>
            </a:endParaRPr>
          </a:p>
        </p:txBody>
      </p:sp>
      <p:sp>
        <p:nvSpPr>
          <p:cNvPr id="206854"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249380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Calibri" panose="020F0502020204030204" pitchFamily="34" charset="0"/>
              </a:defRPr>
            </a:lvl1pPr>
            <a:lvl2pPr marL="742950" indent="-285750" defTabSz="955675">
              <a:spcBef>
                <a:spcPct val="30000"/>
              </a:spcBef>
              <a:defRPr sz="1200">
                <a:solidFill>
                  <a:schemeClr val="tx1"/>
                </a:solidFill>
                <a:latin typeface="Calibri" panose="020F0502020204030204" pitchFamily="34" charset="0"/>
              </a:defRPr>
            </a:lvl2pPr>
            <a:lvl3pPr marL="1143000" indent="-228600" defTabSz="955675">
              <a:spcBef>
                <a:spcPct val="30000"/>
              </a:spcBef>
              <a:defRPr sz="1200">
                <a:solidFill>
                  <a:schemeClr val="tx1"/>
                </a:solidFill>
                <a:latin typeface="Calibri" panose="020F0502020204030204" pitchFamily="34" charset="0"/>
              </a:defRPr>
            </a:lvl3pPr>
            <a:lvl4pPr marL="1600200" indent="-228600" defTabSz="955675">
              <a:spcBef>
                <a:spcPct val="30000"/>
              </a:spcBef>
              <a:defRPr sz="1200">
                <a:solidFill>
                  <a:schemeClr val="tx1"/>
                </a:solidFill>
                <a:latin typeface="Calibri" panose="020F0502020204030204" pitchFamily="34" charset="0"/>
              </a:defRPr>
            </a:lvl4pPr>
            <a:lvl5pPr marL="2057400" indent="-228600" defTabSz="955675">
              <a:spcBef>
                <a:spcPct val="30000"/>
              </a:spcBef>
              <a:defRPr sz="1200">
                <a:solidFill>
                  <a:schemeClr val="tx1"/>
                </a:solidFill>
                <a:latin typeface="Calibri" panose="020F0502020204030204" pitchFamily="34" charset="0"/>
              </a:defRPr>
            </a:lvl5pPr>
            <a:lvl6pPr marL="2514600" indent="-228600" defTabSz="95567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567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567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56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187F5DA-6E6C-4B9F-A3E1-EF809EE0804B}" type="slidenum">
              <a:rPr lang="en-US" altLang="en-US" sz="1300">
                <a:solidFill>
                  <a:srgbClr val="000000"/>
                </a:solidFill>
                <a:latin typeface="Arial" panose="020B0604020202020204" pitchFamily="34" charset="0"/>
              </a:rPr>
              <a:pPr>
                <a:spcBef>
                  <a:spcPct val="0"/>
                </a:spcBef>
              </a:pPr>
              <a:t>15</a:t>
            </a:fld>
            <a:endParaRPr lang="en-US" altLang="en-US" sz="1300">
              <a:solidFill>
                <a:srgbClr val="000000"/>
              </a:solidFill>
              <a:latin typeface="Arial" panose="020B0604020202020204" pitchFamily="34" charset="0"/>
            </a:endParaRPr>
          </a:p>
        </p:txBody>
      </p:sp>
      <p:sp>
        <p:nvSpPr>
          <p:cNvPr id="146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7877"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637054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D736CBE-C191-4EC5-99C6-5ECB6F45D844}" type="slidenum">
              <a:rPr lang="en-US" altLang="en-US" sz="1300">
                <a:solidFill>
                  <a:srgbClr val="000000"/>
                </a:solidFill>
              </a:rPr>
              <a:pPr>
                <a:spcBef>
                  <a:spcPct val="0"/>
                </a:spcBef>
              </a:pPr>
              <a:t>16</a:t>
            </a:fld>
            <a:endParaRPr lang="en-US" altLang="en-US" sz="1300">
              <a:solidFill>
                <a:srgbClr val="000000"/>
              </a:solidFill>
            </a:endParaRPr>
          </a:p>
        </p:txBody>
      </p:sp>
      <p:sp>
        <p:nvSpPr>
          <p:cNvPr id="14848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8485"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7FF312A2-803D-4E68-ACE6-E98B74EFCB03}" type="slidenum">
              <a:rPr lang="en-US" altLang="en-US" sz="1300">
                <a:solidFill>
                  <a:srgbClr val="000000"/>
                </a:solidFill>
                <a:latin typeface="Arial" panose="020B0604020202020204" pitchFamily="34" charset="0"/>
              </a:rPr>
              <a:pPr algn="r" eaLnBrk="1" hangingPunct="1">
                <a:spcBef>
                  <a:spcPct val="0"/>
                </a:spcBef>
              </a:pPr>
              <a:t>16</a:t>
            </a:fld>
            <a:endParaRPr lang="en-US" altLang="en-US" sz="1300">
              <a:solidFill>
                <a:srgbClr val="000000"/>
              </a:solidFill>
              <a:latin typeface="Arial" panose="020B0604020202020204" pitchFamily="34" charset="0"/>
            </a:endParaRPr>
          </a:p>
        </p:txBody>
      </p:sp>
      <p:sp>
        <p:nvSpPr>
          <p:cNvPr id="208902"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2473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B411A7C-4E1F-4DB8-BA04-051AFEE70569}" type="slidenum">
              <a:rPr lang="en-US" altLang="en-US" sz="1300">
                <a:solidFill>
                  <a:srgbClr val="000000"/>
                </a:solidFill>
              </a:rPr>
              <a:pPr>
                <a:spcBef>
                  <a:spcPct val="0"/>
                </a:spcBef>
              </a:pPr>
              <a:t>18</a:t>
            </a:fld>
            <a:endParaRPr lang="en-US" altLang="en-US" sz="1300">
              <a:solidFill>
                <a:srgbClr val="000000"/>
              </a:solidFill>
            </a:endParaRPr>
          </a:p>
        </p:txBody>
      </p:sp>
      <p:sp>
        <p:nvSpPr>
          <p:cNvPr id="151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992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770880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DAB0669-E6C3-4DC7-AA7E-06AD2C55C485}" type="slidenum">
              <a:rPr lang="en-US" altLang="en-US" sz="1300">
                <a:solidFill>
                  <a:srgbClr val="000000"/>
                </a:solidFill>
              </a:rPr>
              <a:pPr>
                <a:spcBef>
                  <a:spcPct val="0"/>
                </a:spcBef>
              </a:pPr>
              <a:t>19</a:t>
            </a:fld>
            <a:endParaRPr lang="en-US" altLang="en-US" sz="1300">
              <a:solidFill>
                <a:srgbClr val="000000"/>
              </a:solidFill>
            </a:endParaRPr>
          </a:p>
        </p:txBody>
      </p:sp>
      <p:sp>
        <p:nvSpPr>
          <p:cNvPr id="153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hlinkClick r:id="rId3"/>
              </a:rPr>
              <a:t>http://rene-magritte-paintings.blogspot.com/2009/11/le-blanc-seing.html</a:t>
            </a:r>
            <a:endParaRPr lang="en-US" altLang="en-US"/>
          </a:p>
        </p:txBody>
      </p:sp>
      <p:sp>
        <p:nvSpPr>
          <p:cNvPr id="20992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126612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b="1"/>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5E61E43-4179-4BC2-A656-FBB8D95D4628}" type="slidenum">
              <a:rPr lang="en-US" altLang="en-US" sz="1300"/>
              <a:pPr>
                <a:spcBef>
                  <a:spcPct val="0"/>
                </a:spcBef>
              </a:pPr>
              <a:t>20</a:t>
            </a:fld>
            <a:endParaRPr lang="en-US" altLang="en-US" sz="1300"/>
          </a:p>
        </p:txBody>
      </p:sp>
      <p:sp>
        <p:nvSpPr>
          <p:cNvPr id="202757"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87995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http://illusionoftheyear.com/2016/06/ambiguous-cylinder-illusion/</a:t>
            </a:r>
          </a:p>
          <a:p>
            <a:endParaRPr lang="en-US" dirty="0"/>
          </a:p>
          <a:p>
            <a:r>
              <a:rPr lang="en-US" dirty="0"/>
              <a:t>How it works: https://www.youtube.com/watch?v=SKpOKXAVjGo</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How it works (academic version): http://www.mdpi.com/2073-8994/8/4/21/htm</a:t>
            </a:r>
          </a:p>
          <a:p>
            <a:endParaRPr lang="en-US" dirty="0"/>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22</a:t>
            </a:fld>
            <a:endParaRPr lang="en-US" altLang="en-US"/>
          </a:p>
        </p:txBody>
      </p:sp>
    </p:spTree>
    <p:extLst>
      <p:ext uri="{BB962C8B-B14F-4D97-AF65-F5344CB8AC3E}">
        <p14:creationId xmlns:p14="http://schemas.microsoft.com/office/powerpoint/2010/main" val="4243820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http://illusionoftheyear.com/2016/06/ambiguous-cylinder-illusion/</a:t>
            </a:r>
          </a:p>
          <a:p>
            <a:endParaRPr lang="en-US" dirty="0"/>
          </a:p>
          <a:p>
            <a:r>
              <a:rPr lang="en-US" dirty="0"/>
              <a:t>How it works: https://www.youtube.com/watch?v=SKpOKXAVjGo</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How it works (academic version): http://www.mdpi.com/2073-8994/8/4/21/htm</a:t>
            </a:r>
            <a:endParaRPr lang="en-US" dirty="0"/>
          </a:p>
        </p:txBody>
      </p:sp>
      <p:sp>
        <p:nvSpPr>
          <p:cNvPr id="4" name="Slide Number Placeholder 3"/>
          <p:cNvSpPr>
            <a:spLocks noGrp="1"/>
          </p:cNvSpPr>
          <p:nvPr>
            <p:ph type="sldNum" sz="quarter" idx="10"/>
          </p:nvPr>
        </p:nvSpPr>
        <p:spPr/>
        <p:txBody>
          <a:bodyPr/>
          <a:lstStyle/>
          <a:p>
            <a:fld id="{908E417A-1847-4A8E-8D61-8D4F02AA7699}" type="slidenum">
              <a:rPr lang="en-US" altLang="en-US" smtClean="0"/>
              <a:pPr/>
              <a:t>23</a:t>
            </a:fld>
            <a:endParaRPr lang="en-US" altLang="en-US"/>
          </a:p>
        </p:txBody>
      </p:sp>
    </p:spTree>
    <p:extLst>
      <p:ext uri="{BB962C8B-B14F-4D97-AF65-F5344CB8AC3E}">
        <p14:creationId xmlns:p14="http://schemas.microsoft.com/office/powerpoint/2010/main" val="1498028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Calibri" panose="020F0502020204030204" pitchFamily="34" charset="0"/>
              </a:defRPr>
            </a:lvl1pPr>
            <a:lvl2pPr marL="742950" indent="-285750" defTabSz="955675">
              <a:spcBef>
                <a:spcPct val="30000"/>
              </a:spcBef>
              <a:defRPr sz="1200">
                <a:solidFill>
                  <a:schemeClr val="tx1"/>
                </a:solidFill>
                <a:latin typeface="Calibri" panose="020F0502020204030204" pitchFamily="34" charset="0"/>
              </a:defRPr>
            </a:lvl2pPr>
            <a:lvl3pPr marL="1143000" indent="-228600" defTabSz="955675">
              <a:spcBef>
                <a:spcPct val="30000"/>
              </a:spcBef>
              <a:defRPr sz="1200">
                <a:solidFill>
                  <a:schemeClr val="tx1"/>
                </a:solidFill>
                <a:latin typeface="Calibri" panose="020F0502020204030204" pitchFamily="34" charset="0"/>
              </a:defRPr>
            </a:lvl3pPr>
            <a:lvl4pPr marL="1600200" indent="-228600" defTabSz="955675">
              <a:spcBef>
                <a:spcPct val="30000"/>
              </a:spcBef>
              <a:defRPr sz="1200">
                <a:solidFill>
                  <a:schemeClr val="tx1"/>
                </a:solidFill>
                <a:latin typeface="Calibri" panose="020F0502020204030204" pitchFamily="34" charset="0"/>
              </a:defRPr>
            </a:lvl4pPr>
            <a:lvl5pPr marL="2057400" indent="-228600" defTabSz="955675">
              <a:spcBef>
                <a:spcPct val="30000"/>
              </a:spcBef>
              <a:defRPr sz="1200">
                <a:solidFill>
                  <a:schemeClr val="tx1"/>
                </a:solidFill>
                <a:latin typeface="Calibri" panose="020F0502020204030204" pitchFamily="34" charset="0"/>
              </a:defRPr>
            </a:lvl5pPr>
            <a:lvl6pPr marL="2514600" indent="-228600" defTabSz="95567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567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567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56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B12B876-DEB2-466C-B314-F0088981F262}" type="slidenum">
              <a:rPr lang="en-US" altLang="en-US" sz="1300">
                <a:solidFill>
                  <a:srgbClr val="000000"/>
                </a:solidFill>
                <a:latin typeface="Arial" panose="020B0604020202020204" pitchFamily="34" charset="0"/>
              </a:rPr>
              <a:pPr>
                <a:spcBef>
                  <a:spcPct val="0"/>
                </a:spcBef>
              </a:pPr>
              <a:t>24</a:t>
            </a:fld>
            <a:endParaRPr lang="en-US" altLang="en-US" sz="1300">
              <a:solidFill>
                <a:srgbClr val="000000"/>
              </a:solidFill>
              <a:latin typeface="Arial" panose="020B0604020202020204" pitchFamily="34" charset="0"/>
            </a:endParaRPr>
          </a:p>
        </p:txBody>
      </p:sp>
      <p:sp>
        <p:nvSpPr>
          <p:cNvPr id="165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197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333528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E0DE3D2-5E8F-448E-95B4-019A7CB35BED}" type="slidenum">
              <a:rPr lang="en-US" altLang="en-US" sz="1300">
                <a:solidFill>
                  <a:srgbClr val="000000"/>
                </a:solidFill>
              </a:rPr>
              <a:pPr>
                <a:spcBef>
                  <a:spcPct val="0"/>
                </a:spcBef>
              </a:pPr>
              <a:t>25</a:t>
            </a:fld>
            <a:endParaRPr lang="en-US" altLang="en-US" sz="1300">
              <a:solidFill>
                <a:srgbClr val="000000"/>
              </a:solidFill>
            </a:endParaRPr>
          </a:p>
        </p:txBody>
      </p:sp>
      <p:sp>
        <p:nvSpPr>
          <p:cNvPr id="167939"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61986C8D-CCE4-4FB1-8B14-4220355D5263}" type="slidenum">
              <a:rPr lang="en-US" altLang="en-US" sz="1300">
                <a:solidFill>
                  <a:srgbClr val="000000"/>
                </a:solidFill>
                <a:latin typeface="Arial" panose="020B0604020202020204" pitchFamily="34" charset="0"/>
              </a:rPr>
              <a:pPr algn="r" eaLnBrk="1" hangingPunct="1">
                <a:spcBef>
                  <a:spcPct val="0"/>
                </a:spcBef>
              </a:pPr>
              <a:t>25</a:t>
            </a:fld>
            <a:endParaRPr lang="en-US" altLang="en-US" sz="1300">
              <a:solidFill>
                <a:srgbClr val="000000"/>
              </a:solidFill>
              <a:latin typeface="Arial" panose="020B0604020202020204" pitchFamily="34" charset="0"/>
            </a:endParaRPr>
          </a:p>
        </p:txBody>
      </p:sp>
      <p:sp>
        <p:nvSpPr>
          <p:cNvPr id="16794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4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2998"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614572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23D71AE-037B-44AB-83AD-281D13651A44}" type="slidenum">
              <a:rPr lang="en-US" altLang="en-US" sz="1300">
                <a:solidFill>
                  <a:srgbClr val="000000"/>
                </a:solidFill>
              </a:rPr>
              <a:pPr>
                <a:spcBef>
                  <a:spcPct val="0"/>
                </a:spcBef>
              </a:pPr>
              <a:t>26</a:t>
            </a:fld>
            <a:endParaRPr lang="en-US" altLang="en-US" sz="1300">
              <a:solidFill>
                <a:srgbClr val="000000"/>
              </a:solidFill>
            </a:endParaRPr>
          </a:p>
        </p:txBody>
      </p:sp>
      <p:sp>
        <p:nvSpPr>
          <p:cNvPr id="169987"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36A8770C-6BBA-4B09-8F5E-E08E292698AC}" type="slidenum">
              <a:rPr lang="en-US" altLang="en-US" sz="1300">
                <a:solidFill>
                  <a:srgbClr val="000000"/>
                </a:solidFill>
                <a:latin typeface="Arial" panose="020B0604020202020204" pitchFamily="34" charset="0"/>
              </a:rPr>
              <a:pPr algn="r" eaLnBrk="1" hangingPunct="1">
                <a:spcBef>
                  <a:spcPct val="0"/>
                </a:spcBef>
              </a:pPr>
              <a:t>26</a:t>
            </a:fld>
            <a:endParaRPr lang="en-US" altLang="en-US" sz="1300">
              <a:solidFill>
                <a:srgbClr val="000000"/>
              </a:solidFill>
              <a:latin typeface="Arial" panose="020B0604020202020204" pitchFamily="34" charset="0"/>
            </a:endParaRPr>
          </a:p>
        </p:txBody>
      </p:sp>
      <p:sp>
        <p:nvSpPr>
          <p:cNvPr id="16998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4022"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206192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A29AB02-19AA-4FBC-A8BE-339D1CE0FE35}" type="slidenum">
              <a:rPr lang="en-US" altLang="en-US" sz="1300">
                <a:solidFill>
                  <a:srgbClr val="000000"/>
                </a:solidFill>
              </a:rPr>
              <a:pPr>
                <a:spcBef>
                  <a:spcPct val="0"/>
                </a:spcBef>
              </a:pPr>
              <a:t>27</a:t>
            </a:fld>
            <a:endParaRPr lang="en-US" altLang="en-US" sz="1300">
              <a:solidFill>
                <a:srgbClr val="000000"/>
              </a:solidFill>
            </a:endParaRPr>
          </a:p>
        </p:txBody>
      </p:sp>
      <p:sp>
        <p:nvSpPr>
          <p:cNvPr id="172035"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ED1DB4E5-0323-41B8-83D0-FE1D109FEA37}" type="slidenum">
              <a:rPr lang="en-US" altLang="en-US" sz="1300">
                <a:solidFill>
                  <a:srgbClr val="000000"/>
                </a:solidFill>
                <a:latin typeface="Arial" panose="020B0604020202020204" pitchFamily="34" charset="0"/>
              </a:rPr>
              <a:pPr algn="r" eaLnBrk="1" hangingPunct="1">
                <a:spcBef>
                  <a:spcPct val="0"/>
                </a:spcBef>
              </a:pPr>
              <a:t>27</a:t>
            </a:fld>
            <a:endParaRPr lang="en-US" altLang="en-US" sz="1300">
              <a:solidFill>
                <a:srgbClr val="000000"/>
              </a:solidFill>
              <a:latin typeface="Arial" panose="020B0604020202020204" pitchFamily="34" charset="0"/>
            </a:endParaRPr>
          </a:p>
        </p:txBody>
      </p:sp>
      <p:sp>
        <p:nvSpPr>
          <p:cNvPr id="17203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5046"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776940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audience to put finger tip in line with dot in vision, then ask them to focus on dot -&gt; should see two fingers.</a:t>
            </a:r>
          </a:p>
          <a:p>
            <a:r>
              <a:rPr lang="en-US" dirty="0"/>
              <a:t>Then, ask them to focus on finger -&gt; should see two dots.</a:t>
            </a:r>
          </a:p>
          <a:p>
            <a:endParaRPr lang="en-US" dirty="0"/>
          </a:p>
          <a:p>
            <a:r>
              <a:rPr lang="en-US" dirty="0"/>
              <a:t>If people only see one finger and one dot, then they might be </a:t>
            </a:r>
            <a:r>
              <a:rPr lang="en-US" dirty="0" err="1"/>
              <a:t>stereoblind</a:t>
            </a:r>
            <a:r>
              <a:rPr lang="en-US" dirty="0"/>
              <a:t>…..</a:t>
            </a:r>
          </a:p>
          <a:p>
            <a:endParaRPr lang="en-US" dirty="0"/>
          </a:p>
          <a:p>
            <a:r>
              <a:rPr lang="en-US" dirty="0"/>
              <a:t>Is this true?</a:t>
            </a:r>
          </a:p>
          <a:p>
            <a:endParaRPr lang="en-US" dirty="0"/>
          </a:p>
        </p:txBody>
      </p:sp>
      <p:sp>
        <p:nvSpPr>
          <p:cNvPr id="4" name="Footer Placeholder 3"/>
          <p:cNvSpPr>
            <a:spLocks noGrp="1"/>
          </p:cNvSpPr>
          <p:nvPr>
            <p:ph type="ftr" sz="quarter" idx="10"/>
          </p:nvPr>
        </p:nvSpPr>
        <p:spPr/>
        <p:txBody>
          <a:bodyPr/>
          <a:lstStyle/>
          <a:p>
            <a:pPr>
              <a:defRPr/>
            </a:pPr>
            <a:r>
              <a:rPr lang="fr-FR"/>
              <a:t>CS 376 Lecture 16: Stereo 1</a:t>
            </a:r>
            <a:endParaRPr lang="en-US"/>
          </a:p>
        </p:txBody>
      </p:sp>
      <p:sp>
        <p:nvSpPr>
          <p:cNvPr id="5" name="Slide Number Placeholder 4"/>
          <p:cNvSpPr>
            <a:spLocks noGrp="1"/>
          </p:cNvSpPr>
          <p:nvPr>
            <p:ph type="sldNum" sz="quarter" idx="11"/>
          </p:nvPr>
        </p:nvSpPr>
        <p:spPr/>
        <p:txBody>
          <a:bodyPr/>
          <a:lstStyle/>
          <a:p>
            <a:pPr>
              <a:defRPr/>
            </a:pPr>
            <a:fld id="{EAD451DB-134C-49BC-A9E8-F6A84C7966FB}" type="slidenum">
              <a:rPr lang="en-US" altLang="en-US" smtClean="0"/>
              <a:pPr>
                <a:defRPr/>
              </a:pPr>
              <a:t>28</a:t>
            </a:fld>
            <a:endParaRPr lang="en-US" altLang="en-US"/>
          </a:p>
        </p:txBody>
      </p:sp>
    </p:spTree>
    <p:extLst>
      <p:ext uri="{BB962C8B-B14F-4D97-AF65-F5344CB8AC3E}">
        <p14:creationId xmlns:p14="http://schemas.microsoft.com/office/powerpoint/2010/main" val="129137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053D50C-A5DF-474E-BEC5-1AD9EF053A97}" type="slidenum">
              <a:rPr lang="en-US" altLang="en-US" sz="1300">
                <a:solidFill>
                  <a:srgbClr val="000000"/>
                </a:solidFill>
              </a:rPr>
              <a:pPr>
                <a:spcBef>
                  <a:spcPct val="0"/>
                </a:spcBef>
              </a:pPr>
              <a:t>29</a:t>
            </a:fld>
            <a:endParaRPr lang="en-US" altLang="en-US" sz="1300">
              <a:solidFill>
                <a:srgbClr val="000000"/>
              </a:solidFill>
            </a:endParaRPr>
          </a:p>
        </p:txBody>
      </p:sp>
      <p:sp>
        <p:nvSpPr>
          <p:cNvPr id="17408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4894B4C-886A-4C11-9E1A-A0A6E395C9BF}" type="slidenum">
              <a:rPr lang="en-US" altLang="en-US" sz="1300">
                <a:solidFill>
                  <a:srgbClr val="000000"/>
                </a:solidFill>
                <a:latin typeface="Arial" panose="020B0604020202020204" pitchFamily="34" charset="0"/>
              </a:rPr>
              <a:pPr algn="r" eaLnBrk="1" hangingPunct="1">
                <a:spcBef>
                  <a:spcPct val="0"/>
                </a:spcBef>
              </a:pPr>
              <a:t>29</a:t>
            </a:fld>
            <a:endParaRPr lang="en-US" altLang="en-US" sz="1300">
              <a:solidFill>
                <a:srgbClr val="000000"/>
              </a:solidFill>
              <a:latin typeface="Arial" panose="020B0604020202020204" pitchFamily="34" charset="0"/>
            </a:endParaRPr>
          </a:p>
        </p:txBody>
      </p:sp>
      <p:sp>
        <p:nvSpPr>
          <p:cNvPr id="17408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607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3980463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053D50C-A5DF-474E-BEC5-1AD9EF053A97}" type="slidenum">
              <a:rPr lang="en-US" altLang="en-US" sz="1300">
                <a:solidFill>
                  <a:srgbClr val="000000"/>
                </a:solidFill>
              </a:rPr>
              <a:pPr>
                <a:spcBef>
                  <a:spcPct val="0"/>
                </a:spcBef>
              </a:pPr>
              <a:t>30</a:t>
            </a:fld>
            <a:endParaRPr lang="en-US" altLang="en-US" sz="1300">
              <a:solidFill>
                <a:srgbClr val="000000"/>
              </a:solidFill>
            </a:endParaRPr>
          </a:p>
        </p:txBody>
      </p:sp>
      <p:sp>
        <p:nvSpPr>
          <p:cNvPr id="17408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4894B4C-886A-4C11-9E1A-A0A6E395C9BF}" type="slidenum">
              <a:rPr lang="en-US" altLang="en-US" sz="1300">
                <a:solidFill>
                  <a:srgbClr val="000000"/>
                </a:solidFill>
                <a:latin typeface="Arial" panose="020B0604020202020204" pitchFamily="34" charset="0"/>
              </a:rPr>
              <a:pPr algn="r" eaLnBrk="1" hangingPunct="1">
                <a:spcBef>
                  <a:spcPct val="0"/>
                </a:spcBef>
              </a:pPr>
              <a:t>30</a:t>
            </a:fld>
            <a:endParaRPr lang="en-US" altLang="en-US" sz="1300">
              <a:solidFill>
                <a:srgbClr val="000000"/>
              </a:solidFill>
              <a:latin typeface="Arial" panose="020B0604020202020204" pitchFamily="34" charset="0"/>
            </a:endParaRPr>
          </a:p>
        </p:txBody>
      </p:sp>
      <p:sp>
        <p:nvSpPr>
          <p:cNvPr id="17408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607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051127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9EC7FBC-94A3-48DA-A854-9E4CAA7C77FE}" type="slidenum">
              <a:rPr lang="en-US" altLang="en-US" sz="1300">
                <a:solidFill>
                  <a:srgbClr val="000000"/>
                </a:solidFill>
              </a:rPr>
              <a:pPr>
                <a:spcBef>
                  <a:spcPct val="0"/>
                </a:spcBef>
              </a:pPr>
              <a:t>31</a:t>
            </a:fld>
            <a:endParaRPr lang="en-US" altLang="en-US" sz="1300">
              <a:solidFill>
                <a:srgbClr val="000000"/>
              </a:solidFill>
            </a:endParaRPr>
          </a:p>
        </p:txBody>
      </p:sp>
      <p:sp>
        <p:nvSpPr>
          <p:cNvPr id="176131"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CA6880AD-2BC6-41E0-ADC0-2114EF64CD99}" type="slidenum">
              <a:rPr lang="en-US" altLang="en-US" sz="1300">
                <a:solidFill>
                  <a:srgbClr val="000000"/>
                </a:solidFill>
                <a:latin typeface="Arial" panose="020B0604020202020204" pitchFamily="34" charset="0"/>
              </a:rPr>
              <a:pPr algn="r" eaLnBrk="1" hangingPunct="1">
                <a:spcBef>
                  <a:spcPct val="0"/>
                </a:spcBef>
              </a:pPr>
              <a:t>31</a:t>
            </a:fld>
            <a:endParaRPr lang="en-US" altLang="en-US" sz="1300">
              <a:solidFill>
                <a:srgbClr val="000000"/>
              </a:solidFill>
              <a:latin typeface="Arial" panose="020B0604020202020204" pitchFamily="34" charset="0"/>
            </a:endParaRPr>
          </a:p>
        </p:txBody>
      </p:sp>
      <p:sp>
        <p:nvSpPr>
          <p:cNvPr id="17613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7094"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3442980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C8DB1CC-43B9-441A-A6CF-AEF31C87A0AE}" type="slidenum">
              <a:rPr lang="en-US" altLang="en-US" sz="1300">
                <a:solidFill>
                  <a:srgbClr val="000000"/>
                </a:solidFill>
              </a:rPr>
              <a:pPr>
                <a:spcBef>
                  <a:spcPct val="0"/>
                </a:spcBef>
              </a:pPr>
              <a:t>32</a:t>
            </a:fld>
            <a:endParaRPr lang="en-US" altLang="en-US" sz="1300">
              <a:solidFill>
                <a:srgbClr val="000000"/>
              </a:solidFill>
            </a:endParaRPr>
          </a:p>
        </p:txBody>
      </p:sp>
      <p:sp>
        <p:nvSpPr>
          <p:cNvPr id="178179"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550EB8EF-6F7F-471B-9077-EE3CC8CB6AD7}" type="slidenum">
              <a:rPr lang="en-US" altLang="en-US" sz="1300">
                <a:solidFill>
                  <a:srgbClr val="000000"/>
                </a:solidFill>
                <a:latin typeface="Arial" panose="020B0604020202020204" pitchFamily="34" charset="0"/>
              </a:rPr>
              <a:pPr algn="r" eaLnBrk="1" hangingPunct="1">
                <a:spcBef>
                  <a:spcPct val="0"/>
                </a:spcBef>
              </a:pPr>
              <a:t>32</a:t>
            </a:fld>
            <a:endParaRPr lang="en-US" altLang="en-US" sz="1300">
              <a:solidFill>
                <a:srgbClr val="000000"/>
              </a:solidFill>
              <a:latin typeface="Arial" panose="020B0604020202020204" pitchFamily="34" charset="0"/>
            </a:endParaRPr>
          </a:p>
        </p:txBody>
      </p:sp>
      <p:sp>
        <p:nvSpPr>
          <p:cNvPr id="17818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8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8118"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4709235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E370120-A43F-45CF-9461-7049C8E0828D}" type="slidenum">
              <a:rPr lang="en-US" altLang="en-US" sz="1300">
                <a:solidFill>
                  <a:srgbClr val="000000"/>
                </a:solidFill>
              </a:rPr>
              <a:pPr>
                <a:spcBef>
                  <a:spcPct val="0"/>
                </a:spcBef>
              </a:pPr>
              <a:t>35</a:t>
            </a:fld>
            <a:endParaRPr lang="en-US" altLang="en-US" sz="1300">
              <a:solidFill>
                <a:srgbClr val="000000"/>
              </a:solidFill>
            </a:endParaRPr>
          </a:p>
        </p:txBody>
      </p:sp>
      <p:sp>
        <p:nvSpPr>
          <p:cNvPr id="180227"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C3A5B42B-5F2E-43F2-B5D1-2EE15F2BE40A}" type="slidenum">
              <a:rPr lang="en-US" altLang="en-US" sz="1300">
                <a:solidFill>
                  <a:srgbClr val="000000"/>
                </a:solidFill>
                <a:latin typeface="Arial" panose="020B0604020202020204" pitchFamily="34" charset="0"/>
              </a:rPr>
              <a:pPr algn="r" eaLnBrk="1" hangingPunct="1">
                <a:spcBef>
                  <a:spcPct val="0"/>
                </a:spcBef>
              </a:pPr>
              <a:t>35</a:t>
            </a:fld>
            <a:endParaRPr lang="en-US" altLang="en-US" sz="1300">
              <a:solidFill>
                <a:srgbClr val="000000"/>
              </a:solidFill>
              <a:latin typeface="Arial" panose="020B0604020202020204" pitchFamily="34" charset="0"/>
            </a:endParaRPr>
          </a:p>
        </p:txBody>
      </p:sp>
      <p:sp>
        <p:nvSpPr>
          <p:cNvPr id="18022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According to Ralph Siegel, Dr. Bela </a:t>
            </a:r>
            <a:r>
              <a:rPr lang="en-US" altLang="en-US" dirty="0" err="1"/>
              <a:t>Julesz</a:t>
            </a:r>
            <a:r>
              <a:rPr lang="en-US" altLang="en-US" dirty="0"/>
              <a:t> had "unambiguously demonstrated that stereoscopic depth could be computed in the absence of any identifiable objects, in the absence of any perspective, in the absence of any cues available to either eye alone."</a:t>
            </a:r>
          </a:p>
          <a:p>
            <a:pPr eaLnBrk="1" hangingPunct="1">
              <a:spcBef>
                <a:spcPct val="0"/>
              </a:spcBef>
            </a:pPr>
            <a:endParaRPr lang="en-US" altLang="en-US" dirty="0"/>
          </a:p>
          <a:p>
            <a:pPr eaLnBrk="1" hangingPunct="1">
              <a:spcBef>
                <a:spcPct val="0"/>
              </a:spcBef>
            </a:pPr>
            <a:r>
              <a:rPr lang="en-US" altLang="en-US" dirty="0"/>
              <a:t>Artists are more often stereo blind than average people. Being stereo blind may train you to be better at recognizing and thus depicting other monocular depth cues.</a:t>
            </a:r>
          </a:p>
        </p:txBody>
      </p:sp>
      <p:sp>
        <p:nvSpPr>
          <p:cNvPr id="219142"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539732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155CBA7-8D0B-4A2B-A07E-275AC314ED27}" type="slidenum">
              <a:rPr lang="en-US" altLang="en-US" sz="1300">
                <a:solidFill>
                  <a:srgbClr val="000000"/>
                </a:solidFill>
              </a:rPr>
              <a:pPr>
                <a:spcBef>
                  <a:spcPct val="0"/>
                </a:spcBef>
              </a:pPr>
              <a:t>36</a:t>
            </a:fld>
            <a:endParaRPr lang="en-US" altLang="en-US" sz="1300">
              <a:solidFill>
                <a:srgbClr val="000000"/>
              </a:solidFill>
            </a:endParaRPr>
          </a:p>
        </p:txBody>
      </p:sp>
      <p:sp>
        <p:nvSpPr>
          <p:cNvPr id="192515"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E59531D5-239B-4C60-B95A-7FA566969794}" type="slidenum">
              <a:rPr lang="en-US" altLang="en-US" sz="1300">
                <a:solidFill>
                  <a:srgbClr val="000000"/>
                </a:solidFill>
                <a:latin typeface="Arial" panose="020B0604020202020204" pitchFamily="34" charset="0"/>
              </a:rPr>
              <a:pPr algn="r" eaLnBrk="1" hangingPunct="1">
                <a:spcBef>
                  <a:spcPct val="0"/>
                </a:spcBef>
              </a:pPr>
              <a:t>36</a:t>
            </a:fld>
            <a:endParaRPr lang="en-US" altLang="en-US" sz="1300">
              <a:solidFill>
                <a:srgbClr val="000000"/>
              </a:solidFill>
              <a:latin typeface="Arial" panose="020B0604020202020204" pitchFamily="34" charset="0"/>
            </a:endParaRPr>
          </a:p>
        </p:txBody>
      </p:sp>
      <p:sp>
        <p:nvSpPr>
          <p:cNvPr id="19251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286"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9624831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F4787D9-687F-4233-B22A-D9714481F9DC}" type="slidenum">
              <a:rPr lang="en-US" altLang="en-US" sz="1300">
                <a:solidFill>
                  <a:srgbClr val="000000"/>
                </a:solidFill>
              </a:rPr>
              <a:pPr>
                <a:spcBef>
                  <a:spcPct val="0"/>
                </a:spcBef>
              </a:pPr>
              <a:t>37</a:t>
            </a:fld>
            <a:endParaRPr lang="en-US" altLang="en-US" sz="1300">
              <a:solidFill>
                <a:srgbClr val="000000"/>
              </a:solidFill>
            </a:endParaRPr>
          </a:p>
        </p:txBody>
      </p:sp>
      <p:sp>
        <p:nvSpPr>
          <p:cNvPr id="19456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A75E0E94-2378-43FD-991D-5A7A45A1A3F1}" type="slidenum">
              <a:rPr lang="en-US" altLang="en-US" sz="1300">
                <a:solidFill>
                  <a:srgbClr val="000000"/>
                </a:solidFill>
                <a:latin typeface="Arial" panose="020B0604020202020204" pitchFamily="34" charset="0"/>
              </a:rPr>
              <a:pPr algn="r" eaLnBrk="1" hangingPunct="1">
                <a:spcBef>
                  <a:spcPct val="0"/>
                </a:spcBef>
              </a:pPr>
              <a:t>37</a:t>
            </a:fld>
            <a:endParaRPr lang="en-US" altLang="en-US" sz="1300">
              <a:solidFill>
                <a:srgbClr val="000000"/>
              </a:solidFill>
              <a:latin typeface="Arial" panose="020B0604020202020204" pitchFamily="34" charset="0"/>
            </a:endParaRPr>
          </a:p>
        </p:txBody>
      </p:sp>
      <p:sp>
        <p:nvSpPr>
          <p:cNvPr id="19456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631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8858778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 In the following figure, a viewer perceives an image which is a superposition of two images, one shown to each of the two eyes using the equivalent of spectacles for watching 3D movies.</a:t>
            </a:r>
          </a:p>
          <a:p>
            <a:pPr rtl="0"/>
            <a:r>
              <a:rPr lang="en-US" sz="1200" b="0" i="0" u="none" strike="noStrike" kern="1200" dirty="0">
                <a:solidFill>
                  <a:schemeClr val="tx1"/>
                </a:solidFill>
                <a:effectLst/>
                <a:latin typeface="+mn-lt"/>
                <a:ea typeface="+mn-ea"/>
                <a:cs typeface="+mn-cs"/>
              </a:rPr>
              <a:t>- To the viewer, it is as if the perceived image is shown simultaneously to both eyes --- we see a superposition of the two images, and the left eye image ‘fills the space’ in the right eye image; the ocular singleton appears identical to all the other background bars, i.e. we are blind to its distinctiveness.</a:t>
            </a:r>
          </a:p>
          <a:p>
            <a:pPr marL="171450" indent="-171450" rtl="0">
              <a:buFontTx/>
              <a:buChar char="-"/>
            </a:pPr>
            <a:r>
              <a:rPr lang="en-US" sz="1200" b="0" i="0" u="none" strike="noStrike" kern="1200" dirty="0">
                <a:solidFill>
                  <a:schemeClr val="tx1"/>
                </a:solidFill>
                <a:effectLst/>
                <a:latin typeface="+mn-lt"/>
                <a:ea typeface="+mn-ea"/>
                <a:cs typeface="+mn-cs"/>
              </a:rPr>
              <a:t>The uniquely tilted bar appears most distinctive from the background. </a:t>
            </a:r>
          </a:p>
          <a:p>
            <a:pPr marL="171450" indent="-171450" rtl="0">
              <a:buFontTx/>
              <a:buChar char="-"/>
            </a:pPr>
            <a:r>
              <a:rPr lang="en-US" sz="1200" b="0" i="0" u="none" strike="noStrike" kern="1200" dirty="0">
                <a:solidFill>
                  <a:schemeClr val="tx1"/>
                </a:solidFill>
                <a:effectLst/>
                <a:latin typeface="+mn-lt"/>
                <a:ea typeface="+mn-ea"/>
                <a:cs typeface="+mn-cs"/>
              </a:rPr>
              <a:t>Nevertheless, the ocular singleton often attracts attention more strongly than the orientation singleton (so that the first gaze shift is more frequently directed to the ocular rather than the orientation singleton) even when the viewer is told to find the latter as soon as possible and ignore all distractions. </a:t>
            </a:r>
          </a:p>
          <a:p>
            <a:pPr marL="171450" indent="-171450" rtl="0">
              <a:buFontTx/>
              <a:buChar char="-"/>
            </a:pPr>
            <a:r>
              <a:rPr lang="en-US" sz="1200" b="0" i="0" u="none" strike="noStrike" kern="1200" dirty="0">
                <a:solidFill>
                  <a:schemeClr val="tx1"/>
                </a:solidFill>
                <a:effectLst/>
                <a:latin typeface="+mn-lt"/>
                <a:ea typeface="+mn-ea"/>
                <a:cs typeface="+mn-cs"/>
              </a:rPr>
              <a:t>It is as if the ocular singleton is uniquely </a:t>
            </a:r>
            <a:r>
              <a:rPr lang="en-US" sz="1200" b="0" i="0" u="none" strike="noStrike" kern="1200" dirty="0" err="1">
                <a:solidFill>
                  <a:schemeClr val="tx1"/>
                </a:solidFill>
                <a:effectLst/>
                <a:latin typeface="+mn-lt"/>
                <a:ea typeface="+mn-ea"/>
                <a:cs typeface="+mn-cs"/>
              </a:rPr>
              <a:t>coloured</a:t>
            </a:r>
            <a:r>
              <a:rPr lang="en-US" sz="1200" b="0" i="0" u="none" strike="noStrike" kern="1200" dirty="0">
                <a:solidFill>
                  <a:schemeClr val="tx1"/>
                </a:solidFill>
                <a:effectLst/>
                <a:latin typeface="+mn-lt"/>
                <a:ea typeface="+mn-ea"/>
                <a:cs typeface="+mn-cs"/>
              </a:rPr>
              <a:t> and distracting, like the lone-red flower in a green field, except that we are “</a:t>
            </a:r>
            <a:r>
              <a:rPr lang="en-US" sz="1200" b="0" i="0" u="none" strike="noStrike" kern="1200" dirty="0" err="1">
                <a:solidFill>
                  <a:schemeClr val="tx1"/>
                </a:solidFill>
                <a:effectLst/>
                <a:latin typeface="+mn-lt"/>
                <a:ea typeface="+mn-ea"/>
                <a:cs typeface="+mn-cs"/>
              </a:rPr>
              <a:t>colour</a:t>
            </a:r>
            <a:r>
              <a:rPr lang="en-US" sz="1200" b="0" i="0" u="none" strike="noStrike" kern="1200" dirty="0">
                <a:solidFill>
                  <a:schemeClr val="tx1"/>
                </a:solidFill>
                <a:effectLst/>
                <a:latin typeface="+mn-lt"/>
                <a:ea typeface="+mn-ea"/>
                <a:cs typeface="+mn-cs"/>
              </a:rPr>
              <a:t>-blind” to it. </a:t>
            </a:r>
          </a:p>
          <a:p>
            <a:pPr marL="171450" indent="-171450" rtl="0">
              <a:buFontTx/>
              <a:buChar char="-"/>
            </a:pPr>
            <a:r>
              <a:rPr lang="en-US" sz="1200" b="0" i="0" u="none" strike="noStrike" kern="1200" dirty="0">
                <a:solidFill>
                  <a:schemeClr val="tx1"/>
                </a:solidFill>
                <a:effectLst/>
                <a:latin typeface="+mn-lt"/>
                <a:ea typeface="+mn-ea"/>
                <a:cs typeface="+mn-cs"/>
              </a:rPr>
              <a:t>Many vision scientists find this hard to believe without experiencing it themselves.</a:t>
            </a:r>
          </a:p>
          <a:p>
            <a:endParaRPr lang="en-US" dirty="0"/>
          </a:p>
          <a:p>
            <a:r>
              <a:rPr lang="en-US" sz="1200" b="0" i="1" u="none" strike="noStrike" kern="1200" dirty="0">
                <a:solidFill>
                  <a:schemeClr val="tx1"/>
                </a:solidFill>
                <a:effectLst/>
                <a:latin typeface="+mn-lt"/>
                <a:ea typeface="+mn-ea"/>
                <a:cs typeface="+mn-cs"/>
              </a:rPr>
              <a:t>Fig 5.9 from Li </a:t>
            </a:r>
            <a:r>
              <a:rPr lang="en-US" sz="1200" b="0" i="1" u="none" strike="noStrike" kern="1200" dirty="0" err="1">
                <a:solidFill>
                  <a:schemeClr val="tx1"/>
                </a:solidFill>
                <a:effectLst/>
                <a:latin typeface="+mn-lt"/>
                <a:ea typeface="+mn-ea"/>
                <a:cs typeface="+mn-cs"/>
              </a:rPr>
              <a:t>Zhaoping</a:t>
            </a:r>
            <a:r>
              <a:rPr lang="en-US" sz="1200" b="0" i="1" u="none" strike="noStrike" kern="1200" dirty="0">
                <a:solidFill>
                  <a:schemeClr val="tx1"/>
                </a:solidFill>
                <a:effectLst/>
                <a:latin typeface="+mn-lt"/>
                <a:ea typeface="+mn-ea"/>
                <a:cs typeface="+mn-cs"/>
              </a:rPr>
              <a:t>, Understanding Vision: Theory Models, and Data</a:t>
            </a:r>
            <a:endParaRPr lang="en-US" dirty="0"/>
          </a:p>
        </p:txBody>
      </p:sp>
      <p:sp>
        <p:nvSpPr>
          <p:cNvPr id="4" name="Footer Placeholder 3"/>
          <p:cNvSpPr>
            <a:spLocks noGrp="1"/>
          </p:cNvSpPr>
          <p:nvPr>
            <p:ph type="ftr" sz="quarter" idx="10"/>
          </p:nvPr>
        </p:nvSpPr>
        <p:spPr/>
        <p:txBody>
          <a:bodyPr/>
          <a:lstStyle/>
          <a:p>
            <a:pPr>
              <a:defRPr/>
            </a:pPr>
            <a:r>
              <a:rPr lang="fr-FR"/>
              <a:t>CS 376 Lecture 16: Stereo 1</a:t>
            </a:r>
            <a:endParaRPr lang="en-US"/>
          </a:p>
        </p:txBody>
      </p:sp>
      <p:sp>
        <p:nvSpPr>
          <p:cNvPr id="5" name="Slide Number Placeholder 4"/>
          <p:cNvSpPr>
            <a:spLocks noGrp="1"/>
          </p:cNvSpPr>
          <p:nvPr>
            <p:ph type="sldNum" sz="quarter" idx="11"/>
          </p:nvPr>
        </p:nvSpPr>
        <p:spPr/>
        <p:txBody>
          <a:bodyPr/>
          <a:lstStyle/>
          <a:p>
            <a:pPr>
              <a:defRPr/>
            </a:pPr>
            <a:fld id="{EAD451DB-134C-49BC-A9E8-F6A84C7966FB}" type="slidenum">
              <a:rPr lang="en-US" altLang="en-US" smtClean="0"/>
              <a:pPr>
                <a:defRPr/>
              </a:pPr>
              <a:t>38</a:t>
            </a:fld>
            <a:endParaRPr lang="en-US" altLang="en-US"/>
          </a:p>
        </p:txBody>
      </p:sp>
    </p:spTree>
    <p:extLst>
      <p:ext uri="{BB962C8B-B14F-4D97-AF65-F5344CB8AC3E}">
        <p14:creationId xmlns:p14="http://schemas.microsoft.com/office/powerpoint/2010/main" val="7074566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1AFE7B4-F266-48C7-BD8D-063D32308A31}" type="slidenum">
              <a:rPr lang="en-US" altLang="en-US" sz="1300">
                <a:solidFill>
                  <a:srgbClr val="000000"/>
                </a:solidFill>
              </a:rPr>
              <a:pPr>
                <a:spcBef>
                  <a:spcPct val="0"/>
                </a:spcBef>
              </a:pPr>
              <a:t>39</a:t>
            </a:fld>
            <a:endParaRPr lang="en-US" altLang="en-US" sz="1300">
              <a:solidFill>
                <a:srgbClr val="000000"/>
              </a:solidFill>
            </a:endParaRPr>
          </a:p>
        </p:txBody>
      </p:sp>
      <p:sp>
        <p:nvSpPr>
          <p:cNvPr id="1822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016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37940885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F298DDC-9651-49CB-9251-E768FED1CEA1}" type="slidenum">
              <a:rPr lang="en-US" altLang="en-US" sz="1300">
                <a:solidFill>
                  <a:srgbClr val="000000"/>
                </a:solidFill>
              </a:rPr>
              <a:pPr>
                <a:spcBef>
                  <a:spcPct val="0"/>
                </a:spcBef>
              </a:pPr>
              <a:t>40</a:t>
            </a:fld>
            <a:endParaRPr lang="en-US" altLang="en-US" sz="1300">
              <a:solidFill>
                <a:srgbClr val="000000"/>
              </a:solidFill>
            </a:endParaRPr>
          </a:p>
        </p:txBody>
      </p:sp>
      <p:sp>
        <p:nvSpPr>
          <p:cNvPr id="18432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61BDA45D-C56D-4428-82A4-8A6AFC405F7B}" type="slidenum">
              <a:rPr lang="en-US" altLang="en-US" sz="1300">
                <a:solidFill>
                  <a:srgbClr val="000000"/>
                </a:solidFill>
                <a:latin typeface="Arial" panose="020B0604020202020204" pitchFamily="34" charset="0"/>
              </a:rPr>
              <a:pPr algn="r" eaLnBrk="1" hangingPunct="1">
                <a:spcBef>
                  <a:spcPct val="0"/>
                </a:spcBef>
              </a:pPr>
              <a:t>40</a:t>
            </a:fld>
            <a:endParaRPr lang="en-US" altLang="en-US" sz="1300">
              <a:solidFill>
                <a:srgbClr val="000000"/>
              </a:solidFill>
              <a:latin typeface="Arial" panose="020B0604020202020204" pitchFamily="34" charset="0"/>
            </a:endParaRPr>
          </a:p>
        </p:txBody>
      </p:sp>
      <p:sp>
        <p:nvSpPr>
          <p:cNvPr id="18432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119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41028151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53607F-022C-4574-94C1-0F94F880F6B0}" type="slidenum">
              <a:rPr lang="en-US" altLang="en-US" sz="1300">
                <a:solidFill>
                  <a:srgbClr val="000000"/>
                </a:solidFill>
              </a:rPr>
              <a:pPr>
                <a:spcBef>
                  <a:spcPct val="0"/>
                </a:spcBef>
              </a:pPr>
              <a:t>41</a:t>
            </a:fld>
            <a:endParaRPr lang="en-US" altLang="en-US" sz="1300">
              <a:solidFill>
                <a:srgbClr val="000000"/>
              </a:solidFill>
            </a:endParaRPr>
          </a:p>
        </p:txBody>
      </p:sp>
      <p:sp>
        <p:nvSpPr>
          <p:cNvPr id="186371"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2E0A0E2A-B0FA-484B-851E-0DB5693D6ED8}" type="slidenum">
              <a:rPr lang="en-US" altLang="en-US" sz="1300">
                <a:solidFill>
                  <a:srgbClr val="000000"/>
                </a:solidFill>
                <a:latin typeface="Arial" panose="020B0604020202020204" pitchFamily="34" charset="0"/>
              </a:rPr>
              <a:pPr algn="r" eaLnBrk="1" hangingPunct="1">
                <a:spcBef>
                  <a:spcPct val="0"/>
                </a:spcBef>
              </a:pPr>
              <a:t>41</a:t>
            </a:fld>
            <a:endParaRPr lang="en-US" altLang="en-US" sz="1300">
              <a:solidFill>
                <a:srgbClr val="000000"/>
              </a:solidFill>
              <a:latin typeface="Arial" panose="020B0604020202020204" pitchFamily="34" charset="0"/>
            </a:endParaRPr>
          </a:p>
        </p:txBody>
      </p:sp>
      <p:sp>
        <p:nvSpPr>
          <p:cNvPr id="18637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2214"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3143031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EC0088F-E0BB-4A9B-A466-710B3D8BEA93}" type="slidenum">
              <a:rPr lang="en-US" altLang="en-US" sz="1300">
                <a:solidFill>
                  <a:srgbClr val="000000"/>
                </a:solidFill>
              </a:rPr>
              <a:pPr>
                <a:spcBef>
                  <a:spcPct val="0"/>
                </a:spcBef>
              </a:pPr>
              <a:t>42</a:t>
            </a:fld>
            <a:endParaRPr lang="en-US" altLang="en-US" sz="1300">
              <a:solidFill>
                <a:srgbClr val="000000"/>
              </a:solidFill>
            </a:endParaRPr>
          </a:p>
        </p:txBody>
      </p:sp>
      <p:sp>
        <p:nvSpPr>
          <p:cNvPr id="188419"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2B9ACD3E-CD38-436C-8182-38DF25B76219}" type="slidenum">
              <a:rPr lang="en-US" altLang="en-US" sz="1300">
                <a:solidFill>
                  <a:srgbClr val="000000"/>
                </a:solidFill>
                <a:latin typeface="Arial" panose="020B0604020202020204" pitchFamily="34" charset="0"/>
              </a:rPr>
              <a:pPr algn="r" eaLnBrk="1" hangingPunct="1">
                <a:spcBef>
                  <a:spcPct val="0"/>
                </a:spcBef>
              </a:pPr>
              <a:t>42</a:t>
            </a:fld>
            <a:endParaRPr lang="en-US" altLang="en-US" sz="1300">
              <a:solidFill>
                <a:srgbClr val="000000"/>
              </a:solidFill>
              <a:latin typeface="Arial" panose="020B0604020202020204" pitchFamily="34" charset="0"/>
            </a:endParaRPr>
          </a:p>
        </p:txBody>
      </p:sp>
      <p:sp>
        <p:nvSpPr>
          <p:cNvPr id="18842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2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3238"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53792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4D2DFD3-5BF5-4E48-9C94-43804EB24548}" type="slidenum">
              <a:rPr lang="en-US" altLang="en-US" sz="1300">
                <a:solidFill>
                  <a:srgbClr val="000000"/>
                </a:solidFill>
              </a:rPr>
              <a:pPr>
                <a:spcBef>
                  <a:spcPct val="0"/>
                </a:spcBef>
              </a:pPr>
              <a:t>43</a:t>
            </a:fld>
            <a:endParaRPr lang="en-US" altLang="en-US" sz="1300">
              <a:solidFill>
                <a:srgbClr val="000000"/>
              </a:solidFill>
            </a:endParaRPr>
          </a:p>
        </p:txBody>
      </p:sp>
      <p:sp>
        <p:nvSpPr>
          <p:cNvPr id="190467"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584C7ED3-2147-498D-BB9C-16CBFD18C167}" type="slidenum">
              <a:rPr lang="en-US" altLang="en-US" sz="1300">
                <a:solidFill>
                  <a:srgbClr val="000000"/>
                </a:solidFill>
                <a:latin typeface="Arial" panose="020B0604020202020204" pitchFamily="34" charset="0"/>
              </a:rPr>
              <a:pPr algn="r" eaLnBrk="1" hangingPunct="1">
                <a:spcBef>
                  <a:spcPct val="0"/>
                </a:spcBef>
              </a:pPr>
              <a:t>43</a:t>
            </a:fld>
            <a:endParaRPr lang="en-US" altLang="en-US" sz="1300">
              <a:solidFill>
                <a:srgbClr val="000000"/>
              </a:solidFill>
              <a:latin typeface="Arial" panose="020B0604020202020204" pitchFamily="34" charset="0"/>
            </a:endParaRPr>
          </a:p>
        </p:txBody>
      </p:sp>
      <p:sp>
        <p:nvSpPr>
          <p:cNvPr id="19046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4262"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7834986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https://en.wikipedia.org/wiki/Leaning_tower_illusion</a:t>
            </a:r>
          </a:p>
          <a:p>
            <a:r>
              <a:rPr lang="en-US" dirty="0"/>
              <a:t>Pisa</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D0CC1A-0382-4061-9D8D-BE14D45EEA57}"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81497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https://en.wikipedia.org/wiki/Leaning_tower_illusion</a:t>
            </a:r>
          </a:p>
          <a:p>
            <a:r>
              <a:rPr lang="en-US" dirty="0"/>
              <a:t>Pisa</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D0CC1A-0382-4061-9D8D-BE14D45EEA57}"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49402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https://en.wikipedia.org/wiki/Leaning_tower_illusion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http://www.scholarpedia.org/article/Leaning_tower_illusion</a:t>
            </a:r>
          </a:p>
          <a:p>
            <a:r>
              <a:rPr lang="en-US" sz="1200" b="0" i="0" kern="1200" dirty="0">
                <a:solidFill>
                  <a:schemeClr val="tx1"/>
                </a:solidFill>
                <a:effectLst/>
                <a:latin typeface="+mn-lt"/>
                <a:ea typeface="+mn-ea"/>
                <a:cs typeface="+mn-cs"/>
              </a:rPr>
              <a:t>Petronas twin towers in </a:t>
            </a:r>
            <a:r>
              <a:rPr lang="en-US" sz="1200" b="0" i="0" kern="1200" dirty="0" err="1">
                <a:solidFill>
                  <a:schemeClr val="tx1"/>
                </a:solidFill>
                <a:effectLst/>
                <a:latin typeface="+mn-lt"/>
                <a:ea typeface="+mn-ea"/>
                <a:cs typeface="+mn-cs"/>
              </a:rPr>
              <a:t>Quala</a:t>
            </a:r>
            <a:r>
              <a:rPr lang="en-US" sz="1200" b="0" i="0" kern="1200" dirty="0">
                <a:solidFill>
                  <a:schemeClr val="tx1"/>
                </a:solidFill>
                <a:effectLst/>
                <a:latin typeface="+mn-lt"/>
                <a:ea typeface="+mn-ea"/>
                <a:cs typeface="+mn-cs"/>
              </a:rPr>
              <a:t> Lumpur</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Even though the corresponding outlines of the two towers converge in the image due to perspective, from experience we expect them to be rising at the same angle, and so we perceive the towers to be parallel.</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D0CC1A-0382-4061-9D8D-BE14D45EEA57}"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048086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https://en.wikipedia.org/wiki/Leaning_tower_illusion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http://www.scholarpedia.org/article/Leaning_tower_illusion</a:t>
            </a:r>
          </a:p>
          <a:p>
            <a:r>
              <a:rPr lang="en-US" sz="1200" b="0" i="0" kern="1200" dirty="0">
                <a:solidFill>
                  <a:schemeClr val="tx1"/>
                </a:solidFill>
                <a:effectLst/>
                <a:latin typeface="+mn-lt"/>
                <a:ea typeface="+mn-ea"/>
                <a:cs typeface="+mn-cs"/>
              </a:rPr>
              <a:t>Petronas twin towers in </a:t>
            </a:r>
            <a:r>
              <a:rPr lang="en-US" sz="1200" b="0" i="0" kern="1200" dirty="0" err="1">
                <a:solidFill>
                  <a:schemeClr val="tx1"/>
                </a:solidFill>
                <a:effectLst/>
                <a:latin typeface="+mn-lt"/>
                <a:ea typeface="+mn-ea"/>
                <a:cs typeface="+mn-cs"/>
              </a:rPr>
              <a:t>Quala</a:t>
            </a:r>
            <a:r>
              <a:rPr lang="en-US" sz="1200" b="0" i="0" kern="1200" dirty="0">
                <a:solidFill>
                  <a:schemeClr val="tx1"/>
                </a:solidFill>
                <a:effectLst/>
                <a:latin typeface="+mn-lt"/>
                <a:ea typeface="+mn-ea"/>
                <a:cs typeface="+mn-cs"/>
              </a:rPr>
              <a:t> Lumpur</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When the corresponding outlines of two receding towers do not converge but are parallel, the correction for perspective is removed, and the only reasonable interpretation is that the towers must be diverging.</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D0CC1A-0382-4061-9D8D-BE14D45EEA57}"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860855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https://en.wikipedia.org/wiki/Leaning_tower_illusion</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D0CC1A-0382-4061-9D8D-BE14D45EEA57}"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85584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08D4CE7-E253-495E-A225-488986BAB219}" type="slidenum">
              <a:rPr lang="en-US" altLang="en-US" sz="1300">
                <a:solidFill>
                  <a:srgbClr val="000000"/>
                </a:solidFill>
              </a:rPr>
              <a:pPr>
                <a:spcBef>
                  <a:spcPct val="0"/>
                </a:spcBef>
              </a:pPr>
              <a:t>51</a:t>
            </a:fld>
            <a:endParaRPr lang="en-US" altLang="en-US" sz="1300">
              <a:solidFill>
                <a:srgbClr val="000000"/>
              </a:solidFill>
            </a:endParaRPr>
          </a:p>
        </p:txBody>
      </p:sp>
      <p:sp>
        <p:nvSpPr>
          <p:cNvPr id="139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0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0898548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Phil Tippett and Jon Berg stop-motion animate a shot with all three walkers (the background walkers are cutouts). Originally the plan had been to photograph the walkers against four-by-five Ektachrome transparencies shot in Norway; when these didn’t work as planned, matte artist Mike Pangrazio copied select Ektachromes onto large scenic backings.</a:t>
            </a:r>
          </a:p>
        </p:txBody>
      </p:sp>
      <p:sp>
        <p:nvSpPr>
          <p:cNvPr id="198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1091B29-E939-47BF-9F06-8919E1858005}" type="slidenum">
              <a:rPr lang="en-US" altLang="en-US">
                <a:solidFill>
                  <a:srgbClr val="000000"/>
                </a:solidFill>
              </a:rPr>
              <a:pPr>
                <a:spcBef>
                  <a:spcPct val="0"/>
                </a:spcBef>
              </a:pPr>
              <a:t>52</a:t>
            </a:fld>
            <a:endParaRPr lang="en-US" altLang="en-US">
              <a:solidFill>
                <a:srgbClr val="000000"/>
              </a:solidFill>
            </a:endParaRPr>
          </a:p>
        </p:txBody>
      </p:sp>
    </p:spTree>
    <p:extLst>
      <p:ext uri="{BB962C8B-B14F-4D97-AF65-F5344CB8AC3E}">
        <p14:creationId xmlns:p14="http://schemas.microsoft.com/office/powerpoint/2010/main" val="41882122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068966-43E6-41D4-9FD1-52EEE2E9B5FB}" type="slidenum">
              <a:rPr lang="en-US" altLang="en-US" sz="1300">
                <a:solidFill>
                  <a:srgbClr val="000000"/>
                </a:solidFill>
              </a:rPr>
              <a:pPr>
                <a:spcBef>
                  <a:spcPct val="0"/>
                </a:spcBef>
              </a:pPr>
              <a:t>53</a:t>
            </a:fld>
            <a:endParaRPr lang="en-US" altLang="en-US" sz="1300">
              <a:solidFill>
                <a:srgbClr val="000000"/>
              </a:solidFill>
            </a:endParaRPr>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5829"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6763959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671D329-1AC6-42E4-95EC-3EA8B323431A}" type="slidenum">
              <a:rPr lang="en-US" altLang="en-US">
                <a:solidFill>
                  <a:srgbClr val="000000"/>
                </a:solidFill>
              </a:rPr>
              <a:pPr>
                <a:spcBef>
                  <a:spcPct val="0"/>
                </a:spcBef>
              </a:pPr>
              <a:t>54</a:t>
            </a:fld>
            <a:endParaRPr lang="en-US" altLang="en-US">
              <a:solidFill>
                <a:srgbClr val="000000"/>
              </a:solidFill>
            </a:endParaRPr>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378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41830287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Structure from motion solves the following problem:</a:t>
            </a:r>
          </a:p>
          <a:p>
            <a:endParaRPr lang="en-US" altLang="en-US"/>
          </a:p>
          <a:p>
            <a:r>
              <a:rPr lang="en-US" altLang="en-US"/>
              <a:t>Given a set of images of a static scene with 2D points in correspondence, shown here as color-coded points, find…</a:t>
            </a:r>
          </a:p>
          <a:p>
            <a:endParaRPr lang="en-US" altLang="en-US"/>
          </a:p>
          <a:p>
            <a:r>
              <a:rPr lang="en-US" altLang="en-US"/>
              <a:t>a set of 3D points P and </a:t>
            </a:r>
          </a:p>
          <a:p>
            <a:r>
              <a:rPr lang="en-US" altLang="en-US"/>
              <a:t>a rotation R and position t of the cameras that explain the observed correspondences.  In other words, when we project a point into any of the cameras, the reprojection error between the projected and observed 2D points is low.</a:t>
            </a:r>
          </a:p>
          <a:p>
            <a:r>
              <a:rPr lang="en-US" altLang="en-US"/>
              <a:t>This problem can be formulated as an optimization problem where we want to find the rotations R, positions t, and 3D point locations P that minimize sum of squared reprojection errors f.  This is a non-linear least squares problem and can be solved with algorithms such as Levenberg-Marquart.  However, because the problem is non-linear, it can be susceptible to local minima.  Therefore, it’s important to initialize the parameters of the system carefully.  In addition, we need to be able to deal with erroneous correspondences.</a:t>
            </a:r>
          </a:p>
        </p:txBody>
      </p:sp>
    </p:spTree>
    <p:extLst>
      <p:ext uri="{BB962C8B-B14F-4D97-AF65-F5344CB8AC3E}">
        <p14:creationId xmlns:p14="http://schemas.microsoft.com/office/powerpoint/2010/main" val="36886358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Structure from motion solves the following problem:</a:t>
            </a:r>
          </a:p>
          <a:p>
            <a:endParaRPr lang="en-US" altLang="en-US"/>
          </a:p>
          <a:p>
            <a:r>
              <a:rPr lang="en-US" altLang="en-US"/>
              <a:t>Given a set of images of a static scene with 2D points in correspondence, shown here as color-coded points, find…</a:t>
            </a:r>
          </a:p>
          <a:p>
            <a:endParaRPr lang="en-US" altLang="en-US"/>
          </a:p>
          <a:p>
            <a:r>
              <a:rPr lang="en-US" altLang="en-US"/>
              <a:t>a set of 3D points P and </a:t>
            </a:r>
          </a:p>
          <a:p>
            <a:r>
              <a:rPr lang="en-US" altLang="en-US"/>
              <a:t>a rotation R and position t of the cameras that explain the observed correspondences.  In other words, when we project a point into any of the cameras, the reprojection error between the projected and observed 2D points is low.</a:t>
            </a:r>
          </a:p>
          <a:p>
            <a:r>
              <a:rPr lang="en-US" altLang="en-US"/>
              <a:t>This problem can be formulated as an optimization problem where we want to find the rotations R, positions t, and 3D point locations P that minimize sum of squared reprojection errors f.  This is a non-linear least squares problem and can be solved with algorithms such as Levenberg-Marquart.  However, because the problem is non-linear, it can be susceptible to local minima.  Therefore, it’s important to initialize the parameters of the system carefully.  In addition, we need to be able to deal with erroneous correspondences.</a:t>
            </a:r>
          </a:p>
        </p:txBody>
      </p:sp>
    </p:spTree>
    <p:extLst>
      <p:ext uri="{BB962C8B-B14F-4D97-AF65-F5344CB8AC3E}">
        <p14:creationId xmlns:p14="http://schemas.microsoft.com/office/powerpoint/2010/main" val="37509479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Structure from motion solves the following problem:</a:t>
            </a:r>
          </a:p>
          <a:p>
            <a:endParaRPr lang="en-US" altLang="en-US" dirty="0"/>
          </a:p>
          <a:p>
            <a:r>
              <a:rPr lang="en-US" altLang="en-US" dirty="0"/>
              <a:t>Given a set of images of a static scene with 2D points in correspondence, shown here as color-coded points, find…</a:t>
            </a:r>
          </a:p>
          <a:p>
            <a:endParaRPr lang="en-US" altLang="en-US" dirty="0"/>
          </a:p>
          <a:p>
            <a:r>
              <a:rPr lang="en-US" altLang="en-US" dirty="0"/>
              <a:t>a set of 3D points P and </a:t>
            </a:r>
          </a:p>
          <a:p>
            <a:r>
              <a:rPr lang="en-US" altLang="en-US" dirty="0"/>
              <a:t>a rotation R and position t of the cameras that explain the observed correspondences.  In other words, when we project a point into any of the cameras, the </a:t>
            </a:r>
            <a:r>
              <a:rPr lang="en-US" altLang="en-US" dirty="0" err="1"/>
              <a:t>reprojection</a:t>
            </a:r>
            <a:r>
              <a:rPr lang="en-US" altLang="en-US" dirty="0"/>
              <a:t> error between the projected and observed 2D points is low.</a:t>
            </a:r>
          </a:p>
          <a:p>
            <a:r>
              <a:rPr lang="en-US" altLang="en-US" dirty="0"/>
              <a:t>This problem can be formulated as an optimization problem where we want to find the rotations R, positions t, and 3D point locations P that minimize sum of squared </a:t>
            </a:r>
            <a:r>
              <a:rPr lang="en-US" altLang="en-US" dirty="0" err="1"/>
              <a:t>reprojection</a:t>
            </a:r>
            <a:r>
              <a:rPr lang="en-US" altLang="en-US" dirty="0"/>
              <a:t> errors f.  This is a non-linear least squares problem and can be solved with algorithms such as </a:t>
            </a:r>
            <a:r>
              <a:rPr lang="en-US" altLang="en-US" dirty="0" err="1"/>
              <a:t>Levenberg-Marquart</a:t>
            </a:r>
            <a:r>
              <a:rPr lang="en-US" altLang="en-US" dirty="0"/>
              <a:t>.  However, because the problem is non-linear, it can be susceptible to local minima.  Therefore, it’s important to initialize the parameters of the system carefully.  In addition, we need to be able to deal with erroneous correspondences.</a:t>
            </a:r>
          </a:p>
        </p:txBody>
      </p:sp>
    </p:spTree>
    <p:extLst>
      <p:ext uri="{BB962C8B-B14F-4D97-AF65-F5344CB8AC3E}">
        <p14:creationId xmlns:p14="http://schemas.microsoft.com/office/powerpoint/2010/main" val="42485541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Structure from motion solves the following problem:</a:t>
            </a:r>
          </a:p>
          <a:p>
            <a:endParaRPr lang="en-US" altLang="en-US"/>
          </a:p>
          <a:p>
            <a:r>
              <a:rPr lang="en-US" altLang="en-US"/>
              <a:t>Given a set of images of a static scene with 2D points in correspondence, shown here as color-coded points, find…</a:t>
            </a:r>
          </a:p>
          <a:p>
            <a:endParaRPr lang="en-US" altLang="en-US"/>
          </a:p>
          <a:p>
            <a:r>
              <a:rPr lang="en-US" altLang="en-US"/>
              <a:t>a set of 3D points P and </a:t>
            </a:r>
          </a:p>
          <a:p>
            <a:r>
              <a:rPr lang="en-US" altLang="en-US"/>
              <a:t>a rotation R and position t of the cameras that explain the observed correspondences.  In other words, when we project a point into any of the cameras, the reprojection error between the projected and observed 2D points is low.</a:t>
            </a:r>
          </a:p>
          <a:p>
            <a:r>
              <a:rPr lang="en-US" altLang="en-US"/>
              <a:t>This problem can be formulated as an optimization problem where we want to find the rotations R, positions t, and 3D point locations P that minimize sum of squared reprojection errors f.  This is a non-linear least squares problem and can be solved with algorithms such as Levenberg-Marquart.  However, because the problem is non-linear, it can be susceptible to local minima.  Therefore, it’s important to initialize the parameters of the system carefully.  In addition, we need to be able to deal with erroneous correspondences.</a:t>
            </a:r>
          </a:p>
        </p:txBody>
      </p:sp>
    </p:spTree>
    <p:extLst>
      <p:ext uri="{BB962C8B-B14F-4D97-AF65-F5344CB8AC3E}">
        <p14:creationId xmlns:p14="http://schemas.microsoft.com/office/powerpoint/2010/main" val="584719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https://a.msn.com/r/2/AAngVMj?m=en-us&amp;ocid=News</a:t>
            </a:r>
          </a:p>
        </p:txBody>
      </p:sp>
      <p:sp>
        <p:nvSpPr>
          <p:cNvPr id="4" name="Footer Placeholder 3"/>
          <p:cNvSpPr>
            <a:spLocks noGrp="1"/>
          </p:cNvSpPr>
          <p:nvPr>
            <p:ph type="ftr" sz="quarter" idx="10"/>
          </p:nvPr>
        </p:nvSpPr>
        <p:spPr/>
        <p:txBody>
          <a:bodyPr/>
          <a:lstStyle/>
          <a:p>
            <a:pPr>
              <a:defRPr/>
            </a:pPr>
            <a:r>
              <a:rPr lang="fr-FR"/>
              <a:t>CS 376 Lecture 16: Stereo 1</a:t>
            </a:r>
            <a:endParaRPr lang="en-US"/>
          </a:p>
        </p:txBody>
      </p:sp>
      <p:sp>
        <p:nvSpPr>
          <p:cNvPr id="5" name="Slide Number Placeholder 4"/>
          <p:cNvSpPr>
            <a:spLocks noGrp="1"/>
          </p:cNvSpPr>
          <p:nvPr>
            <p:ph type="sldNum" sz="quarter" idx="11"/>
          </p:nvPr>
        </p:nvSpPr>
        <p:spPr/>
        <p:txBody>
          <a:bodyPr/>
          <a:lstStyle/>
          <a:p>
            <a:pPr>
              <a:defRPr/>
            </a:pPr>
            <a:fld id="{E28EB2D7-A6A3-43D7-B294-C351DB569656}" type="slidenum">
              <a:rPr lang="en-US" altLang="en-US" smtClean="0"/>
              <a:pPr>
                <a:defRPr/>
              </a:pPr>
              <a:t>59</a:t>
            </a:fld>
            <a:endParaRPr lang="en-US" altLang="en-US"/>
          </a:p>
        </p:txBody>
      </p:sp>
    </p:spTree>
    <p:extLst>
      <p:ext uri="{BB962C8B-B14F-4D97-AF65-F5344CB8AC3E}">
        <p14:creationId xmlns:p14="http://schemas.microsoft.com/office/powerpoint/2010/main" val="20597226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2853805-56EC-4CF6-A11B-3CB51FE1A11C}" type="slidenum">
              <a:rPr lang="en-US" altLang="en-US" sz="1300">
                <a:solidFill>
                  <a:srgbClr val="000000"/>
                </a:solidFill>
              </a:rPr>
              <a:pPr>
                <a:spcBef>
                  <a:spcPct val="0"/>
                </a:spcBef>
              </a:pPr>
              <a:t>60</a:t>
            </a:fld>
            <a:endParaRPr lang="en-US" altLang="en-US" sz="1300">
              <a:solidFill>
                <a:srgbClr val="000000"/>
              </a:solidFill>
            </a:endParaRPr>
          </a:p>
        </p:txBody>
      </p:sp>
      <p:sp>
        <p:nvSpPr>
          <p:cNvPr id="162819"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D77E818-6398-4AE9-AFC7-C375FEF4C38C}" type="slidenum">
              <a:rPr lang="en-US" altLang="en-US" sz="1300">
                <a:solidFill>
                  <a:srgbClr val="000000"/>
                </a:solidFill>
                <a:latin typeface="Arial" panose="020B0604020202020204" pitchFamily="34" charset="0"/>
              </a:rPr>
              <a:pPr algn="r" eaLnBrk="1" hangingPunct="1">
                <a:spcBef>
                  <a:spcPct val="0"/>
                </a:spcBef>
              </a:pPr>
              <a:t>60</a:t>
            </a:fld>
            <a:endParaRPr lang="en-US" altLang="en-US" sz="1300">
              <a:solidFill>
                <a:srgbClr val="000000"/>
              </a:solidFill>
              <a:latin typeface="Arial" panose="020B0604020202020204" pitchFamily="34" charset="0"/>
            </a:endParaRPr>
          </a:p>
        </p:txBody>
      </p:sp>
      <p:sp>
        <p:nvSpPr>
          <p:cNvPr id="16282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2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61950" indent="-361950" eaLnBrk="1" hangingPunct="1">
              <a:spcBef>
                <a:spcPct val="20000"/>
              </a:spcBef>
            </a:pPr>
            <a:endParaRPr lang="en-US" altLang="en-US"/>
          </a:p>
        </p:txBody>
      </p:sp>
      <p:sp>
        <p:nvSpPr>
          <p:cNvPr id="21095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8854520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F1501E1-E11C-4DEC-9A13-2A3F94EC6186}" type="slidenum">
              <a:rPr lang="en-US" altLang="en-US" sz="1300">
                <a:solidFill>
                  <a:srgbClr val="000000"/>
                </a:solidFill>
              </a:rPr>
              <a:pPr>
                <a:spcBef>
                  <a:spcPct val="0"/>
                </a:spcBef>
              </a:pPr>
              <a:t>61</a:t>
            </a:fld>
            <a:endParaRPr lang="en-US" altLang="en-US" sz="1300">
              <a:solidFill>
                <a:srgbClr val="000000"/>
              </a:solidFill>
            </a:endParaRPr>
          </a:p>
        </p:txBody>
      </p:sp>
      <p:sp>
        <p:nvSpPr>
          <p:cNvPr id="196611"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C6AB6180-54F7-4F06-A9BB-6F146FDD9297}" type="slidenum">
              <a:rPr lang="en-US" altLang="en-US" sz="1300">
                <a:solidFill>
                  <a:srgbClr val="000000"/>
                </a:solidFill>
                <a:latin typeface="Arial" panose="020B0604020202020204" pitchFamily="34" charset="0"/>
              </a:rPr>
              <a:pPr algn="r" eaLnBrk="1" hangingPunct="1">
                <a:spcBef>
                  <a:spcPct val="0"/>
                </a:spcBef>
              </a:pPr>
              <a:t>61</a:t>
            </a:fld>
            <a:endParaRPr lang="en-US" altLang="en-US" sz="1300">
              <a:solidFill>
                <a:srgbClr val="000000"/>
              </a:solidFill>
              <a:latin typeface="Arial" panose="020B0604020202020204" pitchFamily="34" charset="0"/>
            </a:endParaRPr>
          </a:p>
        </p:txBody>
      </p:sp>
      <p:sp>
        <p:nvSpPr>
          <p:cNvPr id="19661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61950" indent="-361950" eaLnBrk="1" hangingPunct="1">
              <a:spcBef>
                <a:spcPct val="20000"/>
              </a:spcBef>
            </a:pPr>
            <a:endParaRPr lang="en-US" altLang="en-US"/>
          </a:p>
        </p:txBody>
      </p:sp>
      <p:sp>
        <p:nvSpPr>
          <p:cNvPr id="227334"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2592435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52EE6DF-1422-478E-93CE-8F48A8F58F15}" type="slidenum">
              <a:rPr lang="en-US" altLang="en-US" sz="1300">
                <a:solidFill>
                  <a:srgbClr val="000000"/>
                </a:solidFill>
              </a:rPr>
              <a:pPr>
                <a:spcBef>
                  <a:spcPct val="0"/>
                </a:spcBef>
              </a:pPr>
              <a:t>62</a:t>
            </a:fld>
            <a:endParaRPr lang="en-US" altLang="en-US" sz="1300">
              <a:solidFill>
                <a:srgbClr val="000000"/>
              </a:solidFill>
            </a:endParaRPr>
          </a:p>
        </p:txBody>
      </p:sp>
      <p:sp>
        <p:nvSpPr>
          <p:cNvPr id="2027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938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3186011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B323543-EA4C-4BCE-A284-D0D4D9FB0764}" type="slidenum">
              <a:rPr lang="en-US" altLang="en-US" sz="1300">
                <a:solidFill>
                  <a:srgbClr val="000000"/>
                </a:solidFill>
              </a:rPr>
              <a:pPr>
                <a:spcBef>
                  <a:spcPct val="0"/>
                </a:spcBef>
              </a:pPr>
              <a:t>63</a:t>
            </a:fld>
            <a:endParaRPr lang="en-US" altLang="en-US" sz="1300">
              <a:solidFill>
                <a:srgbClr val="000000"/>
              </a:solidFill>
            </a:endParaRPr>
          </a:p>
        </p:txBody>
      </p:sp>
      <p:sp>
        <p:nvSpPr>
          <p:cNvPr id="20480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873CBDDA-570F-4F1C-A9CD-B3FB09656EB5}" type="slidenum">
              <a:rPr lang="en-US" altLang="en-US" sz="1300">
                <a:solidFill>
                  <a:srgbClr val="000000"/>
                </a:solidFill>
                <a:latin typeface="Arial" panose="020B0604020202020204" pitchFamily="34" charset="0"/>
              </a:rPr>
              <a:pPr algn="r" eaLnBrk="1" hangingPunct="1">
                <a:spcBef>
                  <a:spcPct val="0"/>
                </a:spcBef>
              </a:pPr>
              <a:t>63</a:t>
            </a:fld>
            <a:endParaRPr lang="en-US" altLang="en-US" sz="1300">
              <a:solidFill>
                <a:srgbClr val="000000"/>
              </a:solidFill>
              <a:latin typeface="Arial" panose="020B0604020202020204" pitchFamily="34" charset="0"/>
            </a:endParaRPr>
          </a:p>
        </p:txBody>
      </p:sp>
      <p:sp>
        <p:nvSpPr>
          <p:cNvPr id="20480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b="0" i="0" kern="1200" dirty="0">
                <a:solidFill>
                  <a:schemeClr val="tx1"/>
                </a:solidFill>
                <a:effectLst/>
                <a:latin typeface="+mn-lt"/>
                <a:ea typeface="+mn-ea"/>
                <a:cs typeface="+mn-cs"/>
              </a:rPr>
              <a:t>The projection of the point p into left camera (</a:t>
            </a:r>
            <a:r>
              <a:rPr lang="en-US" sz="1200" b="0" i="0" kern="1200" dirty="0" err="1">
                <a:solidFill>
                  <a:schemeClr val="tx1"/>
                </a:solidFill>
                <a:effectLst/>
                <a:latin typeface="+mn-lt"/>
                <a:ea typeface="+mn-ea"/>
                <a:cs typeface="+mn-cs"/>
              </a:rPr>
              <a:t>p_l</a:t>
            </a:r>
            <a:r>
              <a:rPr lang="en-US" sz="1200" b="0" i="0" kern="1200" dirty="0">
                <a:solidFill>
                  <a:schemeClr val="tx1"/>
                </a:solidFill>
                <a:effectLst/>
                <a:latin typeface="+mn-lt"/>
                <a:ea typeface="+mn-ea"/>
                <a:cs typeface="+mn-cs"/>
              </a:rPr>
              <a:t>) and right camera (</a:t>
            </a:r>
            <a:r>
              <a:rPr lang="en-US" sz="1200" b="0" i="0" kern="1200" dirty="0" err="1">
                <a:solidFill>
                  <a:schemeClr val="tx1"/>
                </a:solidFill>
                <a:effectLst/>
                <a:latin typeface="+mn-lt"/>
                <a:ea typeface="+mn-ea"/>
                <a:cs typeface="+mn-cs"/>
              </a:rPr>
              <a:t>p_r</a:t>
            </a:r>
            <a:r>
              <a:rPr lang="en-US" sz="1200" b="0" i="0" kern="1200" dirty="0">
                <a:solidFill>
                  <a:schemeClr val="tx1"/>
                </a:solidFill>
                <a:effectLst/>
                <a:latin typeface="+mn-lt"/>
                <a:ea typeface="+mn-ea"/>
                <a:cs typeface="+mn-cs"/>
              </a:rPr>
              <a:t>) has a coordinate system which is in 'world space' units (the same coordinate space as p). When we sample this space with the camera, our pixels are now in image coordinates. </a:t>
            </a:r>
            <a:r>
              <a:rPr lang="en-US" sz="1200" b="0" i="0" kern="1200" dirty="0" err="1">
                <a:solidFill>
                  <a:schemeClr val="tx1"/>
                </a:solidFill>
                <a:effectLst/>
                <a:latin typeface="+mn-lt"/>
                <a:ea typeface="+mn-ea"/>
                <a:cs typeface="+mn-cs"/>
              </a:rPr>
              <a:t>x_l</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x_r</a:t>
            </a:r>
            <a:r>
              <a:rPr lang="en-US" sz="1200" b="0" i="0" kern="1200" dirty="0">
                <a:solidFill>
                  <a:schemeClr val="tx1"/>
                </a:solidFill>
                <a:effectLst/>
                <a:latin typeface="+mn-lt"/>
                <a:ea typeface="+mn-ea"/>
                <a:cs typeface="+mn-cs"/>
              </a:rPr>
              <a:t> are in image coordinates. In the next slide, there's some fudging of notation because the units are different; we (also) need to know the size of a pixel in </a:t>
            </a:r>
            <a:r>
              <a:rPr lang="en-US" sz="1200" b="0" i="0" kern="1200" dirty="0" err="1">
                <a:solidFill>
                  <a:schemeClr val="tx1"/>
                </a:solidFill>
                <a:effectLst/>
                <a:latin typeface="+mn-lt"/>
                <a:ea typeface="+mn-ea"/>
                <a:cs typeface="+mn-cs"/>
              </a:rPr>
              <a:t>millimetres</a:t>
            </a:r>
            <a:r>
              <a:rPr lang="en-US" sz="1200" b="0" i="0" kern="1200">
                <a:solidFill>
                  <a:schemeClr val="tx1"/>
                </a:solidFill>
                <a:effectLst/>
                <a:latin typeface="+mn-lt"/>
                <a:ea typeface="+mn-ea"/>
                <a:cs typeface="+mn-cs"/>
              </a:rPr>
              <a:t> to translate between the spaces.</a:t>
            </a:r>
            <a:endParaRPr lang="en-US" altLang="en-US" dirty="0"/>
          </a:p>
        </p:txBody>
      </p:sp>
      <p:sp>
        <p:nvSpPr>
          <p:cNvPr id="230406"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3979863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7D28594-1BF0-4DB2-A1AE-C8F286CFD21D}" type="slidenum">
              <a:rPr lang="en-US" altLang="en-US" sz="1300">
                <a:solidFill>
                  <a:srgbClr val="000000"/>
                </a:solidFill>
              </a:rPr>
              <a:pPr>
                <a:spcBef>
                  <a:spcPct val="0"/>
                </a:spcBef>
              </a:pPr>
              <a:t>64</a:t>
            </a:fld>
            <a:endParaRPr lang="en-US" altLang="en-US" sz="1300">
              <a:solidFill>
                <a:srgbClr val="000000"/>
              </a:solidFill>
            </a:endParaRPr>
          </a:p>
        </p:txBody>
      </p:sp>
      <p:sp>
        <p:nvSpPr>
          <p:cNvPr id="20685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06853"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8998D87-1695-460C-B680-3A51E7B60FA0}" type="slidenum">
              <a:rPr lang="en-US" altLang="en-US" sz="1300">
                <a:solidFill>
                  <a:srgbClr val="000000"/>
                </a:solidFill>
                <a:latin typeface="Arial" panose="020B0604020202020204" pitchFamily="34" charset="0"/>
              </a:rPr>
              <a:pPr algn="r" eaLnBrk="1" hangingPunct="1">
                <a:spcBef>
                  <a:spcPct val="0"/>
                </a:spcBef>
              </a:pPr>
              <a:t>64</a:t>
            </a:fld>
            <a:endParaRPr lang="en-US" altLang="en-US" sz="1300">
              <a:solidFill>
                <a:srgbClr val="000000"/>
              </a:solidFill>
              <a:latin typeface="Arial" panose="020B0604020202020204" pitchFamily="34" charset="0"/>
            </a:endParaRPr>
          </a:p>
        </p:txBody>
      </p:sp>
      <p:sp>
        <p:nvSpPr>
          <p:cNvPr id="23143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6256725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3C9863BB-FB89-4213-900D-F7E792B7AF75}"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65</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2088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9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3245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CS 376 Lecture 16: Stereo 1</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69037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5F75DC-2DAD-45AD-BC6F-C3559FDD87A9}"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8088399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7BD444-5732-439E-BCA3-B73A32001A6B}"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xfrm>
            <a:off x="925651" y="4379902"/>
            <a:ext cx="5095600" cy="4148174"/>
          </a:xfrm>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2092045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CC6933-934E-4D07-8F9B-9DAEEBC08295}"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xfrm>
            <a:off x="925651" y="4379902"/>
            <a:ext cx="5095600" cy="4148174"/>
          </a:xfrm>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7369887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BDD873-1981-47F1-8996-2C700F1D5DA0}"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42387900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0BC622-53E4-4B74-A169-8A5785B49C86}"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26203077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150FB6-F6FD-4678-906C-E16697A67A77}"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35172755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fr-FR"/>
              <a:t>CS 376 Lecture 16: Stereo 1</a:t>
            </a:r>
            <a:endParaRPr lang="en-US"/>
          </a:p>
        </p:txBody>
      </p:sp>
      <p:sp>
        <p:nvSpPr>
          <p:cNvPr id="5" name="Slide Number Placeholder 4"/>
          <p:cNvSpPr>
            <a:spLocks noGrp="1"/>
          </p:cNvSpPr>
          <p:nvPr>
            <p:ph type="sldNum" sz="quarter" idx="5"/>
          </p:nvPr>
        </p:nvSpPr>
        <p:spPr/>
        <p:txBody>
          <a:bodyPr/>
          <a:lstStyle/>
          <a:p>
            <a:pPr>
              <a:defRPr/>
            </a:pPr>
            <a:fld id="{EAD451DB-134C-49BC-A9E8-F6A84C7966FB}" type="slidenum">
              <a:rPr lang="en-US" altLang="en-US" smtClean="0"/>
              <a:pPr>
                <a:defRPr/>
              </a:pPr>
              <a:t>82</a:t>
            </a:fld>
            <a:endParaRPr lang="en-US" altLang="en-US"/>
          </a:p>
        </p:txBody>
      </p:sp>
    </p:spTree>
    <p:extLst>
      <p:ext uri="{BB962C8B-B14F-4D97-AF65-F5344CB8AC3E}">
        <p14:creationId xmlns:p14="http://schemas.microsoft.com/office/powerpoint/2010/main" val="13714797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1979ED-C6CC-40A2-A428-3F02D2EDBD61}"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24263542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1979ED-C6CC-40A2-A428-3F02D2EDBD61}"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25925990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6B967-2C30-4A64-869B-EBE8BC15F87D}"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dirty="0">
                <a:latin typeface="Arial" pitchFamily="34" charset="0"/>
                <a:cs typeface="Arial" pitchFamily="34" charset="0"/>
              </a:rPr>
              <a:t>X’ is X in the second camera’s coordinate system</a:t>
            </a:r>
          </a:p>
          <a:p>
            <a:pPr eaLnBrk="1" hangingPunct="1"/>
            <a:r>
              <a:rPr lang="en-US" dirty="0">
                <a:latin typeface="Arial" pitchFamily="34" charset="0"/>
                <a:cs typeface="Arial" pitchFamily="34" charset="0"/>
              </a:rPr>
              <a:t>We can identify the non-homogeneous 3D vectors X and X’ with the homogeneous coordinate vectors x and x’ of the projections of the two points into the two respective images</a:t>
            </a:r>
          </a:p>
        </p:txBody>
      </p:sp>
    </p:spTree>
    <p:extLst>
      <p:ext uri="{BB962C8B-B14F-4D97-AF65-F5344CB8AC3E}">
        <p14:creationId xmlns:p14="http://schemas.microsoft.com/office/powerpoint/2010/main" val="32528848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6B967-2C30-4A64-869B-EBE8BC15F87D}"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dirty="0">
                <a:latin typeface="Arial" pitchFamily="34" charset="0"/>
                <a:cs typeface="Arial" pitchFamily="34" charset="0"/>
              </a:rPr>
              <a:t>X’ is X in the second camera’s coordinate system</a:t>
            </a:r>
          </a:p>
          <a:p>
            <a:pPr eaLnBrk="1" hangingPunct="1"/>
            <a:r>
              <a:rPr lang="en-US" dirty="0">
                <a:latin typeface="Arial" pitchFamily="34" charset="0"/>
                <a:cs typeface="Arial" pitchFamily="34" charset="0"/>
              </a:rPr>
              <a:t>We can identify the non-homogeneous 3D vectors X and X’ with the homogeneous coordinate vectors x and x’ of the projections of the two points into the two respective images</a:t>
            </a:r>
          </a:p>
        </p:txBody>
      </p:sp>
    </p:spTree>
    <p:extLst>
      <p:ext uri="{BB962C8B-B14F-4D97-AF65-F5344CB8AC3E}">
        <p14:creationId xmlns:p14="http://schemas.microsoft.com/office/powerpoint/2010/main" val="35401411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6B967-2C30-4A64-869B-EBE8BC15F87D}"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dirty="0">
                <a:latin typeface="Arial" pitchFamily="34" charset="0"/>
                <a:cs typeface="Arial" pitchFamily="34" charset="0"/>
              </a:rPr>
              <a:t>X’ is X in the second camera’s coordinate system</a:t>
            </a:r>
          </a:p>
          <a:p>
            <a:pPr eaLnBrk="1" hangingPunct="1"/>
            <a:r>
              <a:rPr lang="en-US" dirty="0">
                <a:latin typeface="Arial" pitchFamily="34" charset="0"/>
                <a:cs typeface="Arial" pitchFamily="34" charset="0"/>
              </a:rPr>
              <a:t>We can identify the non-homogeneous 3D vectors X and X’ with the homogeneous coordinate vectors x and x’ of the projections of the two points into the two respective images</a:t>
            </a:r>
          </a:p>
        </p:txBody>
      </p:sp>
    </p:spTree>
    <p:extLst>
      <p:ext uri="{BB962C8B-B14F-4D97-AF65-F5344CB8AC3E}">
        <p14:creationId xmlns:p14="http://schemas.microsoft.com/office/powerpoint/2010/main" val="280299210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7B43F-908A-4F6B-AE5A-8E4111B59F93}"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US" dirty="0">
                <a:latin typeface="Arial" pitchFamily="34" charset="0"/>
                <a:cs typeface="Arial" pitchFamily="34" charset="0"/>
              </a:rPr>
              <a:t>[t]</a:t>
            </a:r>
            <a:r>
              <a:rPr lang="en-US" baseline="-25000" dirty="0">
                <a:latin typeface="Arial" pitchFamily="34" charset="0"/>
                <a:cs typeface="Arial" pitchFamily="34" charset="0"/>
              </a:rPr>
              <a:t>x </a:t>
            </a:r>
            <a:r>
              <a:rPr lang="en-US" baseline="0" dirty="0">
                <a:latin typeface="Arial" pitchFamily="34" charset="0"/>
                <a:cs typeface="Arial" pitchFamily="34" charset="0"/>
              </a:rPr>
              <a:t>is the skew symmetric matrix of t</a:t>
            </a:r>
          </a:p>
          <a:p>
            <a:pPr eaLnBrk="1" hangingPunct="1"/>
            <a:r>
              <a:rPr lang="en-US" baseline="0" dirty="0">
                <a:latin typeface="Arial" pitchFamily="34" charset="0"/>
                <a:cs typeface="Arial" pitchFamily="34" charset="0"/>
              </a:rPr>
              <a:t>Skew-symmetric matrix is a square matrix whose transpose is its negation, i.e., -A = A^T</a:t>
            </a:r>
          </a:p>
          <a:p>
            <a:pPr eaLnBrk="1" hangingPunct="1"/>
            <a:endParaRPr lang="en-US" baseline="0" dirty="0">
              <a:latin typeface="Arial" pitchFamily="34" charset="0"/>
              <a:cs typeface="Arial" pitchFamily="34" charset="0"/>
            </a:endParaRPr>
          </a:p>
          <a:p>
            <a:pPr eaLnBrk="1" hangingPunct="1"/>
            <a:r>
              <a:rPr lang="en-US" baseline="0" dirty="0">
                <a:latin typeface="Arial" pitchFamily="34" charset="0"/>
                <a:cs typeface="Arial" pitchFamily="34" charset="0"/>
              </a:rPr>
              <a:t>It is used to represent the cross product as matrix multiplication</a:t>
            </a:r>
            <a:endParaRPr lang="en-US" dirty="0">
              <a:latin typeface="Arial" pitchFamily="34" charset="0"/>
              <a:cs typeface="Arial" pitchFamily="34" charset="0"/>
            </a:endParaRPr>
          </a:p>
        </p:txBody>
      </p:sp>
    </p:spTree>
    <p:extLst>
      <p:ext uri="{BB962C8B-B14F-4D97-AF65-F5344CB8AC3E}">
        <p14:creationId xmlns:p14="http://schemas.microsoft.com/office/powerpoint/2010/main" val="22306420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77EAFA-5EC7-4AC9-B1E1-35392252E4F5}"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38599386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EF964D-6FEB-4DF6-993B-BC23E8567675}"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1623937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06023F-223E-4169-ABDD-17701F10DAAF}"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40672796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EF817-8FAE-4F9A-A5C6-179B9C55F7EF}"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377411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Sets last singular value to 0, reconstructs basis</a:t>
            </a:r>
          </a:p>
        </p:txBody>
      </p:sp>
      <p:sp>
        <p:nvSpPr>
          <p:cNvPr id="4" name="Footer Placeholder 3"/>
          <p:cNvSpPr>
            <a:spLocks noGrp="1"/>
          </p:cNvSpPr>
          <p:nvPr>
            <p:ph type="ftr" sz="quarter" idx="4"/>
          </p:nvPr>
        </p:nvSpPr>
        <p:spPr/>
        <p:txBody>
          <a:bodyPr/>
          <a:lstStyle/>
          <a:p>
            <a:pPr>
              <a:defRPr/>
            </a:pPr>
            <a:r>
              <a:rPr lang="fr-FR"/>
              <a:t>CS 376 Lecture 16: Stereo 1</a:t>
            </a:r>
            <a:endParaRPr lang="en-US"/>
          </a:p>
        </p:txBody>
      </p:sp>
      <p:sp>
        <p:nvSpPr>
          <p:cNvPr id="5" name="Slide Number Placeholder 4"/>
          <p:cNvSpPr>
            <a:spLocks noGrp="1"/>
          </p:cNvSpPr>
          <p:nvPr>
            <p:ph type="sldNum" sz="quarter" idx="5"/>
          </p:nvPr>
        </p:nvSpPr>
        <p:spPr/>
        <p:txBody>
          <a:bodyPr/>
          <a:lstStyle/>
          <a:p>
            <a:pPr>
              <a:defRPr/>
            </a:pPr>
            <a:fld id="{EAD451DB-134C-49BC-A9E8-F6A84C7966FB}" type="slidenum">
              <a:rPr lang="en-US" altLang="en-US" smtClean="0"/>
              <a:pPr>
                <a:defRPr/>
              </a:pPr>
              <a:t>99</a:t>
            </a:fld>
            <a:endParaRPr lang="en-US" altLang="en-US"/>
          </a:p>
        </p:txBody>
      </p:sp>
    </p:spTree>
    <p:extLst>
      <p:ext uri="{BB962C8B-B14F-4D97-AF65-F5344CB8AC3E}">
        <p14:creationId xmlns:p14="http://schemas.microsoft.com/office/powerpoint/2010/main" val="188590332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FA102C-3135-4A9F-AB9D-704BC3D676FC}"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4283463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7EFF60-2F50-4C29-8D7B-56AE705CA53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0051678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C08440-C7E4-4A62-8509-FFFC0368085D}"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extLst>
      <p:ext uri="{BB962C8B-B14F-4D97-AF65-F5344CB8AC3E}">
        <p14:creationId xmlns:p14="http://schemas.microsoft.com/office/powerpoint/2010/main" val="20068789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3CA73D-64A7-4C4B-B6D3-8CBB7DFFA928}"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5438762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FE2EE-E93B-4EC0-B90B-051E340F1866}"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47446874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9E7AD6-EB1A-47D4-99FC-95330ECF7A8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6951338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893F9-9E6E-47B4-B8FE-0A59E02EFF9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xfrm>
            <a:off x="1218407" y="3257778"/>
            <a:ext cx="6707188" cy="3085419"/>
          </a:xfrm>
          <a:noFill/>
          <a:ln/>
        </p:spPr>
        <p:txBody>
          <a:bodyPr/>
          <a:lstStyle/>
          <a:p>
            <a:pPr eaLnBrk="1" hangingPunct="1"/>
            <a:r>
              <a:rPr lang="en-US" dirty="0"/>
              <a:t>What is p here?</a:t>
            </a:r>
          </a:p>
        </p:txBody>
      </p:sp>
    </p:spTree>
    <p:extLst>
      <p:ext uri="{BB962C8B-B14F-4D97-AF65-F5344CB8AC3E}">
        <p14:creationId xmlns:p14="http://schemas.microsoft.com/office/powerpoint/2010/main" val="98095007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EEBF6F-8A88-45E6-B0A8-FAB2F2278B4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9455562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096F29-F946-436A-8460-9ABE207C5C60}"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1922" name="Rectangle 2"/>
          <p:cNvSpPr>
            <a:spLocks noGrp="1" noRot="1" noChangeAspect="1" noChangeArrowheads="1" noTextEdit="1"/>
          </p:cNvSpPr>
          <p:nvPr>
            <p:ph type="sldImg"/>
          </p:nvPr>
        </p:nvSpPr>
        <p:spPr>
          <a:xfrm>
            <a:off x="2859088" y="514350"/>
            <a:ext cx="3429000" cy="2571750"/>
          </a:xfrm>
          <a:ln/>
        </p:spPr>
      </p:sp>
      <p:sp>
        <p:nvSpPr>
          <p:cNvPr id="819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3106015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961044-AB6B-4990-9FC1-2395A1101F2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974725" y="4560888"/>
            <a:ext cx="5365750" cy="4319587"/>
          </a:xfrm>
          <a:noFill/>
          <a:ln/>
        </p:spPr>
        <p:txBody>
          <a:bodyPr/>
          <a:lstStyle/>
          <a:p>
            <a:pPr eaLnBrk="1" hangingPunct="1"/>
            <a:r>
              <a:rPr lang="en-US"/>
              <a:t>Fit to earlier data with an appropriate choice of s</a:t>
            </a:r>
          </a:p>
        </p:txBody>
      </p:sp>
    </p:spTree>
    <p:extLst>
      <p:ext uri="{BB962C8B-B14F-4D97-AF65-F5344CB8AC3E}">
        <p14:creationId xmlns:p14="http://schemas.microsoft.com/office/powerpoint/2010/main" val="379677035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9953AA-7609-4F7A-8036-A3D5CEFC3E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extLst>
      <p:ext uri="{BB962C8B-B14F-4D97-AF65-F5344CB8AC3E}">
        <p14:creationId xmlns:p14="http://schemas.microsoft.com/office/powerpoint/2010/main" val="72386238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ED9A9A-3E1E-493A-9C50-276CC760CBA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extLst>
      <p:ext uri="{BB962C8B-B14F-4D97-AF65-F5344CB8AC3E}">
        <p14:creationId xmlns:p14="http://schemas.microsoft.com/office/powerpoint/2010/main" val="230575471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8D2D09-EA91-41FC-8DB9-953599CBB16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6213063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71030-AC51-4A09-A25E-5FA357B75A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109334479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71030-AC51-4A09-A25E-5FA357B75A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10245909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71030-AC51-4A09-A25E-5FA357B75A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63449296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71030-AC51-4A09-A25E-5FA357B75A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171585681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71030-AC51-4A09-A25E-5FA357B75A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306487839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D1A7C6-64BD-4260-B379-19E57742101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40892835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168155-4F81-4408-A7FC-EA1CD92B6B85}"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13468556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9CE023-128E-4856-BCB6-506FF27BFF96}"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357081991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6C0EBD-25A8-4D2D-84D6-A0B57D3202A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r>
              <a:rPr lang="en-US" dirty="0"/>
              <a:t>Let me give you an intuition of what is going on. Suppose we have the standard line fitting problem in presence of outliers.</a:t>
            </a:r>
          </a:p>
          <a:p>
            <a:r>
              <a:rPr lang="en-US" dirty="0"/>
              <a:t>We can formulate this problem as follows: want to find the best partition of points in </a:t>
            </a:r>
            <a:r>
              <a:rPr lang="en-US" dirty="0" err="1"/>
              <a:t>inlier</a:t>
            </a:r>
            <a:r>
              <a:rPr lang="en-US" dirty="0"/>
              <a:t> set and outlier set such that…</a:t>
            </a:r>
          </a:p>
          <a:p>
            <a:endParaRPr lang="en-US" dirty="0"/>
          </a:p>
          <a:p>
            <a:endParaRPr lang="en-US" dirty="0"/>
          </a:p>
          <a:p>
            <a:endParaRPr lang="en-US" dirty="0"/>
          </a:p>
          <a:p>
            <a:r>
              <a:rPr lang="en-US" dirty="0"/>
              <a:t>The objective consists of adjusting the parameters of a model function so as to best fit a data set. </a:t>
            </a:r>
          </a:p>
          <a:p>
            <a:r>
              <a:rPr lang="en-US" dirty="0"/>
              <a:t>"best" is defined by a function f that needs to be minimized.</a:t>
            </a:r>
          </a:p>
          <a:p>
            <a:endParaRPr lang="en-US" dirty="0"/>
          </a:p>
          <a:p>
            <a:r>
              <a:rPr lang="en-US" dirty="0"/>
              <a:t>Such that the best parameter of fitting the line give rise to a residual error lower that delta</a:t>
            </a:r>
          </a:p>
          <a:p>
            <a:endParaRPr lang="en-US" dirty="0"/>
          </a:p>
          <a:p>
            <a:r>
              <a:rPr lang="en-US" dirty="0"/>
              <a:t>as when the sum, </a:t>
            </a:r>
            <a:r>
              <a:rPr lang="en-US" i="1" dirty="0"/>
              <a:t>S</a:t>
            </a:r>
            <a:r>
              <a:rPr lang="en-US" dirty="0"/>
              <a:t>, of squared residuals </a:t>
            </a:r>
          </a:p>
        </p:txBody>
      </p:sp>
    </p:spTree>
    <p:extLst>
      <p:ext uri="{BB962C8B-B14F-4D97-AF65-F5344CB8AC3E}">
        <p14:creationId xmlns:p14="http://schemas.microsoft.com/office/powerpoint/2010/main" val="180041785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425C5C-9858-4C76-AFDA-365E022EBB61}"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38894748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756533-F005-4B55-94F1-56B3E59B39F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74434" name="Rectangle 2"/>
          <p:cNvSpPr>
            <a:spLocks noGrp="1" noRot="1" noChangeAspect="1" noChangeArrowheads="1" noTextEdit="1"/>
          </p:cNvSpPr>
          <p:nvPr>
            <p:ph type="sldImg"/>
          </p:nvPr>
        </p:nvSpPr>
        <p:spPr>
          <a:xfrm>
            <a:off x="2859088" y="514350"/>
            <a:ext cx="3429000" cy="2571750"/>
          </a:xfrm>
          <a:ln/>
        </p:spPr>
      </p:sp>
      <p:sp>
        <p:nvSpPr>
          <p:cNvPr id="274435" name="Rectangle 3"/>
          <p:cNvSpPr>
            <a:spLocks noGrp="1" noChangeArrowheads="1"/>
          </p:cNvSpPr>
          <p:nvPr>
            <p:ph type="body" idx="1"/>
          </p:nvPr>
        </p:nvSpPr>
        <p:spPr/>
        <p:txBody>
          <a:bodyPr/>
          <a:lstStyle/>
          <a:p>
            <a:r>
              <a:rPr lang="en-US" dirty="0"/>
              <a:t>Table</a:t>
            </a:r>
            <a:r>
              <a:rPr lang="en-US" baseline="0" dirty="0"/>
              <a:t> intuition:</a:t>
            </a:r>
          </a:p>
          <a:p>
            <a:r>
              <a:rPr lang="en-US" baseline="0" dirty="0"/>
              <a:t>s is the number of model parameters</a:t>
            </a:r>
          </a:p>
          <a:p>
            <a:r>
              <a:rPr lang="en-US" baseline="0" dirty="0"/>
              <a:t>e is the number of outliers in the dataset (data which doesn’t fit model) – 5 to 50 %</a:t>
            </a:r>
          </a:p>
          <a:p>
            <a:endParaRPr lang="en-US" baseline="0" dirty="0"/>
          </a:p>
          <a:p>
            <a:r>
              <a:rPr lang="en-US" baseline="0" dirty="0"/>
              <a:t>Tells us how many iterations of RANSAC we need to run to have a 99% confidence that we will sample has zero outliers in the sampling for the model parameters.</a:t>
            </a:r>
          </a:p>
          <a:p>
            <a:endParaRPr lang="en-US" baseline="0" dirty="0"/>
          </a:p>
          <a:p>
            <a:r>
              <a:rPr lang="en-US" baseline="0" dirty="0"/>
              <a:t>https://en.wikipedia.org/wiki/Random_sample_consensus</a:t>
            </a:r>
          </a:p>
        </p:txBody>
      </p:sp>
    </p:spTree>
    <p:extLst>
      <p:ext uri="{BB962C8B-B14F-4D97-AF65-F5344CB8AC3E}">
        <p14:creationId xmlns:p14="http://schemas.microsoft.com/office/powerpoint/2010/main" val="403651641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VLFeat</a:t>
            </a:r>
            <a:r>
              <a:rPr lang="en-US" dirty="0"/>
              <a:t> is a piece of computer vision software:</a:t>
            </a:r>
          </a:p>
          <a:p>
            <a:r>
              <a:rPr lang="en-US" dirty="0">
                <a:hlinkClick r:id="rId3"/>
              </a:rPr>
              <a:t>http://www.vlfeat.org/</a:t>
            </a:r>
            <a:endParaRPr lang="en-US" dirty="0"/>
          </a:p>
        </p:txBody>
      </p:sp>
      <p:sp>
        <p:nvSpPr>
          <p:cNvPr id="4" name="Footer Placeholder 3"/>
          <p:cNvSpPr>
            <a:spLocks noGrp="1"/>
          </p:cNvSpPr>
          <p:nvPr>
            <p:ph type="ftr" sz="quarter" idx="4"/>
          </p:nvPr>
        </p:nvSpPr>
        <p:spPr/>
        <p:txBody>
          <a:bodyPr/>
          <a:lstStyle/>
          <a:p>
            <a:pPr>
              <a:defRPr/>
            </a:pPr>
            <a:r>
              <a:rPr lang="fr-FR"/>
              <a:t>CS 376 Lecture 16: Stereo 1</a:t>
            </a:r>
            <a:endParaRPr lang="en-US"/>
          </a:p>
        </p:txBody>
      </p:sp>
      <p:sp>
        <p:nvSpPr>
          <p:cNvPr id="5" name="Slide Number Placeholder 4"/>
          <p:cNvSpPr>
            <a:spLocks noGrp="1"/>
          </p:cNvSpPr>
          <p:nvPr>
            <p:ph type="sldNum" sz="quarter" idx="5"/>
          </p:nvPr>
        </p:nvSpPr>
        <p:spPr/>
        <p:txBody>
          <a:bodyPr/>
          <a:lstStyle/>
          <a:p>
            <a:pPr>
              <a:defRPr/>
            </a:pPr>
            <a:fld id="{EAD451DB-134C-49BC-A9E8-F6A84C7966FB}" type="slidenum">
              <a:rPr lang="en-US" altLang="en-US" smtClean="0"/>
              <a:pPr>
                <a:defRPr/>
              </a:pPr>
              <a:t>135</a:t>
            </a:fld>
            <a:endParaRPr lang="en-US" altLang="en-US"/>
          </a:p>
        </p:txBody>
      </p:sp>
    </p:spTree>
    <p:extLst>
      <p:ext uri="{BB962C8B-B14F-4D97-AF65-F5344CB8AC3E}">
        <p14:creationId xmlns:p14="http://schemas.microsoft.com/office/powerpoint/2010/main" val="1287204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103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81B6922-0E81-4701-BDE8-10D50FBFB108}" type="slidenum">
              <a:rPr lang="en-US" altLang="en-US">
                <a:solidFill>
                  <a:srgbClr val="000000"/>
                </a:solidFill>
              </a:rPr>
              <a:pPr>
                <a:spcBef>
                  <a:spcPct val="0"/>
                </a:spcBef>
              </a:pPr>
              <a:t>140</a:t>
            </a:fld>
            <a:endParaRPr lang="en-US" altLang="en-US">
              <a:solidFill>
                <a:srgbClr val="000000"/>
              </a:solidFill>
            </a:endParaRPr>
          </a:p>
        </p:txBody>
      </p:sp>
      <p:sp>
        <p:nvSpPr>
          <p:cNvPr id="144387" name="Rectangle 2"/>
          <p:cNvSpPr>
            <a:spLocks noGrp="1" noRot="1" noChangeAspect="1" noChangeArrowheads="1" noTextEdit="1"/>
          </p:cNvSpPr>
          <p:nvPr>
            <p:ph type="sldImg"/>
          </p:nvPr>
        </p:nvSpPr>
        <p:spPr bwMode="auto">
          <a:xfrm>
            <a:off x="1144588" y="685800"/>
            <a:ext cx="4570412" cy="34290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4438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2386" tIns="51193" rIns="102386" bIns="51193"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89588288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103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6C5F1A6-30A2-41D4-8BE2-20B273AE8FE1}" type="slidenum">
              <a:rPr lang="en-US" altLang="en-US">
                <a:solidFill>
                  <a:srgbClr val="000000"/>
                </a:solidFill>
              </a:rPr>
              <a:pPr>
                <a:spcBef>
                  <a:spcPct val="0"/>
                </a:spcBef>
              </a:pPr>
              <a:t>141</a:t>
            </a:fld>
            <a:endParaRPr lang="en-US" altLang="en-US">
              <a:solidFill>
                <a:srgbClr val="000000"/>
              </a:solidFill>
            </a:endParaRPr>
          </a:p>
        </p:txBody>
      </p:sp>
      <p:sp>
        <p:nvSpPr>
          <p:cNvPr id="146435" name="Rectangle 2"/>
          <p:cNvSpPr>
            <a:spLocks noGrp="1" noRot="1" noChangeAspect="1" noChangeArrowheads="1" noTextEdit="1"/>
          </p:cNvSpPr>
          <p:nvPr>
            <p:ph type="sldImg"/>
          </p:nvPr>
        </p:nvSpPr>
        <p:spPr bwMode="auto">
          <a:xfrm>
            <a:off x="1144588" y="685800"/>
            <a:ext cx="4570412" cy="34290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4643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2386" tIns="51193" rIns="102386" bIns="51193"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84442226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103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245041A-2E7A-4F8A-9C3B-A5D10F9917BC}" type="slidenum">
              <a:rPr lang="en-US" altLang="en-US">
                <a:solidFill>
                  <a:srgbClr val="000000"/>
                </a:solidFill>
              </a:rPr>
              <a:pPr>
                <a:spcBef>
                  <a:spcPct val="0"/>
                </a:spcBef>
              </a:pPr>
              <a:t>142</a:t>
            </a:fld>
            <a:endParaRPr lang="en-US" altLang="en-US">
              <a:solidFill>
                <a:srgbClr val="000000"/>
              </a:solidFill>
            </a:endParaRPr>
          </a:p>
        </p:txBody>
      </p:sp>
      <p:sp>
        <p:nvSpPr>
          <p:cNvPr id="1484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698559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BigBlueDots1600Logo2 op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3"/>
          <p:cNvSpPr>
            <a:spLocks noGrp="1" noChangeArrowheads="1"/>
          </p:cNvSpPr>
          <p:nvPr>
            <p:ph type="ctrTitle"/>
          </p:nvPr>
        </p:nvSpPr>
        <p:spPr>
          <a:xfrm>
            <a:off x="152400" y="5334000"/>
            <a:ext cx="8763000" cy="685800"/>
          </a:xfrm>
          <a:effectLst/>
        </p:spPr>
        <p:txBody>
          <a:bodyPr/>
          <a:lstStyle>
            <a:lvl1pPr>
              <a:defRPr>
                <a:solidFill>
                  <a:schemeClr val="bg2"/>
                </a:solidFill>
              </a:defRPr>
            </a:lvl1pPr>
          </a:lstStyle>
          <a:p>
            <a:pPr lvl="0"/>
            <a:r>
              <a:rPr lang="en-US" altLang="zh-TW" noProof="0"/>
              <a:t>Click to edit Master title style</a:t>
            </a:r>
          </a:p>
        </p:txBody>
      </p:sp>
      <p:sp>
        <p:nvSpPr>
          <p:cNvPr id="26628" name="Rectangle 4"/>
          <p:cNvSpPr>
            <a:spLocks noGrp="1" noChangeArrowheads="1"/>
          </p:cNvSpPr>
          <p:nvPr>
            <p:ph type="subTitle" idx="1"/>
          </p:nvPr>
        </p:nvSpPr>
        <p:spPr>
          <a:xfrm>
            <a:off x="685800" y="6096000"/>
            <a:ext cx="8229600" cy="533400"/>
          </a:xfrm>
        </p:spPr>
        <p:txBody>
          <a:bodyPr/>
          <a:lstStyle>
            <a:lvl1pPr marL="0" indent="0">
              <a:buFontTx/>
              <a:buNone/>
              <a:defRPr sz="2000">
                <a:solidFill>
                  <a:schemeClr val="bg2"/>
                </a:solidFill>
              </a:defRPr>
            </a:lvl1pPr>
          </a:lstStyle>
          <a:p>
            <a:pPr lvl="0"/>
            <a:r>
              <a:rPr lang="en-US" altLang="zh-TW" noProof="0"/>
              <a:t>Click to edit Master subtitle style</a:t>
            </a:r>
          </a:p>
        </p:txBody>
      </p:sp>
    </p:spTree>
    <p:extLst>
      <p:ext uri="{BB962C8B-B14F-4D97-AF65-F5344CB8AC3E}">
        <p14:creationId xmlns:p14="http://schemas.microsoft.com/office/powerpoint/2010/main" val="2308737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63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236461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1826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6315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5211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694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06076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74642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1758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6126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6126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9995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8CD82229-EAA6-4ED5-98F1-E8E3B86371C3}" type="slidenum">
              <a:rPr lang="en-US" altLang="en-US"/>
              <a:pPr>
                <a:defRPr/>
              </a:pPr>
              <a:t>‹#›</a:t>
            </a:fld>
            <a:endParaRPr lang="en-US" altLang="en-US"/>
          </a:p>
        </p:txBody>
      </p:sp>
    </p:spTree>
    <p:extLst>
      <p:ext uri="{BB962C8B-B14F-4D97-AF65-F5344CB8AC3E}">
        <p14:creationId xmlns:p14="http://schemas.microsoft.com/office/powerpoint/2010/main" val="3630102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83B0384C-09F3-4549-881F-83B455BD3B70}" type="slidenum">
              <a:rPr lang="en-US" altLang="en-US"/>
              <a:pPr>
                <a:defRPr/>
              </a:pPr>
              <a:t>‹#›</a:t>
            </a:fld>
            <a:endParaRPr lang="en-US" altLang="en-US"/>
          </a:p>
        </p:txBody>
      </p:sp>
    </p:spTree>
    <p:extLst>
      <p:ext uri="{BB962C8B-B14F-4D97-AF65-F5344CB8AC3E}">
        <p14:creationId xmlns:p14="http://schemas.microsoft.com/office/powerpoint/2010/main" val="2666240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2D375668-1842-4EFB-930A-E5B46ADECA0E}" type="slidenum">
              <a:rPr lang="en-US" altLang="en-US"/>
              <a:pPr>
                <a:defRPr/>
              </a:pPr>
              <a:t>‹#›</a:t>
            </a:fld>
            <a:endParaRPr lang="en-US" altLang="en-US"/>
          </a:p>
        </p:txBody>
      </p:sp>
    </p:spTree>
    <p:extLst>
      <p:ext uri="{BB962C8B-B14F-4D97-AF65-F5344CB8AC3E}">
        <p14:creationId xmlns:p14="http://schemas.microsoft.com/office/powerpoint/2010/main" val="3026116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26061977-6A76-4C53-93D6-6ECA5D21DE3A}" type="slidenum">
              <a:rPr lang="en-US" altLang="en-US"/>
              <a:pPr>
                <a:defRPr/>
              </a:pPr>
              <a:t>‹#›</a:t>
            </a:fld>
            <a:endParaRPr lang="en-US" altLang="en-US"/>
          </a:p>
        </p:txBody>
      </p:sp>
    </p:spTree>
    <p:extLst>
      <p:ext uri="{BB962C8B-B14F-4D97-AF65-F5344CB8AC3E}">
        <p14:creationId xmlns:p14="http://schemas.microsoft.com/office/powerpoint/2010/main" val="3018672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8"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smtClean="0"/>
            </a:lvl1pPr>
          </a:lstStyle>
          <a:p>
            <a:pPr>
              <a:defRPr/>
            </a:pPr>
            <a:fld id="{FFECBC7F-F341-4913-A79D-C339D6B1B356}" type="slidenum">
              <a:rPr lang="en-US" altLang="en-US"/>
              <a:pPr>
                <a:defRPr/>
              </a:pPr>
              <a:t>‹#›</a:t>
            </a:fld>
            <a:endParaRPr lang="en-US" altLang="en-US"/>
          </a:p>
        </p:txBody>
      </p:sp>
    </p:spTree>
    <p:extLst>
      <p:ext uri="{BB962C8B-B14F-4D97-AF65-F5344CB8AC3E}">
        <p14:creationId xmlns:p14="http://schemas.microsoft.com/office/powerpoint/2010/main" val="2547844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4"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smtClean="0"/>
            </a:lvl1pPr>
          </a:lstStyle>
          <a:p>
            <a:pPr>
              <a:defRPr/>
            </a:pPr>
            <a:fld id="{CBD31CF9-38B7-48C6-B55F-2E182A95A5A0}" type="slidenum">
              <a:rPr lang="en-US" altLang="en-US"/>
              <a:pPr>
                <a:defRPr/>
              </a:pPr>
              <a:t>‹#›</a:t>
            </a:fld>
            <a:endParaRPr lang="en-US" altLang="en-US"/>
          </a:p>
        </p:txBody>
      </p:sp>
    </p:spTree>
    <p:extLst>
      <p:ext uri="{BB962C8B-B14F-4D97-AF65-F5344CB8AC3E}">
        <p14:creationId xmlns:p14="http://schemas.microsoft.com/office/powerpoint/2010/main" val="3170371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3"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smtClean="0"/>
            </a:lvl1pPr>
          </a:lstStyle>
          <a:p>
            <a:pPr>
              <a:defRPr/>
            </a:pPr>
            <a:fld id="{9E7CEA7E-18EE-4A3F-97FC-368C1A1A9ED6}" type="slidenum">
              <a:rPr lang="en-US" altLang="en-US"/>
              <a:pPr>
                <a:defRPr/>
              </a:pPr>
              <a:t>‹#›</a:t>
            </a:fld>
            <a:endParaRPr lang="en-US" altLang="en-US"/>
          </a:p>
        </p:txBody>
      </p:sp>
    </p:spTree>
    <p:extLst>
      <p:ext uri="{BB962C8B-B14F-4D97-AF65-F5344CB8AC3E}">
        <p14:creationId xmlns:p14="http://schemas.microsoft.com/office/powerpoint/2010/main" val="120719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33B7963D-88F1-4127-860A-0DFC6092EBDB}" type="slidenum">
              <a:rPr lang="en-US" altLang="en-US"/>
              <a:pPr>
                <a:defRPr/>
              </a:pPr>
              <a:t>‹#›</a:t>
            </a:fld>
            <a:endParaRPr lang="en-US" altLang="en-US"/>
          </a:p>
        </p:txBody>
      </p:sp>
    </p:spTree>
    <p:extLst>
      <p:ext uri="{BB962C8B-B14F-4D97-AF65-F5344CB8AC3E}">
        <p14:creationId xmlns:p14="http://schemas.microsoft.com/office/powerpoint/2010/main" val="36629758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339CDAED-A886-47F0-AA48-8B4DEB2E6AA1}" type="slidenum">
              <a:rPr lang="en-US" altLang="en-US"/>
              <a:pPr>
                <a:defRPr/>
              </a:pPr>
              <a:t>‹#›</a:t>
            </a:fld>
            <a:endParaRPr lang="en-US" altLang="en-US"/>
          </a:p>
        </p:txBody>
      </p:sp>
    </p:spTree>
    <p:extLst>
      <p:ext uri="{BB962C8B-B14F-4D97-AF65-F5344CB8AC3E}">
        <p14:creationId xmlns:p14="http://schemas.microsoft.com/office/powerpoint/2010/main" val="12948047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8BF7D688-FB8F-4DD9-98DD-78D13874636B}" type="slidenum">
              <a:rPr lang="en-US" altLang="en-US"/>
              <a:pPr>
                <a:defRPr/>
              </a:pPr>
              <a:t>‹#›</a:t>
            </a:fld>
            <a:endParaRPr lang="en-US" altLang="en-US"/>
          </a:p>
        </p:txBody>
      </p:sp>
    </p:spTree>
    <p:extLst>
      <p:ext uri="{BB962C8B-B14F-4D97-AF65-F5344CB8AC3E}">
        <p14:creationId xmlns:p14="http://schemas.microsoft.com/office/powerpoint/2010/main" val="2311684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F691BCAE-C0DF-4157-82D9-94A3855A5406}" type="slidenum">
              <a:rPr lang="en-US" altLang="en-US"/>
              <a:pPr>
                <a:defRPr/>
              </a:pPr>
              <a:t>‹#›</a:t>
            </a:fld>
            <a:endParaRPr lang="en-US" altLang="en-US"/>
          </a:p>
        </p:txBody>
      </p:sp>
    </p:spTree>
    <p:extLst>
      <p:ext uri="{BB962C8B-B14F-4D97-AF65-F5344CB8AC3E}">
        <p14:creationId xmlns:p14="http://schemas.microsoft.com/office/powerpoint/2010/main" val="28032442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F9C55CE6-D563-4771-B369-E8010D2871D1}" type="slidenum">
              <a:rPr lang="en-US" altLang="en-US"/>
              <a:pPr>
                <a:defRPr/>
              </a:pPr>
              <a:t>‹#›</a:t>
            </a:fld>
            <a:endParaRPr lang="en-US" altLang="en-US"/>
          </a:p>
        </p:txBody>
      </p:sp>
    </p:spTree>
    <p:extLst>
      <p:ext uri="{BB962C8B-B14F-4D97-AF65-F5344CB8AC3E}">
        <p14:creationId xmlns:p14="http://schemas.microsoft.com/office/powerpoint/2010/main" val="4370551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99230A97-B821-46E5-B17A-6DF75FE705CE}" type="slidenum">
              <a:rPr lang="en-US" altLang="en-US"/>
              <a:pPr>
                <a:defRPr/>
              </a:pPr>
              <a:t>‹#›</a:t>
            </a:fld>
            <a:endParaRPr lang="en-US" altLang="en-US"/>
          </a:p>
        </p:txBody>
      </p:sp>
    </p:spTree>
    <p:extLst>
      <p:ext uri="{BB962C8B-B14F-4D97-AF65-F5344CB8AC3E}">
        <p14:creationId xmlns:p14="http://schemas.microsoft.com/office/powerpoint/2010/main" val="19680013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16241B61-4382-4BEA-93A8-2D7BAAFD21BD}" type="slidenum">
              <a:rPr lang="en-US" altLang="en-US"/>
              <a:pPr>
                <a:defRPr/>
              </a:pPr>
              <a:t>‹#›</a:t>
            </a:fld>
            <a:endParaRPr lang="en-US" altLang="en-US"/>
          </a:p>
        </p:txBody>
      </p:sp>
    </p:spTree>
    <p:extLst>
      <p:ext uri="{BB962C8B-B14F-4D97-AF65-F5344CB8AC3E}">
        <p14:creationId xmlns:p14="http://schemas.microsoft.com/office/powerpoint/2010/main" val="39745738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00441D99-87CB-4BA8-B775-8C4CD27A5EE6}" type="slidenum">
              <a:rPr lang="en-US" altLang="en-US"/>
              <a:pPr>
                <a:defRPr/>
              </a:pPr>
              <a:t>‹#›</a:t>
            </a:fld>
            <a:endParaRPr lang="en-US" altLang="en-US"/>
          </a:p>
        </p:txBody>
      </p:sp>
    </p:spTree>
    <p:extLst>
      <p:ext uri="{BB962C8B-B14F-4D97-AF65-F5344CB8AC3E}">
        <p14:creationId xmlns:p14="http://schemas.microsoft.com/office/powerpoint/2010/main" val="7491343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BC47075A-AFE6-476F-96E0-0DE3B654E000}" type="slidenum">
              <a:rPr lang="en-US" altLang="en-US"/>
              <a:pPr>
                <a:defRPr/>
              </a:pPr>
              <a:t>‹#›</a:t>
            </a:fld>
            <a:endParaRPr lang="en-US" altLang="en-US"/>
          </a:p>
        </p:txBody>
      </p:sp>
    </p:spTree>
    <p:extLst>
      <p:ext uri="{BB962C8B-B14F-4D97-AF65-F5344CB8AC3E}">
        <p14:creationId xmlns:p14="http://schemas.microsoft.com/office/powerpoint/2010/main" val="14799241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C3400587-0F51-4834-939A-046D21553533}" type="slidenum">
              <a:rPr lang="en-US" altLang="en-US"/>
              <a:pPr>
                <a:defRPr/>
              </a:pPr>
              <a:t>‹#›</a:t>
            </a:fld>
            <a:endParaRPr lang="en-US" altLang="en-US"/>
          </a:p>
        </p:txBody>
      </p:sp>
    </p:spTree>
    <p:extLst>
      <p:ext uri="{BB962C8B-B14F-4D97-AF65-F5344CB8AC3E}">
        <p14:creationId xmlns:p14="http://schemas.microsoft.com/office/powerpoint/2010/main" val="32259266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B9006D91-0DF0-4C30-BC5A-164C3DD224D5}" type="slidenum">
              <a:rPr lang="en-US" altLang="en-US"/>
              <a:pPr>
                <a:defRPr/>
              </a:pPr>
              <a:t>‹#›</a:t>
            </a:fld>
            <a:endParaRPr lang="en-US" altLang="en-US"/>
          </a:p>
        </p:txBody>
      </p:sp>
    </p:spTree>
    <p:extLst>
      <p:ext uri="{BB962C8B-B14F-4D97-AF65-F5344CB8AC3E}">
        <p14:creationId xmlns:p14="http://schemas.microsoft.com/office/powerpoint/2010/main" val="17112096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Slide Number Placeholder 3"/>
          <p:cNvSpPr>
            <a:spLocks noGrp="1"/>
          </p:cNvSpPr>
          <p:nvPr>
            <p:ph type="sldNum" sz="quarter" idx="12"/>
          </p:nvPr>
        </p:nvSpPr>
        <p:spPr/>
        <p:txBody>
          <a:bodyPr/>
          <a:lstStyle>
            <a:lvl1pPr>
              <a:defRPr smtClean="0"/>
            </a:lvl1pPr>
          </a:lstStyle>
          <a:p>
            <a:pPr>
              <a:defRPr/>
            </a:pPr>
            <a:fld id="{CB3D1C38-C165-4854-9849-CE40BCD8C77F}" type="slidenum">
              <a:rPr lang="en-US" altLang="en-US"/>
              <a:pPr>
                <a:defRPr/>
              </a:pPr>
              <a:t>‹#›</a:t>
            </a:fld>
            <a:endParaRPr lang="en-US" altLang="en-US"/>
          </a:p>
        </p:txBody>
      </p:sp>
    </p:spTree>
    <p:extLst>
      <p:ext uri="{BB962C8B-B14F-4D97-AF65-F5344CB8AC3E}">
        <p14:creationId xmlns:p14="http://schemas.microsoft.com/office/powerpoint/2010/main" val="16359961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F8D5F39E-8AFB-43B2-A82D-B01CF9E70438}" type="slidenum">
              <a:rPr lang="en-US" altLang="en-US"/>
              <a:pPr>
                <a:defRPr/>
              </a:pPr>
              <a:t>‹#›</a:t>
            </a:fld>
            <a:endParaRPr lang="en-US" altLang="en-US"/>
          </a:p>
        </p:txBody>
      </p:sp>
    </p:spTree>
    <p:extLst>
      <p:ext uri="{BB962C8B-B14F-4D97-AF65-F5344CB8AC3E}">
        <p14:creationId xmlns:p14="http://schemas.microsoft.com/office/powerpoint/2010/main" val="11660214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CB41232E-3F64-4543-B40E-1159258E9943}" type="slidenum">
              <a:rPr lang="en-US" altLang="en-US"/>
              <a:pPr>
                <a:defRPr/>
              </a:pPr>
              <a:t>‹#›</a:t>
            </a:fld>
            <a:endParaRPr lang="en-US" altLang="en-US"/>
          </a:p>
        </p:txBody>
      </p:sp>
    </p:spTree>
    <p:extLst>
      <p:ext uri="{BB962C8B-B14F-4D97-AF65-F5344CB8AC3E}">
        <p14:creationId xmlns:p14="http://schemas.microsoft.com/office/powerpoint/2010/main" val="2639922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3274E45E-0C3E-4FCD-AFFD-52165FEA7CCD}" type="slidenum">
              <a:rPr lang="en-US" altLang="en-US"/>
              <a:pPr>
                <a:defRPr/>
              </a:pPr>
              <a:t>‹#›</a:t>
            </a:fld>
            <a:endParaRPr lang="en-US" altLang="en-US"/>
          </a:p>
        </p:txBody>
      </p:sp>
    </p:spTree>
    <p:extLst>
      <p:ext uri="{BB962C8B-B14F-4D97-AF65-F5344CB8AC3E}">
        <p14:creationId xmlns:p14="http://schemas.microsoft.com/office/powerpoint/2010/main" val="19410608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BCC71ED9-0345-4415-90C4-9F6310197271}" type="slidenum">
              <a:rPr lang="en-US" altLang="en-US"/>
              <a:pPr>
                <a:defRPr/>
              </a:pPr>
              <a:t>‹#›</a:t>
            </a:fld>
            <a:endParaRPr lang="en-US" altLang="en-US"/>
          </a:p>
        </p:txBody>
      </p:sp>
    </p:spTree>
    <p:extLst>
      <p:ext uri="{BB962C8B-B14F-4D97-AF65-F5344CB8AC3E}">
        <p14:creationId xmlns:p14="http://schemas.microsoft.com/office/powerpoint/2010/main" val="110955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91CB8E90-2F0A-42FB-AAA3-C47E27E8B7D5}" type="slidenum">
              <a:rPr lang="en-US" altLang="en-US"/>
              <a:pPr>
                <a:defRPr/>
              </a:pPr>
              <a:t>‹#›</a:t>
            </a:fld>
            <a:endParaRPr lang="en-US" altLang="en-US"/>
          </a:p>
        </p:txBody>
      </p:sp>
    </p:spTree>
    <p:extLst>
      <p:ext uri="{BB962C8B-B14F-4D97-AF65-F5344CB8AC3E}">
        <p14:creationId xmlns:p14="http://schemas.microsoft.com/office/powerpoint/2010/main" val="31430775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C318BA17-7B22-4896-84AD-A28AC0588D40}" type="slidenum">
              <a:rPr lang="en-US" altLang="en-US"/>
              <a:pPr>
                <a:defRPr/>
              </a:pPr>
              <a:t>‹#›</a:t>
            </a:fld>
            <a:endParaRPr lang="en-US" altLang="en-US"/>
          </a:p>
        </p:txBody>
      </p:sp>
    </p:spTree>
    <p:extLst>
      <p:ext uri="{BB962C8B-B14F-4D97-AF65-F5344CB8AC3E}">
        <p14:creationId xmlns:p14="http://schemas.microsoft.com/office/powerpoint/2010/main" val="29142156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B8330655-648B-4C10-9179-A5BC4EE4D75C}" type="slidenum">
              <a:rPr lang="en-US" altLang="en-US"/>
              <a:pPr>
                <a:defRPr/>
              </a:pPr>
              <a:t>‹#›</a:t>
            </a:fld>
            <a:endParaRPr lang="en-US" altLang="en-US"/>
          </a:p>
        </p:txBody>
      </p:sp>
    </p:spTree>
    <p:extLst>
      <p:ext uri="{BB962C8B-B14F-4D97-AF65-F5344CB8AC3E}">
        <p14:creationId xmlns:p14="http://schemas.microsoft.com/office/powerpoint/2010/main" val="4619843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1C20C61D-1CA2-45AB-998E-8C54401935C3}" type="slidenum">
              <a:rPr lang="en-US" altLang="en-US"/>
              <a:pPr>
                <a:defRPr/>
              </a:pPr>
              <a:t>‹#›</a:t>
            </a:fld>
            <a:endParaRPr lang="en-US" altLang="en-US"/>
          </a:p>
        </p:txBody>
      </p:sp>
    </p:spTree>
    <p:extLst>
      <p:ext uri="{BB962C8B-B14F-4D97-AF65-F5344CB8AC3E}">
        <p14:creationId xmlns:p14="http://schemas.microsoft.com/office/powerpoint/2010/main" val="36973060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0DBDD52D-A8DC-48D6-86AA-4BD696D055C2}" type="slidenum">
              <a:rPr lang="en-US" altLang="en-US"/>
              <a:pPr>
                <a:defRPr/>
              </a:pPr>
              <a:t>‹#›</a:t>
            </a:fld>
            <a:endParaRPr lang="en-US" altLang="en-US"/>
          </a:p>
        </p:txBody>
      </p:sp>
    </p:spTree>
    <p:extLst>
      <p:ext uri="{BB962C8B-B14F-4D97-AF65-F5344CB8AC3E}">
        <p14:creationId xmlns:p14="http://schemas.microsoft.com/office/powerpoint/2010/main" val="30607131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526D404C-73D0-4C01-9A07-1E04D9AC52CA}" type="slidenum">
              <a:rPr lang="en-US" altLang="en-US"/>
              <a:pPr>
                <a:defRPr/>
              </a:pPr>
              <a:t>‹#›</a:t>
            </a:fld>
            <a:endParaRPr lang="en-US" altLang="en-US"/>
          </a:p>
        </p:txBody>
      </p:sp>
    </p:spTree>
    <p:extLst>
      <p:ext uri="{BB962C8B-B14F-4D97-AF65-F5344CB8AC3E}">
        <p14:creationId xmlns:p14="http://schemas.microsoft.com/office/powerpoint/2010/main" val="34949767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64211661-1FC2-4C42-AF41-A10F0C0027CB}" type="slidenum">
              <a:rPr lang="en-US" altLang="en-US"/>
              <a:pPr>
                <a:defRPr/>
              </a:pPr>
              <a:t>‹#›</a:t>
            </a:fld>
            <a:endParaRPr lang="en-US" altLang="en-US"/>
          </a:p>
        </p:txBody>
      </p:sp>
    </p:spTree>
    <p:extLst>
      <p:ext uri="{BB962C8B-B14F-4D97-AF65-F5344CB8AC3E}">
        <p14:creationId xmlns:p14="http://schemas.microsoft.com/office/powerpoint/2010/main" val="40449883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Slide Number Placeholder 3"/>
          <p:cNvSpPr>
            <a:spLocks noGrp="1"/>
          </p:cNvSpPr>
          <p:nvPr>
            <p:ph type="sldNum" sz="quarter" idx="12"/>
          </p:nvPr>
        </p:nvSpPr>
        <p:spPr/>
        <p:txBody>
          <a:bodyPr/>
          <a:lstStyle>
            <a:lvl1pPr>
              <a:defRPr smtClean="0"/>
            </a:lvl1pPr>
          </a:lstStyle>
          <a:p>
            <a:pPr>
              <a:defRPr/>
            </a:pPr>
            <a:fld id="{A051368B-2675-4FA7-B678-6A9C3EB4CB34}" type="slidenum">
              <a:rPr lang="en-US" altLang="en-US"/>
              <a:pPr>
                <a:defRPr/>
              </a:pPr>
              <a:t>‹#›</a:t>
            </a:fld>
            <a:endParaRPr lang="en-US" altLang="en-US"/>
          </a:p>
        </p:txBody>
      </p:sp>
    </p:spTree>
    <p:extLst>
      <p:ext uri="{BB962C8B-B14F-4D97-AF65-F5344CB8AC3E}">
        <p14:creationId xmlns:p14="http://schemas.microsoft.com/office/powerpoint/2010/main" val="19508671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3DB54E29-324B-4624-864B-A5E7F8DDEF68}" type="slidenum">
              <a:rPr lang="en-US" altLang="en-US"/>
              <a:pPr>
                <a:defRPr/>
              </a:pPr>
              <a:t>‹#›</a:t>
            </a:fld>
            <a:endParaRPr lang="en-US" altLang="en-US"/>
          </a:p>
        </p:txBody>
      </p:sp>
    </p:spTree>
    <p:extLst>
      <p:ext uri="{BB962C8B-B14F-4D97-AF65-F5344CB8AC3E}">
        <p14:creationId xmlns:p14="http://schemas.microsoft.com/office/powerpoint/2010/main" val="11402706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D41B0F42-8F47-4840-A7E7-D2AEE3E272CC}" type="slidenum">
              <a:rPr lang="en-US" altLang="en-US"/>
              <a:pPr>
                <a:defRPr/>
              </a:pPr>
              <a:t>‹#›</a:t>
            </a:fld>
            <a:endParaRPr lang="en-US" altLang="en-US"/>
          </a:p>
        </p:txBody>
      </p:sp>
    </p:spTree>
    <p:extLst>
      <p:ext uri="{BB962C8B-B14F-4D97-AF65-F5344CB8AC3E}">
        <p14:creationId xmlns:p14="http://schemas.microsoft.com/office/powerpoint/2010/main" val="40216090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366BA393-94D7-491B-83D8-DC38285157BC}" type="slidenum">
              <a:rPr lang="en-US" altLang="en-US"/>
              <a:pPr>
                <a:defRPr/>
              </a:pPr>
              <a:t>‹#›</a:t>
            </a:fld>
            <a:endParaRPr lang="en-US" altLang="en-US"/>
          </a:p>
        </p:txBody>
      </p:sp>
    </p:spTree>
    <p:extLst>
      <p:ext uri="{BB962C8B-B14F-4D97-AF65-F5344CB8AC3E}">
        <p14:creationId xmlns:p14="http://schemas.microsoft.com/office/powerpoint/2010/main" val="6172160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6CE0A86F-B109-45FA-AA1C-7C44C6617A76}" type="slidenum">
              <a:rPr lang="en-US" altLang="en-US"/>
              <a:pPr>
                <a:defRPr/>
              </a:pPr>
              <a:t>‹#›</a:t>
            </a:fld>
            <a:endParaRPr lang="en-US" altLang="en-US"/>
          </a:p>
        </p:txBody>
      </p:sp>
    </p:spTree>
    <p:extLst>
      <p:ext uri="{BB962C8B-B14F-4D97-AF65-F5344CB8AC3E}">
        <p14:creationId xmlns:p14="http://schemas.microsoft.com/office/powerpoint/2010/main" val="32708920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26770ABF-BE39-467E-A693-E73DB3C67358}" type="slidenum">
              <a:rPr lang="en-US" altLang="en-US"/>
              <a:pPr>
                <a:defRPr/>
              </a:pPr>
              <a:t>‹#›</a:t>
            </a:fld>
            <a:endParaRPr lang="en-US" altLang="en-US"/>
          </a:p>
        </p:txBody>
      </p:sp>
    </p:spTree>
    <p:extLst>
      <p:ext uri="{BB962C8B-B14F-4D97-AF65-F5344CB8AC3E}">
        <p14:creationId xmlns:p14="http://schemas.microsoft.com/office/powerpoint/2010/main" val="17916482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0B2980F-586B-4323-9F9D-E797E87B4DC0}" type="slidenum">
              <a:rPr lang="en-US"/>
              <a:pPr>
                <a:defRPr/>
              </a:pPr>
              <a:t>‹#›</a:t>
            </a:fld>
            <a:endParaRPr lang="en-US"/>
          </a:p>
        </p:txBody>
      </p:sp>
    </p:spTree>
    <p:extLst>
      <p:ext uri="{BB962C8B-B14F-4D97-AF65-F5344CB8AC3E}">
        <p14:creationId xmlns:p14="http://schemas.microsoft.com/office/powerpoint/2010/main" val="38683380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E5FAD39-9F35-430D-98AF-3154D6AA86FF}" type="slidenum">
              <a:rPr lang="en-US"/>
              <a:pPr>
                <a:defRPr/>
              </a:pPr>
              <a:t>‹#›</a:t>
            </a:fld>
            <a:endParaRPr lang="en-US"/>
          </a:p>
        </p:txBody>
      </p:sp>
    </p:spTree>
    <p:extLst>
      <p:ext uri="{BB962C8B-B14F-4D97-AF65-F5344CB8AC3E}">
        <p14:creationId xmlns:p14="http://schemas.microsoft.com/office/powerpoint/2010/main" val="42783631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96A2B86-7E77-42BA-BAB3-232A1D65C02A}" type="slidenum">
              <a:rPr lang="en-US"/>
              <a:pPr>
                <a:defRPr/>
              </a:pPr>
              <a:t>‹#›</a:t>
            </a:fld>
            <a:endParaRPr lang="en-US"/>
          </a:p>
        </p:txBody>
      </p:sp>
    </p:spTree>
    <p:extLst>
      <p:ext uri="{BB962C8B-B14F-4D97-AF65-F5344CB8AC3E}">
        <p14:creationId xmlns:p14="http://schemas.microsoft.com/office/powerpoint/2010/main" val="31926518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FF116F0-B096-4A63-AF1B-F58BBF9F1A90}" type="slidenum">
              <a:rPr lang="en-US"/>
              <a:pPr>
                <a:defRPr/>
              </a:pPr>
              <a:t>‹#›</a:t>
            </a:fld>
            <a:endParaRPr lang="en-US"/>
          </a:p>
        </p:txBody>
      </p:sp>
    </p:spTree>
    <p:extLst>
      <p:ext uri="{BB962C8B-B14F-4D97-AF65-F5344CB8AC3E}">
        <p14:creationId xmlns:p14="http://schemas.microsoft.com/office/powerpoint/2010/main" val="29066206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BD0E6E1-65B5-4CB2-AB96-A7C3DFC190E3}" type="slidenum">
              <a:rPr lang="en-US"/>
              <a:pPr>
                <a:defRPr/>
              </a:pPr>
              <a:t>‹#›</a:t>
            </a:fld>
            <a:endParaRPr lang="en-US"/>
          </a:p>
        </p:txBody>
      </p:sp>
    </p:spTree>
    <p:extLst>
      <p:ext uri="{BB962C8B-B14F-4D97-AF65-F5344CB8AC3E}">
        <p14:creationId xmlns:p14="http://schemas.microsoft.com/office/powerpoint/2010/main" val="316531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116DCA7-2322-4804-89A6-FF5FB0588D97}" type="slidenum">
              <a:rPr lang="en-US"/>
              <a:pPr>
                <a:defRPr/>
              </a:pPr>
              <a:t>‹#›</a:t>
            </a:fld>
            <a:endParaRPr lang="en-US"/>
          </a:p>
        </p:txBody>
      </p:sp>
    </p:spTree>
    <p:extLst>
      <p:ext uri="{BB962C8B-B14F-4D97-AF65-F5344CB8AC3E}">
        <p14:creationId xmlns:p14="http://schemas.microsoft.com/office/powerpoint/2010/main" val="2937106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E630205-437D-44FB-9E83-A7D58FA3D8FB}" type="slidenum">
              <a:rPr lang="en-US"/>
              <a:pPr>
                <a:defRPr/>
              </a:pPr>
              <a:t>‹#›</a:t>
            </a:fld>
            <a:endParaRPr lang="en-US"/>
          </a:p>
        </p:txBody>
      </p:sp>
    </p:spTree>
    <p:extLst>
      <p:ext uri="{BB962C8B-B14F-4D97-AF65-F5344CB8AC3E}">
        <p14:creationId xmlns:p14="http://schemas.microsoft.com/office/powerpoint/2010/main" val="19915535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14B0469-3433-4DDA-AF8E-B73F78E64268}" type="slidenum">
              <a:rPr lang="en-US"/>
              <a:pPr>
                <a:defRPr/>
              </a:pPr>
              <a:t>‹#›</a:t>
            </a:fld>
            <a:endParaRPr lang="en-US"/>
          </a:p>
        </p:txBody>
      </p:sp>
    </p:spTree>
    <p:extLst>
      <p:ext uri="{BB962C8B-B14F-4D97-AF65-F5344CB8AC3E}">
        <p14:creationId xmlns:p14="http://schemas.microsoft.com/office/powerpoint/2010/main" val="38295002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59D6D91-F0F7-4604-B7D5-89080FB87BFE}" type="slidenum">
              <a:rPr lang="en-US"/>
              <a:pPr>
                <a:defRPr/>
              </a:pPr>
              <a:t>‹#›</a:t>
            </a:fld>
            <a:endParaRPr lang="en-US"/>
          </a:p>
        </p:txBody>
      </p:sp>
    </p:spTree>
    <p:extLst>
      <p:ext uri="{BB962C8B-B14F-4D97-AF65-F5344CB8AC3E}">
        <p14:creationId xmlns:p14="http://schemas.microsoft.com/office/powerpoint/2010/main" val="23788973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3C52676-ED40-4C47-8E53-7C89CCB1996F}" type="slidenum">
              <a:rPr lang="en-US"/>
              <a:pPr>
                <a:defRPr/>
              </a:pPr>
              <a:t>‹#›</a:t>
            </a:fld>
            <a:endParaRPr lang="en-US"/>
          </a:p>
        </p:txBody>
      </p:sp>
    </p:spTree>
    <p:extLst>
      <p:ext uri="{BB962C8B-B14F-4D97-AF65-F5344CB8AC3E}">
        <p14:creationId xmlns:p14="http://schemas.microsoft.com/office/powerpoint/2010/main" val="29973524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FE309DB-6B36-450B-83B7-25AD2AC42E98}" type="slidenum">
              <a:rPr lang="en-US"/>
              <a:pPr>
                <a:defRPr/>
              </a:pPr>
              <a:t>‹#›</a:t>
            </a:fld>
            <a:endParaRPr lang="en-US"/>
          </a:p>
        </p:txBody>
      </p:sp>
    </p:spTree>
    <p:extLst>
      <p:ext uri="{BB962C8B-B14F-4D97-AF65-F5344CB8AC3E}">
        <p14:creationId xmlns:p14="http://schemas.microsoft.com/office/powerpoint/2010/main" val="34384593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EFCA5BC-1FB4-453B-BD01-D492B828DF00}" type="slidenum">
              <a:rPr lang="en-US"/>
              <a:pPr>
                <a:defRPr/>
              </a:pPr>
              <a:t>‹#›</a:t>
            </a:fld>
            <a:endParaRPr lang="en-US"/>
          </a:p>
        </p:txBody>
      </p:sp>
    </p:spTree>
    <p:extLst>
      <p:ext uri="{BB962C8B-B14F-4D97-AF65-F5344CB8AC3E}">
        <p14:creationId xmlns:p14="http://schemas.microsoft.com/office/powerpoint/2010/main" val="2409753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018F851B-5B14-4401-BEF1-7C0E50BE2C7F}" type="slidenum">
              <a:rPr lang="en-US"/>
              <a:pPr>
                <a:defRPr/>
              </a:pPr>
              <a:t>‹#›</a:t>
            </a:fld>
            <a:endParaRPr lang="en-US"/>
          </a:p>
        </p:txBody>
      </p:sp>
    </p:spTree>
    <p:extLst>
      <p:ext uri="{BB962C8B-B14F-4D97-AF65-F5344CB8AC3E}">
        <p14:creationId xmlns:p14="http://schemas.microsoft.com/office/powerpoint/2010/main" val="16146233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8D92970E-DF8E-4F77-A1BA-E844A6EAC0A1}" type="slidenum">
              <a:rPr lang="en-US"/>
              <a:pPr>
                <a:defRPr/>
              </a:pPr>
              <a:t>‹#›</a:t>
            </a:fld>
            <a:endParaRPr lang="en-US"/>
          </a:p>
        </p:txBody>
      </p:sp>
    </p:spTree>
    <p:extLst>
      <p:ext uri="{BB962C8B-B14F-4D97-AF65-F5344CB8AC3E}">
        <p14:creationId xmlns:p14="http://schemas.microsoft.com/office/powerpoint/2010/main" val="19555584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A3FD564F-AE75-43E9-973A-A38AB1DBCED2}" type="slidenum">
              <a:rPr lang="en-US"/>
              <a:pPr>
                <a:defRPr/>
              </a:pPr>
              <a:t>‹#›</a:t>
            </a:fld>
            <a:endParaRPr lang="en-US"/>
          </a:p>
        </p:txBody>
      </p:sp>
    </p:spTree>
    <p:extLst>
      <p:ext uri="{BB962C8B-B14F-4D97-AF65-F5344CB8AC3E}">
        <p14:creationId xmlns:p14="http://schemas.microsoft.com/office/powerpoint/2010/main" val="92066145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pPr>
              <a:defRPr/>
            </a:pPr>
            <a:fld id="{F4FD8279-E29D-4C2A-8FC0-8F75500CD595}" type="slidenum">
              <a:rPr lang="en-US"/>
              <a:pPr>
                <a:defRPr/>
              </a:pPr>
              <a:t>‹#›</a:t>
            </a:fld>
            <a:endParaRPr lang="en-US"/>
          </a:p>
        </p:txBody>
      </p:sp>
    </p:spTree>
    <p:extLst>
      <p:ext uri="{BB962C8B-B14F-4D97-AF65-F5344CB8AC3E}">
        <p14:creationId xmlns:p14="http://schemas.microsoft.com/office/powerpoint/2010/main" val="2847408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vl1pPr>
          </a:lstStyle>
          <a:p>
            <a:pPr>
              <a:defRPr/>
            </a:pPr>
            <a:fld id="{4851BF55-0190-4FF4-A286-DB91D61B3CBB}" type="slidenum">
              <a:rPr lang="en-US"/>
              <a:pPr>
                <a:defRPr/>
              </a:pPr>
              <a:t>‹#›</a:t>
            </a:fld>
            <a:endParaRPr lang="en-US"/>
          </a:p>
        </p:txBody>
      </p:sp>
    </p:spTree>
    <p:extLst>
      <p:ext uri="{BB962C8B-B14F-4D97-AF65-F5344CB8AC3E}">
        <p14:creationId xmlns:p14="http://schemas.microsoft.com/office/powerpoint/2010/main" val="5909073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a:lvl1pPr>
          </a:lstStyle>
          <a:p>
            <a:pPr>
              <a:defRPr/>
            </a:pPr>
            <a:fld id="{12797D38-5289-47A4-AE17-867062AC0558}" type="slidenum">
              <a:rPr lang="en-US"/>
              <a:pPr>
                <a:defRPr/>
              </a:pPr>
              <a:t>‹#›</a:t>
            </a:fld>
            <a:endParaRPr lang="en-US"/>
          </a:p>
        </p:txBody>
      </p:sp>
    </p:spTree>
    <p:extLst>
      <p:ext uri="{BB962C8B-B14F-4D97-AF65-F5344CB8AC3E}">
        <p14:creationId xmlns:p14="http://schemas.microsoft.com/office/powerpoint/2010/main" val="15310413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a:lvl1pPr>
          </a:lstStyle>
          <a:p>
            <a:pPr>
              <a:defRPr/>
            </a:pPr>
            <a:fld id="{DE0DF8F7-9F19-4DD7-AC7B-7AF6E6368758}" type="slidenum">
              <a:rPr lang="en-US"/>
              <a:pPr>
                <a:defRPr/>
              </a:pPr>
              <a:t>‹#›</a:t>
            </a:fld>
            <a:endParaRPr lang="en-US"/>
          </a:p>
        </p:txBody>
      </p:sp>
    </p:spTree>
    <p:extLst>
      <p:ext uri="{BB962C8B-B14F-4D97-AF65-F5344CB8AC3E}">
        <p14:creationId xmlns:p14="http://schemas.microsoft.com/office/powerpoint/2010/main" val="342379589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pPr>
              <a:defRPr/>
            </a:pPr>
            <a:fld id="{BED84D98-7707-4C6A-8D7D-C87F8BC9D362}" type="slidenum">
              <a:rPr lang="en-US"/>
              <a:pPr>
                <a:defRPr/>
              </a:pPr>
              <a:t>‹#›</a:t>
            </a:fld>
            <a:endParaRPr lang="en-US"/>
          </a:p>
        </p:txBody>
      </p:sp>
    </p:spTree>
    <p:extLst>
      <p:ext uri="{BB962C8B-B14F-4D97-AF65-F5344CB8AC3E}">
        <p14:creationId xmlns:p14="http://schemas.microsoft.com/office/powerpoint/2010/main" val="19252893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pPr>
              <a:defRPr/>
            </a:pPr>
            <a:fld id="{A0CFF6AD-4254-4743-9315-FBD5F0665614}" type="slidenum">
              <a:rPr lang="en-US"/>
              <a:pPr>
                <a:defRPr/>
              </a:pPr>
              <a:t>‹#›</a:t>
            </a:fld>
            <a:endParaRPr lang="en-US"/>
          </a:p>
        </p:txBody>
      </p:sp>
    </p:spTree>
    <p:extLst>
      <p:ext uri="{BB962C8B-B14F-4D97-AF65-F5344CB8AC3E}">
        <p14:creationId xmlns:p14="http://schemas.microsoft.com/office/powerpoint/2010/main" val="15289792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BE4FAAB3-A66F-4555-91B8-F15B70C7F7DD}" type="slidenum">
              <a:rPr lang="en-US"/>
              <a:pPr>
                <a:defRPr/>
              </a:pPr>
              <a:t>‹#›</a:t>
            </a:fld>
            <a:endParaRPr lang="en-US"/>
          </a:p>
        </p:txBody>
      </p:sp>
    </p:spTree>
    <p:extLst>
      <p:ext uri="{BB962C8B-B14F-4D97-AF65-F5344CB8AC3E}">
        <p14:creationId xmlns:p14="http://schemas.microsoft.com/office/powerpoint/2010/main" val="20172069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F03F172A-E924-4A75-8DE0-F992F100EF19}" type="slidenum">
              <a:rPr lang="en-US"/>
              <a:pPr>
                <a:defRPr/>
              </a:pPr>
              <a:t>‹#›</a:t>
            </a:fld>
            <a:endParaRPr lang="en-US"/>
          </a:p>
        </p:txBody>
      </p:sp>
    </p:spTree>
    <p:extLst>
      <p:ext uri="{BB962C8B-B14F-4D97-AF65-F5344CB8AC3E}">
        <p14:creationId xmlns:p14="http://schemas.microsoft.com/office/powerpoint/2010/main" val="257272812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76200"/>
            <a:ext cx="7772400" cy="838200"/>
          </a:xfrm>
        </p:spPr>
        <p:txBody>
          <a:bodyPr/>
          <a:lstStyle/>
          <a:p>
            <a:r>
              <a:rPr lang="en-US"/>
              <a:t>Click to edit Master title style</a:t>
            </a:r>
          </a:p>
        </p:txBody>
      </p:sp>
      <p:sp>
        <p:nvSpPr>
          <p:cNvPr id="3" name="Content Placeholder 2"/>
          <p:cNvSpPr>
            <a:spLocks noGrp="1"/>
          </p:cNvSpPr>
          <p:nvPr>
            <p:ph sz="quarter" idx="1"/>
          </p:nvPr>
        </p:nvSpPr>
        <p:spPr>
          <a:xfrm>
            <a:off x="6858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vl1pPr>
          </a:lstStyle>
          <a:p>
            <a:pPr>
              <a:defRPr/>
            </a:pPr>
            <a:fld id="{3E10190B-AF02-4114-9012-72545B20C39D}" type="slidenum">
              <a:rPr lang="en-US"/>
              <a:pPr>
                <a:defRPr/>
              </a:pPr>
              <a:t>‹#›</a:t>
            </a:fld>
            <a:endParaRPr lang="en-US"/>
          </a:p>
        </p:txBody>
      </p:sp>
    </p:spTree>
    <p:extLst>
      <p:ext uri="{BB962C8B-B14F-4D97-AF65-F5344CB8AC3E}">
        <p14:creationId xmlns:p14="http://schemas.microsoft.com/office/powerpoint/2010/main" val="8695021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7"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8" name="Rectangle 6"/>
          <p:cNvSpPr>
            <a:spLocks noGrp="1" noChangeArrowheads="1"/>
          </p:cNvSpPr>
          <p:nvPr>
            <p:ph type="sldNum" sz="quarter" idx="12"/>
          </p:nvPr>
        </p:nvSpPr>
        <p:spPr/>
        <p:txBody>
          <a:bodyPr/>
          <a:lstStyle>
            <a:lvl1pPr eaLnBrk="1" hangingPunct="1">
              <a:defRPr/>
            </a:lvl1pPr>
          </a:lstStyle>
          <a:p>
            <a:pPr>
              <a:defRPr/>
            </a:pPr>
            <a:fld id="{423A5F09-8336-46D2-B4DF-EE3E55040E6B}" type="slidenum">
              <a:rPr lang="en-US"/>
              <a:pPr>
                <a:defRPr/>
              </a:pPr>
              <a:t>‹#›</a:t>
            </a:fld>
            <a:endParaRPr lang="en-US"/>
          </a:p>
        </p:txBody>
      </p:sp>
    </p:spTree>
    <p:extLst>
      <p:ext uri="{BB962C8B-B14F-4D97-AF65-F5344CB8AC3E}">
        <p14:creationId xmlns:p14="http://schemas.microsoft.com/office/powerpoint/2010/main" val="29938634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2403F4A-22E7-4867-8356-D6C974CA502A}"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8697EE5-9B1D-48EF-B619-A2DEE0A0DD9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284650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521C0C8-AF91-49D9-81BD-D7B6B91E0A25}"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FF6499D-3621-477C-B4CA-E43E7D78A0D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57079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D6257E5-AF58-486B-A1AE-56BB4ADAE94A}"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42D348A-37D4-4A78-85F8-F886D5A6E9D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053886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83DFB9-EFA8-45B6-9197-429CE1B09FDC}" type="datetimeFigureOut">
              <a:rPr lang="en-US">
                <a:solidFill>
                  <a:prstClr val="black">
                    <a:tint val="75000"/>
                  </a:prstClr>
                </a:solidFill>
              </a:rPr>
              <a:pPr>
                <a:defRPr/>
              </a:pPr>
              <a:t>4/6/2020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1CF592E-F22D-405C-9B5E-726500C88E7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784860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88C80F-442C-4ED8-A9E0-D8C369C96E47}" type="datetimeFigureOut">
              <a:rPr lang="en-US">
                <a:solidFill>
                  <a:prstClr val="black">
                    <a:tint val="75000"/>
                  </a:prstClr>
                </a:solidFill>
              </a:rPr>
              <a:pPr>
                <a:defRPr/>
              </a:pPr>
              <a:t>4/6/2020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6260D8F9-E9BD-4B4E-9B5E-5D693304FBA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108609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EE5ACA9-DFA1-4CA8-9A25-B2A89A4B0C91}" type="datetimeFigureOut">
              <a:rPr lang="en-US">
                <a:solidFill>
                  <a:prstClr val="black">
                    <a:tint val="75000"/>
                  </a:prstClr>
                </a:solidFill>
              </a:rPr>
              <a:pPr>
                <a:defRPr/>
              </a:pPr>
              <a:t>4/6/2020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E3525111-6A06-441B-B171-D84CCC4D9F1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753745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03A42B-3F48-445D-813A-C86C0B384E56}" type="datetimeFigureOut">
              <a:rPr lang="en-US">
                <a:solidFill>
                  <a:prstClr val="black">
                    <a:tint val="75000"/>
                  </a:prstClr>
                </a:solidFill>
              </a:rPr>
              <a:pPr>
                <a:defRPr/>
              </a:pPr>
              <a:t>4/6/2020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8E11757-1FD2-48B8-B968-D0A4939D860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035956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540FB32-32D6-43D9-A2F3-25A29A2DBF26}" type="datetimeFigureOut">
              <a:rPr lang="en-US">
                <a:solidFill>
                  <a:prstClr val="black">
                    <a:tint val="75000"/>
                  </a:prstClr>
                </a:solidFill>
              </a:rPr>
              <a:pPr>
                <a:defRPr/>
              </a:pPr>
              <a:t>4/6/2020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42F42B7-5FC1-43AF-B94E-1D756C54962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928501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6B9216-4BAF-43B7-9150-A906AA7D6FC7}" type="datetimeFigureOut">
              <a:rPr lang="en-US">
                <a:solidFill>
                  <a:prstClr val="black">
                    <a:tint val="75000"/>
                  </a:prstClr>
                </a:solidFill>
              </a:rPr>
              <a:pPr>
                <a:defRPr/>
              </a:pPr>
              <a:t>4/6/2020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DFA232C-3F89-4DA4-B405-8EC82EF0A6C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388184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377360-6A3D-47CE-A548-09EBFB85498A}"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BAAF3B5-752B-4349-9D9B-C9B01C7642E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8440886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1EAD0CC-0C82-4AAA-B57A-F279565B300D}"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C6D2DC1-E254-43AF-9197-E67E8638786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453255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137BFC4-E86D-4A13-83A6-51B6F828F232}" type="datetimeFigureOut">
              <a:rPr lang="en-US"/>
              <a:pPr>
                <a:defRPr/>
              </a:pPr>
              <a:t>4/6/2020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DC09D64-D82D-4133-8121-C3CD6CE329C8}" type="slidenum">
              <a:rPr lang="en-US"/>
              <a:pPr>
                <a:defRPr/>
              </a:pPr>
              <a:t>‹#›</a:t>
            </a:fld>
            <a:endParaRPr lang="en-US"/>
          </a:p>
        </p:txBody>
      </p:sp>
    </p:spTree>
    <p:extLst>
      <p:ext uri="{BB962C8B-B14F-4D97-AF65-F5344CB8AC3E}">
        <p14:creationId xmlns:p14="http://schemas.microsoft.com/office/powerpoint/2010/main" val="17007014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360F76EE-BE7D-4C86-9A5D-73D265CFDE18}" type="datetimeFigureOut">
              <a:rPr lang="en-US"/>
              <a:pPr>
                <a:defRPr/>
              </a:pPr>
              <a:t>4/6/2020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35303D6-51E3-4B9F-923F-68E35A122F6B}" type="slidenum">
              <a:rPr lang="en-US"/>
              <a:pPr>
                <a:defRPr/>
              </a:pPr>
              <a:t>‹#›</a:t>
            </a:fld>
            <a:endParaRPr lang="en-US"/>
          </a:p>
        </p:txBody>
      </p:sp>
    </p:spTree>
    <p:extLst>
      <p:ext uri="{BB962C8B-B14F-4D97-AF65-F5344CB8AC3E}">
        <p14:creationId xmlns:p14="http://schemas.microsoft.com/office/powerpoint/2010/main" val="385963013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2892ECF-023B-4C7D-A50E-897D938F7A9C}" type="datetimeFigureOut">
              <a:rPr lang="en-US"/>
              <a:pPr>
                <a:defRPr/>
              </a:pPr>
              <a:t>4/6/2020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DA26DBB-A90A-41FC-9182-F2E44C9CB9C5}" type="slidenum">
              <a:rPr lang="en-US"/>
              <a:pPr>
                <a:defRPr/>
              </a:pPr>
              <a:t>‹#›</a:t>
            </a:fld>
            <a:endParaRPr lang="en-US"/>
          </a:p>
        </p:txBody>
      </p:sp>
    </p:spTree>
    <p:extLst>
      <p:ext uri="{BB962C8B-B14F-4D97-AF65-F5344CB8AC3E}">
        <p14:creationId xmlns:p14="http://schemas.microsoft.com/office/powerpoint/2010/main" val="41468987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80B4DD2-6187-4EDC-B201-8DB1FFA9FF67}" type="datetimeFigureOut">
              <a:rPr lang="en-US"/>
              <a:pPr>
                <a:defRPr/>
              </a:pPr>
              <a:t>4/6/2020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1BC9CF2-0C21-47CB-B71C-9F6A2C494923}" type="slidenum">
              <a:rPr lang="en-US"/>
              <a:pPr>
                <a:defRPr/>
              </a:pPr>
              <a:t>‹#›</a:t>
            </a:fld>
            <a:endParaRPr lang="en-US"/>
          </a:p>
        </p:txBody>
      </p:sp>
    </p:spTree>
    <p:extLst>
      <p:ext uri="{BB962C8B-B14F-4D97-AF65-F5344CB8AC3E}">
        <p14:creationId xmlns:p14="http://schemas.microsoft.com/office/powerpoint/2010/main" val="31249825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59165C9-5363-4CD6-A4A9-66B89BCC94BB}" type="datetimeFigureOut">
              <a:rPr lang="en-US"/>
              <a:pPr>
                <a:defRPr/>
              </a:pPr>
              <a:t>4/6/2020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2859CC1-4E22-4869-8ED3-339AEEDC5077}" type="slidenum">
              <a:rPr lang="en-US"/>
              <a:pPr>
                <a:defRPr/>
              </a:pPr>
              <a:t>‹#›</a:t>
            </a:fld>
            <a:endParaRPr lang="en-US"/>
          </a:p>
        </p:txBody>
      </p:sp>
    </p:spTree>
    <p:extLst>
      <p:ext uri="{BB962C8B-B14F-4D97-AF65-F5344CB8AC3E}">
        <p14:creationId xmlns:p14="http://schemas.microsoft.com/office/powerpoint/2010/main" val="269603314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FCAF427-BD49-4177-B7E6-981EB925B682}" type="datetimeFigureOut">
              <a:rPr lang="en-US"/>
              <a:pPr>
                <a:defRPr/>
              </a:pPr>
              <a:t>4/6/2020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5BDB054-AEF1-411E-B2CA-1AE40C8955C9}" type="slidenum">
              <a:rPr lang="en-US"/>
              <a:pPr>
                <a:defRPr/>
              </a:pPr>
              <a:t>‹#›</a:t>
            </a:fld>
            <a:endParaRPr lang="en-US"/>
          </a:p>
        </p:txBody>
      </p:sp>
    </p:spTree>
    <p:extLst>
      <p:ext uri="{BB962C8B-B14F-4D97-AF65-F5344CB8AC3E}">
        <p14:creationId xmlns:p14="http://schemas.microsoft.com/office/powerpoint/2010/main" val="17419616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88A01F6-8F92-45AD-8FF2-F67DB0E4F224}" type="datetimeFigureOut">
              <a:rPr lang="en-US"/>
              <a:pPr>
                <a:defRPr/>
              </a:pPr>
              <a:t>4/6/2020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F630B83-042A-4BF5-9BA9-B078421092FD}" type="slidenum">
              <a:rPr lang="en-US"/>
              <a:pPr>
                <a:defRPr/>
              </a:pPr>
              <a:t>‹#›</a:t>
            </a:fld>
            <a:endParaRPr lang="en-US"/>
          </a:p>
        </p:txBody>
      </p:sp>
    </p:spTree>
    <p:extLst>
      <p:ext uri="{BB962C8B-B14F-4D97-AF65-F5344CB8AC3E}">
        <p14:creationId xmlns:p14="http://schemas.microsoft.com/office/powerpoint/2010/main" val="34103470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86EA72-5F79-4EDF-BFCD-09CC7438600B}" type="datetimeFigureOut">
              <a:rPr lang="en-US"/>
              <a:pPr>
                <a:defRPr/>
              </a:pPr>
              <a:t>4/6/2020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EF5C58B-DB76-4988-8B4D-607E9257FAFD}" type="slidenum">
              <a:rPr lang="en-US"/>
              <a:pPr>
                <a:defRPr/>
              </a:pPr>
              <a:t>‹#›</a:t>
            </a:fld>
            <a:endParaRPr lang="en-US"/>
          </a:p>
        </p:txBody>
      </p:sp>
    </p:spTree>
    <p:extLst>
      <p:ext uri="{BB962C8B-B14F-4D97-AF65-F5344CB8AC3E}">
        <p14:creationId xmlns:p14="http://schemas.microsoft.com/office/powerpoint/2010/main" val="4343626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1504A10-87E0-4768-BC3D-FC8921A7AB66}" type="datetimeFigureOut">
              <a:rPr lang="en-US"/>
              <a:pPr>
                <a:defRPr/>
              </a:pPr>
              <a:t>4/6/2020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4DCFB55-7B0B-49B9-8D52-C30C8A3753AA}" type="slidenum">
              <a:rPr lang="en-US"/>
              <a:pPr>
                <a:defRPr/>
              </a:pPr>
              <a:t>‹#›</a:t>
            </a:fld>
            <a:endParaRPr lang="en-US"/>
          </a:p>
        </p:txBody>
      </p:sp>
    </p:spTree>
    <p:extLst>
      <p:ext uri="{BB962C8B-B14F-4D97-AF65-F5344CB8AC3E}">
        <p14:creationId xmlns:p14="http://schemas.microsoft.com/office/powerpoint/2010/main" val="151152733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BA2B618-222F-4E35-AC25-2C9EED635C92}" type="datetimeFigureOut">
              <a:rPr lang="en-US"/>
              <a:pPr>
                <a:defRPr/>
              </a:pPr>
              <a:t>4/6/2020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67D2AD0-D07C-4773-ACA0-D64C2366A64D}" type="slidenum">
              <a:rPr lang="en-US"/>
              <a:pPr>
                <a:defRPr/>
              </a:pPr>
              <a:t>‹#›</a:t>
            </a:fld>
            <a:endParaRPr lang="en-US"/>
          </a:p>
        </p:txBody>
      </p:sp>
    </p:spTree>
    <p:extLst>
      <p:ext uri="{BB962C8B-B14F-4D97-AF65-F5344CB8AC3E}">
        <p14:creationId xmlns:p14="http://schemas.microsoft.com/office/powerpoint/2010/main" val="321686506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08B1ADF-AD9D-4A44-B151-C3EFB72C702E}" type="datetimeFigureOut">
              <a:rPr lang="en-US"/>
              <a:pPr>
                <a:defRPr/>
              </a:pPr>
              <a:t>4/6/2020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4CB8C57-286F-4999-BEDD-16E1ABE72987}" type="slidenum">
              <a:rPr lang="en-US"/>
              <a:pPr>
                <a:defRPr/>
              </a:pPr>
              <a:t>‹#›</a:t>
            </a:fld>
            <a:endParaRPr lang="en-US"/>
          </a:p>
        </p:txBody>
      </p:sp>
    </p:spTree>
    <p:extLst>
      <p:ext uri="{BB962C8B-B14F-4D97-AF65-F5344CB8AC3E}">
        <p14:creationId xmlns:p14="http://schemas.microsoft.com/office/powerpoint/2010/main" val="358243131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28"/>
          <p:cNvSpPr>
            <a:spLocks noGrp="1" noChangeArrowheads="1"/>
          </p:cNvSpPr>
          <p:nvPr>
            <p:ph type="dt" sz="half" idx="10"/>
          </p:nvPr>
        </p:nvSpPr>
        <p:spPr/>
        <p:txBody>
          <a:bodyPr/>
          <a:lstStyle>
            <a:lvl1pPr>
              <a:defRPr/>
            </a:lvl1pPr>
          </a:lstStyle>
          <a:p>
            <a:pPr>
              <a:defRPr/>
            </a:pPr>
            <a:endParaRPr lang="en-US"/>
          </a:p>
        </p:txBody>
      </p:sp>
      <p:sp>
        <p:nvSpPr>
          <p:cNvPr id="7" name="Rectangle 1029"/>
          <p:cNvSpPr>
            <a:spLocks noGrp="1" noChangeArrowheads="1"/>
          </p:cNvSpPr>
          <p:nvPr>
            <p:ph type="ftr" sz="quarter" idx="11"/>
          </p:nvPr>
        </p:nvSpPr>
        <p:spPr/>
        <p:txBody>
          <a:bodyPr/>
          <a:lstStyle>
            <a:lvl1pPr>
              <a:defRPr/>
            </a:lvl1pPr>
          </a:lstStyle>
          <a:p>
            <a:pPr>
              <a:defRPr/>
            </a:pPr>
            <a:endParaRPr lang="en-US"/>
          </a:p>
        </p:txBody>
      </p:sp>
      <p:sp>
        <p:nvSpPr>
          <p:cNvPr id="8" name="Rectangle 1030"/>
          <p:cNvSpPr>
            <a:spLocks noGrp="1" noChangeArrowheads="1"/>
          </p:cNvSpPr>
          <p:nvPr>
            <p:ph type="sldNum" sz="quarter" idx="12"/>
          </p:nvPr>
        </p:nvSpPr>
        <p:spPr/>
        <p:txBody>
          <a:bodyPr/>
          <a:lstStyle>
            <a:lvl1pPr>
              <a:defRPr/>
            </a:lvl1pPr>
          </a:lstStyle>
          <a:p>
            <a:pPr>
              <a:defRPr/>
            </a:pPr>
            <a:fld id="{C7F2F79C-4F4E-46B8-B10B-944B55A82C54}" type="slidenum">
              <a:rPr lang="en-US"/>
              <a:pPr>
                <a:defRPr/>
              </a:pPr>
              <a:t>‹#›</a:t>
            </a:fld>
            <a:endParaRPr lang="en-US"/>
          </a:p>
        </p:txBody>
      </p:sp>
    </p:spTree>
    <p:extLst>
      <p:ext uri="{BB962C8B-B14F-4D97-AF65-F5344CB8AC3E}">
        <p14:creationId xmlns:p14="http://schemas.microsoft.com/office/powerpoint/2010/main" val="96705228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B56F9DED-C3AA-40F6-ACE9-AC54436C1CB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6827710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7EB8F4B-B2CE-4E1A-A94C-A3C341E3CD3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891622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1DA68D2-2E3B-4EB5-9074-3DF0E1080B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233222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AD94A83-8AC2-469A-B472-1F126DA45D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2302104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60802F0-A34E-4355-8FCD-F111475028E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444457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E8C6FF6-F6F8-49D3-AABA-2BE3B8D51CC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70587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DAE0CF5-AA2C-42FE-9B96-32FBC6F172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821676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8BEBE57-7781-448F-82FE-9B8602C8A26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8617465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EBACBC9-385B-42B4-AD66-C00455F8F67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011020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3F9CC2B-E015-46B4-BB3D-3F635CBF48E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8158387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C33A92-4343-440D-AFE4-836D9CC637A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0956016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732FF3B-0566-4553-AE69-8481917B69D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96121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76200"/>
            <a:ext cx="7772400" cy="838200"/>
          </a:xfrm>
        </p:spPr>
        <p:txBody>
          <a:bodyPr/>
          <a:lstStyle/>
          <a:p>
            <a:r>
              <a:rPr lang="en-US"/>
              <a:t>Click to edit Master title style</a:t>
            </a:r>
          </a:p>
        </p:txBody>
      </p:sp>
      <p:sp>
        <p:nvSpPr>
          <p:cNvPr id="3" name="Content Placeholder 2"/>
          <p:cNvSpPr>
            <a:spLocks noGrp="1"/>
          </p:cNvSpPr>
          <p:nvPr>
            <p:ph sz="quarter" idx="1"/>
          </p:nvPr>
        </p:nvSpPr>
        <p:spPr>
          <a:xfrm>
            <a:off x="6858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4EE01E6-B8D6-4CCA-9D7D-D8F346D523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196856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690E6C4-192E-40C0-AC62-58C9B08C6C0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00887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D634B09C-5FE3-4E5C-947F-62A8A654A6B6}"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868880D-8C14-414F-9A2C-CAC4CEB7120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5334288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73598400-A51E-47C6-AB6E-9D2F0FEB444A}"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B8387C5-D1BA-4E64-9B6E-A01CF3A7D9E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5858802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91AFC77-476A-4B65-AEF2-B88090E8601D}"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F399DFD-7A6B-421E-91AE-F1416F30A79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1346824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63747BA-49B7-4E32-A9B2-44A226F32216}" type="datetimeFigureOut">
              <a:rPr lang="en-US">
                <a:solidFill>
                  <a:prstClr val="black">
                    <a:tint val="75000"/>
                  </a:prstClr>
                </a:solidFill>
              </a:rPr>
              <a:pPr>
                <a:defRPr/>
              </a:pPr>
              <a:t>4/6/2020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FA32093-982A-4E29-84CD-21505EE1816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4014181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13BBE94-D788-474D-8EEB-6F58D1472041}" type="datetimeFigureOut">
              <a:rPr lang="en-US">
                <a:solidFill>
                  <a:prstClr val="black">
                    <a:tint val="75000"/>
                  </a:prstClr>
                </a:solidFill>
              </a:rPr>
              <a:pPr>
                <a:defRPr/>
              </a:pPr>
              <a:t>4/6/2020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05D8F99F-4257-47F7-B137-92F5C330B80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292065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4295DB7-2A11-4E6C-9567-D57EA333CE6B}" type="datetimeFigureOut">
              <a:rPr lang="en-US">
                <a:solidFill>
                  <a:prstClr val="black">
                    <a:tint val="75000"/>
                  </a:prstClr>
                </a:solidFill>
              </a:rPr>
              <a:pPr>
                <a:defRPr/>
              </a:pPr>
              <a:t>4/6/2020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EF2DBDE-828A-4ED8-BAC3-0183760B6DD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7126162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92282A0-E074-4D1F-9892-A88D1283A735}" type="datetimeFigureOut">
              <a:rPr lang="en-US">
                <a:solidFill>
                  <a:prstClr val="black">
                    <a:tint val="75000"/>
                  </a:prstClr>
                </a:solidFill>
              </a:rPr>
              <a:pPr>
                <a:defRPr/>
              </a:pPr>
              <a:t>4/6/2020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3FA4E828-8872-429C-B31F-81F3904DB62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7037932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87B5463-834F-40F6-B8E3-F026FE73268E}" type="datetimeFigureOut">
              <a:rPr lang="en-US">
                <a:solidFill>
                  <a:prstClr val="black">
                    <a:tint val="75000"/>
                  </a:prstClr>
                </a:solidFill>
              </a:rPr>
              <a:pPr>
                <a:defRPr/>
              </a:pPr>
              <a:t>4/6/2020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E464F8D-F56C-469B-8A33-F67E89A087F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788921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7BB97F0-D666-463A-99C4-716878AAB3F2}" type="datetimeFigureOut">
              <a:rPr lang="en-US">
                <a:solidFill>
                  <a:prstClr val="black">
                    <a:tint val="75000"/>
                  </a:prstClr>
                </a:solidFill>
              </a:rPr>
              <a:pPr>
                <a:defRPr/>
              </a:pPr>
              <a:t>4/6/2020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9D1FFF3-B466-42C5-A286-E06D02714B7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7154596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5714B-483C-45C3-99E0-9DDFC1306F6E}"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2434E0C-7D9E-4F01-AF55-2FE14BA7587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6381025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C089D8F-1676-4F18-A19A-1DC9780C6F79}"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EA49CCE-778B-4371-A03A-FDCD62BA792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1921968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F158B6F-2CB1-419C-8C75-776D0348483D}" type="datetimeFigureOut">
              <a:rPr lang="en-US"/>
              <a:pPr>
                <a:defRPr/>
              </a:pPr>
              <a:t>4/6/2020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E43CF29-2143-4745-843A-3D13FFDFDE7A}" type="slidenum">
              <a:rPr lang="en-US"/>
              <a:pPr>
                <a:defRPr/>
              </a:pPr>
              <a:t>‹#›</a:t>
            </a:fld>
            <a:endParaRPr lang="en-US"/>
          </a:p>
        </p:txBody>
      </p:sp>
    </p:spTree>
    <p:extLst>
      <p:ext uri="{BB962C8B-B14F-4D97-AF65-F5344CB8AC3E}">
        <p14:creationId xmlns:p14="http://schemas.microsoft.com/office/powerpoint/2010/main" val="246488365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F3758905-532C-42AF-AF52-583E712B8722}" type="datetimeFigureOut">
              <a:rPr lang="en-US"/>
              <a:pPr>
                <a:defRPr/>
              </a:pPr>
              <a:t>4/6/2020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5147F23-469E-4275-BA72-9C5EDBFB9387}" type="slidenum">
              <a:rPr lang="en-US"/>
              <a:pPr>
                <a:defRPr/>
              </a:pPr>
              <a:t>‹#›</a:t>
            </a:fld>
            <a:endParaRPr lang="en-US"/>
          </a:p>
        </p:txBody>
      </p:sp>
    </p:spTree>
    <p:extLst>
      <p:ext uri="{BB962C8B-B14F-4D97-AF65-F5344CB8AC3E}">
        <p14:creationId xmlns:p14="http://schemas.microsoft.com/office/powerpoint/2010/main" val="19155690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8501C9A-8D76-4AD7-97C9-0396069C5BA1}" type="datetimeFigureOut">
              <a:rPr lang="en-US"/>
              <a:pPr>
                <a:defRPr/>
              </a:pPr>
              <a:t>4/6/2020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C02B07-F070-4EDB-B20E-1EF088E23C56}" type="slidenum">
              <a:rPr lang="en-US"/>
              <a:pPr>
                <a:defRPr/>
              </a:pPr>
              <a:t>‹#›</a:t>
            </a:fld>
            <a:endParaRPr lang="en-US"/>
          </a:p>
        </p:txBody>
      </p:sp>
    </p:spTree>
    <p:extLst>
      <p:ext uri="{BB962C8B-B14F-4D97-AF65-F5344CB8AC3E}">
        <p14:creationId xmlns:p14="http://schemas.microsoft.com/office/powerpoint/2010/main" val="64407820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CEED0C3-F8B4-429A-9062-CA5523AE0A26}" type="datetimeFigureOut">
              <a:rPr lang="en-US"/>
              <a:pPr>
                <a:defRPr/>
              </a:pPr>
              <a:t>4/6/2020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A5BDA5-0928-4BA4-930C-DB84DFFCC51A}" type="slidenum">
              <a:rPr lang="en-US"/>
              <a:pPr>
                <a:defRPr/>
              </a:pPr>
              <a:t>‹#›</a:t>
            </a:fld>
            <a:endParaRPr lang="en-US"/>
          </a:p>
        </p:txBody>
      </p:sp>
    </p:spTree>
    <p:extLst>
      <p:ext uri="{BB962C8B-B14F-4D97-AF65-F5344CB8AC3E}">
        <p14:creationId xmlns:p14="http://schemas.microsoft.com/office/powerpoint/2010/main" val="144715837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0B62AF5-A0D0-4C2B-BF44-3021CE43B17E}" type="datetimeFigureOut">
              <a:rPr lang="en-US"/>
              <a:pPr>
                <a:defRPr/>
              </a:pPr>
              <a:t>4/6/2020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9ABC1D9-9A68-4F21-8029-F3C8C354FE51}" type="slidenum">
              <a:rPr lang="en-US"/>
              <a:pPr>
                <a:defRPr/>
              </a:pPr>
              <a:t>‹#›</a:t>
            </a:fld>
            <a:endParaRPr lang="en-US"/>
          </a:p>
        </p:txBody>
      </p:sp>
    </p:spTree>
    <p:extLst>
      <p:ext uri="{BB962C8B-B14F-4D97-AF65-F5344CB8AC3E}">
        <p14:creationId xmlns:p14="http://schemas.microsoft.com/office/powerpoint/2010/main" val="304261641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F95B9B8-60F1-4A13-8852-42BF3851DF0B}" type="datetimeFigureOut">
              <a:rPr lang="en-US"/>
              <a:pPr>
                <a:defRPr/>
              </a:pPr>
              <a:t>4/6/2020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4D922A8-AD3D-4BCD-8DD0-1C9CE9AB7378}" type="slidenum">
              <a:rPr lang="en-US"/>
              <a:pPr>
                <a:defRPr/>
              </a:pPr>
              <a:t>‹#›</a:t>
            </a:fld>
            <a:endParaRPr lang="en-US"/>
          </a:p>
        </p:txBody>
      </p:sp>
    </p:spTree>
    <p:extLst>
      <p:ext uri="{BB962C8B-B14F-4D97-AF65-F5344CB8AC3E}">
        <p14:creationId xmlns:p14="http://schemas.microsoft.com/office/powerpoint/2010/main" val="41381242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7A80B19-307F-401E-89FD-62B5F1C47FD0}" type="datetimeFigureOut">
              <a:rPr lang="en-US"/>
              <a:pPr>
                <a:defRPr/>
              </a:pPr>
              <a:t>4/6/2020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AFF40BB-538F-41CA-8B87-7DD12B8C2634}" type="slidenum">
              <a:rPr lang="en-US"/>
              <a:pPr>
                <a:defRPr/>
              </a:pPr>
              <a:t>‹#›</a:t>
            </a:fld>
            <a:endParaRPr lang="en-US"/>
          </a:p>
        </p:txBody>
      </p:sp>
    </p:spTree>
    <p:extLst>
      <p:ext uri="{BB962C8B-B14F-4D97-AF65-F5344CB8AC3E}">
        <p14:creationId xmlns:p14="http://schemas.microsoft.com/office/powerpoint/2010/main" val="24159445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2644277-B787-4433-9EF7-87C48AB100AC}" type="datetimeFigureOut">
              <a:rPr lang="en-US"/>
              <a:pPr>
                <a:defRPr/>
              </a:pPr>
              <a:t>4/6/2020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56C631F-FB01-4381-827A-51534D82D27C}" type="slidenum">
              <a:rPr lang="en-US"/>
              <a:pPr>
                <a:defRPr/>
              </a:pPr>
              <a:t>‹#›</a:t>
            </a:fld>
            <a:endParaRPr lang="en-US"/>
          </a:p>
        </p:txBody>
      </p:sp>
    </p:spTree>
    <p:extLst>
      <p:ext uri="{BB962C8B-B14F-4D97-AF65-F5344CB8AC3E}">
        <p14:creationId xmlns:p14="http://schemas.microsoft.com/office/powerpoint/2010/main" val="294810301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FE896B9-109A-49FE-AC5D-8D738401EA78}" type="datetimeFigureOut">
              <a:rPr lang="en-US"/>
              <a:pPr>
                <a:defRPr/>
              </a:pPr>
              <a:t>4/6/2020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E3490E-0B19-41AA-88BD-F43A60A51654}" type="slidenum">
              <a:rPr lang="en-US"/>
              <a:pPr>
                <a:defRPr/>
              </a:pPr>
              <a:t>‹#›</a:t>
            </a:fld>
            <a:endParaRPr lang="en-US"/>
          </a:p>
        </p:txBody>
      </p:sp>
    </p:spTree>
    <p:extLst>
      <p:ext uri="{BB962C8B-B14F-4D97-AF65-F5344CB8AC3E}">
        <p14:creationId xmlns:p14="http://schemas.microsoft.com/office/powerpoint/2010/main" val="327304560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48E866-C95C-48F6-BB52-09171EE7AB14}" type="datetimeFigureOut">
              <a:rPr lang="en-US"/>
              <a:pPr>
                <a:defRPr/>
              </a:pPr>
              <a:t>4/6/2020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1C9DE0C-2A37-4EE3-A849-55957763AFDB}" type="slidenum">
              <a:rPr lang="en-US"/>
              <a:pPr>
                <a:defRPr/>
              </a:pPr>
              <a:t>‹#›</a:t>
            </a:fld>
            <a:endParaRPr lang="en-US"/>
          </a:p>
        </p:txBody>
      </p:sp>
    </p:spTree>
    <p:extLst>
      <p:ext uri="{BB962C8B-B14F-4D97-AF65-F5344CB8AC3E}">
        <p14:creationId xmlns:p14="http://schemas.microsoft.com/office/powerpoint/2010/main" val="407135875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03A599F-D638-4F6C-B529-9E3D38E1AF6F}" type="datetimeFigureOut">
              <a:rPr lang="en-US"/>
              <a:pPr>
                <a:defRPr/>
              </a:pPr>
              <a:t>4/6/2020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FF66AE-E9B7-485E-8B01-F7AB73862B6A}" type="slidenum">
              <a:rPr lang="en-US"/>
              <a:pPr>
                <a:defRPr/>
              </a:pPr>
              <a:t>‹#›</a:t>
            </a:fld>
            <a:endParaRPr lang="en-US"/>
          </a:p>
        </p:txBody>
      </p:sp>
    </p:spTree>
    <p:extLst>
      <p:ext uri="{BB962C8B-B14F-4D97-AF65-F5344CB8AC3E}">
        <p14:creationId xmlns:p14="http://schemas.microsoft.com/office/powerpoint/2010/main" val="425817589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B56F9DED-C3AA-40F6-ACE9-AC54436C1CB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5874808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F507D0-B977-4740-8279-C9CFD49FDA9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2127012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2403F4A-22E7-4867-8356-D6C974CA502A}" type="datetimeFigureOut">
              <a:rPr lang="en-US"/>
              <a:pPr>
                <a:defRPr/>
              </a:pPr>
              <a:t>4/6/2020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697EE5-9B1D-48EF-B619-A2DEE0A0DD92}" type="slidenum">
              <a:rPr lang="en-US"/>
              <a:pPr>
                <a:defRPr/>
              </a:pPr>
              <a:t>‹#›</a:t>
            </a:fld>
            <a:endParaRPr lang="en-US"/>
          </a:p>
        </p:txBody>
      </p:sp>
    </p:spTree>
    <p:extLst>
      <p:ext uri="{BB962C8B-B14F-4D97-AF65-F5344CB8AC3E}">
        <p14:creationId xmlns:p14="http://schemas.microsoft.com/office/powerpoint/2010/main" val="387786643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521C0C8-AF91-49D9-81BD-D7B6B91E0A25}" type="datetimeFigureOut">
              <a:rPr lang="en-US"/>
              <a:pPr>
                <a:defRPr/>
              </a:pPr>
              <a:t>4/6/2020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F6499D-3621-477C-B4CA-E43E7D78A0D3}" type="slidenum">
              <a:rPr lang="en-US"/>
              <a:pPr>
                <a:defRPr/>
              </a:pPr>
              <a:t>‹#›</a:t>
            </a:fld>
            <a:endParaRPr lang="en-US"/>
          </a:p>
        </p:txBody>
      </p:sp>
    </p:spTree>
    <p:extLst>
      <p:ext uri="{BB962C8B-B14F-4D97-AF65-F5344CB8AC3E}">
        <p14:creationId xmlns:p14="http://schemas.microsoft.com/office/powerpoint/2010/main" val="375962241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D6257E5-AF58-486B-A1AE-56BB4ADAE94A}" type="datetimeFigureOut">
              <a:rPr lang="en-US"/>
              <a:pPr>
                <a:defRPr/>
              </a:pPr>
              <a:t>4/6/2020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42D348A-37D4-4A78-85F8-F886D5A6E9D8}" type="slidenum">
              <a:rPr lang="en-US"/>
              <a:pPr>
                <a:defRPr/>
              </a:pPr>
              <a:t>‹#›</a:t>
            </a:fld>
            <a:endParaRPr lang="en-US"/>
          </a:p>
        </p:txBody>
      </p:sp>
    </p:spTree>
    <p:extLst>
      <p:ext uri="{BB962C8B-B14F-4D97-AF65-F5344CB8AC3E}">
        <p14:creationId xmlns:p14="http://schemas.microsoft.com/office/powerpoint/2010/main" val="252500358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83DFB9-EFA8-45B6-9197-429CE1B09FDC}" type="datetimeFigureOut">
              <a:rPr lang="en-US"/>
              <a:pPr>
                <a:defRPr/>
              </a:pPr>
              <a:t>4/6/2020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CF592E-F22D-405C-9B5E-726500C88E7F}" type="slidenum">
              <a:rPr lang="en-US"/>
              <a:pPr>
                <a:defRPr/>
              </a:pPr>
              <a:t>‹#›</a:t>
            </a:fld>
            <a:endParaRPr lang="en-US"/>
          </a:p>
        </p:txBody>
      </p:sp>
    </p:spTree>
    <p:extLst>
      <p:ext uri="{BB962C8B-B14F-4D97-AF65-F5344CB8AC3E}">
        <p14:creationId xmlns:p14="http://schemas.microsoft.com/office/powerpoint/2010/main" val="229947880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88C80F-442C-4ED8-A9E0-D8C369C96E47}" type="datetimeFigureOut">
              <a:rPr lang="en-US"/>
              <a:pPr>
                <a:defRPr/>
              </a:pPr>
              <a:t>4/6/2020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260D8F9-E9BD-4B4E-9B5E-5D693304FBAB}" type="slidenum">
              <a:rPr lang="en-US"/>
              <a:pPr>
                <a:defRPr/>
              </a:pPr>
              <a:t>‹#›</a:t>
            </a:fld>
            <a:endParaRPr lang="en-US"/>
          </a:p>
        </p:txBody>
      </p:sp>
    </p:spTree>
    <p:extLst>
      <p:ext uri="{BB962C8B-B14F-4D97-AF65-F5344CB8AC3E}">
        <p14:creationId xmlns:p14="http://schemas.microsoft.com/office/powerpoint/2010/main" val="267981751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EE5ACA9-DFA1-4CA8-9A25-B2A89A4B0C91}" type="datetimeFigureOut">
              <a:rPr lang="en-US"/>
              <a:pPr>
                <a:defRPr/>
              </a:pPr>
              <a:t>4/6/2020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3525111-6A06-441B-B171-D84CCC4D9F1A}" type="slidenum">
              <a:rPr lang="en-US"/>
              <a:pPr>
                <a:defRPr/>
              </a:pPr>
              <a:t>‹#›</a:t>
            </a:fld>
            <a:endParaRPr lang="en-US"/>
          </a:p>
        </p:txBody>
      </p:sp>
    </p:spTree>
    <p:extLst>
      <p:ext uri="{BB962C8B-B14F-4D97-AF65-F5344CB8AC3E}">
        <p14:creationId xmlns:p14="http://schemas.microsoft.com/office/powerpoint/2010/main" val="396641549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03A42B-3F48-445D-813A-C86C0B384E56}" type="datetimeFigureOut">
              <a:rPr lang="en-US"/>
              <a:pPr>
                <a:defRPr/>
              </a:pPr>
              <a:t>4/6/2020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8E11757-1FD2-48B8-B968-D0A4939D860A}" type="slidenum">
              <a:rPr lang="en-US"/>
              <a:pPr>
                <a:defRPr/>
              </a:pPr>
              <a:t>‹#›</a:t>
            </a:fld>
            <a:endParaRPr lang="en-US"/>
          </a:p>
        </p:txBody>
      </p:sp>
    </p:spTree>
    <p:extLst>
      <p:ext uri="{BB962C8B-B14F-4D97-AF65-F5344CB8AC3E}">
        <p14:creationId xmlns:p14="http://schemas.microsoft.com/office/powerpoint/2010/main" val="376720383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540FB32-32D6-43D9-A2F3-25A29A2DBF26}" type="datetimeFigureOut">
              <a:rPr lang="en-US"/>
              <a:pPr>
                <a:defRPr/>
              </a:pPr>
              <a:t>4/6/2020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2F42B7-5FC1-43AF-B94E-1D756C549622}" type="slidenum">
              <a:rPr lang="en-US"/>
              <a:pPr>
                <a:defRPr/>
              </a:pPr>
              <a:t>‹#›</a:t>
            </a:fld>
            <a:endParaRPr lang="en-US"/>
          </a:p>
        </p:txBody>
      </p:sp>
    </p:spTree>
    <p:extLst>
      <p:ext uri="{BB962C8B-B14F-4D97-AF65-F5344CB8AC3E}">
        <p14:creationId xmlns:p14="http://schemas.microsoft.com/office/powerpoint/2010/main" val="42152796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6B9216-4BAF-43B7-9150-A906AA7D6FC7}" type="datetimeFigureOut">
              <a:rPr lang="en-US"/>
              <a:pPr>
                <a:defRPr/>
              </a:pPr>
              <a:t>4/6/2020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FA232C-3F89-4DA4-B405-8EC82EF0A6CA}" type="slidenum">
              <a:rPr lang="en-US"/>
              <a:pPr>
                <a:defRPr/>
              </a:pPr>
              <a:t>‹#›</a:t>
            </a:fld>
            <a:endParaRPr lang="en-US"/>
          </a:p>
        </p:txBody>
      </p:sp>
    </p:spTree>
    <p:extLst>
      <p:ext uri="{BB962C8B-B14F-4D97-AF65-F5344CB8AC3E}">
        <p14:creationId xmlns:p14="http://schemas.microsoft.com/office/powerpoint/2010/main" val="427265386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377360-6A3D-47CE-A548-09EBFB85498A}" type="datetimeFigureOut">
              <a:rPr lang="en-US"/>
              <a:pPr>
                <a:defRPr/>
              </a:pPr>
              <a:t>4/6/2020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AAF3B5-752B-4349-9D9B-C9B01C7642E6}" type="slidenum">
              <a:rPr lang="en-US"/>
              <a:pPr>
                <a:defRPr/>
              </a:pPr>
              <a:t>‹#›</a:t>
            </a:fld>
            <a:endParaRPr lang="en-US"/>
          </a:p>
        </p:txBody>
      </p:sp>
    </p:spTree>
    <p:extLst>
      <p:ext uri="{BB962C8B-B14F-4D97-AF65-F5344CB8AC3E}">
        <p14:creationId xmlns:p14="http://schemas.microsoft.com/office/powerpoint/2010/main" val="348948051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1EAD0CC-0C82-4AAA-B57A-F279565B300D}" type="datetimeFigureOut">
              <a:rPr lang="en-US"/>
              <a:pPr>
                <a:defRPr/>
              </a:pPr>
              <a:t>4/6/2020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C6D2DC1-E254-43AF-9197-E67E86387865}" type="slidenum">
              <a:rPr lang="en-US"/>
              <a:pPr>
                <a:defRPr/>
              </a:pPr>
              <a:t>‹#›</a:t>
            </a:fld>
            <a:endParaRPr lang="en-US"/>
          </a:p>
        </p:txBody>
      </p:sp>
    </p:spTree>
    <p:extLst>
      <p:ext uri="{BB962C8B-B14F-4D97-AF65-F5344CB8AC3E}">
        <p14:creationId xmlns:p14="http://schemas.microsoft.com/office/powerpoint/2010/main" val="174758510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137BFC4-E86D-4A13-83A6-51B6F828F232}"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DC09D64-D82D-4133-8121-C3CD6CE329C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998718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360F76EE-BE7D-4C86-9A5D-73D265CFDE18}"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35303D6-51E3-4B9F-923F-68E35A122F6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648703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2892ECF-023B-4C7D-A50E-897D938F7A9C}"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DA26DBB-A90A-41FC-9182-F2E44C9CB9C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8646244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80B4DD2-6187-4EDC-B201-8DB1FFA9FF67}" type="datetimeFigureOut">
              <a:rPr lang="en-US">
                <a:solidFill>
                  <a:prstClr val="black">
                    <a:tint val="75000"/>
                  </a:prstClr>
                </a:solidFill>
              </a:rPr>
              <a:pPr>
                <a:defRPr/>
              </a:pPr>
              <a:t>4/6/2020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1BC9CF2-0C21-47CB-B71C-9F6A2C49492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8553322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59165C9-5363-4CD6-A4A9-66B89BCC94BB}" type="datetimeFigureOut">
              <a:rPr lang="en-US">
                <a:solidFill>
                  <a:prstClr val="black">
                    <a:tint val="75000"/>
                  </a:prstClr>
                </a:solidFill>
              </a:rPr>
              <a:pPr>
                <a:defRPr/>
              </a:pPr>
              <a:t>4/6/2020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2859CC1-4E22-4869-8ED3-339AEEDC507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8767593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FCAF427-BD49-4177-B7E6-981EB925B682}" type="datetimeFigureOut">
              <a:rPr lang="en-US">
                <a:solidFill>
                  <a:prstClr val="black">
                    <a:tint val="75000"/>
                  </a:prstClr>
                </a:solidFill>
              </a:rPr>
              <a:pPr>
                <a:defRPr/>
              </a:pPr>
              <a:t>4/6/2020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5BDB054-AEF1-411E-B2CA-1AE40C8955C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9713205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88A01F6-8F92-45AD-8FF2-F67DB0E4F224}" type="datetimeFigureOut">
              <a:rPr lang="en-US">
                <a:solidFill>
                  <a:prstClr val="black">
                    <a:tint val="75000"/>
                  </a:prstClr>
                </a:solidFill>
              </a:rPr>
              <a:pPr>
                <a:defRPr/>
              </a:pPr>
              <a:t>4/6/2020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F630B83-042A-4BF5-9BA9-B078421092F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4177272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86EA72-5F79-4EDF-BFCD-09CC7438600B}" type="datetimeFigureOut">
              <a:rPr lang="en-US">
                <a:solidFill>
                  <a:prstClr val="black">
                    <a:tint val="75000"/>
                  </a:prstClr>
                </a:solidFill>
              </a:rPr>
              <a:pPr>
                <a:defRPr/>
              </a:pPr>
              <a:t>4/6/2020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EF5C58B-DB76-4988-8B4D-607E9257FAF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3614040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1504A10-87E0-4768-BC3D-FC8921A7AB66}" type="datetimeFigureOut">
              <a:rPr lang="en-US">
                <a:solidFill>
                  <a:prstClr val="black">
                    <a:tint val="75000"/>
                  </a:prstClr>
                </a:solidFill>
              </a:rPr>
              <a:pPr>
                <a:defRPr/>
              </a:pPr>
              <a:t>4/6/2020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4DCFB55-7B0B-49B9-8D52-C30C8A3753A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339103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BA2B618-222F-4E35-AC25-2C9EED635C92}"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67D2AD0-D07C-4773-ACA0-D64C2366A64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7786282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08B1ADF-AD9D-4A44-B151-C3EFB72C702E}"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CB8C57-286F-4999-BEDD-16E1ABE7298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1733446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28"/>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7" name="Rectangle 1029"/>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8" name="Rectangle 1030"/>
          <p:cNvSpPr>
            <a:spLocks noGrp="1" noChangeArrowheads="1"/>
          </p:cNvSpPr>
          <p:nvPr>
            <p:ph type="sldNum" sz="quarter" idx="12"/>
          </p:nvPr>
        </p:nvSpPr>
        <p:spPr/>
        <p:txBody>
          <a:bodyPr/>
          <a:lstStyle>
            <a:lvl1pPr>
              <a:defRPr/>
            </a:lvl1pPr>
          </a:lstStyle>
          <a:p>
            <a:pPr>
              <a:defRPr/>
            </a:pPr>
            <a:fld id="{C7F2F79C-4F4E-46B8-B10B-944B55A82C5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7720850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5036447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012300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617634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060583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961126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0341174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6841580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1630427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4793978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2504453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9898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7.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7.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theme" Target="../theme/theme10.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2.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theme" Target="../theme/theme13.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4.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2" descr="BigBlueDots1600gradientWithBriteLog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title"/>
          </p:nvPr>
        </p:nvSpPr>
        <p:spPr bwMode="auto">
          <a:xfrm>
            <a:off x="457200" y="274638"/>
            <a:ext cx="6400800" cy="1143000"/>
          </a:xfrm>
          <a:prstGeom prst="rect">
            <a:avLst/>
          </a:prstGeom>
          <a:noFill/>
          <a:ln>
            <a:noFill/>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a:t>Click to edit Master title style</a:t>
            </a:r>
          </a:p>
        </p:txBody>
      </p:sp>
      <p:sp>
        <p:nvSpPr>
          <p:cNvPr id="2052" name="Rectangle 3"/>
          <p:cNvSpPr>
            <a:spLocks noGrp="1" noChangeArrowheads="1"/>
          </p:cNvSpPr>
          <p:nvPr>
            <p:ph type="body" idx="1"/>
          </p:nvPr>
        </p:nvSpPr>
        <p:spPr bwMode="auto">
          <a:xfrm>
            <a:off x="457200" y="1600200"/>
            <a:ext cx="8229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Tree>
  </p:cSld>
  <p:clrMap bg1="dk2" tx1="lt1" bg2="dk1" tx2="lt2" accent1="accent1" accent2="accent2" accent3="accent3" accent4="accent4" accent5="accent5" accent6="accent6" hlink="hlink" folHlink="folHlink"/>
  <p:sldLayoutIdLst>
    <p:sldLayoutId id="2147485332" r:id="rId1"/>
    <p:sldLayoutId id="2147485310" r:id="rId2"/>
    <p:sldLayoutId id="2147485311" r:id="rId3"/>
    <p:sldLayoutId id="2147485312" r:id="rId4"/>
    <p:sldLayoutId id="2147485313" r:id="rId5"/>
    <p:sldLayoutId id="2147485314" r:id="rId6"/>
    <p:sldLayoutId id="2147485315" r:id="rId7"/>
    <p:sldLayoutId id="2147485316" r:id="rId8"/>
    <p:sldLayoutId id="2147485317" r:id="rId9"/>
    <p:sldLayoutId id="2147485318" r:id="rId10"/>
    <p:sldLayoutId id="2147485319" r:id="rId11"/>
  </p:sldLayoutIdLst>
  <p:txStyles>
    <p:titleStyle>
      <a:lvl1pPr algn="l" rtl="0" eaLnBrk="0" fontAlgn="base" hangingPunct="0">
        <a:spcBef>
          <a:spcPct val="0"/>
        </a:spcBef>
        <a:spcAft>
          <a:spcPct val="0"/>
        </a:spcAft>
        <a:defRPr sz="3700" b="1">
          <a:solidFill>
            <a:schemeClr val="tx2"/>
          </a:solidFill>
          <a:latin typeface="+mj-lt"/>
          <a:ea typeface="+mj-ea"/>
          <a:cs typeface="+mj-cs"/>
        </a:defRPr>
      </a:lvl1pPr>
      <a:lvl2pPr algn="l" rtl="0" eaLnBrk="0" fontAlgn="base" hangingPunct="0">
        <a:spcBef>
          <a:spcPct val="0"/>
        </a:spcBef>
        <a:spcAft>
          <a:spcPct val="0"/>
        </a:spcAft>
        <a:defRPr sz="3700" b="1">
          <a:solidFill>
            <a:schemeClr val="tx2"/>
          </a:solidFill>
          <a:latin typeface="Arial" charset="0"/>
        </a:defRPr>
      </a:lvl2pPr>
      <a:lvl3pPr algn="l" rtl="0" eaLnBrk="0" fontAlgn="base" hangingPunct="0">
        <a:spcBef>
          <a:spcPct val="0"/>
        </a:spcBef>
        <a:spcAft>
          <a:spcPct val="0"/>
        </a:spcAft>
        <a:defRPr sz="3700" b="1">
          <a:solidFill>
            <a:schemeClr val="tx2"/>
          </a:solidFill>
          <a:latin typeface="Arial" charset="0"/>
        </a:defRPr>
      </a:lvl3pPr>
      <a:lvl4pPr algn="l" rtl="0" eaLnBrk="0" fontAlgn="base" hangingPunct="0">
        <a:spcBef>
          <a:spcPct val="0"/>
        </a:spcBef>
        <a:spcAft>
          <a:spcPct val="0"/>
        </a:spcAft>
        <a:defRPr sz="3700" b="1">
          <a:solidFill>
            <a:schemeClr val="tx2"/>
          </a:solidFill>
          <a:latin typeface="Arial" charset="0"/>
        </a:defRPr>
      </a:lvl4pPr>
      <a:lvl5pPr algn="l" rtl="0" eaLnBrk="0" fontAlgn="base" hangingPunct="0">
        <a:spcBef>
          <a:spcPct val="0"/>
        </a:spcBef>
        <a:spcAft>
          <a:spcPct val="0"/>
        </a:spcAft>
        <a:defRPr sz="3700" b="1">
          <a:solidFill>
            <a:schemeClr val="tx2"/>
          </a:solidFill>
          <a:latin typeface="Arial" charset="0"/>
        </a:defRPr>
      </a:lvl5pPr>
      <a:lvl6pPr marL="457200" algn="l" rtl="0" fontAlgn="base">
        <a:spcBef>
          <a:spcPct val="0"/>
        </a:spcBef>
        <a:spcAft>
          <a:spcPct val="0"/>
        </a:spcAft>
        <a:defRPr sz="3700" b="1">
          <a:solidFill>
            <a:schemeClr val="tx2"/>
          </a:solidFill>
          <a:latin typeface="Arial" charset="0"/>
        </a:defRPr>
      </a:lvl6pPr>
      <a:lvl7pPr marL="914400" algn="l" rtl="0" fontAlgn="base">
        <a:spcBef>
          <a:spcPct val="0"/>
        </a:spcBef>
        <a:spcAft>
          <a:spcPct val="0"/>
        </a:spcAft>
        <a:defRPr sz="3700" b="1">
          <a:solidFill>
            <a:schemeClr val="tx2"/>
          </a:solidFill>
          <a:latin typeface="Arial" charset="0"/>
        </a:defRPr>
      </a:lvl7pPr>
      <a:lvl8pPr marL="1371600" algn="l" rtl="0" fontAlgn="base">
        <a:spcBef>
          <a:spcPct val="0"/>
        </a:spcBef>
        <a:spcAft>
          <a:spcPct val="0"/>
        </a:spcAft>
        <a:defRPr sz="3700" b="1">
          <a:solidFill>
            <a:schemeClr val="tx2"/>
          </a:solidFill>
          <a:latin typeface="Arial" charset="0"/>
        </a:defRPr>
      </a:lvl8pPr>
      <a:lvl9pPr marL="1828800" algn="l" rtl="0" fontAlgn="base">
        <a:spcBef>
          <a:spcPct val="0"/>
        </a:spcBef>
        <a:spcAft>
          <a:spcPct val="0"/>
        </a:spcAft>
        <a:defRPr sz="37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2"/>
          </a:solidFill>
          <a:latin typeface="+mn-lt"/>
        </a:defRPr>
      </a:lvl2pPr>
      <a:lvl3pPr marL="1143000" indent="-228600" algn="l" rtl="0" eaLnBrk="0" fontAlgn="base" hangingPunct="0">
        <a:spcBef>
          <a:spcPct val="20000"/>
        </a:spcBef>
        <a:spcAft>
          <a:spcPct val="0"/>
        </a:spcAft>
        <a:buChar char="•"/>
        <a:defRPr sz="2400">
          <a:solidFill>
            <a:schemeClr val="tx2"/>
          </a:solidFill>
          <a:latin typeface="+mn-lt"/>
        </a:defRPr>
      </a:lvl3pPr>
      <a:lvl4pPr marL="1600200" indent="-228600" algn="l" rtl="0" eaLnBrk="0" fontAlgn="base" hangingPunct="0">
        <a:spcBef>
          <a:spcPct val="20000"/>
        </a:spcBef>
        <a:spcAft>
          <a:spcPct val="0"/>
        </a:spcAft>
        <a:buChar char="–"/>
        <a:defRPr sz="2000">
          <a:solidFill>
            <a:schemeClr val="tx2"/>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2"/>
          </a:solidFill>
          <a:latin typeface="+mn-lt"/>
        </a:defRPr>
      </a:lvl6pPr>
      <a:lvl7pPr marL="2971800" indent="-228600" algn="l" rtl="0" fontAlgn="base">
        <a:spcBef>
          <a:spcPct val="20000"/>
        </a:spcBef>
        <a:spcAft>
          <a:spcPct val="0"/>
        </a:spcAft>
        <a:buChar char="»"/>
        <a:defRPr sz="2000">
          <a:solidFill>
            <a:schemeClr val="tx2"/>
          </a:solidFill>
          <a:latin typeface="+mn-lt"/>
        </a:defRPr>
      </a:lvl7pPr>
      <a:lvl8pPr marL="3429000" indent="-228600" algn="l" rtl="0" fontAlgn="base">
        <a:spcBef>
          <a:spcPct val="20000"/>
        </a:spcBef>
        <a:spcAft>
          <a:spcPct val="0"/>
        </a:spcAft>
        <a:buChar char="»"/>
        <a:defRPr sz="2000">
          <a:solidFill>
            <a:schemeClr val="tx2"/>
          </a:solidFill>
          <a:latin typeface="+mn-lt"/>
        </a:defRPr>
      </a:lvl8pPr>
      <a:lvl9pPr marL="3886200" indent="-228600" algn="l" rtl="0" fontAlgn="base">
        <a:spcBef>
          <a:spcPct val="20000"/>
        </a:spcBef>
        <a:spcAft>
          <a:spcPct val="0"/>
        </a:spcAft>
        <a:buChar char="»"/>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smtClean="0">
                <a:solidFill>
                  <a:srgbClr val="000000"/>
                </a:solidFill>
              </a:defRPr>
            </a:lvl1pPr>
          </a:lstStyle>
          <a:p>
            <a:pPr>
              <a:defRPr/>
            </a:pPr>
            <a:fld id="{BBCF3244-266F-4EBA-ADE9-1B9E14FAE2F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333" r:id="rId1"/>
    <p:sldLayoutId id="2147485334" r:id="rId2"/>
    <p:sldLayoutId id="2147485335" r:id="rId3"/>
    <p:sldLayoutId id="2147485336" r:id="rId4"/>
    <p:sldLayoutId id="2147485337" r:id="rId5"/>
    <p:sldLayoutId id="2147485338" r:id="rId6"/>
    <p:sldLayoutId id="2147485339" r:id="rId7"/>
    <p:sldLayoutId id="2147485340" r:id="rId8"/>
    <p:sldLayoutId id="2147485341" r:id="rId9"/>
    <p:sldLayoutId id="2147485342" r:id="rId10"/>
    <p:sldLayoutId id="2147485343" r:id="rId11"/>
    <p:sldLayoutId id="2147485344"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solidFill>
                  <a:srgbClr val="000000"/>
                </a:solidFill>
              </a:defRPr>
            </a:lvl1pPr>
          </a:lstStyle>
          <a:p>
            <a:pPr>
              <a:defRPr/>
            </a:pPr>
            <a:fld id="{DDDF404C-1412-437F-8A88-FC380CBC4FF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345" r:id="rId1"/>
    <p:sldLayoutId id="2147485346" r:id="rId2"/>
    <p:sldLayoutId id="2147485347" r:id="rId3"/>
    <p:sldLayoutId id="2147485348" r:id="rId4"/>
    <p:sldLayoutId id="2147485349" r:id="rId5"/>
    <p:sldLayoutId id="2147485350" r:id="rId6"/>
    <p:sldLayoutId id="2147485351" r:id="rId7"/>
    <p:sldLayoutId id="2147485352" r:id="rId8"/>
    <p:sldLayoutId id="2147485353" r:id="rId9"/>
    <p:sldLayoutId id="2147485354" r:id="rId10"/>
    <p:sldLayoutId id="2147485355" r:id="rId11"/>
    <p:sldLayoutId id="2147485356"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solidFill>
                  <a:srgbClr val="000000"/>
                </a:solidFill>
              </a:defRPr>
            </a:lvl1pPr>
          </a:lstStyle>
          <a:p>
            <a:pPr>
              <a:defRPr/>
            </a:pPr>
            <a:fld id="{4511CF33-3A09-4192-8B4E-02361AD351C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357" r:id="rId1"/>
    <p:sldLayoutId id="2147485358" r:id="rId2"/>
    <p:sldLayoutId id="2147485359" r:id="rId3"/>
    <p:sldLayoutId id="2147485360" r:id="rId4"/>
    <p:sldLayoutId id="2147485361" r:id="rId5"/>
    <p:sldLayoutId id="2147485362" r:id="rId6"/>
    <p:sldLayoutId id="2147485363" r:id="rId7"/>
    <p:sldLayoutId id="2147485364" r:id="rId8"/>
    <p:sldLayoutId id="2147485365" r:id="rId9"/>
    <p:sldLayoutId id="2147485366" r:id="rId10"/>
    <p:sldLayoutId id="2147485367" r:id="rId11"/>
    <p:sldLayoutId id="2147485368"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4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a:defRPr>
            </a:lvl1pPr>
          </a:lstStyle>
          <a:p>
            <a:pPr>
              <a:defRPr/>
            </a:pPr>
            <a:fld id="{AF48024A-8F7E-4C6E-ACFD-FECF2282979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404" r:id="rId1"/>
    <p:sldLayoutId id="2147485405" r:id="rId2"/>
    <p:sldLayoutId id="2147485406" r:id="rId3"/>
    <p:sldLayoutId id="2147485407" r:id="rId4"/>
    <p:sldLayoutId id="2147485408" r:id="rId5"/>
    <p:sldLayoutId id="2147485409" r:id="rId6"/>
    <p:sldLayoutId id="2147485410" r:id="rId7"/>
    <p:sldLayoutId id="2147485411" r:id="rId8"/>
    <p:sldLayoutId id="2147485412" r:id="rId9"/>
    <p:sldLayoutId id="2147485413" r:id="rId10"/>
    <p:sldLayoutId id="2147485414" r:id="rId11"/>
    <p:sldLayoutId id="2147485415"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26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Times New Roman" pitchFamily="18" charset="0"/>
                <a:cs typeface="Arial" charset="0"/>
              </a:defRPr>
            </a:lvl1pPr>
          </a:lstStyle>
          <a:p>
            <a:pPr>
              <a:defRPr/>
            </a:pPr>
            <a:endParaRPr lang="en-US"/>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Times New Roman" pitchFamily="18" charset="0"/>
                <a:cs typeface="Arial"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pitchFamily="18" charset="0"/>
                <a:cs typeface="Arial" charset="0"/>
              </a:defRPr>
            </a:lvl1pPr>
          </a:lstStyle>
          <a:p>
            <a:pPr>
              <a:defRPr/>
            </a:pPr>
            <a:fld id="{EF022D3F-D1C9-418B-BA9C-DE2D3628B690}" type="slidenum">
              <a:rPr lang="en-US"/>
              <a:pPr>
                <a:defRPr/>
              </a:pPr>
              <a:t>‹#›</a:t>
            </a:fld>
            <a:endParaRPr lang="en-US"/>
          </a:p>
        </p:txBody>
      </p:sp>
      <p:sp>
        <p:nvSpPr>
          <p:cNvPr id="1127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5416" r:id="rId1"/>
    <p:sldLayoutId id="2147485417" r:id="rId2"/>
    <p:sldLayoutId id="2147485418" r:id="rId3"/>
    <p:sldLayoutId id="2147485419" r:id="rId4"/>
    <p:sldLayoutId id="2147485420" r:id="rId5"/>
    <p:sldLayoutId id="2147485421" r:id="rId6"/>
    <p:sldLayoutId id="2147485422" r:id="rId7"/>
    <p:sldLayoutId id="2147485423" r:id="rId8"/>
    <p:sldLayoutId id="2147485424" r:id="rId9"/>
    <p:sldLayoutId id="2147485425" r:id="rId10"/>
    <p:sldLayoutId id="2147485426" r:id="rId11"/>
    <p:sldLayoutId id="2147485427" r:id="rId12"/>
    <p:sldLayoutId id="2147485428" r:id="rId13"/>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eaLnBrk="1" hangingPunct="1">
              <a:defRPr/>
            </a:pPr>
            <a:fld id="{742EADCD-5430-47CB-B558-01CE57ACCFDB}" type="datetimeFigureOut">
              <a:rPr lang="en-US">
                <a:solidFill>
                  <a:prstClr val="black">
                    <a:tint val="75000"/>
                  </a:prstClr>
                </a:solidFill>
              </a:rPr>
              <a:pPr eaLnBrk="1" hangingPunct="1">
                <a:defRPr/>
              </a:pPr>
              <a:t>4/6/2020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eaLnBrk="1" hangingPunct="1">
              <a:defRPr/>
            </a:pPr>
            <a:fld id="{478D95D2-85AF-416D-B7C8-431D4047B9A4}" type="slidenum">
              <a:rPr lang="en-US">
                <a:solidFill>
                  <a:prstClr val="black">
                    <a:tint val="75000"/>
                  </a:prstClr>
                </a:solidFill>
              </a:rPr>
              <a:pPr eaLnBrk="1" hangingPunct="1">
                <a:defRPr/>
              </a:pPr>
              <a:t>‹#›</a:t>
            </a:fld>
            <a:endParaRPr lang="en-US">
              <a:solidFill>
                <a:prstClr val="black">
                  <a:tint val="75000"/>
                </a:prstClr>
              </a:solidFill>
            </a:endParaRPr>
          </a:p>
        </p:txBody>
      </p:sp>
    </p:spTree>
    <p:extLst>
      <p:ext uri="{BB962C8B-B14F-4D97-AF65-F5344CB8AC3E}">
        <p14:creationId xmlns:p14="http://schemas.microsoft.com/office/powerpoint/2010/main" val="2692444308"/>
      </p:ext>
    </p:extLst>
  </p:cSld>
  <p:clrMap bg1="lt1" tx1="dk1" bg2="lt2" tx2="dk2" accent1="accent1" accent2="accent2" accent3="accent3" accent4="accent4" accent5="accent5" accent6="accent6" hlink="hlink" folHlink="folHlink"/>
  <p:sldLayoutIdLst>
    <p:sldLayoutId id="2147485455" r:id="rId1"/>
    <p:sldLayoutId id="2147485456" r:id="rId2"/>
    <p:sldLayoutId id="2147485457" r:id="rId3"/>
    <p:sldLayoutId id="2147485458" r:id="rId4"/>
    <p:sldLayoutId id="2147485459" r:id="rId5"/>
    <p:sldLayoutId id="2147485460" r:id="rId6"/>
    <p:sldLayoutId id="2147485461" r:id="rId7"/>
    <p:sldLayoutId id="2147485462" r:id="rId8"/>
    <p:sldLayoutId id="2147485463" r:id="rId9"/>
    <p:sldLayoutId id="2147485464" r:id="rId10"/>
    <p:sldLayoutId id="2147485465"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458"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9459"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78D0626-9BA8-4D0B-BC21-A2B26A5733AD}" type="datetimeFigureOut">
              <a:rPr lang="en-US"/>
              <a:pPr>
                <a:defRPr/>
              </a:pPr>
              <a:t>4/6/2020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67AEE91-7B51-4C74-A56A-2DC8D0930329}" type="slidenum">
              <a:rPr lang="en-US"/>
              <a:pPr>
                <a:defRPr/>
              </a:pPr>
              <a:t>‹#›</a:t>
            </a:fld>
            <a:endParaRPr lang="en-US"/>
          </a:p>
        </p:txBody>
      </p:sp>
    </p:spTree>
    <p:extLst>
      <p:ext uri="{BB962C8B-B14F-4D97-AF65-F5344CB8AC3E}">
        <p14:creationId xmlns:p14="http://schemas.microsoft.com/office/powerpoint/2010/main" val="1891212088"/>
      </p:ext>
    </p:extLst>
  </p:cSld>
  <p:clrMap bg1="lt1" tx1="dk1" bg2="lt2" tx2="dk2" accent1="accent1" accent2="accent2" accent3="accent3" accent4="accent4" accent5="accent5" accent6="accent6" hlink="hlink" folHlink="folHlink"/>
  <p:sldLayoutIdLst>
    <p:sldLayoutId id="2147485479" r:id="rId1"/>
    <p:sldLayoutId id="2147485480" r:id="rId2"/>
    <p:sldLayoutId id="2147485481" r:id="rId3"/>
    <p:sldLayoutId id="2147485482" r:id="rId4"/>
    <p:sldLayoutId id="2147485483" r:id="rId5"/>
    <p:sldLayoutId id="2147485484" r:id="rId6"/>
    <p:sldLayoutId id="2147485485" r:id="rId7"/>
    <p:sldLayoutId id="2147485486" r:id="rId8"/>
    <p:sldLayoutId id="2147485487" r:id="rId9"/>
    <p:sldLayoutId id="2147485488" r:id="rId10"/>
    <p:sldLayoutId id="2147485489" r:id="rId11"/>
    <p:sldLayoutId id="2147485490" r:id="rId12"/>
    <p:sldLayoutId id="2147485491" r:id="rId13"/>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85800" y="762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267" name="Rectangle 3"/>
          <p:cNvSpPr>
            <a:spLocks noGrp="1" noChangeArrowheads="1"/>
          </p:cNvSpPr>
          <p:nvPr>
            <p:ph type="body" idx="1"/>
          </p:nvPr>
        </p:nvSpPr>
        <p:spPr bwMode="auto">
          <a:xfrm>
            <a:off x="685800" y="914400"/>
            <a:ext cx="77724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cs typeface="Arial" charset="0"/>
              </a:defRPr>
            </a:lvl1pPr>
          </a:lstStyle>
          <a:p>
            <a:pPr eaLnBrk="0" hangingPunct="0">
              <a:defRPr/>
            </a:pPr>
            <a:endParaRPr lang="en-US">
              <a:solidFill>
                <a:srgbClr val="000000"/>
              </a:solidFill>
            </a:endParaRPr>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cs typeface="Arial" charset="0"/>
              </a:defRPr>
            </a:lvl1pPr>
          </a:lstStyle>
          <a:p>
            <a:pPr eaLnBrk="0" hangingPunct="0">
              <a:defRPr/>
            </a:pPr>
            <a:endParaRPr lang="en-US">
              <a:solidFill>
                <a:srgbClr val="000000"/>
              </a:solidFill>
            </a:endParaRPr>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cs typeface="Arial" charset="0"/>
              </a:defRPr>
            </a:lvl1pPr>
          </a:lstStyle>
          <a:p>
            <a:pPr eaLnBrk="0" hangingPunct="0">
              <a:defRPr/>
            </a:pPr>
            <a:fld id="{FD8A55CD-9EF6-43E1-9EDE-3BE282217837}" type="slidenum">
              <a:rPr lang="en-US">
                <a:solidFill>
                  <a:srgbClr val="000000"/>
                </a:solidFill>
              </a:rPr>
              <a:pPr eaLnBrk="0" hangingPunct="0">
                <a:defRPr/>
              </a:pPr>
              <a:t>‹#›</a:t>
            </a:fld>
            <a:endParaRPr lang="en-US">
              <a:solidFill>
                <a:srgbClr val="000000"/>
              </a:solidFill>
            </a:endParaRPr>
          </a:p>
        </p:txBody>
      </p:sp>
      <p:sp>
        <p:nvSpPr>
          <p:cNvPr id="9223" name="Line 7"/>
          <p:cNvSpPr>
            <a:spLocks noChangeShapeType="1"/>
          </p:cNvSpPr>
          <p:nvPr/>
        </p:nvSpPr>
        <p:spPr bwMode="auto">
          <a:xfrm>
            <a:off x="685800" y="838200"/>
            <a:ext cx="7772400" cy="0"/>
          </a:xfrm>
          <a:prstGeom prst="line">
            <a:avLst/>
          </a:prstGeom>
          <a:noFill/>
          <a:ln w="38100">
            <a:solidFill>
              <a:schemeClr val="tx1"/>
            </a:solidFill>
            <a:round/>
            <a:headEnd/>
            <a:tailEnd/>
          </a:ln>
          <a:effectLst/>
        </p:spPr>
        <p:txBody>
          <a:bodyPr wrap="none" anchor="ctr"/>
          <a:lstStyle/>
          <a:p>
            <a:pPr eaLnBrk="0" hangingPunct="0">
              <a:defRPr/>
            </a:pPr>
            <a:endParaRPr lang="en-US" sz="2400">
              <a:solidFill>
                <a:srgbClr val="000000"/>
              </a:solidFill>
              <a:cs typeface="Arial" charset="0"/>
            </a:endParaRPr>
          </a:p>
        </p:txBody>
      </p:sp>
    </p:spTree>
    <p:extLst>
      <p:ext uri="{BB962C8B-B14F-4D97-AF65-F5344CB8AC3E}">
        <p14:creationId xmlns:p14="http://schemas.microsoft.com/office/powerpoint/2010/main" val="2842265391"/>
      </p:ext>
    </p:extLst>
  </p:cSld>
  <p:clrMap bg1="lt1" tx1="dk1" bg2="lt2" tx2="dk2" accent1="accent1" accent2="accent2" accent3="accent3" accent4="accent4" accent5="accent5" accent6="accent6" hlink="hlink" folHlink="folHlink"/>
  <p:sldLayoutIdLst>
    <p:sldLayoutId id="2147485493" r:id="rId1"/>
    <p:sldLayoutId id="2147485494" r:id="rId2"/>
    <p:sldLayoutId id="2147485495" r:id="rId3"/>
    <p:sldLayoutId id="2147485496" r:id="rId4"/>
    <p:sldLayoutId id="2147485497" r:id="rId5"/>
    <p:sldLayoutId id="2147485498" r:id="rId6"/>
    <p:sldLayoutId id="2147485499" r:id="rId7"/>
    <p:sldLayoutId id="2147485500" r:id="rId8"/>
    <p:sldLayoutId id="2147485501" r:id="rId9"/>
    <p:sldLayoutId id="2147485502" r:id="rId10"/>
    <p:sldLayoutId id="2147485503" r:id="rId11"/>
    <p:sldLayoutId id="2147485504" r:id="rId12"/>
    <p:sldLayoutId id="2147485505" r:id="rId13"/>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219"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0F0A01C-ECC0-4966-AD27-2E8B22F3BDB1}" type="datetimeFigureOut">
              <a:rPr lang="en-US">
                <a:solidFill>
                  <a:prstClr val="black">
                    <a:tint val="75000"/>
                  </a:prstClr>
                </a:solidFill>
              </a:rPr>
              <a:pPr>
                <a:defRPr/>
              </a:pPr>
              <a:t>4/6/2020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2F44228-A715-4D35-A686-68263BBDC78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46621537"/>
      </p:ext>
    </p:extLst>
  </p:cSld>
  <p:clrMap bg1="lt1" tx1="dk1" bg2="lt2" tx2="dk2" accent1="accent1" accent2="accent2" accent3="accent3" accent4="accent4" accent5="accent5" accent6="accent6" hlink="hlink" folHlink="folHlink"/>
  <p:sldLayoutIdLst>
    <p:sldLayoutId id="2147485507" r:id="rId1"/>
    <p:sldLayoutId id="2147485508" r:id="rId2"/>
    <p:sldLayoutId id="2147485509" r:id="rId3"/>
    <p:sldLayoutId id="2147485510" r:id="rId4"/>
    <p:sldLayoutId id="2147485511" r:id="rId5"/>
    <p:sldLayoutId id="2147485512" r:id="rId6"/>
    <p:sldLayoutId id="2147485513" r:id="rId7"/>
    <p:sldLayoutId id="2147485514" r:id="rId8"/>
    <p:sldLayoutId id="2147485515" r:id="rId9"/>
    <p:sldLayoutId id="2147485516" r:id="rId10"/>
    <p:sldLayoutId id="2147485517"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C8B18C6-8508-4116-A4CD-698FFF3368C0}" type="datetimeFigureOut">
              <a:rPr lang="en-US"/>
              <a:pPr>
                <a:defRPr/>
              </a:pPr>
              <a:t>4/6/2020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DC3187B-518C-4297-A486-8FFA291F9A0F}" type="slidenum">
              <a:rPr lang="en-US"/>
              <a:pPr>
                <a:defRPr/>
              </a:pPr>
              <a:t>‹#›</a:t>
            </a:fld>
            <a:endParaRPr lang="en-US"/>
          </a:p>
        </p:txBody>
      </p:sp>
    </p:spTree>
    <p:extLst>
      <p:ext uri="{BB962C8B-B14F-4D97-AF65-F5344CB8AC3E}">
        <p14:creationId xmlns:p14="http://schemas.microsoft.com/office/powerpoint/2010/main" val="766014111"/>
      </p:ext>
    </p:extLst>
  </p:cSld>
  <p:clrMap bg1="lt1" tx1="dk1" bg2="lt2" tx2="dk2" accent1="accent1" accent2="accent2" accent3="accent3" accent4="accent4" accent5="accent5" accent6="accent6" hlink="hlink" folHlink="folHlink"/>
  <p:sldLayoutIdLst>
    <p:sldLayoutId id="2147485519" r:id="rId1"/>
    <p:sldLayoutId id="2147485520" r:id="rId2"/>
    <p:sldLayoutId id="2147485521" r:id="rId3"/>
    <p:sldLayoutId id="2147485522" r:id="rId4"/>
    <p:sldLayoutId id="2147485523" r:id="rId5"/>
    <p:sldLayoutId id="2147485524" r:id="rId6"/>
    <p:sldLayoutId id="2147485525" r:id="rId7"/>
    <p:sldLayoutId id="2147485526" r:id="rId8"/>
    <p:sldLayoutId id="2147485527" r:id="rId9"/>
    <p:sldLayoutId id="2147485528" r:id="rId10"/>
    <p:sldLayoutId id="2147485529" r:id="rId11"/>
    <p:sldLayoutId id="2147485530" r:id="rId12"/>
    <p:sldLayoutId id="2147485531" r:id="rId13"/>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42EADCD-5430-47CB-B558-01CE57ACCFDB}" type="datetimeFigureOut">
              <a:rPr lang="en-US"/>
              <a:pPr>
                <a:defRPr/>
              </a:pPr>
              <a:t>4/6/2020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78D95D2-85AF-416D-B7C8-431D4047B9A4}" type="slidenum">
              <a:rPr lang="en-US"/>
              <a:pPr>
                <a:defRPr/>
              </a:pPr>
              <a:t>‹#›</a:t>
            </a:fld>
            <a:endParaRPr lang="en-US"/>
          </a:p>
        </p:txBody>
      </p:sp>
    </p:spTree>
    <p:extLst>
      <p:ext uri="{BB962C8B-B14F-4D97-AF65-F5344CB8AC3E}">
        <p14:creationId xmlns:p14="http://schemas.microsoft.com/office/powerpoint/2010/main" val="1968186791"/>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458"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9459"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eaLnBrk="1" hangingPunct="1">
              <a:defRPr/>
            </a:pPr>
            <a:fld id="{E78D0626-9BA8-4D0B-BC21-A2B26A5733AD}" type="datetimeFigureOut">
              <a:rPr lang="en-US">
                <a:solidFill>
                  <a:prstClr val="black">
                    <a:tint val="75000"/>
                  </a:prstClr>
                </a:solidFill>
              </a:rPr>
              <a:pPr eaLnBrk="1" hangingPunct="1">
                <a:defRPr/>
              </a:pPr>
              <a:t>4/6/2020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eaLnBrk="1" hangingPunct="1">
              <a:defRPr/>
            </a:pPr>
            <a:fld id="{767AEE91-7B51-4C74-A56A-2DC8D0930329}" type="slidenum">
              <a:rPr lang="en-US">
                <a:solidFill>
                  <a:prstClr val="black">
                    <a:tint val="75000"/>
                  </a:prstClr>
                </a:solidFill>
              </a:rPr>
              <a:pPr eaLnBrk="1" hangingPunct="1">
                <a:defRPr/>
              </a:pPr>
              <a:t>‹#›</a:t>
            </a:fld>
            <a:endParaRPr lang="en-US">
              <a:solidFill>
                <a:prstClr val="black">
                  <a:tint val="75000"/>
                </a:prstClr>
              </a:solidFill>
            </a:endParaRPr>
          </a:p>
        </p:txBody>
      </p:sp>
    </p:spTree>
    <p:extLst>
      <p:ext uri="{BB962C8B-B14F-4D97-AF65-F5344CB8AC3E}">
        <p14:creationId xmlns:p14="http://schemas.microsoft.com/office/powerpoint/2010/main" val="1120388640"/>
      </p:ext>
    </p:extLst>
  </p:cSld>
  <p:clrMap bg1="lt1" tx1="dk1" bg2="lt2" tx2="dk2" accent1="accent1" accent2="accent2" accent3="accent3" accent4="accent4" accent5="accent5" accent6="accent6" hlink="hlink" folHlink="folHlink"/>
  <p:sldLayoutIdLst>
    <p:sldLayoutId id="2147485545" r:id="rId1"/>
    <p:sldLayoutId id="2147485546" r:id="rId2"/>
    <p:sldLayoutId id="2147485547" r:id="rId3"/>
    <p:sldLayoutId id="2147485548" r:id="rId4"/>
    <p:sldLayoutId id="2147485549" r:id="rId5"/>
    <p:sldLayoutId id="2147485550" r:id="rId6"/>
    <p:sldLayoutId id="2147485551" r:id="rId7"/>
    <p:sldLayoutId id="2147485552" r:id="rId8"/>
    <p:sldLayoutId id="2147485553" r:id="rId9"/>
    <p:sldLayoutId id="2147485554" r:id="rId10"/>
    <p:sldLayoutId id="2147485555" r:id="rId11"/>
    <p:sldLayoutId id="2147485556"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60664536"/>
      </p:ext>
    </p:extLst>
  </p:cSld>
  <p:clrMap bg1="lt1" tx1="dk1" bg2="lt2" tx2="dk2" accent1="accent1" accent2="accent2" accent3="accent3" accent4="accent4" accent5="accent5" accent6="accent6" hlink="hlink" folHlink="folHlink"/>
  <p:sldLayoutIdLst>
    <p:sldLayoutId id="2147485558" r:id="rId1"/>
    <p:sldLayoutId id="2147485559" r:id="rId2"/>
    <p:sldLayoutId id="2147485560" r:id="rId3"/>
    <p:sldLayoutId id="2147485561" r:id="rId4"/>
    <p:sldLayoutId id="2147485562" r:id="rId5"/>
    <p:sldLayoutId id="2147485563" r:id="rId6"/>
    <p:sldLayoutId id="2147485564" r:id="rId7"/>
    <p:sldLayoutId id="2147485565" r:id="rId8"/>
    <p:sldLayoutId id="2147485566" r:id="rId9"/>
    <p:sldLayoutId id="2147485567" r:id="rId10"/>
    <p:sldLayoutId id="214748556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57.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wmf"/><Relationship Id="rId1" Type="http://schemas.openxmlformats.org/officeDocument/2006/relationships/slideLayout" Target="../slideLayouts/slideLayout139.xml"/></Relationships>
</file>

<file path=ppt/slides/_rels/slide3.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notesSlide" Target="../notesSlides/notesSlide2.xml"/><Relationship Id="rId7" Type="http://schemas.openxmlformats.org/officeDocument/2006/relationships/oleObject" Target="../embeddings/oleObject2.bin"/><Relationship Id="rId2" Type="http://schemas.openxmlformats.org/officeDocument/2006/relationships/slideLayout" Target="../slideLayouts/slideLayout79.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1.bin"/><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0.png"/><Relationship Id="rId4" Type="http://schemas.openxmlformats.org/officeDocument/2006/relationships/slideLayout" Target="../slideLayouts/slideLayout1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6.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6.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6.xml"/></Relationships>
</file>

<file path=ppt/slides/_rels/slide9.xml.rels><?xml version="1.0" encoding="UTF-8" standalone="yes"?>
<Relationships xmlns="http://schemas.openxmlformats.org/package/2006/relationships"><Relationship Id="rId3" Type="http://schemas.openxmlformats.org/officeDocument/2006/relationships/hyperlink" Target="http://ksimek.github.io/2012/08/14/decompose/" TargetMode="External"/><Relationship Id="rId2" Type="http://schemas.openxmlformats.org/officeDocument/2006/relationships/notesSlide" Target="../notesSlides/notesSlide3.xml"/><Relationship Id="rId1" Type="http://schemas.openxmlformats.org/officeDocument/2006/relationships/slideLayout" Target="../slideLayouts/slideLayout146.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slideLayout" Target="../slideLayouts/slideLayout146.xml"/><Relationship Id="rId7" Type="http://schemas.openxmlformats.org/officeDocument/2006/relationships/image" Target="../media/image15.w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14.wmf"/><Relationship Id="rId4" Type="http://schemas.openxmlformats.org/officeDocument/2006/relationships/oleObject" Target="../embeddings/oleObject4.bin"/><Relationship Id="rId9" Type="http://schemas.openxmlformats.org/officeDocument/2006/relationships/image" Target="../media/image16.wmf"/></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146.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54.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9.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54.xml"/><Relationship Id="rId5" Type="http://schemas.openxmlformats.org/officeDocument/2006/relationships/hyperlink" Target="http://www.csse.uwa.edu.au/~angie/thesis.pdf" TargetMode="Externa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7.xml"/><Relationship Id="rId1" Type="http://schemas.openxmlformats.org/officeDocument/2006/relationships/slideLayout" Target="../slideLayouts/slideLayout54.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54.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73.xml"/><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5.png"/><Relationship Id="rId4" Type="http://schemas.openxmlformats.org/officeDocument/2006/relationships/notesSlide" Target="../notesSlides/notesSlide1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6.png"/><Relationship Id="rId4" Type="http://schemas.openxmlformats.org/officeDocument/2006/relationships/notesSlide" Target="../notesSlides/notesSlide11.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7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9.xml"/></Relationships>
</file>

<file path=ppt/slides/_rels/slide31.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19.xml"/><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79.xml"/></Relationships>
</file>

<file path=ppt/slides/_rels/slide33.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gif"/><Relationship Id="rId1" Type="http://schemas.openxmlformats.org/officeDocument/2006/relationships/slideLayout" Target="../slideLayouts/slideLayout79.xml"/><Relationship Id="rId4" Type="http://schemas.openxmlformats.org/officeDocument/2006/relationships/image" Target="../media/image45.gif"/></Relationships>
</file>

<file path=ppt/slides/_rels/slide34.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image" Target="../media/image43.gif"/><Relationship Id="rId1" Type="http://schemas.openxmlformats.org/officeDocument/2006/relationships/slideLayout" Target="../slideLayouts/slideLayout7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9.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79.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3.xml"/><Relationship Id="rId1" Type="http://schemas.openxmlformats.org/officeDocument/2006/relationships/slideLayout" Target="../slideLayouts/slideLayout79.xml"/><Relationship Id="rId4" Type="http://schemas.openxmlformats.org/officeDocument/2006/relationships/image" Target="../media/image47.jpeg"/></Relationships>
</file>

<file path=ppt/slides/_rels/slide3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4.xml"/><Relationship Id="rId1" Type="http://schemas.openxmlformats.org/officeDocument/2006/relationships/slideLayout" Target="../slideLayouts/slideLayout74.xml"/></Relationships>
</file>

<file path=ppt/slides/_rels/slide3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5.xml"/><Relationship Id="rId1" Type="http://schemas.openxmlformats.org/officeDocument/2006/relationships/slideLayout" Target="../slideLayouts/slideLayout79.xml"/><Relationship Id="rId6" Type="http://schemas.openxmlformats.org/officeDocument/2006/relationships/image" Target="../media/image52.jpeg"/><Relationship Id="rId5" Type="http://schemas.openxmlformats.org/officeDocument/2006/relationships/image" Target="../media/image51.jpg"/><Relationship Id="rId4" Type="http://schemas.openxmlformats.org/officeDocument/2006/relationships/image" Target="../media/image50.jpeg"/></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79.xml"/><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79.xml"/><Relationship Id="rId4" Type="http://schemas.openxmlformats.org/officeDocument/2006/relationships/image" Target="../media/image56.png"/></Relationships>
</file>

<file path=ppt/slides/_rels/slide4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8.xml"/><Relationship Id="rId1" Type="http://schemas.openxmlformats.org/officeDocument/2006/relationships/slideLayout" Target="../slideLayouts/slideLayout79.xml"/><Relationship Id="rId4" Type="http://schemas.openxmlformats.org/officeDocument/2006/relationships/image" Target="../media/image58.png"/></Relationships>
</file>

<file path=ppt/slides/_rels/slide43.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notesSlide" Target="../notesSlides/notesSlide29.xml"/><Relationship Id="rId1" Type="http://schemas.openxmlformats.org/officeDocument/2006/relationships/slideLayout" Target="../slideLayouts/slideLayout79.xml"/><Relationship Id="rId4" Type="http://schemas.openxmlformats.org/officeDocument/2006/relationships/image" Target="../media/image60.gif"/></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19.jpeg"/><Relationship Id="rId1" Type="http://schemas.openxmlformats.org/officeDocument/2006/relationships/slideLayout" Target="../slideLayouts/slideLayout79.xml"/></Relationships>
</file>

<file path=ppt/slides/_rels/slide51.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notesSlide" Target="../notesSlides/notesSlide35.xml"/><Relationship Id="rId1" Type="http://schemas.openxmlformats.org/officeDocument/2006/relationships/slideLayout" Target="../slideLayouts/slideLayout25.xml"/><Relationship Id="rId4" Type="http://schemas.openxmlformats.org/officeDocument/2006/relationships/image" Target="../media/image67.png"/></Relationships>
</file>

<file path=ppt/slides/_rels/slide5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6.xml"/><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image" Target="../media/image71.png"/><Relationship Id="rId5" Type="http://schemas.openxmlformats.org/officeDocument/2006/relationships/customXml" Target="../ink/ink1.xml"/><Relationship Id="rId4" Type="http://schemas.openxmlformats.org/officeDocument/2006/relationships/image" Target="../media/image70.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1.xml"/></Relationships>
</file>

<file path=ppt/slides/_rels/slide5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3.xml"/><Relationship Id="rId1" Type="http://schemas.openxmlformats.org/officeDocument/2006/relationships/slideLayout" Target="../slideLayouts/slideLayout6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0.xml"/></Relationships>
</file>

<file path=ppt/slides/_rels/slide6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5.xml"/><Relationship Id="rId1" Type="http://schemas.openxmlformats.org/officeDocument/2006/relationships/slideLayout" Target="../slideLayouts/slideLayout42.xml"/><Relationship Id="rId5" Type="http://schemas.openxmlformats.org/officeDocument/2006/relationships/image" Target="../media/image74.png"/><Relationship Id="rId4" Type="http://schemas.openxmlformats.org/officeDocument/2006/relationships/customXml" Target="../ink/ink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2.xml"/></Relationships>
</file>

<file path=ppt/slides/_rels/slide6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7.xml"/><Relationship Id="rId1" Type="http://schemas.openxmlformats.org/officeDocument/2006/relationships/slideLayout" Target="../slideLayouts/slideLayout42.xml"/><Relationship Id="rId5" Type="http://schemas.openxmlformats.org/officeDocument/2006/relationships/image" Target="../media/image76.png"/><Relationship Id="rId4" Type="http://schemas.openxmlformats.org/officeDocument/2006/relationships/customXml" Target="../ink/ink3.xml"/></Relationships>
</file>

<file path=ppt/slides/_rels/slide64.xml.rels><?xml version="1.0" encoding="UTF-8" standalone="yes"?>
<Relationships xmlns="http://schemas.openxmlformats.org/package/2006/relationships"><Relationship Id="rId8" Type="http://schemas.openxmlformats.org/officeDocument/2006/relationships/image" Target="../media/image78.wmf"/><Relationship Id="rId3" Type="http://schemas.openxmlformats.org/officeDocument/2006/relationships/notesSlide" Target="../notesSlides/notesSlide48.xml"/><Relationship Id="rId7" Type="http://schemas.openxmlformats.org/officeDocument/2006/relationships/oleObject" Target="../embeddings/oleObject8.bin"/><Relationship Id="rId2" Type="http://schemas.openxmlformats.org/officeDocument/2006/relationships/slideLayout" Target="../slideLayouts/slideLayout42.xml"/><Relationship Id="rId1" Type="http://schemas.openxmlformats.org/officeDocument/2006/relationships/vmlDrawing" Target="../drawings/vmlDrawing4.vml"/><Relationship Id="rId6" Type="http://schemas.openxmlformats.org/officeDocument/2006/relationships/image" Target="../media/image77.wmf"/><Relationship Id="rId5" Type="http://schemas.openxmlformats.org/officeDocument/2006/relationships/oleObject" Target="../embeddings/oleObject7.bin"/><Relationship Id="rId10" Type="http://schemas.openxmlformats.org/officeDocument/2006/relationships/image" Target="../media/image79.png"/><Relationship Id="rId4" Type="http://schemas.openxmlformats.org/officeDocument/2006/relationships/image" Target="../media/image75.png"/><Relationship Id="rId9" Type="http://schemas.openxmlformats.org/officeDocument/2006/relationships/customXml" Target="../ink/ink4.xml"/></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81.png"/><Relationship Id="rId2" Type="http://schemas.openxmlformats.org/officeDocument/2006/relationships/notesSlide" Target="../notesSlides/notesSlide49.xml"/><Relationship Id="rId1" Type="http://schemas.openxmlformats.org/officeDocument/2006/relationships/slideLayout" Target="../slideLayouts/slideLayout85.xml"/><Relationship Id="rId6" Type="http://schemas.openxmlformats.org/officeDocument/2006/relationships/customXml" Target="../ink/ink5.xml"/><Relationship Id="rId5" Type="http://schemas.openxmlformats.org/officeDocument/2006/relationships/image" Target="../media/image80.png"/><Relationship Id="rId4" Type="http://schemas.openxmlformats.org/officeDocument/2006/relationships/image" Target="../media/image3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6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8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0.xml"/><Relationship Id="rId1" Type="http://schemas.openxmlformats.org/officeDocument/2006/relationships/slideLayout" Target="../slideLayouts/slideLayout89.xml"/><Relationship Id="rId5" Type="http://schemas.openxmlformats.org/officeDocument/2006/relationships/image" Target="../media/image85.png"/><Relationship Id="rId4" Type="http://schemas.openxmlformats.org/officeDocument/2006/relationships/customXml" Target="../ink/ink6.xml"/></Relationships>
</file>

<file path=ppt/slides/_rels/slide7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1.xml"/><Relationship Id="rId1" Type="http://schemas.openxmlformats.org/officeDocument/2006/relationships/slideLayout" Target="../slideLayouts/slideLayout85.xml"/></Relationships>
</file>

<file path=ppt/slides/_rels/slide7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2.xml"/><Relationship Id="rId1" Type="http://schemas.openxmlformats.org/officeDocument/2006/relationships/slideLayout" Target="../slideLayouts/slideLayout85.xml"/><Relationship Id="rId5" Type="http://schemas.openxmlformats.org/officeDocument/2006/relationships/image" Target="../media/image87.png"/><Relationship Id="rId4" Type="http://schemas.openxmlformats.org/officeDocument/2006/relationships/customXml" Target="../ink/ink7.xml"/></Relationships>
</file>

<file path=ppt/slides/_rels/slide73.xml.rels><?xml version="1.0" encoding="UTF-8" standalone="yes"?>
<Relationships xmlns="http://schemas.openxmlformats.org/package/2006/relationships"><Relationship Id="rId3" Type="http://schemas.openxmlformats.org/officeDocument/2006/relationships/customXml" Target="../ink/ink8.xml"/><Relationship Id="rId2" Type="http://schemas.openxmlformats.org/officeDocument/2006/relationships/image" Target="../media/image86.png"/><Relationship Id="rId1" Type="http://schemas.openxmlformats.org/officeDocument/2006/relationships/slideLayout" Target="../slideLayouts/slideLayout85.xml"/><Relationship Id="rId4" Type="http://schemas.openxmlformats.org/officeDocument/2006/relationships/image" Target="../media/image88.png"/></Relationships>
</file>

<file path=ppt/slides/_rels/slide74.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2.png"/><Relationship Id="rId2" Type="http://schemas.openxmlformats.org/officeDocument/2006/relationships/notesSlide" Target="../notesSlides/notesSlide53.xml"/><Relationship Id="rId1" Type="http://schemas.openxmlformats.org/officeDocument/2006/relationships/slideLayout" Target="../slideLayouts/slideLayout89.xml"/><Relationship Id="rId6" Type="http://schemas.openxmlformats.org/officeDocument/2006/relationships/customXml" Target="../ink/ink9.xml"/><Relationship Id="rId5" Type="http://schemas.openxmlformats.org/officeDocument/2006/relationships/image" Target="../media/image91.png"/><Relationship Id="rId4" Type="http://schemas.openxmlformats.org/officeDocument/2006/relationships/image" Target="../media/image90.png"/></Relationships>
</file>

<file path=ppt/slides/_rels/slide7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4.xml"/><Relationship Id="rId1" Type="http://schemas.openxmlformats.org/officeDocument/2006/relationships/slideLayout" Target="../slideLayouts/slideLayout89.xml"/><Relationship Id="rId5" Type="http://schemas.openxmlformats.org/officeDocument/2006/relationships/image" Target="../media/image95.png"/><Relationship Id="rId4" Type="http://schemas.openxmlformats.org/officeDocument/2006/relationships/image" Target="../media/image94.png"/></Relationships>
</file>

<file path=ppt/slides/_rels/slide7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5.xml"/><Relationship Id="rId1" Type="http://schemas.openxmlformats.org/officeDocument/2006/relationships/slideLayout" Target="../slideLayouts/slideLayout89.xml"/><Relationship Id="rId4" Type="http://schemas.openxmlformats.org/officeDocument/2006/relationships/image" Target="../media/image97.png"/></Relationships>
</file>

<file path=ppt/slides/_rels/slide7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85.xml"/></Relationships>
</file>

<file path=ppt/slides/_rels/slide7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85.xml"/></Relationships>
</file>

<file path=ppt/slides/_rels/slide7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85.xml"/></Relationships>
</file>

<file path=ppt/slides/_rels/slide8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85.xml"/></Relationships>
</file>

<file path=ppt/slides/_rels/slide8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85.xml"/></Relationships>
</file>

<file path=ppt/slides/_rels/slide8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6.xml"/><Relationship Id="rId1" Type="http://schemas.openxmlformats.org/officeDocument/2006/relationships/slideLayout" Target="../slideLayouts/slideLayout85.xml"/></Relationships>
</file>

<file path=ppt/slides/_rels/slide83.xml.rels><?xml version="1.0" encoding="UTF-8" standalone="yes"?>
<Relationships xmlns="http://schemas.openxmlformats.org/package/2006/relationships"><Relationship Id="rId8" Type="http://schemas.openxmlformats.org/officeDocument/2006/relationships/image" Target="../media/image103.wmf"/><Relationship Id="rId3" Type="http://schemas.openxmlformats.org/officeDocument/2006/relationships/notesSlide" Target="../notesSlides/notesSlide57.xml"/><Relationship Id="rId7" Type="http://schemas.openxmlformats.org/officeDocument/2006/relationships/oleObject" Target="../embeddings/oleObject10.bin"/><Relationship Id="rId2" Type="http://schemas.openxmlformats.org/officeDocument/2006/relationships/slideLayout" Target="../slideLayouts/slideLayout85.xml"/><Relationship Id="rId1" Type="http://schemas.openxmlformats.org/officeDocument/2006/relationships/vmlDrawing" Target="../drawings/vmlDrawing5.vml"/><Relationship Id="rId6" Type="http://schemas.openxmlformats.org/officeDocument/2006/relationships/image" Target="../media/image102.wmf"/><Relationship Id="rId5" Type="http://schemas.openxmlformats.org/officeDocument/2006/relationships/oleObject" Target="../embeddings/oleObject9.bin"/><Relationship Id="rId4" Type="http://schemas.openxmlformats.org/officeDocument/2006/relationships/image" Target="../media/image86.png"/></Relationships>
</file>

<file path=ppt/slides/_rels/slide84.xml.rels><?xml version="1.0" encoding="UTF-8" standalone="yes"?>
<Relationships xmlns="http://schemas.openxmlformats.org/package/2006/relationships"><Relationship Id="rId8" Type="http://schemas.openxmlformats.org/officeDocument/2006/relationships/image" Target="../media/image105.wmf"/><Relationship Id="rId3" Type="http://schemas.openxmlformats.org/officeDocument/2006/relationships/notesSlide" Target="../notesSlides/notesSlide58.xml"/><Relationship Id="rId7" Type="http://schemas.openxmlformats.org/officeDocument/2006/relationships/oleObject" Target="../embeddings/oleObject12.bin"/><Relationship Id="rId2" Type="http://schemas.openxmlformats.org/officeDocument/2006/relationships/slideLayout" Target="../slideLayouts/slideLayout85.xml"/><Relationship Id="rId1" Type="http://schemas.openxmlformats.org/officeDocument/2006/relationships/vmlDrawing" Target="../drawings/vmlDrawing6.vml"/><Relationship Id="rId6" Type="http://schemas.openxmlformats.org/officeDocument/2006/relationships/image" Target="../media/image104.wmf"/><Relationship Id="rId5" Type="http://schemas.openxmlformats.org/officeDocument/2006/relationships/oleObject" Target="../embeddings/oleObject11.bin"/><Relationship Id="rId10" Type="http://schemas.openxmlformats.org/officeDocument/2006/relationships/image" Target="../media/image106.wmf"/><Relationship Id="rId4" Type="http://schemas.openxmlformats.org/officeDocument/2006/relationships/image" Target="../media/image86.png"/><Relationship Id="rId9" Type="http://schemas.openxmlformats.org/officeDocument/2006/relationships/oleObject" Target="../embeddings/oleObject13.bin"/></Relationships>
</file>

<file path=ppt/slides/_rels/slide85.xml.rels><?xml version="1.0" encoding="UTF-8" standalone="yes"?>
<Relationships xmlns="http://schemas.openxmlformats.org/package/2006/relationships"><Relationship Id="rId8" Type="http://schemas.openxmlformats.org/officeDocument/2006/relationships/image" Target="../media/image108.wmf"/><Relationship Id="rId13" Type="http://schemas.openxmlformats.org/officeDocument/2006/relationships/oleObject" Target="../embeddings/oleObject18.bin"/><Relationship Id="rId3" Type="http://schemas.openxmlformats.org/officeDocument/2006/relationships/notesSlide" Target="../notesSlides/notesSlide59.xml"/><Relationship Id="rId7" Type="http://schemas.openxmlformats.org/officeDocument/2006/relationships/oleObject" Target="../embeddings/oleObject15.bin"/><Relationship Id="rId12" Type="http://schemas.openxmlformats.org/officeDocument/2006/relationships/image" Target="../media/image110.wmf"/><Relationship Id="rId17" Type="http://schemas.openxmlformats.org/officeDocument/2006/relationships/image" Target="../media/image250.png"/><Relationship Id="rId2" Type="http://schemas.openxmlformats.org/officeDocument/2006/relationships/slideLayout" Target="../slideLayouts/slideLayout95.xml"/><Relationship Id="rId16" Type="http://schemas.openxmlformats.org/officeDocument/2006/relationships/image" Target="../media/image240.png"/><Relationship Id="rId1" Type="http://schemas.openxmlformats.org/officeDocument/2006/relationships/vmlDrawing" Target="../drawings/vmlDrawing7.vml"/><Relationship Id="rId6" Type="http://schemas.openxmlformats.org/officeDocument/2006/relationships/image" Target="../media/image107.wmf"/><Relationship Id="rId11" Type="http://schemas.openxmlformats.org/officeDocument/2006/relationships/oleObject" Target="../embeddings/oleObject17.bin"/><Relationship Id="rId5" Type="http://schemas.openxmlformats.org/officeDocument/2006/relationships/oleObject" Target="../embeddings/oleObject14.bin"/><Relationship Id="rId15" Type="http://schemas.openxmlformats.org/officeDocument/2006/relationships/image" Target="../media/image230.png"/><Relationship Id="rId10" Type="http://schemas.openxmlformats.org/officeDocument/2006/relationships/image" Target="../media/image109.wmf"/><Relationship Id="rId4" Type="http://schemas.openxmlformats.org/officeDocument/2006/relationships/image" Target="../media/image86.png"/><Relationship Id="rId9" Type="http://schemas.openxmlformats.org/officeDocument/2006/relationships/oleObject" Target="../embeddings/oleObject16.bin"/><Relationship Id="rId14" Type="http://schemas.openxmlformats.org/officeDocument/2006/relationships/image" Target="../media/image111.wmf"/></Relationships>
</file>

<file path=ppt/slides/_rels/slide86.xml.rels><?xml version="1.0" encoding="UTF-8" standalone="yes"?>
<Relationships xmlns="http://schemas.openxmlformats.org/package/2006/relationships"><Relationship Id="rId18" Type="http://schemas.openxmlformats.org/officeDocument/2006/relationships/oleObject" Target="../embeddings/oleObject9.bin"/><Relationship Id="rId3" Type="http://schemas.openxmlformats.org/officeDocument/2006/relationships/notesSlide" Target="../notesSlides/notesSlide60.xml"/><Relationship Id="rId17" Type="http://schemas.openxmlformats.org/officeDocument/2006/relationships/image" Target="../media/image250.png"/><Relationship Id="rId2" Type="http://schemas.openxmlformats.org/officeDocument/2006/relationships/slideLayout" Target="../slideLayouts/slideLayout95.xml"/><Relationship Id="rId16" Type="http://schemas.openxmlformats.org/officeDocument/2006/relationships/image" Target="../media/image240.png"/><Relationship Id="rId1" Type="http://schemas.openxmlformats.org/officeDocument/2006/relationships/vmlDrawing" Target="../drawings/vmlDrawing8.vml"/><Relationship Id="rId6" Type="http://schemas.openxmlformats.org/officeDocument/2006/relationships/image" Target="../media/image109.wmf"/><Relationship Id="rId5" Type="http://schemas.openxmlformats.org/officeDocument/2006/relationships/oleObject" Target="../embeddings/oleObject19.bin"/><Relationship Id="rId19" Type="http://schemas.openxmlformats.org/officeDocument/2006/relationships/image" Target="../media/image102.wmf"/><Relationship Id="rId4" Type="http://schemas.openxmlformats.org/officeDocument/2006/relationships/image" Target="../media/image86.png"/></Relationships>
</file>

<file path=ppt/slides/_rels/slide87.xml.rels><?xml version="1.0" encoding="UTF-8" standalone="yes"?>
<Relationships xmlns="http://schemas.openxmlformats.org/package/2006/relationships"><Relationship Id="rId8" Type="http://schemas.openxmlformats.org/officeDocument/2006/relationships/image" Target="../media/image109.wmf"/><Relationship Id="rId18" Type="http://schemas.openxmlformats.org/officeDocument/2006/relationships/oleObject" Target="../embeddings/oleObject9.bin"/><Relationship Id="rId3" Type="http://schemas.openxmlformats.org/officeDocument/2006/relationships/notesSlide" Target="../notesSlides/notesSlide61.xml"/><Relationship Id="rId7" Type="http://schemas.openxmlformats.org/officeDocument/2006/relationships/oleObject" Target="../embeddings/oleObject19.bin"/><Relationship Id="rId17" Type="http://schemas.openxmlformats.org/officeDocument/2006/relationships/image" Target="../media/image250.png"/><Relationship Id="rId2" Type="http://schemas.openxmlformats.org/officeDocument/2006/relationships/slideLayout" Target="../slideLayouts/slideLayout95.xml"/><Relationship Id="rId16" Type="http://schemas.openxmlformats.org/officeDocument/2006/relationships/image" Target="../media/image240.png"/><Relationship Id="rId1" Type="http://schemas.openxmlformats.org/officeDocument/2006/relationships/vmlDrawing" Target="../drawings/vmlDrawing9.vml"/><Relationship Id="rId6" Type="http://schemas.openxmlformats.org/officeDocument/2006/relationships/image" Target="../media/image107.wmf"/><Relationship Id="rId11" Type="http://schemas.openxmlformats.org/officeDocument/2006/relationships/image" Target="../media/image420.png"/><Relationship Id="rId5" Type="http://schemas.openxmlformats.org/officeDocument/2006/relationships/oleObject" Target="../embeddings/oleObject20.bin"/><Relationship Id="rId10" Type="http://schemas.openxmlformats.org/officeDocument/2006/relationships/image" Target="../media/image111.wmf"/><Relationship Id="rId19" Type="http://schemas.openxmlformats.org/officeDocument/2006/relationships/image" Target="../media/image102.wmf"/><Relationship Id="rId4" Type="http://schemas.openxmlformats.org/officeDocument/2006/relationships/image" Target="../media/image86.png"/><Relationship Id="rId9" Type="http://schemas.openxmlformats.org/officeDocument/2006/relationships/oleObject" Target="../embeddings/oleObject21.bin"/></Relationships>
</file>

<file path=ppt/slides/_rels/slide88.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notesSlide" Target="../notesSlides/notesSlide62.xml"/><Relationship Id="rId7" Type="http://schemas.openxmlformats.org/officeDocument/2006/relationships/image" Target="../media/image113.wmf"/><Relationship Id="rId2" Type="http://schemas.openxmlformats.org/officeDocument/2006/relationships/slideLayout" Target="../slideLayouts/slideLayout95.xml"/><Relationship Id="rId1" Type="http://schemas.openxmlformats.org/officeDocument/2006/relationships/vmlDrawing" Target="../drawings/vmlDrawing10.vml"/><Relationship Id="rId6" Type="http://schemas.openxmlformats.org/officeDocument/2006/relationships/oleObject" Target="../embeddings/oleObject23.bin"/><Relationship Id="rId5" Type="http://schemas.openxmlformats.org/officeDocument/2006/relationships/image" Target="../media/image112.wmf"/><Relationship Id="rId4" Type="http://schemas.openxmlformats.org/officeDocument/2006/relationships/oleObject" Target="../embeddings/oleObject22.bin"/></Relationships>
</file>

<file path=ppt/slides/_rels/slide89.xml.rels><?xml version="1.0" encoding="UTF-8" standalone="yes"?>
<Relationships xmlns="http://schemas.openxmlformats.org/package/2006/relationships"><Relationship Id="rId8" Type="http://schemas.openxmlformats.org/officeDocument/2006/relationships/image" Target="../media/image115.wmf"/><Relationship Id="rId3" Type="http://schemas.openxmlformats.org/officeDocument/2006/relationships/notesSlide" Target="../notesSlides/notesSlide63.xml"/><Relationship Id="rId7" Type="http://schemas.openxmlformats.org/officeDocument/2006/relationships/oleObject" Target="../embeddings/oleObject25.bin"/><Relationship Id="rId2" Type="http://schemas.openxmlformats.org/officeDocument/2006/relationships/slideLayout" Target="../slideLayouts/slideLayout85.xml"/><Relationship Id="rId1" Type="http://schemas.openxmlformats.org/officeDocument/2006/relationships/vmlDrawing" Target="../drawings/vmlDrawing11.vml"/><Relationship Id="rId6" Type="http://schemas.openxmlformats.org/officeDocument/2006/relationships/image" Target="../media/image114.wmf"/><Relationship Id="rId5" Type="http://schemas.openxmlformats.org/officeDocument/2006/relationships/oleObject" Target="../embeddings/oleObject24.bin"/><Relationship Id="rId4" Type="http://schemas.openxmlformats.org/officeDocument/2006/relationships/image" Target="../media/image86.png"/></Relationships>
</file>

<file path=ppt/slides/_rels/slide90.xml.rels><?xml version="1.0" encoding="UTF-8" standalone="yes"?>
<Relationships xmlns="http://schemas.openxmlformats.org/package/2006/relationships"><Relationship Id="rId8" Type="http://schemas.openxmlformats.org/officeDocument/2006/relationships/image" Target="../media/image117.wmf"/><Relationship Id="rId3" Type="http://schemas.openxmlformats.org/officeDocument/2006/relationships/notesSlide" Target="../notesSlides/notesSlide64.xml"/><Relationship Id="rId7" Type="http://schemas.openxmlformats.org/officeDocument/2006/relationships/oleObject" Target="../embeddings/oleObject27.bin"/><Relationship Id="rId2" Type="http://schemas.openxmlformats.org/officeDocument/2006/relationships/slideLayout" Target="../slideLayouts/slideLayout85.xml"/><Relationship Id="rId1" Type="http://schemas.openxmlformats.org/officeDocument/2006/relationships/vmlDrawing" Target="../drawings/vmlDrawing12.vml"/><Relationship Id="rId6" Type="http://schemas.openxmlformats.org/officeDocument/2006/relationships/image" Target="../media/image116.wmf"/><Relationship Id="rId5" Type="http://schemas.openxmlformats.org/officeDocument/2006/relationships/oleObject" Target="../embeddings/oleObject26.bin"/><Relationship Id="rId4" Type="http://schemas.openxmlformats.org/officeDocument/2006/relationships/image" Target="../media/image86.png"/></Relationships>
</file>

<file path=ppt/slides/_rels/slide91.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notesSlide" Target="../notesSlides/notesSlide65.xml"/><Relationship Id="rId7" Type="http://schemas.openxmlformats.org/officeDocument/2006/relationships/image" Target="../media/image118.wmf"/><Relationship Id="rId2" Type="http://schemas.openxmlformats.org/officeDocument/2006/relationships/slideLayout" Target="../slideLayouts/slideLayout95.xml"/><Relationship Id="rId1" Type="http://schemas.openxmlformats.org/officeDocument/2006/relationships/vmlDrawing" Target="../drawings/vmlDrawing13.vml"/><Relationship Id="rId6" Type="http://schemas.openxmlformats.org/officeDocument/2006/relationships/oleObject" Target="../embeddings/oleObject29.bin"/><Relationship Id="rId11" Type="http://schemas.openxmlformats.org/officeDocument/2006/relationships/image" Target="../media/image120.wmf"/><Relationship Id="rId5" Type="http://schemas.openxmlformats.org/officeDocument/2006/relationships/image" Target="../media/image116.wmf"/><Relationship Id="rId10" Type="http://schemas.openxmlformats.org/officeDocument/2006/relationships/oleObject" Target="../embeddings/oleObject31.bin"/><Relationship Id="rId4" Type="http://schemas.openxmlformats.org/officeDocument/2006/relationships/oleObject" Target="../embeddings/oleObject28.bin"/><Relationship Id="rId9" Type="http://schemas.openxmlformats.org/officeDocument/2006/relationships/image" Target="../media/image119.wmf"/></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87.xml"/><Relationship Id="rId1" Type="http://schemas.openxmlformats.org/officeDocument/2006/relationships/vmlDrawing" Target="../drawings/vmlDrawing14.vml"/><Relationship Id="rId6" Type="http://schemas.openxmlformats.org/officeDocument/2006/relationships/image" Target="../media/image121.png"/><Relationship Id="rId5" Type="http://schemas.openxmlformats.org/officeDocument/2006/relationships/image" Target="../media/image118.wmf"/><Relationship Id="rId4" Type="http://schemas.openxmlformats.org/officeDocument/2006/relationships/oleObject" Target="../embeddings/oleObject32.bin"/></Relationships>
</file>

<file path=ppt/slides/_rels/slide93.xml.rels><?xml version="1.0" encoding="UTF-8" standalone="yes"?>
<Relationships xmlns="http://schemas.openxmlformats.org/package/2006/relationships"><Relationship Id="rId2" Type="http://schemas.openxmlformats.org/officeDocument/2006/relationships/image" Target="../media/image530.png"/><Relationship Id="rId1" Type="http://schemas.openxmlformats.org/officeDocument/2006/relationships/slideLayout" Target="../slideLayouts/slideLayout8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85.xml"/><Relationship Id="rId1" Type="http://schemas.openxmlformats.org/officeDocument/2006/relationships/vmlDrawing" Target="../drawings/vmlDrawing15.vml"/><Relationship Id="rId6" Type="http://schemas.openxmlformats.org/officeDocument/2006/relationships/image" Target="../media/image350.png"/><Relationship Id="rId5" Type="http://schemas.openxmlformats.org/officeDocument/2006/relationships/image" Target="../media/image340.png"/><Relationship Id="rId4" Type="http://schemas.openxmlformats.org/officeDocument/2006/relationships/image" Target="../media/image122.wm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98.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85.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85.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98.xml"/><Relationship Id="rId1" Type="http://schemas.openxmlformats.org/officeDocument/2006/relationships/vmlDrawing" Target="../drawings/vmlDrawing16.vml"/><Relationship Id="rId5" Type="http://schemas.openxmlformats.org/officeDocument/2006/relationships/image" Target="../media/image124.wmf"/><Relationship Id="rId4" Type="http://schemas.openxmlformats.org/officeDocument/2006/relationships/oleObject" Target="../embeddings/oleObject34.bin"/></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98.xml"/><Relationship Id="rId1" Type="http://schemas.openxmlformats.org/officeDocument/2006/relationships/vmlDrawing" Target="../drawings/vmlDrawing17.vml"/><Relationship Id="rId6" Type="http://schemas.openxmlformats.org/officeDocument/2006/relationships/image" Target="../media/image126.png"/><Relationship Id="rId5" Type="http://schemas.openxmlformats.org/officeDocument/2006/relationships/image" Target="../media/image125.wmf"/><Relationship Id="rId4" Type="http://schemas.openxmlformats.org/officeDocument/2006/relationships/oleObject" Target="../embeddings/oleObject35.bin"/></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98.xml"/></Relationships>
</file>

<file path=ppt/slides/_rels/slide103.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85.xml"/></Relationships>
</file>

<file path=ppt/slides/_rels/slide104.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85.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85.xml"/><Relationship Id="rId1" Type="http://schemas.openxmlformats.org/officeDocument/2006/relationships/vmlDrawing" Target="../drawings/vmlDrawing18.vml"/><Relationship Id="rId5" Type="http://schemas.openxmlformats.org/officeDocument/2006/relationships/image" Target="../media/image129.png"/><Relationship Id="rId4" Type="http://schemas.openxmlformats.org/officeDocument/2006/relationships/oleObject" Target="../embeddings/oleObject36.bin"/></Relationships>
</file>

<file path=ppt/slides/_rels/slide106.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hyperlink" Target="http://www.robots.ox.ac.uk/~vgg/hzbook/code/" TargetMode="External"/><Relationship Id="rId7" Type="http://schemas.openxmlformats.org/officeDocument/2006/relationships/image" Target="../media/image131.wmf"/><Relationship Id="rId2" Type="http://schemas.openxmlformats.org/officeDocument/2006/relationships/slideLayout" Target="../slideLayouts/slideLayout85.xml"/><Relationship Id="rId1" Type="http://schemas.openxmlformats.org/officeDocument/2006/relationships/vmlDrawing" Target="../drawings/vmlDrawing19.vml"/><Relationship Id="rId6" Type="http://schemas.openxmlformats.org/officeDocument/2006/relationships/oleObject" Target="../embeddings/oleObject38.bin"/><Relationship Id="rId5" Type="http://schemas.openxmlformats.org/officeDocument/2006/relationships/image" Target="../media/image130.wmf"/><Relationship Id="rId4" Type="http://schemas.openxmlformats.org/officeDocument/2006/relationships/oleObject" Target="../embeddings/oleObject37.bin"/><Relationship Id="rId9" Type="http://schemas.openxmlformats.org/officeDocument/2006/relationships/image" Target="../media/image132.wmf"/></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85.xml"/></Relationships>
</file>

<file path=ppt/slides/_rels/slide108.xml.rels><?xml version="1.0" encoding="UTF-8" standalone="yes"?>
<Relationships xmlns="http://schemas.openxmlformats.org/package/2006/relationships"><Relationship Id="rId2" Type="http://schemas.openxmlformats.org/officeDocument/2006/relationships/hyperlink" Target="http://danielwedge.com/fmatrix/" TargetMode="External"/><Relationship Id="rId1" Type="http://schemas.openxmlformats.org/officeDocument/2006/relationships/slideLayout" Target="../slideLayouts/slideLayout8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10.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slideLayout" Target="../slideLayouts/slideLayout122.xml"/><Relationship Id="rId1" Type="http://schemas.openxmlformats.org/officeDocument/2006/relationships/vmlDrawing" Target="../drawings/vmlDrawing20.vml"/><Relationship Id="rId5" Type="http://schemas.openxmlformats.org/officeDocument/2006/relationships/image" Target="../media/image133.wmf"/><Relationship Id="rId4" Type="http://schemas.openxmlformats.org/officeDocument/2006/relationships/oleObject" Target="../embeddings/oleObject40.bin"/></Relationships>
</file>

<file path=ppt/slides/_rels/slide111.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slideLayout" Target="../slideLayouts/slideLayout122.xml"/><Relationship Id="rId1" Type="http://schemas.openxmlformats.org/officeDocument/2006/relationships/vmlDrawing" Target="../drawings/vmlDrawing21.vml"/><Relationship Id="rId5" Type="http://schemas.openxmlformats.org/officeDocument/2006/relationships/image" Target="../media/image133.wmf"/><Relationship Id="rId4" Type="http://schemas.openxmlformats.org/officeDocument/2006/relationships/oleObject" Target="../embeddings/oleObject41.bin"/></Relationships>
</file>

<file path=ppt/slides/_rels/slide112.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73.xml"/><Relationship Id="rId1" Type="http://schemas.openxmlformats.org/officeDocument/2006/relationships/slideLayout" Target="../slideLayouts/slideLayout85.xml"/></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96.xml"/><Relationship Id="rId1" Type="http://schemas.openxmlformats.org/officeDocument/2006/relationships/vmlDrawing" Target="../drawings/vmlDrawing22.vml"/><Relationship Id="rId6" Type="http://schemas.openxmlformats.org/officeDocument/2006/relationships/image" Target="../media/image136.wmf"/><Relationship Id="rId5" Type="http://schemas.openxmlformats.org/officeDocument/2006/relationships/oleObject" Target="../embeddings/oleObject42.bin"/><Relationship Id="rId4" Type="http://schemas.openxmlformats.org/officeDocument/2006/relationships/image" Target="../media/image137.png"/></Relationships>
</file>

<file path=ppt/slides/_rels/slide11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75.xml"/><Relationship Id="rId1" Type="http://schemas.openxmlformats.org/officeDocument/2006/relationships/slideLayout" Target="../slideLayouts/slideLayout85.xml"/></Relationships>
</file>

<file path=ppt/slides/_rels/slide115.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notesSlide" Target="../notesSlides/notesSlide76.xml"/><Relationship Id="rId7" Type="http://schemas.openxmlformats.org/officeDocument/2006/relationships/image" Target="../media/image142.png"/><Relationship Id="rId2" Type="http://schemas.openxmlformats.org/officeDocument/2006/relationships/slideLayout" Target="../slideLayouts/slideLayout85.xml"/><Relationship Id="rId1" Type="http://schemas.openxmlformats.org/officeDocument/2006/relationships/vmlDrawing" Target="../drawings/vmlDrawing23.vml"/><Relationship Id="rId6" Type="http://schemas.openxmlformats.org/officeDocument/2006/relationships/image" Target="../media/image141.png"/><Relationship Id="rId5" Type="http://schemas.openxmlformats.org/officeDocument/2006/relationships/image" Target="../media/image139.wmf"/><Relationship Id="rId4" Type="http://schemas.openxmlformats.org/officeDocument/2006/relationships/oleObject" Target="../embeddings/oleObject43.bin"/><Relationship Id="rId9" Type="http://schemas.openxmlformats.org/officeDocument/2006/relationships/image" Target="../media/image140.wmf"/></Relationships>
</file>

<file path=ppt/slides/_rels/slide11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77.xml"/><Relationship Id="rId1" Type="http://schemas.openxmlformats.org/officeDocument/2006/relationships/slideLayout" Target="../slideLayouts/slideLayout89.xml"/></Relationships>
</file>

<file path=ppt/slides/_rels/slide11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78.xml"/><Relationship Id="rId1" Type="http://schemas.openxmlformats.org/officeDocument/2006/relationships/slideLayout" Target="../slideLayouts/slideLayout89.xml"/></Relationships>
</file>

<file path=ppt/slides/_rels/slide11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79.xml"/><Relationship Id="rId1" Type="http://schemas.openxmlformats.org/officeDocument/2006/relationships/slideLayout" Target="../slideLayouts/slideLayout89.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8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12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22.xml"/></Relationships>
</file>

<file path=ppt/slides/_rels/slide122.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slideLayout" Target="../slideLayouts/slideLayout122.xml"/><Relationship Id="rId1" Type="http://schemas.openxmlformats.org/officeDocument/2006/relationships/vmlDrawing" Target="../drawings/vmlDrawing24.vml"/><Relationship Id="rId5" Type="http://schemas.openxmlformats.org/officeDocument/2006/relationships/image" Target="../media/image133.wmf"/><Relationship Id="rId4" Type="http://schemas.openxmlformats.org/officeDocument/2006/relationships/oleObject" Target="../embeddings/oleObject40.bin"/></Relationships>
</file>

<file path=ppt/slides/_rels/slide12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slideLayout" Target="../slideLayouts/slideLayout122.xml"/><Relationship Id="rId1" Type="http://schemas.openxmlformats.org/officeDocument/2006/relationships/vmlDrawing" Target="../drawings/vmlDrawing25.vml"/><Relationship Id="rId5" Type="http://schemas.openxmlformats.org/officeDocument/2006/relationships/image" Target="../media/image133.wmf"/><Relationship Id="rId4" Type="http://schemas.openxmlformats.org/officeDocument/2006/relationships/oleObject" Target="../embeddings/oleObject41.bin"/></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2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2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2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2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2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2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27.xml"/></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88.xml"/><Relationship Id="rId7" Type="http://schemas.openxmlformats.org/officeDocument/2006/relationships/image" Target="../media/image147.wmf"/><Relationship Id="rId2" Type="http://schemas.openxmlformats.org/officeDocument/2006/relationships/slideLayout" Target="../slideLayouts/slideLayout127.xml"/><Relationship Id="rId1" Type="http://schemas.openxmlformats.org/officeDocument/2006/relationships/vmlDrawing" Target="../drawings/vmlDrawing26.vml"/><Relationship Id="rId6" Type="http://schemas.openxmlformats.org/officeDocument/2006/relationships/oleObject" Target="../embeddings/oleObject46.bin"/><Relationship Id="rId5" Type="http://schemas.openxmlformats.org/officeDocument/2006/relationships/image" Target="../media/image146.wmf"/><Relationship Id="rId4" Type="http://schemas.openxmlformats.org/officeDocument/2006/relationships/oleObject" Target="../embeddings/oleObject45.bin"/></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89.xml"/><Relationship Id="rId7" Type="http://schemas.openxmlformats.org/officeDocument/2006/relationships/image" Target="../media/image148.wmf"/><Relationship Id="rId2" Type="http://schemas.openxmlformats.org/officeDocument/2006/relationships/slideLayout" Target="../slideLayouts/slideLayout127.xml"/><Relationship Id="rId1" Type="http://schemas.openxmlformats.org/officeDocument/2006/relationships/vmlDrawing" Target="../drawings/vmlDrawing27.vml"/><Relationship Id="rId6" Type="http://schemas.openxmlformats.org/officeDocument/2006/relationships/oleObject" Target="../embeddings/oleObject48.bin"/><Relationship Id="rId5" Type="http://schemas.openxmlformats.org/officeDocument/2006/relationships/image" Target="../media/image146.wmf"/><Relationship Id="rId4" Type="http://schemas.openxmlformats.org/officeDocument/2006/relationships/oleObject" Target="../embeddings/oleObject47.bin"/></Relationships>
</file>

<file path=ppt/slides/_rels/slide133.xml.rels><?xml version="1.0" encoding="UTF-8" standalone="yes"?>
<Relationships xmlns="http://schemas.openxmlformats.org/package/2006/relationships"><Relationship Id="rId8" Type="http://schemas.openxmlformats.org/officeDocument/2006/relationships/oleObject" Target="../embeddings/oleObject51.bin"/><Relationship Id="rId13" Type="http://schemas.openxmlformats.org/officeDocument/2006/relationships/image" Target="../media/image146.wmf"/><Relationship Id="rId3" Type="http://schemas.openxmlformats.org/officeDocument/2006/relationships/notesSlide" Target="../notesSlides/notesSlide90.xml"/><Relationship Id="rId7" Type="http://schemas.openxmlformats.org/officeDocument/2006/relationships/image" Target="../media/image150.wmf"/><Relationship Id="rId12" Type="http://schemas.openxmlformats.org/officeDocument/2006/relationships/oleObject" Target="../embeddings/oleObject53.bin"/><Relationship Id="rId2" Type="http://schemas.openxmlformats.org/officeDocument/2006/relationships/slideLayout" Target="../slideLayouts/slideLayout127.xml"/><Relationship Id="rId1" Type="http://schemas.openxmlformats.org/officeDocument/2006/relationships/vmlDrawing" Target="../drawings/vmlDrawing28.vml"/><Relationship Id="rId6" Type="http://schemas.openxmlformats.org/officeDocument/2006/relationships/oleObject" Target="../embeddings/oleObject50.bin"/><Relationship Id="rId11" Type="http://schemas.openxmlformats.org/officeDocument/2006/relationships/image" Target="../media/image152.wmf"/><Relationship Id="rId5" Type="http://schemas.openxmlformats.org/officeDocument/2006/relationships/image" Target="../media/image149.wmf"/><Relationship Id="rId10" Type="http://schemas.openxmlformats.org/officeDocument/2006/relationships/oleObject" Target="../embeddings/oleObject52.bin"/><Relationship Id="rId4" Type="http://schemas.openxmlformats.org/officeDocument/2006/relationships/oleObject" Target="../embeddings/oleObject49.bin"/><Relationship Id="rId9" Type="http://schemas.openxmlformats.org/officeDocument/2006/relationships/image" Target="../media/image151.wmf"/></Relationships>
</file>

<file path=ppt/slides/_rels/slide134.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122.xml"/><Relationship Id="rId1" Type="http://schemas.openxmlformats.org/officeDocument/2006/relationships/vmlDrawing" Target="../drawings/vmlDrawing29.vml"/><Relationship Id="rId5" Type="http://schemas.openxmlformats.org/officeDocument/2006/relationships/image" Target="../media/image153.wmf"/><Relationship Id="rId4" Type="http://schemas.openxmlformats.org/officeDocument/2006/relationships/oleObject" Target="../embeddings/oleObject54.bin"/></Relationships>
</file>

<file path=ppt/slides/_rels/slide13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92.xml"/><Relationship Id="rId1" Type="http://schemas.openxmlformats.org/officeDocument/2006/relationships/slideLayout" Target="../slideLayouts/slideLayout122.xml"/></Relationships>
</file>

<file path=ppt/slides/_rels/slide13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22.xml"/></Relationships>
</file>

<file path=ppt/slides/_rels/slide13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2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22.xml"/></Relationships>
</file>

<file path=ppt/slides/_rels/slide141.xml.rels><?xml version="1.0" encoding="UTF-8" standalone="yes"?>
<Relationships xmlns="http://schemas.openxmlformats.org/package/2006/relationships"><Relationship Id="rId3" Type="http://schemas.openxmlformats.org/officeDocument/2006/relationships/hyperlink" Target="http://research.microsoft.com/~zhang/Papers/TR99-21.pdf" TargetMode="External"/><Relationship Id="rId2" Type="http://schemas.openxmlformats.org/officeDocument/2006/relationships/notesSlide" Target="../notesSlides/notesSlide94.xml"/><Relationship Id="rId1" Type="http://schemas.openxmlformats.org/officeDocument/2006/relationships/slideLayout" Target="../slideLayouts/slideLayout122.xml"/></Relationships>
</file>

<file path=ppt/slides/_rels/slide142.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95.xml"/><Relationship Id="rId1" Type="http://schemas.openxmlformats.org/officeDocument/2006/relationships/slideLayout" Target="../slideLayouts/slideLayout122.xml"/><Relationship Id="rId4" Type="http://schemas.openxmlformats.org/officeDocument/2006/relationships/image" Target="../media/image15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ABFD4AD-6A2A-48BA-88FD-AFCB31C813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
        <p:nvSpPr>
          <p:cNvPr id="4" name="TextBox 3">
            <a:extLst>
              <a:ext uri="{FF2B5EF4-FFF2-40B4-BE49-F238E27FC236}">
                <a16:creationId xmlns:a16="http://schemas.microsoft.com/office/drawing/2014/main" id="{57522C04-237E-4CEE-8A0B-C2590A5221CD}"/>
              </a:ext>
            </a:extLst>
          </p:cNvPr>
          <p:cNvSpPr txBox="1"/>
          <p:nvPr/>
        </p:nvSpPr>
        <p:spPr>
          <a:xfrm>
            <a:off x="4953000" y="5145024"/>
            <a:ext cx="3459480"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A9ABA2B-F834-4D02-9F89-39181393005A}" type="datetime3">
              <a:rPr kumimoji="0" lang="en-US" sz="2650" b="0" i="0" u="none" strike="noStrike" kern="1200" cap="none" spc="0" normalizeH="0" baseline="0" noProof="0" smtClean="0">
                <a:ln>
                  <a:noFill/>
                </a:ln>
                <a:solidFill>
                  <a:srgbClr val="179EE0"/>
                </a:solidFill>
                <a:effectLst/>
                <a:uLnTx/>
                <a:uFillTx/>
                <a:latin typeface="Orator Std" panose="020D0509020203030204" pitchFamily="49"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6 April 2020</a:t>
            </a:fld>
            <a:endParaRPr kumimoji="0" lang="en-US" sz="2650" b="0" i="0" u="none" strike="noStrike" kern="1200" cap="none" spc="0" normalizeH="0" baseline="0" noProof="0" dirty="0">
              <a:ln>
                <a:noFill/>
              </a:ln>
              <a:solidFill>
                <a:srgbClr val="179EE0"/>
              </a:solidFill>
              <a:effectLst/>
              <a:uLnTx/>
              <a:uFillTx/>
              <a:latin typeface="Orator Std" panose="020D0509020203030204" pitchFamily="49" charset="0"/>
              <a:ea typeface="+mn-ea"/>
              <a:cs typeface="Arial" panose="020B0604020202020204" pitchFamily="34" charset="0"/>
            </a:endParaRPr>
          </a:p>
        </p:txBody>
      </p:sp>
    </p:spTree>
    <p:extLst>
      <p:ext uri="{BB962C8B-B14F-4D97-AF65-F5344CB8AC3E}">
        <p14:creationId xmlns:p14="http://schemas.microsoft.com/office/powerpoint/2010/main" val="222895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2"/>
          <p:cNvPicPr>
            <a:picLocks noChangeAspect="1" noChangeArrowheads="1"/>
          </p:cNvPicPr>
          <p:nvPr/>
        </p:nvPicPr>
        <p:blipFill>
          <a:blip r:embed="rId2" cstate="print"/>
          <a:srcRect/>
          <a:stretch>
            <a:fillRect/>
          </a:stretch>
        </p:blipFill>
        <p:spPr bwMode="auto">
          <a:xfrm>
            <a:off x="5075482" y="1371600"/>
            <a:ext cx="3455987" cy="2287587"/>
          </a:xfrm>
          <a:prstGeom prst="rect">
            <a:avLst/>
          </a:prstGeom>
          <a:noFill/>
          <a:ln w="9525">
            <a:noFill/>
            <a:miter lim="800000"/>
            <a:headEnd/>
            <a:tailEnd/>
          </a:ln>
        </p:spPr>
      </p:pic>
      <p:pic>
        <p:nvPicPr>
          <p:cNvPr id="29699" name="Picture 13"/>
          <p:cNvPicPr>
            <a:picLocks noChangeAspect="1" noChangeArrowheads="1"/>
          </p:cNvPicPr>
          <p:nvPr/>
        </p:nvPicPr>
        <p:blipFill>
          <a:blip r:embed="rId3" cstate="print"/>
          <a:srcRect/>
          <a:stretch>
            <a:fillRect/>
          </a:stretch>
        </p:blipFill>
        <p:spPr bwMode="auto">
          <a:xfrm>
            <a:off x="1063869" y="1373187"/>
            <a:ext cx="2971800" cy="2473325"/>
          </a:xfrm>
          <a:prstGeom prst="rect">
            <a:avLst/>
          </a:prstGeom>
          <a:noFill/>
          <a:ln w="9525">
            <a:noFill/>
            <a:miter lim="800000"/>
            <a:headEnd/>
            <a:tailEnd/>
          </a:ln>
        </p:spPr>
      </p:pic>
      <p:sp>
        <p:nvSpPr>
          <p:cNvPr id="29700" name="Rectangle 15"/>
          <p:cNvSpPr>
            <a:spLocks noChangeArrowheads="1"/>
          </p:cNvSpPr>
          <p:nvPr/>
        </p:nvSpPr>
        <p:spPr bwMode="auto">
          <a:xfrm>
            <a:off x="6965950" y="6613525"/>
            <a:ext cx="2178050" cy="2444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prstClr val="black"/>
                </a:solidFill>
                <a:effectLst/>
                <a:uLnTx/>
                <a:uFillTx/>
                <a:latin typeface="EngraversGothic BT Regular" charset="0"/>
                <a:ea typeface="+mn-ea"/>
                <a:cs typeface="+mn-cs"/>
              </a:rPr>
              <a:t>Figures © Stephen E. Palmer, 2002</a:t>
            </a:r>
          </a:p>
        </p:txBody>
      </p:sp>
      <p:sp>
        <p:nvSpPr>
          <p:cNvPr id="29701" name="Rectangle 16"/>
          <p:cNvSpPr>
            <a:spLocks noGrp="1" noChangeArrowheads="1"/>
          </p:cNvSpPr>
          <p:nvPr>
            <p:ph type="title"/>
          </p:nvPr>
        </p:nvSpPr>
        <p:spPr>
          <a:xfrm>
            <a:off x="609600" y="76200"/>
            <a:ext cx="8534400" cy="838200"/>
          </a:xfrm>
        </p:spPr>
        <p:txBody>
          <a:bodyPr/>
          <a:lstStyle/>
          <a:p>
            <a:pPr eaLnBrk="1" hangingPunct="1"/>
            <a:r>
              <a:rPr lang="en-US" sz="3000"/>
              <a:t>Dimensionality Reduction Machine (3D to 2D)</a:t>
            </a:r>
          </a:p>
        </p:txBody>
      </p:sp>
      <p:sp>
        <p:nvSpPr>
          <p:cNvPr id="29702" name="Text Box 18"/>
          <p:cNvSpPr txBox="1">
            <a:spLocks noChangeArrowheads="1"/>
          </p:cNvSpPr>
          <p:nvPr/>
        </p:nvSpPr>
        <p:spPr bwMode="auto">
          <a:xfrm>
            <a:off x="1673469" y="902677"/>
            <a:ext cx="1590675" cy="519113"/>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1" u="none" strike="noStrike" kern="1200" cap="none" spc="0" normalizeH="0" baseline="0" noProof="0">
                <a:ln>
                  <a:noFill/>
                </a:ln>
                <a:solidFill>
                  <a:prstClr val="black"/>
                </a:solidFill>
                <a:effectLst/>
                <a:uLnTx/>
                <a:uFillTx/>
                <a:latin typeface="Arial" charset="0"/>
                <a:ea typeface="+mn-ea"/>
                <a:cs typeface="+mn-cs"/>
              </a:rPr>
              <a:t>3D world</a:t>
            </a:r>
          </a:p>
        </p:txBody>
      </p:sp>
      <p:sp>
        <p:nvSpPr>
          <p:cNvPr id="29703" name="Text Box 19"/>
          <p:cNvSpPr txBox="1">
            <a:spLocks noChangeArrowheads="1"/>
          </p:cNvSpPr>
          <p:nvPr/>
        </p:nvSpPr>
        <p:spPr bwMode="auto">
          <a:xfrm>
            <a:off x="6016869" y="902677"/>
            <a:ext cx="1709738" cy="519113"/>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1" u="none" strike="noStrike" kern="1200" cap="none" spc="0" normalizeH="0" baseline="0" noProof="0" dirty="0">
                <a:ln>
                  <a:noFill/>
                </a:ln>
                <a:solidFill>
                  <a:prstClr val="black"/>
                </a:solidFill>
                <a:effectLst/>
                <a:uLnTx/>
                <a:uFillTx/>
                <a:latin typeface="Arial" charset="0"/>
                <a:ea typeface="+mn-ea"/>
                <a:cs typeface="+mn-cs"/>
              </a:rPr>
              <a:t>2D image</a:t>
            </a:r>
          </a:p>
        </p:txBody>
      </p:sp>
      <p:sp>
        <p:nvSpPr>
          <p:cNvPr id="9" name="Right Arrow 8"/>
          <p:cNvSpPr/>
          <p:nvPr/>
        </p:nvSpPr>
        <p:spPr>
          <a:xfrm>
            <a:off x="4264269" y="2287587"/>
            <a:ext cx="6096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66544C8E-B008-4795-A126-D5D3BD5BC760}"/>
              </a:ext>
            </a:extLst>
          </p:cNvPr>
          <p:cNvSpPr txBox="1"/>
          <p:nvPr/>
        </p:nvSpPr>
        <p:spPr>
          <a:xfrm>
            <a:off x="533400" y="4191000"/>
            <a:ext cx="8305800" cy="2123658"/>
          </a:xfrm>
          <a:prstGeom prst="rect">
            <a:avLst/>
          </a:prstGeom>
          <a:noFill/>
        </p:spPr>
        <p:txBody>
          <a:bodyPr wrap="square" rtlCol="0">
            <a:spAutoFit/>
          </a:bodyPr>
          <a:lstStyle/>
          <a:p>
            <a:r>
              <a:rPr lang="en-US" dirty="0"/>
              <a:t>Lengths are lost…</a:t>
            </a:r>
          </a:p>
          <a:p>
            <a:r>
              <a:rPr lang="en-US" dirty="0"/>
              <a:t>	…and so area is lost.</a:t>
            </a:r>
          </a:p>
          <a:p>
            <a:endParaRPr lang="en-US" dirty="0"/>
          </a:p>
          <a:p>
            <a:r>
              <a:rPr lang="en-US" dirty="0"/>
              <a:t>Angle preservation is lost…</a:t>
            </a:r>
          </a:p>
          <a:p>
            <a:r>
              <a:rPr lang="en-US" dirty="0"/>
              <a:t>	…so parallel/perpendicular lines are lost.</a:t>
            </a:r>
          </a:p>
          <a:p>
            <a:endParaRPr lang="en-US" dirty="0"/>
          </a:p>
          <a:p>
            <a:pPr algn="ctr"/>
            <a:r>
              <a:rPr lang="en-US" sz="2400" i="1" dirty="0"/>
              <a:t>How can we recover scene geometry to measure the world?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7615238" y="0"/>
            <a:ext cx="1528762" cy="254000"/>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Slide Credit: </a:t>
            </a:r>
            <a:r>
              <a:rPr kumimoji="0" lang="en-US" sz="105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Savarese</a:t>
            </a: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5" name="Rectangle 2"/>
          <p:cNvSpPr txBox="1">
            <a:spLocks noChangeArrowheads="1"/>
          </p:cNvSpPr>
          <p:nvPr/>
        </p:nvSpPr>
        <p:spPr>
          <a:xfrm>
            <a:off x="457200" y="0"/>
            <a:ext cx="8229600" cy="914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Camera (projection) matrix</a:t>
            </a:r>
          </a:p>
        </p:txBody>
      </p:sp>
      <p:pic>
        <p:nvPicPr>
          <p:cNvPr id="4102" name="Picture 2"/>
          <p:cNvPicPr>
            <a:picLocks noChangeAspect="1" noChangeArrowheads="1"/>
          </p:cNvPicPr>
          <p:nvPr/>
        </p:nvPicPr>
        <p:blipFill>
          <a:blip r:embed="rId4" cstate="print"/>
          <a:srcRect/>
          <a:stretch>
            <a:fillRect/>
          </a:stretch>
        </p:blipFill>
        <p:spPr bwMode="auto">
          <a:xfrm>
            <a:off x="1008062" y="914400"/>
            <a:ext cx="6629400" cy="2752725"/>
          </a:xfrm>
          <a:prstGeom prst="rect">
            <a:avLst/>
          </a:prstGeom>
          <a:noFill/>
          <a:ln w="9525">
            <a:noFill/>
            <a:miter lim="800000"/>
            <a:headEnd/>
            <a:tailEnd/>
          </a:ln>
        </p:spPr>
      </p:pic>
      <p:sp>
        <p:nvSpPr>
          <p:cNvPr id="4103" name="Line 12"/>
          <p:cNvSpPr>
            <a:spLocks noChangeShapeType="1"/>
          </p:cNvSpPr>
          <p:nvPr/>
        </p:nvSpPr>
        <p:spPr bwMode="auto">
          <a:xfrm flipV="1">
            <a:off x="7713662" y="838200"/>
            <a:ext cx="0" cy="1216025"/>
          </a:xfrm>
          <a:prstGeom prst="line">
            <a:avLst/>
          </a:prstGeom>
          <a:noFill/>
          <a:ln w="25400">
            <a:solidFill>
              <a:schemeClr val="tx1"/>
            </a:solidFill>
            <a:round/>
            <a:headEnd/>
            <a:tailEnd type="triangle" w="med" len="me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04" name="Line 13"/>
          <p:cNvSpPr>
            <a:spLocks noChangeShapeType="1"/>
          </p:cNvSpPr>
          <p:nvPr/>
        </p:nvSpPr>
        <p:spPr bwMode="auto">
          <a:xfrm flipH="1">
            <a:off x="7180262" y="2057400"/>
            <a:ext cx="533400" cy="533400"/>
          </a:xfrm>
          <a:prstGeom prst="line">
            <a:avLst/>
          </a:prstGeom>
          <a:noFill/>
          <a:ln w="25400">
            <a:solidFill>
              <a:schemeClr val="tx1"/>
            </a:solidFill>
            <a:round/>
            <a:headEnd/>
            <a:tailEnd type="triangle" w="med" len="me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05" name="Line 14"/>
          <p:cNvSpPr>
            <a:spLocks noChangeShapeType="1"/>
          </p:cNvSpPr>
          <p:nvPr/>
        </p:nvSpPr>
        <p:spPr bwMode="auto">
          <a:xfrm>
            <a:off x="7713662" y="2057400"/>
            <a:ext cx="685800" cy="76200"/>
          </a:xfrm>
          <a:prstGeom prst="line">
            <a:avLst/>
          </a:prstGeom>
          <a:noFill/>
          <a:ln w="25400">
            <a:solidFill>
              <a:schemeClr val="tx1"/>
            </a:solidFill>
            <a:round/>
            <a:headEnd/>
            <a:tailEnd type="triangle" w="med" len="me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06" name="Text Box 15"/>
          <p:cNvSpPr txBox="1">
            <a:spLocks noChangeArrowheads="1"/>
          </p:cNvSpPr>
          <p:nvPr/>
        </p:nvSpPr>
        <p:spPr bwMode="auto">
          <a:xfrm>
            <a:off x="7713662" y="2286000"/>
            <a:ext cx="184150" cy="366713"/>
          </a:xfrm>
          <a:prstGeom prst="rect">
            <a:avLst/>
          </a:prstGeom>
          <a:noFill/>
          <a:ln w="25400">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07" name="Text Box 16"/>
          <p:cNvSpPr txBox="1">
            <a:spLocks noChangeArrowheads="1"/>
          </p:cNvSpPr>
          <p:nvPr/>
        </p:nvSpPr>
        <p:spPr bwMode="auto">
          <a:xfrm>
            <a:off x="7637462" y="2117725"/>
            <a:ext cx="528638" cy="396875"/>
          </a:xfrm>
          <a:prstGeom prst="rect">
            <a:avLst/>
          </a:prstGeom>
          <a:noFill/>
          <a:ln w="25400">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mn-cs"/>
              </a:rPr>
              <a:t>O</a:t>
            </a:r>
            <a:r>
              <a:rPr kumimoji="0" lang="en-US" sz="2000" b="0" i="0" u="none" strike="noStrike" kern="1200" cap="none" spc="0" normalizeH="0" baseline="-25000" noProof="0">
                <a:ln>
                  <a:noFill/>
                </a:ln>
                <a:solidFill>
                  <a:prstClr val="black"/>
                </a:solidFill>
                <a:effectLst/>
                <a:uLnTx/>
                <a:uFillTx/>
                <a:latin typeface="Arial" panose="020B0604020202020204" pitchFamily="34" charset="0"/>
                <a:ea typeface="+mn-ea"/>
                <a:cs typeface="+mn-cs"/>
              </a:rPr>
              <a:t>w</a:t>
            </a:r>
          </a:p>
        </p:txBody>
      </p:sp>
      <p:sp>
        <p:nvSpPr>
          <p:cNvPr id="4108" name="Text Box 17"/>
          <p:cNvSpPr txBox="1">
            <a:spLocks noChangeArrowheads="1"/>
          </p:cNvSpPr>
          <p:nvPr/>
        </p:nvSpPr>
        <p:spPr bwMode="auto">
          <a:xfrm>
            <a:off x="6951662" y="2590800"/>
            <a:ext cx="374650" cy="396875"/>
          </a:xfrm>
          <a:prstGeom prst="rect">
            <a:avLst/>
          </a:prstGeom>
          <a:noFill/>
          <a:ln w="25400">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mn-cs"/>
              </a:rPr>
              <a:t>i</a:t>
            </a:r>
            <a:r>
              <a:rPr kumimoji="0" lang="en-US" sz="2000" b="0" i="0" u="none" strike="noStrike" kern="1200" cap="none" spc="0" normalizeH="0" baseline="-25000" noProof="0">
                <a:ln>
                  <a:noFill/>
                </a:ln>
                <a:solidFill>
                  <a:prstClr val="black"/>
                </a:solidFill>
                <a:effectLst/>
                <a:uLnTx/>
                <a:uFillTx/>
                <a:latin typeface="Arial" panose="020B0604020202020204" pitchFamily="34" charset="0"/>
                <a:ea typeface="+mn-ea"/>
                <a:cs typeface="+mn-cs"/>
              </a:rPr>
              <a:t>w</a:t>
            </a:r>
          </a:p>
        </p:txBody>
      </p:sp>
      <p:sp>
        <p:nvSpPr>
          <p:cNvPr id="4109" name="Text Box 18"/>
          <p:cNvSpPr txBox="1">
            <a:spLocks noChangeArrowheads="1"/>
          </p:cNvSpPr>
          <p:nvPr/>
        </p:nvSpPr>
        <p:spPr bwMode="auto">
          <a:xfrm>
            <a:off x="8018462" y="1676400"/>
            <a:ext cx="439738" cy="396875"/>
          </a:xfrm>
          <a:prstGeom prst="rect">
            <a:avLst/>
          </a:prstGeom>
          <a:noFill/>
          <a:ln w="25400">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mn-cs"/>
              </a:rPr>
              <a:t>k</a:t>
            </a:r>
            <a:r>
              <a:rPr kumimoji="0" lang="en-US" sz="2000" b="0" i="0" u="none" strike="noStrike" kern="1200" cap="none" spc="0" normalizeH="0" baseline="-25000" noProof="0">
                <a:ln>
                  <a:noFill/>
                </a:ln>
                <a:solidFill>
                  <a:prstClr val="black"/>
                </a:solidFill>
                <a:effectLst/>
                <a:uLnTx/>
                <a:uFillTx/>
                <a:latin typeface="Arial" panose="020B0604020202020204" pitchFamily="34" charset="0"/>
                <a:ea typeface="+mn-ea"/>
                <a:cs typeface="+mn-cs"/>
              </a:rPr>
              <a:t>w</a:t>
            </a:r>
          </a:p>
        </p:txBody>
      </p:sp>
      <p:sp>
        <p:nvSpPr>
          <p:cNvPr id="4110" name="Text Box 19"/>
          <p:cNvSpPr txBox="1">
            <a:spLocks noChangeArrowheads="1"/>
          </p:cNvSpPr>
          <p:nvPr/>
        </p:nvSpPr>
        <p:spPr bwMode="auto">
          <a:xfrm>
            <a:off x="7789862" y="762000"/>
            <a:ext cx="374650" cy="396875"/>
          </a:xfrm>
          <a:prstGeom prst="rect">
            <a:avLst/>
          </a:prstGeom>
          <a:noFill/>
          <a:ln w="25400">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mn-cs"/>
              </a:rPr>
              <a:t>j</a:t>
            </a:r>
            <a:r>
              <a:rPr kumimoji="0" lang="en-US" sz="2000" b="0" i="0" u="none" strike="noStrike" kern="1200" cap="none" spc="0" normalizeH="0" baseline="-25000" noProof="0">
                <a:ln>
                  <a:noFill/>
                </a:ln>
                <a:solidFill>
                  <a:prstClr val="black"/>
                </a:solidFill>
                <a:effectLst/>
                <a:uLnTx/>
                <a:uFillTx/>
                <a:latin typeface="Arial" panose="020B0604020202020204" pitchFamily="34" charset="0"/>
                <a:ea typeface="+mn-ea"/>
                <a:cs typeface="+mn-cs"/>
              </a:rPr>
              <a:t>w</a:t>
            </a:r>
          </a:p>
        </p:txBody>
      </p:sp>
      <p:sp>
        <p:nvSpPr>
          <p:cNvPr id="4111" name="Freeform 22"/>
          <p:cNvSpPr>
            <a:spLocks/>
          </p:cNvSpPr>
          <p:nvPr/>
        </p:nvSpPr>
        <p:spPr bwMode="auto">
          <a:xfrm>
            <a:off x="4284662" y="977900"/>
            <a:ext cx="3200400" cy="469900"/>
          </a:xfrm>
          <a:custGeom>
            <a:avLst/>
            <a:gdLst>
              <a:gd name="T0" fmla="*/ 0 w 2016"/>
              <a:gd name="T1" fmla="*/ 2147483647 h 296"/>
              <a:gd name="T2" fmla="*/ 2147483647 w 2016"/>
              <a:gd name="T3" fmla="*/ 2147483647 h 296"/>
              <a:gd name="T4" fmla="*/ 2147483647 w 2016"/>
              <a:gd name="T5" fmla="*/ 2147483647 h 296"/>
              <a:gd name="T6" fmla="*/ 2147483647 w 2016"/>
              <a:gd name="T7" fmla="*/ 2147483647 h 296"/>
              <a:gd name="T8" fmla="*/ 0 60000 65536"/>
              <a:gd name="T9" fmla="*/ 0 60000 65536"/>
              <a:gd name="T10" fmla="*/ 0 60000 65536"/>
              <a:gd name="T11" fmla="*/ 0 60000 65536"/>
              <a:gd name="T12" fmla="*/ 0 w 2016"/>
              <a:gd name="T13" fmla="*/ 0 h 296"/>
              <a:gd name="T14" fmla="*/ 2016 w 2016"/>
              <a:gd name="T15" fmla="*/ 296 h 296"/>
            </a:gdLst>
            <a:ahLst/>
            <a:cxnLst>
              <a:cxn ang="T8">
                <a:pos x="T0" y="T1"/>
              </a:cxn>
              <a:cxn ang="T9">
                <a:pos x="T2" y="T3"/>
              </a:cxn>
              <a:cxn ang="T10">
                <a:pos x="T4" y="T5"/>
              </a:cxn>
              <a:cxn ang="T11">
                <a:pos x="T6" y="T7"/>
              </a:cxn>
            </a:cxnLst>
            <a:rect l="T12" t="T13" r="T14" b="T15"/>
            <a:pathLst>
              <a:path w="2016" h="296">
                <a:moveTo>
                  <a:pt x="0" y="296"/>
                </a:moveTo>
                <a:cubicBezTo>
                  <a:pt x="188" y="224"/>
                  <a:pt x="376" y="152"/>
                  <a:pt x="624" y="104"/>
                </a:cubicBezTo>
                <a:cubicBezTo>
                  <a:pt x="872" y="56"/>
                  <a:pt x="1256" y="16"/>
                  <a:pt x="1488" y="8"/>
                </a:cubicBezTo>
                <a:cubicBezTo>
                  <a:pt x="1720" y="0"/>
                  <a:pt x="1868" y="28"/>
                  <a:pt x="2016" y="56"/>
                </a:cubicBezTo>
              </a:path>
            </a:pathLst>
          </a:custGeom>
          <a:noFill/>
          <a:ln w="76200">
            <a:solidFill>
              <a:schemeClr val="tx1"/>
            </a:solidFill>
            <a:round/>
            <a:headEnd type="triangle" w="med" len="med"/>
            <a:tailEnd type="triangle" w="med" len="me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12" name="Text Box 23"/>
          <p:cNvSpPr txBox="1">
            <a:spLocks noChangeArrowheads="1"/>
          </p:cNvSpPr>
          <p:nvPr/>
        </p:nvSpPr>
        <p:spPr bwMode="auto">
          <a:xfrm>
            <a:off x="5199062" y="609600"/>
            <a:ext cx="496888" cy="366713"/>
          </a:xfrm>
          <a:prstGeom prst="rect">
            <a:avLst/>
          </a:prstGeom>
          <a:noFill/>
          <a:ln w="25400">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R,t</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 name="TextBox 1"/>
          <p:cNvSpPr txBox="1"/>
          <p:nvPr/>
        </p:nvSpPr>
        <p:spPr>
          <a:xfrm>
            <a:off x="6503894" y="1400175"/>
            <a:ext cx="381000" cy="381000"/>
          </a:xfrm>
          <a:prstGeom prst="rect">
            <a:avLst/>
          </a:prstGeom>
          <a:solidFill>
            <a:schemeClr val="bg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X</a:t>
            </a:r>
          </a:p>
        </p:txBody>
      </p:sp>
      <p:sp>
        <p:nvSpPr>
          <p:cNvPr id="18" name="TextBox 17"/>
          <p:cNvSpPr txBox="1"/>
          <p:nvPr/>
        </p:nvSpPr>
        <p:spPr>
          <a:xfrm>
            <a:off x="1139825" y="2667000"/>
            <a:ext cx="401637" cy="369332"/>
          </a:xfrm>
          <a:prstGeom prst="rect">
            <a:avLst/>
          </a:prstGeom>
          <a:solidFill>
            <a:schemeClr val="bg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x</a:t>
            </a:r>
          </a:p>
        </p:txBody>
      </p:sp>
      <p:graphicFrame>
        <p:nvGraphicFramePr>
          <p:cNvPr id="21" name="Object 7">
            <a:extLst>
              <a:ext uri="{FF2B5EF4-FFF2-40B4-BE49-F238E27FC236}">
                <a16:creationId xmlns:a16="http://schemas.microsoft.com/office/drawing/2014/main" id="{0FE3D675-C6E8-49BA-964A-4D28F8732B58}"/>
              </a:ext>
            </a:extLst>
          </p:cNvPr>
          <p:cNvGraphicFramePr>
            <a:graphicFrameLocks noChangeAspect="1"/>
          </p:cNvGraphicFramePr>
          <p:nvPr/>
        </p:nvGraphicFramePr>
        <p:xfrm>
          <a:off x="1604599" y="4883679"/>
          <a:ext cx="5761037" cy="1949450"/>
        </p:xfrm>
        <a:graphic>
          <a:graphicData uri="http://schemas.openxmlformats.org/presentationml/2006/ole">
            <mc:AlternateContent xmlns:mc="http://schemas.openxmlformats.org/markup-compatibility/2006">
              <mc:Choice xmlns:v="urn:schemas-microsoft-com:vml" Requires="v">
                <p:oleObj spid="_x0000_s231476" name="Equation" r:id="rId5" imgW="2705040" imgH="914400" progId="Equation.3">
                  <p:embed/>
                </p:oleObj>
              </mc:Choice>
              <mc:Fallback>
                <p:oleObj name="Equation" r:id="rId5" imgW="2705040" imgH="914400" progId="Equation.3">
                  <p:embed/>
                  <p:pic>
                    <p:nvPicPr>
                      <p:cNvPr id="21" name="Object 7">
                        <a:extLst>
                          <a:ext uri="{FF2B5EF4-FFF2-40B4-BE49-F238E27FC236}">
                            <a16:creationId xmlns:a16="http://schemas.microsoft.com/office/drawing/2014/main" id="{0FE3D675-C6E8-49BA-964A-4D28F8732B58}"/>
                          </a:ext>
                        </a:extLst>
                      </p:cNvPr>
                      <p:cNvPicPr>
                        <a:picLocks noChangeAspect="1" noChangeArrowheads="1"/>
                      </p:cNvPicPr>
                      <p:nvPr/>
                    </p:nvPicPr>
                    <p:blipFill>
                      <a:blip r:embed="rId6"/>
                      <a:srcRect/>
                      <a:stretch>
                        <a:fillRect/>
                      </a:stretch>
                    </p:blipFill>
                    <p:spPr bwMode="auto">
                      <a:xfrm>
                        <a:off x="1604599" y="4883679"/>
                        <a:ext cx="5761037" cy="1949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8" name="Object 3"/>
          <p:cNvGraphicFramePr>
            <a:graphicFrameLocks noChangeAspect="1"/>
          </p:cNvGraphicFramePr>
          <p:nvPr/>
        </p:nvGraphicFramePr>
        <p:xfrm>
          <a:off x="1836420" y="3363648"/>
          <a:ext cx="2976562" cy="674688"/>
        </p:xfrm>
        <a:graphic>
          <a:graphicData uri="http://schemas.openxmlformats.org/presentationml/2006/ole">
            <mc:AlternateContent xmlns:mc="http://schemas.openxmlformats.org/markup-compatibility/2006">
              <mc:Choice xmlns:v="urn:schemas-microsoft-com:vml" Requires="v">
                <p:oleObj spid="_x0000_s231477" name="Equation" r:id="rId7" imgW="952200" imgH="215640" progId="Equation.3">
                  <p:embed/>
                </p:oleObj>
              </mc:Choice>
              <mc:Fallback>
                <p:oleObj name="Equation" r:id="rId7" imgW="952200" imgH="215640" progId="Equation.3">
                  <p:embed/>
                  <p:pic>
                    <p:nvPicPr>
                      <p:cNvPr id="4098"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36420" y="3363648"/>
                        <a:ext cx="2976562" cy="674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1" name="TextBox 11"/>
          <p:cNvSpPr txBox="1">
            <a:spLocks noChangeArrowheads="1"/>
          </p:cNvSpPr>
          <p:nvPr/>
        </p:nvSpPr>
        <p:spPr bwMode="auto">
          <a:xfrm>
            <a:off x="5787449" y="3233261"/>
            <a:ext cx="3395225" cy="1477328"/>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x</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Image Coordinates: (u,v,1)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K</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Intrinsic Matrix (3x3)</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Rotation (3x3)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Translation (3x1)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X</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World Coordinates: (X,Y,Z,1)</a:t>
            </a:r>
          </a:p>
        </p:txBody>
      </p:sp>
      <p:sp>
        <p:nvSpPr>
          <p:cNvPr id="20" name="Left Brace 19">
            <a:extLst>
              <a:ext uri="{FF2B5EF4-FFF2-40B4-BE49-F238E27FC236}">
                <a16:creationId xmlns:a16="http://schemas.microsoft.com/office/drawing/2014/main" id="{B17850CF-7A1B-4430-A6EE-E12F5CF520DC}"/>
              </a:ext>
            </a:extLst>
          </p:cNvPr>
          <p:cNvSpPr/>
          <p:nvPr/>
        </p:nvSpPr>
        <p:spPr>
          <a:xfrm rot="16200000">
            <a:off x="3513987" y="3600707"/>
            <a:ext cx="381000" cy="1295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980B3A27-C495-408A-B30C-F2D3EF045D05}"/>
              </a:ext>
            </a:extLst>
          </p:cNvPr>
          <p:cNvSpPr txBox="1"/>
          <p:nvPr/>
        </p:nvSpPr>
        <p:spPr>
          <a:xfrm>
            <a:off x="2894227" y="4483992"/>
            <a:ext cx="17526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Extrinsic Matrix</a:t>
            </a:r>
          </a:p>
        </p:txBody>
      </p:sp>
    </p:spTree>
    <p:extLst>
      <p:ext uri="{BB962C8B-B14F-4D97-AF65-F5344CB8AC3E}">
        <p14:creationId xmlns:p14="http://schemas.microsoft.com/office/powerpoint/2010/main" val="242506126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Calibrating the Camera</a:t>
            </a:r>
          </a:p>
        </p:txBody>
      </p:sp>
      <p:sp>
        <p:nvSpPr>
          <p:cNvPr id="3" name="Content Placeholder 2"/>
          <p:cNvSpPr>
            <a:spLocks noGrp="1"/>
          </p:cNvSpPr>
          <p:nvPr>
            <p:ph idx="1"/>
          </p:nvPr>
        </p:nvSpPr>
        <p:spPr/>
        <p:txBody>
          <a:bodyPr/>
          <a:lstStyle/>
          <a:p>
            <a:pPr>
              <a:buNone/>
            </a:pPr>
            <a:r>
              <a:rPr lang="en-US" dirty="0"/>
              <a:t>Use an scene with </a:t>
            </a:r>
            <a:r>
              <a:rPr lang="en-US" b="1" dirty="0"/>
              <a:t>known</a:t>
            </a:r>
            <a:r>
              <a:rPr lang="en-US" dirty="0"/>
              <a:t> geometry</a:t>
            </a:r>
          </a:p>
          <a:p>
            <a:pPr lvl="1"/>
            <a:r>
              <a:rPr lang="en-US" dirty="0"/>
              <a:t>Correspond image points to 3d points</a:t>
            </a:r>
          </a:p>
          <a:p>
            <a:pPr lvl="1"/>
            <a:r>
              <a:rPr lang="en-US" dirty="0"/>
              <a:t>Get least squares solution (or non-linear solution)</a:t>
            </a:r>
          </a:p>
        </p:txBody>
      </p:sp>
      <p:pic>
        <p:nvPicPr>
          <p:cNvPr id="6" name="Picture 4" descr="CalCube"/>
          <p:cNvPicPr>
            <a:picLocks noChangeAspect="1" noChangeArrowheads="1"/>
          </p:cNvPicPr>
          <p:nvPr>
            <p:custDataLst>
              <p:tags r:id="rId2"/>
            </p:custDataLst>
          </p:nvPr>
        </p:nvPicPr>
        <p:blipFill>
          <a:blip r:embed="rId5" cstate="print"/>
          <a:srcRect/>
          <a:stretch>
            <a:fillRect/>
          </a:stretch>
        </p:blipFill>
        <p:spPr bwMode="auto">
          <a:xfrm>
            <a:off x="609600" y="3429000"/>
            <a:ext cx="3810000" cy="3140075"/>
          </a:xfrm>
          <a:prstGeom prst="rect">
            <a:avLst/>
          </a:prstGeom>
          <a:noFill/>
        </p:spPr>
      </p:pic>
      <p:graphicFrame>
        <p:nvGraphicFramePr>
          <p:cNvPr id="677892" name="Object 4"/>
          <p:cNvGraphicFramePr>
            <a:graphicFrameLocks noChangeAspect="1"/>
          </p:cNvGraphicFramePr>
          <p:nvPr>
            <p:custDataLst>
              <p:tags r:id="rId3"/>
            </p:custDataLst>
          </p:nvPr>
        </p:nvGraphicFramePr>
        <p:xfrm>
          <a:off x="4610100" y="4051300"/>
          <a:ext cx="4270375" cy="1806575"/>
        </p:xfrm>
        <a:graphic>
          <a:graphicData uri="http://schemas.openxmlformats.org/presentationml/2006/ole">
            <mc:AlternateContent xmlns:mc="http://schemas.openxmlformats.org/markup-compatibility/2006">
              <mc:Choice xmlns:v="urn:schemas-microsoft-com:vml" Requires="v">
                <p:oleObj spid="_x0000_s232475" name="Equation" r:id="rId6" imgW="2158920" imgH="914400" progId="Equation.3">
                  <p:embed/>
                </p:oleObj>
              </mc:Choice>
              <mc:Fallback>
                <p:oleObj name="Equation" r:id="rId6" imgW="2158920" imgH="914400" progId="Equation.3">
                  <p:embed/>
                  <p:pic>
                    <p:nvPicPr>
                      <p:cNvPr id="677892" name="Object 4"/>
                      <p:cNvPicPr>
                        <a:picLocks noChangeAspect="1" noChangeArrowheads="1"/>
                      </p:cNvPicPr>
                      <p:nvPr/>
                    </p:nvPicPr>
                    <p:blipFill>
                      <a:blip r:embed="rId7"/>
                      <a:srcRect/>
                      <a:stretch>
                        <a:fillRect/>
                      </a:stretch>
                    </p:blipFill>
                    <p:spPr bwMode="auto">
                      <a:xfrm>
                        <a:off x="4610100" y="4051300"/>
                        <a:ext cx="4270375" cy="1806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Down Arrow 3"/>
          <p:cNvSpPr/>
          <p:nvPr/>
        </p:nvSpPr>
        <p:spPr>
          <a:xfrm>
            <a:off x="8382000" y="3505200"/>
            <a:ext cx="381000" cy="5334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Calibri"/>
              <a:ea typeface="+mn-ea"/>
              <a:cs typeface="+mn-cs"/>
            </a:endParaRPr>
          </a:p>
        </p:txBody>
      </p:sp>
      <p:sp>
        <p:nvSpPr>
          <p:cNvPr id="8" name="Down Arrow 7"/>
          <p:cNvSpPr/>
          <p:nvPr/>
        </p:nvSpPr>
        <p:spPr>
          <a:xfrm>
            <a:off x="4724400" y="3677986"/>
            <a:ext cx="381000" cy="533400"/>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6629399" y="2643194"/>
            <a:ext cx="2438400" cy="830997"/>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Known 3d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world locations</a:t>
            </a:r>
          </a:p>
        </p:txBody>
      </p:sp>
      <p:sp>
        <p:nvSpPr>
          <p:cNvPr id="10" name="TextBox 9"/>
          <p:cNvSpPr txBox="1"/>
          <p:nvPr/>
        </p:nvSpPr>
        <p:spPr>
          <a:xfrm>
            <a:off x="4503575" y="2660332"/>
            <a:ext cx="20574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rPr>
              <a:t>Known 2d image </a:t>
            </a:r>
            <a:r>
              <a:rPr kumimoji="0" lang="en-US" sz="2400" b="0" i="0" u="none" strike="noStrike" kern="1200" cap="none" spc="0" normalizeH="0" baseline="0" noProof="0" dirty="0" err="1">
                <a:ln>
                  <a:noFill/>
                </a:ln>
                <a:solidFill>
                  <a:srgbClr val="00B050"/>
                </a:solidFill>
                <a:effectLst/>
                <a:uLnTx/>
                <a:uFillTx/>
                <a:latin typeface="Arial" panose="020B0604020202020204" pitchFamily="34" charset="0"/>
                <a:ea typeface="+mn-ea"/>
                <a:cs typeface="+mn-cs"/>
              </a:rPr>
              <a:t>coords</a:t>
            </a:r>
            <a:endParaRPr kumimoji="0" lang="en-US" sz="24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endParaRPr>
          </a:p>
        </p:txBody>
      </p:sp>
      <p:sp>
        <p:nvSpPr>
          <p:cNvPr id="11" name="Down Arrow 10"/>
          <p:cNvSpPr/>
          <p:nvPr/>
        </p:nvSpPr>
        <p:spPr>
          <a:xfrm rot="10800000">
            <a:off x="6629400" y="5782544"/>
            <a:ext cx="381000" cy="533400"/>
          </a:xfrm>
          <a:prstGeom prst="downArrow">
            <a:avLst/>
          </a:prstGeom>
          <a:solidFill>
            <a:schemeClr val="accent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4686299" y="6300787"/>
            <a:ext cx="4457701"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Unknown Camera Parameters</a:t>
            </a:r>
          </a:p>
        </p:txBody>
      </p:sp>
      <p:sp>
        <p:nvSpPr>
          <p:cNvPr id="13" name="TextBox 12"/>
          <p:cNvSpPr txBox="1"/>
          <p:nvPr/>
        </p:nvSpPr>
        <p:spPr>
          <a:xfrm>
            <a:off x="7987243" y="-12700"/>
            <a:ext cx="117051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mn-cs"/>
              </a:rPr>
              <a:t>James Hays</a:t>
            </a:r>
          </a:p>
        </p:txBody>
      </p:sp>
      <p:sp>
        <p:nvSpPr>
          <p:cNvPr id="5" name="TextBox 4"/>
          <p:cNvSpPr txBox="1"/>
          <p:nvPr/>
        </p:nvSpPr>
        <p:spPr>
          <a:xfrm>
            <a:off x="6629399" y="3866634"/>
            <a:ext cx="68580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a:t>
            </a:r>
          </a:p>
        </p:txBody>
      </p:sp>
    </p:spTree>
    <p:extLst>
      <p:ext uri="{BB962C8B-B14F-4D97-AF65-F5344CB8AC3E}">
        <p14:creationId xmlns:p14="http://schemas.microsoft.com/office/powerpoint/2010/main" val="217387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7" grpId="0"/>
      <p:bldP spid="10" grpId="0"/>
      <p:bldP spid="11"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we factorize M back to K [R | T]?</a:t>
            </a:r>
          </a:p>
        </p:txBody>
      </p:sp>
      <p:sp>
        <p:nvSpPr>
          <p:cNvPr id="3" name="Content Placeholder 2"/>
          <p:cNvSpPr>
            <a:spLocks noGrp="1"/>
          </p:cNvSpPr>
          <p:nvPr>
            <p:ph idx="1"/>
          </p:nvPr>
        </p:nvSpPr>
        <p:spPr/>
        <p:txBody>
          <a:bodyPr/>
          <a:lstStyle/>
          <a:p>
            <a:r>
              <a:rPr lang="en-US" dirty="0"/>
              <a:t>Yes!</a:t>
            </a:r>
          </a:p>
          <a:p>
            <a:r>
              <a:rPr lang="en-US" dirty="0"/>
              <a:t>We can directly solve for the individual entries of K [R | T]. </a:t>
            </a:r>
          </a:p>
        </p:txBody>
      </p:sp>
      <p:sp>
        <p:nvSpPr>
          <p:cNvPr id="4" name="TextBox 3"/>
          <p:cNvSpPr txBox="1"/>
          <p:nvPr/>
        </p:nvSpPr>
        <p:spPr>
          <a:xfrm>
            <a:off x="8010809" y="6550223"/>
            <a:ext cx="117051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mn-cs"/>
              </a:rPr>
              <a:t>James Hays</a:t>
            </a:r>
          </a:p>
        </p:txBody>
      </p:sp>
    </p:spTree>
    <p:extLst>
      <p:ext uri="{BB962C8B-B14F-4D97-AF65-F5344CB8AC3E}">
        <p14:creationId xmlns:p14="http://schemas.microsoft.com/office/powerpoint/2010/main" val="3811702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5556" t="8667" r="13888" b="6444"/>
          <a:stretch/>
        </p:blipFill>
        <p:spPr>
          <a:xfrm>
            <a:off x="381000" y="4864"/>
            <a:ext cx="8728635" cy="6563659"/>
          </a:xfrm>
          <a:prstGeom prst="rect">
            <a:avLst/>
          </a:prstGeom>
        </p:spPr>
      </p:pic>
      <p:sp>
        <p:nvSpPr>
          <p:cNvPr id="3" name="TextBox 2"/>
          <p:cNvSpPr txBox="1"/>
          <p:nvPr/>
        </p:nvSpPr>
        <p:spPr>
          <a:xfrm>
            <a:off x="8010809" y="6550223"/>
            <a:ext cx="117051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mn-cs"/>
              </a:rPr>
              <a:t>James Hays</a:t>
            </a:r>
          </a:p>
        </p:txBody>
      </p:sp>
      <p:sp>
        <p:nvSpPr>
          <p:cNvPr id="2" name="TextBox 1"/>
          <p:cNvSpPr txBox="1"/>
          <p:nvPr/>
        </p:nvSpPr>
        <p:spPr>
          <a:xfrm>
            <a:off x="152400" y="152400"/>
            <a:ext cx="1676400"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a:t>
            </a:r>
            <a:r>
              <a:rPr kumimoji="0" lang="en-US"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 nth column of </a:t>
            </a:r>
            <a:r>
              <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A</a:t>
            </a:r>
          </a:p>
        </p:txBody>
      </p:sp>
    </p:spTree>
    <p:extLst>
      <p:ext uri="{BB962C8B-B14F-4D97-AF65-F5344CB8AC3E}">
        <p14:creationId xmlns:p14="http://schemas.microsoft.com/office/powerpoint/2010/main" val="4245767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5857" t="9111" r="14142" b="5556"/>
          <a:stretch/>
        </p:blipFill>
        <p:spPr>
          <a:xfrm>
            <a:off x="414865" y="38150"/>
            <a:ext cx="8659906" cy="6598023"/>
          </a:xfrm>
          <a:prstGeom prst="rect">
            <a:avLst/>
          </a:prstGeom>
        </p:spPr>
      </p:pic>
      <p:sp>
        <p:nvSpPr>
          <p:cNvPr id="3" name="TextBox 2"/>
          <p:cNvSpPr txBox="1"/>
          <p:nvPr/>
        </p:nvSpPr>
        <p:spPr>
          <a:xfrm>
            <a:off x="8010809" y="6550223"/>
            <a:ext cx="117051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mn-cs"/>
              </a:rPr>
              <a:t>James Hays</a:t>
            </a:r>
          </a:p>
        </p:txBody>
      </p:sp>
    </p:spTree>
    <p:extLst>
      <p:ext uri="{BB962C8B-B14F-4D97-AF65-F5344CB8AC3E}">
        <p14:creationId xmlns:p14="http://schemas.microsoft.com/office/powerpoint/2010/main" val="3685654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15603" t="9139" r="13563" b="6416"/>
          <a:stretch/>
        </p:blipFill>
        <p:spPr>
          <a:xfrm>
            <a:off x="381000" y="40426"/>
            <a:ext cx="8763000" cy="6529294"/>
          </a:xfrm>
          <a:prstGeom prst="rect">
            <a:avLst/>
          </a:prstGeom>
        </p:spPr>
      </p:pic>
      <p:sp>
        <p:nvSpPr>
          <p:cNvPr id="3" name="TextBox 2"/>
          <p:cNvSpPr txBox="1"/>
          <p:nvPr/>
        </p:nvSpPr>
        <p:spPr>
          <a:xfrm>
            <a:off x="8010809" y="6550223"/>
            <a:ext cx="117051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mn-cs"/>
              </a:rPr>
              <a:t>James Hays</a:t>
            </a:r>
          </a:p>
        </p:txBody>
      </p:sp>
    </p:spTree>
    <p:extLst>
      <p:ext uri="{BB962C8B-B14F-4D97-AF65-F5344CB8AC3E}">
        <p14:creationId xmlns:p14="http://schemas.microsoft.com/office/powerpoint/2010/main" val="2668129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we factorize M back to K [R | T]?</a:t>
            </a:r>
          </a:p>
        </p:txBody>
      </p:sp>
      <p:sp>
        <p:nvSpPr>
          <p:cNvPr id="3" name="Content Placeholder 2"/>
          <p:cNvSpPr>
            <a:spLocks noGrp="1"/>
          </p:cNvSpPr>
          <p:nvPr>
            <p:ph idx="1"/>
          </p:nvPr>
        </p:nvSpPr>
        <p:spPr/>
        <p:txBody>
          <a:bodyPr>
            <a:normAutofit lnSpcReduction="10000"/>
          </a:bodyPr>
          <a:lstStyle/>
          <a:p>
            <a:pPr marL="0" indent="0">
              <a:buNone/>
            </a:pPr>
            <a:r>
              <a:rPr lang="en-US" dirty="0"/>
              <a:t>Yes!</a:t>
            </a:r>
          </a:p>
          <a:p>
            <a:pPr marL="0" indent="0">
              <a:buNone/>
            </a:pPr>
            <a:r>
              <a:rPr lang="en-US" dirty="0"/>
              <a:t>We can also use </a:t>
            </a:r>
            <a:r>
              <a:rPr lang="en-US" i="1" dirty="0"/>
              <a:t>RQ</a:t>
            </a:r>
            <a:r>
              <a:rPr lang="en-US" dirty="0"/>
              <a:t> factorization (not QR)</a:t>
            </a:r>
          </a:p>
          <a:p>
            <a:pPr lvl="1"/>
            <a:r>
              <a:rPr lang="en-US" dirty="0"/>
              <a:t>R in RQ is not rotation matrix R; crossed names! </a:t>
            </a:r>
          </a:p>
          <a:p>
            <a:r>
              <a:rPr lang="en-US" i="1" dirty="0"/>
              <a:t>R</a:t>
            </a:r>
            <a:r>
              <a:rPr lang="en-US" dirty="0"/>
              <a:t> (right diagonal) is K</a:t>
            </a:r>
          </a:p>
          <a:p>
            <a:r>
              <a:rPr lang="en-US" i="1" dirty="0"/>
              <a:t>Q</a:t>
            </a:r>
            <a:r>
              <a:rPr lang="en-US" dirty="0"/>
              <a:t> (orthogonal basis) is R the rotation matrix.</a:t>
            </a:r>
          </a:p>
          <a:p>
            <a:r>
              <a:rPr lang="en-US" dirty="0"/>
              <a:t>T, the last column of [R | T], is </a:t>
            </a:r>
            <a:r>
              <a:rPr lang="en-US" dirty="0" err="1"/>
              <a:t>inv</a:t>
            </a:r>
            <a:r>
              <a:rPr lang="en-US" dirty="0"/>
              <a:t>(K) * last column of M.</a:t>
            </a:r>
          </a:p>
          <a:p>
            <a:pPr lvl="1"/>
            <a:r>
              <a:rPr lang="en-US" dirty="0"/>
              <a:t>But you need to do a bit of post-processing to make sure that the matrices are valid. See </a:t>
            </a:r>
            <a:r>
              <a:rPr lang="en-US" dirty="0">
                <a:hlinkClick r:id="rId3"/>
              </a:rPr>
              <a:t>http://ksimek.github.io/2012/08/14/decompose/</a:t>
            </a:r>
            <a:r>
              <a:rPr lang="en-US" dirty="0"/>
              <a:t> </a:t>
            </a:r>
          </a:p>
        </p:txBody>
      </p:sp>
      <p:sp>
        <p:nvSpPr>
          <p:cNvPr id="4" name="TextBox 3"/>
          <p:cNvSpPr txBox="1"/>
          <p:nvPr/>
        </p:nvSpPr>
        <p:spPr>
          <a:xfrm>
            <a:off x="8010809" y="6550223"/>
            <a:ext cx="117051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mn-cs"/>
              </a:rPr>
              <a:t>James Hays</a:t>
            </a:r>
          </a:p>
        </p:txBody>
      </p:sp>
    </p:spTree>
    <p:extLst>
      <p:ext uri="{BB962C8B-B14F-4D97-AF65-F5344CB8AC3E}">
        <p14:creationId xmlns:p14="http://schemas.microsoft.com/office/powerpoint/2010/main" val="62462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Recovering the camera center</a:t>
            </a:r>
          </a:p>
        </p:txBody>
      </p:sp>
      <p:graphicFrame>
        <p:nvGraphicFramePr>
          <p:cNvPr id="4" name="Object 2"/>
          <p:cNvGraphicFramePr>
            <a:graphicFrameLocks noChangeAspect="1"/>
          </p:cNvGraphicFramePr>
          <p:nvPr>
            <p:custDataLst>
              <p:tags r:id="rId2"/>
            </p:custDataLst>
          </p:nvPr>
        </p:nvGraphicFramePr>
        <p:xfrm>
          <a:off x="658813" y="4081251"/>
          <a:ext cx="4396182" cy="2529310"/>
        </p:xfrm>
        <a:graphic>
          <a:graphicData uri="http://schemas.openxmlformats.org/presentationml/2006/ole">
            <mc:AlternateContent xmlns:mc="http://schemas.openxmlformats.org/markup-compatibility/2006">
              <mc:Choice xmlns:v="urn:schemas-microsoft-com:vml" Requires="v">
                <p:oleObj spid="_x0000_s233546" name="Equation" r:id="rId4" imgW="1587240" imgH="914400" progId="Equation.3">
                  <p:embed/>
                </p:oleObj>
              </mc:Choice>
              <mc:Fallback>
                <p:oleObj name="Equation" r:id="rId4" imgW="1587240" imgH="914400" progId="Equation.3">
                  <p:embed/>
                  <p:pic>
                    <p:nvPicPr>
                      <p:cNvPr id="4" name="Object 2"/>
                      <p:cNvPicPr>
                        <a:picLocks noChangeAspect="1" noChangeArrowheads="1"/>
                      </p:cNvPicPr>
                      <p:nvPr/>
                    </p:nvPicPr>
                    <p:blipFill>
                      <a:blip r:embed="rId5"/>
                      <a:srcRect/>
                      <a:stretch>
                        <a:fillRect/>
                      </a:stretch>
                    </p:blipFill>
                    <p:spPr bwMode="auto">
                      <a:xfrm>
                        <a:off x="658813" y="4081251"/>
                        <a:ext cx="4396182" cy="2529310"/>
                      </a:xfrm>
                      <a:prstGeom prst="rect">
                        <a:avLst/>
                      </a:prstGeom>
                      <a:noFill/>
                    </p:spPr>
                  </p:pic>
                </p:oleObj>
              </mc:Fallback>
            </mc:AlternateContent>
          </a:graphicData>
        </a:graphic>
      </p:graphicFrame>
      <p:graphicFrame>
        <p:nvGraphicFramePr>
          <p:cNvPr id="6" name="Object 4"/>
          <p:cNvGraphicFramePr>
            <a:graphicFrameLocks noChangeAspect="1"/>
          </p:cNvGraphicFramePr>
          <p:nvPr/>
        </p:nvGraphicFramePr>
        <p:xfrm>
          <a:off x="1323975" y="889000"/>
          <a:ext cx="2936875" cy="674688"/>
        </p:xfrm>
        <a:graphic>
          <a:graphicData uri="http://schemas.openxmlformats.org/presentationml/2006/ole">
            <mc:AlternateContent xmlns:mc="http://schemas.openxmlformats.org/markup-compatibility/2006">
              <mc:Choice xmlns:v="urn:schemas-microsoft-com:vml" Requires="v">
                <p:oleObj spid="_x0000_s233547" name="Equation" r:id="rId6" imgW="939600" imgH="215640" progId="Equation.3">
                  <p:embed/>
                </p:oleObj>
              </mc:Choice>
              <mc:Fallback>
                <p:oleObj name="Equation" r:id="rId6" imgW="939600" imgH="215640" progId="Equation.3">
                  <p:embed/>
                  <p:pic>
                    <p:nvPicPr>
                      <p:cNvPr id="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23975" y="889000"/>
                        <a:ext cx="2936875" cy="674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7"/>
          <p:cNvGraphicFramePr>
            <a:graphicFrameLocks noChangeAspect="1"/>
          </p:cNvGraphicFramePr>
          <p:nvPr/>
        </p:nvGraphicFramePr>
        <p:xfrm>
          <a:off x="152400" y="1905794"/>
          <a:ext cx="5516563" cy="1976438"/>
        </p:xfrm>
        <a:graphic>
          <a:graphicData uri="http://schemas.openxmlformats.org/presentationml/2006/ole">
            <mc:AlternateContent xmlns:mc="http://schemas.openxmlformats.org/markup-compatibility/2006">
              <mc:Choice xmlns:v="urn:schemas-microsoft-com:vml" Requires="v">
                <p:oleObj spid="_x0000_s233548" name="Equation" r:id="rId8" imgW="2590560" imgH="927000" progId="Equation.3">
                  <p:embed/>
                </p:oleObj>
              </mc:Choice>
              <mc:Fallback>
                <p:oleObj name="Equation" r:id="rId8" imgW="2590560" imgH="927000" progId="Equation.3">
                  <p:embed/>
                  <p:pic>
                    <p:nvPicPr>
                      <p:cNvPr id="7"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400" y="1905794"/>
                        <a:ext cx="5516563" cy="1976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ight Arrow 7"/>
          <p:cNvSpPr/>
          <p:nvPr/>
        </p:nvSpPr>
        <p:spPr>
          <a:xfrm rot="5400000">
            <a:off x="2563812" y="1671638"/>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ight Arrow 8"/>
          <p:cNvSpPr/>
          <p:nvPr/>
        </p:nvSpPr>
        <p:spPr>
          <a:xfrm rot="5400000">
            <a:off x="2563812" y="3928851"/>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Frame 9"/>
          <p:cNvSpPr/>
          <p:nvPr/>
        </p:nvSpPr>
        <p:spPr>
          <a:xfrm>
            <a:off x="4648200" y="2209800"/>
            <a:ext cx="457200" cy="14478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0"/>
          <p:cNvSpPr txBox="1"/>
          <p:nvPr/>
        </p:nvSpPr>
        <p:spPr>
          <a:xfrm>
            <a:off x="5943600" y="1286470"/>
            <a:ext cx="2743200" cy="163121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This is not the camera center C.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It is –RC, as the point is rotated before t</a:t>
            </a:r>
            <a:r>
              <a:rPr kumimoji="0" lang="en-US" sz="20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x</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t</a:t>
            </a:r>
            <a:r>
              <a:rPr kumimoji="0" lang="en-US" sz="20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y</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and t</a:t>
            </a:r>
            <a:r>
              <a:rPr kumimoji="0" lang="en-US" sz="20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z</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are added</a:t>
            </a:r>
          </a:p>
        </p:txBody>
      </p:sp>
      <p:cxnSp>
        <p:nvCxnSpPr>
          <p:cNvPr id="13" name="Straight Arrow Connector 12"/>
          <p:cNvCxnSpPr>
            <a:stCxn id="11" idx="1"/>
          </p:cNvCxnSpPr>
          <p:nvPr/>
        </p:nvCxnSpPr>
        <p:spPr>
          <a:xfrm flipH="1">
            <a:off x="4953000" y="2102078"/>
            <a:ext cx="990600" cy="717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Frame 17"/>
          <p:cNvSpPr/>
          <p:nvPr/>
        </p:nvSpPr>
        <p:spPr>
          <a:xfrm>
            <a:off x="3657600" y="4419600"/>
            <a:ext cx="463550" cy="175895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9" name="Straight Arrow Connector 18"/>
          <p:cNvCxnSpPr>
            <a:stCxn id="21" idx="1"/>
          </p:cNvCxnSpPr>
          <p:nvPr/>
        </p:nvCxnSpPr>
        <p:spPr>
          <a:xfrm flipH="1">
            <a:off x="4152900" y="4258073"/>
            <a:ext cx="1157682" cy="9742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310582" y="4058018"/>
            <a:ext cx="2743200"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This is </a:t>
            </a: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 K</a:t>
            </a:r>
          </a:p>
        </p:txBody>
      </p:sp>
      <p:sp>
        <p:nvSpPr>
          <p:cNvPr id="23" name="TextBox 22"/>
          <p:cNvSpPr txBox="1"/>
          <p:nvPr/>
        </p:nvSpPr>
        <p:spPr>
          <a:xfrm>
            <a:off x="2438400" y="6324600"/>
            <a:ext cx="703065"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Q</a:t>
            </a:r>
          </a:p>
        </p:txBody>
      </p:sp>
      <p:sp>
        <p:nvSpPr>
          <p:cNvPr id="24" name="Frame 23"/>
          <p:cNvSpPr/>
          <p:nvPr/>
        </p:nvSpPr>
        <p:spPr>
          <a:xfrm>
            <a:off x="1844873" y="4364725"/>
            <a:ext cx="1828800" cy="1905000"/>
          </a:xfrm>
          <a:prstGeom prst="frame">
            <a:avLst>
              <a:gd name="adj1" fmla="val 4861"/>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4"/>
          <p:cNvSpPr txBox="1"/>
          <p:nvPr/>
        </p:nvSpPr>
        <p:spPr>
          <a:xfrm>
            <a:off x="5310582" y="4456114"/>
            <a:ext cx="2743200"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So  K</a:t>
            </a:r>
            <a:r>
              <a:rPr kumimoji="0" lang="en-US" sz="2000" b="0" i="0" u="none" strike="noStrike" kern="1200" cap="none" spc="0" normalizeH="0" baseline="30000" noProof="0" dirty="0">
                <a:ln>
                  <a:noFill/>
                </a:ln>
                <a:solidFill>
                  <a:prstClr val="black"/>
                </a:solidFill>
                <a:effectLst/>
                <a:uLnTx/>
                <a:uFillTx/>
                <a:latin typeface="Arial" panose="020B0604020202020204" pitchFamily="34" charset="0"/>
                <a:ea typeface="+mn-ea"/>
                <a:cs typeface="+mn-cs"/>
              </a:rPr>
              <a:t>-1</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m</a:t>
            </a:r>
            <a:r>
              <a:rPr kumimoji="0" lang="en-US" sz="20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4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is </a:t>
            </a: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a:t>
            </a:r>
          </a:p>
        </p:txBody>
      </p:sp>
      <p:sp>
        <p:nvSpPr>
          <p:cNvPr id="26" name="TextBox 25"/>
          <p:cNvSpPr txBox="1"/>
          <p:nvPr/>
        </p:nvSpPr>
        <p:spPr>
          <a:xfrm>
            <a:off x="5943600" y="3048992"/>
            <a:ext cx="2743200" cy="70788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So we need </a:t>
            </a:r>
            <a:b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a:t>
            </a:r>
            <a:r>
              <a:rPr kumimoji="0" lang="en-US" sz="2000" b="0" i="0" u="none" strike="noStrike" kern="1200" cap="none" spc="0" normalizeH="0" baseline="30000" noProof="0" dirty="0">
                <a:ln>
                  <a:noFill/>
                </a:ln>
                <a:solidFill>
                  <a:prstClr val="black"/>
                </a:solidFill>
                <a:effectLst/>
                <a:uLnTx/>
                <a:uFillTx/>
                <a:latin typeface="Arial" panose="020B0604020202020204" pitchFamily="34" charset="0"/>
                <a:ea typeface="+mn-ea"/>
                <a:cs typeface="+mn-cs"/>
              </a:rPr>
              <a:t>-1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K</a:t>
            </a:r>
            <a:r>
              <a:rPr kumimoji="0" lang="en-US" sz="2000" b="0" i="0" u="none" strike="noStrike" kern="1200" cap="none" spc="0" normalizeH="0" baseline="30000" noProof="0" dirty="0">
                <a:ln>
                  <a:noFill/>
                </a:ln>
                <a:solidFill>
                  <a:prstClr val="black"/>
                </a:solidFill>
                <a:effectLst/>
                <a:uLnTx/>
                <a:uFillTx/>
                <a:latin typeface="Arial" panose="020B0604020202020204" pitchFamily="34" charset="0"/>
                <a:ea typeface="+mn-ea"/>
                <a:cs typeface="+mn-cs"/>
              </a:rPr>
              <a:t>-1</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m</a:t>
            </a:r>
            <a:r>
              <a:rPr kumimoji="0" lang="en-US" sz="20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4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to get C.</a:t>
            </a:r>
            <a:endPar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7" name="TextBox 26"/>
          <p:cNvSpPr txBox="1"/>
          <p:nvPr/>
        </p:nvSpPr>
        <p:spPr>
          <a:xfrm>
            <a:off x="5310582" y="5317225"/>
            <a:ext cx="2919018" cy="70788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Q is K × R.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So we just need -Q</a:t>
            </a:r>
            <a:r>
              <a:rPr kumimoji="0" lang="en-US" sz="2000" b="0" i="0" u="none" strike="noStrike" kern="1200" cap="none" spc="0" normalizeH="0" baseline="30000" noProof="0" dirty="0">
                <a:ln>
                  <a:noFill/>
                </a:ln>
                <a:solidFill>
                  <a:prstClr val="black"/>
                </a:solidFill>
                <a:effectLst/>
                <a:uLnTx/>
                <a:uFillTx/>
                <a:latin typeface="Arial" panose="020B0604020202020204" pitchFamily="34" charset="0"/>
                <a:ea typeface="+mn-ea"/>
                <a:cs typeface="+mn-cs"/>
              </a:rPr>
              <a:t>-1</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m</a:t>
            </a:r>
            <a:r>
              <a:rPr kumimoji="0" lang="en-US" sz="20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4</a:t>
            </a:r>
            <a:endParaRPr kumimoji="0" lang="en-US" sz="2000" b="1" i="0" u="none" strike="noStrike" kern="1200" cap="none" spc="0" normalizeH="0" baseline="30000" noProof="0" dirty="0">
              <a:ln>
                <a:noFill/>
              </a:ln>
              <a:solidFill>
                <a:prstClr val="black"/>
              </a:solidFill>
              <a:effectLst/>
              <a:uLnTx/>
              <a:uFillTx/>
              <a:latin typeface="Arial" panose="020B0604020202020204" pitchFamily="34" charset="0"/>
              <a:ea typeface="+mn-ea"/>
              <a:cs typeface="+mn-cs"/>
            </a:endParaRPr>
          </a:p>
        </p:txBody>
      </p:sp>
      <p:sp>
        <p:nvSpPr>
          <p:cNvPr id="20" name="TextBox 19"/>
          <p:cNvSpPr txBox="1"/>
          <p:nvPr/>
        </p:nvSpPr>
        <p:spPr>
          <a:xfrm>
            <a:off x="8010809" y="6550223"/>
            <a:ext cx="117051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mn-cs"/>
              </a:rPr>
              <a:t>James Hays</a:t>
            </a:r>
          </a:p>
        </p:txBody>
      </p:sp>
      <p:sp>
        <p:nvSpPr>
          <p:cNvPr id="3" name="TextBox 2"/>
          <p:cNvSpPr txBox="1"/>
          <p:nvPr/>
        </p:nvSpPr>
        <p:spPr>
          <a:xfrm>
            <a:off x="3657600" y="3997275"/>
            <a:ext cx="46355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a:t>
            </a:r>
            <a:r>
              <a:rPr kumimoji="0" lang="en-US"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4</a:t>
            </a:r>
          </a:p>
        </p:txBody>
      </p:sp>
      <p:sp>
        <p:nvSpPr>
          <p:cNvPr id="22" name="TextBox 21"/>
          <p:cNvSpPr txBox="1"/>
          <p:nvPr/>
        </p:nvSpPr>
        <p:spPr>
          <a:xfrm>
            <a:off x="4731741" y="1762234"/>
            <a:ext cx="46355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a:t>
            </a:r>
            <a:endParaRPr kumimoji="0" lang="en-US" sz="1800" b="1" i="0" u="none" strike="noStrike" kern="1200" cap="none" spc="0" normalizeH="0" baseline="-2500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5089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8" grpId="0" animBg="1"/>
      <p:bldP spid="21" grpId="0"/>
      <p:bldP spid="23" grpId="0"/>
      <p:bldP spid="24" grpId="0" animBg="1"/>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Estimate of camera center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 y="946150"/>
            <a:ext cx="5726499" cy="3657600"/>
          </a:xfrm>
        </p:spPr>
      </p:pic>
      <p:sp>
        <p:nvSpPr>
          <p:cNvPr id="5" name="TextBox 4"/>
          <p:cNvSpPr txBox="1"/>
          <p:nvPr/>
        </p:nvSpPr>
        <p:spPr>
          <a:xfrm>
            <a:off x="3170505" y="3348375"/>
            <a:ext cx="2087295" cy="3477875"/>
          </a:xfrm>
          <a:prstGeom prst="rect">
            <a:avLst/>
          </a:prstGeom>
          <a:solidFill>
            <a:schemeClr val="bg1">
              <a:alpha val="78000"/>
            </a:schemeClr>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1.5706   -0.1490    0.2598</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-1.5282    0.9695    0.3802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-0.6821    1.2856    0.4078</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0.4124   -1.0201   -0.0915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1.2095    0.2812   -0.1280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0.8819   -0.8481    0.5255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-0.9442   -1.1583   -0.3759</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0.0415    1.3445    0.3240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-0.7975    0.3017   -0.0826</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-0.4329   -1.4151   -0.2774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-1.1475   -0.0772   -0.2667</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-0.5149   -1.1784   -0.1401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0.1993   -0.2854   -0.2114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-0.4320    0.2143   -0.1053</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-0.7481   -0.3840   -0.2408</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0.8078   -0.1196   -0.2631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-0.7605   -0.5792   -0.1936</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0.3237    0.7970    0.2170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1.3089    0.5786   -0.1887</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1.2323    1.4421    0.4506</a:t>
            </a:r>
          </a:p>
        </p:txBody>
      </p:sp>
      <p:sp>
        <p:nvSpPr>
          <p:cNvPr id="6" name="TextBox 5"/>
          <p:cNvSpPr txBox="1"/>
          <p:nvPr/>
        </p:nvSpPr>
        <p:spPr>
          <a:xfrm>
            <a:off x="118403" y="3361075"/>
            <a:ext cx="1504950" cy="3477875"/>
          </a:xfrm>
          <a:prstGeom prst="rect">
            <a:avLst/>
          </a:prstGeom>
          <a:solidFill>
            <a:schemeClr val="bg1">
              <a:alpha val="77000"/>
            </a:schemeClr>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1.0486   -0.3645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-1.6851   -0.4004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-0.9437   -0.4200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1.0682    0.0699</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0.6077   -0.0771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1.2543   -0.6454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-0.2709    0.8635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-0.4571   -0.3645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-0.7902    0.0307</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0.7318    0.6382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-1.0580    0.3312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0.3464    0.3377</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0.3137    0.1189</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-0.4310    0.0242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-0.4799    0.2920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0.6109    0.0830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-0.4081    0.2920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-0.1109   -0.2992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0.5129   -0.0575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0.1406   -0.4527</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1734" y="2195174"/>
            <a:ext cx="3742266" cy="2806700"/>
          </a:xfrm>
          <a:prstGeom prst="rect">
            <a:avLst/>
          </a:prstGeom>
        </p:spPr>
      </p:pic>
    </p:spTree>
    <p:extLst>
      <p:ext uri="{BB962C8B-B14F-4D97-AF65-F5344CB8AC3E}">
        <p14:creationId xmlns:p14="http://schemas.microsoft.com/office/powerpoint/2010/main" val="298422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23BE9-6F3C-4A55-B15E-6EACAD0B86B0}"/>
              </a:ext>
            </a:extLst>
          </p:cNvPr>
          <p:cNvSpPr>
            <a:spLocks noGrp="1"/>
          </p:cNvSpPr>
          <p:nvPr>
            <p:ph type="title"/>
          </p:nvPr>
        </p:nvSpPr>
        <p:spPr/>
        <p:txBody>
          <a:bodyPr/>
          <a:lstStyle/>
          <a:p>
            <a:r>
              <a:rPr lang="en-US" dirty="0"/>
              <a:t>Great! So now I have K and Rt</a:t>
            </a:r>
          </a:p>
        </p:txBody>
      </p:sp>
      <p:sp>
        <p:nvSpPr>
          <p:cNvPr id="3" name="Content Placeholder 2">
            <a:extLst>
              <a:ext uri="{FF2B5EF4-FFF2-40B4-BE49-F238E27FC236}">
                <a16:creationId xmlns:a16="http://schemas.microsoft.com/office/drawing/2014/main" id="{71EBFF2C-66B7-473E-B486-44B320B45721}"/>
              </a:ext>
            </a:extLst>
          </p:cNvPr>
          <p:cNvSpPr>
            <a:spLocks noGrp="1"/>
          </p:cNvSpPr>
          <p:nvPr>
            <p:ph idx="1"/>
          </p:nvPr>
        </p:nvSpPr>
        <p:spPr/>
        <p:txBody>
          <a:bodyPr/>
          <a:lstStyle/>
          <a:p>
            <a:pPr marL="0" indent="0">
              <a:buNone/>
            </a:pPr>
            <a:r>
              <a:rPr lang="en-US" dirty="0"/>
              <a:t>Well, what is that useful for?</a:t>
            </a:r>
          </a:p>
          <a:p>
            <a:pPr marL="0" indent="0">
              <a:buNone/>
            </a:pPr>
            <a:endParaRPr lang="en-US" dirty="0"/>
          </a:p>
          <a:p>
            <a:pPr marL="0" indent="0">
              <a:buNone/>
            </a:pPr>
            <a:r>
              <a:rPr lang="en-US" dirty="0"/>
              <a:t>Goal: reconstruct depth.</a:t>
            </a:r>
          </a:p>
          <a:p>
            <a:pPr marL="0" indent="0">
              <a:buNone/>
            </a:pPr>
            <a:r>
              <a:rPr lang="en-US" dirty="0"/>
              <a:t>So far: we have ‘calibrated’ one camera.</a:t>
            </a:r>
          </a:p>
          <a:p>
            <a:pPr marL="0" indent="0">
              <a:buNone/>
            </a:pPr>
            <a:r>
              <a:rPr lang="en-US" dirty="0"/>
              <a:t>Or, potentially two…</a:t>
            </a:r>
          </a:p>
        </p:txBody>
      </p:sp>
      <p:pic>
        <p:nvPicPr>
          <p:cNvPr id="4" name="Picture 1" descr="dark_country_1_2008-05-15.jpg">
            <a:extLst>
              <a:ext uri="{FF2B5EF4-FFF2-40B4-BE49-F238E27FC236}">
                <a16:creationId xmlns:a16="http://schemas.microsoft.com/office/drawing/2014/main" id="{9B20D5EB-E25E-4063-8E60-389329954F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9800" y="3558381"/>
            <a:ext cx="393700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46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p:txBody>
          <a:bodyPr/>
          <a:lstStyle/>
          <a:p>
            <a:pPr eaLnBrk="1" hangingPunct="1"/>
            <a:r>
              <a:rPr lang="en-US" altLang="en-US" dirty="0"/>
              <a:t>Think-Pair-Share</a:t>
            </a:r>
          </a:p>
        </p:txBody>
      </p:sp>
      <p:sp>
        <p:nvSpPr>
          <p:cNvPr id="142339" name="Content Placeholder 2"/>
          <p:cNvSpPr>
            <a:spLocks noGrp="1"/>
          </p:cNvSpPr>
          <p:nvPr>
            <p:ph idx="1"/>
          </p:nvPr>
        </p:nvSpPr>
        <p:spPr>
          <a:xfrm>
            <a:off x="457200" y="1600201"/>
            <a:ext cx="8229600" cy="1447799"/>
          </a:xfrm>
        </p:spPr>
        <p:txBody>
          <a:bodyPr/>
          <a:lstStyle/>
          <a:p>
            <a:pPr marL="0" indent="0" algn="ctr" eaLnBrk="1" hangingPunct="1">
              <a:buNone/>
            </a:pPr>
            <a:r>
              <a:rPr lang="en-US" altLang="en-US" dirty="0"/>
              <a:t>What visual or physiological cues help us to perceive 3D shape and depth?</a:t>
            </a:r>
          </a:p>
          <a:p>
            <a:pPr eaLnBrk="1" hangingPunct="1"/>
            <a:endParaRPr lang="en-US" altLang="en-US" dirty="0"/>
          </a:p>
        </p:txBody>
      </p:sp>
    </p:spTree>
    <p:extLst>
      <p:ext uri="{BB962C8B-B14F-4D97-AF65-F5344CB8AC3E}">
        <p14:creationId xmlns:p14="http://schemas.microsoft.com/office/powerpoint/2010/main" val="2315425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p:cNvSpPr>
            <a:spLocks noGrp="1"/>
          </p:cNvSpPr>
          <p:nvPr>
            <p:ph type="title" idx="4294967295"/>
          </p:nvPr>
        </p:nvSpPr>
        <p:spPr/>
        <p:txBody>
          <a:bodyPr/>
          <a:lstStyle/>
          <a:p>
            <a:pPr eaLnBrk="1" hangingPunct="1"/>
            <a:r>
              <a:rPr lang="en-US" altLang="en-US"/>
              <a:t>Shading</a:t>
            </a:r>
          </a:p>
        </p:txBody>
      </p:sp>
      <p:pic>
        <p:nvPicPr>
          <p:cNvPr id="143363" name="Picture 2"/>
          <p:cNvPicPr>
            <a:picLocks noChangeAspect="1" noChangeArrowheads="1"/>
          </p:cNvPicPr>
          <p:nvPr/>
        </p:nvPicPr>
        <p:blipFill>
          <a:blip r:embed="rId3">
            <a:extLst>
              <a:ext uri="{28A0092B-C50C-407E-A947-70E740481C1C}">
                <a14:useLocalDpi xmlns:a14="http://schemas.microsoft.com/office/drawing/2010/main" val="0"/>
              </a:ext>
            </a:extLst>
          </a:blip>
          <a:srcRect l="23962" t="46451" r="28725" b="26711"/>
          <a:stretch>
            <a:fillRect/>
          </a:stretch>
        </p:blipFill>
        <p:spPr bwMode="auto">
          <a:xfrm>
            <a:off x="263525" y="2041525"/>
            <a:ext cx="85756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4" name="TextBox 4"/>
          <p:cNvSpPr txBox="1">
            <a:spLocks noChangeArrowheads="1"/>
          </p:cNvSpPr>
          <p:nvPr/>
        </p:nvSpPr>
        <p:spPr bwMode="auto">
          <a:xfrm>
            <a:off x="76200" y="6324600"/>
            <a:ext cx="419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solidFill>
                  <a:srgbClr val="000000"/>
                </a:solidFill>
              </a:rPr>
              <a:t>[Figure from Prados &amp; Faugeras 2006]</a:t>
            </a:r>
          </a:p>
        </p:txBody>
      </p:sp>
    </p:spTree>
    <p:extLst>
      <p:ext uri="{BB962C8B-B14F-4D97-AF65-F5344CB8AC3E}">
        <p14:creationId xmlns:p14="http://schemas.microsoft.com/office/powerpoint/2010/main" val="952983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31800" y="0"/>
            <a:ext cx="8229600" cy="1143000"/>
          </a:xfrm>
        </p:spPr>
        <p:txBody>
          <a:bodyPr/>
          <a:lstStyle/>
          <a:p>
            <a:pPr eaLnBrk="1" hangingPunct="1"/>
            <a:r>
              <a:rPr lang="en-US" altLang="en-US"/>
              <a:t>Focus/defocus</a:t>
            </a:r>
          </a:p>
        </p:txBody>
      </p:sp>
      <p:sp>
        <p:nvSpPr>
          <p:cNvPr id="145411" name="Text Box 5"/>
          <p:cNvSpPr txBox="1">
            <a:spLocks noChangeArrowheads="1"/>
          </p:cNvSpPr>
          <p:nvPr/>
        </p:nvSpPr>
        <p:spPr bwMode="auto">
          <a:xfrm>
            <a:off x="4427538" y="6491288"/>
            <a:ext cx="47164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n-US" altLang="en-US" sz="1400">
                <a:solidFill>
                  <a:srgbClr val="000000"/>
                </a:solidFill>
              </a:rPr>
              <a:t>[figs from H. Jin and P. Favaro, 2002]</a:t>
            </a:r>
          </a:p>
        </p:txBody>
      </p:sp>
      <p:pic>
        <p:nvPicPr>
          <p:cNvPr id="145412" name="Picture 6" descr="defocu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063" y="3959225"/>
            <a:ext cx="60293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413" name="Picture 7" descr="defocu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038" y="1150938"/>
            <a:ext cx="6181725"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4" name="Line 9"/>
          <p:cNvSpPr>
            <a:spLocks noChangeShapeType="1"/>
          </p:cNvSpPr>
          <p:nvPr/>
        </p:nvSpPr>
        <p:spPr bwMode="auto">
          <a:xfrm>
            <a:off x="3887788" y="3490913"/>
            <a:ext cx="0"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5415" name="Text Box 10"/>
          <p:cNvSpPr txBox="1">
            <a:spLocks noChangeArrowheads="1"/>
          </p:cNvSpPr>
          <p:nvPr/>
        </p:nvSpPr>
        <p:spPr bwMode="auto">
          <a:xfrm>
            <a:off x="7235825" y="1727200"/>
            <a:ext cx="1908175"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solidFill>
                  <a:srgbClr val="000000"/>
                </a:solidFill>
              </a:rPr>
              <a:t>Images from same point of view, different camera parameters</a:t>
            </a:r>
          </a:p>
        </p:txBody>
      </p:sp>
      <p:sp>
        <p:nvSpPr>
          <p:cNvPr id="145416" name="Text Box 11"/>
          <p:cNvSpPr txBox="1">
            <a:spLocks noChangeArrowheads="1"/>
          </p:cNvSpPr>
          <p:nvPr/>
        </p:nvSpPr>
        <p:spPr bwMode="auto">
          <a:xfrm>
            <a:off x="7235825" y="4714875"/>
            <a:ext cx="19081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solidFill>
                  <a:srgbClr val="000000"/>
                </a:solidFill>
              </a:rPr>
              <a:t>3d shape / depth estimates</a:t>
            </a:r>
          </a:p>
        </p:txBody>
      </p:sp>
    </p:spTree>
    <p:extLst>
      <p:ext uri="{BB962C8B-B14F-4D97-AF65-F5344CB8AC3E}">
        <p14:creationId xmlns:p14="http://schemas.microsoft.com/office/powerpoint/2010/main" val="2431014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idx="4294967295"/>
          </p:nvPr>
        </p:nvSpPr>
        <p:spPr/>
        <p:txBody>
          <a:bodyPr/>
          <a:lstStyle/>
          <a:p>
            <a:pPr eaLnBrk="1" hangingPunct="1"/>
            <a:r>
              <a:rPr lang="en-US" altLang="en-US"/>
              <a:t>Texture</a:t>
            </a:r>
          </a:p>
        </p:txBody>
      </p:sp>
      <p:pic>
        <p:nvPicPr>
          <p:cNvPr id="147459" name="Picture 2"/>
          <p:cNvPicPr>
            <a:picLocks noChangeAspect="1" noChangeArrowheads="1"/>
          </p:cNvPicPr>
          <p:nvPr/>
        </p:nvPicPr>
        <p:blipFill>
          <a:blip r:embed="rId3">
            <a:extLst>
              <a:ext uri="{28A0092B-C50C-407E-A947-70E740481C1C}">
                <a14:useLocalDpi xmlns:a14="http://schemas.microsoft.com/office/drawing/2010/main" val="0"/>
              </a:ext>
            </a:extLst>
          </a:blip>
          <a:srcRect l="17245" t="26041" r="35329" b="24051"/>
          <a:stretch>
            <a:fillRect/>
          </a:stretch>
        </p:blipFill>
        <p:spPr bwMode="auto">
          <a:xfrm>
            <a:off x="2209800" y="1447800"/>
            <a:ext cx="4724400"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0" name="Picture 2"/>
          <p:cNvPicPr>
            <a:picLocks noChangeAspect="1" noChangeArrowheads="1"/>
          </p:cNvPicPr>
          <p:nvPr/>
        </p:nvPicPr>
        <p:blipFill>
          <a:blip r:embed="rId4">
            <a:extLst>
              <a:ext uri="{28A0092B-C50C-407E-A947-70E740481C1C}">
                <a14:useLocalDpi xmlns:a14="http://schemas.microsoft.com/office/drawing/2010/main" val="0"/>
              </a:ext>
            </a:extLst>
          </a:blip>
          <a:srcRect t="31946" r="3065" b="50156"/>
          <a:stretch>
            <a:fillRect/>
          </a:stretch>
        </p:blipFill>
        <p:spPr bwMode="auto">
          <a:xfrm>
            <a:off x="457200" y="5105400"/>
            <a:ext cx="83629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1" name="TextBox 4"/>
          <p:cNvSpPr txBox="1">
            <a:spLocks noChangeArrowheads="1"/>
          </p:cNvSpPr>
          <p:nvPr/>
        </p:nvSpPr>
        <p:spPr bwMode="auto">
          <a:xfrm>
            <a:off x="381000" y="6400800"/>
            <a:ext cx="9753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a:solidFill>
                  <a:srgbClr val="000000"/>
                </a:solidFill>
              </a:rPr>
              <a:t>[From </a:t>
            </a:r>
            <a:r>
              <a:rPr lang="en-US" altLang="en-US" sz="1200">
                <a:solidFill>
                  <a:srgbClr val="000000"/>
                </a:solidFill>
                <a:hlinkClick r:id="rId5" action="ppaction://hlinkfile"/>
              </a:rPr>
              <a:t>A.M. Loh. The recovery of 3-D structure using visual texture patterns.</a:t>
            </a:r>
            <a:r>
              <a:rPr lang="en-US" altLang="en-US" sz="1200">
                <a:solidFill>
                  <a:srgbClr val="000000"/>
                </a:solidFill>
              </a:rPr>
              <a:t> PhD thesis]</a:t>
            </a:r>
          </a:p>
        </p:txBody>
      </p:sp>
    </p:spTree>
    <p:extLst>
      <p:ext uri="{BB962C8B-B14F-4D97-AF65-F5344CB8AC3E}">
        <p14:creationId xmlns:p14="http://schemas.microsoft.com/office/powerpoint/2010/main" val="2901534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p:cNvSpPr>
            <a:spLocks noGrp="1"/>
          </p:cNvSpPr>
          <p:nvPr>
            <p:ph type="title"/>
          </p:nvPr>
        </p:nvSpPr>
        <p:spPr/>
        <p:txBody>
          <a:bodyPr/>
          <a:lstStyle/>
          <a:p>
            <a:pPr eaLnBrk="1" hangingPunct="1"/>
            <a:r>
              <a:rPr lang="en-US" altLang="en-US"/>
              <a:t>Perspective effects</a:t>
            </a:r>
          </a:p>
        </p:txBody>
      </p:sp>
      <p:pic>
        <p:nvPicPr>
          <p:cNvPr id="149507" name="Picture 5" descr="brunei"/>
          <p:cNvPicPr>
            <a:picLocks noChangeAspect="1" noChangeArrowheads="1"/>
          </p:cNvPicPr>
          <p:nvPr/>
        </p:nvPicPr>
        <p:blipFill>
          <a:blip r:embed="rId2">
            <a:extLst>
              <a:ext uri="{28A0092B-C50C-407E-A947-70E740481C1C}">
                <a14:useLocalDpi xmlns:a14="http://schemas.microsoft.com/office/drawing/2010/main" val="0"/>
              </a:ext>
            </a:extLst>
          </a:blip>
          <a:srcRect t="6250"/>
          <a:stretch>
            <a:fillRect/>
          </a:stretch>
        </p:blipFill>
        <p:spPr bwMode="auto">
          <a:xfrm>
            <a:off x="1797050" y="1603375"/>
            <a:ext cx="5638800" cy="396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8" name="Text Box 4"/>
          <p:cNvSpPr txBox="1">
            <a:spLocks noChangeArrowheads="1"/>
          </p:cNvSpPr>
          <p:nvPr/>
        </p:nvSpPr>
        <p:spPr bwMode="auto">
          <a:xfrm>
            <a:off x="7419975" y="6499225"/>
            <a:ext cx="17716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a:solidFill>
                  <a:srgbClr val="000000"/>
                </a:solidFill>
                <a:cs typeface="Arial" panose="020B0604020202020204" pitchFamily="34" charset="0"/>
              </a:rPr>
              <a:t>Image credit: S. Seitz</a:t>
            </a:r>
          </a:p>
        </p:txBody>
      </p:sp>
    </p:spTree>
    <p:extLst>
      <p:ext uri="{BB962C8B-B14F-4D97-AF65-F5344CB8AC3E}">
        <p14:creationId xmlns:p14="http://schemas.microsoft.com/office/powerpoint/2010/main" val="2148012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p:cNvSpPr>
            <a:spLocks noGrp="1"/>
          </p:cNvSpPr>
          <p:nvPr>
            <p:ph type="title" idx="4294967295"/>
          </p:nvPr>
        </p:nvSpPr>
        <p:spPr/>
        <p:txBody>
          <a:bodyPr/>
          <a:lstStyle/>
          <a:p>
            <a:pPr eaLnBrk="1" hangingPunct="1"/>
            <a:r>
              <a:rPr lang="en-US" altLang="en-US"/>
              <a:t>Motion</a:t>
            </a:r>
          </a:p>
        </p:txBody>
      </p:sp>
      <p:pic>
        <p:nvPicPr>
          <p:cNvPr id="111619" name="Content Placeholder 6" descr="bigcylinder.gif"/>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6858000" y="2514600"/>
            <a:ext cx="1171575" cy="1638300"/>
          </a:xfrm>
        </p:spPr>
      </p:pic>
      <p:pic>
        <p:nvPicPr>
          <p:cNvPr id="150532" name="Picture 2" descr="garg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338" y="1905000"/>
            <a:ext cx="1744662"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3" name="Picture 3" descr="garg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6338" y="1905000"/>
            <a:ext cx="1744662"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4" name="Picture 5" descr="garg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7538" y="1905000"/>
            <a:ext cx="1744662"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5" name="TextBox 7"/>
          <p:cNvSpPr txBox="1">
            <a:spLocks noChangeArrowheads="1"/>
          </p:cNvSpPr>
          <p:nvPr/>
        </p:nvSpPr>
        <p:spPr bwMode="auto">
          <a:xfrm>
            <a:off x="0" y="6581775"/>
            <a:ext cx="3200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a:solidFill>
                  <a:srgbClr val="000000"/>
                </a:solidFill>
              </a:rPr>
              <a:t>Figures from L. Zhang</a:t>
            </a:r>
          </a:p>
        </p:txBody>
      </p:sp>
      <p:sp>
        <p:nvSpPr>
          <p:cNvPr id="150536" name="TextBox 8"/>
          <p:cNvSpPr txBox="1">
            <a:spLocks noChangeArrowheads="1"/>
          </p:cNvSpPr>
          <p:nvPr/>
        </p:nvSpPr>
        <p:spPr bwMode="auto">
          <a:xfrm>
            <a:off x="3810000" y="6581775"/>
            <a:ext cx="5334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r>
              <a:rPr lang="en-US" altLang="en-US" sz="1200">
                <a:solidFill>
                  <a:srgbClr val="000000"/>
                </a:solidFill>
              </a:rPr>
              <a:t>http://www.brainconnection.com/teasers/?main=illusion/motion-shape</a:t>
            </a:r>
          </a:p>
        </p:txBody>
      </p:sp>
    </p:spTree>
    <p:extLst>
      <p:ext uri="{BB962C8B-B14F-4D97-AF65-F5344CB8AC3E}">
        <p14:creationId xmlns:p14="http://schemas.microsoft.com/office/powerpoint/2010/main" val="18086107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16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p:cNvSpPr>
            <a:spLocks noGrp="1"/>
          </p:cNvSpPr>
          <p:nvPr>
            <p:ph type="title" idx="4294967295"/>
          </p:nvPr>
        </p:nvSpPr>
        <p:spPr/>
        <p:txBody>
          <a:bodyPr/>
          <a:lstStyle/>
          <a:p>
            <a:pPr eaLnBrk="1" hangingPunct="1"/>
            <a:r>
              <a:rPr lang="en-US" altLang="en-US"/>
              <a:t>Occlusion</a:t>
            </a:r>
          </a:p>
        </p:txBody>
      </p:sp>
      <p:sp>
        <p:nvSpPr>
          <p:cNvPr id="152579" name="TextBox 7"/>
          <p:cNvSpPr txBox="1">
            <a:spLocks noChangeArrowheads="1"/>
          </p:cNvSpPr>
          <p:nvPr/>
        </p:nvSpPr>
        <p:spPr bwMode="auto">
          <a:xfrm>
            <a:off x="-70338" y="6607053"/>
            <a:ext cx="9448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dirty="0"/>
              <a:t>Rene </a:t>
            </a:r>
            <a:r>
              <a:rPr lang="en-US" altLang="en-US" sz="1200" dirty="0" err="1"/>
              <a:t>Magritt'e</a:t>
            </a:r>
            <a:r>
              <a:rPr lang="en-US" altLang="en-US" sz="1200" dirty="0"/>
              <a:t> famous painting </a:t>
            </a:r>
            <a:r>
              <a:rPr lang="en-US" altLang="en-US" sz="1200" i="1" dirty="0"/>
              <a:t>Le Blanc-</a:t>
            </a:r>
            <a:r>
              <a:rPr lang="en-US" altLang="en-US" sz="1200" i="1" dirty="0" err="1"/>
              <a:t>Seing</a:t>
            </a:r>
            <a:r>
              <a:rPr lang="en-US" altLang="en-US" sz="1200" dirty="0"/>
              <a:t> (literal translation: "The Blank Signature") roughly translates as "free hand" or "free rein".</a:t>
            </a:r>
          </a:p>
        </p:txBody>
      </p:sp>
      <p:pic>
        <p:nvPicPr>
          <p:cNvPr id="152580" name="Picture 2" descr="C:\Users\James\Desktop\animal,forest,horse,illusion,illustration,painting-72804bb7ea1d2c98b1ea3119a5882e83_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5150" y="1597025"/>
            <a:ext cx="2933700" cy="411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377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9" descr="disparity_006_007_l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4212" y="1302956"/>
            <a:ext cx="4013485" cy="2938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
          <p:cNvSpPr txBox="1">
            <a:spLocks noChangeArrowheads="1"/>
          </p:cNvSpPr>
          <p:nvPr/>
        </p:nvSpPr>
        <p:spPr bwMode="auto">
          <a:xfrm>
            <a:off x="664754" y="231466"/>
            <a:ext cx="7772400" cy="801688"/>
          </a:xfrm>
          <a:prstGeom prst="rect">
            <a:avLst/>
          </a:prstGeom>
          <a:noFill/>
          <a:ln w="9525">
            <a:noFill/>
            <a:miter lim="800000"/>
            <a:headEnd/>
            <a:tailEnd/>
          </a:ln>
        </p:spPr>
        <p:txBody>
          <a:bodyPr anchor="ct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defRPr/>
            </a:pPr>
            <a:r>
              <a:rPr lang="en-US" kern="0" dirty="0">
                <a:solidFill>
                  <a:schemeClr val="tx1"/>
                </a:solidFill>
                <a:latin typeface="Arial"/>
              </a:rPr>
              <a:t>Stereo</a:t>
            </a:r>
          </a:p>
        </p:txBody>
      </p:sp>
      <p:grpSp>
        <p:nvGrpSpPr>
          <p:cNvPr id="134149" name="Group 21"/>
          <p:cNvGrpSpPr>
            <a:grpSpLocks/>
          </p:cNvGrpSpPr>
          <p:nvPr/>
        </p:nvGrpSpPr>
        <p:grpSpPr bwMode="auto">
          <a:xfrm>
            <a:off x="2543819" y="4482506"/>
            <a:ext cx="4114800" cy="1803748"/>
            <a:chOff x="1219200" y="4891088"/>
            <a:chExt cx="4171950" cy="1828800"/>
          </a:xfrm>
        </p:grpSpPr>
        <p:sp>
          <p:nvSpPr>
            <p:cNvPr id="134151" name="Freeform 5"/>
            <p:cNvSpPr>
              <a:spLocks/>
            </p:cNvSpPr>
            <p:nvPr/>
          </p:nvSpPr>
          <p:spPr bwMode="auto">
            <a:xfrm>
              <a:off x="1371600" y="4967288"/>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4152" name="Freeform 6"/>
            <p:cNvSpPr>
              <a:spLocks/>
            </p:cNvSpPr>
            <p:nvPr/>
          </p:nvSpPr>
          <p:spPr bwMode="auto">
            <a:xfrm flipH="1">
              <a:off x="4038600" y="4967288"/>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4153" name="Oval 7"/>
            <p:cNvSpPr>
              <a:spLocks noChangeArrowheads="1"/>
            </p:cNvSpPr>
            <p:nvPr/>
          </p:nvSpPr>
          <p:spPr bwMode="auto">
            <a:xfrm>
              <a:off x="1219200" y="6338888"/>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34154" name="Line 6"/>
            <p:cNvSpPr>
              <a:spLocks noChangeShapeType="1"/>
            </p:cNvSpPr>
            <p:nvPr/>
          </p:nvSpPr>
          <p:spPr bwMode="auto">
            <a:xfrm>
              <a:off x="4724400" y="5957888"/>
              <a:ext cx="609600" cy="3810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4155" name="Line 7"/>
            <p:cNvSpPr>
              <a:spLocks noChangeShapeType="1"/>
            </p:cNvSpPr>
            <p:nvPr/>
          </p:nvSpPr>
          <p:spPr bwMode="auto">
            <a:xfrm>
              <a:off x="2971800" y="4967288"/>
              <a:ext cx="1752600" cy="990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4156" name="Line 8"/>
            <p:cNvSpPr>
              <a:spLocks noChangeShapeType="1"/>
            </p:cNvSpPr>
            <p:nvPr/>
          </p:nvSpPr>
          <p:spPr bwMode="auto">
            <a:xfrm flipV="1">
              <a:off x="1905000" y="4967288"/>
              <a:ext cx="1066800" cy="914400"/>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34157" name="Line 9"/>
            <p:cNvSpPr>
              <a:spLocks noChangeShapeType="1"/>
            </p:cNvSpPr>
            <p:nvPr/>
          </p:nvSpPr>
          <p:spPr bwMode="auto">
            <a:xfrm flipV="1">
              <a:off x="1295400" y="5881688"/>
              <a:ext cx="609600" cy="4572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4158" name="Oval 12"/>
            <p:cNvSpPr>
              <a:spLocks noChangeArrowheads="1"/>
            </p:cNvSpPr>
            <p:nvPr/>
          </p:nvSpPr>
          <p:spPr bwMode="auto">
            <a:xfrm>
              <a:off x="1828800" y="5881688"/>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34159" name="Oval 13"/>
            <p:cNvSpPr>
              <a:spLocks noChangeArrowheads="1"/>
            </p:cNvSpPr>
            <p:nvPr/>
          </p:nvSpPr>
          <p:spPr bwMode="auto">
            <a:xfrm>
              <a:off x="4724400" y="5957888"/>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34160" name="Oval 14"/>
            <p:cNvSpPr>
              <a:spLocks noChangeArrowheads="1"/>
            </p:cNvSpPr>
            <p:nvPr/>
          </p:nvSpPr>
          <p:spPr bwMode="auto">
            <a:xfrm>
              <a:off x="5314950" y="6319838"/>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34161" name="Oval 15"/>
            <p:cNvSpPr>
              <a:spLocks noChangeArrowheads="1"/>
            </p:cNvSpPr>
            <p:nvPr/>
          </p:nvSpPr>
          <p:spPr bwMode="auto">
            <a:xfrm>
              <a:off x="2933700" y="4891088"/>
              <a:ext cx="114300" cy="114300"/>
            </a:xfrm>
            <a:prstGeom prst="ellipse">
              <a:avLst/>
            </a:prstGeom>
            <a:solidFill>
              <a:srgbClr val="FF0000"/>
            </a:solidFill>
            <a:ln w="12700">
              <a:solidFill>
                <a:schemeClr val="hlink"/>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grpSp>
      <p:sp>
        <p:nvSpPr>
          <p:cNvPr id="134150" name="TextBox 17"/>
          <p:cNvSpPr txBox="1">
            <a:spLocks noChangeArrowheads="1"/>
          </p:cNvSpPr>
          <p:nvPr/>
        </p:nvSpPr>
        <p:spPr bwMode="auto">
          <a:xfrm>
            <a:off x="6096000" y="6527501"/>
            <a:ext cx="3200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pPr>
            <a:r>
              <a:rPr lang="en-US" altLang="en-US" sz="1400" dirty="0">
                <a:solidFill>
                  <a:schemeClr val="bg1">
                    <a:lumMod val="50000"/>
                  </a:schemeClr>
                </a:solidFill>
                <a:latin typeface="+mn-lt"/>
              </a:rPr>
              <a:t>Slides: </a:t>
            </a:r>
            <a:r>
              <a:rPr lang="en-US" altLang="en-US" sz="1400" dirty="0">
                <a:solidFill>
                  <a:schemeClr val="bg1">
                    <a:lumMod val="50000"/>
                  </a:schemeClr>
                </a:solidFill>
                <a:latin typeface="+mn-lt"/>
                <a:cs typeface="Arial" panose="020B0604020202020204" pitchFamily="34" charset="0"/>
              </a:rPr>
              <a:t>James Hays and K</a:t>
            </a:r>
            <a:r>
              <a:rPr lang="en-US" altLang="en-US" sz="1400" dirty="0">
                <a:solidFill>
                  <a:schemeClr val="bg1">
                    <a:lumMod val="50000"/>
                  </a:schemeClr>
                </a:solidFill>
                <a:latin typeface="+mn-lt"/>
              </a:rPr>
              <a:t>risten </a:t>
            </a:r>
            <a:r>
              <a:rPr lang="en-US" altLang="en-US" sz="1400" dirty="0" err="1">
                <a:solidFill>
                  <a:schemeClr val="bg1">
                    <a:lumMod val="50000"/>
                  </a:schemeClr>
                </a:solidFill>
                <a:latin typeface="+mn-lt"/>
              </a:rPr>
              <a:t>Grauman</a:t>
            </a:r>
            <a:endParaRPr lang="en-US" altLang="en-US" sz="1400" dirty="0">
              <a:solidFill>
                <a:schemeClr val="bg1">
                  <a:lumMod val="50000"/>
                </a:schemeClr>
              </a:solidFill>
              <a:latin typeface="+mn-lt"/>
            </a:endParaRPr>
          </a:p>
        </p:txBody>
      </p:sp>
      <p:pic>
        <p:nvPicPr>
          <p:cNvPr id="18" name="Picture 7" descr="rect_006_007_lef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25" y="1843669"/>
            <a:ext cx="2452599" cy="18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8" descr="rect_006_007_righ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89685" y="1832517"/>
            <a:ext cx="2459701" cy="180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946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3" descr="rabbit-no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81000"/>
            <a:ext cx="6400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7" name="TextBox 2"/>
          <p:cNvSpPr txBox="1">
            <a:spLocks noChangeArrowheads="1"/>
          </p:cNvSpPr>
          <p:nvPr/>
        </p:nvSpPr>
        <p:spPr bwMode="auto">
          <a:xfrm>
            <a:off x="1371600" y="5257800"/>
            <a:ext cx="6705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t>If stereo were critical for depth perception, navigation, recognition, etc., then rabbits would never have evolved.</a:t>
            </a:r>
          </a:p>
        </p:txBody>
      </p:sp>
    </p:spTree>
    <p:extLst>
      <p:ext uri="{BB962C8B-B14F-4D97-AF65-F5344CB8AC3E}">
        <p14:creationId xmlns:p14="http://schemas.microsoft.com/office/powerpoint/2010/main" val="1235717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mbiguous Cylinder Illus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49" y="838200"/>
            <a:ext cx="9144000" cy="5143500"/>
          </a:xfrm>
          <a:prstGeom prst="rect">
            <a:avLst/>
          </a:prstGeom>
        </p:spPr>
      </p:pic>
    </p:spTree>
    <p:extLst>
      <p:ext uri="{BB962C8B-B14F-4D97-AF65-F5344CB8AC3E}">
        <p14:creationId xmlns:p14="http://schemas.microsoft.com/office/powerpoint/2010/main" val="20637214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mbiguous Cylinder Illusion __ How it Work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446" y="762000"/>
            <a:ext cx="9144000" cy="5143500"/>
          </a:xfrm>
          <a:prstGeom prst="rect">
            <a:avLst/>
          </a:prstGeom>
        </p:spPr>
      </p:pic>
      <p:sp>
        <p:nvSpPr>
          <p:cNvPr id="3" name="TextBox 2"/>
          <p:cNvSpPr txBox="1"/>
          <p:nvPr/>
        </p:nvSpPr>
        <p:spPr>
          <a:xfrm>
            <a:off x="7888904" y="6529269"/>
            <a:ext cx="1295400" cy="307777"/>
          </a:xfrm>
          <a:prstGeom prst="rect">
            <a:avLst/>
          </a:prstGeom>
          <a:noFill/>
        </p:spPr>
        <p:txBody>
          <a:bodyPr wrap="square" rtlCol="0">
            <a:spAutoFit/>
          </a:bodyPr>
          <a:lstStyle/>
          <a:p>
            <a:r>
              <a:rPr lang="en-US" sz="1400" dirty="0">
                <a:solidFill>
                  <a:schemeClr val="bg1">
                    <a:lumMod val="50000"/>
                  </a:schemeClr>
                </a:solidFill>
              </a:rPr>
              <a:t>Devin Montes</a:t>
            </a:r>
          </a:p>
        </p:txBody>
      </p:sp>
    </p:spTree>
    <p:extLst>
      <p:ext uri="{BB962C8B-B14F-4D97-AF65-F5344CB8AC3E}">
        <p14:creationId xmlns:p14="http://schemas.microsoft.com/office/powerpoint/2010/main" val="13317864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46088" y="0"/>
            <a:ext cx="8229600" cy="1143000"/>
          </a:xfrm>
        </p:spPr>
        <p:txBody>
          <a:bodyPr/>
          <a:lstStyle/>
          <a:p>
            <a:pPr eaLnBrk="1" hangingPunct="1"/>
            <a:r>
              <a:rPr lang="en-US" altLang="en-US"/>
              <a:t>Human eye</a:t>
            </a:r>
          </a:p>
        </p:txBody>
      </p:sp>
      <p:pic>
        <p:nvPicPr>
          <p:cNvPr id="164867" name="Picture 4" descr="eyeb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420938"/>
            <a:ext cx="53975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68" name="Text Box 5"/>
          <p:cNvSpPr txBox="1">
            <a:spLocks noChangeArrowheads="1"/>
          </p:cNvSpPr>
          <p:nvPr/>
        </p:nvSpPr>
        <p:spPr bwMode="auto">
          <a:xfrm>
            <a:off x="142875" y="6467475"/>
            <a:ext cx="25209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200">
                <a:solidFill>
                  <a:srgbClr val="000000"/>
                </a:solidFill>
              </a:rPr>
              <a:t>Fig from Shapiro and Stockman</a:t>
            </a:r>
          </a:p>
        </p:txBody>
      </p:sp>
      <p:sp>
        <p:nvSpPr>
          <p:cNvPr id="40965" name="Text Box 6"/>
          <p:cNvSpPr txBox="1">
            <a:spLocks noChangeArrowheads="1"/>
          </p:cNvSpPr>
          <p:nvPr/>
        </p:nvSpPr>
        <p:spPr bwMode="auto">
          <a:xfrm>
            <a:off x="6011863" y="2184400"/>
            <a:ext cx="2952750"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200">
                <a:solidFill>
                  <a:srgbClr val="000000"/>
                </a:solidFill>
              </a:rPr>
              <a:t>Pupil/Iris – control amount of light passing through lens</a:t>
            </a:r>
          </a:p>
          <a:p>
            <a:pPr eaLnBrk="1" hangingPunct="1">
              <a:spcBef>
                <a:spcPct val="50000"/>
              </a:spcBef>
              <a:buFontTx/>
              <a:buNone/>
            </a:pPr>
            <a:r>
              <a:rPr lang="en-US" altLang="en-US" sz="2200">
                <a:solidFill>
                  <a:srgbClr val="000000"/>
                </a:solidFill>
              </a:rPr>
              <a:t>Retina - contains sensor cells, where image is formed</a:t>
            </a:r>
          </a:p>
          <a:p>
            <a:pPr eaLnBrk="1" hangingPunct="1">
              <a:spcBef>
                <a:spcPct val="50000"/>
              </a:spcBef>
              <a:buFontTx/>
              <a:buNone/>
            </a:pPr>
            <a:r>
              <a:rPr lang="en-US" altLang="en-US" sz="2200">
                <a:solidFill>
                  <a:srgbClr val="000000"/>
                </a:solidFill>
              </a:rPr>
              <a:t>Fovea – highest concentration of cones</a:t>
            </a:r>
          </a:p>
          <a:p>
            <a:pPr eaLnBrk="1" hangingPunct="1">
              <a:spcBef>
                <a:spcPct val="50000"/>
              </a:spcBef>
              <a:buFontTx/>
              <a:buNone/>
            </a:pPr>
            <a:endParaRPr lang="en-US" altLang="en-US" sz="2200">
              <a:solidFill>
                <a:srgbClr val="000000"/>
              </a:solidFill>
            </a:endParaRPr>
          </a:p>
        </p:txBody>
      </p:sp>
      <p:sp>
        <p:nvSpPr>
          <p:cNvPr id="164870" name="TextBox 5"/>
          <p:cNvSpPr txBox="1">
            <a:spLocks noChangeArrowheads="1"/>
          </p:cNvSpPr>
          <p:nvPr/>
        </p:nvSpPr>
        <p:spPr bwMode="auto">
          <a:xfrm>
            <a:off x="665163" y="1274763"/>
            <a:ext cx="7485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0000"/>
                </a:solidFill>
              </a:rPr>
              <a:t>Rough analogy with human visual system:</a:t>
            </a:r>
          </a:p>
        </p:txBody>
      </p:sp>
    </p:spTree>
    <p:extLst>
      <p:ext uri="{BB962C8B-B14F-4D97-AF65-F5344CB8AC3E}">
        <p14:creationId xmlns:p14="http://schemas.microsoft.com/office/powerpoint/2010/main" val="26050268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4"/>
          <p:cNvPicPr>
            <a:picLocks noChangeAspect="1" noChangeArrowheads="1"/>
          </p:cNvPicPr>
          <p:nvPr/>
        </p:nvPicPr>
        <p:blipFill>
          <a:blip r:embed="rId3">
            <a:extLst>
              <a:ext uri="{28A0092B-C50C-407E-A947-70E740481C1C}">
                <a14:useLocalDpi xmlns:a14="http://schemas.microsoft.com/office/drawing/2010/main" val="0"/>
              </a:ext>
            </a:extLst>
          </a:blip>
          <a:srcRect l="20000" t="31453" r="18333" b="9061"/>
          <a:stretch>
            <a:fillRect/>
          </a:stretch>
        </p:blipFill>
        <p:spPr bwMode="auto">
          <a:xfrm>
            <a:off x="571500" y="2020888"/>
            <a:ext cx="8229600" cy="483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a:xfrm>
            <a:off x="457200" y="274638"/>
            <a:ext cx="8229600" cy="1143000"/>
          </a:xfrm>
          <a:prstGeom prst="rect">
            <a:avLst/>
          </a:prstGeom>
        </p:spPr>
        <p:txBody>
          <a:bodyPr/>
          <a:lstStyle/>
          <a:p>
            <a:pPr algn="ctr" eaLnBrk="1" hangingPunct="1">
              <a:defRPr/>
            </a:pPr>
            <a:r>
              <a:rPr lang="en-US" sz="4400" kern="0" dirty="0">
                <a:solidFill>
                  <a:srgbClr val="000000"/>
                </a:solidFill>
                <a:latin typeface="+mn-lt"/>
              </a:rPr>
              <a:t>Human stereopsis</a:t>
            </a:r>
          </a:p>
        </p:txBody>
      </p:sp>
      <p:sp>
        <p:nvSpPr>
          <p:cNvPr id="166916" name="Rectangle 2"/>
          <p:cNvSpPr>
            <a:spLocks noGrp="1" noChangeArrowheads="1"/>
          </p:cNvSpPr>
          <p:nvPr>
            <p:ph type="title" idx="4294967295"/>
          </p:nvPr>
        </p:nvSpPr>
        <p:spPr>
          <a:xfrm>
            <a:off x="1295400" y="1044575"/>
            <a:ext cx="6781800" cy="976313"/>
          </a:xfrm>
        </p:spPr>
        <p:txBody>
          <a:bodyPr/>
          <a:lstStyle/>
          <a:p>
            <a:pPr algn="l" eaLnBrk="1" hangingPunct="1"/>
            <a:r>
              <a:rPr lang="en-US" altLang="en-US" sz="2400" dirty="0"/>
              <a:t>Human eyes </a:t>
            </a:r>
            <a:r>
              <a:rPr lang="en-US" altLang="en-US" sz="2400" b="1" dirty="0"/>
              <a:t>fixate</a:t>
            </a:r>
            <a:r>
              <a:rPr lang="en-US" altLang="en-US" sz="2400" dirty="0"/>
              <a:t> on point in space – rotate so that corresponding images form in centers of fovea. </a:t>
            </a:r>
          </a:p>
        </p:txBody>
      </p:sp>
    </p:spTree>
    <p:extLst>
      <p:ext uri="{BB962C8B-B14F-4D97-AF65-F5344CB8AC3E}">
        <p14:creationId xmlns:p14="http://schemas.microsoft.com/office/powerpoint/2010/main" val="2063574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4"/>
          <p:cNvPicPr>
            <a:picLocks noChangeAspect="1" noChangeArrowheads="1"/>
          </p:cNvPicPr>
          <p:nvPr/>
        </p:nvPicPr>
        <p:blipFill>
          <a:blip r:embed="rId3">
            <a:extLst>
              <a:ext uri="{28A0092B-C50C-407E-A947-70E740481C1C}">
                <a14:useLocalDpi xmlns:a14="http://schemas.microsoft.com/office/drawing/2010/main" val="0"/>
              </a:ext>
            </a:extLst>
          </a:blip>
          <a:srcRect l="17917" t="26831" r="45416" b="7069"/>
          <a:stretch>
            <a:fillRect/>
          </a:stretch>
        </p:blipFill>
        <p:spPr bwMode="auto">
          <a:xfrm>
            <a:off x="106363" y="1524000"/>
            <a:ext cx="4770437"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3" name="Text Box 5"/>
          <p:cNvSpPr txBox="1">
            <a:spLocks noChangeArrowheads="1"/>
          </p:cNvSpPr>
          <p:nvPr/>
        </p:nvSpPr>
        <p:spPr bwMode="auto">
          <a:xfrm>
            <a:off x="4876800" y="2362200"/>
            <a:ext cx="4038600"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600" b="1" dirty="0">
                <a:solidFill>
                  <a:srgbClr val="000000"/>
                </a:solidFill>
              </a:rPr>
              <a:t>Disparity</a:t>
            </a:r>
            <a:r>
              <a:rPr lang="en-US" altLang="en-US" sz="2600" dirty="0">
                <a:solidFill>
                  <a:srgbClr val="000000"/>
                </a:solidFill>
              </a:rPr>
              <a:t> occurs when eyes fixate on one object; others appear at different visual angles.</a:t>
            </a:r>
          </a:p>
          <a:p>
            <a:pPr>
              <a:spcBef>
                <a:spcPct val="50000"/>
              </a:spcBef>
              <a:buFontTx/>
              <a:buNone/>
            </a:pPr>
            <a:endParaRPr lang="en-US" altLang="en-US" sz="2600" dirty="0">
              <a:solidFill>
                <a:srgbClr val="000000"/>
              </a:solidFill>
            </a:endParaRPr>
          </a:p>
          <a:p>
            <a:pPr>
              <a:spcBef>
                <a:spcPct val="50000"/>
              </a:spcBef>
              <a:buFontTx/>
              <a:buNone/>
            </a:pPr>
            <a:r>
              <a:rPr lang="en-US" altLang="en-US" sz="2600" dirty="0">
                <a:solidFill>
                  <a:srgbClr val="000000"/>
                </a:solidFill>
              </a:rPr>
              <a:t>Disparity is distance from b1 to b2 along retina.</a:t>
            </a:r>
          </a:p>
        </p:txBody>
      </p:sp>
      <p:sp>
        <p:nvSpPr>
          <p:cNvPr id="6" name="Rectangle 2"/>
          <p:cNvSpPr txBox="1">
            <a:spLocks noChangeArrowheads="1"/>
          </p:cNvSpPr>
          <p:nvPr/>
        </p:nvSpPr>
        <p:spPr>
          <a:xfrm>
            <a:off x="457200" y="274638"/>
            <a:ext cx="8229600" cy="1143000"/>
          </a:xfrm>
          <a:prstGeom prst="rect">
            <a:avLst/>
          </a:prstGeom>
        </p:spPr>
        <p:txBody>
          <a:bodyPr/>
          <a:lstStyle/>
          <a:p>
            <a:pPr algn="ctr" eaLnBrk="1" hangingPunct="1">
              <a:defRPr/>
            </a:pPr>
            <a:r>
              <a:rPr lang="en-US" sz="4400" kern="0" dirty="0">
                <a:solidFill>
                  <a:srgbClr val="000000"/>
                </a:solidFill>
                <a:latin typeface="+mn-lt"/>
              </a:rPr>
              <a:t>Human </a:t>
            </a:r>
            <a:r>
              <a:rPr lang="en-US" sz="4400" kern="0" dirty="0" err="1">
                <a:solidFill>
                  <a:srgbClr val="000000"/>
                </a:solidFill>
                <a:latin typeface="+mn-lt"/>
              </a:rPr>
              <a:t>stereopsis</a:t>
            </a:r>
            <a:r>
              <a:rPr lang="en-US" sz="4400" kern="0" dirty="0">
                <a:solidFill>
                  <a:srgbClr val="000000"/>
                </a:solidFill>
                <a:latin typeface="+mn-lt"/>
              </a:rPr>
              <a:t>: disparity</a:t>
            </a:r>
          </a:p>
        </p:txBody>
      </p:sp>
    </p:spTree>
    <p:extLst>
      <p:ext uri="{BB962C8B-B14F-4D97-AF65-F5344CB8AC3E}">
        <p14:creationId xmlns:p14="http://schemas.microsoft.com/office/powerpoint/2010/main" val="3293906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10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524000"/>
            <a:ext cx="7958138" cy="382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828" name="Text Box 4"/>
          <p:cNvSpPr txBox="1">
            <a:spLocks noChangeArrowheads="1"/>
          </p:cNvSpPr>
          <p:nvPr/>
        </p:nvSpPr>
        <p:spPr bwMode="auto">
          <a:xfrm>
            <a:off x="609600" y="5791200"/>
            <a:ext cx="2805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solidFill>
                  <a:srgbClr val="000000"/>
                </a:solidFill>
              </a:rPr>
              <a:t>Disparity:    </a:t>
            </a:r>
            <a:r>
              <a:rPr lang="en-US" altLang="en-US" sz="1800" i="1">
                <a:solidFill>
                  <a:srgbClr val="000000"/>
                </a:solidFill>
              </a:rPr>
              <a:t>d =  r-l =  D-F.</a:t>
            </a:r>
            <a:endParaRPr lang="en-US" altLang="en-US" sz="1800">
              <a:solidFill>
                <a:srgbClr val="000000"/>
              </a:solidFill>
            </a:endParaRPr>
          </a:p>
        </p:txBody>
      </p:sp>
      <p:sp>
        <p:nvSpPr>
          <p:cNvPr id="171012" name="Oval 7"/>
          <p:cNvSpPr>
            <a:spLocks noChangeArrowheads="1"/>
          </p:cNvSpPr>
          <p:nvPr/>
        </p:nvSpPr>
        <p:spPr bwMode="auto">
          <a:xfrm>
            <a:off x="7353300" y="2552700"/>
            <a:ext cx="152400" cy="152400"/>
          </a:xfrm>
          <a:prstGeom prst="ellipse">
            <a:avLst/>
          </a:prstGeom>
          <a:solidFill>
            <a:schemeClr val="accent2"/>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1013" name="Oval 8"/>
          <p:cNvSpPr>
            <a:spLocks noChangeArrowheads="1"/>
          </p:cNvSpPr>
          <p:nvPr/>
        </p:nvSpPr>
        <p:spPr bwMode="auto">
          <a:xfrm>
            <a:off x="7366000" y="4419600"/>
            <a:ext cx="152400" cy="152400"/>
          </a:xfrm>
          <a:prstGeom prst="ellipse">
            <a:avLst/>
          </a:prstGeom>
          <a:solidFill>
            <a:srgbClr val="CC3300"/>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 name="Rectangle 2"/>
          <p:cNvSpPr txBox="1">
            <a:spLocks noChangeArrowheads="1"/>
          </p:cNvSpPr>
          <p:nvPr/>
        </p:nvSpPr>
        <p:spPr>
          <a:xfrm>
            <a:off x="457200" y="274638"/>
            <a:ext cx="8229600" cy="1143000"/>
          </a:xfrm>
          <a:prstGeom prst="rect">
            <a:avLst/>
          </a:prstGeom>
        </p:spPr>
        <p:txBody>
          <a:bodyPr/>
          <a:lstStyle/>
          <a:p>
            <a:pPr algn="ctr" eaLnBrk="1" hangingPunct="1">
              <a:defRPr/>
            </a:pPr>
            <a:r>
              <a:rPr lang="en-US" sz="4400" kern="0" dirty="0">
                <a:solidFill>
                  <a:srgbClr val="000000"/>
                </a:solidFill>
                <a:latin typeface="+mn-lt"/>
              </a:rPr>
              <a:t>Human </a:t>
            </a:r>
            <a:r>
              <a:rPr lang="en-US" sz="4400" kern="0" dirty="0" err="1">
                <a:solidFill>
                  <a:srgbClr val="000000"/>
                </a:solidFill>
                <a:latin typeface="+mn-lt"/>
              </a:rPr>
              <a:t>stereopsis</a:t>
            </a:r>
            <a:r>
              <a:rPr lang="en-US" sz="4400" kern="0" dirty="0">
                <a:solidFill>
                  <a:srgbClr val="000000"/>
                </a:solidFill>
                <a:latin typeface="+mn-lt"/>
              </a:rPr>
              <a:t>: disparity</a:t>
            </a:r>
          </a:p>
        </p:txBody>
      </p:sp>
      <p:sp>
        <p:nvSpPr>
          <p:cNvPr id="171015" name="TextBox 18"/>
          <p:cNvSpPr txBox="1">
            <a:spLocks noChangeArrowheads="1"/>
          </p:cNvSpPr>
          <p:nvPr/>
        </p:nvSpPr>
        <p:spPr bwMode="auto">
          <a:xfrm>
            <a:off x="0" y="6581775"/>
            <a:ext cx="3733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a:solidFill>
                  <a:srgbClr val="000000"/>
                </a:solidFill>
              </a:rPr>
              <a:t>Forsyth &amp; Ponce</a:t>
            </a:r>
          </a:p>
        </p:txBody>
      </p:sp>
      <p:sp>
        <p:nvSpPr>
          <p:cNvPr id="171016" name="Rectangle 16"/>
          <p:cNvSpPr>
            <a:spLocks noChangeArrowheads="1"/>
          </p:cNvSpPr>
          <p:nvPr/>
        </p:nvSpPr>
        <p:spPr bwMode="auto">
          <a:xfrm>
            <a:off x="4608513" y="1420813"/>
            <a:ext cx="2227262" cy="328612"/>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166651141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8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28"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212B4-CD5C-42C3-BE3A-D9EA0569AD92}"/>
              </a:ext>
            </a:extLst>
          </p:cNvPr>
          <p:cNvSpPr>
            <a:spLocks noGrp="1"/>
          </p:cNvSpPr>
          <p:nvPr>
            <p:ph type="title"/>
          </p:nvPr>
        </p:nvSpPr>
        <p:spPr/>
        <p:txBody>
          <a:bodyPr/>
          <a:lstStyle/>
          <a:p>
            <a:pPr algn="ctr"/>
            <a:r>
              <a:rPr lang="en-US" dirty="0"/>
              <a:t>Yes, you can be </a:t>
            </a:r>
            <a:r>
              <a:rPr lang="en-US" dirty="0" err="1"/>
              <a:t>stereoblind</a:t>
            </a:r>
            <a:r>
              <a:rPr lang="en-US" dirty="0"/>
              <a:t>.</a:t>
            </a:r>
          </a:p>
        </p:txBody>
      </p:sp>
      <p:sp>
        <p:nvSpPr>
          <p:cNvPr id="4" name="Oval 3">
            <a:extLst>
              <a:ext uri="{FF2B5EF4-FFF2-40B4-BE49-F238E27FC236}">
                <a16:creationId xmlns:a16="http://schemas.microsoft.com/office/drawing/2014/main" id="{91382F32-ABE8-4964-850D-9AD598B5B9FE}"/>
              </a:ext>
            </a:extLst>
          </p:cNvPr>
          <p:cNvSpPr/>
          <p:nvPr/>
        </p:nvSpPr>
        <p:spPr>
          <a:xfrm>
            <a:off x="4038600" y="2895600"/>
            <a:ext cx="1066800" cy="1066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5273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idx="4294967295"/>
          </p:nvPr>
        </p:nvSpPr>
        <p:spPr/>
        <p:txBody>
          <a:bodyPr/>
          <a:lstStyle/>
          <a:p>
            <a:pPr eaLnBrk="1" hangingPunct="1"/>
            <a:r>
              <a:rPr lang="en-US" altLang="en-US"/>
              <a:t>Random dot stereograms</a:t>
            </a:r>
          </a:p>
        </p:txBody>
      </p:sp>
      <p:sp>
        <p:nvSpPr>
          <p:cNvPr id="76803" name="Rectangle 3"/>
          <p:cNvSpPr>
            <a:spLocks noGrp="1" noChangeArrowheads="1"/>
          </p:cNvSpPr>
          <p:nvPr>
            <p:ph type="body" idx="4294967295"/>
          </p:nvPr>
        </p:nvSpPr>
        <p:spPr/>
        <p:txBody>
          <a:bodyPr/>
          <a:lstStyle/>
          <a:p>
            <a:pPr eaLnBrk="1" hangingPunct="1"/>
            <a:r>
              <a:rPr lang="en-US" altLang="en-US" sz="2800" dirty="0" err="1"/>
              <a:t>Julesz</a:t>
            </a:r>
            <a:r>
              <a:rPr lang="en-US" altLang="en-US" sz="2800" dirty="0"/>
              <a:t> 1960: </a:t>
            </a:r>
          </a:p>
          <a:p>
            <a:pPr marL="0" indent="0" eaLnBrk="1" hangingPunct="1">
              <a:buNone/>
            </a:pPr>
            <a:r>
              <a:rPr lang="en-US" altLang="en-US" dirty="0"/>
              <a:t>	</a:t>
            </a:r>
            <a:r>
              <a:rPr lang="en-US" altLang="en-US" sz="2800" dirty="0"/>
              <a:t>Do we identify local brightness patterns before 	fusion (monocular process) or after (binocular)? </a:t>
            </a:r>
          </a:p>
          <a:p>
            <a:pPr eaLnBrk="1" hangingPunct="1"/>
            <a:endParaRPr lang="en-US" altLang="en-US" sz="2800" dirty="0"/>
          </a:p>
          <a:p>
            <a:pPr eaLnBrk="1" hangingPunct="1"/>
            <a:r>
              <a:rPr lang="en-US" altLang="en-US" sz="2800" dirty="0"/>
              <a:t>Think Pair Share – yes / no? how to test?</a:t>
            </a:r>
          </a:p>
          <a:p>
            <a:pPr eaLnBrk="1" hangingPunct="1"/>
            <a:endParaRPr lang="en-US" altLang="en-US" sz="2800" dirty="0"/>
          </a:p>
          <a:p>
            <a:pPr eaLnBrk="1" hangingPunct="1"/>
            <a:endParaRPr lang="en-US" altLang="en-US" sz="2800" dirty="0"/>
          </a:p>
        </p:txBody>
      </p:sp>
    </p:spTree>
    <p:extLst>
      <p:ext uri="{BB962C8B-B14F-4D97-AF65-F5344CB8AC3E}">
        <p14:creationId xmlns:p14="http://schemas.microsoft.com/office/powerpoint/2010/main" val="7282190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8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idx="4294967295"/>
          </p:nvPr>
        </p:nvSpPr>
        <p:spPr/>
        <p:txBody>
          <a:bodyPr/>
          <a:lstStyle/>
          <a:p>
            <a:pPr eaLnBrk="1" hangingPunct="1"/>
            <a:r>
              <a:rPr lang="en-US" altLang="en-US"/>
              <a:t>Random dot stereograms</a:t>
            </a:r>
          </a:p>
        </p:txBody>
      </p:sp>
      <p:sp>
        <p:nvSpPr>
          <p:cNvPr id="76803" name="Rectangle 3"/>
          <p:cNvSpPr>
            <a:spLocks noGrp="1" noChangeArrowheads="1"/>
          </p:cNvSpPr>
          <p:nvPr>
            <p:ph type="body" idx="4294967295"/>
          </p:nvPr>
        </p:nvSpPr>
        <p:spPr/>
        <p:txBody>
          <a:bodyPr/>
          <a:lstStyle/>
          <a:p>
            <a:pPr eaLnBrk="1" hangingPunct="1"/>
            <a:r>
              <a:rPr lang="en-US" altLang="en-US" sz="2800" dirty="0" err="1"/>
              <a:t>Julesz</a:t>
            </a:r>
            <a:r>
              <a:rPr lang="en-US" altLang="en-US" sz="2800" dirty="0"/>
              <a:t> 1960: </a:t>
            </a:r>
          </a:p>
          <a:p>
            <a:pPr marL="0" indent="0" eaLnBrk="1" hangingPunct="1">
              <a:buNone/>
            </a:pPr>
            <a:r>
              <a:rPr lang="en-US" altLang="en-US" dirty="0"/>
              <a:t>	</a:t>
            </a:r>
            <a:r>
              <a:rPr lang="en-US" altLang="en-US" sz="2800" dirty="0"/>
              <a:t>Do we identify local brightness patterns before 	fusion (monocular process) or after (binocular)? </a:t>
            </a:r>
          </a:p>
          <a:p>
            <a:pPr eaLnBrk="1" hangingPunct="1"/>
            <a:endParaRPr lang="en-US" altLang="en-US" sz="2800" dirty="0"/>
          </a:p>
          <a:p>
            <a:pPr eaLnBrk="1" hangingPunct="1"/>
            <a:r>
              <a:rPr lang="en-US" altLang="en-US" sz="2800" dirty="0"/>
              <a:t>To test: pair of synthetic images obtained by randomly spraying black dots on white objects</a:t>
            </a:r>
          </a:p>
          <a:p>
            <a:pPr eaLnBrk="1" hangingPunct="1"/>
            <a:endParaRPr lang="en-US" altLang="en-US" sz="2800" dirty="0"/>
          </a:p>
          <a:p>
            <a:pPr eaLnBrk="1" hangingPunct="1"/>
            <a:endParaRPr lang="en-US" altLang="en-US" sz="2800" dirty="0"/>
          </a:p>
        </p:txBody>
      </p:sp>
    </p:spTree>
    <p:extLst>
      <p:ext uri="{BB962C8B-B14F-4D97-AF65-F5344CB8AC3E}">
        <p14:creationId xmlns:p14="http://schemas.microsoft.com/office/powerpoint/2010/main" val="408449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8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idx="4294967295"/>
          </p:nvPr>
        </p:nvSpPr>
        <p:spPr/>
        <p:txBody>
          <a:bodyPr/>
          <a:lstStyle/>
          <a:p>
            <a:pPr eaLnBrk="1" hangingPunct="1"/>
            <a:r>
              <a:rPr lang="en-US" altLang="en-US"/>
              <a:t>Random dot stereograms</a:t>
            </a:r>
          </a:p>
        </p:txBody>
      </p:sp>
      <p:sp>
        <p:nvSpPr>
          <p:cNvPr id="175107" name="Rectangle 3"/>
          <p:cNvSpPr>
            <a:spLocks noGrp="1" noChangeArrowheads="1"/>
          </p:cNvSpPr>
          <p:nvPr>
            <p:ph type="body" idx="4294967295"/>
          </p:nvPr>
        </p:nvSpPr>
        <p:spPr/>
        <p:txBody>
          <a:bodyPr/>
          <a:lstStyle/>
          <a:p>
            <a:pPr eaLnBrk="1" hangingPunct="1"/>
            <a:endParaRPr lang="en-US" altLang="en-US"/>
          </a:p>
        </p:txBody>
      </p:sp>
      <p:pic>
        <p:nvPicPr>
          <p:cNvPr id="1751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7078663" cy="440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9" name="Text Box 5"/>
          <p:cNvSpPr txBox="1">
            <a:spLocks noChangeArrowheads="1"/>
          </p:cNvSpPr>
          <p:nvPr/>
        </p:nvSpPr>
        <p:spPr bwMode="auto">
          <a:xfrm>
            <a:off x="152400" y="6477000"/>
            <a:ext cx="2057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200">
                <a:solidFill>
                  <a:srgbClr val="000000"/>
                </a:solidFill>
              </a:rPr>
              <a:t>Forsyth &amp; Ponce</a:t>
            </a:r>
          </a:p>
        </p:txBody>
      </p:sp>
    </p:spTree>
    <p:extLst>
      <p:ext uri="{BB962C8B-B14F-4D97-AF65-F5344CB8AC3E}">
        <p14:creationId xmlns:p14="http://schemas.microsoft.com/office/powerpoint/2010/main" val="1876922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idx="4294967295"/>
          </p:nvPr>
        </p:nvSpPr>
        <p:spPr/>
        <p:txBody>
          <a:bodyPr/>
          <a:lstStyle/>
          <a:p>
            <a:pPr eaLnBrk="1" hangingPunct="1"/>
            <a:r>
              <a:rPr lang="en-US" altLang="en-US"/>
              <a:t>Random dot stereograms</a:t>
            </a:r>
          </a:p>
        </p:txBody>
      </p:sp>
      <p:sp>
        <p:nvSpPr>
          <p:cNvPr id="177155" name="Rectangle 3"/>
          <p:cNvSpPr>
            <a:spLocks noGrp="1" noChangeArrowheads="1"/>
          </p:cNvSpPr>
          <p:nvPr>
            <p:ph type="body" idx="4294967295"/>
          </p:nvPr>
        </p:nvSpPr>
        <p:spPr/>
        <p:txBody>
          <a:bodyPr/>
          <a:lstStyle/>
          <a:p>
            <a:pPr eaLnBrk="1" hangingPunct="1"/>
            <a:endParaRPr lang="en-US" altLang="en-US"/>
          </a:p>
        </p:txBody>
      </p:sp>
      <p:pic>
        <p:nvPicPr>
          <p:cNvPr id="1771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752600"/>
            <a:ext cx="5454650" cy="454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1664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2847" y="381000"/>
            <a:ext cx="1160046" cy="1647265"/>
          </a:xfrm>
          <a:prstGeom prst="rect">
            <a:avLst/>
          </a:prstGeom>
        </p:spPr>
      </p:pic>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381000"/>
            <a:ext cx="1160046" cy="1647265"/>
          </a:xfrm>
          <a:prstGeom prst="rect">
            <a:avLst/>
          </a:prstGeom>
        </p:spPr>
      </p:pic>
      <p:sp>
        <p:nvSpPr>
          <p:cNvPr id="4" name="Rectangle 3"/>
          <p:cNvSpPr/>
          <p:nvPr/>
        </p:nvSpPr>
        <p:spPr>
          <a:xfrm>
            <a:off x="533400" y="52861"/>
            <a:ext cx="8458200" cy="369332"/>
          </a:xfrm>
          <a:prstGeom prst="rect">
            <a:avLst/>
          </a:prstGeom>
        </p:spPr>
        <p:txBody>
          <a:bodyPr wrap="square">
            <a:spAutoFit/>
          </a:bodyPr>
          <a:lstStyle/>
          <a:p>
            <a:r>
              <a:rPr lang="en-US" dirty="0"/>
              <a:t>1. Create an image of suitable size. Fill it with random dots. Duplicate the image.</a:t>
            </a:r>
          </a:p>
        </p:txBody>
      </p:sp>
      <p:sp>
        <p:nvSpPr>
          <p:cNvPr id="6" name="Rectangle 5"/>
          <p:cNvSpPr/>
          <p:nvPr/>
        </p:nvSpPr>
        <p:spPr>
          <a:xfrm>
            <a:off x="533400" y="1992868"/>
            <a:ext cx="3429144" cy="369332"/>
          </a:xfrm>
          <a:prstGeom prst="rect">
            <a:avLst/>
          </a:prstGeom>
        </p:spPr>
        <p:txBody>
          <a:bodyPr wrap="none">
            <a:spAutoFit/>
          </a:bodyPr>
          <a:lstStyle/>
          <a:p>
            <a:r>
              <a:rPr lang="en-US" dirty="0"/>
              <a:t>2. Select a region in one image.</a:t>
            </a:r>
          </a:p>
        </p:txBody>
      </p:sp>
      <p:sp>
        <p:nvSpPr>
          <p:cNvPr id="9" name="Rectangle 8"/>
          <p:cNvSpPr/>
          <p:nvPr/>
        </p:nvSpPr>
        <p:spPr>
          <a:xfrm>
            <a:off x="3552497" y="6550223"/>
            <a:ext cx="7315200" cy="307777"/>
          </a:xfrm>
          <a:prstGeom prst="rect">
            <a:avLst/>
          </a:prstGeom>
        </p:spPr>
        <p:txBody>
          <a:bodyPr wrap="square">
            <a:spAutoFit/>
          </a:bodyPr>
          <a:lstStyle/>
          <a:p>
            <a:r>
              <a:rPr lang="en-US" sz="1400" dirty="0">
                <a:solidFill>
                  <a:schemeClr val="bg1">
                    <a:lumMod val="50000"/>
                  </a:schemeClr>
                </a:solidFill>
              </a:rPr>
              <a:t>CC BY-SA 3.0, https://en.wikipedia.org/wiki/Random_dot_stereogram</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2847" y="2362200"/>
            <a:ext cx="1160046" cy="1647265"/>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2362200"/>
            <a:ext cx="1160046" cy="1647265"/>
          </a:xfrm>
          <a:prstGeom prst="rect">
            <a:avLst/>
          </a:prstGeom>
        </p:spPr>
      </p:pic>
      <p:sp>
        <p:nvSpPr>
          <p:cNvPr id="12" name="Rectangle 11"/>
          <p:cNvSpPr/>
          <p:nvPr/>
        </p:nvSpPr>
        <p:spPr>
          <a:xfrm>
            <a:off x="533400" y="3962400"/>
            <a:ext cx="8229600" cy="369332"/>
          </a:xfrm>
          <a:prstGeom prst="rect">
            <a:avLst/>
          </a:prstGeom>
        </p:spPr>
        <p:txBody>
          <a:bodyPr wrap="square">
            <a:spAutoFit/>
          </a:bodyPr>
          <a:lstStyle/>
          <a:p>
            <a:r>
              <a:rPr lang="en-US" dirty="0"/>
              <a:t>3. Shift this region horizontally by a small amount. The stereogram is complete.</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4353909"/>
            <a:ext cx="1160046" cy="1647265"/>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2847" y="4353908"/>
            <a:ext cx="1160046" cy="1647265"/>
          </a:xfrm>
          <a:prstGeom prst="rect">
            <a:avLst/>
          </a:prstGeom>
        </p:spPr>
      </p:pic>
    </p:spTree>
    <p:extLst>
      <p:ext uri="{BB962C8B-B14F-4D97-AF65-F5344CB8AC3E}">
        <p14:creationId xmlns:p14="http://schemas.microsoft.com/office/powerpoint/2010/main" val="2904749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552497" y="6550223"/>
            <a:ext cx="7315200" cy="307777"/>
          </a:xfrm>
          <a:prstGeom prst="rect">
            <a:avLst/>
          </a:prstGeom>
        </p:spPr>
        <p:txBody>
          <a:bodyPr wrap="square">
            <a:spAutoFit/>
          </a:bodyPr>
          <a:lstStyle/>
          <a:p>
            <a:r>
              <a:rPr lang="en-US" sz="1400" dirty="0">
                <a:solidFill>
                  <a:schemeClr val="bg1">
                    <a:lumMod val="50000"/>
                  </a:schemeClr>
                </a:solidFill>
              </a:rPr>
              <a:t>CC BY-SA 3.0, https://en.wikipedia.org/wiki/Random_dot_stereogram</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0464" y="2209801"/>
            <a:ext cx="2669982" cy="3791374"/>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800" y="2209803"/>
            <a:ext cx="2669981" cy="3791372"/>
          </a:xfrm>
          <a:prstGeom prst="rect">
            <a:avLst/>
          </a:prstGeom>
        </p:spPr>
      </p:pic>
    </p:spTree>
    <p:extLst>
      <p:ext uri="{BB962C8B-B14F-4D97-AF65-F5344CB8AC3E}">
        <p14:creationId xmlns:p14="http://schemas.microsoft.com/office/powerpoint/2010/main" val="24256600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idx="4294967295"/>
          </p:nvPr>
        </p:nvSpPr>
        <p:spPr/>
        <p:txBody>
          <a:bodyPr/>
          <a:lstStyle/>
          <a:p>
            <a:pPr eaLnBrk="1" hangingPunct="1"/>
            <a:r>
              <a:rPr lang="en-US" altLang="en-US"/>
              <a:t>Random dot stereograms</a:t>
            </a:r>
          </a:p>
        </p:txBody>
      </p:sp>
      <p:sp>
        <p:nvSpPr>
          <p:cNvPr id="192515" name="Rectangle 3"/>
          <p:cNvSpPr>
            <a:spLocks noGrp="1" noChangeArrowheads="1"/>
          </p:cNvSpPr>
          <p:nvPr>
            <p:ph type="body" idx="4294967295"/>
          </p:nvPr>
        </p:nvSpPr>
        <p:spPr/>
        <p:txBody>
          <a:bodyPr/>
          <a:lstStyle/>
          <a:p>
            <a:pPr eaLnBrk="1" hangingPunct="1"/>
            <a:r>
              <a:rPr lang="en-US" altLang="en-US" sz="2800" dirty="0"/>
              <a:t>When viewed </a:t>
            </a:r>
            <a:r>
              <a:rPr lang="en-US" altLang="en-US" sz="2800" dirty="0" err="1"/>
              <a:t>monocularly</a:t>
            </a:r>
            <a:r>
              <a:rPr lang="en-US" altLang="en-US" sz="2800" dirty="0"/>
              <a:t>, they appear random; when viewed stereoscopically, see 3d structure.</a:t>
            </a:r>
          </a:p>
          <a:p>
            <a:pPr eaLnBrk="1" hangingPunct="1"/>
            <a:r>
              <a:rPr lang="en-US" altLang="en-US" sz="2800" dirty="0"/>
              <a:t>Human binocular fusion not directly associated with the physical retinas; must involve the central nervous system (V2, for instance).</a:t>
            </a:r>
          </a:p>
          <a:p>
            <a:pPr eaLnBrk="1" hangingPunct="1"/>
            <a:r>
              <a:rPr lang="en-US" altLang="en-US" sz="2800" dirty="0"/>
              <a:t>Imaginary “</a:t>
            </a:r>
            <a:r>
              <a:rPr lang="en-US" altLang="en-US" sz="2800" i="1" dirty="0"/>
              <a:t>cyclopean retina”  </a:t>
            </a:r>
            <a:r>
              <a:rPr lang="en-US" altLang="en-US" sz="2800" dirty="0"/>
              <a:t>that combines the left and right image stimuli as a single unit.</a:t>
            </a:r>
          </a:p>
          <a:p>
            <a:pPr eaLnBrk="1" hangingPunct="1"/>
            <a:r>
              <a:rPr lang="en-US" altLang="en-US" sz="2800" dirty="0"/>
              <a:t>High level scene understanding not required for stereo…but, high level scene understanding is arguably </a:t>
            </a:r>
            <a:r>
              <a:rPr lang="en-US" altLang="en-US" sz="2800" i="1" dirty="0"/>
              <a:t>better</a:t>
            </a:r>
            <a:r>
              <a:rPr lang="en-US" altLang="en-US" sz="2800" dirty="0"/>
              <a:t> than stereo.</a:t>
            </a:r>
          </a:p>
        </p:txBody>
      </p:sp>
    </p:spTree>
    <p:extLst>
      <p:ext uri="{BB962C8B-B14F-4D97-AF65-F5344CB8AC3E}">
        <p14:creationId xmlns:p14="http://schemas.microsoft.com/office/powerpoint/2010/main" val="38551884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251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9251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925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idx="4294967295"/>
          </p:nvPr>
        </p:nvSpPr>
        <p:spPr/>
        <p:txBody>
          <a:bodyPr/>
          <a:lstStyle/>
          <a:p>
            <a:pPr eaLnBrk="1" hangingPunct="1"/>
            <a:r>
              <a:rPr lang="en-US" altLang="en-US" dirty="0" err="1"/>
              <a:t>Autostereograms</a:t>
            </a:r>
            <a:r>
              <a:rPr lang="en-US" altLang="en-US" dirty="0"/>
              <a:t> – ‘Magic Eye’</a:t>
            </a:r>
          </a:p>
        </p:txBody>
      </p:sp>
      <p:sp>
        <p:nvSpPr>
          <p:cNvPr id="191491" name="Text Box 4"/>
          <p:cNvSpPr txBox="1">
            <a:spLocks noChangeArrowheads="1"/>
          </p:cNvSpPr>
          <p:nvPr/>
        </p:nvSpPr>
        <p:spPr bwMode="auto">
          <a:xfrm>
            <a:off x="0" y="6491287"/>
            <a:ext cx="3352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dirty="0">
                <a:solidFill>
                  <a:schemeClr val="bg1">
                    <a:lumMod val="50000"/>
                  </a:schemeClr>
                </a:solidFill>
              </a:rPr>
              <a:t>Images from magiceye.com</a:t>
            </a:r>
          </a:p>
        </p:txBody>
      </p:sp>
      <p:pic>
        <p:nvPicPr>
          <p:cNvPr id="191492" name="Picture 6" descr="102696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133600"/>
            <a:ext cx="403860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3" name="Text Box 7"/>
          <p:cNvSpPr txBox="1">
            <a:spLocks noChangeArrowheads="1"/>
          </p:cNvSpPr>
          <p:nvPr/>
        </p:nvSpPr>
        <p:spPr bwMode="auto">
          <a:xfrm>
            <a:off x="5562600" y="2755900"/>
            <a:ext cx="3124200"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200">
                <a:solidFill>
                  <a:srgbClr val="000000"/>
                </a:solidFill>
              </a:rPr>
              <a:t>Exploit disparity as depth cue using single image.</a:t>
            </a:r>
          </a:p>
          <a:p>
            <a:pPr>
              <a:spcBef>
                <a:spcPct val="50000"/>
              </a:spcBef>
              <a:buFontTx/>
              <a:buNone/>
            </a:pPr>
            <a:r>
              <a:rPr lang="en-US" altLang="en-US" sz="2200">
                <a:solidFill>
                  <a:srgbClr val="000000"/>
                </a:solidFill>
              </a:rPr>
              <a:t>(Single image random dot stereogram, Single image stereogram)</a:t>
            </a:r>
          </a:p>
        </p:txBody>
      </p:sp>
      <p:sp>
        <p:nvSpPr>
          <p:cNvPr id="191494" name="Oval 5"/>
          <p:cNvSpPr>
            <a:spLocks noChangeArrowheads="1"/>
          </p:cNvSpPr>
          <p:nvPr/>
        </p:nvSpPr>
        <p:spPr bwMode="auto">
          <a:xfrm>
            <a:off x="3200400" y="1828800"/>
            <a:ext cx="152400" cy="1524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191495" name="Oval 6"/>
          <p:cNvSpPr>
            <a:spLocks noChangeArrowheads="1"/>
          </p:cNvSpPr>
          <p:nvPr/>
        </p:nvSpPr>
        <p:spPr bwMode="auto">
          <a:xfrm>
            <a:off x="2590800" y="1828800"/>
            <a:ext cx="152400" cy="1524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191496" name="Oval 7"/>
          <p:cNvSpPr>
            <a:spLocks noChangeArrowheads="1"/>
          </p:cNvSpPr>
          <p:nvPr/>
        </p:nvSpPr>
        <p:spPr bwMode="auto">
          <a:xfrm>
            <a:off x="3200400" y="5715000"/>
            <a:ext cx="152400" cy="1524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191497" name="Oval 8"/>
          <p:cNvSpPr>
            <a:spLocks noChangeArrowheads="1"/>
          </p:cNvSpPr>
          <p:nvPr/>
        </p:nvSpPr>
        <p:spPr bwMode="auto">
          <a:xfrm>
            <a:off x="2590800" y="5715000"/>
            <a:ext cx="152400" cy="1524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Tree>
    <p:extLst>
      <p:ext uri="{BB962C8B-B14F-4D97-AF65-F5344CB8AC3E}">
        <p14:creationId xmlns:p14="http://schemas.microsoft.com/office/powerpoint/2010/main" val="948951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6" descr="102696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133600"/>
            <a:ext cx="403860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39" name="Text Box 4"/>
          <p:cNvSpPr txBox="1">
            <a:spLocks noChangeArrowheads="1"/>
          </p:cNvSpPr>
          <p:nvPr/>
        </p:nvSpPr>
        <p:spPr bwMode="auto">
          <a:xfrm>
            <a:off x="0" y="6491287"/>
            <a:ext cx="3352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dirty="0">
                <a:solidFill>
                  <a:schemeClr val="bg1">
                    <a:lumMod val="50000"/>
                  </a:schemeClr>
                </a:solidFill>
              </a:rPr>
              <a:t>Images from magiceye.com</a:t>
            </a:r>
          </a:p>
        </p:txBody>
      </p:sp>
      <p:pic>
        <p:nvPicPr>
          <p:cNvPr id="193540" name="Picture 9" descr="smallg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3313" y="2151063"/>
            <a:ext cx="4044950" cy="346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eaLnBrk="1" hangingPunct="1">
              <a:defRPr/>
            </a:pPr>
            <a:r>
              <a:rPr lang="en-US" sz="4400" kern="0">
                <a:solidFill>
                  <a:srgbClr val="000000"/>
                </a:solidFill>
                <a:latin typeface="+mn-lt"/>
              </a:rPr>
              <a:t>Autostereograms</a:t>
            </a:r>
          </a:p>
        </p:txBody>
      </p:sp>
    </p:spTree>
    <p:extLst>
      <p:ext uri="{BB962C8B-B14F-4D97-AF65-F5344CB8AC3E}">
        <p14:creationId xmlns:p14="http://schemas.microsoft.com/office/powerpoint/2010/main" val="291764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18884-9F8E-4F70-9964-41345156468D}"/>
              </a:ext>
            </a:extLst>
          </p:cNvPr>
          <p:cNvSpPr>
            <a:spLocks noGrp="1"/>
          </p:cNvSpPr>
          <p:nvPr>
            <p:ph type="title"/>
          </p:nvPr>
        </p:nvSpPr>
        <p:spPr/>
        <p:txBody>
          <a:bodyPr>
            <a:normAutofit fontScale="90000"/>
          </a:bodyPr>
          <a:lstStyle/>
          <a:p>
            <a:r>
              <a:rPr lang="en-US" dirty="0"/>
              <a:t>Stereo attention is weird </a:t>
            </a:r>
            <a:r>
              <a:rPr lang="en-US" dirty="0" err="1"/>
              <a:t>wrt</a:t>
            </a:r>
            <a:r>
              <a:rPr lang="en-US" dirty="0"/>
              <a:t>. mind’s eye</a:t>
            </a:r>
          </a:p>
        </p:txBody>
      </p:sp>
      <p:pic>
        <p:nvPicPr>
          <p:cNvPr id="5" name="Content Placeholder 4">
            <a:extLst>
              <a:ext uri="{FF2B5EF4-FFF2-40B4-BE49-F238E27FC236}">
                <a16:creationId xmlns:a16="http://schemas.microsoft.com/office/drawing/2014/main" id="{349709A9-07DF-486A-A172-CA6A486B43F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73018" y="990600"/>
            <a:ext cx="5797964" cy="5135563"/>
          </a:xfrm>
        </p:spPr>
      </p:pic>
      <p:sp>
        <p:nvSpPr>
          <p:cNvPr id="6" name="TextBox 5">
            <a:extLst>
              <a:ext uri="{FF2B5EF4-FFF2-40B4-BE49-F238E27FC236}">
                <a16:creationId xmlns:a16="http://schemas.microsoft.com/office/drawing/2014/main" id="{F80923A7-E152-4D2F-8E41-EDAFB9D41EDE}"/>
              </a:ext>
            </a:extLst>
          </p:cNvPr>
          <p:cNvSpPr txBox="1"/>
          <p:nvPr/>
        </p:nvSpPr>
        <p:spPr>
          <a:xfrm>
            <a:off x="6172200" y="6515968"/>
            <a:ext cx="3048000" cy="307777"/>
          </a:xfrm>
          <a:prstGeom prst="rect">
            <a:avLst/>
          </a:prstGeom>
          <a:noFill/>
        </p:spPr>
        <p:txBody>
          <a:bodyPr wrap="square" rtlCol="0">
            <a:spAutoFit/>
          </a:bodyPr>
          <a:lstStyle/>
          <a:p>
            <a:r>
              <a:rPr lang="en-US" sz="1400" dirty="0">
                <a:solidFill>
                  <a:schemeClr val="bg1">
                    <a:lumMod val="50000"/>
                  </a:schemeClr>
                </a:solidFill>
              </a:rPr>
              <a:t>[Li </a:t>
            </a:r>
            <a:r>
              <a:rPr lang="en-US" sz="1400" dirty="0" err="1">
                <a:solidFill>
                  <a:schemeClr val="bg1">
                    <a:lumMod val="50000"/>
                  </a:schemeClr>
                </a:solidFill>
              </a:rPr>
              <a:t>Zhaoping</a:t>
            </a:r>
            <a:r>
              <a:rPr lang="en-US" sz="1400" dirty="0">
                <a:solidFill>
                  <a:schemeClr val="bg1">
                    <a:lumMod val="50000"/>
                  </a:schemeClr>
                </a:solidFill>
              </a:rPr>
              <a:t>, Understanding Vision]</a:t>
            </a:r>
          </a:p>
        </p:txBody>
      </p:sp>
    </p:spTree>
    <p:extLst>
      <p:ext uri="{BB962C8B-B14F-4D97-AF65-F5344CB8AC3E}">
        <p14:creationId xmlns:p14="http://schemas.microsoft.com/office/powerpoint/2010/main" val="41198601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title" idx="4294967295"/>
          </p:nvPr>
        </p:nvSpPr>
        <p:spPr>
          <a:xfrm>
            <a:off x="381000" y="-143847"/>
            <a:ext cx="9144000" cy="1143000"/>
          </a:xfrm>
        </p:spPr>
        <p:txBody>
          <a:bodyPr/>
          <a:lstStyle/>
          <a:p>
            <a:pPr eaLnBrk="1" hangingPunct="1"/>
            <a:r>
              <a:rPr lang="en-US" altLang="en-US" sz="4000" dirty="0"/>
              <a:t>Stereo photography and stereo viewers</a:t>
            </a:r>
          </a:p>
        </p:txBody>
      </p:sp>
      <p:sp>
        <p:nvSpPr>
          <p:cNvPr id="181251" name="Content Placeholder 2"/>
          <p:cNvSpPr>
            <a:spLocks noGrp="1"/>
          </p:cNvSpPr>
          <p:nvPr>
            <p:ph idx="4294967295"/>
          </p:nvPr>
        </p:nvSpPr>
        <p:spPr>
          <a:xfrm>
            <a:off x="228600" y="4419600"/>
            <a:ext cx="8229600" cy="4525963"/>
          </a:xfrm>
        </p:spPr>
        <p:txBody>
          <a:bodyPr/>
          <a:lstStyle/>
          <a:p>
            <a:pPr eaLnBrk="1" hangingPunct="1">
              <a:buFontTx/>
              <a:buNone/>
            </a:pPr>
            <a:r>
              <a:rPr lang="en-US" altLang="en-US" sz="1600" dirty="0"/>
              <a:t>Invented by Sir Charles Wheatstone, 1838</a:t>
            </a:r>
            <a:br>
              <a:rPr lang="en-US" altLang="en-US" sz="1600" dirty="0"/>
            </a:br>
            <a:endParaRPr lang="en-US" altLang="en-US" sz="1600" dirty="0"/>
          </a:p>
        </p:txBody>
      </p:sp>
      <p:pic>
        <p:nvPicPr>
          <p:cNvPr id="181252" name="Picture 3" descr="CurvStereoPicVwr035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0190" y="4806659"/>
            <a:ext cx="2438400" cy="205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viewmas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2288" y="1863456"/>
            <a:ext cx="3028950"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9"/>
          <p:cNvSpPr txBox="1">
            <a:spLocks noChangeArrowheads="1"/>
          </p:cNvSpPr>
          <p:nvPr/>
        </p:nvSpPr>
        <p:spPr bwMode="auto">
          <a:xfrm>
            <a:off x="5867400" y="4277483"/>
            <a:ext cx="3276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200" dirty="0">
                <a:solidFill>
                  <a:srgbClr val="000000"/>
                </a:solidFill>
              </a:rPr>
              <a:t>Image from fisher-price.com</a:t>
            </a:r>
          </a:p>
        </p:txBody>
      </p:sp>
      <p:sp>
        <p:nvSpPr>
          <p:cNvPr id="181255" name="TextBox 6"/>
          <p:cNvSpPr txBox="1">
            <a:spLocks noChangeArrowheads="1"/>
          </p:cNvSpPr>
          <p:nvPr/>
        </p:nvSpPr>
        <p:spPr bwMode="auto">
          <a:xfrm>
            <a:off x="762000" y="838200"/>
            <a:ext cx="78486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solidFill>
                  <a:srgbClr val="000000"/>
                </a:solidFill>
              </a:rPr>
              <a:t>Take two pictures of the same subject from two slightly different viewpoints and display so that each eye sees only one of the images.</a:t>
            </a:r>
          </a:p>
          <a:p>
            <a:pPr>
              <a:spcBef>
                <a:spcPct val="0"/>
              </a:spcBef>
              <a:buFontTx/>
              <a:buNone/>
            </a:pPr>
            <a:endParaRPr lang="en-US" altLang="en-US" sz="2400" dirty="0">
              <a:solidFill>
                <a:srgbClr val="000000"/>
              </a:solidFill>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2129074"/>
            <a:ext cx="4061581" cy="2238947"/>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81600" y="4557376"/>
            <a:ext cx="3529013" cy="2258568"/>
          </a:xfrm>
          <a:prstGeom prst="rect">
            <a:avLst/>
          </a:prstGeom>
        </p:spPr>
      </p:pic>
    </p:spTree>
    <p:extLst>
      <p:ext uri="{BB962C8B-B14F-4D97-AF65-F5344CB8AC3E}">
        <p14:creationId xmlns:p14="http://schemas.microsoft.com/office/powerpoint/2010/main" val="39571967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idx="4294967295"/>
          </p:nvPr>
        </p:nvSpPr>
        <p:spPr/>
        <p:txBody>
          <a:bodyPr/>
          <a:lstStyle/>
          <a:p>
            <a:pPr eaLnBrk="1" hangingPunct="1"/>
            <a:r>
              <a:rPr lang="en-US" altLang="en-US" dirty="0"/>
              <a:t>Anaglyph stereo</a:t>
            </a:r>
          </a:p>
        </p:txBody>
      </p:sp>
      <p:pic>
        <p:nvPicPr>
          <p:cNvPr id="183300" name="Picture 4"/>
          <p:cNvPicPr>
            <a:picLocks noChangeAspect="1" noChangeArrowheads="1"/>
          </p:cNvPicPr>
          <p:nvPr/>
        </p:nvPicPr>
        <p:blipFill>
          <a:blip r:embed="rId3">
            <a:extLst>
              <a:ext uri="{28A0092B-C50C-407E-A947-70E740481C1C}">
                <a14:useLocalDpi xmlns:a14="http://schemas.microsoft.com/office/drawing/2010/main" val="0"/>
              </a:ext>
            </a:extLst>
          </a:blip>
          <a:srcRect l="25000" t="15929" r="25000" b="56815"/>
          <a:stretch>
            <a:fillRect/>
          </a:stretch>
        </p:blipFill>
        <p:spPr bwMode="auto">
          <a:xfrm>
            <a:off x="0" y="2286000"/>
            <a:ext cx="914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01" name="Text Box 5"/>
          <p:cNvSpPr txBox="1">
            <a:spLocks noChangeArrowheads="1"/>
          </p:cNvSpPr>
          <p:nvPr/>
        </p:nvSpPr>
        <p:spPr bwMode="auto">
          <a:xfrm>
            <a:off x="228600" y="6096000"/>
            <a:ext cx="434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http://www.johnsonshawmuseum.org</a:t>
            </a:r>
          </a:p>
        </p:txBody>
      </p:sp>
      <p:pic>
        <p:nvPicPr>
          <p:cNvPr id="134150" name="Picture 6"/>
          <p:cNvPicPr>
            <a:picLocks noChangeAspect="1" noChangeArrowheads="1"/>
          </p:cNvPicPr>
          <p:nvPr/>
        </p:nvPicPr>
        <p:blipFill>
          <a:blip r:embed="rId4">
            <a:extLst>
              <a:ext uri="{28A0092B-C50C-407E-A947-70E740481C1C}">
                <a14:useLocalDpi xmlns:a14="http://schemas.microsoft.com/office/drawing/2010/main" val="0"/>
              </a:ext>
            </a:extLst>
          </a:blip>
          <a:srcRect t="15013" b="9920"/>
          <a:stretch>
            <a:fillRect/>
          </a:stretch>
        </p:blipFill>
        <p:spPr bwMode="auto">
          <a:xfrm>
            <a:off x="152400" y="2362200"/>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7378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4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idx="4294967295"/>
          </p:nvPr>
        </p:nvSpPr>
        <p:spPr/>
        <p:txBody>
          <a:bodyPr/>
          <a:lstStyle/>
          <a:p>
            <a:pPr eaLnBrk="1" hangingPunct="1"/>
            <a:endParaRPr lang="en-US" altLang="en-US"/>
          </a:p>
        </p:txBody>
      </p:sp>
      <p:sp>
        <p:nvSpPr>
          <p:cNvPr id="185347" name="Rectangle 3"/>
          <p:cNvSpPr>
            <a:spLocks noGrp="1" noChangeArrowheads="1"/>
          </p:cNvSpPr>
          <p:nvPr>
            <p:ph type="body" idx="4294967295"/>
          </p:nvPr>
        </p:nvSpPr>
        <p:spPr/>
        <p:txBody>
          <a:bodyPr/>
          <a:lstStyle/>
          <a:p>
            <a:pPr eaLnBrk="1" hangingPunct="1"/>
            <a:endParaRPr lang="en-US" altLang="en-US"/>
          </a:p>
        </p:txBody>
      </p:sp>
      <p:pic>
        <p:nvPicPr>
          <p:cNvPr id="185348" name="Picture 4"/>
          <p:cNvPicPr>
            <a:picLocks noChangeAspect="1" noChangeArrowheads="1"/>
          </p:cNvPicPr>
          <p:nvPr/>
        </p:nvPicPr>
        <p:blipFill>
          <a:blip r:embed="rId3">
            <a:extLst>
              <a:ext uri="{28A0092B-C50C-407E-A947-70E740481C1C}">
                <a14:useLocalDpi xmlns:a14="http://schemas.microsoft.com/office/drawing/2010/main" val="0"/>
              </a:ext>
            </a:extLst>
          </a:blip>
          <a:srcRect l="18233" t="17059" r="19821" b="52353"/>
          <a:stretch>
            <a:fillRect/>
          </a:stretch>
        </p:blipFill>
        <p:spPr bwMode="auto">
          <a:xfrm>
            <a:off x="76200" y="2209800"/>
            <a:ext cx="8915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8" name="Picture 6"/>
          <p:cNvPicPr>
            <a:picLocks noChangeAspect="1" noChangeArrowheads="1"/>
          </p:cNvPicPr>
          <p:nvPr/>
        </p:nvPicPr>
        <p:blipFill>
          <a:blip r:embed="rId4">
            <a:extLst>
              <a:ext uri="{28A0092B-C50C-407E-A947-70E740481C1C}">
                <a14:useLocalDpi xmlns:a14="http://schemas.microsoft.com/office/drawing/2010/main" val="0"/>
              </a:ext>
            </a:extLst>
          </a:blip>
          <a:srcRect t="15135" b="9189"/>
          <a:stretch>
            <a:fillRect/>
          </a:stretch>
        </p:blipFill>
        <p:spPr bwMode="auto">
          <a:xfrm>
            <a:off x="152400" y="2362200"/>
            <a:ext cx="26574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0" name="Text Box 5"/>
          <p:cNvSpPr txBox="1">
            <a:spLocks noChangeArrowheads="1"/>
          </p:cNvSpPr>
          <p:nvPr/>
        </p:nvSpPr>
        <p:spPr bwMode="auto">
          <a:xfrm>
            <a:off x="228600" y="6096000"/>
            <a:ext cx="434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http://www.johnsonshawmuseum.org</a:t>
            </a:r>
          </a:p>
        </p:txBody>
      </p:sp>
    </p:spTree>
    <p:extLst>
      <p:ext uri="{BB962C8B-B14F-4D97-AF65-F5344CB8AC3E}">
        <p14:creationId xmlns:p14="http://schemas.microsoft.com/office/powerpoint/2010/main" val="21668254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6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7394" name="Rectangle 5"/>
          <p:cNvSpPr>
            <a:spLocks noChangeArrowheads="1"/>
          </p:cNvSpPr>
          <p:nvPr/>
        </p:nvSpPr>
        <p:spPr bwMode="auto">
          <a:xfrm>
            <a:off x="2600325" y="6167438"/>
            <a:ext cx="4308475" cy="617537"/>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7395" name="Rectangle 2"/>
          <p:cNvSpPr>
            <a:spLocks noGrp="1" noChangeArrowheads="1"/>
          </p:cNvSpPr>
          <p:nvPr>
            <p:ph type="title" idx="4294967295"/>
          </p:nvPr>
        </p:nvSpPr>
        <p:spPr/>
        <p:txBody>
          <a:bodyPr/>
          <a:lstStyle/>
          <a:p>
            <a:pPr eaLnBrk="1" hangingPunct="1"/>
            <a:endParaRPr lang="en-US" altLang="en-US"/>
          </a:p>
        </p:txBody>
      </p:sp>
      <p:pic>
        <p:nvPicPr>
          <p:cNvPr id="187396" name="Picture 4" descr="KU46138small_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457200"/>
            <a:ext cx="4572000"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7397" name="Picture 5" descr="anaglass.GIF (8924 byt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9000" y="6324600"/>
            <a:ext cx="24384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398" name="Text Box 6"/>
          <p:cNvSpPr txBox="1">
            <a:spLocks noChangeArrowheads="1"/>
          </p:cNvSpPr>
          <p:nvPr/>
        </p:nvSpPr>
        <p:spPr bwMode="auto">
          <a:xfrm>
            <a:off x="1447800" y="5875338"/>
            <a:ext cx="6400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b="1">
                <a:solidFill>
                  <a:srgbClr val="000000"/>
                </a:solidFill>
              </a:rPr>
              <a:t>Public Library, Stereoscopic Looking Room, Chicago, by Phillips, 1923</a:t>
            </a:r>
            <a:endParaRPr lang="en-US" altLang="en-US" sz="1200">
              <a:solidFill>
                <a:srgbClr val="000000"/>
              </a:solidFill>
            </a:endParaRPr>
          </a:p>
        </p:txBody>
      </p:sp>
    </p:spTree>
    <p:extLst>
      <p:ext uri="{BB962C8B-B14F-4D97-AF65-F5344CB8AC3E}">
        <p14:creationId xmlns:p14="http://schemas.microsoft.com/office/powerpoint/2010/main" val="28095318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idx="4294967295"/>
          </p:nvPr>
        </p:nvSpPr>
        <p:spPr/>
        <p:txBody>
          <a:bodyPr/>
          <a:lstStyle/>
          <a:p>
            <a:pPr eaLnBrk="1" hangingPunct="1"/>
            <a:r>
              <a:rPr lang="en-US" altLang="en-US" dirty="0"/>
              <a:t>Wiggle images</a:t>
            </a:r>
          </a:p>
        </p:txBody>
      </p:sp>
      <p:sp>
        <p:nvSpPr>
          <p:cNvPr id="189443" name="Rectangle 3"/>
          <p:cNvSpPr>
            <a:spLocks noGrp="1" noChangeArrowheads="1"/>
          </p:cNvSpPr>
          <p:nvPr>
            <p:ph type="body" idx="4294967295"/>
          </p:nvPr>
        </p:nvSpPr>
        <p:spPr/>
        <p:txBody>
          <a:bodyPr/>
          <a:lstStyle/>
          <a:p>
            <a:pPr eaLnBrk="1" hangingPunct="1"/>
            <a:endParaRPr lang="en-US" altLang="en-US"/>
          </a:p>
        </p:txBody>
      </p:sp>
      <p:pic>
        <p:nvPicPr>
          <p:cNvPr id="189444" name="Picture 4" descr="Flippant_Venus_Plun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286000"/>
            <a:ext cx="2962275"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5" name="Picture 5" descr="img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590800"/>
            <a:ext cx="3571875"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6" name="Text Box 6"/>
          <p:cNvSpPr txBox="1">
            <a:spLocks noChangeArrowheads="1"/>
          </p:cNvSpPr>
          <p:nvPr/>
        </p:nvSpPr>
        <p:spPr bwMode="auto">
          <a:xfrm>
            <a:off x="1981200" y="6172200"/>
            <a:ext cx="662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http://www.well.com/~jimg/stereo/stereo_list.html</a:t>
            </a:r>
          </a:p>
        </p:txBody>
      </p:sp>
    </p:spTree>
    <p:extLst>
      <p:ext uri="{BB962C8B-B14F-4D97-AF65-F5344CB8AC3E}">
        <p14:creationId xmlns:p14="http://schemas.microsoft.com/office/powerpoint/2010/main" val="20780114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isa.tower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877"/>
            <a:ext cx="4544137" cy="60776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isa.tower04.jpg"/>
          <p:cNvPicPr>
            <a:picLocks noChangeAspect="1" noChangeArrowheads="1"/>
          </p:cNvPicPr>
          <p:nvPr/>
        </p:nvPicPr>
        <p:blipFill rotWithShape="1">
          <a:blip r:embed="rId3">
            <a:extLst>
              <a:ext uri="{28A0092B-C50C-407E-A947-70E740481C1C}">
                <a14:useLocalDpi xmlns:a14="http://schemas.microsoft.com/office/drawing/2010/main" val="0"/>
              </a:ext>
            </a:extLst>
          </a:blip>
          <a:srcRect l="-1226" r="100000"/>
          <a:stretch/>
        </p:blipFill>
        <p:spPr bwMode="auto">
          <a:xfrm>
            <a:off x="4544137" y="7876"/>
            <a:ext cx="55727" cy="6077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6239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isa.tower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877"/>
            <a:ext cx="4544137" cy="60776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isa.tower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9864" y="7876"/>
            <a:ext cx="4544136" cy="6077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7004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File:LeaningTower3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8573" y="1569983"/>
            <a:ext cx="5229225" cy="3733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204841" y="6488668"/>
            <a:ext cx="1938031"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Frederick Kingdom</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179321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4841" y="6488668"/>
            <a:ext cx="1938031"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Frederick Kingdom</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2054" name="Picture 6" descr="http://www.scholarpedia.org/w/images/c/c2/LeaningTower3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5616" y="1569982"/>
            <a:ext cx="5229225"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3574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isa.tower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877"/>
            <a:ext cx="4544137" cy="60776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isa.tower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9864" y="7876"/>
            <a:ext cx="4544136" cy="607760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648607" y="6542690"/>
            <a:ext cx="6495393"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Photo: Georges </a:t>
            </a:r>
            <a:r>
              <a:rPr kumimoji="0" 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mn-cs"/>
              </a:rPr>
              <a:t>Jansoon</a:t>
            </a: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 Illusion: Frederick Kingdom, Ali </a:t>
            </a:r>
            <a:r>
              <a:rPr kumimoji="0" 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mn-cs"/>
              </a:rPr>
              <a:t>Yoonessi</a:t>
            </a: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 and Elena </a:t>
            </a:r>
            <a:r>
              <a:rPr kumimoji="0" 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mn-cs"/>
              </a:rPr>
              <a:t>Gheorghiu</a:t>
            </a:r>
            <a:endPar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550165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scholarpedia.org/w/images/9/9f/LeaningTower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368" y="1852447"/>
            <a:ext cx="8331784" cy="309753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055828" y="6488668"/>
            <a:ext cx="1938031"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Frederick Kingdom</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464532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1" descr="dark_country_1_2008-05-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447800"/>
            <a:ext cx="43180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7635" name="Picture 2" descr="robot_cam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447800"/>
            <a:ext cx="4267200" cy="320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6" name="TextBox 3"/>
          <p:cNvSpPr txBox="1">
            <a:spLocks noChangeArrowheads="1"/>
          </p:cNvSpPr>
          <p:nvPr/>
        </p:nvSpPr>
        <p:spPr bwMode="auto">
          <a:xfrm>
            <a:off x="76200" y="48006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a:t>Two cameras, simultaneous views</a:t>
            </a:r>
          </a:p>
        </p:txBody>
      </p:sp>
      <p:sp>
        <p:nvSpPr>
          <p:cNvPr id="197637" name="TextBox 5"/>
          <p:cNvSpPr txBox="1">
            <a:spLocks noChangeArrowheads="1"/>
          </p:cNvSpPr>
          <p:nvPr/>
        </p:nvSpPr>
        <p:spPr bwMode="auto">
          <a:xfrm>
            <a:off x="4572000" y="48006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a:t>Single moving camera and static scene</a:t>
            </a:r>
          </a:p>
        </p:txBody>
      </p:sp>
      <p:sp>
        <p:nvSpPr>
          <p:cNvPr id="7" name="Rectangle 2"/>
          <p:cNvSpPr txBox="1">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eaLnBrk="1" hangingPunct="1">
              <a:defRPr/>
            </a:pPr>
            <a:r>
              <a:rPr lang="en-US" sz="4400" kern="0" dirty="0">
                <a:solidFill>
                  <a:schemeClr val="tx2"/>
                </a:solidFill>
                <a:latin typeface="+mj-lt"/>
                <a:ea typeface="+mj-ea"/>
                <a:cs typeface="+mj-cs"/>
              </a:rPr>
              <a:t>Stereo vision</a:t>
            </a:r>
          </a:p>
        </p:txBody>
      </p:sp>
    </p:spTree>
    <p:extLst>
      <p:ext uri="{BB962C8B-B14F-4D97-AF65-F5344CB8AC3E}">
        <p14:creationId xmlns:p14="http://schemas.microsoft.com/office/powerpoint/2010/main" val="34713918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57200" y="-39688"/>
            <a:ext cx="8229600" cy="1143001"/>
          </a:xfrm>
        </p:spPr>
        <p:txBody>
          <a:bodyPr/>
          <a:lstStyle/>
          <a:p>
            <a:pPr eaLnBrk="1" hangingPunct="1"/>
            <a:r>
              <a:rPr lang="en-US" altLang="en-US" sz="4000"/>
              <a:t>Why multiple views?</a:t>
            </a:r>
          </a:p>
        </p:txBody>
      </p:sp>
      <p:sp>
        <p:nvSpPr>
          <p:cNvPr id="138243" name="Rectangle 3"/>
          <p:cNvSpPr>
            <a:spLocks noGrp="1" noChangeArrowheads="1"/>
          </p:cNvSpPr>
          <p:nvPr>
            <p:ph type="body" idx="1"/>
          </p:nvPr>
        </p:nvSpPr>
        <p:spPr>
          <a:xfrm>
            <a:off x="457200" y="1092200"/>
            <a:ext cx="8229600" cy="4525963"/>
          </a:xfrm>
        </p:spPr>
        <p:txBody>
          <a:bodyPr/>
          <a:lstStyle/>
          <a:p>
            <a:pPr marL="0" indent="0" eaLnBrk="1" hangingPunct="1">
              <a:buNone/>
            </a:pPr>
            <a:r>
              <a:rPr lang="en-US" altLang="en-US" sz="2400" dirty="0"/>
              <a:t>Structure and depth can be ambiguous from single views...</a:t>
            </a: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550" y="2297113"/>
            <a:ext cx="3692525"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9900" y="2589213"/>
            <a:ext cx="4710113" cy="28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138246" name="TextBox 7"/>
          <p:cNvSpPr txBox="1">
            <a:spLocks noChangeArrowheads="1"/>
          </p:cNvSpPr>
          <p:nvPr/>
        </p:nvSpPr>
        <p:spPr bwMode="auto">
          <a:xfrm>
            <a:off x="6906825" y="6546772"/>
            <a:ext cx="343217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solidFill>
                  <a:schemeClr val="bg1">
                    <a:lumMod val="50000"/>
                  </a:schemeClr>
                </a:solidFill>
              </a:rPr>
              <a:t>Images from Lana </a:t>
            </a:r>
            <a:r>
              <a:rPr lang="en-US" altLang="en-US" sz="1300" dirty="0" err="1">
                <a:solidFill>
                  <a:schemeClr val="bg1">
                    <a:lumMod val="50000"/>
                  </a:schemeClr>
                </a:solidFill>
              </a:rPr>
              <a:t>Lazebnik</a:t>
            </a:r>
            <a:endParaRPr lang="en-US" altLang="en-US" sz="1300" dirty="0">
              <a:solidFill>
                <a:schemeClr val="bg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7634" name="Title 1"/>
          <p:cNvSpPr>
            <a:spLocks noGrp="1"/>
          </p:cNvSpPr>
          <p:nvPr>
            <p:ph type="title"/>
          </p:nvPr>
        </p:nvSpPr>
        <p:spPr/>
        <p:txBody>
          <a:bodyPr/>
          <a:lstStyle/>
          <a:p>
            <a:endParaRPr lang="en-US" altLang="en-US"/>
          </a:p>
        </p:txBody>
      </p:sp>
      <p:sp>
        <p:nvSpPr>
          <p:cNvPr id="197635" name="Content Placeholder 2"/>
          <p:cNvSpPr>
            <a:spLocks noGrp="1"/>
          </p:cNvSpPr>
          <p:nvPr>
            <p:ph idx="1"/>
          </p:nvPr>
        </p:nvSpPr>
        <p:spPr/>
        <p:txBody>
          <a:bodyPr/>
          <a:lstStyle/>
          <a:p>
            <a:endParaRPr lang="en-US" altLang="en-US"/>
          </a:p>
        </p:txBody>
      </p:sp>
      <p:pic>
        <p:nvPicPr>
          <p:cNvPr id="197636" name="Picture 2" descr="C:\Users\hays\Desktop\143 Computer Vision\slides\26\item2.size.0.0.esb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73088"/>
            <a:ext cx="8126413" cy="575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68305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39688"/>
            <a:ext cx="8229600" cy="1143001"/>
          </a:xfrm>
        </p:spPr>
        <p:txBody>
          <a:bodyPr/>
          <a:lstStyle/>
          <a:p>
            <a:pPr eaLnBrk="1" hangingPunct="1"/>
            <a:r>
              <a:rPr lang="en-US" altLang="en-US" sz="4000"/>
              <a:t>Why multiple views?</a:t>
            </a:r>
          </a:p>
        </p:txBody>
      </p:sp>
      <p:sp>
        <p:nvSpPr>
          <p:cNvPr id="140291" name="Rectangle 3"/>
          <p:cNvSpPr>
            <a:spLocks noGrp="1" noChangeArrowheads="1"/>
          </p:cNvSpPr>
          <p:nvPr>
            <p:ph type="body" idx="1"/>
          </p:nvPr>
        </p:nvSpPr>
        <p:spPr>
          <a:xfrm>
            <a:off x="304800" y="1092200"/>
            <a:ext cx="8610600" cy="4525963"/>
          </a:xfrm>
        </p:spPr>
        <p:txBody>
          <a:bodyPr/>
          <a:lstStyle/>
          <a:p>
            <a:pPr marL="0" indent="0" eaLnBrk="1" hangingPunct="1">
              <a:buNone/>
            </a:pPr>
            <a:r>
              <a:rPr lang="en-US" altLang="en-US" sz="2400" dirty="0"/>
              <a:t>Points at different depths along a line project to a single point</a:t>
            </a:r>
          </a:p>
        </p:txBody>
      </p:sp>
      <p:sp>
        <p:nvSpPr>
          <p:cNvPr id="140292" name="AutoShape 5"/>
          <p:cNvSpPr>
            <a:spLocks noChangeArrowheads="1"/>
          </p:cNvSpPr>
          <p:nvPr/>
        </p:nvSpPr>
        <p:spPr bwMode="auto">
          <a:xfrm rot="-1040900">
            <a:off x="2438400" y="3267075"/>
            <a:ext cx="3048000" cy="1905000"/>
          </a:xfrm>
          <a:prstGeom prst="parallelogram">
            <a:avLst>
              <a:gd name="adj" fmla="val 40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0293" name="Oval 6"/>
          <p:cNvSpPr>
            <a:spLocks noChangeArrowheads="1"/>
          </p:cNvSpPr>
          <p:nvPr/>
        </p:nvSpPr>
        <p:spPr bwMode="auto">
          <a:xfrm>
            <a:off x="1676400" y="2657475"/>
            <a:ext cx="228600" cy="2286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0294" name="Oval 7"/>
          <p:cNvSpPr>
            <a:spLocks noChangeArrowheads="1"/>
          </p:cNvSpPr>
          <p:nvPr/>
        </p:nvSpPr>
        <p:spPr bwMode="auto">
          <a:xfrm>
            <a:off x="2362200" y="3038475"/>
            <a:ext cx="228600" cy="2286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0295" name="Oval 8"/>
          <p:cNvSpPr>
            <a:spLocks noChangeArrowheads="1"/>
          </p:cNvSpPr>
          <p:nvPr/>
        </p:nvSpPr>
        <p:spPr bwMode="auto">
          <a:xfrm>
            <a:off x="5486400" y="5019675"/>
            <a:ext cx="228600" cy="2286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0296" name="Text Box 9"/>
          <p:cNvSpPr txBox="1">
            <a:spLocks noChangeArrowheads="1"/>
          </p:cNvSpPr>
          <p:nvPr/>
        </p:nvSpPr>
        <p:spPr bwMode="auto">
          <a:xfrm>
            <a:off x="5791200" y="5156200"/>
            <a:ext cx="2971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000">
                <a:solidFill>
                  <a:srgbClr val="000000"/>
                </a:solidFill>
              </a:rPr>
              <a:t>Optical center</a:t>
            </a:r>
          </a:p>
        </p:txBody>
      </p:sp>
      <p:sp>
        <p:nvSpPr>
          <p:cNvPr id="140297" name="Text Box 10"/>
          <p:cNvSpPr txBox="1">
            <a:spLocks noChangeArrowheads="1"/>
          </p:cNvSpPr>
          <p:nvPr/>
        </p:nvSpPr>
        <p:spPr bwMode="auto">
          <a:xfrm>
            <a:off x="1905000" y="2443163"/>
            <a:ext cx="76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P1</a:t>
            </a:r>
          </a:p>
        </p:txBody>
      </p:sp>
      <p:sp>
        <p:nvSpPr>
          <p:cNvPr id="140298" name="Text Box 11"/>
          <p:cNvSpPr txBox="1">
            <a:spLocks noChangeArrowheads="1"/>
          </p:cNvSpPr>
          <p:nvPr/>
        </p:nvSpPr>
        <p:spPr bwMode="auto">
          <a:xfrm>
            <a:off x="2590800" y="2733675"/>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P2</a:t>
            </a:r>
          </a:p>
        </p:txBody>
      </p:sp>
      <p:sp>
        <p:nvSpPr>
          <p:cNvPr id="140299" name="Oval 12"/>
          <p:cNvSpPr>
            <a:spLocks noChangeArrowheads="1"/>
          </p:cNvSpPr>
          <p:nvPr/>
        </p:nvSpPr>
        <p:spPr bwMode="auto">
          <a:xfrm>
            <a:off x="3733800" y="3952875"/>
            <a:ext cx="228600" cy="2286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0300" name="Line 13"/>
          <p:cNvSpPr>
            <a:spLocks noChangeShapeType="1"/>
          </p:cNvSpPr>
          <p:nvPr/>
        </p:nvSpPr>
        <p:spPr bwMode="auto">
          <a:xfrm>
            <a:off x="1752600" y="2733675"/>
            <a:ext cx="3810000" cy="2438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301" name="Text Box 14"/>
          <p:cNvSpPr txBox="1">
            <a:spLocks noChangeArrowheads="1"/>
          </p:cNvSpPr>
          <p:nvPr/>
        </p:nvSpPr>
        <p:spPr bwMode="auto">
          <a:xfrm>
            <a:off x="3962400" y="3814763"/>
            <a:ext cx="1295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P1’=P2’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46088" y="-3175"/>
            <a:ext cx="8229600" cy="1143000"/>
          </a:xfrm>
        </p:spPr>
        <p:txBody>
          <a:bodyPr/>
          <a:lstStyle/>
          <a:p>
            <a:pPr eaLnBrk="1" hangingPunct="1"/>
            <a:r>
              <a:rPr lang="en-US" altLang="en-US"/>
              <a:t>Multiple views</a:t>
            </a:r>
          </a:p>
        </p:txBody>
      </p:sp>
      <p:pic>
        <p:nvPicPr>
          <p:cNvPr id="136195" name="Picture 4"/>
          <p:cNvPicPr>
            <a:picLocks noChangeAspect="1" noChangeArrowheads="1"/>
          </p:cNvPicPr>
          <p:nvPr/>
        </p:nvPicPr>
        <p:blipFill>
          <a:blip r:embed="rId3">
            <a:extLst>
              <a:ext uri="{28A0092B-C50C-407E-A947-70E740481C1C}">
                <a14:useLocalDpi xmlns:a14="http://schemas.microsoft.com/office/drawing/2010/main" val="0"/>
              </a:ext>
            </a:extLst>
          </a:blip>
          <a:srcRect l="23732" t="24101" r="21704" b="13644"/>
          <a:stretch>
            <a:fillRect/>
          </a:stretch>
        </p:blipFill>
        <p:spPr bwMode="auto">
          <a:xfrm>
            <a:off x="153988" y="1255713"/>
            <a:ext cx="4089400" cy="3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6" name="Text Box 5"/>
          <p:cNvSpPr txBox="1">
            <a:spLocks noChangeArrowheads="1"/>
          </p:cNvSpPr>
          <p:nvPr/>
        </p:nvSpPr>
        <p:spPr bwMode="auto">
          <a:xfrm>
            <a:off x="153988" y="4213225"/>
            <a:ext cx="18716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200">
                <a:solidFill>
                  <a:srgbClr val="000000"/>
                </a:solidFill>
              </a:rPr>
              <a:t>Hartley and Zisserman</a:t>
            </a:r>
          </a:p>
        </p:txBody>
      </p:sp>
      <p:sp>
        <p:nvSpPr>
          <p:cNvPr id="136197" name="Text Box 8"/>
          <p:cNvSpPr txBox="1">
            <a:spLocks noChangeArrowheads="1"/>
          </p:cNvSpPr>
          <p:nvPr/>
        </p:nvSpPr>
        <p:spPr bwMode="auto">
          <a:xfrm>
            <a:off x="7356475" y="3646488"/>
            <a:ext cx="18716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200">
                <a:solidFill>
                  <a:srgbClr val="FFFFFF"/>
                </a:solidFill>
              </a:rPr>
              <a:t>Lowe</a:t>
            </a:r>
          </a:p>
        </p:txBody>
      </p:sp>
      <p:sp>
        <p:nvSpPr>
          <p:cNvPr id="136198" name="Text Box 16"/>
          <p:cNvSpPr txBox="1">
            <a:spLocks noChangeArrowheads="1"/>
          </p:cNvSpPr>
          <p:nvPr/>
        </p:nvSpPr>
        <p:spPr bwMode="auto">
          <a:xfrm>
            <a:off x="4745038" y="3251200"/>
            <a:ext cx="4162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800" dirty="0">
                <a:solidFill>
                  <a:srgbClr val="000000"/>
                </a:solidFill>
              </a:rPr>
              <a:t>Stereo vision</a:t>
            </a:r>
            <a:br>
              <a:rPr lang="en-US" altLang="en-US" sz="2800" dirty="0">
                <a:solidFill>
                  <a:srgbClr val="000000"/>
                </a:solidFill>
              </a:rPr>
            </a:br>
            <a:r>
              <a:rPr lang="en-US" altLang="en-US" sz="2800" dirty="0">
                <a:solidFill>
                  <a:srgbClr val="000000"/>
                </a:solidFill>
              </a:rPr>
              <a:t>Structure from motion</a:t>
            </a:r>
            <a:br>
              <a:rPr lang="en-US" altLang="en-US" sz="2800" dirty="0">
                <a:solidFill>
                  <a:srgbClr val="000000"/>
                </a:solidFill>
              </a:rPr>
            </a:br>
            <a:r>
              <a:rPr lang="en-US" altLang="en-US" sz="2800" dirty="0">
                <a:solidFill>
                  <a:srgbClr val="000000"/>
                </a:solidFill>
              </a:rPr>
              <a:t>Optical flow</a:t>
            </a:r>
          </a:p>
        </p:txBody>
      </p:sp>
      <p:pic>
        <p:nvPicPr>
          <p:cNvPr id="136199" name="Picture 14" descr="bf_middlebury.jpg"/>
          <p:cNvPicPr>
            <a:picLocks noChangeAspect="1"/>
          </p:cNvPicPr>
          <p:nvPr/>
        </p:nvPicPr>
        <p:blipFill>
          <a:blip r:embed="rId4">
            <a:extLst>
              <a:ext uri="{28A0092B-C50C-407E-A947-70E740481C1C}">
                <a14:useLocalDpi xmlns:a14="http://schemas.microsoft.com/office/drawing/2010/main" val="0"/>
              </a:ext>
            </a:extLst>
          </a:blip>
          <a:srcRect r="30928" b="49648"/>
          <a:stretch>
            <a:fillRect/>
          </a:stretch>
        </p:blipFill>
        <p:spPr bwMode="auto">
          <a:xfrm>
            <a:off x="665163" y="4852988"/>
            <a:ext cx="3249612"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5">
            <p14:nvContentPartPr>
              <p14:cNvPr id="2" name="Ink 1">
                <a:extLst>
                  <a:ext uri="{FF2B5EF4-FFF2-40B4-BE49-F238E27FC236}">
                    <a16:creationId xmlns:a16="http://schemas.microsoft.com/office/drawing/2014/main" id="{84D240DC-9644-4501-A530-F5D714BB4587}"/>
                  </a:ext>
                </a:extLst>
              </p14:cNvPr>
              <p14:cNvContentPartPr/>
              <p14:nvPr/>
            </p14:nvContentPartPr>
            <p14:xfrm>
              <a:off x="794520" y="1351080"/>
              <a:ext cx="7973640" cy="3056760"/>
            </p14:xfrm>
          </p:contentPart>
        </mc:Choice>
        <mc:Fallback>
          <p:pic>
            <p:nvPicPr>
              <p:cNvPr id="2" name="Ink 1">
                <a:extLst>
                  <a:ext uri="{FF2B5EF4-FFF2-40B4-BE49-F238E27FC236}">
                    <a16:creationId xmlns:a16="http://schemas.microsoft.com/office/drawing/2014/main" id="{84D240DC-9644-4501-A530-F5D714BB4587}"/>
                  </a:ext>
                </a:extLst>
              </p:cNvPr>
              <p:cNvPicPr/>
              <p:nvPr/>
            </p:nvPicPr>
            <p:blipFill>
              <a:blip r:embed="rId6"/>
              <a:stretch>
                <a:fillRect/>
              </a:stretch>
            </p:blipFill>
            <p:spPr>
              <a:xfrm>
                <a:off x="785160" y="1341720"/>
                <a:ext cx="7992360" cy="3075480"/>
              </a:xfrm>
              <a:prstGeom prst="rect">
                <a:avLst/>
              </a:prstGeom>
            </p:spPr>
          </p:pic>
        </mc:Fallback>
      </mc:AlternateContent>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en-US" altLang="en-US"/>
              <a:t>Multi-view geometry problems</a:t>
            </a:r>
          </a:p>
        </p:txBody>
      </p:sp>
      <p:sp>
        <p:nvSpPr>
          <p:cNvPr id="74" name="Content Placeholder 73"/>
          <p:cNvSpPr>
            <a:spLocks noGrp="1"/>
          </p:cNvSpPr>
          <p:nvPr>
            <p:ph idx="1"/>
          </p:nvPr>
        </p:nvSpPr>
        <p:spPr>
          <a:xfrm>
            <a:off x="228600" y="914400"/>
            <a:ext cx="8458200" cy="5257800"/>
          </a:xfrm>
        </p:spPr>
        <p:txBody>
          <a:bodyPr/>
          <a:lstStyle/>
          <a:p>
            <a:pPr>
              <a:buFontTx/>
              <a:buChar char="•"/>
            </a:pPr>
            <a:r>
              <a:rPr lang="en-US" altLang="en-US" sz="2400" b="1" dirty="0"/>
              <a:t>Camera ‘Motion’: </a:t>
            </a:r>
            <a:r>
              <a:rPr lang="en-US" altLang="en-US" sz="2400" dirty="0"/>
              <a:t>Given a set of corresponding 2D/3D points in two or more images, compute the camera parameters.</a:t>
            </a:r>
          </a:p>
        </p:txBody>
      </p:sp>
      <p:sp>
        <p:nvSpPr>
          <p:cNvPr id="159748" name="Rectangle 3"/>
          <p:cNvSpPr>
            <a:spLocks noChangeArrowheads="1"/>
          </p:cNvSpPr>
          <p:nvPr/>
        </p:nvSpPr>
        <p:spPr bwMode="auto">
          <a:xfrm>
            <a:off x="4086225" y="2682875"/>
            <a:ext cx="1219200" cy="1219200"/>
          </a:xfrm>
          <a:prstGeom prst="rect">
            <a:avLst/>
          </a:prstGeom>
          <a:solidFill>
            <a:srgbClr val="DDEEFF"/>
          </a:solidFill>
          <a:ln w="9525">
            <a:miter lim="800000"/>
            <a:headEnd/>
            <a:tailEnd/>
          </a:ln>
          <a:scene3d>
            <a:camera prst="legacyObliqueTopRight">
              <a:rot lat="0" lon="18300000" rev="0"/>
            </a:camera>
            <a:lightRig rig="legacyFlat3" dir="b"/>
          </a:scene3d>
          <a:sp3d extrusionH="1700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49" name="AutoShape 4"/>
          <p:cNvSpPr>
            <a:spLocks noChangeArrowheads="1"/>
          </p:cNvSpPr>
          <p:nvPr/>
        </p:nvSpPr>
        <p:spPr bwMode="auto">
          <a:xfrm rot="5400000">
            <a:off x="862807" y="4029868"/>
            <a:ext cx="1981200" cy="1725613"/>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0" name="Rectangle 6"/>
          <p:cNvSpPr>
            <a:spLocks noChangeArrowheads="1"/>
          </p:cNvSpPr>
          <p:nvPr/>
        </p:nvSpPr>
        <p:spPr bwMode="auto">
          <a:xfrm>
            <a:off x="1958975" y="4605338"/>
            <a:ext cx="574675" cy="574675"/>
          </a:xfrm>
          <a:prstGeom prst="rect">
            <a:avLst/>
          </a:prstGeom>
          <a:solidFill>
            <a:srgbClr val="DDEEFF"/>
          </a:solidFill>
          <a:ln w="9525">
            <a:miter lim="800000"/>
            <a:headEnd/>
            <a:tailEnd/>
          </a:ln>
          <a:scene3d>
            <a:camera prst="legacyObliqueTopRight">
              <a:rot lat="0" lon="16499997" rev="0"/>
            </a:camera>
            <a:lightRig rig="legacyFlat3" dir="b"/>
          </a:scene3d>
          <a:sp3d extrusionH="684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1" name="AutoShape 5"/>
          <p:cNvSpPr>
            <a:spLocks noChangeArrowheads="1"/>
          </p:cNvSpPr>
          <p:nvPr/>
        </p:nvSpPr>
        <p:spPr bwMode="auto">
          <a:xfrm rot="16200000" flipH="1">
            <a:off x="6045994" y="4221957"/>
            <a:ext cx="1981200" cy="1725612"/>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2" name="Rectangle 7"/>
          <p:cNvSpPr>
            <a:spLocks noChangeArrowheads="1"/>
          </p:cNvSpPr>
          <p:nvPr/>
        </p:nvSpPr>
        <p:spPr bwMode="auto">
          <a:xfrm>
            <a:off x="6877050" y="4860925"/>
            <a:ext cx="574675" cy="574675"/>
          </a:xfrm>
          <a:prstGeom prst="rect">
            <a:avLst/>
          </a:prstGeom>
          <a:solidFill>
            <a:srgbClr val="DDEEFF"/>
          </a:solidFill>
          <a:ln w="9525">
            <a:miter lim="800000"/>
            <a:headEnd/>
            <a:tailEnd/>
          </a:ln>
          <a:scene3d>
            <a:camera prst="legacyObliqueTopRight">
              <a:rot lat="0" lon="19199998" rev="0"/>
            </a:camera>
            <a:lightRig rig="legacyFlat3" dir="b"/>
          </a:scene3d>
          <a:sp3d extrusionH="8874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3" name="Rectangle 11"/>
          <p:cNvSpPr>
            <a:spLocks noChangeArrowheads="1"/>
          </p:cNvSpPr>
          <p:nvPr/>
        </p:nvSpPr>
        <p:spPr bwMode="auto">
          <a:xfrm>
            <a:off x="3559175" y="4664075"/>
            <a:ext cx="2044700" cy="1470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4" name="Rectangle 13"/>
          <p:cNvSpPr>
            <a:spLocks noChangeArrowheads="1"/>
          </p:cNvSpPr>
          <p:nvPr/>
        </p:nvSpPr>
        <p:spPr bwMode="auto">
          <a:xfrm>
            <a:off x="4441825" y="5175250"/>
            <a:ext cx="574675" cy="574675"/>
          </a:xfrm>
          <a:prstGeom prst="rect">
            <a:avLst/>
          </a:prstGeom>
          <a:solidFill>
            <a:srgbClr val="DDEEFF"/>
          </a:solidFill>
          <a:ln w="9525">
            <a:miter lim="800000"/>
            <a:headEnd/>
            <a:tailEnd/>
          </a:ln>
          <a:scene3d>
            <a:camera prst="legacyObliqueTopRight">
              <a:rot lat="0" lon="18300000" rev="0"/>
            </a:camera>
            <a:lightRig rig="legacyFlat3" dir="b"/>
          </a:scene3d>
          <a:sp3d extrusionH="7858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5" name="Line 33"/>
          <p:cNvSpPr>
            <a:spLocks noChangeShapeType="1"/>
          </p:cNvSpPr>
          <p:nvPr/>
        </p:nvSpPr>
        <p:spPr bwMode="auto">
          <a:xfrm flipH="1">
            <a:off x="457200" y="3902075"/>
            <a:ext cx="533400" cy="2057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56" name="Line 34"/>
          <p:cNvSpPr>
            <a:spLocks noChangeShapeType="1"/>
          </p:cNvSpPr>
          <p:nvPr/>
        </p:nvSpPr>
        <p:spPr bwMode="auto">
          <a:xfrm flipH="1">
            <a:off x="457200" y="5349875"/>
            <a:ext cx="533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57" name="Line 37"/>
          <p:cNvSpPr>
            <a:spLocks noChangeShapeType="1"/>
          </p:cNvSpPr>
          <p:nvPr/>
        </p:nvSpPr>
        <p:spPr bwMode="auto">
          <a:xfrm flipH="1">
            <a:off x="457200" y="5883275"/>
            <a:ext cx="2209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58" name="Line 40"/>
          <p:cNvSpPr>
            <a:spLocks noChangeShapeType="1"/>
          </p:cNvSpPr>
          <p:nvPr/>
        </p:nvSpPr>
        <p:spPr bwMode="auto">
          <a:xfrm flipH="1">
            <a:off x="4537075" y="4686300"/>
            <a:ext cx="1066800" cy="2111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59" name="Line 41"/>
          <p:cNvSpPr>
            <a:spLocks noChangeShapeType="1"/>
          </p:cNvSpPr>
          <p:nvPr/>
        </p:nvSpPr>
        <p:spPr bwMode="auto">
          <a:xfrm>
            <a:off x="3546475" y="6134100"/>
            <a:ext cx="9906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0" name="Line 43"/>
          <p:cNvSpPr>
            <a:spLocks noChangeShapeType="1"/>
          </p:cNvSpPr>
          <p:nvPr/>
        </p:nvSpPr>
        <p:spPr bwMode="auto">
          <a:xfrm flipH="1">
            <a:off x="4537075" y="6134100"/>
            <a:ext cx="10668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1" name="Line 45"/>
          <p:cNvSpPr>
            <a:spLocks noChangeShapeType="1"/>
          </p:cNvSpPr>
          <p:nvPr/>
        </p:nvSpPr>
        <p:spPr bwMode="auto">
          <a:xfrm flipV="1">
            <a:off x="6146800" y="5922963"/>
            <a:ext cx="2209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2" name="Line 46"/>
          <p:cNvSpPr>
            <a:spLocks noChangeShapeType="1"/>
          </p:cNvSpPr>
          <p:nvPr/>
        </p:nvSpPr>
        <p:spPr bwMode="auto">
          <a:xfrm>
            <a:off x="7899400" y="5541963"/>
            <a:ext cx="4572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3" name="Line 47"/>
          <p:cNvSpPr>
            <a:spLocks noChangeShapeType="1"/>
          </p:cNvSpPr>
          <p:nvPr/>
        </p:nvSpPr>
        <p:spPr bwMode="auto">
          <a:xfrm>
            <a:off x="7899400" y="4094163"/>
            <a:ext cx="457200" cy="182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4" name="Text Box 51"/>
          <p:cNvSpPr txBox="1">
            <a:spLocks noChangeArrowheads="1"/>
          </p:cNvSpPr>
          <p:nvPr/>
        </p:nvSpPr>
        <p:spPr bwMode="auto">
          <a:xfrm>
            <a:off x="690563" y="60325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1</a:t>
            </a:r>
          </a:p>
        </p:txBody>
      </p:sp>
      <p:sp>
        <p:nvSpPr>
          <p:cNvPr id="159765" name="Text Box 52"/>
          <p:cNvSpPr txBox="1">
            <a:spLocks noChangeArrowheads="1"/>
          </p:cNvSpPr>
          <p:nvPr/>
        </p:nvSpPr>
        <p:spPr bwMode="auto">
          <a:xfrm>
            <a:off x="2362200" y="61849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2</a:t>
            </a:r>
          </a:p>
        </p:txBody>
      </p:sp>
      <p:sp>
        <p:nvSpPr>
          <p:cNvPr id="159766" name="Text Box 53"/>
          <p:cNvSpPr txBox="1">
            <a:spLocks noChangeArrowheads="1"/>
          </p:cNvSpPr>
          <p:nvPr/>
        </p:nvSpPr>
        <p:spPr bwMode="auto">
          <a:xfrm>
            <a:off x="6472238" y="61087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3</a:t>
            </a:r>
          </a:p>
        </p:txBody>
      </p:sp>
      <p:grpSp>
        <p:nvGrpSpPr>
          <p:cNvPr id="159767" name="Group 54"/>
          <p:cNvGrpSpPr>
            <a:grpSpLocks/>
          </p:cNvGrpSpPr>
          <p:nvPr/>
        </p:nvGrpSpPr>
        <p:grpSpPr bwMode="auto">
          <a:xfrm>
            <a:off x="1393825" y="4440238"/>
            <a:ext cx="995363" cy="860425"/>
            <a:chOff x="852" y="2079"/>
            <a:chExt cx="760" cy="657"/>
          </a:xfrm>
        </p:grpSpPr>
        <p:sp>
          <p:nvSpPr>
            <p:cNvPr id="159802"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3"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4"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5"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6"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7"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8"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9768" name="Group 62"/>
          <p:cNvGrpSpPr>
            <a:grpSpLocks/>
          </p:cNvGrpSpPr>
          <p:nvPr/>
        </p:nvGrpSpPr>
        <p:grpSpPr bwMode="auto">
          <a:xfrm>
            <a:off x="3951288" y="4911725"/>
            <a:ext cx="1042987" cy="950913"/>
            <a:chOff x="2412" y="2031"/>
            <a:chExt cx="813" cy="741"/>
          </a:xfrm>
        </p:grpSpPr>
        <p:sp>
          <p:nvSpPr>
            <p:cNvPr id="159795" name="Oval 6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6" name="Oval 6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7" name="Oval 6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8" name="Oval 6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9" name="Oval 67"/>
            <p:cNvSpPr>
              <a:spLocks noChangeArrowheads="1"/>
            </p:cNvSpPr>
            <p:nvPr/>
          </p:nvSpPr>
          <p:spPr bwMode="auto">
            <a:xfrm>
              <a:off x="3156" y="2586"/>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0" name="Oval 68"/>
            <p:cNvSpPr>
              <a:spLocks noChangeArrowheads="1"/>
            </p:cNvSpPr>
            <p:nvPr/>
          </p:nvSpPr>
          <p:spPr bwMode="auto">
            <a:xfrm>
              <a:off x="3156" y="2144"/>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1" name="Oval 6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9769" name="Group 70"/>
          <p:cNvGrpSpPr>
            <a:grpSpLocks/>
          </p:cNvGrpSpPr>
          <p:nvPr/>
        </p:nvGrpSpPr>
        <p:grpSpPr bwMode="auto">
          <a:xfrm>
            <a:off x="6505575" y="4511675"/>
            <a:ext cx="973138" cy="1006475"/>
            <a:chOff x="4188" y="1966"/>
            <a:chExt cx="733" cy="757"/>
          </a:xfrm>
        </p:grpSpPr>
        <p:sp>
          <p:nvSpPr>
            <p:cNvPr id="159788" name="Oval 71"/>
            <p:cNvSpPr>
              <a:spLocks noChangeArrowheads="1"/>
            </p:cNvSpPr>
            <p:nvPr/>
          </p:nvSpPr>
          <p:spPr bwMode="auto">
            <a:xfrm>
              <a:off x="4191" y="2081"/>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9" name="Oval 72"/>
            <p:cNvSpPr>
              <a:spLocks noChangeArrowheads="1"/>
            </p:cNvSpPr>
            <p:nvPr/>
          </p:nvSpPr>
          <p:spPr bwMode="auto">
            <a:xfrm>
              <a:off x="4443" y="2268"/>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0" name="Oval 73"/>
            <p:cNvSpPr>
              <a:spLocks noChangeArrowheads="1"/>
            </p:cNvSpPr>
            <p:nvPr/>
          </p:nvSpPr>
          <p:spPr bwMode="auto">
            <a:xfrm>
              <a:off x="4188" y="248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1" name="Oval 74"/>
            <p:cNvSpPr>
              <a:spLocks noChangeArrowheads="1"/>
            </p:cNvSpPr>
            <p:nvPr/>
          </p:nvSpPr>
          <p:spPr bwMode="auto">
            <a:xfrm>
              <a:off x="4428" y="2654"/>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2" name="Oval 75"/>
            <p:cNvSpPr>
              <a:spLocks noChangeArrowheads="1"/>
            </p:cNvSpPr>
            <p:nvPr/>
          </p:nvSpPr>
          <p:spPr bwMode="auto">
            <a:xfrm>
              <a:off x="4852" y="2569"/>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3" name="Oval 76"/>
            <p:cNvSpPr>
              <a:spLocks noChangeArrowheads="1"/>
            </p:cNvSpPr>
            <p:nvPr/>
          </p:nvSpPr>
          <p:spPr bwMode="auto">
            <a:xfrm>
              <a:off x="4848" y="2138"/>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4" name="Oval 77"/>
            <p:cNvSpPr>
              <a:spLocks noChangeArrowheads="1"/>
            </p:cNvSpPr>
            <p:nvPr/>
          </p:nvSpPr>
          <p:spPr bwMode="auto">
            <a:xfrm>
              <a:off x="4611" y="1966"/>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9770" name="Text Box 86"/>
          <p:cNvSpPr txBox="1">
            <a:spLocks noChangeArrowheads="1"/>
          </p:cNvSpPr>
          <p:nvPr/>
        </p:nvSpPr>
        <p:spPr bwMode="auto">
          <a:xfrm>
            <a:off x="787400" y="62436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1</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1</a:t>
            </a:r>
          </a:p>
        </p:txBody>
      </p:sp>
      <p:sp>
        <p:nvSpPr>
          <p:cNvPr id="159771" name="Text Box 87"/>
          <p:cNvSpPr txBox="1">
            <a:spLocks noChangeArrowheads="1"/>
          </p:cNvSpPr>
          <p:nvPr/>
        </p:nvSpPr>
        <p:spPr bwMode="auto">
          <a:xfrm>
            <a:off x="2500313" y="63960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2</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2</a:t>
            </a:r>
          </a:p>
        </p:txBody>
      </p:sp>
      <p:sp>
        <p:nvSpPr>
          <p:cNvPr id="159772" name="Text Box 88"/>
          <p:cNvSpPr txBox="1">
            <a:spLocks noChangeArrowheads="1"/>
          </p:cNvSpPr>
          <p:nvPr/>
        </p:nvSpPr>
        <p:spPr bwMode="auto">
          <a:xfrm>
            <a:off x="6694488" y="63198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3</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3</a:t>
            </a:r>
          </a:p>
        </p:txBody>
      </p:sp>
      <p:grpSp>
        <p:nvGrpSpPr>
          <p:cNvPr id="159773" name="Group 22"/>
          <p:cNvGrpSpPr>
            <a:grpSpLocks/>
          </p:cNvGrpSpPr>
          <p:nvPr/>
        </p:nvGrpSpPr>
        <p:grpSpPr bwMode="auto">
          <a:xfrm>
            <a:off x="2981325" y="2054225"/>
            <a:ext cx="2362200" cy="2090738"/>
            <a:chOff x="2412" y="2031"/>
            <a:chExt cx="837" cy="741"/>
          </a:xfrm>
        </p:grpSpPr>
        <p:sp>
          <p:nvSpPr>
            <p:cNvPr id="159781" name="Oval 2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2" name="Oval 2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3" name="Oval 2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4" name="Oval 2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5" name="Oval 27"/>
            <p:cNvSpPr>
              <a:spLocks noChangeArrowheads="1"/>
            </p:cNvSpPr>
            <p:nvPr/>
          </p:nvSpPr>
          <p:spPr bwMode="auto">
            <a:xfrm>
              <a:off x="3180" y="2595"/>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6" name="Oval 28"/>
            <p:cNvSpPr>
              <a:spLocks noChangeArrowheads="1"/>
            </p:cNvSpPr>
            <p:nvPr/>
          </p:nvSpPr>
          <p:spPr bwMode="auto">
            <a:xfrm>
              <a:off x="3168" y="2160"/>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7" name="Oval 2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9774" name="Line 35"/>
          <p:cNvSpPr>
            <a:spLocks noChangeShapeType="1"/>
          </p:cNvSpPr>
          <p:nvPr/>
        </p:nvSpPr>
        <p:spPr bwMode="auto">
          <a:xfrm flipH="1">
            <a:off x="457200" y="4402138"/>
            <a:ext cx="2270125" cy="155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75" name="Line 38"/>
          <p:cNvSpPr>
            <a:spLocks noChangeShapeType="1"/>
          </p:cNvSpPr>
          <p:nvPr/>
        </p:nvSpPr>
        <p:spPr bwMode="auto">
          <a:xfrm>
            <a:off x="3546475" y="4667250"/>
            <a:ext cx="990600" cy="21304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76" name="Line 44"/>
          <p:cNvSpPr>
            <a:spLocks noChangeShapeType="1"/>
          </p:cNvSpPr>
          <p:nvPr/>
        </p:nvSpPr>
        <p:spPr bwMode="auto">
          <a:xfrm>
            <a:off x="6159500" y="4594225"/>
            <a:ext cx="2197100" cy="13287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TextBox 64"/>
          <p:cNvSpPr txBox="1">
            <a:spLocks noChangeArrowheads="1"/>
          </p:cNvSpPr>
          <p:nvPr/>
        </p:nvSpPr>
        <p:spPr bwMode="auto">
          <a:xfrm>
            <a:off x="1482236" y="6154615"/>
            <a:ext cx="4667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dirty="0">
                <a:solidFill>
                  <a:srgbClr val="FF0000"/>
                </a:solidFill>
                <a:latin typeface="Times New Roman" panose="02020603050405020304" pitchFamily="18" charset="0"/>
                <a:cs typeface="Times New Roman" panose="02020603050405020304" pitchFamily="18" charset="0"/>
              </a:rPr>
              <a:t>?</a:t>
            </a:r>
          </a:p>
        </p:txBody>
      </p:sp>
      <p:sp>
        <p:nvSpPr>
          <p:cNvPr id="66" name="TextBox 65"/>
          <p:cNvSpPr txBox="1">
            <a:spLocks noChangeArrowheads="1"/>
          </p:cNvSpPr>
          <p:nvPr/>
        </p:nvSpPr>
        <p:spPr bwMode="auto">
          <a:xfrm>
            <a:off x="3352800" y="6172200"/>
            <a:ext cx="4667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a:solidFill>
                  <a:srgbClr val="FF0000"/>
                </a:solidFill>
                <a:latin typeface="Times New Roman" panose="02020603050405020304" pitchFamily="18" charset="0"/>
                <a:cs typeface="Times New Roman" panose="02020603050405020304" pitchFamily="18" charset="0"/>
              </a:rPr>
              <a:t>?</a:t>
            </a:r>
          </a:p>
        </p:txBody>
      </p:sp>
      <p:sp>
        <p:nvSpPr>
          <p:cNvPr id="71" name="TextBox 70"/>
          <p:cNvSpPr txBox="1">
            <a:spLocks noChangeArrowheads="1"/>
          </p:cNvSpPr>
          <p:nvPr/>
        </p:nvSpPr>
        <p:spPr bwMode="auto">
          <a:xfrm>
            <a:off x="7378945" y="6175986"/>
            <a:ext cx="4667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dirty="0">
                <a:solidFill>
                  <a:srgbClr val="FF0000"/>
                </a:solidFill>
                <a:latin typeface="Times New Roman" panose="02020603050405020304" pitchFamily="18" charset="0"/>
                <a:cs typeface="Times New Roman" panose="02020603050405020304" pitchFamily="18" charset="0"/>
              </a:rPr>
              <a:t>?</a:t>
            </a:r>
          </a:p>
        </p:txBody>
      </p:sp>
      <p:sp>
        <p:nvSpPr>
          <p:cNvPr id="159780" name="TextBox 71"/>
          <p:cNvSpPr txBox="1">
            <a:spLocks noChangeArrowheads="1"/>
          </p:cNvSpPr>
          <p:nvPr/>
        </p:nvSpPr>
        <p:spPr bwMode="auto">
          <a:xfrm>
            <a:off x="8148638" y="6477000"/>
            <a:ext cx="99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000">
                <a:solidFill>
                  <a:srgbClr val="000000"/>
                </a:solidFill>
                <a:cs typeface="Arial" panose="020B0604020202020204" pitchFamily="34" charset="0"/>
              </a:rPr>
              <a:t>Slide credit: Noah Snavely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P spid="65" grpId="0"/>
      <p:bldP spid="66" grpId="0"/>
      <p:bldP spid="71"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altLang="en-US"/>
              <a:t>Multi-view geometry problems</a:t>
            </a:r>
          </a:p>
        </p:txBody>
      </p:sp>
      <p:sp>
        <p:nvSpPr>
          <p:cNvPr id="74" name="Content Placeholder 73"/>
          <p:cNvSpPr>
            <a:spLocks noGrp="1"/>
          </p:cNvSpPr>
          <p:nvPr>
            <p:ph idx="1"/>
          </p:nvPr>
        </p:nvSpPr>
        <p:spPr>
          <a:xfrm>
            <a:off x="228600" y="914400"/>
            <a:ext cx="8458200" cy="5257800"/>
          </a:xfrm>
        </p:spPr>
        <p:txBody>
          <a:bodyPr/>
          <a:lstStyle/>
          <a:p>
            <a:pPr>
              <a:buFontTx/>
              <a:buChar char="•"/>
            </a:pPr>
            <a:r>
              <a:rPr lang="en-US" altLang="en-US" sz="2400" b="1" dirty="0"/>
              <a:t>Stereo correspondence: </a:t>
            </a:r>
            <a:r>
              <a:rPr lang="en-US" altLang="en-US" sz="2400" dirty="0"/>
              <a:t>Given known camera parameters and a point in one of the images, where could its corresponding points be in the other images?</a:t>
            </a:r>
          </a:p>
        </p:txBody>
      </p:sp>
      <p:sp>
        <p:nvSpPr>
          <p:cNvPr id="157700" name="Rectangle 3"/>
          <p:cNvSpPr>
            <a:spLocks noChangeArrowheads="1"/>
          </p:cNvSpPr>
          <p:nvPr/>
        </p:nvSpPr>
        <p:spPr bwMode="auto">
          <a:xfrm>
            <a:off x="4086225" y="2682875"/>
            <a:ext cx="1219200" cy="1219200"/>
          </a:xfrm>
          <a:prstGeom prst="rect">
            <a:avLst/>
          </a:prstGeom>
          <a:solidFill>
            <a:srgbClr val="DDEEFF"/>
          </a:solidFill>
          <a:ln w="9525">
            <a:miter lim="800000"/>
            <a:headEnd/>
            <a:tailEnd/>
          </a:ln>
          <a:scene3d>
            <a:camera prst="legacyObliqueTopRight">
              <a:rot lat="0" lon="18300000" rev="0"/>
            </a:camera>
            <a:lightRig rig="legacyFlat3" dir="b"/>
          </a:scene3d>
          <a:sp3d extrusionH="1700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1" name="AutoShape 4"/>
          <p:cNvSpPr>
            <a:spLocks noChangeArrowheads="1"/>
          </p:cNvSpPr>
          <p:nvPr/>
        </p:nvSpPr>
        <p:spPr bwMode="auto">
          <a:xfrm rot="5400000">
            <a:off x="862807" y="4029868"/>
            <a:ext cx="1981200" cy="1725613"/>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2" name="Rectangle 6"/>
          <p:cNvSpPr>
            <a:spLocks noChangeArrowheads="1"/>
          </p:cNvSpPr>
          <p:nvPr/>
        </p:nvSpPr>
        <p:spPr bwMode="auto">
          <a:xfrm>
            <a:off x="1958975" y="4605338"/>
            <a:ext cx="574675" cy="574675"/>
          </a:xfrm>
          <a:prstGeom prst="rect">
            <a:avLst/>
          </a:prstGeom>
          <a:solidFill>
            <a:srgbClr val="DDEEFF"/>
          </a:solidFill>
          <a:ln w="9525">
            <a:miter lim="800000"/>
            <a:headEnd/>
            <a:tailEnd/>
          </a:ln>
          <a:scene3d>
            <a:camera prst="legacyObliqueTopRight">
              <a:rot lat="0" lon="16499997" rev="0"/>
            </a:camera>
            <a:lightRig rig="legacyFlat3" dir="b"/>
          </a:scene3d>
          <a:sp3d extrusionH="684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3" name="AutoShape 5"/>
          <p:cNvSpPr>
            <a:spLocks noChangeArrowheads="1"/>
          </p:cNvSpPr>
          <p:nvPr/>
        </p:nvSpPr>
        <p:spPr bwMode="auto">
          <a:xfrm rot="16200000" flipH="1">
            <a:off x="6045994" y="4221957"/>
            <a:ext cx="1981200" cy="1725612"/>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4" name="Rectangle 7"/>
          <p:cNvSpPr>
            <a:spLocks noChangeArrowheads="1"/>
          </p:cNvSpPr>
          <p:nvPr/>
        </p:nvSpPr>
        <p:spPr bwMode="auto">
          <a:xfrm>
            <a:off x="6877050" y="4860925"/>
            <a:ext cx="574675" cy="574675"/>
          </a:xfrm>
          <a:prstGeom prst="rect">
            <a:avLst/>
          </a:prstGeom>
          <a:solidFill>
            <a:srgbClr val="DDEEFF"/>
          </a:solidFill>
          <a:ln w="9525">
            <a:miter lim="800000"/>
            <a:headEnd/>
            <a:tailEnd/>
          </a:ln>
          <a:scene3d>
            <a:camera prst="legacyObliqueTopRight">
              <a:rot lat="0" lon="19199998" rev="0"/>
            </a:camera>
            <a:lightRig rig="legacyFlat3" dir="b"/>
          </a:scene3d>
          <a:sp3d extrusionH="8874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5" name="Rectangle 11"/>
          <p:cNvSpPr>
            <a:spLocks noChangeArrowheads="1"/>
          </p:cNvSpPr>
          <p:nvPr/>
        </p:nvSpPr>
        <p:spPr bwMode="auto">
          <a:xfrm>
            <a:off x="3559175" y="4664075"/>
            <a:ext cx="2044700" cy="1470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6" name="Rectangle 13"/>
          <p:cNvSpPr>
            <a:spLocks noChangeArrowheads="1"/>
          </p:cNvSpPr>
          <p:nvPr/>
        </p:nvSpPr>
        <p:spPr bwMode="auto">
          <a:xfrm>
            <a:off x="4441825" y="5175250"/>
            <a:ext cx="574675" cy="574675"/>
          </a:xfrm>
          <a:prstGeom prst="rect">
            <a:avLst/>
          </a:prstGeom>
          <a:solidFill>
            <a:srgbClr val="DDEEFF"/>
          </a:solidFill>
          <a:ln w="9525">
            <a:miter lim="800000"/>
            <a:headEnd/>
            <a:tailEnd/>
          </a:ln>
          <a:scene3d>
            <a:camera prst="legacyObliqueTopRight">
              <a:rot lat="0" lon="18300000" rev="0"/>
            </a:camera>
            <a:lightRig rig="legacyFlat3" dir="b"/>
          </a:scene3d>
          <a:sp3d extrusionH="7858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7" name="Line 33"/>
          <p:cNvSpPr>
            <a:spLocks noChangeShapeType="1"/>
          </p:cNvSpPr>
          <p:nvPr/>
        </p:nvSpPr>
        <p:spPr bwMode="auto">
          <a:xfrm flipH="1">
            <a:off x="457200" y="3902075"/>
            <a:ext cx="533400" cy="2057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08" name="Line 34"/>
          <p:cNvSpPr>
            <a:spLocks noChangeShapeType="1"/>
          </p:cNvSpPr>
          <p:nvPr/>
        </p:nvSpPr>
        <p:spPr bwMode="auto">
          <a:xfrm flipH="1">
            <a:off x="457200" y="5349875"/>
            <a:ext cx="533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09" name="Line 37"/>
          <p:cNvSpPr>
            <a:spLocks noChangeShapeType="1"/>
          </p:cNvSpPr>
          <p:nvPr/>
        </p:nvSpPr>
        <p:spPr bwMode="auto">
          <a:xfrm flipH="1">
            <a:off x="457200" y="5883275"/>
            <a:ext cx="2209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0" name="Line 40"/>
          <p:cNvSpPr>
            <a:spLocks noChangeShapeType="1"/>
          </p:cNvSpPr>
          <p:nvPr/>
        </p:nvSpPr>
        <p:spPr bwMode="auto">
          <a:xfrm flipH="1">
            <a:off x="4537075" y="4686300"/>
            <a:ext cx="1066800" cy="2111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1" name="Line 41"/>
          <p:cNvSpPr>
            <a:spLocks noChangeShapeType="1"/>
          </p:cNvSpPr>
          <p:nvPr/>
        </p:nvSpPr>
        <p:spPr bwMode="auto">
          <a:xfrm>
            <a:off x="3546475" y="6134100"/>
            <a:ext cx="9906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2" name="Line 43"/>
          <p:cNvSpPr>
            <a:spLocks noChangeShapeType="1"/>
          </p:cNvSpPr>
          <p:nvPr/>
        </p:nvSpPr>
        <p:spPr bwMode="auto">
          <a:xfrm flipH="1">
            <a:off x="4537075" y="6134100"/>
            <a:ext cx="10668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3" name="Line 45"/>
          <p:cNvSpPr>
            <a:spLocks noChangeShapeType="1"/>
          </p:cNvSpPr>
          <p:nvPr/>
        </p:nvSpPr>
        <p:spPr bwMode="auto">
          <a:xfrm flipV="1">
            <a:off x="6146800" y="5922963"/>
            <a:ext cx="2209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4" name="Line 46"/>
          <p:cNvSpPr>
            <a:spLocks noChangeShapeType="1"/>
          </p:cNvSpPr>
          <p:nvPr/>
        </p:nvSpPr>
        <p:spPr bwMode="auto">
          <a:xfrm>
            <a:off x="7899400" y="5541963"/>
            <a:ext cx="4572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5" name="Line 47"/>
          <p:cNvSpPr>
            <a:spLocks noChangeShapeType="1"/>
          </p:cNvSpPr>
          <p:nvPr/>
        </p:nvSpPr>
        <p:spPr bwMode="auto">
          <a:xfrm>
            <a:off x="7899400" y="4094163"/>
            <a:ext cx="457200" cy="182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6" name="Text Box 53"/>
          <p:cNvSpPr txBox="1">
            <a:spLocks noChangeArrowheads="1"/>
          </p:cNvSpPr>
          <p:nvPr/>
        </p:nvSpPr>
        <p:spPr bwMode="auto">
          <a:xfrm>
            <a:off x="6472238" y="61087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3</a:t>
            </a:r>
          </a:p>
        </p:txBody>
      </p:sp>
      <p:grpSp>
        <p:nvGrpSpPr>
          <p:cNvPr id="157717" name="Group 54"/>
          <p:cNvGrpSpPr>
            <a:grpSpLocks/>
          </p:cNvGrpSpPr>
          <p:nvPr/>
        </p:nvGrpSpPr>
        <p:grpSpPr bwMode="auto">
          <a:xfrm>
            <a:off x="1393825" y="4440238"/>
            <a:ext cx="995363" cy="860425"/>
            <a:chOff x="852" y="2079"/>
            <a:chExt cx="760" cy="657"/>
          </a:xfrm>
        </p:grpSpPr>
        <p:sp>
          <p:nvSpPr>
            <p:cNvPr id="157754"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5"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6"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7"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8"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9"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60"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7718" name="Group 62"/>
          <p:cNvGrpSpPr>
            <a:grpSpLocks/>
          </p:cNvGrpSpPr>
          <p:nvPr/>
        </p:nvGrpSpPr>
        <p:grpSpPr bwMode="auto">
          <a:xfrm>
            <a:off x="3951288" y="4911725"/>
            <a:ext cx="1042987" cy="950913"/>
            <a:chOff x="2412" y="2031"/>
            <a:chExt cx="813" cy="741"/>
          </a:xfrm>
        </p:grpSpPr>
        <p:sp>
          <p:nvSpPr>
            <p:cNvPr id="157747" name="Oval 6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8" name="Oval 6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9" name="Oval 6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0" name="Oval 6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1" name="Oval 67"/>
            <p:cNvSpPr>
              <a:spLocks noChangeArrowheads="1"/>
            </p:cNvSpPr>
            <p:nvPr/>
          </p:nvSpPr>
          <p:spPr bwMode="auto">
            <a:xfrm>
              <a:off x="3156" y="2586"/>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2" name="Oval 68"/>
            <p:cNvSpPr>
              <a:spLocks noChangeArrowheads="1"/>
            </p:cNvSpPr>
            <p:nvPr/>
          </p:nvSpPr>
          <p:spPr bwMode="auto">
            <a:xfrm>
              <a:off x="3156" y="2144"/>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3" name="Oval 6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7719" name="Group 70"/>
          <p:cNvGrpSpPr>
            <a:grpSpLocks/>
          </p:cNvGrpSpPr>
          <p:nvPr/>
        </p:nvGrpSpPr>
        <p:grpSpPr bwMode="auto">
          <a:xfrm>
            <a:off x="6505575" y="4511675"/>
            <a:ext cx="973138" cy="1006475"/>
            <a:chOff x="4188" y="1966"/>
            <a:chExt cx="733" cy="757"/>
          </a:xfrm>
        </p:grpSpPr>
        <p:sp>
          <p:nvSpPr>
            <p:cNvPr id="157740" name="Oval 71"/>
            <p:cNvSpPr>
              <a:spLocks noChangeArrowheads="1"/>
            </p:cNvSpPr>
            <p:nvPr/>
          </p:nvSpPr>
          <p:spPr bwMode="auto">
            <a:xfrm>
              <a:off x="4191" y="2081"/>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1" name="Oval 72"/>
            <p:cNvSpPr>
              <a:spLocks noChangeArrowheads="1"/>
            </p:cNvSpPr>
            <p:nvPr/>
          </p:nvSpPr>
          <p:spPr bwMode="auto">
            <a:xfrm>
              <a:off x="4443" y="2268"/>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2" name="Oval 73"/>
            <p:cNvSpPr>
              <a:spLocks noChangeArrowheads="1"/>
            </p:cNvSpPr>
            <p:nvPr/>
          </p:nvSpPr>
          <p:spPr bwMode="auto">
            <a:xfrm>
              <a:off x="4188" y="248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3" name="Oval 74"/>
            <p:cNvSpPr>
              <a:spLocks noChangeArrowheads="1"/>
            </p:cNvSpPr>
            <p:nvPr/>
          </p:nvSpPr>
          <p:spPr bwMode="auto">
            <a:xfrm>
              <a:off x="4428" y="2654"/>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4" name="Oval 75"/>
            <p:cNvSpPr>
              <a:spLocks noChangeArrowheads="1"/>
            </p:cNvSpPr>
            <p:nvPr/>
          </p:nvSpPr>
          <p:spPr bwMode="auto">
            <a:xfrm>
              <a:off x="4852" y="2569"/>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5" name="Oval 76"/>
            <p:cNvSpPr>
              <a:spLocks noChangeArrowheads="1"/>
            </p:cNvSpPr>
            <p:nvPr/>
          </p:nvSpPr>
          <p:spPr bwMode="auto">
            <a:xfrm>
              <a:off x="4848" y="2138"/>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6" name="Oval 77"/>
            <p:cNvSpPr>
              <a:spLocks noChangeArrowheads="1"/>
            </p:cNvSpPr>
            <p:nvPr/>
          </p:nvSpPr>
          <p:spPr bwMode="auto">
            <a:xfrm>
              <a:off x="4611" y="1966"/>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7720" name="Text Box 88"/>
          <p:cNvSpPr txBox="1">
            <a:spLocks noChangeArrowheads="1"/>
          </p:cNvSpPr>
          <p:nvPr/>
        </p:nvSpPr>
        <p:spPr bwMode="auto">
          <a:xfrm>
            <a:off x="6694488" y="63198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3</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3</a:t>
            </a:r>
          </a:p>
        </p:txBody>
      </p:sp>
      <p:sp>
        <p:nvSpPr>
          <p:cNvPr id="124003" name="Line 99"/>
          <p:cNvSpPr>
            <a:spLocks noChangeShapeType="1"/>
          </p:cNvSpPr>
          <p:nvPr/>
        </p:nvSpPr>
        <p:spPr bwMode="auto">
          <a:xfrm flipH="1">
            <a:off x="461963" y="2530475"/>
            <a:ext cx="2657475" cy="3408363"/>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57722" name="Group 22"/>
          <p:cNvGrpSpPr>
            <a:grpSpLocks/>
          </p:cNvGrpSpPr>
          <p:nvPr/>
        </p:nvGrpSpPr>
        <p:grpSpPr bwMode="auto">
          <a:xfrm>
            <a:off x="2981325" y="2054225"/>
            <a:ext cx="2362200" cy="2090738"/>
            <a:chOff x="2412" y="2031"/>
            <a:chExt cx="837" cy="741"/>
          </a:xfrm>
        </p:grpSpPr>
        <p:sp>
          <p:nvSpPr>
            <p:cNvPr id="157733" name="Oval 2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4" name="Oval 2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5" name="Oval 2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6" name="Oval 2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7" name="Oval 27"/>
            <p:cNvSpPr>
              <a:spLocks noChangeArrowheads="1"/>
            </p:cNvSpPr>
            <p:nvPr/>
          </p:nvSpPr>
          <p:spPr bwMode="auto">
            <a:xfrm>
              <a:off x="3180" y="2595"/>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8" name="Oval 28"/>
            <p:cNvSpPr>
              <a:spLocks noChangeArrowheads="1"/>
            </p:cNvSpPr>
            <p:nvPr/>
          </p:nvSpPr>
          <p:spPr bwMode="auto">
            <a:xfrm>
              <a:off x="3168" y="2160"/>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9" name="Oval 2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7723" name="Line 35"/>
          <p:cNvSpPr>
            <a:spLocks noChangeShapeType="1"/>
          </p:cNvSpPr>
          <p:nvPr/>
        </p:nvSpPr>
        <p:spPr bwMode="auto">
          <a:xfrm flipH="1">
            <a:off x="457200" y="4402138"/>
            <a:ext cx="2270125" cy="155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24" name="Line 38"/>
          <p:cNvSpPr>
            <a:spLocks noChangeShapeType="1"/>
          </p:cNvSpPr>
          <p:nvPr/>
        </p:nvSpPr>
        <p:spPr bwMode="auto">
          <a:xfrm>
            <a:off x="3546475" y="4667250"/>
            <a:ext cx="990600" cy="21304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25" name="Line 44"/>
          <p:cNvSpPr>
            <a:spLocks noChangeShapeType="1"/>
          </p:cNvSpPr>
          <p:nvPr/>
        </p:nvSpPr>
        <p:spPr bwMode="auto">
          <a:xfrm>
            <a:off x="6159500" y="4594225"/>
            <a:ext cx="2197100" cy="13287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26" name="Text Box 51"/>
          <p:cNvSpPr txBox="1">
            <a:spLocks noChangeArrowheads="1"/>
          </p:cNvSpPr>
          <p:nvPr/>
        </p:nvSpPr>
        <p:spPr bwMode="auto">
          <a:xfrm>
            <a:off x="690563" y="60325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1</a:t>
            </a:r>
          </a:p>
        </p:txBody>
      </p:sp>
      <p:sp>
        <p:nvSpPr>
          <p:cNvPr id="157727" name="Text Box 52"/>
          <p:cNvSpPr txBox="1">
            <a:spLocks noChangeArrowheads="1"/>
          </p:cNvSpPr>
          <p:nvPr/>
        </p:nvSpPr>
        <p:spPr bwMode="auto">
          <a:xfrm>
            <a:off x="2362200" y="61849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2</a:t>
            </a:r>
          </a:p>
        </p:txBody>
      </p:sp>
      <p:sp>
        <p:nvSpPr>
          <p:cNvPr id="157728" name="Text Box 86"/>
          <p:cNvSpPr txBox="1">
            <a:spLocks noChangeArrowheads="1"/>
          </p:cNvSpPr>
          <p:nvPr/>
        </p:nvSpPr>
        <p:spPr bwMode="auto">
          <a:xfrm>
            <a:off x="787400" y="62436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1</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1</a:t>
            </a:r>
          </a:p>
        </p:txBody>
      </p:sp>
      <p:sp>
        <p:nvSpPr>
          <p:cNvPr id="157729" name="Text Box 87"/>
          <p:cNvSpPr txBox="1">
            <a:spLocks noChangeArrowheads="1"/>
          </p:cNvSpPr>
          <p:nvPr/>
        </p:nvSpPr>
        <p:spPr bwMode="auto">
          <a:xfrm>
            <a:off x="2500313" y="63960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2</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2</a:t>
            </a:r>
          </a:p>
        </p:txBody>
      </p:sp>
      <p:sp>
        <p:nvSpPr>
          <p:cNvPr id="66" name="Line 99"/>
          <p:cNvSpPr>
            <a:spLocks noChangeShapeType="1"/>
          </p:cNvSpPr>
          <p:nvPr/>
        </p:nvSpPr>
        <p:spPr bwMode="auto">
          <a:xfrm flipH="1">
            <a:off x="3581400" y="4648200"/>
            <a:ext cx="685800" cy="1295400"/>
          </a:xfrm>
          <a:prstGeom prst="line">
            <a:avLst/>
          </a:prstGeom>
          <a:noFill/>
          <a:ln w="28575">
            <a:solidFill>
              <a:srgbClr val="3366FF"/>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99"/>
          <p:cNvSpPr>
            <a:spLocks noChangeShapeType="1"/>
          </p:cNvSpPr>
          <p:nvPr/>
        </p:nvSpPr>
        <p:spPr bwMode="auto">
          <a:xfrm flipH="1">
            <a:off x="6172200" y="4495800"/>
            <a:ext cx="457200" cy="1371600"/>
          </a:xfrm>
          <a:prstGeom prst="line">
            <a:avLst/>
          </a:prstGeom>
          <a:noFill/>
          <a:ln w="28575">
            <a:solidFill>
              <a:srgbClr val="3366FF"/>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57732" name="TextBox 67"/>
          <p:cNvSpPr txBox="1">
            <a:spLocks noChangeArrowheads="1"/>
          </p:cNvSpPr>
          <p:nvPr/>
        </p:nvSpPr>
        <p:spPr bwMode="auto">
          <a:xfrm>
            <a:off x="8148638" y="6477000"/>
            <a:ext cx="99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000">
                <a:solidFill>
                  <a:srgbClr val="000000"/>
                </a:solidFill>
                <a:cs typeface="Arial" panose="020B0604020202020204" pitchFamily="34" charset="0"/>
              </a:rPr>
              <a:t>Slide credit: Noah Snavely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00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P spid="124003" grpId="0" animBg="1"/>
      <p:bldP spid="66" grpId="0" animBg="1"/>
      <p:bldP spid="6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r>
              <a:rPr lang="en-US" altLang="en-US"/>
              <a:t>Multi-view geometry problems</a:t>
            </a:r>
          </a:p>
        </p:txBody>
      </p:sp>
      <p:sp>
        <p:nvSpPr>
          <p:cNvPr id="74" name="Content Placeholder 73"/>
          <p:cNvSpPr>
            <a:spLocks noGrp="1"/>
          </p:cNvSpPr>
          <p:nvPr>
            <p:ph idx="1"/>
          </p:nvPr>
        </p:nvSpPr>
        <p:spPr>
          <a:xfrm>
            <a:off x="228600" y="914400"/>
            <a:ext cx="8458200" cy="5257800"/>
          </a:xfrm>
        </p:spPr>
        <p:txBody>
          <a:bodyPr/>
          <a:lstStyle/>
          <a:p>
            <a:pPr>
              <a:buFontTx/>
              <a:buChar char="•"/>
            </a:pPr>
            <a:r>
              <a:rPr lang="en-US" altLang="en-US" sz="2400" b="1" dirty="0"/>
              <a:t>Structure from Motion: </a:t>
            </a:r>
            <a:r>
              <a:rPr lang="en-US" altLang="en-US" sz="2400" dirty="0"/>
              <a:t>Given projections of the same 3D point in two or more images, compute the 3D coordinates of that point</a:t>
            </a:r>
          </a:p>
        </p:txBody>
      </p:sp>
      <p:sp>
        <p:nvSpPr>
          <p:cNvPr id="155652" name="Rectangle 3"/>
          <p:cNvSpPr>
            <a:spLocks noChangeArrowheads="1"/>
          </p:cNvSpPr>
          <p:nvPr/>
        </p:nvSpPr>
        <p:spPr bwMode="auto">
          <a:xfrm>
            <a:off x="4086225" y="2682875"/>
            <a:ext cx="1219200" cy="1219200"/>
          </a:xfrm>
          <a:prstGeom prst="rect">
            <a:avLst/>
          </a:prstGeom>
          <a:solidFill>
            <a:srgbClr val="DDEEFF"/>
          </a:solidFill>
          <a:ln w="9525">
            <a:miter lim="800000"/>
            <a:headEnd/>
            <a:tailEnd/>
          </a:ln>
          <a:scene3d>
            <a:camera prst="legacyObliqueTopRight">
              <a:rot lat="0" lon="18300000" rev="0"/>
            </a:camera>
            <a:lightRig rig="legacyFlat3" dir="b"/>
          </a:scene3d>
          <a:sp3d extrusionH="1700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3" name="AutoShape 4"/>
          <p:cNvSpPr>
            <a:spLocks noChangeArrowheads="1"/>
          </p:cNvSpPr>
          <p:nvPr/>
        </p:nvSpPr>
        <p:spPr bwMode="auto">
          <a:xfrm rot="5400000">
            <a:off x="862807" y="4029868"/>
            <a:ext cx="1981200" cy="1725613"/>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4" name="Rectangle 6"/>
          <p:cNvSpPr>
            <a:spLocks noChangeArrowheads="1"/>
          </p:cNvSpPr>
          <p:nvPr/>
        </p:nvSpPr>
        <p:spPr bwMode="auto">
          <a:xfrm>
            <a:off x="1958975" y="4605338"/>
            <a:ext cx="574675" cy="574675"/>
          </a:xfrm>
          <a:prstGeom prst="rect">
            <a:avLst/>
          </a:prstGeom>
          <a:solidFill>
            <a:srgbClr val="DDEEFF"/>
          </a:solidFill>
          <a:ln w="9525">
            <a:miter lim="800000"/>
            <a:headEnd/>
            <a:tailEnd/>
          </a:ln>
          <a:scene3d>
            <a:camera prst="legacyObliqueTopRight">
              <a:rot lat="0" lon="16499997" rev="0"/>
            </a:camera>
            <a:lightRig rig="legacyFlat3" dir="b"/>
          </a:scene3d>
          <a:sp3d extrusionH="684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5" name="AutoShape 5"/>
          <p:cNvSpPr>
            <a:spLocks noChangeArrowheads="1"/>
          </p:cNvSpPr>
          <p:nvPr/>
        </p:nvSpPr>
        <p:spPr bwMode="auto">
          <a:xfrm rot="16200000" flipH="1">
            <a:off x="6045994" y="4221957"/>
            <a:ext cx="1981200" cy="1725612"/>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6" name="Rectangle 7"/>
          <p:cNvSpPr>
            <a:spLocks noChangeArrowheads="1"/>
          </p:cNvSpPr>
          <p:nvPr/>
        </p:nvSpPr>
        <p:spPr bwMode="auto">
          <a:xfrm>
            <a:off x="6877050" y="4860925"/>
            <a:ext cx="574675" cy="574675"/>
          </a:xfrm>
          <a:prstGeom prst="rect">
            <a:avLst/>
          </a:prstGeom>
          <a:solidFill>
            <a:srgbClr val="DDEEFF"/>
          </a:solidFill>
          <a:ln w="9525">
            <a:miter lim="800000"/>
            <a:headEnd/>
            <a:tailEnd/>
          </a:ln>
          <a:scene3d>
            <a:camera prst="legacyObliqueTopRight">
              <a:rot lat="0" lon="19199998" rev="0"/>
            </a:camera>
            <a:lightRig rig="legacyFlat3" dir="b"/>
          </a:scene3d>
          <a:sp3d extrusionH="8874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7" name="Rectangle 11"/>
          <p:cNvSpPr>
            <a:spLocks noChangeArrowheads="1"/>
          </p:cNvSpPr>
          <p:nvPr/>
        </p:nvSpPr>
        <p:spPr bwMode="auto">
          <a:xfrm>
            <a:off x="3559175" y="4664075"/>
            <a:ext cx="2044700" cy="1470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8" name="Rectangle 13"/>
          <p:cNvSpPr>
            <a:spLocks noChangeArrowheads="1"/>
          </p:cNvSpPr>
          <p:nvPr/>
        </p:nvSpPr>
        <p:spPr bwMode="auto">
          <a:xfrm>
            <a:off x="4441825" y="5175250"/>
            <a:ext cx="574675" cy="574675"/>
          </a:xfrm>
          <a:prstGeom prst="rect">
            <a:avLst/>
          </a:prstGeom>
          <a:solidFill>
            <a:srgbClr val="DDEEFF"/>
          </a:solidFill>
          <a:ln w="9525">
            <a:miter lim="800000"/>
            <a:headEnd/>
            <a:tailEnd/>
          </a:ln>
          <a:scene3d>
            <a:camera prst="legacyObliqueTopRight">
              <a:rot lat="0" lon="18300000" rev="0"/>
            </a:camera>
            <a:lightRig rig="legacyFlat3" dir="b"/>
          </a:scene3d>
          <a:sp3d extrusionH="7858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9" name="Line 33"/>
          <p:cNvSpPr>
            <a:spLocks noChangeShapeType="1"/>
          </p:cNvSpPr>
          <p:nvPr/>
        </p:nvSpPr>
        <p:spPr bwMode="auto">
          <a:xfrm flipH="1">
            <a:off x="457200" y="3902075"/>
            <a:ext cx="533400" cy="2057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0" name="Line 34"/>
          <p:cNvSpPr>
            <a:spLocks noChangeShapeType="1"/>
          </p:cNvSpPr>
          <p:nvPr/>
        </p:nvSpPr>
        <p:spPr bwMode="auto">
          <a:xfrm flipH="1">
            <a:off x="457200" y="5349875"/>
            <a:ext cx="533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1" name="Line 37"/>
          <p:cNvSpPr>
            <a:spLocks noChangeShapeType="1"/>
          </p:cNvSpPr>
          <p:nvPr/>
        </p:nvSpPr>
        <p:spPr bwMode="auto">
          <a:xfrm flipH="1">
            <a:off x="457200" y="5883275"/>
            <a:ext cx="2209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2" name="Line 40"/>
          <p:cNvSpPr>
            <a:spLocks noChangeShapeType="1"/>
          </p:cNvSpPr>
          <p:nvPr/>
        </p:nvSpPr>
        <p:spPr bwMode="auto">
          <a:xfrm flipH="1">
            <a:off x="4537075" y="4686300"/>
            <a:ext cx="1066800" cy="2111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3" name="Line 41"/>
          <p:cNvSpPr>
            <a:spLocks noChangeShapeType="1"/>
          </p:cNvSpPr>
          <p:nvPr/>
        </p:nvSpPr>
        <p:spPr bwMode="auto">
          <a:xfrm>
            <a:off x="3546475" y="6134100"/>
            <a:ext cx="9906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4" name="Line 43"/>
          <p:cNvSpPr>
            <a:spLocks noChangeShapeType="1"/>
          </p:cNvSpPr>
          <p:nvPr/>
        </p:nvSpPr>
        <p:spPr bwMode="auto">
          <a:xfrm flipH="1">
            <a:off x="4537075" y="6134100"/>
            <a:ext cx="10668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5" name="Line 45"/>
          <p:cNvSpPr>
            <a:spLocks noChangeShapeType="1"/>
          </p:cNvSpPr>
          <p:nvPr/>
        </p:nvSpPr>
        <p:spPr bwMode="auto">
          <a:xfrm flipV="1">
            <a:off x="6146800" y="5922963"/>
            <a:ext cx="2209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6" name="Line 46"/>
          <p:cNvSpPr>
            <a:spLocks noChangeShapeType="1"/>
          </p:cNvSpPr>
          <p:nvPr/>
        </p:nvSpPr>
        <p:spPr bwMode="auto">
          <a:xfrm>
            <a:off x="7899400" y="5541963"/>
            <a:ext cx="4572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7" name="Line 47"/>
          <p:cNvSpPr>
            <a:spLocks noChangeShapeType="1"/>
          </p:cNvSpPr>
          <p:nvPr/>
        </p:nvSpPr>
        <p:spPr bwMode="auto">
          <a:xfrm>
            <a:off x="7899400" y="4094163"/>
            <a:ext cx="457200" cy="182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8" name="Text Box 53"/>
          <p:cNvSpPr txBox="1">
            <a:spLocks noChangeArrowheads="1"/>
          </p:cNvSpPr>
          <p:nvPr/>
        </p:nvSpPr>
        <p:spPr bwMode="auto">
          <a:xfrm>
            <a:off x="6472238" y="61087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3</a:t>
            </a:r>
          </a:p>
        </p:txBody>
      </p:sp>
      <p:grpSp>
        <p:nvGrpSpPr>
          <p:cNvPr id="155669" name="Group 54"/>
          <p:cNvGrpSpPr>
            <a:grpSpLocks/>
          </p:cNvGrpSpPr>
          <p:nvPr/>
        </p:nvGrpSpPr>
        <p:grpSpPr bwMode="auto">
          <a:xfrm>
            <a:off x="1393825" y="4440238"/>
            <a:ext cx="995363" cy="860425"/>
            <a:chOff x="852" y="2079"/>
            <a:chExt cx="760" cy="657"/>
          </a:xfrm>
        </p:grpSpPr>
        <p:sp>
          <p:nvSpPr>
            <p:cNvPr id="155707"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8"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9"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10"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11"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12"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13"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5670" name="Group 62"/>
          <p:cNvGrpSpPr>
            <a:grpSpLocks/>
          </p:cNvGrpSpPr>
          <p:nvPr/>
        </p:nvGrpSpPr>
        <p:grpSpPr bwMode="auto">
          <a:xfrm>
            <a:off x="3951288" y="4911725"/>
            <a:ext cx="1042987" cy="950913"/>
            <a:chOff x="2412" y="2031"/>
            <a:chExt cx="813" cy="741"/>
          </a:xfrm>
        </p:grpSpPr>
        <p:sp>
          <p:nvSpPr>
            <p:cNvPr id="155700" name="Oval 6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1" name="Oval 6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2" name="Oval 6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3" name="Oval 6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4" name="Oval 67"/>
            <p:cNvSpPr>
              <a:spLocks noChangeArrowheads="1"/>
            </p:cNvSpPr>
            <p:nvPr/>
          </p:nvSpPr>
          <p:spPr bwMode="auto">
            <a:xfrm>
              <a:off x="3156" y="2586"/>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5" name="Oval 68"/>
            <p:cNvSpPr>
              <a:spLocks noChangeArrowheads="1"/>
            </p:cNvSpPr>
            <p:nvPr/>
          </p:nvSpPr>
          <p:spPr bwMode="auto">
            <a:xfrm>
              <a:off x="3156" y="2144"/>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6" name="Oval 6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5671" name="Group 70"/>
          <p:cNvGrpSpPr>
            <a:grpSpLocks/>
          </p:cNvGrpSpPr>
          <p:nvPr/>
        </p:nvGrpSpPr>
        <p:grpSpPr bwMode="auto">
          <a:xfrm>
            <a:off x="6505575" y="4511675"/>
            <a:ext cx="973138" cy="1006475"/>
            <a:chOff x="4188" y="1966"/>
            <a:chExt cx="733" cy="757"/>
          </a:xfrm>
        </p:grpSpPr>
        <p:sp>
          <p:nvSpPr>
            <p:cNvPr id="155693" name="Oval 71"/>
            <p:cNvSpPr>
              <a:spLocks noChangeArrowheads="1"/>
            </p:cNvSpPr>
            <p:nvPr/>
          </p:nvSpPr>
          <p:spPr bwMode="auto">
            <a:xfrm>
              <a:off x="4191" y="2081"/>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4" name="Oval 72"/>
            <p:cNvSpPr>
              <a:spLocks noChangeArrowheads="1"/>
            </p:cNvSpPr>
            <p:nvPr/>
          </p:nvSpPr>
          <p:spPr bwMode="auto">
            <a:xfrm>
              <a:off x="4443" y="2268"/>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5" name="Oval 73"/>
            <p:cNvSpPr>
              <a:spLocks noChangeArrowheads="1"/>
            </p:cNvSpPr>
            <p:nvPr/>
          </p:nvSpPr>
          <p:spPr bwMode="auto">
            <a:xfrm>
              <a:off x="4188" y="248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6" name="Oval 74"/>
            <p:cNvSpPr>
              <a:spLocks noChangeArrowheads="1"/>
            </p:cNvSpPr>
            <p:nvPr/>
          </p:nvSpPr>
          <p:spPr bwMode="auto">
            <a:xfrm>
              <a:off x="4428" y="2654"/>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7" name="Oval 75"/>
            <p:cNvSpPr>
              <a:spLocks noChangeArrowheads="1"/>
            </p:cNvSpPr>
            <p:nvPr/>
          </p:nvSpPr>
          <p:spPr bwMode="auto">
            <a:xfrm>
              <a:off x="4852" y="2569"/>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8" name="Oval 76"/>
            <p:cNvSpPr>
              <a:spLocks noChangeArrowheads="1"/>
            </p:cNvSpPr>
            <p:nvPr/>
          </p:nvSpPr>
          <p:spPr bwMode="auto">
            <a:xfrm>
              <a:off x="4848" y="2138"/>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9" name="Oval 77"/>
            <p:cNvSpPr>
              <a:spLocks noChangeArrowheads="1"/>
            </p:cNvSpPr>
            <p:nvPr/>
          </p:nvSpPr>
          <p:spPr bwMode="auto">
            <a:xfrm>
              <a:off x="4611" y="1966"/>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5672" name="Text Box 88"/>
          <p:cNvSpPr txBox="1">
            <a:spLocks noChangeArrowheads="1"/>
          </p:cNvSpPr>
          <p:nvPr/>
        </p:nvSpPr>
        <p:spPr bwMode="auto">
          <a:xfrm>
            <a:off x="6694488" y="63198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3</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3</a:t>
            </a:r>
          </a:p>
        </p:txBody>
      </p:sp>
      <p:sp>
        <p:nvSpPr>
          <p:cNvPr id="124003" name="Line 99"/>
          <p:cNvSpPr>
            <a:spLocks noChangeShapeType="1"/>
          </p:cNvSpPr>
          <p:nvPr/>
        </p:nvSpPr>
        <p:spPr bwMode="auto">
          <a:xfrm flipH="1">
            <a:off x="461963" y="2530475"/>
            <a:ext cx="2657475" cy="3408363"/>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4004" name="Line 100"/>
          <p:cNvSpPr>
            <a:spLocks noChangeShapeType="1"/>
          </p:cNvSpPr>
          <p:nvPr/>
        </p:nvSpPr>
        <p:spPr bwMode="auto">
          <a:xfrm>
            <a:off x="3119438" y="2530475"/>
            <a:ext cx="1447800" cy="4267200"/>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4005" name="Line 101"/>
          <p:cNvSpPr>
            <a:spLocks noChangeShapeType="1"/>
          </p:cNvSpPr>
          <p:nvPr/>
        </p:nvSpPr>
        <p:spPr bwMode="auto">
          <a:xfrm>
            <a:off x="3195638" y="2530475"/>
            <a:ext cx="5140325" cy="3370263"/>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55676" name="Group 22"/>
          <p:cNvGrpSpPr>
            <a:grpSpLocks/>
          </p:cNvGrpSpPr>
          <p:nvPr/>
        </p:nvGrpSpPr>
        <p:grpSpPr bwMode="auto">
          <a:xfrm>
            <a:off x="2981325" y="2054225"/>
            <a:ext cx="2362200" cy="2090738"/>
            <a:chOff x="2412" y="2031"/>
            <a:chExt cx="837" cy="741"/>
          </a:xfrm>
        </p:grpSpPr>
        <p:sp>
          <p:nvSpPr>
            <p:cNvPr id="155686" name="Oval 2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87" name="Oval 2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88" name="Oval 2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89" name="Oval 2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0" name="Oval 27"/>
            <p:cNvSpPr>
              <a:spLocks noChangeArrowheads="1"/>
            </p:cNvSpPr>
            <p:nvPr/>
          </p:nvSpPr>
          <p:spPr bwMode="auto">
            <a:xfrm>
              <a:off x="3180" y="2595"/>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1" name="Oval 28"/>
            <p:cNvSpPr>
              <a:spLocks noChangeArrowheads="1"/>
            </p:cNvSpPr>
            <p:nvPr/>
          </p:nvSpPr>
          <p:spPr bwMode="auto">
            <a:xfrm>
              <a:off x="3168" y="2160"/>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2" name="Oval 2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5677" name="Line 35"/>
          <p:cNvSpPr>
            <a:spLocks noChangeShapeType="1"/>
          </p:cNvSpPr>
          <p:nvPr/>
        </p:nvSpPr>
        <p:spPr bwMode="auto">
          <a:xfrm flipH="1">
            <a:off x="457200" y="4402138"/>
            <a:ext cx="2270125" cy="155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78" name="Line 38"/>
          <p:cNvSpPr>
            <a:spLocks noChangeShapeType="1"/>
          </p:cNvSpPr>
          <p:nvPr/>
        </p:nvSpPr>
        <p:spPr bwMode="auto">
          <a:xfrm>
            <a:off x="3546475" y="4667250"/>
            <a:ext cx="990600" cy="21304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79" name="Line 44"/>
          <p:cNvSpPr>
            <a:spLocks noChangeShapeType="1"/>
          </p:cNvSpPr>
          <p:nvPr/>
        </p:nvSpPr>
        <p:spPr bwMode="auto">
          <a:xfrm>
            <a:off x="6159500" y="4594225"/>
            <a:ext cx="2197100" cy="13287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80" name="TextBox 74"/>
          <p:cNvSpPr txBox="1">
            <a:spLocks noChangeArrowheads="1"/>
          </p:cNvSpPr>
          <p:nvPr/>
        </p:nvSpPr>
        <p:spPr bwMode="auto">
          <a:xfrm>
            <a:off x="8148638" y="6477000"/>
            <a:ext cx="99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000">
                <a:solidFill>
                  <a:srgbClr val="000000"/>
                </a:solidFill>
                <a:cs typeface="Arial" panose="020B0604020202020204" pitchFamily="34" charset="0"/>
              </a:rPr>
              <a:t>Slide credit: Noah Snavely</a:t>
            </a:r>
          </a:p>
        </p:txBody>
      </p:sp>
      <p:sp>
        <p:nvSpPr>
          <p:cNvPr id="76" name="TextBox 75"/>
          <p:cNvSpPr txBox="1">
            <a:spLocks noChangeArrowheads="1"/>
          </p:cNvSpPr>
          <p:nvPr/>
        </p:nvSpPr>
        <p:spPr bwMode="auto">
          <a:xfrm>
            <a:off x="2505075" y="1897063"/>
            <a:ext cx="4667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a:solidFill>
                  <a:srgbClr val="FF0000"/>
                </a:solidFill>
                <a:latin typeface="Times New Roman" panose="02020603050405020304" pitchFamily="18" charset="0"/>
                <a:cs typeface="Times New Roman" panose="02020603050405020304" pitchFamily="18" charset="0"/>
              </a:rPr>
              <a:t>?</a:t>
            </a:r>
          </a:p>
        </p:txBody>
      </p:sp>
      <p:sp>
        <p:nvSpPr>
          <p:cNvPr id="155682" name="Text Box 51"/>
          <p:cNvSpPr txBox="1">
            <a:spLocks noChangeArrowheads="1"/>
          </p:cNvSpPr>
          <p:nvPr/>
        </p:nvSpPr>
        <p:spPr bwMode="auto">
          <a:xfrm>
            <a:off x="690563" y="60325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1</a:t>
            </a:r>
          </a:p>
        </p:txBody>
      </p:sp>
      <p:sp>
        <p:nvSpPr>
          <p:cNvPr id="155683" name="Text Box 52"/>
          <p:cNvSpPr txBox="1">
            <a:spLocks noChangeArrowheads="1"/>
          </p:cNvSpPr>
          <p:nvPr/>
        </p:nvSpPr>
        <p:spPr bwMode="auto">
          <a:xfrm>
            <a:off x="2362200" y="61849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2</a:t>
            </a:r>
          </a:p>
        </p:txBody>
      </p:sp>
      <p:sp>
        <p:nvSpPr>
          <p:cNvPr id="155684" name="Text Box 86"/>
          <p:cNvSpPr txBox="1">
            <a:spLocks noChangeArrowheads="1"/>
          </p:cNvSpPr>
          <p:nvPr/>
        </p:nvSpPr>
        <p:spPr bwMode="auto">
          <a:xfrm>
            <a:off x="787400" y="62436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1</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1</a:t>
            </a:r>
          </a:p>
        </p:txBody>
      </p:sp>
      <p:sp>
        <p:nvSpPr>
          <p:cNvPr id="155685" name="Text Box 87"/>
          <p:cNvSpPr txBox="1">
            <a:spLocks noChangeArrowheads="1"/>
          </p:cNvSpPr>
          <p:nvPr/>
        </p:nvSpPr>
        <p:spPr bwMode="auto">
          <a:xfrm>
            <a:off x="2500313" y="63960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2</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2</a:t>
            </a:r>
          </a:p>
        </p:txBody>
      </p:sp>
      <p:sp>
        <p:nvSpPr>
          <p:cNvPr id="66" name="TextBox 65">
            <a:extLst>
              <a:ext uri="{FF2B5EF4-FFF2-40B4-BE49-F238E27FC236}">
                <a16:creationId xmlns:a16="http://schemas.microsoft.com/office/drawing/2014/main" id="{BB2F687C-BA41-490F-BA7B-3A1836C1EE9A}"/>
              </a:ext>
            </a:extLst>
          </p:cNvPr>
          <p:cNvSpPr txBox="1">
            <a:spLocks noChangeArrowheads="1"/>
          </p:cNvSpPr>
          <p:nvPr/>
        </p:nvSpPr>
        <p:spPr bwMode="auto">
          <a:xfrm>
            <a:off x="1456531" y="6122486"/>
            <a:ext cx="4667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dirty="0">
                <a:solidFill>
                  <a:srgbClr val="FF0000"/>
                </a:solidFill>
                <a:latin typeface="Times New Roman" panose="02020603050405020304" pitchFamily="18" charset="0"/>
                <a:cs typeface="Times New Roman" panose="02020603050405020304" pitchFamily="18" charset="0"/>
              </a:rPr>
              <a:t>?</a:t>
            </a:r>
          </a:p>
        </p:txBody>
      </p:sp>
      <p:sp>
        <p:nvSpPr>
          <p:cNvPr id="67" name="TextBox 66">
            <a:extLst>
              <a:ext uri="{FF2B5EF4-FFF2-40B4-BE49-F238E27FC236}">
                <a16:creationId xmlns:a16="http://schemas.microsoft.com/office/drawing/2014/main" id="{4747F6A3-498B-43BB-86A6-E1BA708812AD}"/>
              </a:ext>
            </a:extLst>
          </p:cNvPr>
          <p:cNvSpPr txBox="1">
            <a:spLocks noChangeArrowheads="1"/>
          </p:cNvSpPr>
          <p:nvPr/>
        </p:nvSpPr>
        <p:spPr bwMode="auto">
          <a:xfrm>
            <a:off x="3352800" y="6172200"/>
            <a:ext cx="4667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a:solidFill>
                  <a:srgbClr val="FF0000"/>
                </a:solidFill>
                <a:latin typeface="Times New Roman" panose="02020603050405020304" pitchFamily="18" charset="0"/>
                <a:cs typeface="Times New Roman" panose="02020603050405020304" pitchFamily="18" charset="0"/>
              </a:rPr>
              <a:t>?</a:t>
            </a:r>
          </a:p>
        </p:txBody>
      </p:sp>
      <p:sp>
        <p:nvSpPr>
          <p:cNvPr id="68" name="TextBox 67">
            <a:extLst>
              <a:ext uri="{FF2B5EF4-FFF2-40B4-BE49-F238E27FC236}">
                <a16:creationId xmlns:a16="http://schemas.microsoft.com/office/drawing/2014/main" id="{E22BE44F-1BFC-40BE-B2D6-03000E5A782C}"/>
              </a:ext>
            </a:extLst>
          </p:cNvPr>
          <p:cNvSpPr txBox="1">
            <a:spLocks noChangeArrowheads="1"/>
          </p:cNvSpPr>
          <p:nvPr/>
        </p:nvSpPr>
        <p:spPr bwMode="auto">
          <a:xfrm>
            <a:off x="7342188" y="6213232"/>
            <a:ext cx="4667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dirty="0">
                <a:solidFill>
                  <a:srgbClr val="FF0000"/>
                </a:solidFill>
                <a:latin typeface="Times New Roman" panose="02020603050405020304" pitchFamily="18" charset="0"/>
                <a:cs typeface="Times New Roman" panose="02020603050405020304" pitchFamily="18" charset="0"/>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400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400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400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P spid="124003" grpId="0" animBg="1"/>
      <p:bldP spid="124004" grpId="0" animBg="1"/>
      <p:bldP spid="124005" grpId="0" animBg="1"/>
      <p:bldP spid="76" grpId="0"/>
      <p:bldP spid="66" grpId="0"/>
      <p:bldP spid="67" grpId="0"/>
      <p:bldP spid="6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altLang="en-US"/>
              <a:t>Multi-view geometry problems</a:t>
            </a:r>
          </a:p>
        </p:txBody>
      </p:sp>
      <p:sp>
        <p:nvSpPr>
          <p:cNvPr id="74" name="Content Placeholder 73"/>
          <p:cNvSpPr>
            <a:spLocks noGrp="1"/>
          </p:cNvSpPr>
          <p:nvPr>
            <p:ph idx="1"/>
          </p:nvPr>
        </p:nvSpPr>
        <p:spPr>
          <a:xfrm>
            <a:off x="228600" y="914400"/>
            <a:ext cx="8686800" cy="5257800"/>
          </a:xfrm>
        </p:spPr>
        <p:txBody>
          <a:bodyPr/>
          <a:lstStyle/>
          <a:p>
            <a:pPr>
              <a:buFontTx/>
              <a:buChar char="•"/>
            </a:pPr>
            <a:r>
              <a:rPr lang="en-US" altLang="en-US" sz="2400" b="1" dirty="0"/>
              <a:t>Optical flow: </a:t>
            </a:r>
            <a:r>
              <a:rPr lang="en-US" altLang="en-US" sz="2400" dirty="0"/>
              <a:t>Given two images, find the location of a world point in a second close-by image with no camera info.</a:t>
            </a:r>
          </a:p>
        </p:txBody>
      </p:sp>
      <p:sp>
        <p:nvSpPr>
          <p:cNvPr id="157700" name="Rectangle 3"/>
          <p:cNvSpPr>
            <a:spLocks noChangeArrowheads="1"/>
          </p:cNvSpPr>
          <p:nvPr/>
        </p:nvSpPr>
        <p:spPr bwMode="auto">
          <a:xfrm>
            <a:off x="4086225" y="2682875"/>
            <a:ext cx="1219200" cy="1219200"/>
          </a:xfrm>
          <a:prstGeom prst="rect">
            <a:avLst/>
          </a:prstGeom>
          <a:solidFill>
            <a:srgbClr val="DDEEFF"/>
          </a:solidFill>
          <a:ln w="9525">
            <a:miter lim="800000"/>
            <a:headEnd/>
            <a:tailEnd/>
          </a:ln>
          <a:scene3d>
            <a:camera prst="legacyObliqueTopRight">
              <a:rot lat="0" lon="18300000" rev="0"/>
            </a:camera>
            <a:lightRig rig="legacyFlat3" dir="b"/>
          </a:scene3d>
          <a:sp3d extrusionH="1700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1" name="AutoShape 4"/>
          <p:cNvSpPr>
            <a:spLocks noChangeArrowheads="1"/>
          </p:cNvSpPr>
          <p:nvPr/>
        </p:nvSpPr>
        <p:spPr bwMode="auto">
          <a:xfrm rot="5400000">
            <a:off x="862807" y="4029868"/>
            <a:ext cx="1981200" cy="1725613"/>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2" name="Rectangle 6"/>
          <p:cNvSpPr>
            <a:spLocks noChangeArrowheads="1"/>
          </p:cNvSpPr>
          <p:nvPr/>
        </p:nvSpPr>
        <p:spPr bwMode="auto">
          <a:xfrm>
            <a:off x="1958975" y="4605338"/>
            <a:ext cx="574675" cy="574675"/>
          </a:xfrm>
          <a:prstGeom prst="rect">
            <a:avLst/>
          </a:prstGeom>
          <a:solidFill>
            <a:srgbClr val="DDEEFF"/>
          </a:solidFill>
          <a:ln w="9525">
            <a:miter lim="800000"/>
            <a:headEnd/>
            <a:tailEnd/>
          </a:ln>
          <a:scene3d>
            <a:camera prst="legacyObliqueTopRight">
              <a:rot lat="0" lon="16499997" rev="0"/>
            </a:camera>
            <a:lightRig rig="legacyFlat3" dir="b"/>
          </a:scene3d>
          <a:sp3d extrusionH="684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7" name="Line 33"/>
          <p:cNvSpPr>
            <a:spLocks noChangeShapeType="1"/>
          </p:cNvSpPr>
          <p:nvPr/>
        </p:nvSpPr>
        <p:spPr bwMode="auto">
          <a:xfrm flipH="1">
            <a:off x="457200" y="3902075"/>
            <a:ext cx="533400" cy="2057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08" name="Line 34"/>
          <p:cNvSpPr>
            <a:spLocks noChangeShapeType="1"/>
          </p:cNvSpPr>
          <p:nvPr/>
        </p:nvSpPr>
        <p:spPr bwMode="auto">
          <a:xfrm flipH="1">
            <a:off x="457200" y="5349875"/>
            <a:ext cx="533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09" name="Line 37"/>
          <p:cNvSpPr>
            <a:spLocks noChangeShapeType="1"/>
          </p:cNvSpPr>
          <p:nvPr/>
        </p:nvSpPr>
        <p:spPr bwMode="auto">
          <a:xfrm flipH="1">
            <a:off x="457200" y="5883275"/>
            <a:ext cx="2209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57717" name="Group 54"/>
          <p:cNvGrpSpPr>
            <a:grpSpLocks/>
          </p:cNvGrpSpPr>
          <p:nvPr/>
        </p:nvGrpSpPr>
        <p:grpSpPr bwMode="auto">
          <a:xfrm>
            <a:off x="1393825" y="4440238"/>
            <a:ext cx="995363" cy="860425"/>
            <a:chOff x="852" y="2079"/>
            <a:chExt cx="760" cy="657"/>
          </a:xfrm>
        </p:grpSpPr>
        <p:sp>
          <p:nvSpPr>
            <p:cNvPr id="157754"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5"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6"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7"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8"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9"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60"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24003" name="Line 99"/>
          <p:cNvSpPr>
            <a:spLocks noChangeShapeType="1"/>
          </p:cNvSpPr>
          <p:nvPr/>
        </p:nvSpPr>
        <p:spPr bwMode="auto">
          <a:xfrm flipH="1">
            <a:off x="461963" y="2530475"/>
            <a:ext cx="2657475" cy="3408363"/>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57722" name="Group 22"/>
          <p:cNvGrpSpPr>
            <a:grpSpLocks/>
          </p:cNvGrpSpPr>
          <p:nvPr/>
        </p:nvGrpSpPr>
        <p:grpSpPr bwMode="auto">
          <a:xfrm>
            <a:off x="2981325" y="2054225"/>
            <a:ext cx="2362200" cy="2090738"/>
            <a:chOff x="2412" y="2031"/>
            <a:chExt cx="837" cy="741"/>
          </a:xfrm>
        </p:grpSpPr>
        <p:sp>
          <p:nvSpPr>
            <p:cNvPr id="157733" name="Oval 2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4" name="Oval 2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5" name="Oval 2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6" name="Oval 2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7" name="Oval 27"/>
            <p:cNvSpPr>
              <a:spLocks noChangeArrowheads="1"/>
            </p:cNvSpPr>
            <p:nvPr/>
          </p:nvSpPr>
          <p:spPr bwMode="auto">
            <a:xfrm>
              <a:off x="3180" y="2595"/>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8" name="Oval 28"/>
            <p:cNvSpPr>
              <a:spLocks noChangeArrowheads="1"/>
            </p:cNvSpPr>
            <p:nvPr/>
          </p:nvSpPr>
          <p:spPr bwMode="auto">
            <a:xfrm>
              <a:off x="3168" y="2160"/>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9" name="Oval 2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7723" name="Line 35"/>
          <p:cNvSpPr>
            <a:spLocks noChangeShapeType="1"/>
          </p:cNvSpPr>
          <p:nvPr/>
        </p:nvSpPr>
        <p:spPr bwMode="auto">
          <a:xfrm flipH="1">
            <a:off x="457200" y="4402138"/>
            <a:ext cx="2270125" cy="155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26" name="Text Box 51"/>
          <p:cNvSpPr txBox="1">
            <a:spLocks noChangeArrowheads="1"/>
          </p:cNvSpPr>
          <p:nvPr/>
        </p:nvSpPr>
        <p:spPr bwMode="auto">
          <a:xfrm>
            <a:off x="106425" y="3477865"/>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cs typeface="Arial" panose="020B0604020202020204" pitchFamily="34" charset="0"/>
              </a:rPr>
              <a:t>Camera 1</a:t>
            </a:r>
          </a:p>
        </p:txBody>
      </p:sp>
      <p:sp>
        <p:nvSpPr>
          <p:cNvPr id="157727" name="Text Box 52"/>
          <p:cNvSpPr txBox="1">
            <a:spLocks noChangeArrowheads="1"/>
          </p:cNvSpPr>
          <p:nvPr/>
        </p:nvSpPr>
        <p:spPr bwMode="auto">
          <a:xfrm>
            <a:off x="2736477" y="6072887"/>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cs typeface="Arial" panose="020B0604020202020204" pitchFamily="34" charset="0"/>
              </a:rPr>
              <a:t>Camera 2</a:t>
            </a:r>
          </a:p>
        </p:txBody>
      </p:sp>
      <p:sp>
        <p:nvSpPr>
          <p:cNvPr id="65" name="AutoShape 4"/>
          <p:cNvSpPr>
            <a:spLocks noChangeArrowheads="1"/>
          </p:cNvSpPr>
          <p:nvPr/>
        </p:nvSpPr>
        <p:spPr bwMode="auto">
          <a:xfrm rot="5400000">
            <a:off x="987953" y="4179094"/>
            <a:ext cx="1981200" cy="1725613"/>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68" name="Rectangle 6"/>
          <p:cNvSpPr>
            <a:spLocks noChangeArrowheads="1"/>
          </p:cNvSpPr>
          <p:nvPr/>
        </p:nvSpPr>
        <p:spPr bwMode="auto">
          <a:xfrm>
            <a:off x="2084121" y="4754564"/>
            <a:ext cx="574675" cy="574675"/>
          </a:xfrm>
          <a:prstGeom prst="rect">
            <a:avLst/>
          </a:prstGeom>
          <a:solidFill>
            <a:srgbClr val="DDEEFF"/>
          </a:solidFill>
          <a:ln w="9525">
            <a:miter lim="800000"/>
            <a:headEnd/>
            <a:tailEnd/>
          </a:ln>
          <a:scene3d>
            <a:camera prst="legacyObliqueTopRight">
              <a:rot lat="0" lon="16499997" rev="0"/>
            </a:camera>
            <a:lightRig rig="legacyFlat3" dir="b"/>
          </a:scene3d>
          <a:sp3d extrusionH="684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69" name="Line 33"/>
          <p:cNvSpPr>
            <a:spLocks noChangeShapeType="1"/>
          </p:cNvSpPr>
          <p:nvPr/>
        </p:nvSpPr>
        <p:spPr bwMode="auto">
          <a:xfrm flipH="1">
            <a:off x="582346" y="4051301"/>
            <a:ext cx="533400" cy="2057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34"/>
          <p:cNvSpPr>
            <a:spLocks noChangeShapeType="1"/>
          </p:cNvSpPr>
          <p:nvPr/>
        </p:nvSpPr>
        <p:spPr bwMode="auto">
          <a:xfrm flipH="1">
            <a:off x="582346" y="5499101"/>
            <a:ext cx="533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37"/>
          <p:cNvSpPr>
            <a:spLocks noChangeShapeType="1"/>
          </p:cNvSpPr>
          <p:nvPr/>
        </p:nvSpPr>
        <p:spPr bwMode="auto">
          <a:xfrm flipH="1">
            <a:off x="582346" y="6032501"/>
            <a:ext cx="2209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72" name="Group 54"/>
          <p:cNvGrpSpPr>
            <a:grpSpLocks/>
          </p:cNvGrpSpPr>
          <p:nvPr/>
        </p:nvGrpSpPr>
        <p:grpSpPr bwMode="auto">
          <a:xfrm>
            <a:off x="1518971" y="4589464"/>
            <a:ext cx="995363" cy="860425"/>
            <a:chOff x="852" y="2079"/>
            <a:chExt cx="760" cy="657"/>
          </a:xfrm>
        </p:grpSpPr>
        <p:sp>
          <p:nvSpPr>
            <p:cNvPr id="73"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75"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76"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77"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78"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79"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80"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81" name="Line 35"/>
          <p:cNvSpPr>
            <a:spLocks noChangeShapeType="1"/>
          </p:cNvSpPr>
          <p:nvPr/>
        </p:nvSpPr>
        <p:spPr bwMode="auto">
          <a:xfrm flipH="1">
            <a:off x="582346" y="4551364"/>
            <a:ext cx="2270125" cy="155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 name="Line 99"/>
          <p:cNvSpPr>
            <a:spLocks noChangeShapeType="1"/>
          </p:cNvSpPr>
          <p:nvPr/>
        </p:nvSpPr>
        <p:spPr bwMode="auto">
          <a:xfrm flipH="1">
            <a:off x="614363" y="2564781"/>
            <a:ext cx="2485676" cy="3526458"/>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4295382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0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P spid="124003" grpId="0" animBg="1"/>
      <p:bldP spid="8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views - </a:t>
            </a:r>
            <a:r>
              <a:rPr lang="en-US" dirty="0" err="1"/>
              <a:t>Dogception</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81125" y="2067719"/>
            <a:ext cx="6381750" cy="3590925"/>
          </a:xfrm>
        </p:spPr>
      </p:pic>
    </p:spTree>
    <p:extLst>
      <p:ext uri="{BB962C8B-B14F-4D97-AF65-F5344CB8AC3E}">
        <p14:creationId xmlns:p14="http://schemas.microsoft.com/office/powerpoint/2010/main" val="41066213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1794" name="Rectangle 2"/>
          <p:cNvSpPr>
            <a:spLocks noGrp="1" noChangeArrowheads="1"/>
          </p:cNvSpPr>
          <p:nvPr>
            <p:ph type="title" idx="4294967295"/>
          </p:nvPr>
        </p:nvSpPr>
        <p:spPr/>
        <p:txBody>
          <a:bodyPr/>
          <a:lstStyle/>
          <a:p>
            <a:pPr eaLnBrk="1" hangingPunct="1"/>
            <a:r>
              <a:rPr lang="en-US" altLang="en-US"/>
              <a:t>Estimating scene shape </a:t>
            </a:r>
          </a:p>
        </p:txBody>
      </p:sp>
      <p:sp>
        <p:nvSpPr>
          <p:cNvPr id="130051" name="Rectangle 3"/>
          <p:cNvSpPr>
            <a:spLocks noGrp="1" noChangeArrowheads="1"/>
          </p:cNvSpPr>
          <p:nvPr>
            <p:ph type="body" idx="4294967295"/>
          </p:nvPr>
        </p:nvSpPr>
        <p:spPr>
          <a:xfrm>
            <a:off x="457200" y="1570038"/>
            <a:ext cx="8229600" cy="4525962"/>
          </a:xfrm>
        </p:spPr>
        <p:txBody>
          <a:bodyPr/>
          <a:lstStyle/>
          <a:p>
            <a:pPr eaLnBrk="1" hangingPunct="1">
              <a:lnSpc>
                <a:spcPct val="90000"/>
              </a:lnSpc>
            </a:pPr>
            <a:r>
              <a:rPr lang="en-US" altLang="en-US" sz="2600"/>
              <a:t>“Shape from X”: Shading, Texture, Focus, Motion…</a:t>
            </a:r>
          </a:p>
          <a:p>
            <a:pPr eaLnBrk="1" hangingPunct="1">
              <a:lnSpc>
                <a:spcPct val="90000"/>
              </a:lnSpc>
            </a:pPr>
            <a:endParaRPr lang="en-US" altLang="en-US" sz="1200"/>
          </a:p>
          <a:p>
            <a:pPr eaLnBrk="1" hangingPunct="1">
              <a:lnSpc>
                <a:spcPct val="90000"/>
              </a:lnSpc>
            </a:pPr>
            <a:r>
              <a:rPr lang="en-US" altLang="en-US" sz="2600" b="1"/>
              <a:t>Stereo</a:t>
            </a:r>
            <a:r>
              <a:rPr lang="en-US" altLang="en-US" sz="2600"/>
              <a:t>: </a:t>
            </a:r>
          </a:p>
          <a:p>
            <a:pPr lvl="1" eaLnBrk="1" hangingPunct="1">
              <a:lnSpc>
                <a:spcPct val="90000"/>
              </a:lnSpc>
            </a:pPr>
            <a:r>
              <a:rPr lang="en-US" altLang="en-US" sz="2600"/>
              <a:t>shape from “motion” between two views</a:t>
            </a:r>
          </a:p>
          <a:p>
            <a:pPr lvl="1" eaLnBrk="1" hangingPunct="1">
              <a:lnSpc>
                <a:spcPct val="90000"/>
              </a:lnSpc>
            </a:pPr>
            <a:r>
              <a:rPr lang="en-US" altLang="en-US" sz="2600"/>
              <a:t>infer 3d shape of scene from two (multiple) images from different viewpoints</a:t>
            </a:r>
          </a:p>
        </p:txBody>
      </p:sp>
      <p:sp>
        <p:nvSpPr>
          <p:cNvPr id="4" name="Freeform 3"/>
          <p:cNvSpPr>
            <a:spLocks/>
          </p:cNvSpPr>
          <p:nvPr/>
        </p:nvSpPr>
        <p:spPr bwMode="auto">
          <a:xfrm>
            <a:off x="2890838" y="4670425"/>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 name="Freeform 4"/>
          <p:cNvSpPr>
            <a:spLocks/>
          </p:cNvSpPr>
          <p:nvPr/>
        </p:nvSpPr>
        <p:spPr bwMode="auto">
          <a:xfrm flipH="1">
            <a:off x="5557838" y="4670425"/>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 name="Oval 5"/>
          <p:cNvSpPr>
            <a:spLocks noChangeArrowheads="1"/>
          </p:cNvSpPr>
          <p:nvPr/>
        </p:nvSpPr>
        <p:spPr bwMode="auto">
          <a:xfrm>
            <a:off x="2738438" y="6042025"/>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7" name="Line 6"/>
          <p:cNvSpPr>
            <a:spLocks noChangeShapeType="1"/>
          </p:cNvSpPr>
          <p:nvPr/>
        </p:nvSpPr>
        <p:spPr bwMode="auto">
          <a:xfrm>
            <a:off x="6243638" y="5661025"/>
            <a:ext cx="609600" cy="3810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Line 7"/>
          <p:cNvSpPr>
            <a:spLocks noChangeShapeType="1"/>
          </p:cNvSpPr>
          <p:nvPr/>
        </p:nvSpPr>
        <p:spPr bwMode="auto">
          <a:xfrm>
            <a:off x="4491038" y="4670425"/>
            <a:ext cx="1752600" cy="990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 name="Line 8"/>
          <p:cNvSpPr>
            <a:spLocks noChangeShapeType="1"/>
          </p:cNvSpPr>
          <p:nvPr/>
        </p:nvSpPr>
        <p:spPr bwMode="auto">
          <a:xfrm flipV="1">
            <a:off x="3424238" y="4670425"/>
            <a:ext cx="1066800" cy="914400"/>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9"/>
          <p:cNvSpPr>
            <a:spLocks noChangeShapeType="1"/>
          </p:cNvSpPr>
          <p:nvPr/>
        </p:nvSpPr>
        <p:spPr bwMode="auto">
          <a:xfrm flipV="1">
            <a:off x="2814638" y="5584825"/>
            <a:ext cx="609600" cy="4572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Oval 10"/>
          <p:cNvSpPr>
            <a:spLocks noChangeArrowheads="1"/>
          </p:cNvSpPr>
          <p:nvPr/>
        </p:nvSpPr>
        <p:spPr bwMode="auto">
          <a:xfrm>
            <a:off x="3348038" y="5584825"/>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2" name="Oval 11"/>
          <p:cNvSpPr>
            <a:spLocks noChangeArrowheads="1"/>
          </p:cNvSpPr>
          <p:nvPr/>
        </p:nvSpPr>
        <p:spPr bwMode="auto">
          <a:xfrm>
            <a:off x="6243638" y="5661025"/>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3" name="Oval 12"/>
          <p:cNvSpPr>
            <a:spLocks noChangeArrowheads="1"/>
          </p:cNvSpPr>
          <p:nvPr/>
        </p:nvSpPr>
        <p:spPr bwMode="auto">
          <a:xfrm>
            <a:off x="6834188" y="6022975"/>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4" name="Oval 13"/>
          <p:cNvSpPr>
            <a:spLocks noChangeArrowheads="1"/>
          </p:cNvSpPr>
          <p:nvPr/>
        </p:nvSpPr>
        <p:spPr bwMode="auto">
          <a:xfrm>
            <a:off x="4452938" y="4594225"/>
            <a:ext cx="114300" cy="1143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5" name="Text Box 14"/>
          <p:cNvSpPr txBox="1">
            <a:spLocks noChangeArrowheads="1"/>
          </p:cNvSpPr>
          <p:nvPr/>
        </p:nvSpPr>
        <p:spPr bwMode="auto">
          <a:xfrm>
            <a:off x="3817938" y="4213225"/>
            <a:ext cx="1454150" cy="366713"/>
          </a:xfrm>
          <a:prstGeom prst="rect">
            <a:avLst/>
          </a:prstGeom>
          <a:noFill/>
          <a:ln w="12700">
            <a:noFill/>
            <a:miter lim="800000"/>
            <a:headEnd/>
            <a:tailEnd/>
          </a:ln>
          <a:effectLst/>
        </p:spPr>
        <p:txBody>
          <a:bodyPr wrap="none" anchor="ctr">
            <a:spAutoFit/>
            <a:flatTx/>
          </a:bodyPr>
          <a:lstStyle/>
          <a:p>
            <a:pPr algn="ctr">
              <a:defRPr/>
            </a:pPr>
            <a:r>
              <a:rPr lang="en-US" b="1">
                <a:solidFill>
                  <a:srgbClr val="000000"/>
                </a:solidFill>
                <a:effectLst>
                  <a:outerShdw blurRad="38100" dist="38100" dir="2700000" algn="tl">
                    <a:srgbClr val="C0C0C0"/>
                  </a:outerShdw>
                </a:effectLst>
                <a:latin typeface="+mn-lt"/>
              </a:rPr>
              <a:t>scene point</a:t>
            </a:r>
          </a:p>
        </p:txBody>
      </p:sp>
      <p:sp>
        <p:nvSpPr>
          <p:cNvPr id="16" name="Text Box 15"/>
          <p:cNvSpPr txBox="1">
            <a:spLocks noChangeArrowheads="1"/>
          </p:cNvSpPr>
          <p:nvPr/>
        </p:nvSpPr>
        <p:spPr bwMode="auto">
          <a:xfrm>
            <a:off x="1804988" y="6194425"/>
            <a:ext cx="1670050" cy="366713"/>
          </a:xfrm>
          <a:prstGeom prst="rect">
            <a:avLst/>
          </a:prstGeom>
          <a:noFill/>
          <a:ln w="12700">
            <a:noFill/>
            <a:miter lim="800000"/>
            <a:headEnd/>
            <a:tailEnd/>
          </a:ln>
          <a:effectLst/>
        </p:spPr>
        <p:txBody>
          <a:bodyPr wrap="none" anchor="ctr">
            <a:spAutoFit/>
            <a:flatTx/>
          </a:bodyPr>
          <a:lstStyle/>
          <a:p>
            <a:pPr algn="ctr">
              <a:defRPr/>
            </a:pPr>
            <a:r>
              <a:rPr lang="en-US" b="1">
                <a:solidFill>
                  <a:srgbClr val="000000"/>
                </a:solidFill>
                <a:effectLst>
                  <a:outerShdw blurRad="38100" dist="38100" dir="2700000" algn="tl">
                    <a:srgbClr val="C0C0C0"/>
                  </a:outerShdw>
                </a:effectLst>
                <a:latin typeface="+mn-lt"/>
              </a:rPr>
              <a:t>optical center</a:t>
            </a:r>
          </a:p>
        </p:txBody>
      </p:sp>
      <p:sp>
        <p:nvSpPr>
          <p:cNvPr id="17" name="Text Box 16"/>
          <p:cNvSpPr txBox="1">
            <a:spLocks noChangeArrowheads="1"/>
          </p:cNvSpPr>
          <p:nvPr/>
        </p:nvSpPr>
        <p:spPr bwMode="auto">
          <a:xfrm>
            <a:off x="3348038" y="5675313"/>
            <a:ext cx="1504950" cy="366712"/>
          </a:xfrm>
          <a:prstGeom prst="rect">
            <a:avLst/>
          </a:prstGeom>
          <a:noFill/>
          <a:ln w="12700">
            <a:noFill/>
            <a:miter lim="800000"/>
            <a:headEnd/>
            <a:tailEnd/>
          </a:ln>
          <a:effectLst/>
        </p:spPr>
        <p:txBody>
          <a:bodyPr wrap="none" anchor="ctr">
            <a:spAutoFit/>
            <a:flatTx/>
          </a:bodyPr>
          <a:lstStyle/>
          <a:p>
            <a:pPr algn="ctr">
              <a:defRPr/>
            </a:pPr>
            <a:r>
              <a:rPr lang="en-US" b="1">
                <a:solidFill>
                  <a:srgbClr val="000000"/>
                </a:solidFill>
                <a:effectLst>
                  <a:outerShdw blurRad="38100" dist="38100" dir="2700000" algn="tl">
                    <a:srgbClr val="C0C0C0"/>
                  </a:outerShdw>
                </a:effectLst>
                <a:latin typeface="+mn-lt"/>
              </a:rPr>
              <a:t>image plane</a:t>
            </a:r>
          </a:p>
        </p:txBody>
      </p:sp>
      <p:sp>
        <p:nvSpPr>
          <p:cNvPr id="18" name="TextBox 17"/>
          <p:cNvSpPr txBox="1">
            <a:spLocks noChangeArrowheads="1"/>
          </p:cNvSpPr>
          <p:nvPr/>
        </p:nvSpPr>
        <p:spPr bwMode="auto">
          <a:xfrm>
            <a:off x="811213" y="4195763"/>
            <a:ext cx="24463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000000"/>
                </a:solidFill>
              </a:rPr>
              <a:t>Main idea:</a:t>
            </a:r>
          </a:p>
        </p:txBody>
      </p:sp>
      <p:sp>
        <p:nvSpPr>
          <p:cNvPr id="19" name="TextBox 18"/>
          <p:cNvSpPr txBox="1"/>
          <p:nvPr/>
        </p:nvSpPr>
        <p:spPr>
          <a:xfrm>
            <a:off x="8010809" y="6550223"/>
            <a:ext cx="1170513" cy="307777"/>
          </a:xfrm>
          <a:prstGeom prst="rect">
            <a:avLst/>
          </a:prstGeom>
          <a:noFill/>
        </p:spPr>
        <p:txBody>
          <a:bodyPr wrap="none" rtlCol="0">
            <a:spAutoFit/>
          </a:bodyPr>
          <a:lstStyle/>
          <a:p>
            <a:r>
              <a:rPr lang="en-US" sz="1400" dirty="0">
                <a:solidFill>
                  <a:prstClr val="black">
                    <a:lumMod val="50000"/>
                    <a:lumOff val="50000"/>
                  </a:prstClr>
                </a:solidFill>
              </a:rPr>
              <a:t>James Hays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005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05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0051">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idx="4294967295"/>
          </p:nvPr>
        </p:nvSpPr>
        <p:spPr>
          <a:xfrm>
            <a:off x="482600" y="0"/>
            <a:ext cx="8229600" cy="1143000"/>
          </a:xfrm>
        </p:spPr>
        <p:txBody>
          <a:bodyPr/>
          <a:lstStyle/>
          <a:p>
            <a:pPr eaLnBrk="1" hangingPunct="1"/>
            <a:r>
              <a:rPr lang="en-US" altLang="en-US"/>
              <a:t>Estimating depth with stereo</a:t>
            </a:r>
          </a:p>
        </p:txBody>
      </p:sp>
      <p:sp>
        <p:nvSpPr>
          <p:cNvPr id="130051" name="Rectangle 3"/>
          <p:cNvSpPr>
            <a:spLocks noGrp="1" noChangeArrowheads="1"/>
          </p:cNvSpPr>
          <p:nvPr>
            <p:ph type="body" idx="4294967295"/>
          </p:nvPr>
        </p:nvSpPr>
        <p:spPr>
          <a:xfrm>
            <a:off x="482600" y="1092200"/>
            <a:ext cx="8229600" cy="2300288"/>
          </a:xfrm>
        </p:spPr>
        <p:txBody>
          <a:bodyPr/>
          <a:lstStyle/>
          <a:p>
            <a:pPr eaLnBrk="1" hangingPunct="1">
              <a:lnSpc>
                <a:spcPct val="90000"/>
              </a:lnSpc>
              <a:defRPr/>
            </a:pPr>
            <a:endParaRPr lang="en-US" sz="1200" dirty="0"/>
          </a:p>
          <a:p>
            <a:pPr eaLnBrk="1" hangingPunct="1">
              <a:lnSpc>
                <a:spcPct val="90000"/>
              </a:lnSpc>
              <a:defRPr/>
            </a:pPr>
            <a:r>
              <a:rPr lang="en-US" sz="2800" b="1" dirty="0"/>
              <a:t>Stereo</a:t>
            </a:r>
            <a:r>
              <a:rPr lang="en-US" sz="2800" dirty="0"/>
              <a:t>: shape from “motion” between two views</a:t>
            </a:r>
          </a:p>
          <a:p>
            <a:pPr eaLnBrk="1" hangingPunct="1">
              <a:defRPr/>
            </a:pPr>
            <a:r>
              <a:rPr lang="en-US" sz="2800" dirty="0"/>
              <a:t>We’ll need to consider:</a:t>
            </a:r>
          </a:p>
          <a:p>
            <a:pPr indent="228600" eaLnBrk="1" hangingPunct="1">
              <a:buFont typeface="Arial" pitchFamily="34" charset="0"/>
              <a:buChar char="•"/>
              <a:defRPr/>
            </a:pPr>
            <a:r>
              <a:rPr lang="en-US" sz="2400" dirty="0"/>
              <a:t>Info on camera pose (“calibration”)</a:t>
            </a:r>
          </a:p>
          <a:p>
            <a:pPr indent="228600" eaLnBrk="1" hangingPunct="1">
              <a:buFont typeface="Arial" pitchFamily="34" charset="0"/>
              <a:buChar char="•"/>
              <a:defRPr/>
            </a:pPr>
            <a:r>
              <a:rPr lang="en-US" sz="2400" dirty="0"/>
              <a:t>Image point correspondences </a:t>
            </a:r>
          </a:p>
          <a:p>
            <a:pPr eaLnBrk="1" hangingPunct="1">
              <a:lnSpc>
                <a:spcPct val="90000"/>
              </a:lnSpc>
              <a:defRPr/>
            </a:pPr>
            <a:endParaRPr lang="en-US" dirty="0"/>
          </a:p>
        </p:txBody>
      </p:sp>
      <p:sp>
        <p:nvSpPr>
          <p:cNvPr id="195588" name="Freeform 3"/>
          <p:cNvSpPr>
            <a:spLocks/>
          </p:cNvSpPr>
          <p:nvPr/>
        </p:nvSpPr>
        <p:spPr bwMode="auto">
          <a:xfrm>
            <a:off x="1057275" y="3922713"/>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5589" name="Freeform 4"/>
          <p:cNvSpPr>
            <a:spLocks/>
          </p:cNvSpPr>
          <p:nvPr/>
        </p:nvSpPr>
        <p:spPr bwMode="auto">
          <a:xfrm flipH="1">
            <a:off x="3724275" y="3922713"/>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5590" name="Oval 5"/>
          <p:cNvSpPr>
            <a:spLocks noChangeArrowheads="1"/>
          </p:cNvSpPr>
          <p:nvPr/>
        </p:nvSpPr>
        <p:spPr bwMode="auto">
          <a:xfrm>
            <a:off x="904875" y="5294313"/>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95591" name="Line 6"/>
          <p:cNvSpPr>
            <a:spLocks noChangeShapeType="1"/>
          </p:cNvSpPr>
          <p:nvPr/>
        </p:nvSpPr>
        <p:spPr bwMode="auto">
          <a:xfrm>
            <a:off x="4410075" y="4913313"/>
            <a:ext cx="609600" cy="3810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592" name="Line 7"/>
          <p:cNvSpPr>
            <a:spLocks noChangeShapeType="1"/>
          </p:cNvSpPr>
          <p:nvPr/>
        </p:nvSpPr>
        <p:spPr bwMode="auto">
          <a:xfrm>
            <a:off x="2657475" y="3922713"/>
            <a:ext cx="1752600" cy="990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5593" name="Line 8"/>
          <p:cNvSpPr>
            <a:spLocks noChangeShapeType="1"/>
          </p:cNvSpPr>
          <p:nvPr/>
        </p:nvSpPr>
        <p:spPr bwMode="auto">
          <a:xfrm flipV="1">
            <a:off x="1590675" y="3922713"/>
            <a:ext cx="1066800" cy="914400"/>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594" name="Line 9"/>
          <p:cNvSpPr>
            <a:spLocks noChangeShapeType="1"/>
          </p:cNvSpPr>
          <p:nvPr/>
        </p:nvSpPr>
        <p:spPr bwMode="auto">
          <a:xfrm flipV="1">
            <a:off x="981075" y="4837113"/>
            <a:ext cx="609600" cy="4572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595" name="Oval 10"/>
          <p:cNvSpPr>
            <a:spLocks noChangeArrowheads="1"/>
          </p:cNvSpPr>
          <p:nvPr/>
        </p:nvSpPr>
        <p:spPr bwMode="auto">
          <a:xfrm>
            <a:off x="1514475" y="4837113"/>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95596" name="Oval 11"/>
          <p:cNvSpPr>
            <a:spLocks noChangeArrowheads="1"/>
          </p:cNvSpPr>
          <p:nvPr/>
        </p:nvSpPr>
        <p:spPr bwMode="auto">
          <a:xfrm>
            <a:off x="4410075" y="4913313"/>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95597" name="Oval 12"/>
          <p:cNvSpPr>
            <a:spLocks noChangeArrowheads="1"/>
          </p:cNvSpPr>
          <p:nvPr/>
        </p:nvSpPr>
        <p:spPr bwMode="auto">
          <a:xfrm>
            <a:off x="5000625" y="5275263"/>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95598" name="Oval 13"/>
          <p:cNvSpPr>
            <a:spLocks noChangeArrowheads="1"/>
          </p:cNvSpPr>
          <p:nvPr/>
        </p:nvSpPr>
        <p:spPr bwMode="auto">
          <a:xfrm>
            <a:off x="2619375" y="3846513"/>
            <a:ext cx="114300" cy="1143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5" name="Text Box 14"/>
          <p:cNvSpPr txBox="1">
            <a:spLocks noChangeArrowheads="1"/>
          </p:cNvSpPr>
          <p:nvPr/>
        </p:nvSpPr>
        <p:spPr bwMode="auto">
          <a:xfrm>
            <a:off x="1984375" y="3465513"/>
            <a:ext cx="1454150" cy="366712"/>
          </a:xfrm>
          <a:prstGeom prst="rect">
            <a:avLst/>
          </a:prstGeom>
          <a:noFill/>
          <a:ln w="12700">
            <a:noFill/>
            <a:miter lim="800000"/>
            <a:headEnd/>
            <a:tailEnd/>
          </a:ln>
          <a:effectLst/>
        </p:spPr>
        <p:txBody>
          <a:bodyPr wrap="none" anchor="ctr">
            <a:spAutoFit/>
            <a:flatTx/>
          </a:bodyPr>
          <a:lstStyle/>
          <a:p>
            <a:pPr algn="ctr">
              <a:defRPr/>
            </a:pPr>
            <a:r>
              <a:rPr lang="en-US" b="1">
                <a:solidFill>
                  <a:srgbClr val="000000"/>
                </a:solidFill>
                <a:effectLst>
                  <a:outerShdw blurRad="38100" dist="38100" dir="2700000" algn="tl">
                    <a:srgbClr val="C0C0C0"/>
                  </a:outerShdw>
                </a:effectLst>
                <a:latin typeface="+mn-lt"/>
              </a:rPr>
              <a:t>scene point</a:t>
            </a:r>
          </a:p>
        </p:txBody>
      </p:sp>
      <p:sp>
        <p:nvSpPr>
          <p:cNvPr id="16" name="Text Box 15"/>
          <p:cNvSpPr txBox="1">
            <a:spLocks noChangeArrowheads="1"/>
          </p:cNvSpPr>
          <p:nvPr/>
        </p:nvSpPr>
        <p:spPr bwMode="auto">
          <a:xfrm>
            <a:off x="190500" y="5364163"/>
            <a:ext cx="1198563" cy="646112"/>
          </a:xfrm>
          <a:prstGeom prst="rect">
            <a:avLst/>
          </a:prstGeom>
          <a:noFill/>
          <a:ln w="12700">
            <a:noFill/>
            <a:miter lim="800000"/>
            <a:headEnd/>
            <a:tailEnd/>
          </a:ln>
          <a:effectLst/>
        </p:spPr>
        <p:txBody>
          <a:bodyPr anchor="ctr">
            <a:spAutoFit/>
            <a:flatTx/>
          </a:bodyPr>
          <a:lstStyle/>
          <a:p>
            <a:pPr algn="ctr">
              <a:defRPr/>
            </a:pPr>
            <a:r>
              <a:rPr lang="en-US" b="1" dirty="0">
                <a:solidFill>
                  <a:srgbClr val="000000"/>
                </a:solidFill>
                <a:effectLst>
                  <a:outerShdw blurRad="38100" dist="38100" dir="2700000" algn="tl">
                    <a:srgbClr val="C0C0C0"/>
                  </a:outerShdw>
                </a:effectLst>
                <a:latin typeface="+mn-lt"/>
              </a:rPr>
              <a:t>optical center</a:t>
            </a:r>
          </a:p>
        </p:txBody>
      </p:sp>
      <p:sp>
        <p:nvSpPr>
          <p:cNvPr id="17" name="Text Box 16"/>
          <p:cNvSpPr txBox="1">
            <a:spLocks noChangeArrowheads="1"/>
          </p:cNvSpPr>
          <p:nvPr/>
        </p:nvSpPr>
        <p:spPr bwMode="auto">
          <a:xfrm>
            <a:off x="1514475" y="4927600"/>
            <a:ext cx="1504950" cy="366713"/>
          </a:xfrm>
          <a:prstGeom prst="rect">
            <a:avLst/>
          </a:prstGeom>
          <a:noFill/>
          <a:ln w="12700">
            <a:noFill/>
            <a:miter lim="800000"/>
            <a:headEnd/>
            <a:tailEnd/>
          </a:ln>
          <a:effectLst/>
        </p:spPr>
        <p:txBody>
          <a:bodyPr wrap="none" anchor="ctr">
            <a:spAutoFit/>
            <a:flatTx/>
          </a:bodyPr>
          <a:lstStyle/>
          <a:p>
            <a:pPr algn="ctr">
              <a:defRPr/>
            </a:pPr>
            <a:r>
              <a:rPr lang="en-US" b="1">
                <a:solidFill>
                  <a:srgbClr val="000000"/>
                </a:solidFill>
                <a:effectLst>
                  <a:outerShdw blurRad="38100" dist="38100" dir="2700000" algn="tl">
                    <a:srgbClr val="C0C0C0"/>
                  </a:outerShdw>
                </a:effectLst>
                <a:latin typeface="+mn-lt"/>
              </a:rPr>
              <a:t>image plane</a:t>
            </a:r>
          </a:p>
        </p:txBody>
      </p:sp>
      <p:pic>
        <p:nvPicPr>
          <p:cNvPr id="195602" name="Picture 2"/>
          <p:cNvPicPr>
            <a:picLocks noChangeAspect="1" noChangeArrowheads="1"/>
          </p:cNvPicPr>
          <p:nvPr/>
        </p:nvPicPr>
        <p:blipFill>
          <a:blip r:embed="rId3">
            <a:extLst>
              <a:ext uri="{28A0092B-C50C-407E-A947-70E740481C1C}">
                <a14:useLocalDpi xmlns:a14="http://schemas.microsoft.com/office/drawing/2010/main" val="0"/>
              </a:ext>
            </a:extLst>
          </a:blip>
          <a:srcRect l="51968" t="26302" r="7536" b="42700"/>
          <a:stretch>
            <a:fillRect/>
          </a:stretch>
        </p:blipFill>
        <p:spPr bwMode="auto">
          <a:xfrm>
            <a:off x="6215063" y="4597400"/>
            <a:ext cx="2300287"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603" name="Picture 2"/>
          <p:cNvPicPr>
            <a:picLocks noChangeAspect="1" noChangeArrowheads="1"/>
          </p:cNvPicPr>
          <p:nvPr/>
        </p:nvPicPr>
        <p:blipFill>
          <a:blip r:embed="rId3">
            <a:extLst>
              <a:ext uri="{28A0092B-C50C-407E-A947-70E740481C1C}">
                <a14:useLocalDpi xmlns:a14="http://schemas.microsoft.com/office/drawing/2010/main" val="0"/>
              </a:ext>
            </a:extLst>
          </a:blip>
          <a:srcRect l="10188" t="26302" r="48674" b="42700"/>
          <a:stretch>
            <a:fillRect/>
          </a:stretch>
        </p:blipFill>
        <p:spPr bwMode="auto">
          <a:xfrm>
            <a:off x="6178550" y="3246438"/>
            <a:ext cx="2336800"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val 23"/>
          <p:cNvSpPr>
            <a:spLocks noChangeArrowheads="1"/>
          </p:cNvSpPr>
          <p:nvPr/>
        </p:nvSpPr>
        <p:spPr bwMode="auto">
          <a:xfrm>
            <a:off x="7200900" y="3794125"/>
            <a:ext cx="109538" cy="109538"/>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25" name="Oval 24"/>
          <p:cNvSpPr>
            <a:spLocks noChangeArrowheads="1"/>
          </p:cNvSpPr>
          <p:nvPr/>
        </p:nvSpPr>
        <p:spPr bwMode="auto">
          <a:xfrm>
            <a:off x="7419975" y="5181600"/>
            <a:ext cx="109538" cy="109538"/>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22" name="TextBox 21"/>
          <p:cNvSpPr txBox="1"/>
          <p:nvPr/>
        </p:nvSpPr>
        <p:spPr>
          <a:xfrm>
            <a:off x="8010809" y="6550223"/>
            <a:ext cx="1170513" cy="307777"/>
          </a:xfrm>
          <a:prstGeom prst="rect">
            <a:avLst/>
          </a:prstGeom>
          <a:noFill/>
        </p:spPr>
        <p:txBody>
          <a:bodyPr wrap="none" rtlCol="0">
            <a:spAutoFit/>
          </a:bodyPr>
          <a:lstStyle/>
          <a:p>
            <a:r>
              <a:rPr lang="en-US" sz="1400" dirty="0">
                <a:solidFill>
                  <a:prstClr val="black">
                    <a:lumMod val="50000"/>
                    <a:lumOff val="50000"/>
                  </a:prstClr>
                </a:solidFill>
              </a:rPr>
              <a:t>James Hays</a:t>
            </a:r>
          </a:p>
        </p:txBody>
      </p:sp>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938BF0B8-D008-4365-9376-553C2023A8DD}"/>
                  </a:ext>
                </a:extLst>
              </p14:cNvPr>
              <p14:cNvContentPartPr/>
              <p14:nvPr/>
            </p14:nvContentPartPr>
            <p14:xfrm>
              <a:off x="6050880" y="1945800"/>
              <a:ext cx="2290320" cy="926280"/>
            </p14:xfrm>
          </p:contentPart>
        </mc:Choice>
        <mc:Fallback>
          <p:pic>
            <p:nvPicPr>
              <p:cNvPr id="2" name="Ink 1">
                <a:extLst>
                  <a:ext uri="{FF2B5EF4-FFF2-40B4-BE49-F238E27FC236}">
                    <a16:creationId xmlns:a16="http://schemas.microsoft.com/office/drawing/2014/main" id="{938BF0B8-D008-4365-9376-553C2023A8DD}"/>
                  </a:ext>
                </a:extLst>
              </p:cNvPr>
              <p:cNvPicPr/>
              <p:nvPr/>
            </p:nvPicPr>
            <p:blipFill>
              <a:blip r:embed="rId5"/>
              <a:stretch>
                <a:fillRect/>
              </a:stretch>
            </p:blipFill>
            <p:spPr>
              <a:xfrm>
                <a:off x="6041520" y="1936440"/>
                <a:ext cx="2309040" cy="9450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005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051">
                                            <p:txEl>
                                              <p:pRg st="3" end="3"/>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30051">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itle 1"/>
          <p:cNvSpPr>
            <a:spLocks noGrp="1"/>
          </p:cNvSpPr>
          <p:nvPr>
            <p:ph type="title" idx="4294967295"/>
          </p:nvPr>
        </p:nvSpPr>
        <p:spPr>
          <a:xfrm>
            <a:off x="304800" y="33338"/>
            <a:ext cx="8534400" cy="1143000"/>
          </a:xfrm>
        </p:spPr>
        <p:txBody>
          <a:bodyPr/>
          <a:lstStyle/>
          <a:p>
            <a:pPr eaLnBrk="1" hangingPunct="1"/>
            <a:r>
              <a:rPr lang="en-US" altLang="en-US" sz="4000"/>
              <a:t>Geometry for a simple stereo system</a:t>
            </a:r>
          </a:p>
        </p:txBody>
      </p:sp>
      <p:sp>
        <p:nvSpPr>
          <p:cNvPr id="201731" name="Content Placeholder 2"/>
          <p:cNvSpPr>
            <a:spLocks noGrp="1"/>
          </p:cNvSpPr>
          <p:nvPr>
            <p:ph idx="4294967295"/>
          </p:nvPr>
        </p:nvSpPr>
        <p:spPr>
          <a:xfrm>
            <a:off x="457200" y="1347788"/>
            <a:ext cx="8229600" cy="4525962"/>
          </a:xfrm>
        </p:spPr>
        <p:txBody>
          <a:bodyPr/>
          <a:lstStyle/>
          <a:p>
            <a:pPr eaLnBrk="1" hangingPunct="1"/>
            <a:r>
              <a:rPr lang="en-US" altLang="en-US" sz="2400" dirty="0"/>
              <a:t>Assume:</a:t>
            </a:r>
          </a:p>
          <a:p>
            <a:pPr lvl="1" eaLnBrk="1" hangingPunct="1"/>
            <a:r>
              <a:rPr lang="en-US" altLang="en-US" sz="2000" dirty="0"/>
              <a:t>parallel optical axes, </a:t>
            </a:r>
          </a:p>
          <a:p>
            <a:pPr lvl="1" eaLnBrk="1" hangingPunct="1"/>
            <a:r>
              <a:rPr lang="en-US" altLang="en-US" sz="2000" dirty="0"/>
              <a:t>known camera parameters </a:t>
            </a:r>
            <a:br>
              <a:rPr lang="en-US" altLang="en-US" sz="2000" dirty="0"/>
            </a:br>
            <a:r>
              <a:rPr lang="en-US" altLang="en-US" sz="2000" dirty="0"/>
              <a:t>(i.e., calibrated cameras):</a:t>
            </a:r>
          </a:p>
          <a:p>
            <a:pPr lvl="1" eaLnBrk="1" hangingPunct="1"/>
            <a:endParaRPr lang="en-US" altLang="en-US" sz="2000" dirty="0"/>
          </a:p>
          <a:p>
            <a:pPr eaLnBrk="1" hangingPunct="1"/>
            <a:r>
              <a:rPr lang="en-US" sz="2400" dirty="0"/>
              <a:t>Goal: recover depth of X </a:t>
            </a:r>
            <a:br>
              <a:rPr lang="en-US" sz="2400" dirty="0"/>
            </a:br>
            <a:r>
              <a:rPr lang="en-US" sz="2400" dirty="0"/>
              <a:t>by finding image coordinate </a:t>
            </a:r>
            <a:br>
              <a:rPr lang="en-US" sz="2400" dirty="0"/>
            </a:br>
            <a:r>
              <a:rPr lang="en-US" sz="2400" dirty="0"/>
              <a:t>x’ that corresponds to x</a:t>
            </a:r>
          </a:p>
          <a:p>
            <a:pPr eaLnBrk="1" hangingPunct="1"/>
            <a:endParaRPr lang="en-US" altLang="en-US" sz="2400" dirty="0"/>
          </a:p>
        </p:txBody>
      </p:sp>
      <p:grpSp>
        <p:nvGrpSpPr>
          <p:cNvPr id="4" name="Group 3">
            <a:extLst>
              <a:ext uri="{FF2B5EF4-FFF2-40B4-BE49-F238E27FC236}">
                <a16:creationId xmlns:a16="http://schemas.microsoft.com/office/drawing/2014/main" id="{50852250-0508-4268-8B6E-874C8FA6C8F3}"/>
              </a:ext>
            </a:extLst>
          </p:cNvPr>
          <p:cNvGrpSpPr>
            <a:grpSpLocks noChangeAspect="1"/>
          </p:cNvGrpSpPr>
          <p:nvPr/>
        </p:nvGrpSpPr>
        <p:grpSpPr>
          <a:xfrm>
            <a:off x="4953000" y="1831982"/>
            <a:ext cx="3542372" cy="4706726"/>
            <a:chOff x="609600" y="753824"/>
            <a:chExt cx="3905925" cy="5189776"/>
          </a:xfrm>
        </p:grpSpPr>
        <p:grpSp>
          <p:nvGrpSpPr>
            <p:cNvPr id="5" name="Group 4">
              <a:extLst>
                <a:ext uri="{FF2B5EF4-FFF2-40B4-BE49-F238E27FC236}">
                  <a16:creationId xmlns:a16="http://schemas.microsoft.com/office/drawing/2014/main" id="{F97496B3-3FEF-4F74-A3A8-E0C201FECAA1}"/>
                </a:ext>
              </a:extLst>
            </p:cNvPr>
            <p:cNvGrpSpPr>
              <a:grpSpLocks noChangeAspect="1"/>
            </p:cNvGrpSpPr>
            <p:nvPr/>
          </p:nvGrpSpPr>
          <p:grpSpPr>
            <a:xfrm>
              <a:off x="609600" y="1143000"/>
              <a:ext cx="3905925" cy="4800600"/>
              <a:chOff x="533400" y="957263"/>
              <a:chExt cx="4491038" cy="5519737"/>
            </a:xfrm>
          </p:grpSpPr>
          <p:sp>
            <p:nvSpPr>
              <p:cNvPr id="9" name="Freeform 4">
                <a:extLst>
                  <a:ext uri="{FF2B5EF4-FFF2-40B4-BE49-F238E27FC236}">
                    <a16:creationId xmlns:a16="http://schemas.microsoft.com/office/drawing/2014/main" id="{1341A621-F800-4E93-993A-9EC2D37EEB99}"/>
                  </a:ext>
                </a:extLst>
              </p:cNvPr>
              <p:cNvSpPr>
                <a:spLocks/>
              </p:cNvSpPr>
              <p:nvPr/>
            </p:nvSpPr>
            <p:spPr bwMode="auto">
              <a:xfrm>
                <a:off x="3481388" y="957263"/>
                <a:ext cx="1220787" cy="839787"/>
              </a:xfrm>
              <a:custGeom>
                <a:avLst/>
                <a:gdLst>
                  <a:gd name="T0" fmla="*/ 2147483647 w 865"/>
                  <a:gd name="T1" fmla="*/ 0 h 529"/>
                  <a:gd name="T2" fmla="*/ 2147483647 w 865"/>
                  <a:gd name="T3" fmla="*/ 2147483647 h 529"/>
                  <a:gd name="T4" fmla="*/ 2147483647 w 865"/>
                  <a:gd name="T5" fmla="*/ 2147483647 h 529"/>
                  <a:gd name="T6" fmla="*/ 2147483647 w 865"/>
                  <a:gd name="T7" fmla="*/ 2147483647 h 529"/>
                  <a:gd name="T8" fmla="*/ 2147483647 w 865"/>
                  <a:gd name="T9" fmla="*/ 2147483647 h 529"/>
                  <a:gd name="T10" fmla="*/ 2147483647 w 865"/>
                  <a:gd name="T11" fmla="*/ 2147483647 h 529"/>
                  <a:gd name="T12" fmla="*/ 2147483647 w 865"/>
                  <a:gd name="T13" fmla="*/ 2147483647 h 529"/>
                  <a:gd name="T14" fmla="*/ 2147483647 w 865"/>
                  <a:gd name="T15" fmla="*/ 2147483647 h 529"/>
                  <a:gd name="T16" fmla="*/ 2147483647 w 865"/>
                  <a:gd name="T17" fmla="*/ 2147483647 h 529"/>
                  <a:gd name="T18" fmla="*/ 0 w 865"/>
                  <a:gd name="T19" fmla="*/ 2147483647 h 529"/>
                  <a:gd name="T20" fmla="*/ 0 w 865"/>
                  <a:gd name="T21" fmla="*/ 2147483647 h 529"/>
                  <a:gd name="T22" fmla="*/ 0 w 865"/>
                  <a:gd name="T23" fmla="*/ 2147483647 h 529"/>
                  <a:gd name="T24" fmla="*/ 2147483647 w 865"/>
                  <a:gd name="T25" fmla="*/ 2147483647 h 529"/>
                  <a:gd name="T26" fmla="*/ 2147483647 w 865"/>
                  <a:gd name="T27" fmla="*/ 2147483647 h 529"/>
                  <a:gd name="T28" fmla="*/ 2147483647 w 865"/>
                  <a:gd name="T29" fmla="*/ 2147483647 h 529"/>
                  <a:gd name="T30" fmla="*/ 2147483647 w 865"/>
                  <a:gd name="T31" fmla="*/ 2147483647 h 529"/>
                  <a:gd name="T32" fmla="*/ 2147483647 w 865"/>
                  <a:gd name="T33" fmla="*/ 2147483647 h 529"/>
                  <a:gd name="T34" fmla="*/ 2147483647 w 865"/>
                  <a:gd name="T35" fmla="*/ 2147483647 h 529"/>
                  <a:gd name="T36" fmla="*/ 2147483647 w 865"/>
                  <a:gd name="T37" fmla="*/ 2147483647 h 529"/>
                  <a:gd name="T38" fmla="*/ 2147483647 w 865"/>
                  <a:gd name="T39" fmla="*/ 2147483647 h 529"/>
                  <a:gd name="T40" fmla="*/ 2147483647 w 865"/>
                  <a:gd name="T41" fmla="*/ 2147483647 h 529"/>
                  <a:gd name="T42" fmla="*/ 2147483647 w 865"/>
                  <a:gd name="T43" fmla="*/ 2147483647 h 529"/>
                  <a:gd name="T44" fmla="*/ 2147483647 w 865"/>
                  <a:gd name="T45" fmla="*/ 2147483647 h 529"/>
                  <a:gd name="T46" fmla="*/ 2147483647 w 865"/>
                  <a:gd name="T47" fmla="*/ 2147483647 h 529"/>
                  <a:gd name="T48" fmla="*/ 2147483647 w 865"/>
                  <a:gd name="T49" fmla="*/ 2147483647 h 529"/>
                  <a:gd name="T50" fmla="*/ 2147483647 w 865"/>
                  <a:gd name="T51" fmla="*/ 2147483647 h 529"/>
                  <a:gd name="T52" fmla="*/ 2147483647 w 865"/>
                  <a:gd name="T53" fmla="*/ 2147483647 h 529"/>
                  <a:gd name="T54" fmla="*/ 2147483647 w 865"/>
                  <a:gd name="T55" fmla="*/ 2147483647 h 529"/>
                  <a:gd name="T56" fmla="*/ 2147483647 w 865"/>
                  <a:gd name="T57" fmla="*/ 2147483647 h 529"/>
                  <a:gd name="T58" fmla="*/ 2147483647 w 865"/>
                  <a:gd name="T59" fmla="*/ 2147483647 h 529"/>
                  <a:gd name="T60" fmla="*/ 2147483647 w 865"/>
                  <a:gd name="T61" fmla="*/ 2147483647 h 529"/>
                  <a:gd name="T62" fmla="*/ 2147483647 w 865"/>
                  <a:gd name="T63" fmla="*/ 2147483647 h 529"/>
                  <a:gd name="T64" fmla="*/ 2147483647 w 865"/>
                  <a:gd name="T65" fmla="*/ 2147483647 h 529"/>
                  <a:gd name="T66" fmla="*/ 2147483647 w 865"/>
                  <a:gd name="T67" fmla="*/ 2147483647 h 529"/>
                  <a:gd name="T68" fmla="*/ 2147483647 w 865"/>
                  <a:gd name="T69" fmla="*/ 2147483647 h 529"/>
                  <a:gd name="T70" fmla="*/ 2147483647 w 865"/>
                  <a:gd name="T71" fmla="*/ 2147483647 h 529"/>
                  <a:gd name="T72" fmla="*/ 2147483647 w 865"/>
                  <a:gd name="T73" fmla="*/ 2147483647 h 529"/>
                  <a:gd name="T74" fmla="*/ 2147483647 w 865"/>
                  <a:gd name="T75" fmla="*/ 2147483647 h 529"/>
                  <a:gd name="T76" fmla="*/ 2147483647 w 865"/>
                  <a:gd name="T77" fmla="*/ 2147483647 h 529"/>
                  <a:gd name="T78" fmla="*/ 2147483647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w="9525" cap="rnd">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 name="Line 5">
                <a:extLst>
                  <a:ext uri="{FF2B5EF4-FFF2-40B4-BE49-F238E27FC236}">
                    <a16:creationId xmlns:a16="http://schemas.microsoft.com/office/drawing/2014/main" id="{2813184A-8E85-4FB5-937B-7C60043F6F05}"/>
                  </a:ext>
                </a:extLst>
              </p:cNvPr>
              <p:cNvSpPr>
                <a:spLocks noChangeShapeType="1"/>
              </p:cNvSpPr>
              <p:nvPr/>
            </p:nvSpPr>
            <p:spPr bwMode="auto">
              <a:xfrm>
                <a:off x="890588" y="4310063"/>
                <a:ext cx="3251200" cy="1828800"/>
              </a:xfrm>
              <a:prstGeom prst="line">
                <a:avLst/>
              </a:pr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Freeform 9">
                <a:extLst>
                  <a:ext uri="{FF2B5EF4-FFF2-40B4-BE49-F238E27FC236}">
                    <a16:creationId xmlns:a16="http://schemas.microsoft.com/office/drawing/2014/main" id="{565CAECA-9EA9-4214-8A02-2AE67659A2DA}"/>
                  </a:ext>
                </a:extLst>
              </p:cNvPr>
              <p:cNvSpPr>
                <a:spLocks/>
              </p:cNvSpPr>
              <p:nvPr/>
            </p:nvSpPr>
            <p:spPr bwMode="auto">
              <a:xfrm>
                <a:off x="1533525" y="1219200"/>
                <a:ext cx="2471738" cy="2462213"/>
              </a:xfrm>
              <a:custGeom>
                <a:avLst/>
                <a:gdLst>
                  <a:gd name="T0" fmla="*/ 0 w 1557"/>
                  <a:gd name="T1" fmla="*/ 2147483647 h 1551"/>
                  <a:gd name="T2" fmla="*/ 2147483647 w 1557"/>
                  <a:gd name="T3" fmla="*/ 0 h 1551"/>
                  <a:gd name="T4" fmla="*/ 0 60000 65536"/>
                  <a:gd name="T5" fmla="*/ 0 60000 65536"/>
                  <a:gd name="T6" fmla="*/ 0 w 1557"/>
                  <a:gd name="T7" fmla="*/ 0 h 1551"/>
                  <a:gd name="T8" fmla="*/ 1557 w 1557"/>
                  <a:gd name="T9" fmla="*/ 1551 h 1551"/>
                </a:gdLst>
                <a:ahLst/>
                <a:cxnLst>
                  <a:cxn ang="T4">
                    <a:pos x="T0" y="T1"/>
                  </a:cxn>
                  <a:cxn ang="T5">
                    <a:pos x="T2" y="T3"/>
                  </a:cxn>
                </a:cxnLst>
                <a:rect l="T6" t="T7" r="T8" b="T9"/>
                <a:pathLst>
                  <a:path w="1557" h="1551">
                    <a:moveTo>
                      <a:pt x="0" y="1551"/>
                    </a:moveTo>
                    <a:lnTo>
                      <a:pt x="1557" y="0"/>
                    </a:lnTo>
                  </a:path>
                </a:pathLst>
              </a:cu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Freeform 10">
                <a:extLst>
                  <a:ext uri="{FF2B5EF4-FFF2-40B4-BE49-F238E27FC236}">
                    <a16:creationId xmlns:a16="http://schemas.microsoft.com/office/drawing/2014/main" id="{A88756DE-9B13-4173-8D12-8E8E7236F421}"/>
                  </a:ext>
                </a:extLst>
              </p:cNvPr>
              <p:cNvSpPr>
                <a:spLocks/>
              </p:cNvSpPr>
              <p:nvPr/>
            </p:nvSpPr>
            <p:spPr bwMode="auto">
              <a:xfrm>
                <a:off x="687388" y="2490788"/>
                <a:ext cx="1220787" cy="2001837"/>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 name="Freeform 12">
                <a:extLst>
                  <a:ext uri="{FF2B5EF4-FFF2-40B4-BE49-F238E27FC236}">
                    <a16:creationId xmlns:a16="http://schemas.microsoft.com/office/drawing/2014/main" id="{8870C6B9-ED9A-4DA8-96DA-90969C6DB301}"/>
                  </a:ext>
                </a:extLst>
              </p:cNvPr>
              <p:cNvSpPr>
                <a:spLocks/>
              </p:cNvSpPr>
              <p:nvPr/>
            </p:nvSpPr>
            <p:spPr bwMode="auto">
              <a:xfrm>
                <a:off x="3990975" y="1219200"/>
                <a:ext cx="117475" cy="3910013"/>
              </a:xfrm>
              <a:custGeom>
                <a:avLst/>
                <a:gdLst>
                  <a:gd name="T0" fmla="*/ 2147483647 w 74"/>
                  <a:gd name="T1" fmla="*/ 2147483647 h 2463"/>
                  <a:gd name="T2" fmla="*/ 0 w 74"/>
                  <a:gd name="T3" fmla="*/ 0 h 2463"/>
                  <a:gd name="T4" fmla="*/ 0 60000 65536"/>
                  <a:gd name="T5" fmla="*/ 0 60000 65536"/>
                  <a:gd name="T6" fmla="*/ 0 w 74"/>
                  <a:gd name="T7" fmla="*/ 0 h 2463"/>
                  <a:gd name="T8" fmla="*/ 74 w 74"/>
                  <a:gd name="T9" fmla="*/ 2463 h 2463"/>
                </a:gdLst>
                <a:ahLst/>
                <a:cxnLst>
                  <a:cxn ang="T4">
                    <a:pos x="T0" y="T1"/>
                  </a:cxn>
                  <a:cxn ang="T5">
                    <a:pos x="T2" y="T3"/>
                  </a:cxn>
                </a:cxnLst>
                <a:rect l="T6" t="T7" r="T8" b="T9"/>
                <a:pathLst>
                  <a:path w="74" h="2463">
                    <a:moveTo>
                      <a:pt x="74" y="2463"/>
                    </a:moveTo>
                    <a:lnTo>
                      <a:pt x="0" y="0"/>
                    </a:lnTo>
                  </a:path>
                </a:pathLst>
              </a:cu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 name="Freeform 13">
                <a:extLst>
                  <a:ext uri="{FF2B5EF4-FFF2-40B4-BE49-F238E27FC236}">
                    <a16:creationId xmlns:a16="http://schemas.microsoft.com/office/drawing/2014/main" id="{9C6BC78C-65C5-4D21-8939-595669FBD873}"/>
                  </a:ext>
                </a:extLst>
              </p:cNvPr>
              <p:cNvSpPr>
                <a:spLocks/>
              </p:cNvSpPr>
              <p:nvPr/>
            </p:nvSpPr>
            <p:spPr bwMode="auto">
              <a:xfrm>
                <a:off x="3803650" y="4208463"/>
                <a:ext cx="1220788" cy="2001837"/>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 name="Line 14">
                <a:extLst>
                  <a:ext uri="{FF2B5EF4-FFF2-40B4-BE49-F238E27FC236}">
                    <a16:creationId xmlns:a16="http://schemas.microsoft.com/office/drawing/2014/main" id="{72C2AD7B-2BA5-4F12-9B29-9E0DA0090151}"/>
                  </a:ext>
                </a:extLst>
              </p:cNvPr>
              <p:cNvSpPr>
                <a:spLocks noChangeShapeType="1"/>
              </p:cNvSpPr>
              <p:nvPr/>
            </p:nvSpPr>
            <p:spPr bwMode="auto">
              <a:xfrm flipV="1">
                <a:off x="890588" y="3681413"/>
                <a:ext cx="642937" cy="628650"/>
              </a:xfrm>
              <a:prstGeom prst="line">
                <a:avLst/>
              </a:pr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Line 15">
                <a:extLst>
                  <a:ext uri="{FF2B5EF4-FFF2-40B4-BE49-F238E27FC236}">
                    <a16:creationId xmlns:a16="http://schemas.microsoft.com/office/drawing/2014/main" id="{9FBE654E-56CB-4D5E-959E-DF9ED6A2F8C3}"/>
                  </a:ext>
                </a:extLst>
              </p:cNvPr>
              <p:cNvSpPr>
                <a:spLocks noChangeShapeType="1"/>
              </p:cNvSpPr>
              <p:nvPr/>
            </p:nvSpPr>
            <p:spPr bwMode="auto">
              <a:xfrm flipH="1" flipV="1">
                <a:off x="4108450" y="5129213"/>
                <a:ext cx="33338" cy="1009650"/>
              </a:xfrm>
              <a:prstGeom prst="line">
                <a:avLst/>
              </a:pr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Freeform 18">
                <a:extLst>
                  <a:ext uri="{FF2B5EF4-FFF2-40B4-BE49-F238E27FC236}">
                    <a16:creationId xmlns:a16="http://schemas.microsoft.com/office/drawing/2014/main" id="{BF9CE0B2-F1D2-4D5F-A45C-12EDD92A06D4}"/>
                  </a:ext>
                </a:extLst>
              </p:cNvPr>
              <p:cNvSpPr>
                <a:spLocks/>
              </p:cNvSpPr>
              <p:nvPr/>
            </p:nvSpPr>
            <p:spPr bwMode="auto">
              <a:xfrm>
                <a:off x="533400" y="4260850"/>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Arc 19">
                <a:extLst>
                  <a:ext uri="{FF2B5EF4-FFF2-40B4-BE49-F238E27FC236}">
                    <a16:creationId xmlns:a16="http://schemas.microsoft.com/office/drawing/2014/main" id="{6C4AE851-E5D3-4F4F-AE0E-C273F763EF42}"/>
                  </a:ext>
                </a:extLst>
              </p:cNvPr>
              <p:cNvSpPr>
                <a:spLocks/>
              </p:cNvSpPr>
              <p:nvPr/>
            </p:nvSpPr>
            <p:spPr bwMode="auto">
              <a:xfrm rot="720000">
                <a:off x="733425" y="4276725"/>
                <a:ext cx="211138" cy="236538"/>
              </a:xfrm>
              <a:custGeom>
                <a:avLst/>
                <a:gdLst>
                  <a:gd name="T0" fmla="*/ 0 w 21745"/>
                  <a:gd name="T1" fmla="*/ 0 h 21600"/>
                  <a:gd name="T2" fmla="*/ 2147483647 w 21745"/>
                  <a:gd name="T3" fmla="*/ 2147483647 h 21600"/>
                  <a:gd name="T4" fmla="*/ 1179876122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Line 20">
                <a:extLst>
                  <a:ext uri="{FF2B5EF4-FFF2-40B4-BE49-F238E27FC236}">
                    <a16:creationId xmlns:a16="http://schemas.microsoft.com/office/drawing/2014/main" id="{36CBA24F-6512-44C0-B226-D3E9144BDF73}"/>
                  </a:ext>
                </a:extLst>
              </p:cNvPr>
              <p:cNvSpPr>
                <a:spLocks noChangeShapeType="1"/>
              </p:cNvSpPr>
              <p:nvPr/>
            </p:nvSpPr>
            <p:spPr bwMode="auto">
              <a:xfrm flipH="1">
                <a:off x="533400" y="4095750"/>
                <a:ext cx="303213" cy="5508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Oval 21">
                <a:extLst>
                  <a:ext uri="{FF2B5EF4-FFF2-40B4-BE49-F238E27FC236}">
                    <a16:creationId xmlns:a16="http://schemas.microsoft.com/office/drawing/2014/main" id="{0480E3F7-2420-4775-B368-89AF4E0EF52B}"/>
                  </a:ext>
                </a:extLst>
              </p:cNvPr>
              <p:cNvSpPr>
                <a:spLocks noChangeArrowheads="1"/>
              </p:cNvSpPr>
              <p:nvPr/>
            </p:nvSpPr>
            <p:spPr bwMode="auto">
              <a:xfrm rot="19740000">
                <a:off x="811213" y="4281488"/>
                <a:ext cx="100012" cy="198437"/>
              </a:xfrm>
              <a:prstGeom prst="ellipse">
                <a:avLst/>
              </a:prstGeom>
              <a:solidFill>
                <a:schemeClr val="tx1"/>
              </a:solidFill>
              <a:ln w="12700">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Line 22">
                <a:extLst>
                  <a:ext uri="{FF2B5EF4-FFF2-40B4-BE49-F238E27FC236}">
                    <a16:creationId xmlns:a16="http://schemas.microsoft.com/office/drawing/2014/main" id="{293F43D8-DE6F-4BC9-992B-73ADF23E8069}"/>
                  </a:ext>
                </a:extLst>
              </p:cNvPr>
              <p:cNvSpPr>
                <a:spLocks noChangeShapeType="1"/>
              </p:cNvSpPr>
              <p:nvPr/>
            </p:nvSpPr>
            <p:spPr bwMode="auto">
              <a:xfrm flipV="1">
                <a:off x="533400" y="4502150"/>
                <a:ext cx="555625" cy="1444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Freeform 23">
                <a:extLst>
                  <a:ext uri="{FF2B5EF4-FFF2-40B4-BE49-F238E27FC236}">
                    <a16:creationId xmlns:a16="http://schemas.microsoft.com/office/drawing/2014/main" id="{62449A8E-2044-46A0-9FFC-F2C45941836C}"/>
                  </a:ext>
                </a:extLst>
              </p:cNvPr>
              <p:cNvSpPr>
                <a:spLocks/>
              </p:cNvSpPr>
              <p:nvPr/>
            </p:nvSpPr>
            <p:spPr bwMode="auto">
              <a:xfrm>
                <a:off x="3784600" y="6089650"/>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Arc 24">
                <a:extLst>
                  <a:ext uri="{FF2B5EF4-FFF2-40B4-BE49-F238E27FC236}">
                    <a16:creationId xmlns:a16="http://schemas.microsoft.com/office/drawing/2014/main" id="{FDEA5DF5-049C-4A4E-BC35-41CF9BAF6823}"/>
                  </a:ext>
                </a:extLst>
              </p:cNvPr>
              <p:cNvSpPr>
                <a:spLocks/>
              </p:cNvSpPr>
              <p:nvPr/>
            </p:nvSpPr>
            <p:spPr bwMode="auto">
              <a:xfrm rot="720000">
                <a:off x="3984625" y="6105525"/>
                <a:ext cx="211138" cy="236538"/>
              </a:xfrm>
              <a:custGeom>
                <a:avLst/>
                <a:gdLst>
                  <a:gd name="T0" fmla="*/ 0 w 21745"/>
                  <a:gd name="T1" fmla="*/ 0 h 21600"/>
                  <a:gd name="T2" fmla="*/ 2147483647 w 21745"/>
                  <a:gd name="T3" fmla="*/ 2147483647 h 21600"/>
                  <a:gd name="T4" fmla="*/ 1179876122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Line 25">
                <a:extLst>
                  <a:ext uri="{FF2B5EF4-FFF2-40B4-BE49-F238E27FC236}">
                    <a16:creationId xmlns:a16="http://schemas.microsoft.com/office/drawing/2014/main" id="{9744C902-A0BD-4672-A40E-1A6054BD04AB}"/>
                  </a:ext>
                </a:extLst>
              </p:cNvPr>
              <p:cNvSpPr>
                <a:spLocks noChangeShapeType="1"/>
              </p:cNvSpPr>
              <p:nvPr/>
            </p:nvSpPr>
            <p:spPr bwMode="auto">
              <a:xfrm flipH="1">
                <a:off x="3784600" y="5924550"/>
                <a:ext cx="303213" cy="5508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Oval 26">
                <a:extLst>
                  <a:ext uri="{FF2B5EF4-FFF2-40B4-BE49-F238E27FC236}">
                    <a16:creationId xmlns:a16="http://schemas.microsoft.com/office/drawing/2014/main" id="{6C482040-431C-4284-B234-98777FFA0EBA}"/>
                  </a:ext>
                </a:extLst>
              </p:cNvPr>
              <p:cNvSpPr>
                <a:spLocks noChangeArrowheads="1"/>
              </p:cNvSpPr>
              <p:nvPr/>
            </p:nvSpPr>
            <p:spPr bwMode="auto">
              <a:xfrm rot="19740000">
                <a:off x="4062413" y="6110288"/>
                <a:ext cx="100012" cy="198437"/>
              </a:xfrm>
              <a:prstGeom prst="ellipse">
                <a:avLst/>
              </a:prstGeom>
              <a:solidFill>
                <a:schemeClr val="tx1"/>
              </a:solidFill>
              <a:ln w="12700">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Line 27">
                <a:extLst>
                  <a:ext uri="{FF2B5EF4-FFF2-40B4-BE49-F238E27FC236}">
                    <a16:creationId xmlns:a16="http://schemas.microsoft.com/office/drawing/2014/main" id="{E7D02776-7827-441C-B21B-53953C7AC2A5}"/>
                  </a:ext>
                </a:extLst>
              </p:cNvPr>
              <p:cNvSpPr>
                <a:spLocks noChangeShapeType="1"/>
              </p:cNvSpPr>
              <p:nvPr/>
            </p:nvSpPr>
            <p:spPr bwMode="auto">
              <a:xfrm flipV="1">
                <a:off x="3784600" y="6330950"/>
                <a:ext cx="555625" cy="1444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Oval 33">
                <a:extLst>
                  <a:ext uri="{FF2B5EF4-FFF2-40B4-BE49-F238E27FC236}">
                    <a16:creationId xmlns:a16="http://schemas.microsoft.com/office/drawing/2014/main" id="{E52E0A08-F96F-4810-BE51-120846276665}"/>
                  </a:ext>
                </a:extLst>
              </p:cNvPr>
              <p:cNvSpPr>
                <a:spLocks noChangeArrowheads="1"/>
              </p:cNvSpPr>
              <p:nvPr/>
            </p:nvSpPr>
            <p:spPr bwMode="auto">
              <a:xfrm>
                <a:off x="4079875" y="5081588"/>
                <a:ext cx="57150" cy="63500"/>
              </a:xfrm>
              <a:prstGeom prst="ellipse">
                <a:avLst/>
              </a:prstGeom>
              <a:solidFill>
                <a:srgbClr val="037C03"/>
              </a:solidFill>
              <a:ln w="12700">
                <a:solidFill>
                  <a:schemeClr val="bg2"/>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Oval 34">
                <a:extLst>
                  <a:ext uri="{FF2B5EF4-FFF2-40B4-BE49-F238E27FC236}">
                    <a16:creationId xmlns:a16="http://schemas.microsoft.com/office/drawing/2014/main" id="{BDDCD69C-0A11-4CFB-8CE4-00F4C2EEEBA1}"/>
                  </a:ext>
                </a:extLst>
              </p:cNvPr>
              <p:cNvSpPr>
                <a:spLocks noChangeArrowheads="1"/>
              </p:cNvSpPr>
              <p:nvPr/>
            </p:nvSpPr>
            <p:spPr bwMode="auto">
              <a:xfrm>
                <a:off x="1504950" y="3649663"/>
                <a:ext cx="57150" cy="63500"/>
              </a:xfrm>
              <a:prstGeom prst="ellipse">
                <a:avLst/>
              </a:prstGeom>
              <a:solidFill>
                <a:srgbClr val="037C03"/>
              </a:solidFill>
              <a:ln w="12700">
                <a:solidFill>
                  <a:schemeClr val="bg2"/>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6" name="Text Box 26">
              <a:extLst>
                <a:ext uri="{FF2B5EF4-FFF2-40B4-BE49-F238E27FC236}">
                  <a16:creationId xmlns:a16="http://schemas.microsoft.com/office/drawing/2014/main" id="{31FEAD64-5FDB-47B5-9657-1876A4D703A4}"/>
                </a:ext>
              </a:extLst>
            </p:cNvPr>
            <p:cNvSpPr txBox="1">
              <a:spLocks noChangeArrowheads="1"/>
            </p:cNvSpPr>
            <p:nvPr/>
          </p:nvSpPr>
          <p:spPr bwMode="auto">
            <a:xfrm>
              <a:off x="3657600" y="753824"/>
              <a:ext cx="809272" cy="547089"/>
            </a:xfrm>
            <a:prstGeom prst="rect">
              <a:avLst/>
            </a:prstGeom>
            <a:noFill/>
            <a:ln w="12700">
              <a:noFill/>
              <a:miter lim="800000"/>
              <a:headEnd/>
              <a:tailEnd/>
            </a:ln>
          </p:spPr>
          <p:txBody>
            <a:bodyPr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X</a:t>
              </a:r>
              <a:endParaRPr kumimoji="0" lang="en-US" sz="2000" b="0" i="0" u="none" strike="noStrike" kern="1200" cap="none" spc="0" normalizeH="0" baseline="-25000" noProof="0" dirty="0">
                <a:ln>
                  <a:noFill/>
                </a:ln>
                <a:solidFill>
                  <a:prstClr val="black"/>
                </a:solidFill>
                <a:effectLst/>
                <a:uLnTx/>
                <a:uFillTx/>
                <a:latin typeface="Arial" charset="0"/>
                <a:ea typeface="+mn-ea"/>
                <a:cs typeface="+mn-cs"/>
              </a:endParaRPr>
            </a:p>
          </p:txBody>
        </p:sp>
        <p:sp>
          <p:nvSpPr>
            <p:cNvPr id="7" name="Text Box 26">
              <a:extLst>
                <a:ext uri="{FF2B5EF4-FFF2-40B4-BE49-F238E27FC236}">
                  <a16:creationId xmlns:a16="http://schemas.microsoft.com/office/drawing/2014/main" id="{CF6FF397-C21D-4F8A-8F5D-E86D0F0F9DE2}"/>
                </a:ext>
              </a:extLst>
            </p:cNvPr>
            <p:cNvSpPr txBox="1">
              <a:spLocks noChangeArrowheads="1"/>
            </p:cNvSpPr>
            <p:nvPr/>
          </p:nvSpPr>
          <p:spPr bwMode="auto">
            <a:xfrm>
              <a:off x="867127" y="3092412"/>
              <a:ext cx="809272" cy="547089"/>
            </a:xfrm>
            <a:prstGeom prst="rect">
              <a:avLst/>
            </a:prstGeom>
            <a:noFill/>
            <a:ln w="12700">
              <a:noFill/>
              <a:miter lim="800000"/>
              <a:headEnd/>
              <a:tailEnd/>
            </a:ln>
          </p:spPr>
          <p:txBody>
            <a:bodyPr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x</a:t>
              </a:r>
              <a:endParaRPr kumimoji="0" lang="en-US" sz="2000" b="0" i="0" u="none" strike="noStrike" kern="1200" cap="none" spc="0" normalizeH="0" baseline="-25000" noProof="0" dirty="0">
                <a:ln>
                  <a:noFill/>
                </a:ln>
                <a:solidFill>
                  <a:prstClr val="black"/>
                </a:solidFill>
                <a:effectLst/>
                <a:uLnTx/>
                <a:uFillTx/>
                <a:latin typeface="Arial" charset="0"/>
                <a:ea typeface="+mn-ea"/>
                <a:cs typeface="+mn-cs"/>
              </a:endParaRPr>
            </a:p>
          </p:txBody>
        </p:sp>
        <p:sp>
          <p:nvSpPr>
            <p:cNvPr id="8" name="Text Box 26">
              <a:extLst>
                <a:ext uri="{FF2B5EF4-FFF2-40B4-BE49-F238E27FC236}">
                  <a16:creationId xmlns:a16="http://schemas.microsoft.com/office/drawing/2014/main" id="{2B23353E-0403-48FB-935E-9DB5EB7E3072}"/>
                </a:ext>
              </a:extLst>
            </p:cNvPr>
            <p:cNvSpPr txBox="1">
              <a:spLocks noChangeArrowheads="1"/>
            </p:cNvSpPr>
            <p:nvPr/>
          </p:nvSpPr>
          <p:spPr bwMode="auto">
            <a:xfrm>
              <a:off x="3520189" y="4479002"/>
              <a:ext cx="809272" cy="547089"/>
            </a:xfrm>
            <a:prstGeom prst="rect">
              <a:avLst/>
            </a:prstGeom>
            <a:noFill/>
            <a:ln w="12700">
              <a:noFill/>
              <a:miter lim="800000"/>
              <a:headEnd/>
              <a:tailEnd/>
            </a:ln>
          </p:spPr>
          <p:txBody>
            <a:bodyPr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x'</a:t>
              </a:r>
              <a:endParaRPr kumimoji="0" lang="en-US" sz="2000" b="0" i="0" u="none" strike="noStrike" kern="1200" cap="none" spc="0" normalizeH="0" baseline="-25000" noProof="0" dirty="0">
                <a:ln>
                  <a:noFill/>
                </a:ln>
                <a:solidFill>
                  <a:prstClr val="black"/>
                </a:solidFill>
                <a:effectLst/>
                <a:uLnTx/>
                <a:uFillTx/>
                <a:latin typeface="Arial" charset="0"/>
                <a:ea typeface="+mn-ea"/>
                <a:cs typeface="+mn-cs"/>
              </a:endParaRPr>
            </a:p>
          </p:txBody>
        </p:sp>
      </p:grpSp>
    </p:spTree>
    <p:extLst>
      <p:ext uri="{BB962C8B-B14F-4D97-AF65-F5344CB8AC3E}">
        <p14:creationId xmlns:p14="http://schemas.microsoft.com/office/powerpoint/2010/main" val="7141842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idx="4294967295"/>
          </p:nvPr>
        </p:nvSpPr>
        <p:spPr/>
        <p:txBody>
          <a:bodyPr/>
          <a:lstStyle/>
          <a:p>
            <a:pPr eaLnBrk="1" hangingPunct="1"/>
            <a:endParaRPr lang="en-US" altLang="en-US"/>
          </a:p>
        </p:txBody>
      </p:sp>
      <p:sp>
        <p:nvSpPr>
          <p:cNvPr id="203779" name="Rectangle 3"/>
          <p:cNvSpPr>
            <a:spLocks noGrp="1" noChangeArrowheads="1"/>
          </p:cNvSpPr>
          <p:nvPr>
            <p:ph type="body" idx="4294967295"/>
          </p:nvPr>
        </p:nvSpPr>
        <p:spPr/>
        <p:txBody>
          <a:bodyPr/>
          <a:lstStyle/>
          <a:p>
            <a:pPr eaLnBrk="1" hangingPunct="1"/>
            <a:endParaRPr lang="en-US" altLang="en-US"/>
          </a:p>
        </p:txBody>
      </p:sp>
      <p:pic>
        <p:nvPicPr>
          <p:cNvPr id="203780" name="Picture 4"/>
          <p:cNvPicPr>
            <a:picLocks noChangeAspect="1" noChangeArrowheads="1"/>
          </p:cNvPicPr>
          <p:nvPr/>
        </p:nvPicPr>
        <p:blipFill>
          <a:blip r:embed="rId3">
            <a:extLst>
              <a:ext uri="{28A0092B-C50C-407E-A947-70E740481C1C}">
                <a14:useLocalDpi xmlns:a14="http://schemas.microsoft.com/office/drawing/2010/main" val="0"/>
              </a:ext>
            </a:extLst>
          </a:blip>
          <a:srcRect l="16959" t="14497" r="15958" b="4240"/>
          <a:stretch>
            <a:fillRect/>
          </a:stretch>
        </p:blipFill>
        <p:spPr bwMode="auto">
          <a:xfrm>
            <a:off x="76200" y="0"/>
            <a:ext cx="8915400"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2965450" y="6057900"/>
            <a:ext cx="2044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baseline</a:t>
            </a:r>
          </a:p>
        </p:txBody>
      </p:sp>
      <p:grpSp>
        <p:nvGrpSpPr>
          <p:cNvPr id="2" name="Group 15"/>
          <p:cNvGrpSpPr>
            <a:grpSpLocks/>
          </p:cNvGrpSpPr>
          <p:nvPr/>
        </p:nvGrpSpPr>
        <p:grpSpPr bwMode="auto">
          <a:xfrm>
            <a:off x="758825" y="5259388"/>
            <a:ext cx="1708150" cy="1200150"/>
            <a:chOff x="761881" y="5181450"/>
            <a:chExt cx="1708236" cy="1200329"/>
          </a:xfrm>
        </p:grpSpPr>
        <p:sp>
          <p:nvSpPr>
            <p:cNvPr id="203800" name="TextBox 8"/>
            <p:cNvSpPr txBox="1">
              <a:spLocks noChangeArrowheads="1"/>
            </p:cNvSpPr>
            <p:nvPr/>
          </p:nvSpPr>
          <p:spPr bwMode="auto">
            <a:xfrm>
              <a:off x="761881" y="5181450"/>
              <a:ext cx="17082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optical center (left)</a:t>
              </a:r>
            </a:p>
          </p:txBody>
        </p:sp>
        <p:cxnSp>
          <p:nvCxnSpPr>
            <p:cNvPr id="203801" name="Straight Arrow Connector 10"/>
            <p:cNvCxnSpPr>
              <a:cxnSpLocks noChangeShapeType="1"/>
            </p:cNvCxnSpPr>
            <p:nvPr/>
          </p:nvCxnSpPr>
          <p:spPr bwMode="auto">
            <a:xfrm flipV="1">
              <a:off x="1684299" y="5328036"/>
              <a:ext cx="620721" cy="511182"/>
            </a:xfrm>
            <a:prstGeom prst="straightConnector1">
              <a:avLst/>
            </a:prstGeom>
            <a:noFill/>
            <a:ln w="19050" algn="ctr">
              <a:solidFill>
                <a:schemeClr val="bg1"/>
              </a:solidFill>
              <a:round/>
              <a:headEnd/>
              <a:tailEnd type="arrow" w="med" len="med"/>
            </a:ln>
            <a:extLst>
              <a:ext uri="{909E8E84-426E-40DD-AFC4-6F175D3DCCD1}">
                <a14:hiddenFill xmlns:a14="http://schemas.microsoft.com/office/drawing/2010/main">
                  <a:noFill/>
                </a14:hiddenFill>
              </a:ext>
            </a:extLst>
          </p:spPr>
        </p:cxnSp>
      </p:grpSp>
      <p:grpSp>
        <p:nvGrpSpPr>
          <p:cNvPr id="3" name="Group 14"/>
          <p:cNvGrpSpPr>
            <a:grpSpLocks/>
          </p:cNvGrpSpPr>
          <p:nvPr/>
        </p:nvGrpSpPr>
        <p:grpSpPr bwMode="auto">
          <a:xfrm>
            <a:off x="7310438" y="4926013"/>
            <a:ext cx="1971675" cy="1200150"/>
            <a:chOff x="7310475" y="4926033"/>
            <a:chExt cx="1971702" cy="1200329"/>
          </a:xfrm>
        </p:grpSpPr>
        <p:sp>
          <p:nvSpPr>
            <p:cNvPr id="203798" name="TextBox 7"/>
            <p:cNvSpPr txBox="1">
              <a:spLocks noChangeArrowheads="1"/>
            </p:cNvSpPr>
            <p:nvPr/>
          </p:nvSpPr>
          <p:spPr bwMode="auto">
            <a:xfrm>
              <a:off x="7573941" y="4926033"/>
              <a:ext cx="17082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optical center (right)</a:t>
              </a:r>
            </a:p>
          </p:txBody>
        </p:sp>
        <p:cxnSp>
          <p:nvCxnSpPr>
            <p:cNvPr id="203799" name="Straight Arrow Connector 11"/>
            <p:cNvCxnSpPr>
              <a:cxnSpLocks noChangeShapeType="1"/>
            </p:cNvCxnSpPr>
            <p:nvPr/>
          </p:nvCxnSpPr>
          <p:spPr bwMode="auto">
            <a:xfrm rot="10800000">
              <a:off x="7310475" y="5437215"/>
              <a:ext cx="365130" cy="255590"/>
            </a:xfrm>
            <a:prstGeom prst="straightConnector1">
              <a:avLst/>
            </a:prstGeom>
            <a:noFill/>
            <a:ln w="19050" algn="ctr">
              <a:solidFill>
                <a:schemeClr val="bg1"/>
              </a:solidFill>
              <a:round/>
              <a:headEnd/>
              <a:tailEnd type="arrow" w="med" len="med"/>
            </a:ln>
            <a:extLst>
              <a:ext uri="{909E8E84-426E-40DD-AFC4-6F175D3DCCD1}">
                <a14:hiddenFill xmlns:a14="http://schemas.microsoft.com/office/drawing/2010/main">
                  <a:noFill/>
                </a14:hiddenFill>
              </a:ext>
            </a:extLst>
          </p:spPr>
        </p:cxnSp>
      </p:grpSp>
      <p:sp>
        <p:nvSpPr>
          <p:cNvPr id="17" name="TextBox 16"/>
          <p:cNvSpPr txBox="1">
            <a:spLocks noChangeArrowheads="1"/>
          </p:cNvSpPr>
          <p:nvPr/>
        </p:nvSpPr>
        <p:spPr bwMode="auto">
          <a:xfrm>
            <a:off x="263525" y="4232275"/>
            <a:ext cx="10588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Focal length</a:t>
            </a:r>
          </a:p>
        </p:txBody>
      </p:sp>
      <p:sp>
        <p:nvSpPr>
          <p:cNvPr id="203785" name="Rectangle 17"/>
          <p:cNvSpPr>
            <a:spLocks noChangeArrowheads="1"/>
          </p:cNvSpPr>
          <p:nvPr/>
        </p:nvSpPr>
        <p:spPr bwMode="auto">
          <a:xfrm>
            <a:off x="336550" y="434975"/>
            <a:ext cx="3359150" cy="1022350"/>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 name="TextBox 18"/>
          <p:cNvSpPr txBox="1">
            <a:spLocks noChangeArrowheads="1"/>
          </p:cNvSpPr>
          <p:nvPr/>
        </p:nvSpPr>
        <p:spPr bwMode="auto">
          <a:xfrm>
            <a:off x="5922963" y="398463"/>
            <a:ext cx="10588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World point</a:t>
            </a:r>
          </a:p>
        </p:txBody>
      </p:sp>
      <p:grpSp>
        <p:nvGrpSpPr>
          <p:cNvPr id="4" name="Group 27"/>
          <p:cNvGrpSpPr>
            <a:grpSpLocks/>
          </p:cNvGrpSpPr>
          <p:nvPr/>
        </p:nvGrpSpPr>
        <p:grpSpPr bwMode="auto">
          <a:xfrm>
            <a:off x="446088" y="2808288"/>
            <a:ext cx="2263775" cy="1497012"/>
            <a:chOff x="446032" y="2808279"/>
            <a:chExt cx="2263805" cy="1497033"/>
          </a:xfrm>
        </p:grpSpPr>
        <p:sp>
          <p:nvSpPr>
            <p:cNvPr id="203796" name="TextBox 20"/>
            <p:cNvSpPr txBox="1">
              <a:spLocks noChangeArrowheads="1"/>
            </p:cNvSpPr>
            <p:nvPr/>
          </p:nvSpPr>
          <p:spPr bwMode="auto">
            <a:xfrm>
              <a:off x="446032" y="2808279"/>
              <a:ext cx="18986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image point (left)</a:t>
              </a:r>
            </a:p>
          </p:txBody>
        </p:sp>
        <p:cxnSp>
          <p:nvCxnSpPr>
            <p:cNvPr id="203797" name="Straight Arrow Connector 23"/>
            <p:cNvCxnSpPr>
              <a:cxnSpLocks noChangeShapeType="1"/>
            </p:cNvCxnSpPr>
            <p:nvPr/>
          </p:nvCxnSpPr>
          <p:spPr bwMode="auto">
            <a:xfrm>
              <a:off x="1468395" y="3429000"/>
              <a:ext cx="1241442" cy="876312"/>
            </a:xfrm>
            <a:prstGeom prst="straightConnector1">
              <a:avLst/>
            </a:prstGeom>
            <a:noFill/>
            <a:ln w="9525" algn="ctr">
              <a:solidFill>
                <a:schemeClr val="bg1"/>
              </a:solidFill>
              <a:round/>
              <a:headEnd/>
              <a:tailEnd type="arrow" w="med" len="med"/>
            </a:ln>
            <a:extLst>
              <a:ext uri="{909E8E84-426E-40DD-AFC4-6F175D3DCCD1}">
                <a14:hiddenFill xmlns:a14="http://schemas.microsoft.com/office/drawing/2010/main">
                  <a:noFill/>
                </a14:hiddenFill>
              </a:ext>
            </a:extLst>
          </p:spPr>
        </p:cxnSp>
      </p:grpSp>
      <p:grpSp>
        <p:nvGrpSpPr>
          <p:cNvPr id="5" name="Group 26"/>
          <p:cNvGrpSpPr>
            <a:grpSpLocks/>
          </p:cNvGrpSpPr>
          <p:nvPr/>
        </p:nvGrpSpPr>
        <p:grpSpPr bwMode="auto">
          <a:xfrm>
            <a:off x="7127875" y="2808288"/>
            <a:ext cx="2198688" cy="1387475"/>
            <a:chOff x="7127910" y="2808279"/>
            <a:chExt cx="2198655" cy="1387494"/>
          </a:xfrm>
        </p:grpSpPr>
        <p:sp>
          <p:nvSpPr>
            <p:cNvPr id="203794" name="TextBox 21"/>
            <p:cNvSpPr txBox="1">
              <a:spLocks noChangeArrowheads="1"/>
            </p:cNvSpPr>
            <p:nvPr/>
          </p:nvSpPr>
          <p:spPr bwMode="auto">
            <a:xfrm>
              <a:off x="7200936" y="2808279"/>
              <a:ext cx="21256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image point (right)</a:t>
              </a:r>
            </a:p>
          </p:txBody>
        </p:sp>
        <p:cxnSp>
          <p:nvCxnSpPr>
            <p:cNvPr id="203795" name="Straight Arrow Connector 25"/>
            <p:cNvCxnSpPr>
              <a:cxnSpLocks noChangeShapeType="1"/>
            </p:cNvCxnSpPr>
            <p:nvPr/>
          </p:nvCxnSpPr>
          <p:spPr bwMode="auto">
            <a:xfrm rot="10800000" flipV="1">
              <a:off x="7127910" y="3684591"/>
              <a:ext cx="584208" cy="511182"/>
            </a:xfrm>
            <a:prstGeom prst="straightConnector1">
              <a:avLst/>
            </a:prstGeom>
            <a:noFill/>
            <a:ln w="9525" algn="ctr">
              <a:solidFill>
                <a:schemeClr val="bg1"/>
              </a:solidFill>
              <a:round/>
              <a:headEnd/>
              <a:tailEnd type="arrow" w="med" len="med"/>
            </a:ln>
            <a:extLst>
              <a:ext uri="{909E8E84-426E-40DD-AFC4-6F175D3DCCD1}">
                <a14:hiddenFill xmlns:a14="http://schemas.microsoft.com/office/drawing/2010/main">
                  <a:noFill/>
                </a14:hiddenFill>
              </a:ext>
            </a:extLst>
          </p:spPr>
        </p:cxnSp>
      </p:grpSp>
      <p:sp>
        <p:nvSpPr>
          <p:cNvPr id="203789" name="Oval 22"/>
          <p:cNvSpPr>
            <a:spLocks noChangeArrowheads="1"/>
          </p:cNvSpPr>
          <p:nvPr/>
        </p:nvSpPr>
        <p:spPr bwMode="auto">
          <a:xfrm rot="1682543">
            <a:off x="3681413" y="425450"/>
            <a:ext cx="533400" cy="4127500"/>
          </a:xfrm>
          <a:prstGeom prst="ellipse">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203790" name="Oval 24"/>
          <p:cNvSpPr>
            <a:spLocks noChangeArrowheads="1"/>
          </p:cNvSpPr>
          <p:nvPr/>
        </p:nvSpPr>
        <p:spPr bwMode="auto">
          <a:xfrm rot="-1247438">
            <a:off x="5575300" y="381000"/>
            <a:ext cx="355600" cy="4003675"/>
          </a:xfrm>
          <a:prstGeom prst="ellipse">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20" name="TextBox 19"/>
          <p:cNvSpPr txBox="1">
            <a:spLocks noChangeArrowheads="1"/>
          </p:cNvSpPr>
          <p:nvPr/>
        </p:nvSpPr>
        <p:spPr bwMode="auto">
          <a:xfrm>
            <a:off x="5265738" y="2479675"/>
            <a:ext cx="19351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Depth of </a:t>
            </a:r>
            <a:r>
              <a:rPr lang="en-US" altLang="en-US" sz="2400" b="1">
                <a:solidFill>
                  <a:srgbClr val="FFFFFF"/>
                </a:solidFill>
              </a:rPr>
              <a:t>p</a:t>
            </a:r>
          </a:p>
        </p:txBody>
      </p:sp>
      <p:sp>
        <p:nvSpPr>
          <p:cNvPr id="203792" name="Rectangle 29"/>
          <p:cNvSpPr>
            <a:spLocks noChangeArrowheads="1"/>
          </p:cNvSpPr>
          <p:nvPr/>
        </p:nvSpPr>
        <p:spPr bwMode="auto">
          <a:xfrm rot="-1731106">
            <a:off x="6638925" y="4486275"/>
            <a:ext cx="133350" cy="708025"/>
          </a:xfrm>
          <a:prstGeom prst="rect">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203793" name="Rectangle 30"/>
          <p:cNvSpPr>
            <a:spLocks noChangeArrowheads="1"/>
          </p:cNvSpPr>
          <p:nvPr/>
        </p:nvSpPr>
        <p:spPr bwMode="auto">
          <a:xfrm rot="1582267">
            <a:off x="2533650" y="4429125"/>
            <a:ext cx="114300" cy="795338"/>
          </a:xfrm>
          <a:prstGeom prst="rect">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mc:AlternateContent xmlns:mc="http://schemas.openxmlformats.org/markup-compatibility/2006">
        <mc:Choice xmlns:p14="http://schemas.microsoft.com/office/powerpoint/2010/main" Requires="p14">
          <p:contentPart p14:bwMode="auto" r:id="rId4">
            <p14:nvContentPartPr>
              <p14:cNvPr id="6" name="Ink 5">
                <a:extLst>
                  <a:ext uri="{FF2B5EF4-FFF2-40B4-BE49-F238E27FC236}">
                    <a16:creationId xmlns:a16="http://schemas.microsoft.com/office/drawing/2014/main" id="{8B687721-1AF8-45E6-BB9A-ED90FD1E8499}"/>
                  </a:ext>
                </a:extLst>
              </p14:cNvPr>
              <p14:cNvContentPartPr/>
              <p14:nvPr/>
            </p14:nvContentPartPr>
            <p14:xfrm>
              <a:off x="345240" y="912600"/>
              <a:ext cx="7899120" cy="5618160"/>
            </p14:xfrm>
          </p:contentPart>
        </mc:Choice>
        <mc:Fallback>
          <p:pic>
            <p:nvPicPr>
              <p:cNvPr id="6" name="Ink 5">
                <a:extLst>
                  <a:ext uri="{FF2B5EF4-FFF2-40B4-BE49-F238E27FC236}">
                    <a16:creationId xmlns:a16="http://schemas.microsoft.com/office/drawing/2014/main" id="{8B687721-1AF8-45E6-BB9A-ED90FD1E8499}"/>
                  </a:ext>
                </a:extLst>
              </p:cNvPr>
              <p:cNvPicPr/>
              <p:nvPr/>
            </p:nvPicPr>
            <p:blipFill>
              <a:blip r:embed="rId5"/>
              <a:stretch>
                <a:fillRect/>
              </a:stretch>
            </p:blipFill>
            <p:spPr>
              <a:xfrm>
                <a:off x="335880" y="903240"/>
                <a:ext cx="7917840" cy="563688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p:bldP spid="19" grpId="0"/>
      <p:bldP spid="2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Content Placeholder 2"/>
          <p:cNvSpPr>
            <a:spLocks noGrp="1"/>
          </p:cNvSpPr>
          <p:nvPr>
            <p:ph idx="4294967295"/>
          </p:nvPr>
        </p:nvSpPr>
        <p:spPr>
          <a:xfrm>
            <a:off x="457200" y="1201738"/>
            <a:ext cx="8229600" cy="4525962"/>
          </a:xfrm>
        </p:spPr>
        <p:txBody>
          <a:bodyPr/>
          <a:lstStyle/>
          <a:p>
            <a:pPr eaLnBrk="1" hangingPunct="1"/>
            <a:r>
              <a:rPr lang="en-US" altLang="en-US" sz="2400"/>
              <a:t>Assume parallel optical axes, known camera parameters (i.e., calibrated cameras).  </a:t>
            </a:r>
            <a:r>
              <a:rPr lang="en-US" altLang="en-US" sz="2400" b="1"/>
              <a:t>What is expression for Z?</a:t>
            </a:r>
          </a:p>
        </p:txBody>
      </p:sp>
      <p:grpSp>
        <p:nvGrpSpPr>
          <p:cNvPr id="205827" name="Group 5"/>
          <p:cNvGrpSpPr>
            <a:grpSpLocks/>
          </p:cNvGrpSpPr>
          <p:nvPr/>
        </p:nvGrpSpPr>
        <p:grpSpPr bwMode="auto">
          <a:xfrm>
            <a:off x="0" y="2078038"/>
            <a:ext cx="4751388" cy="3652837"/>
            <a:chOff x="0" y="2895600"/>
            <a:chExt cx="4751989" cy="3652838"/>
          </a:xfrm>
        </p:grpSpPr>
        <p:pic>
          <p:nvPicPr>
            <p:cNvPr id="205837" name="Picture 4"/>
            <p:cNvPicPr>
              <a:picLocks noChangeAspect="1" noChangeArrowheads="1"/>
            </p:cNvPicPr>
            <p:nvPr/>
          </p:nvPicPr>
          <p:blipFill>
            <a:blip r:embed="rId4">
              <a:extLst>
                <a:ext uri="{28A0092B-C50C-407E-A947-70E740481C1C}">
                  <a14:useLocalDpi xmlns:a14="http://schemas.microsoft.com/office/drawing/2010/main" val="0"/>
                </a:ext>
              </a:extLst>
            </a:blip>
            <a:srcRect l="16959" t="14497" r="15958" b="4240"/>
            <a:stretch>
              <a:fillRect/>
            </a:stretch>
          </p:blipFill>
          <p:spPr bwMode="auto">
            <a:xfrm>
              <a:off x="0" y="2895600"/>
              <a:ext cx="4751989" cy="365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38" name="Rectangle 4"/>
            <p:cNvSpPr>
              <a:spLocks noChangeArrowheads="1"/>
            </p:cNvSpPr>
            <p:nvPr/>
          </p:nvSpPr>
          <p:spPr bwMode="auto">
            <a:xfrm>
              <a:off x="228600" y="3048000"/>
              <a:ext cx="1600200" cy="533400"/>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grpSp>
      <p:sp>
        <p:nvSpPr>
          <p:cNvPr id="7" name="TextBox 6"/>
          <p:cNvSpPr txBox="1">
            <a:spLocks noChangeArrowheads="1"/>
          </p:cNvSpPr>
          <p:nvPr/>
        </p:nvSpPr>
        <p:spPr bwMode="auto">
          <a:xfrm>
            <a:off x="4800600" y="2203450"/>
            <a:ext cx="43434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000000"/>
                </a:solidFill>
              </a:rPr>
              <a:t>Similar triangles </a:t>
            </a:r>
            <a:r>
              <a:rPr lang="en-US" altLang="en-US" sz="2400">
                <a:solidFill>
                  <a:srgbClr val="FF0000"/>
                </a:solidFill>
              </a:rPr>
              <a:t>(p</a:t>
            </a:r>
            <a:r>
              <a:rPr lang="en-US" altLang="en-US" sz="2400" baseline="-25000">
                <a:solidFill>
                  <a:srgbClr val="FF0000"/>
                </a:solidFill>
              </a:rPr>
              <a:t>l</a:t>
            </a:r>
            <a:r>
              <a:rPr lang="en-US" altLang="en-US" sz="2400">
                <a:solidFill>
                  <a:srgbClr val="FF0000"/>
                </a:solidFill>
              </a:rPr>
              <a:t>, P, p</a:t>
            </a:r>
            <a:r>
              <a:rPr lang="en-US" altLang="en-US" sz="2400" baseline="-25000">
                <a:solidFill>
                  <a:srgbClr val="FF0000"/>
                </a:solidFill>
              </a:rPr>
              <a:t>r</a:t>
            </a:r>
            <a:r>
              <a:rPr lang="en-US" altLang="en-US" sz="2400">
                <a:solidFill>
                  <a:srgbClr val="FF0000"/>
                </a:solidFill>
              </a:rPr>
              <a:t>) </a:t>
            </a:r>
            <a:r>
              <a:rPr lang="en-US" altLang="en-US" sz="2400">
                <a:solidFill>
                  <a:srgbClr val="000000"/>
                </a:solidFill>
              </a:rPr>
              <a:t>and </a:t>
            </a:r>
            <a:r>
              <a:rPr lang="en-US" altLang="en-US" sz="2400">
                <a:solidFill>
                  <a:srgbClr val="0070C0"/>
                </a:solidFill>
              </a:rPr>
              <a:t>(O</a:t>
            </a:r>
            <a:r>
              <a:rPr lang="en-US" altLang="en-US" sz="2400" baseline="-25000">
                <a:solidFill>
                  <a:srgbClr val="0070C0"/>
                </a:solidFill>
              </a:rPr>
              <a:t>l</a:t>
            </a:r>
            <a:r>
              <a:rPr lang="en-US" altLang="en-US" sz="2400">
                <a:solidFill>
                  <a:srgbClr val="0070C0"/>
                </a:solidFill>
              </a:rPr>
              <a:t>, P, O</a:t>
            </a:r>
            <a:r>
              <a:rPr lang="en-US" altLang="en-US" sz="2400" baseline="-25000">
                <a:solidFill>
                  <a:srgbClr val="0070C0"/>
                </a:solidFill>
              </a:rPr>
              <a:t>r</a:t>
            </a:r>
            <a:r>
              <a:rPr lang="en-US" altLang="en-US" sz="2400">
                <a:solidFill>
                  <a:srgbClr val="0070C0"/>
                </a:solidFill>
              </a:rPr>
              <a:t>):</a:t>
            </a:r>
          </a:p>
          <a:p>
            <a:pPr>
              <a:spcBef>
                <a:spcPct val="0"/>
              </a:spcBef>
              <a:buFontTx/>
              <a:buNone/>
            </a:pPr>
            <a:endParaRPr lang="en-US" altLang="en-US" sz="2000">
              <a:solidFill>
                <a:srgbClr val="000000"/>
              </a:solidFill>
            </a:endParaRPr>
          </a:p>
          <a:p>
            <a:pPr>
              <a:spcBef>
                <a:spcPct val="0"/>
              </a:spcBef>
              <a:buFontTx/>
              <a:buNone/>
            </a:pPr>
            <a:endParaRPr lang="en-US" altLang="en-US" sz="2800">
              <a:solidFill>
                <a:srgbClr val="000000"/>
              </a:solidFill>
            </a:endParaRPr>
          </a:p>
          <a:p>
            <a:pPr>
              <a:spcBef>
                <a:spcPct val="0"/>
              </a:spcBef>
              <a:buFontTx/>
              <a:buNone/>
            </a:pPr>
            <a:r>
              <a:rPr lang="en-US" altLang="en-US" sz="2800">
                <a:solidFill>
                  <a:srgbClr val="000000"/>
                </a:solidFill>
              </a:rPr>
              <a:t>    </a:t>
            </a:r>
          </a:p>
          <a:p>
            <a:pPr>
              <a:spcBef>
                <a:spcPct val="0"/>
              </a:spcBef>
              <a:buFontTx/>
              <a:buNone/>
            </a:pPr>
            <a:endParaRPr lang="en-US" altLang="en-US" sz="2800">
              <a:solidFill>
                <a:srgbClr val="000000"/>
              </a:solidFill>
            </a:endParaRPr>
          </a:p>
          <a:p>
            <a:pPr>
              <a:spcBef>
                <a:spcPct val="0"/>
              </a:spcBef>
              <a:buFontTx/>
              <a:buNone/>
            </a:pPr>
            <a:endParaRPr lang="en-US" altLang="en-US" sz="2800">
              <a:solidFill>
                <a:srgbClr val="000000"/>
              </a:solidFill>
            </a:endParaRPr>
          </a:p>
          <a:p>
            <a:pPr>
              <a:spcBef>
                <a:spcPct val="0"/>
              </a:spcBef>
              <a:buFontTx/>
              <a:buNone/>
            </a:pPr>
            <a:endParaRPr lang="en-US" altLang="en-US" sz="2800">
              <a:solidFill>
                <a:srgbClr val="000000"/>
              </a:solidFill>
            </a:endParaRPr>
          </a:p>
        </p:txBody>
      </p:sp>
      <p:sp>
        <p:nvSpPr>
          <p:cNvPr id="11" name="Title 1"/>
          <p:cNvSpPr txBox="1">
            <a:spLocks/>
          </p:cNvSpPr>
          <p:nvPr/>
        </p:nvSpPr>
        <p:spPr bwMode="auto">
          <a:xfrm>
            <a:off x="304800" y="33338"/>
            <a:ext cx="8534400" cy="1143000"/>
          </a:xfrm>
          <a:prstGeom prst="rect">
            <a:avLst/>
          </a:prstGeom>
          <a:noFill/>
          <a:ln w="9525">
            <a:noFill/>
            <a:miter lim="800000"/>
            <a:headEnd/>
            <a:tailEnd/>
          </a:ln>
        </p:spPr>
        <p:txBody>
          <a:bodyPr anchor="ctr"/>
          <a:lstStyle/>
          <a:p>
            <a:pPr algn="ctr" eaLnBrk="1" hangingPunct="1">
              <a:defRPr/>
            </a:pPr>
            <a:r>
              <a:rPr lang="en-US" sz="4000" kern="0" dirty="0">
                <a:solidFill>
                  <a:srgbClr val="000000"/>
                </a:solidFill>
                <a:latin typeface="+mn-lt"/>
              </a:rPr>
              <a:t>Geometry for a simple stereo system</a:t>
            </a:r>
          </a:p>
        </p:txBody>
      </p:sp>
      <p:graphicFrame>
        <p:nvGraphicFramePr>
          <p:cNvPr id="12" name="Object 24"/>
          <p:cNvGraphicFramePr>
            <a:graphicFrameLocks noChangeAspect="1"/>
          </p:cNvGraphicFramePr>
          <p:nvPr/>
        </p:nvGraphicFramePr>
        <p:xfrm>
          <a:off x="5484813" y="3173413"/>
          <a:ext cx="2884487" cy="1236662"/>
        </p:xfrm>
        <a:graphic>
          <a:graphicData uri="http://schemas.openxmlformats.org/presentationml/2006/ole">
            <mc:AlternateContent xmlns:mc="http://schemas.openxmlformats.org/markup-compatibility/2006">
              <mc:Choice xmlns:v="urn:schemas-microsoft-com:vml" Requires="v">
                <p:oleObj spid="_x0000_s205923" name="Equation" r:id="rId5" imgW="977900" imgH="419100" progId="Equation.3">
                  <p:embed/>
                </p:oleObj>
              </mc:Choice>
              <mc:Fallback>
                <p:oleObj name="Equation" r:id="rId5" imgW="977900" imgH="419100" progId="Equation.3">
                  <p:embed/>
                  <p:pic>
                    <p:nvPicPr>
                      <p:cNvPr id="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4813" y="3173413"/>
                        <a:ext cx="2884487"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Isosceles Triangle 12"/>
          <p:cNvSpPr>
            <a:spLocks noChangeArrowheads="1"/>
          </p:cNvSpPr>
          <p:nvPr/>
        </p:nvSpPr>
        <p:spPr bwMode="auto">
          <a:xfrm>
            <a:off x="1531938" y="2516188"/>
            <a:ext cx="1890712" cy="1862137"/>
          </a:xfrm>
          <a:prstGeom prst="triangle">
            <a:avLst>
              <a:gd name="adj" fmla="val 5884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 name="Isosceles Triangle 13"/>
          <p:cNvSpPr>
            <a:spLocks noChangeArrowheads="1"/>
          </p:cNvSpPr>
          <p:nvPr/>
        </p:nvSpPr>
        <p:spPr bwMode="auto">
          <a:xfrm>
            <a:off x="1239838" y="2516188"/>
            <a:ext cx="2373312" cy="2336800"/>
          </a:xfrm>
          <a:prstGeom prst="triangle">
            <a:avLst>
              <a:gd name="adj" fmla="val 58819"/>
            </a:avLst>
          </a:prstGeom>
          <a:noFill/>
          <a:ln w="28575" algn="ctr">
            <a:solidFill>
              <a:srgbClr val="00B0F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graphicFrame>
        <p:nvGraphicFramePr>
          <p:cNvPr id="15" name="Object 25"/>
          <p:cNvGraphicFramePr>
            <a:graphicFrameLocks noChangeAspect="1"/>
          </p:cNvGraphicFramePr>
          <p:nvPr/>
        </p:nvGraphicFramePr>
        <p:xfrm>
          <a:off x="6361113" y="4889500"/>
          <a:ext cx="2338387" cy="1204913"/>
        </p:xfrm>
        <a:graphic>
          <a:graphicData uri="http://schemas.openxmlformats.org/presentationml/2006/ole">
            <mc:AlternateContent xmlns:mc="http://schemas.openxmlformats.org/markup-compatibility/2006">
              <mc:Choice xmlns:v="urn:schemas-microsoft-com:vml" Requires="v">
                <p:oleObj spid="_x0000_s205924" name="Equation" r:id="rId7" imgW="837836" imgH="431613" progId="Equation.3">
                  <p:embed/>
                </p:oleObj>
              </mc:Choice>
              <mc:Fallback>
                <p:oleObj name="Equation" r:id="rId7" imgW="837836" imgH="431613" progId="Equation.3">
                  <p:embed/>
                  <p:pic>
                    <p:nvPicPr>
                      <p:cNvPr id="0" name="Object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61113" y="4889500"/>
                        <a:ext cx="2338387"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Oval 15"/>
          <p:cNvSpPr>
            <a:spLocks noChangeArrowheads="1"/>
          </p:cNvSpPr>
          <p:nvPr/>
        </p:nvSpPr>
        <p:spPr bwMode="auto">
          <a:xfrm>
            <a:off x="7310438" y="5510213"/>
            <a:ext cx="1533525" cy="657225"/>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 name="TextBox 16"/>
          <p:cNvSpPr txBox="1">
            <a:spLocks noChangeArrowheads="1"/>
          </p:cNvSpPr>
          <p:nvPr/>
        </p:nvSpPr>
        <p:spPr bwMode="auto">
          <a:xfrm>
            <a:off x="4973638" y="5875338"/>
            <a:ext cx="2263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b="1">
                <a:solidFill>
                  <a:srgbClr val="000000"/>
                </a:solidFill>
              </a:rPr>
              <a:t>disparity</a:t>
            </a:r>
          </a:p>
        </p:txBody>
      </p:sp>
      <p:cxnSp>
        <p:nvCxnSpPr>
          <p:cNvPr id="19" name="Straight Arrow Connector 18"/>
          <p:cNvCxnSpPr>
            <a:cxnSpLocks noChangeShapeType="1"/>
            <a:endCxn id="16" idx="2"/>
          </p:cNvCxnSpPr>
          <p:nvPr/>
        </p:nvCxnSpPr>
        <p:spPr bwMode="auto">
          <a:xfrm flipV="1">
            <a:off x="6142038" y="5838825"/>
            <a:ext cx="1168400" cy="2190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mc:AlternateContent xmlns:mc="http://schemas.openxmlformats.org/markup-compatibility/2006">
        <mc:Choice xmlns:p14="http://schemas.microsoft.com/office/powerpoint/2010/main" Requires="p14">
          <p:contentPart p14:bwMode="auto" r:id="rId9">
            <p14:nvContentPartPr>
              <p14:cNvPr id="2" name="Ink 1">
                <a:extLst>
                  <a:ext uri="{FF2B5EF4-FFF2-40B4-BE49-F238E27FC236}">
                    <a16:creationId xmlns:a16="http://schemas.microsoft.com/office/drawing/2014/main" id="{C9C487BF-88BB-4F02-9EF5-65A6C3B7A29B}"/>
                  </a:ext>
                </a:extLst>
              </p14:cNvPr>
              <p14:cNvContentPartPr/>
              <p14:nvPr/>
            </p14:nvContentPartPr>
            <p14:xfrm>
              <a:off x="1211760" y="4116960"/>
              <a:ext cx="7396200" cy="1975320"/>
            </p14:xfrm>
          </p:contentPart>
        </mc:Choice>
        <mc:Fallback>
          <p:pic>
            <p:nvPicPr>
              <p:cNvPr id="2" name="Ink 1">
                <a:extLst>
                  <a:ext uri="{FF2B5EF4-FFF2-40B4-BE49-F238E27FC236}">
                    <a16:creationId xmlns:a16="http://schemas.microsoft.com/office/drawing/2014/main" id="{C9C487BF-88BB-4F02-9EF5-65A6C3B7A29B}"/>
                  </a:ext>
                </a:extLst>
              </p:cNvPr>
              <p:cNvPicPr/>
              <p:nvPr/>
            </p:nvPicPr>
            <p:blipFill>
              <a:blip r:embed="rId10"/>
              <a:stretch>
                <a:fillRect/>
              </a:stretch>
            </p:blipFill>
            <p:spPr>
              <a:xfrm>
                <a:off x="1202400" y="4107600"/>
                <a:ext cx="7414920" cy="19940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6" grpId="0" animBg="1"/>
      <p:bldP spid="1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pPr eaLnBrk="1" hangingPunct="1"/>
            <a:r>
              <a:rPr lang="en-US" altLang="en-US"/>
              <a:t>Depth from disparity</a:t>
            </a:r>
          </a:p>
        </p:txBody>
      </p:sp>
      <p:sp>
        <p:nvSpPr>
          <p:cNvPr id="207875" name="Text Box 3"/>
          <p:cNvSpPr txBox="1">
            <a:spLocks noChangeArrowheads="1"/>
          </p:cNvSpPr>
          <p:nvPr/>
        </p:nvSpPr>
        <p:spPr bwMode="auto">
          <a:xfrm>
            <a:off x="809625" y="1785938"/>
            <a:ext cx="1377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image I(x,y)</a:t>
            </a:r>
            <a:endParaRPr kumimoji="0" lang="en-GB"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7876" name="Text Box 4"/>
          <p:cNvSpPr txBox="1">
            <a:spLocks noChangeArrowheads="1"/>
          </p:cNvSpPr>
          <p:nvPr/>
        </p:nvSpPr>
        <p:spPr bwMode="auto">
          <a:xfrm>
            <a:off x="6851650" y="1749425"/>
            <a:ext cx="160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image I´(x´,y´)</a:t>
            </a:r>
            <a:endParaRPr kumimoji="0" lang="en-GB"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7877" name="Text Box 5"/>
          <p:cNvSpPr txBox="1">
            <a:spLocks noChangeArrowheads="1"/>
          </p:cNvSpPr>
          <p:nvPr/>
        </p:nvSpPr>
        <p:spPr bwMode="auto">
          <a:xfrm>
            <a:off x="3408363" y="1795463"/>
            <a:ext cx="225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Disparity map D(x,y)</a:t>
            </a:r>
            <a:endParaRPr kumimoji="0" lang="en-GB"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7878" name="Text Box 6"/>
          <p:cNvSpPr txBox="1">
            <a:spLocks noChangeArrowheads="1"/>
          </p:cNvSpPr>
          <p:nvPr/>
        </p:nvSpPr>
        <p:spPr bwMode="auto">
          <a:xfrm>
            <a:off x="2819400" y="4679950"/>
            <a:ext cx="2851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(x´,y´)=(x+D(x,y), y)</a:t>
            </a:r>
            <a:endPar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207879" name="Picture 7" descr="rect_006_007_lef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763" y="2433638"/>
            <a:ext cx="2741612"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80" name="Picture 8" descr="rect_006_007_righ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89663" y="2422525"/>
            <a:ext cx="274955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81" name="Picture 9" descr="disparity_006_007_l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5638" y="2425700"/>
            <a:ext cx="274955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82" name="Oval 10"/>
          <p:cNvSpPr>
            <a:spLocks noChangeArrowheads="1"/>
          </p:cNvSpPr>
          <p:nvPr/>
        </p:nvSpPr>
        <p:spPr bwMode="auto">
          <a:xfrm>
            <a:off x="1169988" y="3430588"/>
            <a:ext cx="36512" cy="36512"/>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7883" name="Oval 11"/>
          <p:cNvSpPr>
            <a:spLocks noChangeArrowheads="1"/>
          </p:cNvSpPr>
          <p:nvPr/>
        </p:nvSpPr>
        <p:spPr bwMode="auto">
          <a:xfrm>
            <a:off x="4129088" y="3394075"/>
            <a:ext cx="36512" cy="36513"/>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7884" name="Oval 12"/>
          <p:cNvSpPr>
            <a:spLocks noChangeArrowheads="1"/>
          </p:cNvSpPr>
          <p:nvPr/>
        </p:nvSpPr>
        <p:spPr bwMode="auto">
          <a:xfrm>
            <a:off x="6937375" y="3413125"/>
            <a:ext cx="36513" cy="36513"/>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7885" name="Freeform 13"/>
          <p:cNvSpPr>
            <a:spLocks/>
          </p:cNvSpPr>
          <p:nvPr/>
        </p:nvSpPr>
        <p:spPr bwMode="auto">
          <a:xfrm>
            <a:off x="6945313" y="3429000"/>
            <a:ext cx="166687" cy="42863"/>
          </a:xfrm>
          <a:custGeom>
            <a:avLst/>
            <a:gdLst>
              <a:gd name="T0" fmla="*/ 0 w 131"/>
              <a:gd name="T1" fmla="*/ 0 h 1"/>
              <a:gd name="T2" fmla="*/ 2147483646 w 131"/>
              <a:gd name="T3" fmla="*/ 0 h 1"/>
              <a:gd name="T4" fmla="*/ 0 60000 65536"/>
              <a:gd name="T5" fmla="*/ 0 60000 65536"/>
              <a:gd name="T6" fmla="*/ 0 w 131"/>
              <a:gd name="T7" fmla="*/ 0 h 1"/>
              <a:gd name="T8" fmla="*/ 131 w 131"/>
              <a:gd name="T9" fmla="*/ 1 h 1"/>
            </a:gdLst>
            <a:ahLst/>
            <a:cxnLst>
              <a:cxn ang="T4">
                <a:pos x="T0" y="T1"/>
              </a:cxn>
              <a:cxn ang="T5">
                <a:pos x="T2" y="T3"/>
              </a:cxn>
            </a:cxnLst>
            <a:rect l="T6" t="T7" r="T8" b="T9"/>
            <a:pathLst>
              <a:path w="131" h="1">
                <a:moveTo>
                  <a:pt x="0" y="0"/>
                </a:moveTo>
                <a:lnTo>
                  <a:pt x="131" y="0"/>
                </a:lnTo>
              </a:path>
            </a:pathLst>
          </a:custGeom>
          <a:noFill/>
          <a:ln w="9525" cap="flat" cmpd="sng">
            <a:solidFill>
              <a:srgbClr val="FF0000"/>
            </a:solidFill>
            <a:prstDash val="solid"/>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 name="TextBox 13"/>
          <p:cNvSpPr txBox="1">
            <a:spLocks noChangeArrowheads="1"/>
          </p:cNvSpPr>
          <p:nvPr/>
        </p:nvSpPr>
        <p:spPr bwMode="auto">
          <a:xfrm>
            <a:off x="457200" y="55626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If we could find the </a:t>
            </a: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corresponding points </a:t>
            </a: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 two images, we could </a:t>
            </a: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estimate relative depth</a:t>
            </a: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t>
            </a:r>
          </a:p>
        </p:txBody>
      </p:sp>
      <p:sp>
        <p:nvSpPr>
          <p:cNvPr id="15" name="TextBox 14"/>
          <p:cNvSpPr txBox="1"/>
          <p:nvPr/>
        </p:nvSpPr>
        <p:spPr>
          <a:xfrm>
            <a:off x="8010809" y="6550223"/>
            <a:ext cx="1170513"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James Hays</a:t>
            </a:r>
          </a:p>
        </p:txBody>
      </p:sp>
      <mc:AlternateContent xmlns:mc="http://schemas.openxmlformats.org/markup-compatibility/2006">
        <mc:Choice xmlns:p14="http://schemas.microsoft.com/office/powerpoint/2010/main" Requires="p14">
          <p:contentPart p14:bwMode="auto" r:id="rId6">
            <p14:nvContentPartPr>
              <p14:cNvPr id="2" name="Ink 1">
                <a:extLst>
                  <a:ext uri="{FF2B5EF4-FFF2-40B4-BE49-F238E27FC236}">
                    <a16:creationId xmlns:a16="http://schemas.microsoft.com/office/drawing/2014/main" id="{0CA9E2C5-25BF-4CC1-8BAC-E5718CCEA68A}"/>
                  </a:ext>
                </a:extLst>
              </p14:cNvPr>
              <p14:cNvContentPartPr/>
              <p14:nvPr/>
            </p14:nvContentPartPr>
            <p14:xfrm>
              <a:off x="4318560" y="5100120"/>
              <a:ext cx="847440" cy="68400"/>
            </p14:xfrm>
          </p:contentPart>
        </mc:Choice>
        <mc:Fallback>
          <p:pic>
            <p:nvPicPr>
              <p:cNvPr id="2" name="Ink 1">
                <a:extLst>
                  <a:ext uri="{FF2B5EF4-FFF2-40B4-BE49-F238E27FC236}">
                    <a16:creationId xmlns:a16="http://schemas.microsoft.com/office/drawing/2014/main" id="{0CA9E2C5-25BF-4CC1-8BAC-E5718CCEA68A}"/>
                  </a:ext>
                </a:extLst>
              </p:cNvPr>
              <p:cNvPicPr/>
              <p:nvPr/>
            </p:nvPicPr>
            <p:blipFill>
              <a:blip r:embed="rId7"/>
              <a:stretch>
                <a:fillRect/>
              </a:stretch>
            </p:blipFill>
            <p:spPr>
              <a:xfrm>
                <a:off x="4309200" y="5090760"/>
                <a:ext cx="866160" cy="87120"/>
              </a:xfrm>
              <a:prstGeom prst="rect">
                <a:avLst/>
              </a:prstGeom>
            </p:spPr>
          </p:pic>
        </mc:Fallback>
      </mc:AlternateContent>
    </p:spTree>
    <p:extLst>
      <p:ext uri="{BB962C8B-B14F-4D97-AF65-F5344CB8AC3E}">
        <p14:creationId xmlns:p14="http://schemas.microsoft.com/office/powerpoint/2010/main" val="20565818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Depth from disparity</a:t>
            </a:r>
          </a:p>
        </p:txBody>
      </p:sp>
      <p:sp>
        <p:nvSpPr>
          <p:cNvPr id="53" name="Content Placeholder 52"/>
          <p:cNvSpPr>
            <a:spLocks noGrp="1"/>
          </p:cNvSpPr>
          <p:nvPr>
            <p:ph idx="1"/>
          </p:nvPr>
        </p:nvSpPr>
        <p:spPr>
          <a:xfrm>
            <a:off x="457200" y="990601"/>
            <a:ext cx="8229600" cy="2667000"/>
          </a:xfrm>
        </p:spPr>
        <p:txBody>
          <a:bodyPr>
            <a:normAutofit fontScale="92500"/>
          </a:bodyPr>
          <a:lstStyle/>
          <a:p>
            <a:r>
              <a:rPr lang="en-US" sz="2800" dirty="0"/>
              <a:t>Goal: recover depth by finding image coordinate x’ that corresponds to x</a:t>
            </a:r>
          </a:p>
          <a:p>
            <a:r>
              <a:rPr lang="en-US" sz="2800" dirty="0"/>
              <a:t>Sub-Problems</a:t>
            </a:r>
          </a:p>
          <a:p>
            <a:pPr marL="914400" lvl="1" indent="-457200">
              <a:buFont typeface="+mj-lt"/>
              <a:buAutoNum type="arabicPeriod"/>
            </a:pPr>
            <a:r>
              <a:rPr lang="en-US" sz="2400" dirty="0"/>
              <a:t>Calibration: How do we recover the relation of the cameras (if not already known)?</a:t>
            </a:r>
          </a:p>
          <a:p>
            <a:pPr marL="914400" lvl="1" indent="-457200">
              <a:buFont typeface="+mj-lt"/>
              <a:buAutoNum type="arabicPeriod"/>
            </a:pPr>
            <a:r>
              <a:rPr lang="en-US" sz="2400" dirty="0"/>
              <a:t>Correspondence: How do we search for the matching point x’?</a:t>
            </a:r>
          </a:p>
        </p:txBody>
      </p:sp>
      <p:grpSp>
        <p:nvGrpSpPr>
          <p:cNvPr id="54" name="Group 53"/>
          <p:cNvGrpSpPr>
            <a:grpSpLocks noChangeAspect="1"/>
          </p:cNvGrpSpPr>
          <p:nvPr/>
        </p:nvGrpSpPr>
        <p:grpSpPr>
          <a:xfrm>
            <a:off x="3361601" y="3754448"/>
            <a:ext cx="2240346" cy="2976732"/>
            <a:chOff x="609600" y="753824"/>
            <a:chExt cx="3905925" cy="5189776"/>
          </a:xfrm>
        </p:grpSpPr>
        <p:grpSp>
          <p:nvGrpSpPr>
            <p:cNvPr id="55" name="Group 54"/>
            <p:cNvGrpSpPr>
              <a:grpSpLocks noChangeAspect="1"/>
            </p:cNvGrpSpPr>
            <p:nvPr/>
          </p:nvGrpSpPr>
          <p:grpSpPr>
            <a:xfrm>
              <a:off x="609600" y="1143000"/>
              <a:ext cx="3905925" cy="4800600"/>
              <a:chOff x="533400" y="957263"/>
              <a:chExt cx="4491038" cy="5519737"/>
            </a:xfrm>
          </p:grpSpPr>
          <p:sp>
            <p:nvSpPr>
              <p:cNvPr id="59" name="Freeform 4"/>
              <p:cNvSpPr>
                <a:spLocks/>
              </p:cNvSpPr>
              <p:nvPr/>
            </p:nvSpPr>
            <p:spPr bwMode="auto">
              <a:xfrm>
                <a:off x="3481388" y="957263"/>
                <a:ext cx="1220787" cy="839787"/>
              </a:xfrm>
              <a:custGeom>
                <a:avLst/>
                <a:gdLst>
                  <a:gd name="T0" fmla="*/ 2147483647 w 865"/>
                  <a:gd name="T1" fmla="*/ 0 h 529"/>
                  <a:gd name="T2" fmla="*/ 2147483647 w 865"/>
                  <a:gd name="T3" fmla="*/ 2147483647 h 529"/>
                  <a:gd name="T4" fmla="*/ 2147483647 w 865"/>
                  <a:gd name="T5" fmla="*/ 2147483647 h 529"/>
                  <a:gd name="T6" fmla="*/ 2147483647 w 865"/>
                  <a:gd name="T7" fmla="*/ 2147483647 h 529"/>
                  <a:gd name="T8" fmla="*/ 2147483647 w 865"/>
                  <a:gd name="T9" fmla="*/ 2147483647 h 529"/>
                  <a:gd name="T10" fmla="*/ 2147483647 w 865"/>
                  <a:gd name="T11" fmla="*/ 2147483647 h 529"/>
                  <a:gd name="T12" fmla="*/ 2147483647 w 865"/>
                  <a:gd name="T13" fmla="*/ 2147483647 h 529"/>
                  <a:gd name="T14" fmla="*/ 2147483647 w 865"/>
                  <a:gd name="T15" fmla="*/ 2147483647 h 529"/>
                  <a:gd name="T16" fmla="*/ 2147483647 w 865"/>
                  <a:gd name="T17" fmla="*/ 2147483647 h 529"/>
                  <a:gd name="T18" fmla="*/ 0 w 865"/>
                  <a:gd name="T19" fmla="*/ 2147483647 h 529"/>
                  <a:gd name="T20" fmla="*/ 0 w 865"/>
                  <a:gd name="T21" fmla="*/ 2147483647 h 529"/>
                  <a:gd name="T22" fmla="*/ 0 w 865"/>
                  <a:gd name="T23" fmla="*/ 2147483647 h 529"/>
                  <a:gd name="T24" fmla="*/ 2147483647 w 865"/>
                  <a:gd name="T25" fmla="*/ 2147483647 h 529"/>
                  <a:gd name="T26" fmla="*/ 2147483647 w 865"/>
                  <a:gd name="T27" fmla="*/ 2147483647 h 529"/>
                  <a:gd name="T28" fmla="*/ 2147483647 w 865"/>
                  <a:gd name="T29" fmla="*/ 2147483647 h 529"/>
                  <a:gd name="T30" fmla="*/ 2147483647 w 865"/>
                  <a:gd name="T31" fmla="*/ 2147483647 h 529"/>
                  <a:gd name="T32" fmla="*/ 2147483647 w 865"/>
                  <a:gd name="T33" fmla="*/ 2147483647 h 529"/>
                  <a:gd name="T34" fmla="*/ 2147483647 w 865"/>
                  <a:gd name="T35" fmla="*/ 2147483647 h 529"/>
                  <a:gd name="T36" fmla="*/ 2147483647 w 865"/>
                  <a:gd name="T37" fmla="*/ 2147483647 h 529"/>
                  <a:gd name="T38" fmla="*/ 2147483647 w 865"/>
                  <a:gd name="T39" fmla="*/ 2147483647 h 529"/>
                  <a:gd name="T40" fmla="*/ 2147483647 w 865"/>
                  <a:gd name="T41" fmla="*/ 2147483647 h 529"/>
                  <a:gd name="T42" fmla="*/ 2147483647 w 865"/>
                  <a:gd name="T43" fmla="*/ 2147483647 h 529"/>
                  <a:gd name="T44" fmla="*/ 2147483647 w 865"/>
                  <a:gd name="T45" fmla="*/ 2147483647 h 529"/>
                  <a:gd name="T46" fmla="*/ 2147483647 w 865"/>
                  <a:gd name="T47" fmla="*/ 2147483647 h 529"/>
                  <a:gd name="T48" fmla="*/ 2147483647 w 865"/>
                  <a:gd name="T49" fmla="*/ 2147483647 h 529"/>
                  <a:gd name="T50" fmla="*/ 2147483647 w 865"/>
                  <a:gd name="T51" fmla="*/ 2147483647 h 529"/>
                  <a:gd name="T52" fmla="*/ 2147483647 w 865"/>
                  <a:gd name="T53" fmla="*/ 2147483647 h 529"/>
                  <a:gd name="T54" fmla="*/ 2147483647 w 865"/>
                  <a:gd name="T55" fmla="*/ 2147483647 h 529"/>
                  <a:gd name="T56" fmla="*/ 2147483647 w 865"/>
                  <a:gd name="T57" fmla="*/ 2147483647 h 529"/>
                  <a:gd name="T58" fmla="*/ 2147483647 w 865"/>
                  <a:gd name="T59" fmla="*/ 2147483647 h 529"/>
                  <a:gd name="T60" fmla="*/ 2147483647 w 865"/>
                  <a:gd name="T61" fmla="*/ 2147483647 h 529"/>
                  <a:gd name="T62" fmla="*/ 2147483647 w 865"/>
                  <a:gd name="T63" fmla="*/ 2147483647 h 529"/>
                  <a:gd name="T64" fmla="*/ 2147483647 w 865"/>
                  <a:gd name="T65" fmla="*/ 2147483647 h 529"/>
                  <a:gd name="T66" fmla="*/ 2147483647 w 865"/>
                  <a:gd name="T67" fmla="*/ 2147483647 h 529"/>
                  <a:gd name="T68" fmla="*/ 2147483647 w 865"/>
                  <a:gd name="T69" fmla="*/ 2147483647 h 529"/>
                  <a:gd name="T70" fmla="*/ 2147483647 w 865"/>
                  <a:gd name="T71" fmla="*/ 2147483647 h 529"/>
                  <a:gd name="T72" fmla="*/ 2147483647 w 865"/>
                  <a:gd name="T73" fmla="*/ 2147483647 h 529"/>
                  <a:gd name="T74" fmla="*/ 2147483647 w 865"/>
                  <a:gd name="T75" fmla="*/ 2147483647 h 529"/>
                  <a:gd name="T76" fmla="*/ 2147483647 w 865"/>
                  <a:gd name="T77" fmla="*/ 2147483647 h 529"/>
                  <a:gd name="T78" fmla="*/ 2147483647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w="9525" cap="rnd">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0" name="Line 5"/>
              <p:cNvSpPr>
                <a:spLocks noChangeShapeType="1"/>
              </p:cNvSpPr>
              <p:nvPr/>
            </p:nvSpPr>
            <p:spPr bwMode="auto">
              <a:xfrm>
                <a:off x="890588" y="4310063"/>
                <a:ext cx="3251200" cy="1828800"/>
              </a:xfrm>
              <a:prstGeom prst="line">
                <a:avLst/>
              </a:pr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1" name="Freeform 9"/>
              <p:cNvSpPr>
                <a:spLocks/>
              </p:cNvSpPr>
              <p:nvPr/>
            </p:nvSpPr>
            <p:spPr bwMode="auto">
              <a:xfrm>
                <a:off x="1533525" y="1219200"/>
                <a:ext cx="2471738" cy="2462213"/>
              </a:xfrm>
              <a:custGeom>
                <a:avLst/>
                <a:gdLst>
                  <a:gd name="T0" fmla="*/ 0 w 1557"/>
                  <a:gd name="T1" fmla="*/ 2147483647 h 1551"/>
                  <a:gd name="T2" fmla="*/ 2147483647 w 1557"/>
                  <a:gd name="T3" fmla="*/ 0 h 1551"/>
                  <a:gd name="T4" fmla="*/ 0 60000 65536"/>
                  <a:gd name="T5" fmla="*/ 0 60000 65536"/>
                  <a:gd name="T6" fmla="*/ 0 w 1557"/>
                  <a:gd name="T7" fmla="*/ 0 h 1551"/>
                  <a:gd name="T8" fmla="*/ 1557 w 1557"/>
                  <a:gd name="T9" fmla="*/ 1551 h 1551"/>
                </a:gdLst>
                <a:ahLst/>
                <a:cxnLst>
                  <a:cxn ang="T4">
                    <a:pos x="T0" y="T1"/>
                  </a:cxn>
                  <a:cxn ang="T5">
                    <a:pos x="T2" y="T3"/>
                  </a:cxn>
                </a:cxnLst>
                <a:rect l="T6" t="T7" r="T8" b="T9"/>
                <a:pathLst>
                  <a:path w="1557" h="1551">
                    <a:moveTo>
                      <a:pt x="0" y="1551"/>
                    </a:moveTo>
                    <a:lnTo>
                      <a:pt x="1557" y="0"/>
                    </a:lnTo>
                  </a:path>
                </a:pathLst>
              </a:cu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2" name="Freeform 10"/>
              <p:cNvSpPr>
                <a:spLocks/>
              </p:cNvSpPr>
              <p:nvPr/>
            </p:nvSpPr>
            <p:spPr bwMode="auto">
              <a:xfrm>
                <a:off x="687388" y="2490788"/>
                <a:ext cx="1220787" cy="2001837"/>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3" name="Freeform 12"/>
              <p:cNvSpPr>
                <a:spLocks/>
              </p:cNvSpPr>
              <p:nvPr/>
            </p:nvSpPr>
            <p:spPr bwMode="auto">
              <a:xfrm>
                <a:off x="3990975" y="1219200"/>
                <a:ext cx="117475" cy="3910013"/>
              </a:xfrm>
              <a:custGeom>
                <a:avLst/>
                <a:gdLst>
                  <a:gd name="T0" fmla="*/ 2147483647 w 74"/>
                  <a:gd name="T1" fmla="*/ 2147483647 h 2463"/>
                  <a:gd name="T2" fmla="*/ 0 w 74"/>
                  <a:gd name="T3" fmla="*/ 0 h 2463"/>
                  <a:gd name="T4" fmla="*/ 0 60000 65536"/>
                  <a:gd name="T5" fmla="*/ 0 60000 65536"/>
                  <a:gd name="T6" fmla="*/ 0 w 74"/>
                  <a:gd name="T7" fmla="*/ 0 h 2463"/>
                  <a:gd name="T8" fmla="*/ 74 w 74"/>
                  <a:gd name="T9" fmla="*/ 2463 h 2463"/>
                </a:gdLst>
                <a:ahLst/>
                <a:cxnLst>
                  <a:cxn ang="T4">
                    <a:pos x="T0" y="T1"/>
                  </a:cxn>
                  <a:cxn ang="T5">
                    <a:pos x="T2" y="T3"/>
                  </a:cxn>
                </a:cxnLst>
                <a:rect l="T6" t="T7" r="T8" b="T9"/>
                <a:pathLst>
                  <a:path w="74" h="2463">
                    <a:moveTo>
                      <a:pt x="74" y="2463"/>
                    </a:moveTo>
                    <a:lnTo>
                      <a:pt x="0" y="0"/>
                    </a:lnTo>
                  </a:path>
                </a:pathLst>
              </a:cu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4" name="Freeform 13"/>
              <p:cNvSpPr>
                <a:spLocks/>
              </p:cNvSpPr>
              <p:nvPr/>
            </p:nvSpPr>
            <p:spPr bwMode="auto">
              <a:xfrm>
                <a:off x="3803650" y="4208463"/>
                <a:ext cx="1220788" cy="2001837"/>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5" name="Line 14"/>
              <p:cNvSpPr>
                <a:spLocks noChangeShapeType="1"/>
              </p:cNvSpPr>
              <p:nvPr/>
            </p:nvSpPr>
            <p:spPr bwMode="auto">
              <a:xfrm flipV="1">
                <a:off x="890588" y="3681413"/>
                <a:ext cx="642937" cy="628650"/>
              </a:xfrm>
              <a:prstGeom prst="line">
                <a:avLst/>
              </a:pr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6" name="Line 15"/>
              <p:cNvSpPr>
                <a:spLocks noChangeShapeType="1"/>
              </p:cNvSpPr>
              <p:nvPr/>
            </p:nvSpPr>
            <p:spPr bwMode="auto">
              <a:xfrm flipH="1" flipV="1">
                <a:off x="4108450" y="5129213"/>
                <a:ext cx="33338" cy="1009650"/>
              </a:xfrm>
              <a:prstGeom prst="line">
                <a:avLst/>
              </a:pr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7" name="Freeform 18"/>
              <p:cNvSpPr>
                <a:spLocks/>
              </p:cNvSpPr>
              <p:nvPr/>
            </p:nvSpPr>
            <p:spPr bwMode="auto">
              <a:xfrm>
                <a:off x="533400" y="4260850"/>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 name="Arc 19"/>
              <p:cNvSpPr>
                <a:spLocks/>
              </p:cNvSpPr>
              <p:nvPr/>
            </p:nvSpPr>
            <p:spPr bwMode="auto">
              <a:xfrm rot="720000">
                <a:off x="733425" y="4276725"/>
                <a:ext cx="211138" cy="236538"/>
              </a:xfrm>
              <a:custGeom>
                <a:avLst/>
                <a:gdLst>
                  <a:gd name="T0" fmla="*/ 0 w 21745"/>
                  <a:gd name="T1" fmla="*/ 0 h 21600"/>
                  <a:gd name="T2" fmla="*/ 2147483647 w 21745"/>
                  <a:gd name="T3" fmla="*/ 2147483647 h 21600"/>
                  <a:gd name="T4" fmla="*/ 1179876122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9" name="Line 20"/>
              <p:cNvSpPr>
                <a:spLocks noChangeShapeType="1"/>
              </p:cNvSpPr>
              <p:nvPr/>
            </p:nvSpPr>
            <p:spPr bwMode="auto">
              <a:xfrm flipH="1">
                <a:off x="533400" y="4095750"/>
                <a:ext cx="303213" cy="5508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0" name="Oval 21"/>
              <p:cNvSpPr>
                <a:spLocks noChangeArrowheads="1"/>
              </p:cNvSpPr>
              <p:nvPr/>
            </p:nvSpPr>
            <p:spPr bwMode="auto">
              <a:xfrm rot="19740000">
                <a:off x="811213" y="4281488"/>
                <a:ext cx="100012" cy="198437"/>
              </a:xfrm>
              <a:prstGeom prst="ellipse">
                <a:avLst/>
              </a:prstGeom>
              <a:solidFill>
                <a:schemeClr val="tx1"/>
              </a:solidFill>
              <a:ln w="12700">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 name="Line 22"/>
              <p:cNvSpPr>
                <a:spLocks noChangeShapeType="1"/>
              </p:cNvSpPr>
              <p:nvPr/>
            </p:nvSpPr>
            <p:spPr bwMode="auto">
              <a:xfrm flipV="1">
                <a:off x="533400" y="4502150"/>
                <a:ext cx="555625" cy="1444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2" name="Freeform 23"/>
              <p:cNvSpPr>
                <a:spLocks/>
              </p:cNvSpPr>
              <p:nvPr/>
            </p:nvSpPr>
            <p:spPr bwMode="auto">
              <a:xfrm>
                <a:off x="3784600" y="6089650"/>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3" name="Arc 24"/>
              <p:cNvSpPr>
                <a:spLocks/>
              </p:cNvSpPr>
              <p:nvPr/>
            </p:nvSpPr>
            <p:spPr bwMode="auto">
              <a:xfrm rot="720000">
                <a:off x="3984625" y="6105525"/>
                <a:ext cx="211138" cy="236538"/>
              </a:xfrm>
              <a:custGeom>
                <a:avLst/>
                <a:gdLst>
                  <a:gd name="T0" fmla="*/ 0 w 21745"/>
                  <a:gd name="T1" fmla="*/ 0 h 21600"/>
                  <a:gd name="T2" fmla="*/ 2147483647 w 21745"/>
                  <a:gd name="T3" fmla="*/ 2147483647 h 21600"/>
                  <a:gd name="T4" fmla="*/ 1179876122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4" name="Line 25"/>
              <p:cNvSpPr>
                <a:spLocks noChangeShapeType="1"/>
              </p:cNvSpPr>
              <p:nvPr/>
            </p:nvSpPr>
            <p:spPr bwMode="auto">
              <a:xfrm flipH="1">
                <a:off x="3784600" y="5924550"/>
                <a:ext cx="303213" cy="5508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5" name="Oval 26"/>
              <p:cNvSpPr>
                <a:spLocks noChangeArrowheads="1"/>
              </p:cNvSpPr>
              <p:nvPr/>
            </p:nvSpPr>
            <p:spPr bwMode="auto">
              <a:xfrm rot="19740000">
                <a:off x="4062413" y="6110288"/>
                <a:ext cx="100012" cy="198437"/>
              </a:xfrm>
              <a:prstGeom prst="ellipse">
                <a:avLst/>
              </a:prstGeom>
              <a:solidFill>
                <a:schemeClr val="tx1"/>
              </a:solidFill>
              <a:ln w="12700">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6" name="Line 27"/>
              <p:cNvSpPr>
                <a:spLocks noChangeShapeType="1"/>
              </p:cNvSpPr>
              <p:nvPr/>
            </p:nvSpPr>
            <p:spPr bwMode="auto">
              <a:xfrm flipV="1">
                <a:off x="3784600" y="6330950"/>
                <a:ext cx="555625" cy="1444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7" name="Oval 33"/>
              <p:cNvSpPr>
                <a:spLocks noChangeArrowheads="1"/>
              </p:cNvSpPr>
              <p:nvPr/>
            </p:nvSpPr>
            <p:spPr bwMode="auto">
              <a:xfrm>
                <a:off x="4079875" y="5081588"/>
                <a:ext cx="57150" cy="63500"/>
              </a:xfrm>
              <a:prstGeom prst="ellipse">
                <a:avLst/>
              </a:prstGeom>
              <a:solidFill>
                <a:srgbClr val="037C03"/>
              </a:solidFill>
              <a:ln w="12700">
                <a:solidFill>
                  <a:schemeClr val="bg2"/>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8" name="Oval 34"/>
              <p:cNvSpPr>
                <a:spLocks noChangeArrowheads="1"/>
              </p:cNvSpPr>
              <p:nvPr/>
            </p:nvSpPr>
            <p:spPr bwMode="auto">
              <a:xfrm>
                <a:off x="1504950" y="3649663"/>
                <a:ext cx="57150" cy="63500"/>
              </a:xfrm>
              <a:prstGeom prst="ellipse">
                <a:avLst/>
              </a:prstGeom>
              <a:solidFill>
                <a:srgbClr val="037C03"/>
              </a:solidFill>
              <a:ln w="12700">
                <a:solidFill>
                  <a:schemeClr val="bg2"/>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56" name="Text Box 26"/>
            <p:cNvSpPr txBox="1">
              <a:spLocks noChangeArrowheads="1"/>
            </p:cNvSpPr>
            <p:nvPr/>
          </p:nvSpPr>
          <p:spPr bwMode="auto">
            <a:xfrm>
              <a:off x="3657600" y="753824"/>
              <a:ext cx="809272" cy="547089"/>
            </a:xfrm>
            <a:prstGeom prst="rect">
              <a:avLst/>
            </a:prstGeom>
            <a:noFill/>
            <a:ln w="12700">
              <a:noFill/>
              <a:miter lim="800000"/>
              <a:headEnd/>
              <a:tailEnd/>
            </a:ln>
          </p:spPr>
          <p:txBody>
            <a:bodyPr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X</a:t>
              </a:r>
              <a:endParaRPr kumimoji="0" lang="en-US" sz="2000" b="0" i="0" u="none" strike="noStrike" kern="1200" cap="none" spc="0" normalizeH="0" baseline="-25000" noProof="0" dirty="0">
                <a:ln>
                  <a:noFill/>
                </a:ln>
                <a:solidFill>
                  <a:prstClr val="black"/>
                </a:solidFill>
                <a:effectLst/>
                <a:uLnTx/>
                <a:uFillTx/>
                <a:latin typeface="Arial" charset="0"/>
                <a:ea typeface="+mn-ea"/>
                <a:cs typeface="+mn-cs"/>
              </a:endParaRPr>
            </a:p>
          </p:txBody>
        </p:sp>
        <p:sp>
          <p:nvSpPr>
            <p:cNvPr id="57" name="Text Box 26"/>
            <p:cNvSpPr txBox="1">
              <a:spLocks noChangeArrowheads="1"/>
            </p:cNvSpPr>
            <p:nvPr/>
          </p:nvSpPr>
          <p:spPr bwMode="auto">
            <a:xfrm>
              <a:off x="867127" y="3092412"/>
              <a:ext cx="809272" cy="547089"/>
            </a:xfrm>
            <a:prstGeom prst="rect">
              <a:avLst/>
            </a:prstGeom>
            <a:noFill/>
            <a:ln w="12700">
              <a:noFill/>
              <a:miter lim="800000"/>
              <a:headEnd/>
              <a:tailEnd/>
            </a:ln>
          </p:spPr>
          <p:txBody>
            <a:bodyPr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x</a:t>
              </a:r>
              <a:endParaRPr kumimoji="0" lang="en-US" sz="2000" b="0" i="0" u="none" strike="noStrike" kern="1200" cap="none" spc="0" normalizeH="0" baseline="-25000" noProof="0" dirty="0">
                <a:ln>
                  <a:noFill/>
                </a:ln>
                <a:solidFill>
                  <a:prstClr val="black"/>
                </a:solidFill>
                <a:effectLst/>
                <a:uLnTx/>
                <a:uFillTx/>
                <a:latin typeface="Arial" charset="0"/>
                <a:ea typeface="+mn-ea"/>
                <a:cs typeface="+mn-cs"/>
              </a:endParaRPr>
            </a:p>
          </p:txBody>
        </p:sp>
        <p:sp>
          <p:nvSpPr>
            <p:cNvPr id="58" name="Text Box 26"/>
            <p:cNvSpPr txBox="1">
              <a:spLocks noChangeArrowheads="1"/>
            </p:cNvSpPr>
            <p:nvPr/>
          </p:nvSpPr>
          <p:spPr bwMode="auto">
            <a:xfrm>
              <a:off x="3520189" y="4479002"/>
              <a:ext cx="809272" cy="547089"/>
            </a:xfrm>
            <a:prstGeom prst="rect">
              <a:avLst/>
            </a:prstGeom>
            <a:noFill/>
            <a:ln w="12700">
              <a:noFill/>
              <a:miter lim="800000"/>
              <a:headEnd/>
              <a:tailEnd/>
            </a:ln>
          </p:spPr>
          <p:txBody>
            <a:bodyPr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x'</a:t>
              </a:r>
              <a:endParaRPr kumimoji="0" lang="en-US" sz="2000" b="0" i="0" u="none" strike="noStrike" kern="1200" cap="none" spc="0" normalizeH="0" baseline="-25000" noProof="0" dirty="0">
                <a:ln>
                  <a:noFill/>
                </a:ln>
                <a:solidFill>
                  <a:prstClr val="black"/>
                </a:solidFill>
                <a:effectLst/>
                <a:uLnTx/>
                <a:uFillTx/>
                <a:latin typeface="Arial" charset="0"/>
                <a:ea typeface="+mn-ea"/>
                <a:cs typeface="+mn-cs"/>
              </a:endParaRPr>
            </a:p>
          </p:txBody>
        </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need to know?</a:t>
            </a:r>
          </a:p>
        </p:txBody>
      </p:sp>
      <p:sp>
        <p:nvSpPr>
          <p:cNvPr id="3" name="Content Placeholder 2"/>
          <p:cNvSpPr>
            <a:spLocks noGrp="1"/>
          </p:cNvSpPr>
          <p:nvPr>
            <p:ph idx="1"/>
          </p:nvPr>
        </p:nvSpPr>
        <p:spPr/>
        <p:txBody>
          <a:bodyPr/>
          <a:lstStyle/>
          <a:p>
            <a:pPr marL="514350" indent="-514350">
              <a:buAutoNum type="arabicPeriod"/>
            </a:pPr>
            <a:r>
              <a:rPr lang="en-US" dirty="0"/>
              <a:t>Calibration for the two cameras.</a:t>
            </a:r>
          </a:p>
          <a:p>
            <a:pPr marL="914400" lvl="1" indent="-514350">
              <a:buAutoNum type="arabicPeriod"/>
            </a:pPr>
            <a:r>
              <a:rPr lang="en-US" dirty="0"/>
              <a:t>Intrinsic matrices for both cameras (e.g., f)</a:t>
            </a:r>
          </a:p>
          <a:p>
            <a:pPr marL="914400" lvl="1" indent="-514350">
              <a:buAutoNum type="arabicPeriod"/>
            </a:pPr>
            <a:r>
              <a:rPr lang="en-US" dirty="0"/>
              <a:t>Baseline distance T in parallel camera case</a:t>
            </a:r>
          </a:p>
          <a:p>
            <a:pPr marL="914400" lvl="1" indent="-514350">
              <a:buAutoNum type="arabicPeriod"/>
            </a:pPr>
            <a:r>
              <a:rPr lang="en-US" dirty="0"/>
              <a:t>R, t in non-parallel case</a:t>
            </a:r>
          </a:p>
          <a:p>
            <a:endParaRPr lang="en-US" dirty="0"/>
          </a:p>
          <a:p>
            <a:pPr marL="0" indent="0">
              <a:buNone/>
            </a:pPr>
            <a:r>
              <a:rPr lang="en-US" dirty="0"/>
              <a:t>2. Correspondence for every pixel.</a:t>
            </a:r>
          </a:p>
          <a:p>
            <a:pPr marL="0" indent="0">
              <a:buNone/>
            </a:pPr>
            <a:r>
              <a:rPr lang="en-US" sz="2800" dirty="0"/>
              <a:t>	Like project 2, but project 2 is “sparse”.</a:t>
            </a:r>
          </a:p>
          <a:p>
            <a:pPr marL="0" indent="0">
              <a:buNone/>
            </a:pPr>
            <a:r>
              <a:rPr lang="en-US" sz="2800" dirty="0"/>
              <a:t>	We need “dense” correspondence!</a:t>
            </a:r>
          </a:p>
        </p:txBody>
      </p:sp>
    </p:spTree>
    <p:extLst>
      <p:ext uri="{BB962C8B-B14F-4D97-AF65-F5344CB8AC3E}">
        <p14:creationId xmlns:p14="http://schemas.microsoft.com/office/powerpoint/2010/main" val="20137771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02173"/>
            <a:ext cx="4572000" cy="3036627"/>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602173"/>
            <a:ext cx="4572000" cy="3036627"/>
          </a:xfrm>
          <a:prstGeom prst="rect">
            <a:avLst/>
          </a:prstGeom>
        </p:spPr>
      </p:pic>
      <p:sp>
        <p:nvSpPr>
          <p:cNvPr id="10" name="Title 1"/>
          <p:cNvSpPr>
            <a:spLocks noGrp="1"/>
          </p:cNvSpPr>
          <p:nvPr>
            <p:ph type="title"/>
          </p:nvPr>
        </p:nvSpPr>
        <p:spPr>
          <a:xfrm>
            <a:off x="166716" y="392374"/>
            <a:ext cx="8839200" cy="1143000"/>
          </a:xfrm>
        </p:spPr>
        <p:txBody>
          <a:bodyPr>
            <a:normAutofit fontScale="90000"/>
          </a:bodyPr>
          <a:lstStyle/>
          <a:p>
            <a:pPr algn="l"/>
            <a:r>
              <a:rPr lang="en-US" sz="3600" dirty="0"/>
              <a:t>Correspondence for every pixel.</a:t>
            </a:r>
            <a:br>
              <a:rPr lang="en-US" sz="3600" dirty="0"/>
            </a:br>
            <a:r>
              <a:rPr lang="en-US" sz="3600" dirty="0"/>
              <a:t>Where do we need to search?</a:t>
            </a:r>
          </a:p>
        </p:txBody>
      </p:sp>
      <p:sp>
        <p:nvSpPr>
          <p:cNvPr id="11" name="Right Arrow 10"/>
          <p:cNvSpPr/>
          <p:nvPr/>
        </p:nvSpPr>
        <p:spPr bwMode="auto">
          <a:xfrm rot="19583374">
            <a:off x="1199476" y="4777146"/>
            <a:ext cx="838200" cy="4572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 name="Rectangle 13"/>
          <p:cNvSpPr/>
          <p:nvPr/>
        </p:nvSpPr>
        <p:spPr bwMode="auto">
          <a:xfrm>
            <a:off x="4572000" y="2602173"/>
            <a:ext cx="4572000" cy="3036627"/>
          </a:xfrm>
          <a:prstGeom prst="rect">
            <a:avLst/>
          </a:prstGeom>
          <a:solidFill>
            <a:schemeClr val="accent1">
              <a:alpha val="49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Oval 11"/>
          <p:cNvSpPr/>
          <p:nvPr/>
        </p:nvSpPr>
        <p:spPr bwMode="auto">
          <a:xfrm>
            <a:off x="5181600" y="4430973"/>
            <a:ext cx="1676400" cy="838200"/>
          </a:xfrm>
          <a:prstGeom prst="ellipse">
            <a:avLst/>
          </a:prstGeom>
          <a:solidFill>
            <a:schemeClr val="accent1">
              <a:alpha val="51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 name="Right Arrow 14"/>
          <p:cNvSpPr/>
          <p:nvPr/>
        </p:nvSpPr>
        <p:spPr bwMode="auto">
          <a:xfrm rot="6811734">
            <a:off x="5368003" y="3726858"/>
            <a:ext cx="838200" cy="4572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4586316" y="4735772"/>
            <a:ext cx="4557684" cy="87313"/>
          </a:xfrm>
          <a:prstGeom prst="rect">
            <a:avLst/>
          </a:prstGeom>
          <a:solidFill>
            <a:schemeClr val="accent1">
              <a:alpha val="48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rot="888750">
            <a:off x="4489003" y="4731685"/>
            <a:ext cx="4675312" cy="147302"/>
          </a:xfrm>
          <a:prstGeom prst="rect">
            <a:avLst/>
          </a:prstGeom>
          <a:solidFill>
            <a:schemeClr val="accent1">
              <a:alpha val="48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205912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15"/>
                                        </p:tgtEl>
                                      </p:cBhvr>
                                    </p:animEffect>
                                    <p:set>
                                      <p:cBhvr>
                                        <p:cTn id="42" dur="1" fill="hold">
                                          <p:stCondLst>
                                            <p:cond delay="499"/>
                                          </p:stCondLst>
                                        </p:cTn>
                                        <p:tgtEl>
                                          <p:spTgt spid="1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4" grpId="1" animBg="1"/>
      <p:bldP spid="12" grpId="0" animBg="1"/>
      <p:bldP spid="12" grpId="1" animBg="1"/>
      <p:bldP spid="15" grpId="0" animBg="1"/>
      <p:bldP spid="15" grpId="1" animBg="1"/>
      <p:bldP spid="16" grpId="0" animBg="1"/>
      <p:bldP spid="16" grpId="1" animBg="1"/>
      <p:bldP spid="1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828800"/>
            <a:ext cx="6705600" cy="3810000"/>
          </a:xfrm>
        </p:spPr>
        <p:txBody>
          <a:bodyPr/>
          <a:lstStyle/>
          <a:p>
            <a:pPr algn="ctr"/>
            <a:r>
              <a:rPr lang="en-US" dirty="0"/>
              <a:t>Wouldn’t it be nice to know </a:t>
            </a:r>
            <a:br>
              <a:rPr lang="en-US" dirty="0"/>
            </a:br>
            <a:r>
              <a:rPr lang="en-US" dirty="0"/>
              <a:t>where matches can live? </a:t>
            </a:r>
            <a:br>
              <a:rPr lang="en-US" dirty="0"/>
            </a:br>
            <a:br>
              <a:rPr lang="en-US" dirty="0"/>
            </a:br>
            <a:r>
              <a:rPr lang="en-US" i="1" dirty="0" err="1"/>
              <a:t>Epipolar</a:t>
            </a:r>
            <a:r>
              <a:rPr lang="en-US" i="1" dirty="0"/>
              <a:t> geometry</a:t>
            </a:r>
            <a:br>
              <a:rPr lang="en-US" i="1" dirty="0"/>
            </a:br>
            <a:r>
              <a:rPr lang="en-US" dirty="0"/>
              <a:t>Constrains 2D search to 1D</a:t>
            </a:r>
            <a:endParaRPr lang="en-US" i="1" dirty="0"/>
          </a:p>
        </p:txBody>
      </p:sp>
    </p:spTree>
    <p:extLst>
      <p:ext uri="{BB962C8B-B14F-4D97-AF65-F5344CB8AC3E}">
        <p14:creationId xmlns:p14="http://schemas.microsoft.com/office/powerpoint/2010/main" val="30829752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a:stretch>
            <a:fillRect/>
          </a:stretch>
        </p:blipFill>
        <p:spPr bwMode="auto">
          <a:xfrm>
            <a:off x="795338" y="901700"/>
            <a:ext cx="7662862" cy="3213100"/>
          </a:xfrm>
          <a:prstGeom prst="rect">
            <a:avLst/>
          </a:prstGeom>
          <a:noFill/>
          <a:ln w="9525">
            <a:noFill/>
            <a:miter lim="800000"/>
            <a:headEnd/>
            <a:tailEnd/>
          </a:ln>
        </p:spPr>
      </p:pic>
      <p:sp>
        <p:nvSpPr>
          <p:cNvPr id="711683" name="Text Box 3"/>
          <p:cNvSpPr txBox="1">
            <a:spLocks noChangeArrowheads="1"/>
          </p:cNvSpPr>
          <p:nvPr/>
        </p:nvSpPr>
        <p:spPr bwMode="auto">
          <a:xfrm>
            <a:off x="5373416" y="4290308"/>
            <a:ext cx="3770584" cy="707886"/>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Potential matches for </a:t>
            </a:r>
            <a:r>
              <a:rPr kumimoji="0" lang="en-US" sz="2000" b="0" i="1" u="none" strike="noStrike" kern="1200" cap="none" spc="0" normalizeH="0" baseline="0" noProof="0" dirty="0">
                <a:ln>
                  <a:noFill/>
                </a:ln>
                <a:solidFill>
                  <a:prstClr val="black"/>
                </a:solidFill>
                <a:effectLst/>
                <a:uLnTx/>
                <a:uFillTx/>
                <a:latin typeface="Arial" charset="0"/>
                <a:ea typeface="+mn-ea"/>
                <a:cs typeface="+mn-cs"/>
              </a:rPr>
              <a:t>x</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 have to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lie on the corresponding line </a:t>
            </a:r>
            <a:r>
              <a:rPr kumimoji="0" lang="en-US" sz="2000" b="0" i="1" u="none" strike="noStrike" kern="1200" cap="none" spc="0" normalizeH="0" baseline="0" noProof="0" dirty="0">
                <a:ln>
                  <a:noFill/>
                </a:ln>
                <a:solidFill>
                  <a:prstClr val="black"/>
                </a:solidFill>
                <a:effectLst/>
                <a:uLnTx/>
                <a:uFillTx/>
                <a:latin typeface="Arial" charset="0"/>
                <a:ea typeface="+mn-ea"/>
                <a:cs typeface="+mn-cs"/>
              </a:rPr>
              <a:t>l’</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a:t>
            </a:r>
          </a:p>
        </p:txBody>
      </p:sp>
      <p:sp>
        <p:nvSpPr>
          <p:cNvPr id="711684" name="Text Box 4"/>
          <p:cNvSpPr txBox="1">
            <a:spLocks noChangeArrowheads="1"/>
          </p:cNvSpPr>
          <p:nvPr/>
        </p:nvSpPr>
        <p:spPr bwMode="auto">
          <a:xfrm>
            <a:off x="394458" y="4295635"/>
            <a:ext cx="3828292" cy="707886"/>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Potential matches for </a:t>
            </a:r>
            <a:r>
              <a:rPr kumimoji="0" lang="en-US" sz="2000" b="0" i="1" u="none" strike="noStrike" kern="1200" cap="none" spc="0" normalizeH="0" baseline="0" noProof="0" dirty="0">
                <a:ln>
                  <a:noFill/>
                </a:ln>
                <a:solidFill>
                  <a:prstClr val="black"/>
                </a:solidFill>
                <a:effectLst/>
                <a:uLnTx/>
                <a:uFillTx/>
                <a:latin typeface="Arial" charset="0"/>
                <a:ea typeface="+mn-ea"/>
                <a:cs typeface="+mn-cs"/>
              </a:rPr>
              <a:t>x’</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 have to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lie on the corresponding line </a:t>
            </a:r>
            <a:r>
              <a:rPr kumimoji="0" lang="en-US" sz="2000" b="0" i="1" u="none" strike="noStrike" kern="1200" cap="none" spc="0" normalizeH="0" baseline="0" noProof="0" dirty="0">
                <a:ln>
                  <a:noFill/>
                </a:ln>
                <a:solidFill>
                  <a:prstClr val="black"/>
                </a:solidFill>
                <a:effectLst/>
                <a:uLnTx/>
                <a:uFillTx/>
                <a:latin typeface="Arial" charset="0"/>
                <a:ea typeface="+mn-ea"/>
                <a:cs typeface="+mn-cs"/>
              </a:rPr>
              <a:t>l</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a:t>
            </a:r>
          </a:p>
        </p:txBody>
      </p:sp>
      <p:sp>
        <p:nvSpPr>
          <p:cNvPr id="711685" name="Oval 5"/>
          <p:cNvSpPr>
            <a:spLocks noChangeArrowheads="1"/>
          </p:cNvSpPr>
          <p:nvPr/>
        </p:nvSpPr>
        <p:spPr bwMode="auto">
          <a:xfrm>
            <a:off x="2884488" y="2406650"/>
            <a:ext cx="76200" cy="762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86" name="Line 6"/>
          <p:cNvSpPr>
            <a:spLocks noChangeShapeType="1"/>
          </p:cNvSpPr>
          <p:nvPr/>
        </p:nvSpPr>
        <p:spPr bwMode="auto">
          <a:xfrm flipH="1">
            <a:off x="6084888" y="2330450"/>
            <a:ext cx="254000" cy="1581150"/>
          </a:xfrm>
          <a:prstGeom prst="line">
            <a:avLst/>
          </a:prstGeom>
          <a:noFill/>
          <a:ln w="28575">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87" name="Oval 7"/>
          <p:cNvSpPr>
            <a:spLocks noChangeArrowheads="1"/>
          </p:cNvSpPr>
          <p:nvPr/>
        </p:nvSpPr>
        <p:spPr bwMode="auto">
          <a:xfrm>
            <a:off x="6275388" y="2406650"/>
            <a:ext cx="76200" cy="76200"/>
          </a:xfrm>
          <a:prstGeom prst="ellipse">
            <a:avLst/>
          </a:prstGeom>
          <a:solidFill>
            <a:srgbClr val="CC3300"/>
          </a:solidFill>
          <a:ln w="9525">
            <a:solidFill>
              <a:srgbClr val="CC3300"/>
            </a:solidFill>
            <a:round/>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Verdana" pitchFamily="34" charset="0"/>
              <a:ea typeface="+mn-ea"/>
              <a:cs typeface="+mn-cs"/>
            </a:endParaRPr>
          </a:p>
        </p:txBody>
      </p:sp>
      <p:sp>
        <p:nvSpPr>
          <p:cNvPr id="711688" name="Line 8"/>
          <p:cNvSpPr>
            <a:spLocks noChangeShapeType="1"/>
          </p:cNvSpPr>
          <p:nvPr/>
        </p:nvSpPr>
        <p:spPr bwMode="auto">
          <a:xfrm flipH="1" flipV="1">
            <a:off x="2909888" y="2311400"/>
            <a:ext cx="241300" cy="1562100"/>
          </a:xfrm>
          <a:prstGeom prst="line">
            <a:avLst/>
          </a:prstGeom>
          <a:noFill/>
          <a:ln w="28575">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89" name="Oval 9"/>
          <p:cNvSpPr>
            <a:spLocks noChangeArrowheads="1"/>
          </p:cNvSpPr>
          <p:nvPr/>
        </p:nvSpPr>
        <p:spPr bwMode="auto">
          <a:xfrm>
            <a:off x="3316288" y="2101850"/>
            <a:ext cx="76200" cy="762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90" name="Oval 10"/>
          <p:cNvSpPr>
            <a:spLocks noChangeArrowheads="1"/>
          </p:cNvSpPr>
          <p:nvPr/>
        </p:nvSpPr>
        <p:spPr bwMode="auto">
          <a:xfrm>
            <a:off x="3970338" y="1657350"/>
            <a:ext cx="76200" cy="762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91" name="Oval 11"/>
          <p:cNvSpPr>
            <a:spLocks noChangeArrowheads="1"/>
          </p:cNvSpPr>
          <p:nvPr/>
        </p:nvSpPr>
        <p:spPr bwMode="auto">
          <a:xfrm>
            <a:off x="6275388" y="2400300"/>
            <a:ext cx="76200" cy="762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92" name="Oval 12"/>
          <p:cNvSpPr>
            <a:spLocks noChangeArrowheads="1"/>
          </p:cNvSpPr>
          <p:nvPr/>
        </p:nvSpPr>
        <p:spPr bwMode="auto">
          <a:xfrm>
            <a:off x="6224588" y="2755900"/>
            <a:ext cx="76200" cy="762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93" name="Oval 13"/>
          <p:cNvSpPr>
            <a:spLocks noChangeArrowheads="1"/>
          </p:cNvSpPr>
          <p:nvPr/>
        </p:nvSpPr>
        <p:spPr bwMode="auto">
          <a:xfrm>
            <a:off x="6167438" y="3048000"/>
            <a:ext cx="76200" cy="762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494" name="Rectangle 14"/>
          <p:cNvSpPr>
            <a:spLocks noGrp="1" noChangeArrowheads="1"/>
          </p:cNvSpPr>
          <p:nvPr>
            <p:ph type="title"/>
          </p:nvPr>
        </p:nvSpPr>
        <p:spPr/>
        <p:txBody>
          <a:bodyPr/>
          <a:lstStyle/>
          <a:p>
            <a:r>
              <a:rPr lang="en-US" dirty="0"/>
              <a:t>Key idea: </a:t>
            </a:r>
            <a:r>
              <a:rPr lang="en-US" dirty="0" err="1"/>
              <a:t>Epipolar</a:t>
            </a:r>
            <a:r>
              <a:rPr lang="en-US" dirty="0"/>
              <a:t> constraint</a:t>
            </a:r>
          </a:p>
        </p:txBody>
      </p:sp>
      <p:sp>
        <p:nvSpPr>
          <p:cNvPr id="20495" name="Freeform 15"/>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12" y="80"/>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496" name="Text Box 16"/>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0497" name="Freeform 17"/>
          <p:cNvSpPr>
            <a:spLocks/>
          </p:cNvSpPr>
          <p:nvPr/>
        </p:nvSpPr>
        <p:spPr bwMode="auto">
          <a:xfrm>
            <a:off x="6019800" y="2336800"/>
            <a:ext cx="273050" cy="254000"/>
          </a:xfrm>
          <a:custGeom>
            <a:avLst/>
            <a:gdLst>
              <a:gd name="T0" fmla="*/ 2147483647 w 172"/>
              <a:gd name="T1" fmla="*/ 2147483647 h 160"/>
              <a:gd name="T2" fmla="*/ 0 w 172"/>
              <a:gd name="T3" fmla="*/ 2147483647 h 160"/>
              <a:gd name="T4" fmla="*/ 2147483647 w 172"/>
              <a:gd name="T5" fmla="*/ 2147483647 h 160"/>
              <a:gd name="T6" fmla="*/ 2147483647 w 172"/>
              <a:gd name="T7" fmla="*/ 2147483647 h 160"/>
              <a:gd name="T8" fmla="*/ 2147483647 w 172"/>
              <a:gd name="T9" fmla="*/ 0 h 160"/>
              <a:gd name="T10" fmla="*/ 2147483647 w 172"/>
              <a:gd name="T11" fmla="*/ 2147483647 h 160"/>
              <a:gd name="T12" fmla="*/ 0 60000 65536"/>
              <a:gd name="T13" fmla="*/ 0 60000 65536"/>
              <a:gd name="T14" fmla="*/ 0 60000 65536"/>
              <a:gd name="T15" fmla="*/ 0 60000 65536"/>
              <a:gd name="T16" fmla="*/ 0 60000 65536"/>
              <a:gd name="T17" fmla="*/ 0 60000 65536"/>
              <a:gd name="T18" fmla="*/ 0 w 172"/>
              <a:gd name="T19" fmla="*/ 0 h 160"/>
              <a:gd name="T20" fmla="*/ 172 w 172"/>
              <a:gd name="T21" fmla="*/ 160 h 160"/>
            </a:gdLst>
            <a:ahLst/>
            <a:cxnLst>
              <a:cxn ang="T12">
                <a:pos x="T0" y="T1"/>
              </a:cxn>
              <a:cxn ang="T13">
                <a:pos x="T2" y="T3"/>
              </a:cxn>
              <a:cxn ang="T14">
                <a:pos x="T4" y="T5"/>
              </a:cxn>
              <a:cxn ang="T15">
                <a:pos x="T6" y="T7"/>
              </a:cxn>
              <a:cxn ang="T16">
                <a:pos x="T8" y="T9"/>
              </a:cxn>
              <a:cxn ang="T17">
                <a:pos x="T10" y="T11"/>
              </a:cxn>
            </a:cxnLst>
            <a:rect l="T18" t="T19" r="T20" b="T21"/>
            <a:pathLst>
              <a:path w="172" h="160">
                <a:moveTo>
                  <a:pt x="48" y="16"/>
                </a:moveTo>
                <a:lnTo>
                  <a:pt x="0" y="112"/>
                </a:lnTo>
                <a:lnTo>
                  <a:pt x="48" y="160"/>
                </a:lnTo>
                <a:lnTo>
                  <a:pt x="144" y="112"/>
                </a:lnTo>
                <a:lnTo>
                  <a:pt x="172" y="0"/>
                </a:lnTo>
                <a:lnTo>
                  <a:pt x="48" y="16"/>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98" name="Text Box 18"/>
          <p:cNvSpPr txBox="1">
            <a:spLocks noChangeArrowheads="1"/>
          </p:cNvSpPr>
          <p:nvPr/>
        </p:nvSpPr>
        <p:spPr bwMode="auto">
          <a:xfrm>
            <a:off x="6019800" y="22860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0499" name="Freeform 19"/>
          <p:cNvSpPr>
            <a:spLocks/>
          </p:cNvSpPr>
          <p:nvPr/>
        </p:nvSpPr>
        <p:spPr bwMode="auto">
          <a:xfrm>
            <a:off x="8001000" y="1524000"/>
            <a:ext cx="381000" cy="304800"/>
          </a:xfrm>
          <a:custGeom>
            <a:avLst/>
            <a:gdLst>
              <a:gd name="T0" fmla="*/ 2147483647 w 240"/>
              <a:gd name="T1" fmla="*/ 2147483647 h 192"/>
              <a:gd name="T2" fmla="*/ 2147483647 w 240"/>
              <a:gd name="T3" fmla="*/ 0 h 192"/>
              <a:gd name="T4" fmla="*/ 2147483647 w 240"/>
              <a:gd name="T5" fmla="*/ 2147483647 h 192"/>
              <a:gd name="T6" fmla="*/ 0 w 240"/>
              <a:gd name="T7" fmla="*/ 2147483647 h 192"/>
              <a:gd name="T8" fmla="*/ 2147483647 w 240"/>
              <a:gd name="T9" fmla="*/ 2147483647 h 192"/>
              <a:gd name="T10" fmla="*/ 2147483647 w 240"/>
              <a:gd name="T11" fmla="*/ 2147483647 h 192"/>
              <a:gd name="T12" fmla="*/ 0 60000 65536"/>
              <a:gd name="T13" fmla="*/ 0 60000 65536"/>
              <a:gd name="T14" fmla="*/ 0 60000 65536"/>
              <a:gd name="T15" fmla="*/ 0 60000 65536"/>
              <a:gd name="T16" fmla="*/ 0 60000 65536"/>
              <a:gd name="T17" fmla="*/ 0 60000 65536"/>
              <a:gd name="T18" fmla="*/ 0 w 240"/>
              <a:gd name="T19" fmla="*/ 0 h 192"/>
              <a:gd name="T20" fmla="*/ 240 w 240"/>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240" h="192">
                <a:moveTo>
                  <a:pt x="240" y="192"/>
                </a:moveTo>
                <a:lnTo>
                  <a:pt x="240" y="0"/>
                </a:lnTo>
                <a:lnTo>
                  <a:pt x="88" y="24"/>
                </a:lnTo>
                <a:lnTo>
                  <a:pt x="0" y="96"/>
                </a:lnTo>
                <a:lnTo>
                  <a:pt x="96" y="192"/>
                </a:lnTo>
                <a:lnTo>
                  <a:pt x="240" y="192"/>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00" name="Freeform 20"/>
          <p:cNvSpPr>
            <a:spLocks/>
          </p:cNvSpPr>
          <p:nvPr/>
        </p:nvSpPr>
        <p:spPr bwMode="auto">
          <a:xfrm>
            <a:off x="838200" y="1536700"/>
            <a:ext cx="260350" cy="292100"/>
          </a:xfrm>
          <a:custGeom>
            <a:avLst/>
            <a:gdLst>
              <a:gd name="T0" fmla="*/ 2147483647 w 164"/>
              <a:gd name="T1" fmla="*/ 0 h 184"/>
              <a:gd name="T2" fmla="*/ 0 w 164"/>
              <a:gd name="T3" fmla="*/ 2147483647 h 184"/>
              <a:gd name="T4" fmla="*/ 2147483647 w 164"/>
              <a:gd name="T5" fmla="*/ 2147483647 h 184"/>
              <a:gd name="T6" fmla="*/ 2147483647 w 164"/>
              <a:gd name="T7" fmla="*/ 2147483647 h 184"/>
              <a:gd name="T8" fmla="*/ 2147483647 w 164"/>
              <a:gd name="T9" fmla="*/ 2147483647 h 184"/>
              <a:gd name="T10" fmla="*/ 2147483647 w 164"/>
              <a:gd name="T11" fmla="*/ 0 h 184"/>
              <a:gd name="T12" fmla="*/ 0 60000 65536"/>
              <a:gd name="T13" fmla="*/ 0 60000 65536"/>
              <a:gd name="T14" fmla="*/ 0 60000 65536"/>
              <a:gd name="T15" fmla="*/ 0 60000 65536"/>
              <a:gd name="T16" fmla="*/ 0 60000 65536"/>
              <a:gd name="T17" fmla="*/ 0 60000 65536"/>
              <a:gd name="T18" fmla="*/ 0 w 164"/>
              <a:gd name="T19" fmla="*/ 0 h 184"/>
              <a:gd name="T20" fmla="*/ 164 w 164"/>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164" h="184">
                <a:moveTo>
                  <a:pt x="32" y="0"/>
                </a:moveTo>
                <a:lnTo>
                  <a:pt x="0" y="136"/>
                </a:lnTo>
                <a:lnTo>
                  <a:pt x="48" y="184"/>
                </a:lnTo>
                <a:lnTo>
                  <a:pt x="148" y="176"/>
                </a:lnTo>
                <a:lnTo>
                  <a:pt x="164" y="36"/>
                </a:lnTo>
                <a:lnTo>
                  <a:pt x="32"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01" name="Freeform 21"/>
          <p:cNvSpPr>
            <a:spLocks/>
          </p:cNvSpPr>
          <p:nvPr/>
        </p:nvSpPr>
        <p:spPr bwMode="auto">
          <a:xfrm>
            <a:off x="5905500" y="2667000"/>
            <a:ext cx="336550" cy="698500"/>
          </a:xfrm>
          <a:custGeom>
            <a:avLst/>
            <a:gdLst>
              <a:gd name="T0" fmla="*/ 2147483647 w 212"/>
              <a:gd name="T1" fmla="*/ 2147483647 h 440"/>
              <a:gd name="T2" fmla="*/ 2147483647 w 212"/>
              <a:gd name="T3" fmla="*/ 2147483647 h 440"/>
              <a:gd name="T4" fmla="*/ 0 w 212"/>
              <a:gd name="T5" fmla="*/ 2147483647 h 440"/>
              <a:gd name="T6" fmla="*/ 2147483647 w 212"/>
              <a:gd name="T7" fmla="*/ 2147483647 h 440"/>
              <a:gd name="T8" fmla="*/ 2147483647 w 212"/>
              <a:gd name="T9" fmla="*/ 0 h 440"/>
              <a:gd name="T10" fmla="*/ 2147483647 w 212"/>
              <a:gd name="T11" fmla="*/ 2147483647 h 440"/>
              <a:gd name="T12" fmla="*/ 0 60000 65536"/>
              <a:gd name="T13" fmla="*/ 0 60000 65536"/>
              <a:gd name="T14" fmla="*/ 0 60000 65536"/>
              <a:gd name="T15" fmla="*/ 0 60000 65536"/>
              <a:gd name="T16" fmla="*/ 0 60000 65536"/>
              <a:gd name="T17" fmla="*/ 0 60000 65536"/>
              <a:gd name="T18" fmla="*/ 0 w 212"/>
              <a:gd name="T19" fmla="*/ 0 h 440"/>
              <a:gd name="T20" fmla="*/ 212 w 212"/>
              <a:gd name="T21" fmla="*/ 440 h 440"/>
            </a:gdLst>
            <a:ahLst/>
            <a:cxnLst>
              <a:cxn ang="T12">
                <a:pos x="T0" y="T1"/>
              </a:cxn>
              <a:cxn ang="T13">
                <a:pos x="T2" y="T3"/>
              </a:cxn>
              <a:cxn ang="T14">
                <a:pos x="T4" y="T5"/>
              </a:cxn>
              <a:cxn ang="T15">
                <a:pos x="T6" y="T7"/>
              </a:cxn>
              <a:cxn ang="T16">
                <a:pos x="T8" y="T9"/>
              </a:cxn>
              <a:cxn ang="T17">
                <a:pos x="T10" y="T11"/>
              </a:cxn>
            </a:cxnLst>
            <a:rect l="T18" t="T19" r="T20" b="T21"/>
            <a:pathLst>
              <a:path w="212" h="440">
                <a:moveTo>
                  <a:pt x="72" y="16"/>
                </a:moveTo>
                <a:lnTo>
                  <a:pt x="24" y="112"/>
                </a:lnTo>
                <a:lnTo>
                  <a:pt x="0" y="400"/>
                </a:lnTo>
                <a:lnTo>
                  <a:pt x="132" y="440"/>
                </a:lnTo>
                <a:lnTo>
                  <a:pt x="212" y="0"/>
                </a:lnTo>
                <a:lnTo>
                  <a:pt x="72" y="16"/>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02" name="Freeform 22"/>
          <p:cNvSpPr>
            <a:spLocks/>
          </p:cNvSpPr>
          <p:nvPr/>
        </p:nvSpPr>
        <p:spPr bwMode="auto">
          <a:xfrm>
            <a:off x="3854450" y="1371600"/>
            <a:ext cx="368300" cy="298450"/>
          </a:xfrm>
          <a:custGeom>
            <a:avLst/>
            <a:gdLst>
              <a:gd name="T0" fmla="*/ 2147483647 w 232"/>
              <a:gd name="T1" fmla="*/ 2147483647 h 188"/>
              <a:gd name="T2" fmla="*/ 2147483647 w 232"/>
              <a:gd name="T3" fmla="*/ 2147483647 h 188"/>
              <a:gd name="T4" fmla="*/ 0 w 232"/>
              <a:gd name="T5" fmla="*/ 2147483647 h 188"/>
              <a:gd name="T6" fmla="*/ 2147483647 w 232"/>
              <a:gd name="T7" fmla="*/ 2147483647 h 188"/>
              <a:gd name="T8" fmla="*/ 2147483647 w 232"/>
              <a:gd name="T9" fmla="*/ 2147483647 h 188"/>
              <a:gd name="T10" fmla="*/ 2147483647 w 232"/>
              <a:gd name="T11" fmla="*/ 2147483647 h 188"/>
              <a:gd name="T12" fmla="*/ 2147483647 w 232"/>
              <a:gd name="T13" fmla="*/ 0 h 188"/>
              <a:gd name="T14" fmla="*/ 2147483647 w 232"/>
              <a:gd name="T15" fmla="*/ 2147483647 h 188"/>
              <a:gd name="T16" fmla="*/ 0 60000 65536"/>
              <a:gd name="T17" fmla="*/ 0 60000 65536"/>
              <a:gd name="T18" fmla="*/ 0 60000 65536"/>
              <a:gd name="T19" fmla="*/ 0 60000 65536"/>
              <a:gd name="T20" fmla="*/ 0 60000 65536"/>
              <a:gd name="T21" fmla="*/ 0 60000 65536"/>
              <a:gd name="T22" fmla="*/ 0 60000 65536"/>
              <a:gd name="T23" fmla="*/ 0 60000 65536"/>
              <a:gd name="T24" fmla="*/ 0 w 232"/>
              <a:gd name="T25" fmla="*/ 0 h 188"/>
              <a:gd name="T26" fmla="*/ 232 w 232"/>
              <a:gd name="T27" fmla="*/ 188 h 1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2" h="188">
                <a:moveTo>
                  <a:pt x="68" y="16"/>
                </a:moveTo>
                <a:lnTo>
                  <a:pt x="20" y="112"/>
                </a:lnTo>
                <a:lnTo>
                  <a:pt x="0" y="164"/>
                </a:lnTo>
                <a:lnTo>
                  <a:pt x="56" y="188"/>
                </a:lnTo>
                <a:lnTo>
                  <a:pt x="136" y="148"/>
                </a:lnTo>
                <a:lnTo>
                  <a:pt x="232" y="80"/>
                </a:lnTo>
                <a:lnTo>
                  <a:pt x="192" y="0"/>
                </a:lnTo>
                <a:lnTo>
                  <a:pt x="68" y="16"/>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03" name="Freeform 23"/>
          <p:cNvSpPr>
            <a:spLocks/>
          </p:cNvSpPr>
          <p:nvPr/>
        </p:nvSpPr>
        <p:spPr bwMode="auto">
          <a:xfrm>
            <a:off x="3200400" y="1828800"/>
            <a:ext cx="381000" cy="260350"/>
          </a:xfrm>
          <a:custGeom>
            <a:avLst/>
            <a:gdLst>
              <a:gd name="T0" fmla="*/ 2147483647 w 240"/>
              <a:gd name="T1" fmla="*/ 2147483647 h 164"/>
              <a:gd name="T2" fmla="*/ 2147483647 w 240"/>
              <a:gd name="T3" fmla="*/ 2147483647 h 164"/>
              <a:gd name="T4" fmla="*/ 0 w 240"/>
              <a:gd name="T5" fmla="*/ 2147483647 h 164"/>
              <a:gd name="T6" fmla="*/ 2147483647 w 240"/>
              <a:gd name="T7" fmla="*/ 2147483647 h 164"/>
              <a:gd name="T8" fmla="*/ 2147483647 w 240"/>
              <a:gd name="T9" fmla="*/ 2147483647 h 164"/>
              <a:gd name="T10" fmla="*/ 2147483647 w 240"/>
              <a:gd name="T11" fmla="*/ 0 h 164"/>
              <a:gd name="T12" fmla="*/ 2147483647 w 240"/>
              <a:gd name="T13" fmla="*/ 2147483647 h 164"/>
              <a:gd name="T14" fmla="*/ 0 60000 65536"/>
              <a:gd name="T15" fmla="*/ 0 60000 65536"/>
              <a:gd name="T16" fmla="*/ 0 60000 65536"/>
              <a:gd name="T17" fmla="*/ 0 60000 65536"/>
              <a:gd name="T18" fmla="*/ 0 60000 65536"/>
              <a:gd name="T19" fmla="*/ 0 60000 65536"/>
              <a:gd name="T20" fmla="*/ 0 60000 65536"/>
              <a:gd name="T21" fmla="*/ 0 w 240"/>
              <a:gd name="T22" fmla="*/ 0 h 164"/>
              <a:gd name="T23" fmla="*/ 240 w 240"/>
              <a:gd name="T24" fmla="*/ 164 h 1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164">
                <a:moveTo>
                  <a:pt x="76" y="16"/>
                </a:moveTo>
                <a:lnTo>
                  <a:pt x="28" y="112"/>
                </a:lnTo>
                <a:lnTo>
                  <a:pt x="0" y="156"/>
                </a:lnTo>
                <a:lnTo>
                  <a:pt x="104" y="164"/>
                </a:lnTo>
                <a:lnTo>
                  <a:pt x="240" y="80"/>
                </a:lnTo>
                <a:lnTo>
                  <a:pt x="200" y="0"/>
                </a:lnTo>
                <a:lnTo>
                  <a:pt x="76" y="16"/>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704" name="Text Box 24"/>
          <p:cNvSpPr txBox="1">
            <a:spLocks noChangeArrowheads="1"/>
          </p:cNvSpPr>
          <p:nvPr/>
        </p:nvSpPr>
        <p:spPr bwMode="auto">
          <a:xfrm>
            <a:off x="3733800" y="1349375"/>
            <a:ext cx="303213" cy="304800"/>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711705" name="Text Box 25"/>
          <p:cNvSpPr txBox="1">
            <a:spLocks noChangeArrowheads="1"/>
          </p:cNvSpPr>
          <p:nvPr/>
        </p:nvSpPr>
        <p:spPr bwMode="auto">
          <a:xfrm>
            <a:off x="5943600" y="26670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711706" name="Text Box 26"/>
          <p:cNvSpPr txBox="1">
            <a:spLocks noChangeArrowheads="1"/>
          </p:cNvSpPr>
          <p:nvPr/>
        </p:nvSpPr>
        <p:spPr bwMode="auto">
          <a:xfrm>
            <a:off x="3124200" y="1752600"/>
            <a:ext cx="303213" cy="304800"/>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711707" name="Text Box 27"/>
          <p:cNvSpPr txBox="1">
            <a:spLocks noChangeArrowheads="1"/>
          </p:cNvSpPr>
          <p:nvPr/>
        </p:nvSpPr>
        <p:spPr bwMode="auto">
          <a:xfrm>
            <a:off x="5867400" y="30480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711708" name="Oval 28"/>
          <p:cNvSpPr>
            <a:spLocks noChangeArrowheads="1"/>
          </p:cNvSpPr>
          <p:nvPr/>
        </p:nvSpPr>
        <p:spPr bwMode="auto">
          <a:xfrm>
            <a:off x="4592638" y="1225550"/>
            <a:ext cx="76200" cy="762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09" name="Rectangle 29"/>
          <p:cNvSpPr>
            <a:spLocks noChangeArrowheads="1"/>
          </p:cNvSpPr>
          <p:nvPr/>
        </p:nvSpPr>
        <p:spPr bwMode="auto">
          <a:xfrm>
            <a:off x="4419600" y="914400"/>
            <a:ext cx="304800"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710" name="Text Box 30"/>
          <p:cNvSpPr txBox="1">
            <a:spLocks noChangeArrowheads="1"/>
          </p:cNvSpPr>
          <p:nvPr/>
        </p:nvSpPr>
        <p:spPr bwMode="auto">
          <a:xfrm>
            <a:off x="4343400" y="914400"/>
            <a:ext cx="457200" cy="304800"/>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BA50A622-F616-4E02-B119-79C8DCC119E2}"/>
                  </a:ext>
                </a:extLst>
              </p14:cNvPr>
              <p14:cNvContentPartPr/>
              <p14:nvPr/>
            </p14:nvContentPartPr>
            <p14:xfrm>
              <a:off x="686880" y="793800"/>
              <a:ext cx="7973280" cy="3860280"/>
            </p14:xfrm>
          </p:contentPart>
        </mc:Choice>
        <mc:Fallback>
          <p:pic>
            <p:nvPicPr>
              <p:cNvPr id="2" name="Ink 1">
                <a:extLst>
                  <a:ext uri="{FF2B5EF4-FFF2-40B4-BE49-F238E27FC236}">
                    <a16:creationId xmlns:a16="http://schemas.microsoft.com/office/drawing/2014/main" id="{BA50A622-F616-4E02-B119-79C8DCC119E2}"/>
                  </a:ext>
                </a:extLst>
              </p:cNvPr>
              <p:cNvPicPr/>
              <p:nvPr/>
            </p:nvPicPr>
            <p:blipFill>
              <a:blip r:embed="rId5"/>
              <a:stretch>
                <a:fillRect/>
              </a:stretch>
            </p:blipFill>
            <p:spPr>
              <a:xfrm>
                <a:off x="677520" y="784440"/>
                <a:ext cx="7992000" cy="38790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168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1168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7116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1708"/>
                                        </p:tgtEl>
                                        <p:attrNameLst>
                                          <p:attrName>style.visibility</p:attrName>
                                        </p:attrNameLst>
                                      </p:cBhvr>
                                      <p:to>
                                        <p:strVal val="visible"/>
                                      </p:to>
                                    </p:set>
                                  </p:childTnLst>
                                  <p:subTnLst>
                                    <p:set>
                                      <p:cBhvr override="childStyle">
                                        <p:cTn dur="1" fill="hold" display="0" masterRel="nextClick" afterEffect="1"/>
                                        <p:tgtEl>
                                          <p:spTgt spid="711708"/>
                                        </p:tgtEl>
                                        <p:attrNameLst>
                                          <p:attrName>style.visibility</p:attrName>
                                        </p:attrNameLst>
                                      </p:cBhvr>
                                      <p:to>
                                        <p:strVal val="hidden"/>
                                      </p:to>
                                    </p:set>
                                  </p:subTnLst>
                                </p:cTn>
                              </p:par>
                              <p:par>
                                <p:cTn id="15" presetID="1" presetClass="entr" presetSubtype="0" fill="hold" grpId="0" nodeType="withEffect">
                                  <p:stCondLst>
                                    <p:cond delay="0"/>
                                  </p:stCondLst>
                                  <p:childTnLst>
                                    <p:set>
                                      <p:cBhvr>
                                        <p:cTn id="16" dur="1" fill="hold">
                                          <p:stCondLst>
                                            <p:cond delay="499"/>
                                          </p:stCondLst>
                                        </p:cTn>
                                        <p:tgtEl>
                                          <p:spTgt spid="711691"/>
                                        </p:tgtEl>
                                        <p:attrNameLst>
                                          <p:attrName>style.visibility</p:attrName>
                                        </p:attrNameLst>
                                      </p:cBhvr>
                                      <p:to>
                                        <p:strVal val="visible"/>
                                      </p:to>
                                    </p:set>
                                  </p:childTnLst>
                                  <p:subTnLst>
                                    <p:set>
                                      <p:cBhvr override="childStyle">
                                        <p:cTn dur="1" fill="hold" display="0" masterRel="nextClick" afterEffect="1"/>
                                        <p:tgtEl>
                                          <p:spTgt spid="711691"/>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711690"/>
                                        </p:tgtEl>
                                        <p:attrNameLst>
                                          <p:attrName>style.visibility</p:attrName>
                                        </p:attrNameLst>
                                      </p:cBhvr>
                                      <p:to>
                                        <p:strVal val="visible"/>
                                      </p:to>
                                    </p:set>
                                  </p:childTnLst>
                                  <p:subTnLst>
                                    <p:set>
                                      <p:cBhvr override="childStyle">
                                        <p:cTn dur="1" fill="hold" display="0" masterRel="nextClick" afterEffect="1"/>
                                        <p:tgtEl>
                                          <p:spTgt spid="711690"/>
                                        </p:tgtEl>
                                        <p:attrNameLst>
                                          <p:attrName>style.visibility</p:attrName>
                                        </p:attrNameLst>
                                      </p:cBhvr>
                                      <p:to>
                                        <p:strVal val="hidden"/>
                                      </p:to>
                                    </p:set>
                                  </p:subTnLst>
                                </p:cTn>
                              </p:par>
                              <p:par>
                                <p:cTn id="21" presetID="1" presetClass="entr" presetSubtype="0" fill="hold" grpId="0" nodeType="withEffect">
                                  <p:stCondLst>
                                    <p:cond delay="0"/>
                                  </p:stCondLst>
                                  <p:childTnLst>
                                    <p:set>
                                      <p:cBhvr>
                                        <p:cTn id="22" dur="1" fill="hold">
                                          <p:stCondLst>
                                            <p:cond delay="499"/>
                                          </p:stCondLst>
                                        </p:cTn>
                                        <p:tgtEl>
                                          <p:spTgt spid="711692"/>
                                        </p:tgtEl>
                                        <p:attrNameLst>
                                          <p:attrName>style.visibility</p:attrName>
                                        </p:attrNameLst>
                                      </p:cBhvr>
                                      <p:to>
                                        <p:strVal val="visible"/>
                                      </p:to>
                                    </p:set>
                                  </p:childTnLst>
                                  <p:subTnLst>
                                    <p:set>
                                      <p:cBhvr override="childStyle">
                                        <p:cTn dur="1" fill="hold" display="0" masterRel="nextClick" afterEffect="1"/>
                                        <p:tgtEl>
                                          <p:spTgt spid="711692"/>
                                        </p:tgtEl>
                                        <p:attrNameLst>
                                          <p:attrName>style.visibility</p:attrName>
                                        </p:attrNameLst>
                                      </p:cBhvr>
                                      <p:to>
                                        <p:strVal val="hidden"/>
                                      </p:to>
                                    </p:set>
                                  </p:subTnLst>
                                </p:cTn>
                              </p:par>
                              <p:par>
                                <p:cTn id="23" presetID="1" presetClass="entr" presetSubtype="0" fill="hold" grpId="0" nodeType="withEffect">
                                  <p:stCondLst>
                                    <p:cond delay="0"/>
                                  </p:stCondLst>
                                  <p:childTnLst>
                                    <p:set>
                                      <p:cBhvr>
                                        <p:cTn id="24" dur="1" fill="hold">
                                          <p:stCondLst>
                                            <p:cond delay="0"/>
                                          </p:stCondLst>
                                        </p:cTn>
                                        <p:tgtEl>
                                          <p:spTgt spid="711704"/>
                                        </p:tgtEl>
                                        <p:attrNameLst>
                                          <p:attrName>style.visibility</p:attrName>
                                        </p:attrNameLst>
                                      </p:cBhvr>
                                      <p:to>
                                        <p:strVal val="visible"/>
                                      </p:to>
                                    </p:set>
                                  </p:childTnLst>
                                  <p:subTnLst>
                                    <p:set>
                                      <p:cBhvr override="childStyle">
                                        <p:cTn dur="1" fill="hold" display="0" masterRel="nextClick" afterEffect="1"/>
                                        <p:tgtEl>
                                          <p:spTgt spid="711704"/>
                                        </p:tgtEl>
                                        <p:attrNameLst>
                                          <p:attrName>style.visibility</p:attrName>
                                        </p:attrNameLst>
                                      </p:cBhvr>
                                      <p:to>
                                        <p:strVal val="hidden"/>
                                      </p:to>
                                    </p:set>
                                  </p:subTnLst>
                                </p:cTn>
                              </p:par>
                              <p:par>
                                <p:cTn id="25" presetID="1" presetClass="entr" presetSubtype="0" fill="hold" grpId="0" nodeType="withEffect">
                                  <p:stCondLst>
                                    <p:cond delay="0"/>
                                  </p:stCondLst>
                                  <p:childTnLst>
                                    <p:set>
                                      <p:cBhvr>
                                        <p:cTn id="26" dur="1" fill="hold">
                                          <p:stCondLst>
                                            <p:cond delay="0"/>
                                          </p:stCondLst>
                                        </p:cTn>
                                        <p:tgtEl>
                                          <p:spTgt spid="711705"/>
                                        </p:tgtEl>
                                        <p:attrNameLst>
                                          <p:attrName>style.visibility</p:attrName>
                                        </p:attrNameLst>
                                      </p:cBhvr>
                                      <p:to>
                                        <p:strVal val="visible"/>
                                      </p:to>
                                    </p:set>
                                  </p:childTnLst>
                                  <p:subTnLst>
                                    <p:set>
                                      <p:cBhvr override="childStyle">
                                        <p:cTn dur="1" fill="hold" display="0" masterRel="nextClick" afterEffect="1"/>
                                        <p:tgtEl>
                                          <p:spTgt spid="711705"/>
                                        </p:tgtEl>
                                        <p:attrNameLst>
                                          <p:attrName>style.visibility</p:attrName>
                                        </p:attrNameLst>
                                      </p:cBhvr>
                                      <p:to>
                                        <p:strVal val="hidden"/>
                                      </p:to>
                                    </p:set>
                                  </p:subTnLst>
                                </p:cTn>
                              </p:par>
                              <p:par>
                                <p:cTn id="27" presetID="1" presetClass="exit" presetSubtype="0" fill="hold" grpId="0" nodeType="withEffect">
                                  <p:stCondLst>
                                    <p:cond delay="0"/>
                                  </p:stCondLst>
                                  <p:childTnLst>
                                    <p:set>
                                      <p:cBhvr>
                                        <p:cTn id="28" dur="1" fill="hold">
                                          <p:stCondLst>
                                            <p:cond delay="0"/>
                                          </p:stCondLst>
                                        </p:cTn>
                                        <p:tgtEl>
                                          <p:spTgt spid="711710"/>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71169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11689"/>
                                        </p:tgtEl>
                                        <p:attrNameLst>
                                          <p:attrName>style.visibility</p:attrName>
                                        </p:attrNameLst>
                                      </p:cBhvr>
                                      <p:to>
                                        <p:strVal val="visible"/>
                                      </p:to>
                                    </p:set>
                                  </p:childTnLst>
                                  <p:subTnLst>
                                    <p:set>
                                      <p:cBhvr override="childStyle">
                                        <p:cTn dur="1" fill="hold" display="0" masterRel="nextClick" afterEffect="1"/>
                                        <p:tgtEl>
                                          <p:spTgt spid="711689"/>
                                        </p:tgtEl>
                                        <p:attrNameLst>
                                          <p:attrName>style.visibility</p:attrName>
                                        </p:attrNameLst>
                                      </p:cBhvr>
                                      <p:to>
                                        <p:strVal val="hidden"/>
                                      </p:to>
                                    </p:set>
                                  </p:subTnLst>
                                </p:cTn>
                              </p:par>
                              <p:par>
                                <p:cTn id="35" presetID="1" presetClass="entr" presetSubtype="0" fill="hold" grpId="0" nodeType="withEffect">
                                  <p:stCondLst>
                                    <p:cond delay="0"/>
                                  </p:stCondLst>
                                  <p:childTnLst>
                                    <p:set>
                                      <p:cBhvr>
                                        <p:cTn id="36" dur="1" fill="hold">
                                          <p:stCondLst>
                                            <p:cond delay="499"/>
                                          </p:stCondLst>
                                        </p:cTn>
                                        <p:tgtEl>
                                          <p:spTgt spid="711693"/>
                                        </p:tgtEl>
                                        <p:attrNameLst>
                                          <p:attrName>style.visibility</p:attrName>
                                        </p:attrNameLst>
                                      </p:cBhvr>
                                      <p:to>
                                        <p:strVal val="visible"/>
                                      </p:to>
                                    </p:set>
                                  </p:childTnLst>
                                  <p:subTnLst>
                                    <p:set>
                                      <p:cBhvr override="childStyle">
                                        <p:cTn dur="1" fill="hold" display="0" masterRel="nextClick" afterEffect="1"/>
                                        <p:tgtEl>
                                          <p:spTgt spid="711693"/>
                                        </p:tgtEl>
                                        <p:attrNameLst>
                                          <p:attrName>style.visibility</p:attrName>
                                        </p:attrNameLst>
                                      </p:cBhvr>
                                      <p:to>
                                        <p:strVal val="hidden"/>
                                      </p:to>
                                    </p:set>
                                  </p:subTnLst>
                                </p:cTn>
                              </p:par>
                              <p:par>
                                <p:cTn id="37" presetID="1" presetClass="entr" presetSubtype="0" fill="hold" grpId="0" nodeType="withEffect">
                                  <p:stCondLst>
                                    <p:cond delay="0"/>
                                  </p:stCondLst>
                                  <p:childTnLst>
                                    <p:set>
                                      <p:cBhvr>
                                        <p:cTn id="38" dur="1" fill="hold">
                                          <p:stCondLst>
                                            <p:cond delay="0"/>
                                          </p:stCondLst>
                                        </p:cTn>
                                        <p:tgtEl>
                                          <p:spTgt spid="711706"/>
                                        </p:tgtEl>
                                        <p:attrNameLst>
                                          <p:attrName>style.visibility</p:attrName>
                                        </p:attrNameLst>
                                      </p:cBhvr>
                                      <p:to>
                                        <p:strVal val="visible"/>
                                      </p:to>
                                    </p:set>
                                  </p:childTnLst>
                                  <p:subTnLst>
                                    <p:set>
                                      <p:cBhvr override="childStyle">
                                        <p:cTn dur="1" fill="hold" display="0" masterRel="nextClick" afterEffect="1"/>
                                        <p:tgtEl>
                                          <p:spTgt spid="711706"/>
                                        </p:tgtEl>
                                        <p:attrNameLst>
                                          <p:attrName>style.visibility</p:attrName>
                                        </p:attrNameLst>
                                      </p:cBhvr>
                                      <p:to>
                                        <p:strVal val="hidden"/>
                                      </p:to>
                                    </p:set>
                                  </p:subTnLst>
                                </p:cTn>
                              </p:par>
                              <p:par>
                                <p:cTn id="39" presetID="1" presetClass="entr" presetSubtype="0" fill="hold" grpId="0" nodeType="withEffect">
                                  <p:stCondLst>
                                    <p:cond delay="0"/>
                                  </p:stCondLst>
                                  <p:childTnLst>
                                    <p:set>
                                      <p:cBhvr>
                                        <p:cTn id="40" dur="1" fill="hold">
                                          <p:stCondLst>
                                            <p:cond delay="0"/>
                                          </p:stCondLst>
                                        </p:cTn>
                                        <p:tgtEl>
                                          <p:spTgt spid="711707"/>
                                        </p:tgtEl>
                                        <p:attrNameLst>
                                          <p:attrName>style.visibility</p:attrName>
                                        </p:attrNameLst>
                                      </p:cBhvr>
                                      <p:to>
                                        <p:strVal val="visible"/>
                                      </p:to>
                                    </p:set>
                                  </p:childTnLst>
                                  <p:subTnLst>
                                    <p:set>
                                      <p:cBhvr override="childStyle">
                                        <p:cTn dur="1" fill="hold" display="0" masterRel="nextClick" afterEffect="1"/>
                                        <p:tgtEl>
                                          <p:spTgt spid="711707"/>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71168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499"/>
                                          </p:stCondLst>
                                        </p:cTn>
                                        <p:tgtEl>
                                          <p:spTgt spid="71168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499"/>
                                          </p:stCondLst>
                                        </p:cTn>
                                        <p:tgtEl>
                                          <p:spTgt spid="7116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1683" grpId="0" autoUpdateAnimBg="0"/>
      <p:bldP spid="711684" grpId="0" autoUpdateAnimBg="0"/>
      <p:bldP spid="711685" grpId="0" animBg="1"/>
      <p:bldP spid="711686" grpId="0" animBg="1"/>
      <p:bldP spid="711687" grpId="0" animBg="1" autoUpdateAnimBg="0"/>
      <p:bldP spid="711688" grpId="0" animBg="1"/>
      <p:bldP spid="711689" grpId="0" animBg="1"/>
      <p:bldP spid="711690" grpId="0" animBg="1"/>
      <p:bldP spid="711691" grpId="0" animBg="1"/>
      <p:bldP spid="711692" grpId="0" animBg="1"/>
      <p:bldP spid="711693" grpId="0" animBg="1"/>
      <p:bldP spid="711698" grpId="0"/>
      <p:bldP spid="711704" grpId="0" animBg="1"/>
      <p:bldP spid="711705" grpId="0"/>
      <p:bldP spid="711706" grpId="0" animBg="1"/>
      <p:bldP spid="711707" grpId="0"/>
      <p:bldP spid="711708" grpId="0" animBg="1"/>
      <p:bldP spid="711710"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a:stretch>
            <a:fillRect/>
          </a:stretch>
        </p:blipFill>
        <p:spPr bwMode="auto">
          <a:xfrm>
            <a:off x="838200" y="877888"/>
            <a:ext cx="7696200" cy="3236912"/>
          </a:xfrm>
          <a:prstGeom prst="rect">
            <a:avLst/>
          </a:prstGeom>
          <a:noFill/>
          <a:ln w="9525">
            <a:noFill/>
            <a:miter lim="800000"/>
            <a:headEnd/>
            <a:tailEnd/>
          </a:ln>
        </p:spPr>
      </p:pic>
      <p:sp>
        <p:nvSpPr>
          <p:cNvPr id="591876" name="Line 4"/>
          <p:cNvSpPr>
            <a:spLocks noChangeShapeType="1"/>
          </p:cNvSpPr>
          <p:nvPr/>
        </p:nvSpPr>
        <p:spPr bwMode="auto">
          <a:xfrm flipV="1">
            <a:off x="1073150" y="3741738"/>
            <a:ext cx="2098675" cy="1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77" name="Line 5"/>
          <p:cNvSpPr>
            <a:spLocks noChangeShapeType="1"/>
          </p:cNvSpPr>
          <p:nvPr/>
        </p:nvSpPr>
        <p:spPr bwMode="auto">
          <a:xfrm>
            <a:off x="3524250" y="3748088"/>
            <a:ext cx="23114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78" name="Line 6"/>
          <p:cNvSpPr>
            <a:spLocks noChangeShapeType="1"/>
          </p:cNvSpPr>
          <p:nvPr/>
        </p:nvSpPr>
        <p:spPr bwMode="auto">
          <a:xfrm>
            <a:off x="6210300" y="3748088"/>
            <a:ext cx="20955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79" name="Line 7"/>
          <p:cNvSpPr>
            <a:spLocks noChangeShapeType="1"/>
          </p:cNvSpPr>
          <p:nvPr/>
        </p:nvSpPr>
        <p:spPr bwMode="auto">
          <a:xfrm>
            <a:off x="6419850" y="2452688"/>
            <a:ext cx="1885950" cy="12890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80" name="Line 8"/>
          <p:cNvSpPr>
            <a:spLocks noChangeShapeType="1"/>
          </p:cNvSpPr>
          <p:nvPr/>
        </p:nvSpPr>
        <p:spPr bwMode="auto">
          <a:xfrm>
            <a:off x="4724400" y="1284288"/>
            <a:ext cx="1466850" cy="10033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81" name="Line 9"/>
          <p:cNvSpPr>
            <a:spLocks noChangeShapeType="1"/>
          </p:cNvSpPr>
          <p:nvPr/>
        </p:nvSpPr>
        <p:spPr bwMode="auto">
          <a:xfrm flipV="1">
            <a:off x="3187700" y="1271588"/>
            <a:ext cx="1473200" cy="10096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82" name="Line 10"/>
          <p:cNvSpPr>
            <a:spLocks noChangeShapeType="1"/>
          </p:cNvSpPr>
          <p:nvPr/>
        </p:nvSpPr>
        <p:spPr bwMode="auto">
          <a:xfrm flipV="1">
            <a:off x="1060450" y="2446338"/>
            <a:ext cx="1892300" cy="128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83" name="Text Box 11"/>
          <p:cNvSpPr txBox="1">
            <a:spLocks noChangeArrowheads="1"/>
          </p:cNvSpPr>
          <p:nvPr/>
        </p:nvSpPr>
        <p:spPr bwMode="auto">
          <a:xfrm>
            <a:off x="925776" y="5470525"/>
            <a:ext cx="6553200" cy="3968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800080"/>
                </a:solidFill>
                <a:effectLst/>
                <a:uLnTx/>
                <a:uFillTx/>
                <a:latin typeface="Arial" charset="0"/>
                <a:ea typeface="+mn-ea"/>
                <a:cs typeface="+mn-cs"/>
              </a:rPr>
              <a:t> </a:t>
            </a:r>
            <a:r>
              <a:rPr kumimoji="0" lang="en-US" sz="2000" b="1" i="0" u="none" strike="noStrike" kern="1200" cap="none" spc="0" normalizeH="0" baseline="0" noProof="0" dirty="0" err="1">
                <a:ln>
                  <a:noFill/>
                </a:ln>
                <a:solidFill>
                  <a:srgbClr val="800080"/>
                </a:solidFill>
                <a:effectLst/>
                <a:uLnTx/>
                <a:uFillTx/>
                <a:latin typeface="Arial" charset="0"/>
                <a:ea typeface="+mn-ea"/>
                <a:cs typeface="+mn-cs"/>
              </a:rPr>
              <a:t>Epipolar</a:t>
            </a:r>
            <a:r>
              <a:rPr kumimoji="0" lang="en-US" sz="2000" b="1" i="0" u="none" strike="noStrike" kern="1200" cap="none" spc="0" normalizeH="0" baseline="0" noProof="0" dirty="0">
                <a:ln>
                  <a:noFill/>
                </a:ln>
                <a:solidFill>
                  <a:srgbClr val="800080"/>
                </a:solidFill>
                <a:effectLst/>
                <a:uLnTx/>
                <a:uFillTx/>
                <a:latin typeface="Arial" charset="0"/>
                <a:ea typeface="+mn-ea"/>
                <a:cs typeface="+mn-cs"/>
              </a:rPr>
              <a:t> Plane</a:t>
            </a:r>
            <a:r>
              <a:rPr kumimoji="0" lang="en-US" sz="2000" b="0" i="0" u="none" strike="noStrike" kern="1200" cap="none" spc="0" normalizeH="0" baseline="0" noProof="0" dirty="0">
                <a:ln>
                  <a:noFill/>
                </a:ln>
                <a:solidFill>
                  <a:srgbClr val="800080"/>
                </a:solidFill>
                <a:effectLst/>
                <a:uLnTx/>
                <a:uFillTx/>
                <a:latin typeface="Arial" charset="0"/>
                <a:ea typeface="+mn-ea"/>
                <a:cs typeface="+mn-cs"/>
              </a:rPr>
              <a:t> – plane containing baseline (1D family)</a:t>
            </a:r>
          </a:p>
        </p:txBody>
      </p:sp>
      <p:sp>
        <p:nvSpPr>
          <p:cNvPr id="591884" name="Oval 12"/>
          <p:cNvSpPr>
            <a:spLocks noChangeArrowheads="1"/>
          </p:cNvSpPr>
          <p:nvPr/>
        </p:nvSpPr>
        <p:spPr bwMode="auto">
          <a:xfrm>
            <a:off x="3105150" y="365918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85" name="Oval 13"/>
          <p:cNvSpPr>
            <a:spLocks noChangeArrowheads="1"/>
          </p:cNvSpPr>
          <p:nvPr/>
        </p:nvSpPr>
        <p:spPr bwMode="auto">
          <a:xfrm>
            <a:off x="6102350" y="369093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86" name="Text Box 14"/>
          <p:cNvSpPr txBox="1">
            <a:spLocks noChangeArrowheads="1"/>
          </p:cNvSpPr>
          <p:nvPr/>
        </p:nvSpPr>
        <p:spPr bwMode="auto">
          <a:xfrm>
            <a:off x="920088" y="4419600"/>
            <a:ext cx="5349875" cy="101600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339966"/>
                </a:solidFill>
                <a:effectLst/>
                <a:uLnTx/>
                <a:uFillTx/>
                <a:latin typeface="Arial" charset="0"/>
                <a:ea typeface="+mn-ea"/>
                <a:cs typeface="+mn-cs"/>
              </a:rPr>
              <a:t> </a:t>
            </a:r>
            <a:r>
              <a:rPr kumimoji="0" lang="en-US" sz="2000" b="1" i="0" u="none" strike="noStrike" kern="1200" cap="none" spc="0" normalizeH="0" baseline="0" noProof="0" dirty="0" err="1">
                <a:ln>
                  <a:noFill/>
                </a:ln>
                <a:solidFill>
                  <a:srgbClr val="339966"/>
                </a:solidFill>
                <a:effectLst/>
                <a:uLnTx/>
                <a:uFillTx/>
                <a:latin typeface="Arial" charset="0"/>
                <a:ea typeface="+mn-ea"/>
                <a:cs typeface="+mn-cs"/>
              </a:rPr>
              <a:t>Epipoles</a:t>
            </a:r>
            <a:r>
              <a:rPr kumimoji="0" lang="en-US" sz="2000" b="1" i="0" u="none" strike="noStrike" kern="1200" cap="none" spc="0" normalizeH="0" baseline="0" noProof="0" dirty="0">
                <a:ln>
                  <a:noFill/>
                </a:ln>
                <a:solidFill>
                  <a:srgbClr val="339966"/>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339966"/>
                </a:solidFill>
                <a:effectLst/>
                <a:uLnTx/>
                <a:uFillTx/>
                <a:latin typeface="Arial" charset="0"/>
                <a:ea typeface="+mn-ea"/>
                <a:cs typeface="+mn-cs"/>
              </a:rPr>
              <a:t>= intersections of baseline with image planes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339966"/>
                </a:solidFill>
                <a:effectLst/>
                <a:uLnTx/>
                <a:uFillTx/>
                <a:latin typeface="Arial" charset="0"/>
                <a:ea typeface="+mn-ea"/>
                <a:cs typeface="+mn-cs"/>
              </a:rPr>
              <a:t>= projections of the other camera center</a:t>
            </a:r>
          </a:p>
        </p:txBody>
      </p:sp>
      <p:sp>
        <p:nvSpPr>
          <p:cNvPr id="591890" name="Text Box 18"/>
          <p:cNvSpPr txBox="1">
            <a:spLocks noChangeArrowheads="1"/>
          </p:cNvSpPr>
          <p:nvPr/>
        </p:nvSpPr>
        <p:spPr bwMode="auto">
          <a:xfrm>
            <a:off x="914400" y="4010025"/>
            <a:ext cx="6069013" cy="3968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FF3399"/>
                </a:solidFill>
                <a:effectLst/>
                <a:uLnTx/>
                <a:uFillTx/>
                <a:latin typeface="Arial" charset="0"/>
                <a:ea typeface="+mn-ea"/>
                <a:cs typeface="+mn-cs"/>
              </a:rPr>
              <a:t> </a:t>
            </a:r>
            <a:r>
              <a:rPr kumimoji="0" lang="en-US" sz="2000" b="1" i="0" u="none" strike="noStrike" kern="1200" cap="none" spc="0" normalizeH="0" baseline="0" noProof="0" dirty="0">
                <a:ln>
                  <a:noFill/>
                </a:ln>
                <a:solidFill>
                  <a:srgbClr val="FF3399"/>
                </a:solidFill>
                <a:effectLst/>
                <a:uLnTx/>
                <a:uFillTx/>
                <a:latin typeface="Arial" charset="0"/>
                <a:ea typeface="+mn-ea"/>
                <a:cs typeface="+mn-cs"/>
              </a:rPr>
              <a:t>Baseline</a:t>
            </a:r>
            <a:r>
              <a:rPr kumimoji="0" lang="en-US" sz="2000" b="0" i="0" u="none" strike="noStrike" kern="1200" cap="none" spc="0" normalizeH="0" baseline="0" noProof="0" dirty="0">
                <a:ln>
                  <a:noFill/>
                </a:ln>
                <a:solidFill>
                  <a:srgbClr val="FF3399"/>
                </a:solidFill>
                <a:effectLst/>
                <a:uLnTx/>
                <a:uFillTx/>
                <a:latin typeface="Arial" charset="0"/>
                <a:ea typeface="+mn-ea"/>
                <a:cs typeface="+mn-cs"/>
              </a:rPr>
              <a:t> – line connecting the two camera centers</a:t>
            </a:r>
          </a:p>
        </p:txBody>
      </p:sp>
      <p:sp>
        <p:nvSpPr>
          <p:cNvPr id="591891" name="Line 19"/>
          <p:cNvSpPr>
            <a:spLocks noChangeShapeType="1"/>
          </p:cNvSpPr>
          <p:nvPr/>
        </p:nvSpPr>
        <p:spPr bwMode="auto">
          <a:xfrm>
            <a:off x="10668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92" name="Line 20"/>
          <p:cNvSpPr>
            <a:spLocks noChangeShapeType="1"/>
          </p:cNvSpPr>
          <p:nvPr/>
        </p:nvSpPr>
        <p:spPr bwMode="auto">
          <a:xfrm>
            <a:off x="3505200" y="3773488"/>
            <a:ext cx="23622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93" name="Line 21"/>
          <p:cNvSpPr>
            <a:spLocks noChangeShapeType="1"/>
          </p:cNvSpPr>
          <p:nvPr/>
        </p:nvSpPr>
        <p:spPr bwMode="auto">
          <a:xfrm>
            <a:off x="62484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332" name="Rectangle 22"/>
          <p:cNvSpPr>
            <a:spLocks noGrp="1" noChangeArrowheads="1"/>
          </p:cNvSpPr>
          <p:nvPr>
            <p:ph type="title"/>
          </p:nvPr>
        </p:nvSpPr>
        <p:spPr/>
        <p:txBody>
          <a:bodyPr/>
          <a:lstStyle/>
          <a:p>
            <a:r>
              <a:rPr lang="en-US" dirty="0" err="1"/>
              <a:t>Epipolar</a:t>
            </a:r>
            <a:r>
              <a:rPr lang="en-US" dirty="0"/>
              <a:t> geometry: notation</a:t>
            </a:r>
          </a:p>
        </p:txBody>
      </p:sp>
      <p:sp>
        <p:nvSpPr>
          <p:cNvPr id="13333" name="Rectangle 24"/>
          <p:cNvSpPr>
            <a:spLocks noChangeArrowheads="1"/>
          </p:cNvSpPr>
          <p:nvPr/>
        </p:nvSpPr>
        <p:spPr bwMode="auto">
          <a:xfrm>
            <a:off x="914400" y="1552575"/>
            <a:ext cx="228600"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334" name="Rectangle 25"/>
          <p:cNvSpPr>
            <a:spLocks noChangeArrowheads="1"/>
          </p:cNvSpPr>
          <p:nvPr/>
        </p:nvSpPr>
        <p:spPr bwMode="auto">
          <a:xfrm>
            <a:off x="8170863" y="1562100"/>
            <a:ext cx="322262"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335" name="Text Box 26"/>
          <p:cNvSpPr txBox="1">
            <a:spLocks noChangeArrowheads="1"/>
          </p:cNvSpPr>
          <p:nvPr/>
        </p:nvSpPr>
        <p:spPr bwMode="auto">
          <a:xfrm>
            <a:off x="4572000" y="892175"/>
            <a:ext cx="303213" cy="304800"/>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13336" name="Freeform 29"/>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337" name="Text Box 27"/>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13338" name="Freeform 30"/>
          <p:cNvSpPr>
            <a:spLocks/>
          </p:cNvSpPr>
          <p:nvPr/>
        </p:nvSpPr>
        <p:spPr bwMode="auto">
          <a:xfrm>
            <a:off x="647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339" name="Text Box 31"/>
          <p:cNvSpPr txBox="1">
            <a:spLocks noChangeArrowheads="1"/>
          </p:cNvSpPr>
          <p:nvPr/>
        </p:nvSpPr>
        <p:spPr bwMode="auto">
          <a:xfrm>
            <a:off x="6400800" y="22098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189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5918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59189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9189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59188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59188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59188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59187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59187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59187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59187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59188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59188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59188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5918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6" grpId="0" animBg="1"/>
      <p:bldP spid="591877" grpId="0" animBg="1"/>
      <p:bldP spid="591878" grpId="0" animBg="1"/>
      <p:bldP spid="591879" grpId="0" animBg="1"/>
      <p:bldP spid="591880" grpId="0" animBg="1"/>
      <p:bldP spid="591881" grpId="0" animBg="1"/>
      <p:bldP spid="591882" grpId="0" animBg="1"/>
      <p:bldP spid="591883" grpId="0" autoUpdateAnimBg="0"/>
      <p:bldP spid="591884" grpId="0" animBg="1"/>
      <p:bldP spid="591885" grpId="0" animBg="1"/>
      <p:bldP spid="591886" grpId="0" autoUpdateAnimBg="0"/>
      <p:bldP spid="591890" grpId="0" autoUpdateAnimBg="0"/>
      <p:bldP spid="591891" grpId="0" animBg="1"/>
      <p:bldP spid="591892" grpId="0" animBg="1"/>
      <p:bldP spid="59189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srcRect/>
          <a:stretch>
            <a:fillRect/>
          </a:stretch>
        </p:blipFill>
        <p:spPr bwMode="auto">
          <a:xfrm>
            <a:off x="838200" y="877888"/>
            <a:ext cx="7696200" cy="3236912"/>
          </a:xfrm>
          <a:prstGeom prst="rect">
            <a:avLst/>
          </a:prstGeom>
          <a:noFill/>
          <a:ln w="9525">
            <a:noFill/>
            <a:miter lim="800000"/>
            <a:headEnd/>
            <a:tailEnd/>
          </a:ln>
        </p:spPr>
      </p:pic>
      <p:sp>
        <p:nvSpPr>
          <p:cNvPr id="15363" name="Line 4"/>
          <p:cNvSpPr>
            <a:spLocks noChangeShapeType="1"/>
          </p:cNvSpPr>
          <p:nvPr/>
        </p:nvSpPr>
        <p:spPr bwMode="auto">
          <a:xfrm flipV="1">
            <a:off x="1073150" y="3741738"/>
            <a:ext cx="2098675" cy="1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64" name="Line 5"/>
          <p:cNvSpPr>
            <a:spLocks noChangeShapeType="1"/>
          </p:cNvSpPr>
          <p:nvPr/>
        </p:nvSpPr>
        <p:spPr bwMode="auto">
          <a:xfrm>
            <a:off x="3524250" y="3748088"/>
            <a:ext cx="23114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65" name="Line 6"/>
          <p:cNvSpPr>
            <a:spLocks noChangeShapeType="1"/>
          </p:cNvSpPr>
          <p:nvPr/>
        </p:nvSpPr>
        <p:spPr bwMode="auto">
          <a:xfrm>
            <a:off x="6210300" y="3748088"/>
            <a:ext cx="20955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66" name="Line 7"/>
          <p:cNvSpPr>
            <a:spLocks noChangeShapeType="1"/>
          </p:cNvSpPr>
          <p:nvPr/>
        </p:nvSpPr>
        <p:spPr bwMode="auto">
          <a:xfrm>
            <a:off x="6419850" y="2452688"/>
            <a:ext cx="1885950" cy="12890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67" name="Line 8"/>
          <p:cNvSpPr>
            <a:spLocks noChangeShapeType="1"/>
          </p:cNvSpPr>
          <p:nvPr/>
        </p:nvSpPr>
        <p:spPr bwMode="auto">
          <a:xfrm>
            <a:off x="4724400" y="1284288"/>
            <a:ext cx="1466850" cy="10033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68" name="Line 9"/>
          <p:cNvSpPr>
            <a:spLocks noChangeShapeType="1"/>
          </p:cNvSpPr>
          <p:nvPr/>
        </p:nvSpPr>
        <p:spPr bwMode="auto">
          <a:xfrm flipV="1">
            <a:off x="3187700" y="1271588"/>
            <a:ext cx="1473200" cy="10096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69" name="Line 10"/>
          <p:cNvSpPr>
            <a:spLocks noChangeShapeType="1"/>
          </p:cNvSpPr>
          <p:nvPr/>
        </p:nvSpPr>
        <p:spPr bwMode="auto">
          <a:xfrm flipV="1">
            <a:off x="1060450" y="2446338"/>
            <a:ext cx="1892300" cy="128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71" name="Oval 12"/>
          <p:cNvSpPr>
            <a:spLocks noChangeArrowheads="1"/>
          </p:cNvSpPr>
          <p:nvPr/>
        </p:nvSpPr>
        <p:spPr bwMode="auto">
          <a:xfrm>
            <a:off x="3105150" y="365918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72" name="Oval 13"/>
          <p:cNvSpPr>
            <a:spLocks noChangeArrowheads="1"/>
          </p:cNvSpPr>
          <p:nvPr/>
        </p:nvSpPr>
        <p:spPr bwMode="auto">
          <a:xfrm>
            <a:off x="6102350" y="369093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29" name="Group 28"/>
          <p:cNvGrpSpPr/>
          <p:nvPr/>
        </p:nvGrpSpPr>
        <p:grpSpPr>
          <a:xfrm>
            <a:off x="2952750" y="2300288"/>
            <a:ext cx="3460750" cy="1600200"/>
            <a:chOff x="2952750" y="2300288"/>
            <a:chExt cx="3460750" cy="1600200"/>
          </a:xfrm>
        </p:grpSpPr>
        <p:sp>
          <p:nvSpPr>
            <p:cNvPr id="591887" name="Line 15"/>
            <p:cNvSpPr>
              <a:spLocks noChangeShapeType="1"/>
            </p:cNvSpPr>
            <p:nvPr/>
          </p:nvSpPr>
          <p:spPr bwMode="auto">
            <a:xfrm flipH="1" flipV="1">
              <a:off x="2952750" y="2300288"/>
              <a:ext cx="260350" cy="158115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88" name="Line 16"/>
            <p:cNvSpPr>
              <a:spLocks noChangeShapeType="1"/>
            </p:cNvSpPr>
            <p:nvPr/>
          </p:nvSpPr>
          <p:spPr bwMode="auto">
            <a:xfrm flipV="1">
              <a:off x="6159500" y="2312988"/>
              <a:ext cx="254000" cy="158750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591889" name="Text Box 17"/>
          <p:cNvSpPr txBox="1">
            <a:spLocks noChangeArrowheads="1"/>
          </p:cNvSpPr>
          <p:nvPr/>
        </p:nvSpPr>
        <p:spPr bwMode="auto">
          <a:xfrm>
            <a:off x="914400" y="5804848"/>
            <a:ext cx="7467600" cy="100647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A50021"/>
                </a:solidFill>
                <a:effectLst/>
                <a:uLnTx/>
                <a:uFillTx/>
                <a:latin typeface="Arial" charset="0"/>
                <a:ea typeface="+mn-ea"/>
                <a:cs typeface="+mn-cs"/>
              </a:rPr>
              <a:t> </a:t>
            </a:r>
            <a:r>
              <a:rPr kumimoji="0" lang="en-US" sz="2000" b="1" i="0" u="none" strike="noStrike" kern="1200" cap="none" spc="0" normalizeH="0" baseline="0" noProof="0" dirty="0" err="1">
                <a:ln>
                  <a:noFill/>
                </a:ln>
                <a:solidFill>
                  <a:srgbClr val="A50021"/>
                </a:solidFill>
                <a:effectLst/>
                <a:uLnTx/>
                <a:uFillTx/>
                <a:latin typeface="Arial" charset="0"/>
                <a:ea typeface="+mn-ea"/>
                <a:cs typeface="+mn-cs"/>
              </a:rPr>
              <a:t>Epipolar</a:t>
            </a:r>
            <a:r>
              <a:rPr kumimoji="0" lang="en-US" sz="2000" b="1" i="0" u="none" strike="noStrike" kern="1200" cap="none" spc="0" normalizeH="0" baseline="0" noProof="0" dirty="0">
                <a:ln>
                  <a:noFill/>
                </a:ln>
                <a:solidFill>
                  <a:srgbClr val="A50021"/>
                </a:solidFill>
                <a:effectLst/>
                <a:uLnTx/>
                <a:uFillTx/>
                <a:latin typeface="Arial" charset="0"/>
                <a:ea typeface="+mn-ea"/>
                <a:cs typeface="+mn-cs"/>
              </a:rPr>
              <a:t> Lines</a:t>
            </a:r>
            <a:r>
              <a:rPr kumimoji="0" lang="en-US" sz="2000" b="0" i="0" u="none" strike="noStrike" kern="1200" cap="none" spc="0" normalizeH="0" baseline="0" noProof="0" dirty="0">
                <a:ln>
                  <a:noFill/>
                </a:ln>
                <a:solidFill>
                  <a:srgbClr val="A50021"/>
                </a:solidFill>
                <a:effectLst/>
                <a:uLnTx/>
                <a:uFillTx/>
                <a:latin typeface="Arial" charset="0"/>
                <a:ea typeface="+mn-ea"/>
                <a:cs typeface="+mn-cs"/>
              </a:rPr>
              <a:t> - intersections of </a:t>
            </a:r>
            <a:r>
              <a:rPr kumimoji="0" lang="en-US" sz="2000" b="0" i="0" u="none" strike="noStrike" kern="1200" cap="none" spc="0" normalizeH="0" baseline="0" noProof="0" dirty="0" err="1">
                <a:ln>
                  <a:noFill/>
                </a:ln>
                <a:solidFill>
                  <a:srgbClr val="A50021"/>
                </a:solidFill>
                <a:effectLst/>
                <a:uLnTx/>
                <a:uFillTx/>
                <a:latin typeface="Arial" charset="0"/>
                <a:ea typeface="+mn-ea"/>
                <a:cs typeface="+mn-cs"/>
              </a:rPr>
              <a:t>epipolar</a:t>
            </a:r>
            <a:r>
              <a:rPr kumimoji="0" lang="en-US" sz="2000" b="0" i="0" u="none" strike="noStrike" kern="1200" cap="none" spc="0" normalizeH="0" baseline="0" noProof="0" dirty="0">
                <a:ln>
                  <a:noFill/>
                </a:ln>
                <a:solidFill>
                  <a:srgbClr val="A50021"/>
                </a:solidFill>
                <a:effectLst/>
                <a:uLnTx/>
                <a:uFillTx/>
                <a:latin typeface="Arial" charset="0"/>
                <a:ea typeface="+mn-ea"/>
                <a:cs typeface="+mn-cs"/>
              </a:rPr>
              <a:t> plane with image</a:t>
            </a:r>
            <a:br>
              <a:rPr kumimoji="0" lang="en-US" sz="2000" b="0" i="0" u="none" strike="noStrike" kern="1200" cap="none" spc="0" normalizeH="0" baseline="0" noProof="0" dirty="0">
                <a:ln>
                  <a:noFill/>
                </a:ln>
                <a:solidFill>
                  <a:srgbClr val="A50021"/>
                </a:solidFill>
                <a:effectLst/>
                <a:uLnTx/>
                <a:uFillTx/>
                <a:latin typeface="Arial" charset="0"/>
                <a:ea typeface="+mn-ea"/>
                <a:cs typeface="+mn-cs"/>
              </a:rPr>
            </a:br>
            <a:r>
              <a:rPr kumimoji="0" lang="en-US" sz="2000" b="0" i="0" u="none" strike="noStrike" kern="1200" cap="none" spc="0" normalizeH="0" baseline="0" noProof="0" dirty="0">
                <a:ln>
                  <a:noFill/>
                </a:ln>
                <a:solidFill>
                  <a:srgbClr val="A50021"/>
                </a:solidFill>
                <a:effectLst/>
                <a:uLnTx/>
                <a:uFillTx/>
                <a:latin typeface="Arial" charset="0"/>
                <a:ea typeface="+mn-ea"/>
                <a:cs typeface="+mn-cs"/>
              </a:rPr>
              <a:t>  planes (always come in corresponding pairs)</a:t>
            </a:r>
          </a:p>
          <a:p>
            <a:pPr marL="0" marR="0" lvl="0" indent="0" algn="l" defTabSz="914400" rtl="0" eaLnBrk="1" fontAlgn="base" latinLnBrk="0" hangingPunct="1">
              <a:lnSpc>
                <a:spcPct val="100000"/>
              </a:lnSpc>
              <a:spcBef>
                <a:spcPct val="0"/>
              </a:spcBef>
              <a:spcAft>
                <a:spcPct val="0"/>
              </a:spcAft>
              <a:buClrTx/>
              <a:buSzTx/>
              <a:buFontTx/>
              <a:buChar char="•"/>
              <a:tabLst/>
              <a:defRPr/>
            </a:pPr>
            <a:endParaRPr kumimoji="0" lang="en-US" sz="2000" b="0" i="0" u="none" strike="noStrike" kern="1200" cap="none" spc="0" normalizeH="0" baseline="0" noProof="0" dirty="0">
              <a:ln>
                <a:noFill/>
              </a:ln>
              <a:solidFill>
                <a:srgbClr val="A50021"/>
              </a:solidFill>
              <a:effectLst/>
              <a:uLnTx/>
              <a:uFillTx/>
              <a:latin typeface="Arial" charset="0"/>
              <a:ea typeface="+mn-ea"/>
              <a:cs typeface="+mn-cs"/>
            </a:endParaRPr>
          </a:p>
        </p:txBody>
      </p:sp>
      <p:sp>
        <p:nvSpPr>
          <p:cNvPr id="15378" name="Line 19"/>
          <p:cNvSpPr>
            <a:spLocks noChangeShapeType="1"/>
          </p:cNvSpPr>
          <p:nvPr/>
        </p:nvSpPr>
        <p:spPr bwMode="auto">
          <a:xfrm>
            <a:off x="10668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79" name="Line 20"/>
          <p:cNvSpPr>
            <a:spLocks noChangeShapeType="1"/>
          </p:cNvSpPr>
          <p:nvPr/>
        </p:nvSpPr>
        <p:spPr bwMode="auto">
          <a:xfrm>
            <a:off x="3505200" y="3773488"/>
            <a:ext cx="23622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80" name="Line 21"/>
          <p:cNvSpPr>
            <a:spLocks noChangeShapeType="1"/>
          </p:cNvSpPr>
          <p:nvPr/>
        </p:nvSpPr>
        <p:spPr bwMode="auto">
          <a:xfrm>
            <a:off x="62484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81" name="Rectangle 22"/>
          <p:cNvSpPr>
            <a:spLocks noGrp="1" noChangeArrowheads="1"/>
          </p:cNvSpPr>
          <p:nvPr>
            <p:ph type="title"/>
          </p:nvPr>
        </p:nvSpPr>
        <p:spPr/>
        <p:txBody>
          <a:bodyPr/>
          <a:lstStyle/>
          <a:p>
            <a:r>
              <a:rPr lang="en-US" dirty="0" err="1"/>
              <a:t>Epipolar</a:t>
            </a:r>
            <a:r>
              <a:rPr lang="en-US" dirty="0"/>
              <a:t> geometry: notation</a:t>
            </a:r>
          </a:p>
        </p:txBody>
      </p:sp>
      <p:sp>
        <p:nvSpPr>
          <p:cNvPr id="15382" name="Rectangle 24"/>
          <p:cNvSpPr>
            <a:spLocks noChangeArrowheads="1"/>
          </p:cNvSpPr>
          <p:nvPr/>
        </p:nvSpPr>
        <p:spPr bwMode="auto">
          <a:xfrm>
            <a:off x="914400" y="1552575"/>
            <a:ext cx="228600"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83" name="Rectangle 25"/>
          <p:cNvSpPr>
            <a:spLocks noChangeArrowheads="1"/>
          </p:cNvSpPr>
          <p:nvPr/>
        </p:nvSpPr>
        <p:spPr bwMode="auto">
          <a:xfrm>
            <a:off x="8170863" y="1562100"/>
            <a:ext cx="322262"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84" name="Text Box 26"/>
          <p:cNvSpPr txBox="1">
            <a:spLocks noChangeArrowheads="1"/>
          </p:cNvSpPr>
          <p:nvPr/>
        </p:nvSpPr>
        <p:spPr bwMode="auto">
          <a:xfrm>
            <a:off x="4572000" y="892175"/>
            <a:ext cx="303213" cy="304800"/>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15385" name="Freeform 29"/>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86" name="Text Box 27"/>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15387" name="Freeform 30"/>
          <p:cNvSpPr>
            <a:spLocks/>
          </p:cNvSpPr>
          <p:nvPr/>
        </p:nvSpPr>
        <p:spPr bwMode="auto">
          <a:xfrm>
            <a:off x="647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88" name="Text Box 31"/>
          <p:cNvSpPr txBox="1">
            <a:spLocks noChangeArrowheads="1"/>
          </p:cNvSpPr>
          <p:nvPr/>
        </p:nvSpPr>
        <p:spPr bwMode="auto">
          <a:xfrm>
            <a:off x="6400800" y="22098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31" name="Text Box 11"/>
          <p:cNvSpPr txBox="1">
            <a:spLocks noChangeArrowheads="1"/>
          </p:cNvSpPr>
          <p:nvPr/>
        </p:nvSpPr>
        <p:spPr bwMode="auto">
          <a:xfrm>
            <a:off x="925776" y="5470525"/>
            <a:ext cx="6553200" cy="3968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800080"/>
                </a:solidFill>
                <a:effectLst/>
                <a:uLnTx/>
                <a:uFillTx/>
                <a:latin typeface="Arial" charset="0"/>
                <a:ea typeface="+mn-ea"/>
                <a:cs typeface="+mn-cs"/>
              </a:rPr>
              <a:t> </a:t>
            </a:r>
            <a:r>
              <a:rPr kumimoji="0" lang="en-US" sz="2000" b="1" i="0" u="none" strike="noStrike" kern="1200" cap="none" spc="0" normalizeH="0" baseline="0" noProof="0" dirty="0" err="1">
                <a:ln>
                  <a:noFill/>
                </a:ln>
                <a:solidFill>
                  <a:srgbClr val="800080"/>
                </a:solidFill>
                <a:effectLst/>
                <a:uLnTx/>
                <a:uFillTx/>
                <a:latin typeface="Arial" charset="0"/>
                <a:ea typeface="+mn-ea"/>
                <a:cs typeface="+mn-cs"/>
              </a:rPr>
              <a:t>Epipolar</a:t>
            </a:r>
            <a:r>
              <a:rPr kumimoji="0" lang="en-US" sz="2000" b="1" i="0" u="none" strike="noStrike" kern="1200" cap="none" spc="0" normalizeH="0" baseline="0" noProof="0" dirty="0">
                <a:ln>
                  <a:noFill/>
                </a:ln>
                <a:solidFill>
                  <a:srgbClr val="800080"/>
                </a:solidFill>
                <a:effectLst/>
                <a:uLnTx/>
                <a:uFillTx/>
                <a:latin typeface="Arial" charset="0"/>
                <a:ea typeface="+mn-ea"/>
                <a:cs typeface="+mn-cs"/>
              </a:rPr>
              <a:t> Plane</a:t>
            </a:r>
            <a:r>
              <a:rPr kumimoji="0" lang="en-US" sz="2000" b="0" i="0" u="none" strike="noStrike" kern="1200" cap="none" spc="0" normalizeH="0" baseline="0" noProof="0" dirty="0">
                <a:ln>
                  <a:noFill/>
                </a:ln>
                <a:solidFill>
                  <a:srgbClr val="800080"/>
                </a:solidFill>
                <a:effectLst/>
                <a:uLnTx/>
                <a:uFillTx/>
                <a:latin typeface="Arial" charset="0"/>
                <a:ea typeface="+mn-ea"/>
                <a:cs typeface="+mn-cs"/>
              </a:rPr>
              <a:t> – plane containing baseline (1D family)</a:t>
            </a:r>
          </a:p>
        </p:txBody>
      </p:sp>
      <p:sp>
        <p:nvSpPr>
          <p:cNvPr id="32" name="Text Box 14"/>
          <p:cNvSpPr txBox="1">
            <a:spLocks noChangeArrowheads="1"/>
          </p:cNvSpPr>
          <p:nvPr/>
        </p:nvSpPr>
        <p:spPr bwMode="auto">
          <a:xfrm>
            <a:off x="920088" y="4419600"/>
            <a:ext cx="5349875" cy="101600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339966"/>
                </a:solidFill>
                <a:effectLst/>
                <a:uLnTx/>
                <a:uFillTx/>
                <a:latin typeface="Arial" charset="0"/>
                <a:ea typeface="+mn-ea"/>
                <a:cs typeface="+mn-cs"/>
              </a:rPr>
              <a:t> </a:t>
            </a:r>
            <a:r>
              <a:rPr kumimoji="0" lang="en-US" sz="2000" b="1" i="0" u="none" strike="noStrike" kern="1200" cap="none" spc="0" normalizeH="0" baseline="0" noProof="0" dirty="0" err="1">
                <a:ln>
                  <a:noFill/>
                </a:ln>
                <a:solidFill>
                  <a:srgbClr val="339966"/>
                </a:solidFill>
                <a:effectLst/>
                <a:uLnTx/>
                <a:uFillTx/>
                <a:latin typeface="Arial" charset="0"/>
                <a:ea typeface="+mn-ea"/>
                <a:cs typeface="+mn-cs"/>
              </a:rPr>
              <a:t>Epipoles</a:t>
            </a:r>
            <a:r>
              <a:rPr kumimoji="0" lang="en-US" sz="2000" b="1" i="0" u="none" strike="noStrike" kern="1200" cap="none" spc="0" normalizeH="0" baseline="0" noProof="0" dirty="0">
                <a:ln>
                  <a:noFill/>
                </a:ln>
                <a:solidFill>
                  <a:srgbClr val="339966"/>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339966"/>
                </a:solidFill>
                <a:effectLst/>
                <a:uLnTx/>
                <a:uFillTx/>
                <a:latin typeface="Arial" charset="0"/>
                <a:ea typeface="+mn-ea"/>
                <a:cs typeface="+mn-cs"/>
              </a:rPr>
              <a:t>= intersections of baseline with image planes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339966"/>
                </a:solidFill>
                <a:effectLst/>
                <a:uLnTx/>
                <a:uFillTx/>
                <a:latin typeface="Arial" charset="0"/>
                <a:ea typeface="+mn-ea"/>
                <a:cs typeface="+mn-cs"/>
              </a:rPr>
              <a:t>= projections of the other camera center</a:t>
            </a:r>
          </a:p>
        </p:txBody>
      </p:sp>
      <p:sp>
        <p:nvSpPr>
          <p:cNvPr id="33" name="Text Box 18"/>
          <p:cNvSpPr txBox="1">
            <a:spLocks noChangeArrowheads="1"/>
          </p:cNvSpPr>
          <p:nvPr/>
        </p:nvSpPr>
        <p:spPr bwMode="auto">
          <a:xfrm>
            <a:off x="914400" y="4010025"/>
            <a:ext cx="6069013" cy="3968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FF3399"/>
                </a:solidFill>
                <a:effectLst/>
                <a:uLnTx/>
                <a:uFillTx/>
                <a:latin typeface="Arial" charset="0"/>
                <a:ea typeface="+mn-ea"/>
                <a:cs typeface="+mn-cs"/>
              </a:rPr>
              <a:t> </a:t>
            </a:r>
            <a:r>
              <a:rPr kumimoji="0" lang="en-US" sz="2000" b="1" i="0" u="none" strike="noStrike" kern="1200" cap="none" spc="0" normalizeH="0" baseline="0" noProof="0" dirty="0">
                <a:ln>
                  <a:noFill/>
                </a:ln>
                <a:solidFill>
                  <a:srgbClr val="FF3399"/>
                </a:solidFill>
                <a:effectLst/>
                <a:uLnTx/>
                <a:uFillTx/>
                <a:latin typeface="Arial" charset="0"/>
                <a:ea typeface="+mn-ea"/>
                <a:cs typeface="+mn-cs"/>
              </a:rPr>
              <a:t>Baseline</a:t>
            </a:r>
            <a:r>
              <a:rPr kumimoji="0" lang="en-US" sz="2000" b="0" i="0" u="none" strike="noStrike" kern="1200" cap="none" spc="0" normalizeH="0" baseline="0" noProof="0" dirty="0">
                <a:ln>
                  <a:noFill/>
                </a:ln>
                <a:solidFill>
                  <a:srgbClr val="FF3399"/>
                </a:solidFill>
                <a:effectLst/>
                <a:uLnTx/>
                <a:uFillTx/>
                <a:latin typeface="Arial" charset="0"/>
                <a:ea typeface="+mn-ea"/>
                <a:cs typeface="+mn-cs"/>
              </a:rPr>
              <a:t> – line connecting the two camera centers</a:t>
            </a:r>
          </a:p>
        </p:txBody>
      </p:sp>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F5D9984A-479B-47BE-989A-9A750A7EF06C}"/>
                  </a:ext>
                </a:extLst>
              </p14:cNvPr>
              <p14:cNvContentPartPr/>
              <p14:nvPr/>
            </p14:nvContentPartPr>
            <p14:xfrm>
              <a:off x="3004920" y="2372760"/>
              <a:ext cx="311400" cy="1456560"/>
            </p14:xfrm>
          </p:contentPart>
        </mc:Choice>
        <mc:Fallback>
          <p:pic>
            <p:nvPicPr>
              <p:cNvPr id="2" name="Ink 1">
                <a:extLst>
                  <a:ext uri="{FF2B5EF4-FFF2-40B4-BE49-F238E27FC236}">
                    <a16:creationId xmlns:a16="http://schemas.microsoft.com/office/drawing/2014/main" id="{F5D9984A-479B-47BE-989A-9A750A7EF06C}"/>
                  </a:ext>
                </a:extLst>
              </p:cNvPr>
              <p:cNvPicPr/>
              <p:nvPr/>
            </p:nvPicPr>
            <p:blipFill>
              <a:blip r:embed="rId5"/>
              <a:stretch>
                <a:fillRect/>
              </a:stretch>
            </p:blipFill>
            <p:spPr>
              <a:xfrm>
                <a:off x="2995560" y="2363400"/>
                <a:ext cx="330120" cy="1475280"/>
              </a:xfrm>
              <a:prstGeom prst="rect">
                <a:avLst/>
              </a:prstGeom>
            </p:spPr>
          </p:pic>
        </mc:Fallback>
      </mc:AlternateContent>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 Pair Share</a:t>
            </a:r>
          </a:p>
        </p:txBody>
      </p:sp>
      <p:sp>
        <p:nvSpPr>
          <p:cNvPr id="3" name="Content Placeholder 2"/>
          <p:cNvSpPr>
            <a:spLocks noGrp="1"/>
          </p:cNvSpPr>
          <p:nvPr>
            <p:ph idx="1"/>
          </p:nvPr>
        </p:nvSpPr>
        <p:spPr>
          <a:xfrm>
            <a:off x="457200" y="914400"/>
            <a:ext cx="8229600" cy="1066801"/>
          </a:xfrm>
        </p:spPr>
        <p:txBody>
          <a:bodyPr>
            <a:normAutofit fontScale="92500" lnSpcReduction="10000"/>
          </a:bodyPr>
          <a:lstStyle/>
          <a:p>
            <a:pPr marL="0" indent="0">
              <a:buNone/>
            </a:pPr>
            <a:r>
              <a:rPr lang="en-US" dirty="0"/>
              <a:t>Where are the </a:t>
            </a:r>
            <a:r>
              <a:rPr lang="en-US" dirty="0" err="1"/>
              <a:t>epipoles</a:t>
            </a:r>
            <a:r>
              <a:rPr lang="en-US" dirty="0"/>
              <a:t>?</a:t>
            </a:r>
          </a:p>
          <a:p>
            <a:pPr marL="0" indent="0">
              <a:buNone/>
            </a:pPr>
            <a:r>
              <a:rPr lang="en-US" dirty="0"/>
              <a:t>What do the </a:t>
            </a:r>
            <a:r>
              <a:rPr lang="en-US" dirty="0" err="1"/>
              <a:t>epipolar</a:t>
            </a:r>
            <a:r>
              <a:rPr lang="en-US" dirty="0"/>
              <a:t> lines look like?</a:t>
            </a:r>
          </a:p>
        </p:txBody>
      </p:sp>
      <p:sp>
        <p:nvSpPr>
          <p:cNvPr id="4" name="Parallelogram 3"/>
          <p:cNvSpPr/>
          <p:nvPr/>
        </p:nvSpPr>
        <p:spPr>
          <a:xfrm rot="5400000">
            <a:off x="838200" y="2743200"/>
            <a:ext cx="1333500" cy="1028700"/>
          </a:xfrm>
          <a:prstGeom prst="parallelogram">
            <a:avLst>
              <a:gd name="adj" fmla="val 3336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Parallelogram 4"/>
          <p:cNvSpPr/>
          <p:nvPr/>
        </p:nvSpPr>
        <p:spPr>
          <a:xfrm rot="9660627">
            <a:off x="2627354" y="2774231"/>
            <a:ext cx="1462502" cy="937636"/>
          </a:xfrm>
          <a:prstGeom prst="parallelogram">
            <a:avLst>
              <a:gd name="adj" fmla="val 3336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Oval 5"/>
          <p:cNvSpPr/>
          <p:nvPr/>
        </p:nvSpPr>
        <p:spPr>
          <a:xfrm>
            <a:off x="2362200" y="2362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2019300" y="2133600"/>
            <a:ext cx="3429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
        <p:nvSpPr>
          <p:cNvPr id="8" name="TextBox 7"/>
          <p:cNvSpPr txBox="1"/>
          <p:nvPr/>
        </p:nvSpPr>
        <p:spPr>
          <a:xfrm>
            <a:off x="323852" y="2362200"/>
            <a:ext cx="590548"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9" name="Parallelogram 8"/>
          <p:cNvSpPr/>
          <p:nvPr/>
        </p:nvSpPr>
        <p:spPr>
          <a:xfrm rot="5400000">
            <a:off x="5105401" y="2743201"/>
            <a:ext cx="1333500" cy="1028700"/>
          </a:xfrm>
          <a:prstGeom prst="parallelogram">
            <a:avLst>
              <a:gd name="adj" fmla="val 3336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Parallelogram 9"/>
          <p:cNvSpPr/>
          <p:nvPr/>
        </p:nvSpPr>
        <p:spPr>
          <a:xfrm rot="9660627">
            <a:off x="6826598" y="2468110"/>
            <a:ext cx="1030184" cy="652810"/>
          </a:xfrm>
          <a:prstGeom prst="parallelogram">
            <a:avLst>
              <a:gd name="adj" fmla="val 3336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Oval 10"/>
          <p:cNvSpPr/>
          <p:nvPr/>
        </p:nvSpPr>
        <p:spPr>
          <a:xfrm>
            <a:off x="6629401" y="2362201"/>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6286501" y="2133601"/>
            <a:ext cx="3429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
        <p:nvSpPr>
          <p:cNvPr id="13" name="TextBox 12"/>
          <p:cNvSpPr txBox="1"/>
          <p:nvPr/>
        </p:nvSpPr>
        <p:spPr>
          <a:xfrm>
            <a:off x="4591053" y="2362201"/>
            <a:ext cx="590548"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14" name="Parallelogram 13"/>
          <p:cNvSpPr/>
          <p:nvPr/>
        </p:nvSpPr>
        <p:spPr>
          <a:xfrm rot="5400000">
            <a:off x="1279072" y="5293179"/>
            <a:ext cx="794655" cy="1028700"/>
          </a:xfrm>
          <a:prstGeom prst="parallelogram">
            <a:avLst>
              <a:gd name="adj"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Oval 15"/>
          <p:cNvSpPr/>
          <p:nvPr/>
        </p:nvSpPr>
        <p:spPr>
          <a:xfrm>
            <a:off x="2362200" y="479515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2019300" y="4566555"/>
            <a:ext cx="3429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
        <p:nvSpPr>
          <p:cNvPr id="18" name="TextBox 17"/>
          <p:cNvSpPr txBox="1"/>
          <p:nvPr/>
        </p:nvSpPr>
        <p:spPr>
          <a:xfrm>
            <a:off x="323852" y="4795155"/>
            <a:ext cx="590548"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19" name="Parallelogram 18"/>
          <p:cNvSpPr/>
          <p:nvPr/>
        </p:nvSpPr>
        <p:spPr>
          <a:xfrm rot="5163792">
            <a:off x="2707822" y="5293179"/>
            <a:ext cx="794655" cy="1028700"/>
          </a:xfrm>
          <a:prstGeom prst="parallelogram">
            <a:avLst>
              <a:gd name="adj"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Parallelogram 19"/>
          <p:cNvSpPr/>
          <p:nvPr/>
        </p:nvSpPr>
        <p:spPr>
          <a:xfrm rot="5400000">
            <a:off x="6351229" y="5193259"/>
            <a:ext cx="632544" cy="857250"/>
          </a:xfrm>
          <a:prstGeom prst="parallelogram">
            <a:avLst>
              <a:gd name="adj"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Oval 20"/>
          <p:cNvSpPr/>
          <p:nvPr/>
        </p:nvSpPr>
        <p:spPr>
          <a:xfrm>
            <a:off x="6677662" y="479515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p:cNvSpPr txBox="1"/>
          <p:nvPr/>
        </p:nvSpPr>
        <p:spPr>
          <a:xfrm>
            <a:off x="6334762" y="4566556"/>
            <a:ext cx="3429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
        <p:nvSpPr>
          <p:cNvPr id="23" name="TextBox 22"/>
          <p:cNvSpPr txBox="1"/>
          <p:nvPr/>
        </p:nvSpPr>
        <p:spPr>
          <a:xfrm>
            <a:off x="4639314" y="4795156"/>
            <a:ext cx="590548"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sp>
        <p:nvSpPr>
          <p:cNvPr id="24" name="Parallelogram 23"/>
          <p:cNvSpPr/>
          <p:nvPr/>
        </p:nvSpPr>
        <p:spPr>
          <a:xfrm rot="5400000">
            <a:off x="6280334" y="5570371"/>
            <a:ext cx="794655" cy="1028700"/>
          </a:xfrm>
          <a:prstGeom prst="parallelogram">
            <a:avLst>
              <a:gd name="adj"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Oval 24"/>
          <p:cNvSpPr/>
          <p:nvPr/>
        </p:nvSpPr>
        <p:spPr>
          <a:xfrm>
            <a:off x="1170213" y="3467102"/>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3581398" y="3467102"/>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Oval 26"/>
          <p:cNvSpPr/>
          <p:nvPr/>
        </p:nvSpPr>
        <p:spPr>
          <a:xfrm>
            <a:off x="5562600" y="3429002"/>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7441113" y="2857501"/>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Oval 28"/>
          <p:cNvSpPr/>
          <p:nvPr/>
        </p:nvSpPr>
        <p:spPr>
          <a:xfrm>
            <a:off x="1638299" y="5938156"/>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3094263" y="5938156"/>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6629401" y="6209124"/>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Oval 31"/>
          <p:cNvSpPr/>
          <p:nvPr/>
        </p:nvSpPr>
        <p:spPr>
          <a:xfrm>
            <a:off x="6629401" y="5769429"/>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7192012" y="173778"/>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33"/>
          <p:cNvSpPr txBox="1"/>
          <p:nvPr/>
        </p:nvSpPr>
        <p:spPr>
          <a:xfrm>
            <a:off x="7268212" y="28610"/>
            <a:ext cx="187851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 camera center</a:t>
            </a:r>
          </a:p>
        </p:txBody>
      </p:sp>
      <p:pic>
        <p:nvPicPr>
          <p:cNvPr id="36" name="Picture 2"/>
          <p:cNvPicPr>
            <a:picLocks noChangeAspect="1" noChangeArrowheads="1"/>
          </p:cNvPicPr>
          <p:nvPr/>
        </p:nvPicPr>
        <p:blipFill>
          <a:blip r:embed="rId2" cstate="print"/>
          <a:srcRect/>
          <a:stretch>
            <a:fillRect/>
          </a:stretch>
        </p:blipFill>
        <p:spPr bwMode="auto">
          <a:xfrm>
            <a:off x="7020561" y="549949"/>
            <a:ext cx="1828800" cy="909936"/>
          </a:xfrm>
          <a:prstGeom prst="rect">
            <a:avLst/>
          </a:prstGeom>
          <a:noFill/>
          <a:ln w="9525">
            <a:noFill/>
            <a:miter lim="800000"/>
            <a:headEnd/>
            <a:tailEnd/>
          </a:ln>
        </p:spPr>
      </p:pic>
      <p:sp>
        <p:nvSpPr>
          <p:cNvPr id="37" name="Line 4"/>
          <p:cNvSpPr>
            <a:spLocks noChangeShapeType="1"/>
          </p:cNvSpPr>
          <p:nvPr/>
        </p:nvSpPr>
        <p:spPr bwMode="auto">
          <a:xfrm flipV="1">
            <a:off x="7076391" y="1355013"/>
            <a:ext cx="498695" cy="357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8" name="Line 5"/>
          <p:cNvSpPr>
            <a:spLocks noChangeShapeType="1"/>
          </p:cNvSpPr>
          <p:nvPr/>
        </p:nvSpPr>
        <p:spPr bwMode="auto">
          <a:xfrm>
            <a:off x="7658830" y="1356798"/>
            <a:ext cx="549244"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9" name="Line 6"/>
          <p:cNvSpPr>
            <a:spLocks noChangeShapeType="1"/>
          </p:cNvSpPr>
          <p:nvPr/>
        </p:nvSpPr>
        <p:spPr bwMode="auto">
          <a:xfrm>
            <a:off x="8297100" y="1356798"/>
            <a:ext cx="497941"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0" name="Line 7"/>
          <p:cNvSpPr>
            <a:spLocks noChangeShapeType="1"/>
          </p:cNvSpPr>
          <p:nvPr/>
        </p:nvSpPr>
        <p:spPr bwMode="auto">
          <a:xfrm>
            <a:off x="8346894" y="992645"/>
            <a:ext cx="448147" cy="362368"/>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1" name="Line 8"/>
          <p:cNvSpPr>
            <a:spLocks noChangeShapeType="1"/>
          </p:cNvSpPr>
          <p:nvPr/>
        </p:nvSpPr>
        <p:spPr bwMode="auto">
          <a:xfrm>
            <a:off x="7944014" y="664193"/>
            <a:ext cx="348558" cy="28204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2" name="Line 9"/>
          <p:cNvSpPr>
            <a:spLocks noChangeShapeType="1"/>
          </p:cNvSpPr>
          <p:nvPr/>
        </p:nvSpPr>
        <p:spPr bwMode="auto">
          <a:xfrm flipV="1">
            <a:off x="7578858" y="660623"/>
            <a:ext cx="350067" cy="283825"/>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3" name="Line 10"/>
          <p:cNvSpPr>
            <a:spLocks noChangeShapeType="1"/>
          </p:cNvSpPr>
          <p:nvPr/>
        </p:nvSpPr>
        <p:spPr bwMode="auto">
          <a:xfrm flipV="1">
            <a:off x="7073373" y="990860"/>
            <a:ext cx="449655" cy="360583"/>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4" name="Oval 12"/>
          <p:cNvSpPr>
            <a:spLocks noChangeArrowheads="1"/>
          </p:cNvSpPr>
          <p:nvPr/>
        </p:nvSpPr>
        <p:spPr bwMode="auto">
          <a:xfrm>
            <a:off x="7559242" y="1331807"/>
            <a:ext cx="36214" cy="42842"/>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5" name="Oval 13"/>
          <p:cNvSpPr>
            <a:spLocks noChangeArrowheads="1"/>
          </p:cNvSpPr>
          <p:nvPr/>
        </p:nvSpPr>
        <p:spPr bwMode="auto">
          <a:xfrm>
            <a:off x="8271448" y="1340732"/>
            <a:ext cx="36214" cy="42842"/>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46" name="Group 45"/>
          <p:cNvGrpSpPr/>
          <p:nvPr/>
        </p:nvGrpSpPr>
        <p:grpSpPr>
          <a:xfrm>
            <a:off x="7523028" y="949803"/>
            <a:ext cx="822356" cy="449836"/>
            <a:chOff x="2952750" y="2300288"/>
            <a:chExt cx="3460750" cy="1600200"/>
          </a:xfrm>
        </p:grpSpPr>
        <p:sp>
          <p:nvSpPr>
            <p:cNvPr id="47" name="Line 15"/>
            <p:cNvSpPr>
              <a:spLocks noChangeShapeType="1"/>
            </p:cNvSpPr>
            <p:nvPr/>
          </p:nvSpPr>
          <p:spPr bwMode="auto">
            <a:xfrm flipH="1" flipV="1">
              <a:off x="2952750" y="2300288"/>
              <a:ext cx="260350" cy="158115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8" name="Line 16"/>
            <p:cNvSpPr>
              <a:spLocks noChangeShapeType="1"/>
            </p:cNvSpPr>
            <p:nvPr/>
          </p:nvSpPr>
          <p:spPr bwMode="auto">
            <a:xfrm flipV="1">
              <a:off x="6159500" y="2312988"/>
              <a:ext cx="254000" cy="158750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49" name="Line 19"/>
          <p:cNvSpPr>
            <a:spLocks noChangeShapeType="1"/>
          </p:cNvSpPr>
          <p:nvPr/>
        </p:nvSpPr>
        <p:spPr bwMode="auto">
          <a:xfrm>
            <a:off x="7074882" y="1363938"/>
            <a:ext cx="488887"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0" name="Line 20"/>
          <p:cNvSpPr>
            <a:spLocks noChangeShapeType="1"/>
          </p:cNvSpPr>
          <p:nvPr/>
        </p:nvSpPr>
        <p:spPr bwMode="auto">
          <a:xfrm>
            <a:off x="7654304" y="1363938"/>
            <a:ext cx="561315"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 name="Line 21"/>
          <p:cNvSpPr>
            <a:spLocks noChangeShapeType="1"/>
          </p:cNvSpPr>
          <p:nvPr/>
        </p:nvSpPr>
        <p:spPr bwMode="auto">
          <a:xfrm>
            <a:off x="8306153" y="1363938"/>
            <a:ext cx="488887"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2" name="Rectangle 24"/>
          <p:cNvSpPr>
            <a:spLocks noChangeArrowheads="1"/>
          </p:cNvSpPr>
          <p:nvPr/>
        </p:nvSpPr>
        <p:spPr bwMode="auto">
          <a:xfrm>
            <a:off x="7038668" y="739612"/>
            <a:ext cx="54321" cy="8568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3" name="Rectangle 25"/>
          <p:cNvSpPr>
            <a:spLocks noChangeArrowheads="1"/>
          </p:cNvSpPr>
          <p:nvPr/>
        </p:nvSpPr>
        <p:spPr bwMode="auto">
          <a:xfrm>
            <a:off x="8762976" y="742289"/>
            <a:ext cx="76577" cy="8568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5" name="Freeform 29"/>
          <p:cNvSpPr>
            <a:spLocks/>
          </p:cNvSpPr>
          <p:nvPr/>
        </p:nvSpPr>
        <p:spPr bwMode="auto">
          <a:xfrm>
            <a:off x="7455127" y="945787"/>
            <a:ext cx="54321" cy="64262"/>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 name="Freeform 30"/>
          <p:cNvSpPr>
            <a:spLocks/>
          </p:cNvSpPr>
          <p:nvPr/>
        </p:nvSpPr>
        <p:spPr bwMode="auto">
          <a:xfrm>
            <a:off x="8360474" y="945787"/>
            <a:ext cx="54321" cy="64262"/>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mc:AlternateContent xmlns:mc="http://schemas.openxmlformats.org/markup-compatibility/2006">
        <mc:Choice xmlns:p14="http://schemas.microsoft.com/office/powerpoint/2010/main" Requires="p14">
          <p:contentPart p14:bwMode="auto" r:id="rId3">
            <p14:nvContentPartPr>
              <p14:cNvPr id="15" name="Ink 14">
                <a:extLst>
                  <a:ext uri="{FF2B5EF4-FFF2-40B4-BE49-F238E27FC236}">
                    <a16:creationId xmlns:a16="http://schemas.microsoft.com/office/drawing/2014/main" id="{A95AE630-F7EB-4DEA-97F3-BFCED2E31A38}"/>
                  </a:ext>
                </a:extLst>
              </p14:cNvPr>
              <p14:cNvContentPartPr/>
              <p14:nvPr/>
            </p14:nvContentPartPr>
            <p14:xfrm>
              <a:off x="1208520" y="2388600"/>
              <a:ext cx="2440800" cy="1257120"/>
            </p14:xfrm>
          </p:contentPart>
        </mc:Choice>
        <mc:Fallback>
          <p:pic>
            <p:nvPicPr>
              <p:cNvPr id="15" name="Ink 14">
                <a:extLst>
                  <a:ext uri="{FF2B5EF4-FFF2-40B4-BE49-F238E27FC236}">
                    <a16:creationId xmlns:a16="http://schemas.microsoft.com/office/drawing/2014/main" id="{A95AE630-F7EB-4DEA-97F3-BFCED2E31A38}"/>
                  </a:ext>
                </a:extLst>
              </p:cNvPr>
              <p:cNvPicPr/>
              <p:nvPr/>
            </p:nvPicPr>
            <p:blipFill>
              <a:blip r:embed="rId4"/>
              <a:stretch>
                <a:fillRect/>
              </a:stretch>
            </p:blipFill>
            <p:spPr>
              <a:xfrm>
                <a:off x="1199160" y="2379240"/>
                <a:ext cx="2459520" cy="1275840"/>
              </a:xfrm>
              <a:prstGeom prst="rect">
                <a:avLst/>
              </a:prstGeom>
            </p:spPr>
          </p:pic>
        </mc:Fallback>
      </mc:AlternateContent>
    </p:spTree>
    <p:extLst>
      <p:ext uri="{BB962C8B-B14F-4D97-AF65-F5344CB8AC3E}">
        <p14:creationId xmlns:p14="http://schemas.microsoft.com/office/powerpoint/2010/main" val="28439683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ig8"/>
          <p:cNvPicPr>
            <a:picLocks noChangeAspect="1" noChangeArrowheads="1"/>
          </p:cNvPicPr>
          <p:nvPr/>
        </p:nvPicPr>
        <p:blipFill>
          <a:blip r:embed="rId3" cstate="print"/>
          <a:srcRect/>
          <a:stretch>
            <a:fillRect/>
          </a:stretch>
        </p:blipFill>
        <p:spPr bwMode="auto">
          <a:xfrm>
            <a:off x="4476750" y="3255963"/>
            <a:ext cx="3876675" cy="3638550"/>
          </a:xfrm>
          <a:prstGeom prst="rect">
            <a:avLst/>
          </a:prstGeom>
          <a:noFill/>
          <a:ln w="9525">
            <a:noFill/>
            <a:miter lim="800000"/>
            <a:headEnd/>
            <a:tailEnd/>
          </a:ln>
        </p:spPr>
      </p:pic>
      <p:pic>
        <p:nvPicPr>
          <p:cNvPr id="16387" name="Picture 3" descr="fig8"/>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62000" y="3255963"/>
            <a:ext cx="3876675" cy="3638550"/>
          </a:xfrm>
          <a:prstGeom prst="rect">
            <a:avLst/>
          </a:prstGeom>
          <a:noFill/>
          <a:ln w="9525">
            <a:noFill/>
            <a:miter lim="800000"/>
            <a:headEnd/>
            <a:tailEnd/>
          </a:ln>
        </p:spPr>
      </p:pic>
      <p:pic>
        <p:nvPicPr>
          <p:cNvPr id="16388" name="Picture 4" descr="fig8"/>
          <p:cNvPicPr>
            <a:picLocks noChangeAspect="1" noChangeArrowheads="1"/>
          </p:cNvPicPr>
          <p:nvPr/>
        </p:nvPicPr>
        <p:blipFill>
          <a:blip r:embed="rId5" cstate="print"/>
          <a:srcRect/>
          <a:stretch>
            <a:fillRect/>
          </a:stretch>
        </p:blipFill>
        <p:spPr bwMode="auto">
          <a:xfrm>
            <a:off x="2532063" y="914400"/>
            <a:ext cx="3705225" cy="2247900"/>
          </a:xfrm>
          <a:prstGeom prst="rect">
            <a:avLst/>
          </a:prstGeom>
          <a:noFill/>
          <a:ln w="9525">
            <a:noFill/>
            <a:miter lim="800000"/>
            <a:headEnd/>
            <a:tailEnd/>
          </a:ln>
        </p:spPr>
      </p:pic>
      <p:sp>
        <p:nvSpPr>
          <p:cNvPr id="16389" name="Rectangle 6"/>
          <p:cNvSpPr>
            <a:spLocks noGrp="1" noChangeArrowheads="1"/>
          </p:cNvSpPr>
          <p:nvPr>
            <p:ph type="title"/>
          </p:nvPr>
        </p:nvSpPr>
        <p:spPr/>
        <p:txBody>
          <a:bodyPr/>
          <a:lstStyle/>
          <a:p>
            <a:r>
              <a:rPr lang="en-US"/>
              <a:t>Example: Converging cameras</a:t>
            </a:r>
          </a:p>
        </p:txBody>
      </p:sp>
      <mc:AlternateContent xmlns:mc="http://schemas.openxmlformats.org/markup-compatibility/2006">
        <mc:Choice xmlns:p14="http://schemas.microsoft.com/office/powerpoint/2010/main" Requires="p14">
          <p:contentPart p14:bwMode="auto" r:id="rId6">
            <p14:nvContentPartPr>
              <p14:cNvPr id="2" name="Ink 1">
                <a:extLst>
                  <a:ext uri="{FF2B5EF4-FFF2-40B4-BE49-F238E27FC236}">
                    <a16:creationId xmlns:a16="http://schemas.microsoft.com/office/drawing/2014/main" id="{B2CC561D-A0FE-436A-884E-5ECE266E1AE3}"/>
                  </a:ext>
                </a:extLst>
              </p14:cNvPr>
              <p14:cNvContentPartPr/>
              <p14:nvPr/>
            </p14:nvContentPartPr>
            <p14:xfrm>
              <a:off x="2976840" y="2988000"/>
              <a:ext cx="5578560" cy="1074960"/>
            </p14:xfrm>
          </p:contentPart>
        </mc:Choice>
        <mc:Fallback>
          <p:pic>
            <p:nvPicPr>
              <p:cNvPr id="2" name="Ink 1">
                <a:extLst>
                  <a:ext uri="{FF2B5EF4-FFF2-40B4-BE49-F238E27FC236}">
                    <a16:creationId xmlns:a16="http://schemas.microsoft.com/office/drawing/2014/main" id="{B2CC561D-A0FE-436A-884E-5ECE266E1AE3}"/>
                  </a:ext>
                </a:extLst>
              </p:cNvPr>
              <p:cNvPicPr/>
              <p:nvPr/>
            </p:nvPicPr>
            <p:blipFill>
              <a:blip r:embed="rId7"/>
              <a:stretch>
                <a:fillRect/>
              </a:stretch>
            </p:blipFill>
            <p:spPr>
              <a:xfrm>
                <a:off x="2967480" y="2978640"/>
                <a:ext cx="5597280" cy="1093680"/>
              </a:xfrm>
              <a:prstGeom prst="rect">
                <a:avLst/>
              </a:prstGeom>
            </p:spPr>
          </p:pic>
        </mc:Fallback>
      </mc:AlternateContent>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fig8"/>
          <p:cNvPicPr>
            <a:picLocks noChangeAspect="1" noChangeArrowheads="1"/>
          </p:cNvPicPr>
          <p:nvPr/>
        </p:nvPicPr>
        <p:blipFill>
          <a:blip r:embed="rId3" cstate="print"/>
          <a:srcRect/>
          <a:stretch>
            <a:fillRect/>
          </a:stretch>
        </p:blipFill>
        <p:spPr bwMode="auto">
          <a:xfrm>
            <a:off x="4781550" y="3905250"/>
            <a:ext cx="3370263" cy="1809750"/>
          </a:xfrm>
          <a:prstGeom prst="rect">
            <a:avLst/>
          </a:prstGeom>
          <a:noFill/>
          <a:ln w="9525">
            <a:noFill/>
            <a:miter lim="800000"/>
            <a:headEnd/>
            <a:tailEnd/>
          </a:ln>
        </p:spPr>
      </p:pic>
      <p:pic>
        <p:nvPicPr>
          <p:cNvPr id="17411" name="Picture 4" descr="fig8"/>
          <p:cNvPicPr>
            <a:picLocks noChangeAspect="1" noChangeArrowheads="1"/>
          </p:cNvPicPr>
          <p:nvPr/>
        </p:nvPicPr>
        <p:blipFill>
          <a:blip r:embed="rId4" cstate="print"/>
          <a:srcRect/>
          <a:stretch>
            <a:fillRect/>
          </a:stretch>
        </p:blipFill>
        <p:spPr bwMode="auto">
          <a:xfrm>
            <a:off x="1704975" y="1536700"/>
            <a:ext cx="5553075" cy="1343025"/>
          </a:xfrm>
          <a:prstGeom prst="rect">
            <a:avLst/>
          </a:prstGeom>
          <a:noFill/>
          <a:ln w="9525">
            <a:noFill/>
            <a:miter lim="800000"/>
            <a:headEnd/>
            <a:tailEnd/>
          </a:ln>
        </p:spPr>
      </p:pic>
      <p:pic>
        <p:nvPicPr>
          <p:cNvPr id="17412" name="Picture 5" descr="fig8"/>
          <p:cNvPicPr>
            <a:picLocks noChangeAspect="1" noChangeArrowheads="1"/>
          </p:cNvPicPr>
          <p:nvPr/>
        </p:nvPicPr>
        <p:blipFill>
          <a:blip r:embed="rId5" cstate="print"/>
          <a:srcRect/>
          <a:stretch>
            <a:fillRect/>
          </a:stretch>
        </p:blipFill>
        <p:spPr bwMode="auto">
          <a:xfrm>
            <a:off x="1219200" y="3917950"/>
            <a:ext cx="3332163" cy="1789113"/>
          </a:xfrm>
          <a:prstGeom prst="rect">
            <a:avLst/>
          </a:prstGeom>
          <a:noFill/>
          <a:ln w="9525">
            <a:noFill/>
            <a:miter lim="800000"/>
            <a:headEnd/>
            <a:tailEnd/>
          </a:ln>
        </p:spPr>
      </p:pic>
      <p:sp>
        <p:nvSpPr>
          <p:cNvPr id="17413" name="Rectangle 6"/>
          <p:cNvSpPr>
            <a:spLocks noGrp="1" noChangeArrowheads="1"/>
          </p:cNvSpPr>
          <p:nvPr>
            <p:ph type="title"/>
          </p:nvPr>
        </p:nvSpPr>
        <p:spPr>
          <a:xfrm>
            <a:off x="685800" y="76200"/>
            <a:ext cx="7924800" cy="838200"/>
          </a:xfrm>
        </p:spPr>
        <p:txBody>
          <a:bodyPr/>
          <a:lstStyle/>
          <a:p>
            <a:r>
              <a:rPr lang="en-US"/>
              <a:t>Example: Motion parallel to image plane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fig8"/>
          <p:cNvPicPr>
            <a:picLocks noChangeAspect="1" noChangeArrowheads="1"/>
          </p:cNvPicPr>
          <p:nvPr/>
        </p:nvPicPr>
        <p:blipFill>
          <a:blip r:embed="rId3" cstate="print"/>
          <a:srcRect/>
          <a:stretch>
            <a:fillRect/>
          </a:stretch>
        </p:blipFill>
        <p:spPr bwMode="auto">
          <a:xfrm>
            <a:off x="914400" y="3941763"/>
            <a:ext cx="2682875" cy="2722562"/>
          </a:xfrm>
          <a:prstGeom prst="rect">
            <a:avLst/>
          </a:prstGeom>
          <a:noFill/>
          <a:ln w="9525">
            <a:noFill/>
            <a:miter lim="800000"/>
            <a:headEnd/>
            <a:tailEnd/>
          </a:ln>
        </p:spPr>
      </p:pic>
      <p:pic>
        <p:nvPicPr>
          <p:cNvPr id="18435" name="Picture 4" descr="fig8"/>
          <p:cNvPicPr>
            <a:picLocks noChangeAspect="1" noChangeArrowheads="1"/>
          </p:cNvPicPr>
          <p:nvPr/>
        </p:nvPicPr>
        <p:blipFill>
          <a:blip r:embed="rId4" cstate="print"/>
          <a:srcRect/>
          <a:stretch>
            <a:fillRect/>
          </a:stretch>
        </p:blipFill>
        <p:spPr bwMode="auto">
          <a:xfrm>
            <a:off x="928688" y="1066800"/>
            <a:ext cx="2682875" cy="2722563"/>
          </a:xfrm>
          <a:prstGeom prst="rect">
            <a:avLst/>
          </a:prstGeom>
          <a:noFill/>
          <a:ln w="9525">
            <a:noFill/>
            <a:miter lim="800000"/>
            <a:headEnd/>
            <a:tailEnd/>
          </a:ln>
        </p:spPr>
      </p:pic>
      <p:sp>
        <p:nvSpPr>
          <p:cNvPr id="18436" name="Rectangle 5"/>
          <p:cNvSpPr>
            <a:spLocks noChangeArrowheads="1"/>
          </p:cNvSpPr>
          <p:nvPr/>
        </p:nvSpPr>
        <p:spPr bwMode="auto">
          <a:xfrm>
            <a:off x="5341938" y="2435225"/>
            <a:ext cx="2049462" cy="1722438"/>
          </a:xfrm>
          <a:prstGeom prst="rect">
            <a:avLst/>
          </a:prstGeom>
          <a:noFill/>
          <a:ln w="9525" algn="ctr">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37" name="Rectangle 6"/>
          <p:cNvSpPr>
            <a:spLocks noChangeArrowheads="1"/>
          </p:cNvSpPr>
          <p:nvPr/>
        </p:nvSpPr>
        <p:spPr bwMode="auto">
          <a:xfrm>
            <a:off x="5705475" y="1524000"/>
            <a:ext cx="1282700" cy="1135063"/>
          </a:xfrm>
          <a:prstGeom prst="rect">
            <a:avLst/>
          </a:prstGeom>
          <a:noFill/>
          <a:ln w="9525" algn="ctr">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38" name="Freeform 7"/>
          <p:cNvSpPr>
            <a:spLocks/>
          </p:cNvSpPr>
          <p:nvPr/>
        </p:nvSpPr>
        <p:spPr bwMode="auto">
          <a:xfrm>
            <a:off x="5424488" y="1798638"/>
            <a:ext cx="914400" cy="1935162"/>
          </a:xfrm>
          <a:custGeom>
            <a:avLst/>
            <a:gdLst>
              <a:gd name="T0" fmla="*/ 2147483647 w 576"/>
              <a:gd name="T1" fmla="*/ 2147483647 h 1219"/>
              <a:gd name="T2" fmla="*/ 2147483647 w 576"/>
              <a:gd name="T3" fmla="*/ 2147483647 h 1219"/>
              <a:gd name="T4" fmla="*/ 2147483647 w 576"/>
              <a:gd name="T5" fmla="*/ 0 h 1219"/>
              <a:gd name="T6" fmla="*/ 0 w 576"/>
              <a:gd name="T7" fmla="*/ 2147483647 h 1219"/>
              <a:gd name="T8" fmla="*/ 2147483647 w 576"/>
              <a:gd name="T9" fmla="*/ 2147483647 h 1219"/>
              <a:gd name="T10" fmla="*/ 0 60000 65536"/>
              <a:gd name="T11" fmla="*/ 0 60000 65536"/>
              <a:gd name="T12" fmla="*/ 0 60000 65536"/>
              <a:gd name="T13" fmla="*/ 0 60000 65536"/>
              <a:gd name="T14" fmla="*/ 0 60000 65536"/>
              <a:gd name="T15" fmla="*/ 0 w 576"/>
              <a:gd name="T16" fmla="*/ 0 h 1219"/>
              <a:gd name="T17" fmla="*/ 576 w 576"/>
              <a:gd name="T18" fmla="*/ 1219 h 1219"/>
            </a:gdLst>
            <a:ahLst/>
            <a:cxnLst>
              <a:cxn ang="T10">
                <a:pos x="T0" y="T1"/>
              </a:cxn>
              <a:cxn ang="T11">
                <a:pos x="T2" y="T3"/>
              </a:cxn>
              <a:cxn ang="T12">
                <a:pos x="T4" y="T5"/>
              </a:cxn>
              <a:cxn ang="T13">
                <a:pos x="T6" y="T7"/>
              </a:cxn>
              <a:cxn ang="T14">
                <a:pos x="T8" y="T9"/>
              </a:cxn>
            </a:cxnLst>
            <a:rect l="T15" t="T16" r="T17" b="T18"/>
            <a:pathLst>
              <a:path w="576" h="1219">
                <a:moveTo>
                  <a:pt x="576" y="1219"/>
                </a:moveTo>
                <a:lnTo>
                  <a:pt x="571" y="108"/>
                </a:lnTo>
                <a:lnTo>
                  <a:pt x="266" y="0"/>
                </a:lnTo>
                <a:lnTo>
                  <a:pt x="0" y="1003"/>
                </a:lnTo>
                <a:lnTo>
                  <a:pt x="576" y="1219"/>
                </a:lnTo>
                <a:close/>
              </a:path>
            </a:pathLst>
          </a:cu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39" name="Freeform 8"/>
          <p:cNvSpPr>
            <a:spLocks/>
          </p:cNvSpPr>
          <p:nvPr/>
        </p:nvSpPr>
        <p:spPr bwMode="auto">
          <a:xfrm flipH="1">
            <a:off x="6334125" y="1793875"/>
            <a:ext cx="914400" cy="1935163"/>
          </a:xfrm>
          <a:custGeom>
            <a:avLst/>
            <a:gdLst>
              <a:gd name="T0" fmla="*/ 2147483647 w 576"/>
              <a:gd name="T1" fmla="*/ 2147483647 h 1219"/>
              <a:gd name="T2" fmla="*/ 2147483647 w 576"/>
              <a:gd name="T3" fmla="*/ 2147483647 h 1219"/>
              <a:gd name="T4" fmla="*/ 2147483647 w 576"/>
              <a:gd name="T5" fmla="*/ 0 h 1219"/>
              <a:gd name="T6" fmla="*/ 0 w 576"/>
              <a:gd name="T7" fmla="*/ 2147483647 h 1219"/>
              <a:gd name="T8" fmla="*/ 2147483647 w 576"/>
              <a:gd name="T9" fmla="*/ 2147483647 h 1219"/>
              <a:gd name="T10" fmla="*/ 0 60000 65536"/>
              <a:gd name="T11" fmla="*/ 0 60000 65536"/>
              <a:gd name="T12" fmla="*/ 0 60000 65536"/>
              <a:gd name="T13" fmla="*/ 0 60000 65536"/>
              <a:gd name="T14" fmla="*/ 0 60000 65536"/>
              <a:gd name="T15" fmla="*/ 0 w 576"/>
              <a:gd name="T16" fmla="*/ 0 h 1219"/>
              <a:gd name="T17" fmla="*/ 576 w 576"/>
              <a:gd name="T18" fmla="*/ 1219 h 1219"/>
            </a:gdLst>
            <a:ahLst/>
            <a:cxnLst>
              <a:cxn ang="T10">
                <a:pos x="T0" y="T1"/>
              </a:cxn>
              <a:cxn ang="T11">
                <a:pos x="T2" y="T3"/>
              </a:cxn>
              <a:cxn ang="T12">
                <a:pos x="T4" y="T5"/>
              </a:cxn>
              <a:cxn ang="T13">
                <a:pos x="T6" y="T7"/>
              </a:cxn>
              <a:cxn ang="T14">
                <a:pos x="T8" y="T9"/>
              </a:cxn>
            </a:cxnLst>
            <a:rect l="T15" t="T16" r="T17" b="T18"/>
            <a:pathLst>
              <a:path w="576" h="1219">
                <a:moveTo>
                  <a:pt x="576" y="1219"/>
                </a:moveTo>
                <a:lnTo>
                  <a:pt x="571" y="108"/>
                </a:lnTo>
                <a:lnTo>
                  <a:pt x="266" y="0"/>
                </a:lnTo>
                <a:lnTo>
                  <a:pt x="0" y="1003"/>
                </a:lnTo>
                <a:lnTo>
                  <a:pt x="576" y="1219"/>
                </a:lnTo>
                <a:close/>
              </a:path>
            </a:pathLst>
          </a:cu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0" name="Freeform 9"/>
          <p:cNvSpPr>
            <a:spLocks/>
          </p:cNvSpPr>
          <p:nvPr/>
        </p:nvSpPr>
        <p:spPr bwMode="auto">
          <a:xfrm>
            <a:off x="6337300" y="1984375"/>
            <a:ext cx="923925" cy="2001838"/>
          </a:xfrm>
          <a:custGeom>
            <a:avLst/>
            <a:gdLst>
              <a:gd name="T0" fmla="*/ 0 w 582"/>
              <a:gd name="T1" fmla="*/ 2147483647 h 1261"/>
              <a:gd name="T2" fmla="*/ 2147483647 w 582"/>
              <a:gd name="T3" fmla="*/ 0 h 1261"/>
              <a:gd name="T4" fmla="*/ 2147483647 w 582"/>
              <a:gd name="T5" fmla="*/ 2147483647 h 1261"/>
              <a:gd name="T6" fmla="*/ 2147483647 w 582"/>
              <a:gd name="T7" fmla="*/ 2147483647 h 1261"/>
              <a:gd name="T8" fmla="*/ 0 w 582"/>
              <a:gd name="T9" fmla="*/ 2147483647 h 1261"/>
              <a:gd name="T10" fmla="*/ 0 60000 65536"/>
              <a:gd name="T11" fmla="*/ 0 60000 65536"/>
              <a:gd name="T12" fmla="*/ 0 60000 65536"/>
              <a:gd name="T13" fmla="*/ 0 60000 65536"/>
              <a:gd name="T14" fmla="*/ 0 60000 65536"/>
              <a:gd name="T15" fmla="*/ 0 w 582"/>
              <a:gd name="T16" fmla="*/ 0 h 1261"/>
              <a:gd name="T17" fmla="*/ 582 w 582"/>
              <a:gd name="T18" fmla="*/ 1261 h 1261"/>
            </a:gdLst>
            <a:ahLst/>
            <a:cxnLst>
              <a:cxn ang="T10">
                <a:pos x="T0" y="T1"/>
              </a:cxn>
              <a:cxn ang="T11">
                <a:pos x="T2" y="T3"/>
              </a:cxn>
              <a:cxn ang="T12">
                <a:pos x="T4" y="T5"/>
              </a:cxn>
              <a:cxn ang="T13">
                <a:pos x="T6" y="T7"/>
              </a:cxn>
              <a:cxn ang="T14">
                <a:pos x="T8" y="T9"/>
              </a:cxn>
            </a:cxnLst>
            <a:rect l="T15" t="T16" r="T17" b="T18"/>
            <a:pathLst>
              <a:path w="582" h="1261">
                <a:moveTo>
                  <a:pt x="0" y="1111"/>
                </a:moveTo>
                <a:lnTo>
                  <a:pt x="5" y="0"/>
                </a:lnTo>
                <a:lnTo>
                  <a:pt x="269" y="68"/>
                </a:lnTo>
                <a:lnTo>
                  <a:pt x="582" y="1261"/>
                </a:lnTo>
                <a:lnTo>
                  <a:pt x="0" y="1111"/>
                </a:lnTo>
                <a:close/>
              </a:path>
            </a:pathLst>
          </a:cu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1" name="Freeform 10"/>
          <p:cNvSpPr>
            <a:spLocks/>
          </p:cNvSpPr>
          <p:nvPr/>
        </p:nvSpPr>
        <p:spPr bwMode="auto">
          <a:xfrm flipH="1">
            <a:off x="5408613" y="1978025"/>
            <a:ext cx="923925" cy="2001838"/>
          </a:xfrm>
          <a:custGeom>
            <a:avLst/>
            <a:gdLst>
              <a:gd name="T0" fmla="*/ 0 w 582"/>
              <a:gd name="T1" fmla="*/ 2147483647 h 1261"/>
              <a:gd name="T2" fmla="*/ 2147483647 w 582"/>
              <a:gd name="T3" fmla="*/ 0 h 1261"/>
              <a:gd name="T4" fmla="*/ 2147483647 w 582"/>
              <a:gd name="T5" fmla="*/ 2147483647 h 1261"/>
              <a:gd name="T6" fmla="*/ 2147483647 w 582"/>
              <a:gd name="T7" fmla="*/ 2147483647 h 1261"/>
              <a:gd name="T8" fmla="*/ 0 w 582"/>
              <a:gd name="T9" fmla="*/ 2147483647 h 1261"/>
              <a:gd name="T10" fmla="*/ 0 60000 65536"/>
              <a:gd name="T11" fmla="*/ 0 60000 65536"/>
              <a:gd name="T12" fmla="*/ 0 60000 65536"/>
              <a:gd name="T13" fmla="*/ 0 60000 65536"/>
              <a:gd name="T14" fmla="*/ 0 60000 65536"/>
              <a:gd name="T15" fmla="*/ 0 w 582"/>
              <a:gd name="T16" fmla="*/ 0 h 1261"/>
              <a:gd name="T17" fmla="*/ 582 w 582"/>
              <a:gd name="T18" fmla="*/ 1261 h 1261"/>
            </a:gdLst>
            <a:ahLst/>
            <a:cxnLst>
              <a:cxn ang="T10">
                <a:pos x="T0" y="T1"/>
              </a:cxn>
              <a:cxn ang="T11">
                <a:pos x="T2" y="T3"/>
              </a:cxn>
              <a:cxn ang="T12">
                <a:pos x="T4" y="T5"/>
              </a:cxn>
              <a:cxn ang="T13">
                <a:pos x="T6" y="T7"/>
              </a:cxn>
              <a:cxn ang="T14">
                <a:pos x="T8" y="T9"/>
              </a:cxn>
            </a:cxnLst>
            <a:rect l="T15" t="T16" r="T17" b="T18"/>
            <a:pathLst>
              <a:path w="582" h="1261">
                <a:moveTo>
                  <a:pt x="0" y="1111"/>
                </a:moveTo>
                <a:lnTo>
                  <a:pt x="5" y="0"/>
                </a:lnTo>
                <a:lnTo>
                  <a:pt x="269" y="68"/>
                </a:lnTo>
                <a:lnTo>
                  <a:pt x="582" y="1261"/>
                </a:lnTo>
                <a:lnTo>
                  <a:pt x="0" y="1111"/>
                </a:lnTo>
                <a:close/>
              </a:path>
            </a:pathLst>
          </a:cu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2" name="Line 11"/>
          <p:cNvSpPr>
            <a:spLocks noChangeShapeType="1"/>
          </p:cNvSpPr>
          <p:nvPr/>
        </p:nvSpPr>
        <p:spPr bwMode="auto">
          <a:xfrm>
            <a:off x="5538788" y="2982913"/>
            <a:ext cx="792162" cy="301625"/>
          </a:xfrm>
          <a:prstGeom prst="line">
            <a:avLst/>
          </a:pr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3" name="Line 12"/>
          <p:cNvSpPr>
            <a:spLocks noChangeShapeType="1"/>
          </p:cNvSpPr>
          <p:nvPr/>
        </p:nvSpPr>
        <p:spPr bwMode="auto">
          <a:xfrm flipV="1">
            <a:off x="6350000" y="3001963"/>
            <a:ext cx="800100" cy="277812"/>
          </a:xfrm>
          <a:prstGeom prst="line">
            <a:avLst/>
          </a:pr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4" name="Line 13"/>
          <p:cNvSpPr>
            <a:spLocks noChangeShapeType="1"/>
          </p:cNvSpPr>
          <p:nvPr/>
        </p:nvSpPr>
        <p:spPr bwMode="auto">
          <a:xfrm>
            <a:off x="6345238" y="3290888"/>
            <a:ext cx="784225" cy="187325"/>
          </a:xfrm>
          <a:prstGeom prst="line">
            <a:avLst/>
          </a:pr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5" name="Line 14"/>
          <p:cNvSpPr>
            <a:spLocks noChangeShapeType="1"/>
          </p:cNvSpPr>
          <p:nvPr/>
        </p:nvSpPr>
        <p:spPr bwMode="auto">
          <a:xfrm flipH="1">
            <a:off x="5540375" y="3276600"/>
            <a:ext cx="808038" cy="212725"/>
          </a:xfrm>
          <a:prstGeom prst="line">
            <a:avLst/>
          </a:pr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6" name="Oval 15"/>
          <p:cNvSpPr>
            <a:spLocks noChangeArrowheads="1"/>
          </p:cNvSpPr>
          <p:nvPr/>
        </p:nvSpPr>
        <p:spPr bwMode="auto">
          <a:xfrm>
            <a:off x="6307138" y="3709988"/>
            <a:ext cx="65087" cy="55562"/>
          </a:xfrm>
          <a:prstGeom prst="ellipse">
            <a:avLst/>
          </a:prstGeom>
          <a:solidFill>
            <a:schemeClr val="tx1"/>
          </a:solidFill>
          <a:ln w="9525" algn="ctr">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7" name="Oval 16"/>
          <p:cNvSpPr>
            <a:spLocks noChangeArrowheads="1"/>
          </p:cNvSpPr>
          <p:nvPr/>
        </p:nvSpPr>
        <p:spPr bwMode="auto">
          <a:xfrm>
            <a:off x="6302375" y="2178050"/>
            <a:ext cx="65088" cy="55563"/>
          </a:xfrm>
          <a:prstGeom prst="ellipse">
            <a:avLst/>
          </a:prstGeom>
          <a:solidFill>
            <a:schemeClr val="tx1"/>
          </a:solidFill>
          <a:ln w="9525" algn="ctr">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8" name="Oval 17"/>
          <p:cNvSpPr>
            <a:spLocks noChangeArrowheads="1"/>
          </p:cNvSpPr>
          <p:nvPr/>
        </p:nvSpPr>
        <p:spPr bwMode="auto">
          <a:xfrm>
            <a:off x="6310313" y="3248025"/>
            <a:ext cx="65087" cy="55563"/>
          </a:xfrm>
          <a:prstGeom prst="ellipse">
            <a:avLst/>
          </a:prstGeom>
          <a:solidFill>
            <a:schemeClr val="tx1"/>
          </a:solidFill>
          <a:ln w="9525" algn="ctr">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9" name="Oval 18"/>
          <p:cNvSpPr>
            <a:spLocks noChangeArrowheads="1"/>
          </p:cNvSpPr>
          <p:nvPr/>
        </p:nvSpPr>
        <p:spPr bwMode="auto">
          <a:xfrm>
            <a:off x="6305550" y="1944688"/>
            <a:ext cx="65088" cy="55562"/>
          </a:xfrm>
          <a:prstGeom prst="ellipse">
            <a:avLst/>
          </a:prstGeom>
          <a:solidFill>
            <a:schemeClr val="tx1"/>
          </a:solidFill>
          <a:ln w="9525" algn="ctr">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50" name="Text Box 19"/>
          <p:cNvSpPr txBox="1">
            <a:spLocks noChangeArrowheads="1"/>
          </p:cNvSpPr>
          <p:nvPr/>
        </p:nvSpPr>
        <p:spPr bwMode="auto">
          <a:xfrm>
            <a:off x="6257925" y="3668713"/>
            <a:ext cx="325438" cy="396875"/>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mn-cs"/>
              </a:rPr>
              <a:t>e</a:t>
            </a:r>
          </a:p>
        </p:txBody>
      </p:sp>
      <p:sp>
        <p:nvSpPr>
          <p:cNvPr id="18451" name="Text Box 20"/>
          <p:cNvSpPr txBox="1">
            <a:spLocks noChangeArrowheads="1"/>
          </p:cNvSpPr>
          <p:nvPr/>
        </p:nvSpPr>
        <p:spPr bwMode="auto">
          <a:xfrm>
            <a:off x="6184900" y="1606550"/>
            <a:ext cx="382588" cy="396875"/>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mn-cs"/>
              </a:rPr>
              <a:t>e’</a:t>
            </a:r>
          </a:p>
        </p:txBody>
      </p:sp>
      <p:sp>
        <p:nvSpPr>
          <p:cNvPr id="18452" name="Rectangle 21"/>
          <p:cNvSpPr>
            <a:spLocks noGrp="1" noChangeArrowheads="1"/>
          </p:cNvSpPr>
          <p:nvPr>
            <p:ph type="title"/>
          </p:nvPr>
        </p:nvSpPr>
        <p:spPr/>
        <p:txBody>
          <a:bodyPr/>
          <a:lstStyle/>
          <a:p>
            <a:r>
              <a:rPr lang="en-US" dirty="0"/>
              <a:t>Example: Forward motion</a:t>
            </a:r>
          </a:p>
        </p:txBody>
      </p:sp>
      <p:sp>
        <p:nvSpPr>
          <p:cNvPr id="18453" name="Rectangle 22"/>
          <p:cNvSpPr>
            <a:spLocks noChangeArrowheads="1"/>
          </p:cNvSpPr>
          <p:nvPr/>
        </p:nvSpPr>
        <p:spPr bwMode="auto">
          <a:xfrm>
            <a:off x="4572000" y="4330700"/>
            <a:ext cx="4572000" cy="19177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Epipole has same coordinates in both images.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Points move along lines radiating from e: “Focus of expansion”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this useful for?</a:t>
            </a:r>
          </a:p>
        </p:txBody>
      </p:sp>
      <p:sp>
        <p:nvSpPr>
          <p:cNvPr id="3" name="Content Placeholder 2"/>
          <p:cNvSpPr>
            <a:spLocks noGrp="1"/>
          </p:cNvSpPr>
          <p:nvPr>
            <p:ph idx="1"/>
          </p:nvPr>
        </p:nvSpPr>
        <p:spPr>
          <a:xfrm>
            <a:off x="457200" y="4876800"/>
            <a:ext cx="8229600" cy="1789113"/>
          </a:xfrm>
        </p:spPr>
        <p:txBody>
          <a:bodyPr>
            <a:normAutofit/>
          </a:bodyPr>
          <a:lstStyle/>
          <a:p>
            <a:pPr marL="0" indent="0">
              <a:buNone/>
            </a:pPr>
            <a:r>
              <a:rPr lang="en-US" sz="2400" dirty="0"/>
              <a:t>Reduce search space for stereo disparity estimation.</a:t>
            </a:r>
          </a:p>
          <a:p>
            <a:r>
              <a:rPr lang="en-US" sz="2400" dirty="0"/>
              <a:t>Help find </a:t>
            </a:r>
            <a:r>
              <a:rPr lang="en-US" sz="2400" i="1" dirty="0"/>
              <a:t>x’</a:t>
            </a:r>
            <a:r>
              <a:rPr lang="en-US" sz="2400" dirty="0"/>
              <a:t>: If I know </a:t>
            </a:r>
            <a:r>
              <a:rPr lang="en-US" sz="2400" i="1" dirty="0"/>
              <a:t>x</a:t>
            </a:r>
            <a:r>
              <a:rPr lang="en-US" sz="2400" dirty="0"/>
              <a:t>, and have calibrated cameras (known </a:t>
            </a:r>
            <a:r>
              <a:rPr lang="en-US" sz="2400" dirty="0" err="1"/>
              <a:t>intrinsics</a:t>
            </a:r>
            <a:r>
              <a:rPr lang="en-US" sz="2400" dirty="0"/>
              <a:t> K,K’ and extrinsic relationship), I can restrict </a:t>
            </a:r>
            <a:r>
              <a:rPr lang="en-US" sz="2400" i="1" dirty="0"/>
              <a:t>x’ </a:t>
            </a:r>
            <a:r>
              <a:rPr lang="en-US" sz="2400" dirty="0"/>
              <a:t>to be along </a:t>
            </a:r>
            <a:r>
              <a:rPr lang="en-US" sz="2400" i="1" dirty="0"/>
              <a:t>l’.</a:t>
            </a:r>
          </a:p>
        </p:txBody>
      </p:sp>
      <p:pic>
        <p:nvPicPr>
          <p:cNvPr id="4" name="Picture 2"/>
          <p:cNvPicPr>
            <a:picLocks noChangeAspect="1" noChangeArrowheads="1"/>
          </p:cNvPicPr>
          <p:nvPr/>
        </p:nvPicPr>
        <p:blipFill>
          <a:blip r:embed="rId2" cstate="print"/>
          <a:srcRect/>
          <a:stretch>
            <a:fillRect/>
          </a:stretch>
        </p:blipFill>
        <p:spPr bwMode="auto">
          <a:xfrm>
            <a:off x="838200" y="877888"/>
            <a:ext cx="7696200" cy="3236912"/>
          </a:xfrm>
          <a:prstGeom prst="rect">
            <a:avLst/>
          </a:prstGeom>
          <a:noFill/>
          <a:ln w="9525">
            <a:noFill/>
            <a:miter lim="800000"/>
            <a:headEnd/>
            <a:tailEnd/>
          </a:ln>
        </p:spPr>
      </p:pic>
      <p:sp>
        <p:nvSpPr>
          <p:cNvPr id="5" name="Line 4"/>
          <p:cNvSpPr>
            <a:spLocks noChangeShapeType="1"/>
          </p:cNvSpPr>
          <p:nvPr/>
        </p:nvSpPr>
        <p:spPr bwMode="auto">
          <a:xfrm flipV="1">
            <a:off x="1073150" y="3741738"/>
            <a:ext cx="2098675" cy="1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 name="Line 5"/>
          <p:cNvSpPr>
            <a:spLocks noChangeShapeType="1"/>
          </p:cNvSpPr>
          <p:nvPr/>
        </p:nvSpPr>
        <p:spPr bwMode="auto">
          <a:xfrm>
            <a:off x="3524250" y="3748088"/>
            <a:ext cx="23114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 name="Line 6"/>
          <p:cNvSpPr>
            <a:spLocks noChangeShapeType="1"/>
          </p:cNvSpPr>
          <p:nvPr/>
        </p:nvSpPr>
        <p:spPr bwMode="auto">
          <a:xfrm>
            <a:off x="6210300" y="3748088"/>
            <a:ext cx="20955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 name="Line 7"/>
          <p:cNvSpPr>
            <a:spLocks noChangeShapeType="1"/>
          </p:cNvSpPr>
          <p:nvPr/>
        </p:nvSpPr>
        <p:spPr bwMode="auto">
          <a:xfrm>
            <a:off x="6419850" y="2452688"/>
            <a:ext cx="1885950" cy="12890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 name="Line 8"/>
          <p:cNvSpPr>
            <a:spLocks noChangeShapeType="1"/>
          </p:cNvSpPr>
          <p:nvPr/>
        </p:nvSpPr>
        <p:spPr bwMode="auto">
          <a:xfrm>
            <a:off x="4724400" y="1284288"/>
            <a:ext cx="1466850" cy="10033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 name="Line 9"/>
          <p:cNvSpPr>
            <a:spLocks noChangeShapeType="1"/>
          </p:cNvSpPr>
          <p:nvPr/>
        </p:nvSpPr>
        <p:spPr bwMode="auto">
          <a:xfrm flipV="1">
            <a:off x="3187700" y="1271588"/>
            <a:ext cx="1473200" cy="10096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Line 10"/>
          <p:cNvSpPr>
            <a:spLocks noChangeShapeType="1"/>
          </p:cNvSpPr>
          <p:nvPr/>
        </p:nvSpPr>
        <p:spPr bwMode="auto">
          <a:xfrm flipV="1">
            <a:off x="1060450" y="2446338"/>
            <a:ext cx="1892300" cy="128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Oval 12"/>
          <p:cNvSpPr>
            <a:spLocks noChangeArrowheads="1"/>
          </p:cNvSpPr>
          <p:nvPr/>
        </p:nvSpPr>
        <p:spPr bwMode="auto">
          <a:xfrm>
            <a:off x="3105150" y="365918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 name="Oval 13"/>
          <p:cNvSpPr>
            <a:spLocks noChangeArrowheads="1"/>
          </p:cNvSpPr>
          <p:nvPr/>
        </p:nvSpPr>
        <p:spPr bwMode="auto">
          <a:xfrm>
            <a:off x="6102350" y="369093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14" name="Group 13"/>
          <p:cNvGrpSpPr/>
          <p:nvPr/>
        </p:nvGrpSpPr>
        <p:grpSpPr>
          <a:xfrm>
            <a:off x="2952750" y="2300288"/>
            <a:ext cx="3460750" cy="1600200"/>
            <a:chOff x="2952750" y="2300288"/>
            <a:chExt cx="3460750" cy="1600200"/>
          </a:xfrm>
        </p:grpSpPr>
        <p:sp>
          <p:nvSpPr>
            <p:cNvPr id="15" name="Line 15"/>
            <p:cNvSpPr>
              <a:spLocks noChangeShapeType="1"/>
            </p:cNvSpPr>
            <p:nvPr/>
          </p:nvSpPr>
          <p:spPr bwMode="auto">
            <a:xfrm flipH="1" flipV="1">
              <a:off x="2952750" y="2300288"/>
              <a:ext cx="260350" cy="158115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Line 16"/>
            <p:cNvSpPr>
              <a:spLocks noChangeShapeType="1"/>
            </p:cNvSpPr>
            <p:nvPr/>
          </p:nvSpPr>
          <p:spPr bwMode="auto">
            <a:xfrm flipV="1">
              <a:off x="6159500" y="2312988"/>
              <a:ext cx="254000" cy="158750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17" name="Line 19"/>
          <p:cNvSpPr>
            <a:spLocks noChangeShapeType="1"/>
          </p:cNvSpPr>
          <p:nvPr/>
        </p:nvSpPr>
        <p:spPr bwMode="auto">
          <a:xfrm>
            <a:off x="10668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Line 20"/>
          <p:cNvSpPr>
            <a:spLocks noChangeShapeType="1"/>
          </p:cNvSpPr>
          <p:nvPr/>
        </p:nvSpPr>
        <p:spPr bwMode="auto">
          <a:xfrm>
            <a:off x="3505200" y="3773488"/>
            <a:ext cx="23622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Line 21"/>
          <p:cNvSpPr>
            <a:spLocks noChangeShapeType="1"/>
          </p:cNvSpPr>
          <p:nvPr/>
        </p:nvSpPr>
        <p:spPr bwMode="auto">
          <a:xfrm>
            <a:off x="62484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24"/>
          <p:cNvSpPr>
            <a:spLocks noChangeArrowheads="1"/>
          </p:cNvSpPr>
          <p:nvPr/>
        </p:nvSpPr>
        <p:spPr bwMode="auto">
          <a:xfrm>
            <a:off x="914400" y="1552575"/>
            <a:ext cx="228600"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5"/>
          <p:cNvSpPr>
            <a:spLocks noChangeArrowheads="1"/>
          </p:cNvSpPr>
          <p:nvPr/>
        </p:nvSpPr>
        <p:spPr bwMode="auto">
          <a:xfrm>
            <a:off x="8170863" y="1562100"/>
            <a:ext cx="322262"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Text Box 26"/>
          <p:cNvSpPr txBox="1">
            <a:spLocks noChangeArrowheads="1"/>
          </p:cNvSpPr>
          <p:nvPr/>
        </p:nvSpPr>
        <p:spPr bwMode="auto">
          <a:xfrm>
            <a:off x="4572000" y="892175"/>
            <a:ext cx="303213" cy="304800"/>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3" name="Freeform 29"/>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Text Box 27"/>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5" name="Freeform 30"/>
          <p:cNvSpPr>
            <a:spLocks/>
          </p:cNvSpPr>
          <p:nvPr/>
        </p:nvSpPr>
        <p:spPr bwMode="auto">
          <a:xfrm>
            <a:off x="647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Text Box 31"/>
          <p:cNvSpPr txBox="1">
            <a:spLocks noChangeArrowheads="1"/>
          </p:cNvSpPr>
          <p:nvPr/>
        </p:nvSpPr>
        <p:spPr bwMode="auto">
          <a:xfrm>
            <a:off x="6400800" y="22098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Tree>
    <p:extLst>
      <p:ext uri="{BB962C8B-B14F-4D97-AF65-F5344CB8AC3E}">
        <p14:creationId xmlns:p14="http://schemas.microsoft.com/office/powerpoint/2010/main" val="10570095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Epipolar</a:t>
            </a:r>
            <a:r>
              <a:rPr lang="en-US" dirty="0"/>
              <a:t> lines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3400" y="1955518"/>
            <a:ext cx="5029551" cy="3632763"/>
          </a:xfrm>
          <a:prstGeom prst="rect">
            <a:avLst/>
          </a:prstGeom>
        </p:spPr>
      </p:pic>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4713"/>
          <a:stretch/>
        </p:blipFill>
        <p:spPr>
          <a:xfrm>
            <a:off x="-228600" y="2133600"/>
            <a:ext cx="4800600" cy="3276600"/>
          </a:xfrm>
        </p:spPr>
      </p:pic>
    </p:spTree>
    <p:extLst>
      <p:ext uri="{BB962C8B-B14F-4D97-AF65-F5344CB8AC3E}">
        <p14:creationId xmlns:p14="http://schemas.microsoft.com/office/powerpoint/2010/main" val="11767324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this useful for?</a:t>
            </a:r>
          </a:p>
        </p:txBody>
      </p:sp>
      <p:sp>
        <p:nvSpPr>
          <p:cNvPr id="3" name="Content Placeholder 2"/>
          <p:cNvSpPr>
            <a:spLocks noGrp="1"/>
          </p:cNvSpPr>
          <p:nvPr>
            <p:ph idx="1"/>
          </p:nvPr>
        </p:nvSpPr>
        <p:spPr>
          <a:xfrm>
            <a:off x="457200" y="4876800"/>
            <a:ext cx="8229600" cy="1789113"/>
          </a:xfrm>
        </p:spPr>
        <p:txBody>
          <a:bodyPr>
            <a:normAutofit fontScale="92500" lnSpcReduction="10000"/>
          </a:bodyPr>
          <a:lstStyle/>
          <a:p>
            <a:pPr marL="0" indent="0">
              <a:buNone/>
            </a:pPr>
            <a:r>
              <a:rPr lang="en-US" dirty="0"/>
              <a:t>If we have enough </a:t>
            </a:r>
            <a:r>
              <a:rPr lang="en-US" i="1" dirty="0"/>
              <a:t>x, x’</a:t>
            </a:r>
            <a:r>
              <a:rPr lang="en-US" dirty="0"/>
              <a:t> correspondences, we can estimate relative position and orientation between the cameras and the 3D position of corresponding image points -&gt; estimate </a:t>
            </a:r>
            <a:r>
              <a:rPr lang="en-US" i="1" dirty="0"/>
              <a:t>E</a:t>
            </a:r>
            <a:r>
              <a:rPr lang="en-US" dirty="0"/>
              <a:t>.</a:t>
            </a:r>
            <a:endParaRPr lang="en-US" i="1" dirty="0"/>
          </a:p>
        </p:txBody>
      </p:sp>
      <p:pic>
        <p:nvPicPr>
          <p:cNvPr id="4" name="Picture 2"/>
          <p:cNvPicPr>
            <a:picLocks noChangeAspect="1" noChangeArrowheads="1"/>
          </p:cNvPicPr>
          <p:nvPr/>
        </p:nvPicPr>
        <p:blipFill>
          <a:blip r:embed="rId2" cstate="print"/>
          <a:srcRect/>
          <a:stretch>
            <a:fillRect/>
          </a:stretch>
        </p:blipFill>
        <p:spPr bwMode="auto">
          <a:xfrm>
            <a:off x="838200" y="877888"/>
            <a:ext cx="7696200" cy="3236912"/>
          </a:xfrm>
          <a:prstGeom prst="rect">
            <a:avLst/>
          </a:prstGeom>
          <a:noFill/>
          <a:ln w="9525">
            <a:noFill/>
            <a:miter lim="800000"/>
            <a:headEnd/>
            <a:tailEnd/>
          </a:ln>
        </p:spPr>
      </p:pic>
      <p:sp>
        <p:nvSpPr>
          <p:cNvPr id="5" name="Line 4"/>
          <p:cNvSpPr>
            <a:spLocks noChangeShapeType="1"/>
          </p:cNvSpPr>
          <p:nvPr/>
        </p:nvSpPr>
        <p:spPr bwMode="auto">
          <a:xfrm flipV="1">
            <a:off x="1073150" y="3741738"/>
            <a:ext cx="2098675" cy="1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 name="Line 5"/>
          <p:cNvSpPr>
            <a:spLocks noChangeShapeType="1"/>
          </p:cNvSpPr>
          <p:nvPr/>
        </p:nvSpPr>
        <p:spPr bwMode="auto">
          <a:xfrm>
            <a:off x="3524250" y="3748088"/>
            <a:ext cx="23114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 name="Line 6"/>
          <p:cNvSpPr>
            <a:spLocks noChangeShapeType="1"/>
          </p:cNvSpPr>
          <p:nvPr/>
        </p:nvSpPr>
        <p:spPr bwMode="auto">
          <a:xfrm>
            <a:off x="6210300" y="3748088"/>
            <a:ext cx="20955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 name="Line 7"/>
          <p:cNvSpPr>
            <a:spLocks noChangeShapeType="1"/>
          </p:cNvSpPr>
          <p:nvPr/>
        </p:nvSpPr>
        <p:spPr bwMode="auto">
          <a:xfrm>
            <a:off x="6419850" y="2452688"/>
            <a:ext cx="1885950" cy="12890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 name="Line 8"/>
          <p:cNvSpPr>
            <a:spLocks noChangeShapeType="1"/>
          </p:cNvSpPr>
          <p:nvPr/>
        </p:nvSpPr>
        <p:spPr bwMode="auto">
          <a:xfrm>
            <a:off x="4724400" y="1284288"/>
            <a:ext cx="1466850" cy="10033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 name="Line 9"/>
          <p:cNvSpPr>
            <a:spLocks noChangeShapeType="1"/>
          </p:cNvSpPr>
          <p:nvPr/>
        </p:nvSpPr>
        <p:spPr bwMode="auto">
          <a:xfrm flipV="1">
            <a:off x="3187700" y="1271588"/>
            <a:ext cx="1473200" cy="10096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Line 10"/>
          <p:cNvSpPr>
            <a:spLocks noChangeShapeType="1"/>
          </p:cNvSpPr>
          <p:nvPr/>
        </p:nvSpPr>
        <p:spPr bwMode="auto">
          <a:xfrm flipV="1">
            <a:off x="1060450" y="2446338"/>
            <a:ext cx="1892300" cy="128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Oval 12"/>
          <p:cNvSpPr>
            <a:spLocks noChangeArrowheads="1"/>
          </p:cNvSpPr>
          <p:nvPr/>
        </p:nvSpPr>
        <p:spPr bwMode="auto">
          <a:xfrm>
            <a:off x="3105150" y="365918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 name="Oval 13"/>
          <p:cNvSpPr>
            <a:spLocks noChangeArrowheads="1"/>
          </p:cNvSpPr>
          <p:nvPr/>
        </p:nvSpPr>
        <p:spPr bwMode="auto">
          <a:xfrm>
            <a:off x="6102350" y="369093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14" name="Group 13"/>
          <p:cNvGrpSpPr/>
          <p:nvPr/>
        </p:nvGrpSpPr>
        <p:grpSpPr>
          <a:xfrm>
            <a:off x="2952750" y="2300288"/>
            <a:ext cx="3460750" cy="1600200"/>
            <a:chOff x="2952750" y="2300288"/>
            <a:chExt cx="3460750" cy="1600200"/>
          </a:xfrm>
        </p:grpSpPr>
        <p:sp>
          <p:nvSpPr>
            <p:cNvPr id="15" name="Line 15"/>
            <p:cNvSpPr>
              <a:spLocks noChangeShapeType="1"/>
            </p:cNvSpPr>
            <p:nvPr/>
          </p:nvSpPr>
          <p:spPr bwMode="auto">
            <a:xfrm flipH="1" flipV="1">
              <a:off x="2952750" y="2300288"/>
              <a:ext cx="260350" cy="158115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Line 16"/>
            <p:cNvSpPr>
              <a:spLocks noChangeShapeType="1"/>
            </p:cNvSpPr>
            <p:nvPr/>
          </p:nvSpPr>
          <p:spPr bwMode="auto">
            <a:xfrm flipV="1">
              <a:off x="6159500" y="2312988"/>
              <a:ext cx="254000" cy="158750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17" name="Line 19"/>
          <p:cNvSpPr>
            <a:spLocks noChangeShapeType="1"/>
          </p:cNvSpPr>
          <p:nvPr/>
        </p:nvSpPr>
        <p:spPr bwMode="auto">
          <a:xfrm>
            <a:off x="10668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Line 20"/>
          <p:cNvSpPr>
            <a:spLocks noChangeShapeType="1"/>
          </p:cNvSpPr>
          <p:nvPr/>
        </p:nvSpPr>
        <p:spPr bwMode="auto">
          <a:xfrm>
            <a:off x="3505200" y="3773488"/>
            <a:ext cx="23622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Line 21"/>
          <p:cNvSpPr>
            <a:spLocks noChangeShapeType="1"/>
          </p:cNvSpPr>
          <p:nvPr/>
        </p:nvSpPr>
        <p:spPr bwMode="auto">
          <a:xfrm>
            <a:off x="62484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24"/>
          <p:cNvSpPr>
            <a:spLocks noChangeArrowheads="1"/>
          </p:cNvSpPr>
          <p:nvPr/>
        </p:nvSpPr>
        <p:spPr bwMode="auto">
          <a:xfrm>
            <a:off x="914400" y="1552575"/>
            <a:ext cx="228600"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5"/>
          <p:cNvSpPr>
            <a:spLocks noChangeArrowheads="1"/>
          </p:cNvSpPr>
          <p:nvPr/>
        </p:nvSpPr>
        <p:spPr bwMode="auto">
          <a:xfrm>
            <a:off x="8170863" y="1562100"/>
            <a:ext cx="322262"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Text Box 26"/>
          <p:cNvSpPr txBox="1">
            <a:spLocks noChangeArrowheads="1"/>
          </p:cNvSpPr>
          <p:nvPr/>
        </p:nvSpPr>
        <p:spPr bwMode="auto">
          <a:xfrm>
            <a:off x="4572000" y="892175"/>
            <a:ext cx="303213" cy="304800"/>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3" name="Freeform 29"/>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Text Box 27"/>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5" name="Freeform 30"/>
          <p:cNvSpPr>
            <a:spLocks/>
          </p:cNvSpPr>
          <p:nvPr/>
        </p:nvSpPr>
        <p:spPr bwMode="auto">
          <a:xfrm>
            <a:off x="647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Text Box 31"/>
          <p:cNvSpPr txBox="1">
            <a:spLocks noChangeArrowheads="1"/>
          </p:cNvSpPr>
          <p:nvPr/>
        </p:nvSpPr>
        <p:spPr bwMode="auto">
          <a:xfrm>
            <a:off x="6400800" y="22098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Tree>
    <p:extLst>
      <p:ext uri="{BB962C8B-B14F-4D97-AF65-F5344CB8AC3E}">
        <p14:creationId xmlns:p14="http://schemas.microsoft.com/office/powerpoint/2010/main" val="32836293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this useful for?</a:t>
            </a:r>
          </a:p>
        </p:txBody>
      </p:sp>
      <p:sp>
        <p:nvSpPr>
          <p:cNvPr id="3" name="Content Placeholder 2"/>
          <p:cNvSpPr>
            <a:spLocks noGrp="1"/>
          </p:cNvSpPr>
          <p:nvPr>
            <p:ph idx="1"/>
          </p:nvPr>
        </p:nvSpPr>
        <p:spPr>
          <a:xfrm>
            <a:off x="457200" y="4876800"/>
            <a:ext cx="8229600" cy="1789113"/>
          </a:xfrm>
        </p:spPr>
        <p:txBody>
          <a:bodyPr>
            <a:normAutofit fontScale="92500"/>
          </a:bodyPr>
          <a:lstStyle/>
          <a:p>
            <a:pPr marL="0" indent="0">
              <a:buNone/>
            </a:pPr>
            <a:r>
              <a:rPr lang="en-US" dirty="0"/>
              <a:t>Camera model ‘sanity check’: </a:t>
            </a:r>
          </a:p>
          <a:p>
            <a:r>
              <a:rPr lang="en-US" dirty="0"/>
              <a:t>See if candidate </a:t>
            </a:r>
            <a:r>
              <a:rPr lang="en-US" i="1" dirty="0"/>
              <a:t>x, x’</a:t>
            </a:r>
            <a:r>
              <a:rPr lang="en-US" dirty="0"/>
              <a:t> correspondences fit estimated projection models of cameras 1 and 2.</a:t>
            </a:r>
            <a:endParaRPr lang="en-US" i="1" dirty="0"/>
          </a:p>
        </p:txBody>
      </p:sp>
      <p:pic>
        <p:nvPicPr>
          <p:cNvPr id="4" name="Picture 2"/>
          <p:cNvPicPr>
            <a:picLocks noChangeAspect="1" noChangeArrowheads="1"/>
          </p:cNvPicPr>
          <p:nvPr/>
        </p:nvPicPr>
        <p:blipFill>
          <a:blip r:embed="rId2" cstate="print"/>
          <a:srcRect/>
          <a:stretch>
            <a:fillRect/>
          </a:stretch>
        </p:blipFill>
        <p:spPr bwMode="auto">
          <a:xfrm>
            <a:off x="838200" y="877888"/>
            <a:ext cx="7696200" cy="3236912"/>
          </a:xfrm>
          <a:prstGeom prst="rect">
            <a:avLst/>
          </a:prstGeom>
          <a:noFill/>
          <a:ln w="9525">
            <a:noFill/>
            <a:miter lim="800000"/>
            <a:headEnd/>
            <a:tailEnd/>
          </a:ln>
        </p:spPr>
      </p:pic>
      <p:sp>
        <p:nvSpPr>
          <p:cNvPr id="5" name="Line 4"/>
          <p:cNvSpPr>
            <a:spLocks noChangeShapeType="1"/>
          </p:cNvSpPr>
          <p:nvPr/>
        </p:nvSpPr>
        <p:spPr bwMode="auto">
          <a:xfrm flipV="1">
            <a:off x="1073150" y="3741738"/>
            <a:ext cx="2098675" cy="1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 name="Line 5"/>
          <p:cNvSpPr>
            <a:spLocks noChangeShapeType="1"/>
          </p:cNvSpPr>
          <p:nvPr/>
        </p:nvSpPr>
        <p:spPr bwMode="auto">
          <a:xfrm>
            <a:off x="3524250" y="3748088"/>
            <a:ext cx="23114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 name="Line 6"/>
          <p:cNvSpPr>
            <a:spLocks noChangeShapeType="1"/>
          </p:cNvSpPr>
          <p:nvPr/>
        </p:nvSpPr>
        <p:spPr bwMode="auto">
          <a:xfrm>
            <a:off x="6210300" y="3748088"/>
            <a:ext cx="20955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 name="Line 7"/>
          <p:cNvSpPr>
            <a:spLocks noChangeShapeType="1"/>
          </p:cNvSpPr>
          <p:nvPr/>
        </p:nvSpPr>
        <p:spPr bwMode="auto">
          <a:xfrm>
            <a:off x="6419850" y="2452688"/>
            <a:ext cx="1885950" cy="12890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 name="Line 8"/>
          <p:cNvSpPr>
            <a:spLocks noChangeShapeType="1"/>
          </p:cNvSpPr>
          <p:nvPr/>
        </p:nvSpPr>
        <p:spPr bwMode="auto">
          <a:xfrm>
            <a:off x="4724400" y="1284288"/>
            <a:ext cx="1466850" cy="10033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 name="Line 9"/>
          <p:cNvSpPr>
            <a:spLocks noChangeShapeType="1"/>
          </p:cNvSpPr>
          <p:nvPr/>
        </p:nvSpPr>
        <p:spPr bwMode="auto">
          <a:xfrm flipV="1">
            <a:off x="3187700" y="1271588"/>
            <a:ext cx="1473200" cy="10096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Line 10"/>
          <p:cNvSpPr>
            <a:spLocks noChangeShapeType="1"/>
          </p:cNvSpPr>
          <p:nvPr/>
        </p:nvSpPr>
        <p:spPr bwMode="auto">
          <a:xfrm flipV="1">
            <a:off x="1060450" y="2446338"/>
            <a:ext cx="1892300" cy="128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Oval 12"/>
          <p:cNvSpPr>
            <a:spLocks noChangeArrowheads="1"/>
          </p:cNvSpPr>
          <p:nvPr/>
        </p:nvSpPr>
        <p:spPr bwMode="auto">
          <a:xfrm>
            <a:off x="3105150" y="365918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 name="Oval 13"/>
          <p:cNvSpPr>
            <a:spLocks noChangeArrowheads="1"/>
          </p:cNvSpPr>
          <p:nvPr/>
        </p:nvSpPr>
        <p:spPr bwMode="auto">
          <a:xfrm>
            <a:off x="6102350" y="369093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14" name="Group 13"/>
          <p:cNvGrpSpPr/>
          <p:nvPr/>
        </p:nvGrpSpPr>
        <p:grpSpPr>
          <a:xfrm>
            <a:off x="2952750" y="2300288"/>
            <a:ext cx="3460750" cy="1600200"/>
            <a:chOff x="2952750" y="2300288"/>
            <a:chExt cx="3460750" cy="1600200"/>
          </a:xfrm>
        </p:grpSpPr>
        <p:sp>
          <p:nvSpPr>
            <p:cNvPr id="15" name="Line 15"/>
            <p:cNvSpPr>
              <a:spLocks noChangeShapeType="1"/>
            </p:cNvSpPr>
            <p:nvPr/>
          </p:nvSpPr>
          <p:spPr bwMode="auto">
            <a:xfrm flipH="1" flipV="1">
              <a:off x="2952750" y="2300288"/>
              <a:ext cx="260350" cy="158115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Line 16"/>
            <p:cNvSpPr>
              <a:spLocks noChangeShapeType="1"/>
            </p:cNvSpPr>
            <p:nvPr/>
          </p:nvSpPr>
          <p:spPr bwMode="auto">
            <a:xfrm flipV="1">
              <a:off x="6159500" y="2312988"/>
              <a:ext cx="254000" cy="158750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17" name="Line 19"/>
          <p:cNvSpPr>
            <a:spLocks noChangeShapeType="1"/>
          </p:cNvSpPr>
          <p:nvPr/>
        </p:nvSpPr>
        <p:spPr bwMode="auto">
          <a:xfrm>
            <a:off x="10668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Line 20"/>
          <p:cNvSpPr>
            <a:spLocks noChangeShapeType="1"/>
          </p:cNvSpPr>
          <p:nvPr/>
        </p:nvSpPr>
        <p:spPr bwMode="auto">
          <a:xfrm>
            <a:off x="3505200" y="3773488"/>
            <a:ext cx="23622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Line 21"/>
          <p:cNvSpPr>
            <a:spLocks noChangeShapeType="1"/>
          </p:cNvSpPr>
          <p:nvPr/>
        </p:nvSpPr>
        <p:spPr bwMode="auto">
          <a:xfrm>
            <a:off x="62484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24"/>
          <p:cNvSpPr>
            <a:spLocks noChangeArrowheads="1"/>
          </p:cNvSpPr>
          <p:nvPr/>
        </p:nvSpPr>
        <p:spPr bwMode="auto">
          <a:xfrm>
            <a:off x="914400" y="1552575"/>
            <a:ext cx="228600"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5"/>
          <p:cNvSpPr>
            <a:spLocks noChangeArrowheads="1"/>
          </p:cNvSpPr>
          <p:nvPr/>
        </p:nvSpPr>
        <p:spPr bwMode="auto">
          <a:xfrm>
            <a:off x="8170863" y="1562100"/>
            <a:ext cx="322262"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Text Box 26"/>
          <p:cNvSpPr txBox="1">
            <a:spLocks noChangeArrowheads="1"/>
          </p:cNvSpPr>
          <p:nvPr/>
        </p:nvSpPr>
        <p:spPr bwMode="auto">
          <a:xfrm>
            <a:off x="4572000" y="892175"/>
            <a:ext cx="303213" cy="304800"/>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3" name="Freeform 29"/>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Text Box 27"/>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5" name="Freeform 30"/>
          <p:cNvSpPr>
            <a:spLocks/>
          </p:cNvSpPr>
          <p:nvPr/>
        </p:nvSpPr>
        <p:spPr bwMode="auto">
          <a:xfrm>
            <a:off x="647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Text Box 31"/>
          <p:cNvSpPr txBox="1">
            <a:spLocks noChangeArrowheads="1"/>
          </p:cNvSpPr>
          <p:nvPr/>
        </p:nvSpPr>
        <p:spPr bwMode="auto">
          <a:xfrm>
            <a:off x="6400800" y="22098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Tree>
    <p:extLst>
      <p:ext uri="{BB962C8B-B14F-4D97-AF65-F5344CB8AC3E}">
        <p14:creationId xmlns:p14="http://schemas.microsoft.com/office/powerpoint/2010/main" val="17646950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err="1"/>
              <a:t>VLFeat’s</a:t>
            </a:r>
            <a:r>
              <a:rPr lang="en-US" dirty="0"/>
              <a:t> 800 most confident matches among 10,000+ local features.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808608"/>
            <a:ext cx="9144000" cy="3830192"/>
          </a:xfrm>
        </p:spPr>
      </p:pic>
    </p:spTree>
    <p:extLst>
      <p:ext uri="{BB962C8B-B14F-4D97-AF65-F5344CB8AC3E}">
        <p14:creationId xmlns:p14="http://schemas.microsoft.com/office/powerpoint/2010/main" val="23988576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a:t>Keep only the matches at are “inliers” with respect to the “best” fundamental matrix</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1805940"/>
            <a:ext cx="9144000" cy="3830192"/>
          </a:xfrm>
        </p:spPr>
      </p:pic>
    </p:spTree>
    <p:extLst>
      <p:ext uri="{BB962C8B-B14F-4D97-AF65-F5344CB8AC3E}">
        <p14:creationId xmlns:p14="http://schemas.microsoft.com/office/powerpoint/2010/main" val="20420158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2530" name="Picture 26"/>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2531" name="Rectangle 27"/>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2" name="Rectangle 28"/>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3" name="Text Box 2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2534" name="Freeform 30"/>
          <p:cNvSpPr>
            <a:spLocks/>
          </p:cNvSpPr>
          <p:nvPr/>
        </p:nvSpPr>
        <p:spPr bwMode="auto">
          <a:xfrm>
            <a:off x="2655888" y="2468563"/>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5" name="Text Box 31"/>
          <p:cNvSpPr txBox="1">
            <a:spLocks noChangeArrowheads="1"/>
          </p:cNvSpPr>
          <p:nvPr/>
        </p:nvSpPr>
        <p:spPr bwMode="auto">
          <a:xfrm>
            <a:off x="2655888" y="2286000"/>
            <a:ext cx="192087"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22536" name="Freeform 32"/>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7" name="Text Box 33"/>
          <p:cNvSpPr txBox="1">
            <a:spLocks noChangeArrowheads="1"/>
          </p:cNvSpPr>
          <p:nvPr/>
        </p:nvSpPr>
        <p:spPr bwMode="auto">
          <a:xfrm>
            <a:off x="6057900" y="2286000"/>
            <a:ext cx="346075"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2538" name="Rectangle 24"/>
          <p:cNvSpPr>
            <a:spLocks noGrp="1" noChangeArrowheads="1"/>
          </p:cNvSpPr>
          <p:nvPr>
            <p:ph type="title"/>
          </p:nvPr>
        </p:nvSpPr>
        <p:spPr/>
        <p:txBody>
          <a:bodyPr/>
          <a:lstStyle/>
          <a:p>
            <a:r>
              <a:rPr lang="en-US"/>
              <a:t>Epipolar constraint: Calibrated case</a:t>
            </a:r>
          </a:p>
        </p:txBody>
      </p:sp>
      <p:sp>
        <p:nvSpPr>
          <p:cNvPr id="22539" name="Rectangle 55"/>
          <p:cNvSpPr>
            <a:spLocks noGrp="1" noChangeArrowheads="1"/>
          </p:cNvSpPr>
          <p:nvPr>
            <p:ph type="body" idx="1"/>
          </p:nvPr>
        </p:nvSpPr>
        <p:spPr>
          <a:xfrm>
            <a:off x="685800" y="4038600"/>
            <a:ext cx="7772400" cy="2514600"/>
          </a:xfrm>
        </p:spPr>
        <p:txBody>
          <a:bodyPr>
            <a:normAutofit/>
          </a:bodyPr>
          <a:lstStyle/>
          <a:p>
            <a:pPr>
              <a:lnSpc>
                <a:spcPct val="90000"/>
              </a:lnSpc>
              <a:buNone/>
            </a:pPr>
            <a:r>
              <a:rPr lang="en-US" sz="2000" dirty="0"/>
              <a:t>	Given the intrinsic parameters of the cameras:</a:t>
            </a:r>
          </a:p>
          <a:p>
            <a:pPr marL="800100" lvl="1" indent="-342900">
              <a:lnSpc>
                <a:spcPct val="90000"/>
              </a:lnSpc>
              <a:buFont typeface="+mj-lt"/>
              <a:buAutoNum type="arabicPeriod"/>
            </a:pPr>
            <a:r>
              <a:rPr lang="en-US" sz="1800" dirty="0"/>
              <a:t>Convert to normalized coordinates by pre-multiplying all points with the inverse of the calibration matrix; set first camera’s coordinate system to world coordinates </a:t>
            </a:r>
          </a:p>
        </p:txBody>
      </p:sp>
      <p:graphicFrame>
        <p:nvGraphicFramePr>
          <p:cNvPr id="13" name="Object 12"/>
          <p:cNvGraphicFramePr>
            <a:graphicFrameLocks noChangeAspect="1"/>
          </p:cNvGraphicFramePr>
          <p:nvPr/>
        </p:nvGraphicFramePr>
        <p:xfrm>
          <a:off x="1524000" y="5410200"/>
          <a:ext cx="2041525" cy="468313"/>
        </p:xfrm>
        <a:graphic>
          <a:graphicData uri="http://schemas.openxmlformats.org/presentationml/2006/ole">
            <mc:AlternateContent xmlns:mc="http://schemas.openxmlformats.org/markup-compatibility/2006">
              <mc:Choice xmlns:v="urn:schemas-microsoft-com:vml" Requires="v">
                <p:oleObj spid="_x0000_s207924" name="Equation" r:id="rId5" imgW="888840" imgH="203040" progId="Equation.3">
                  <p:embed/>
                </p:oleObj>
              </mc:Choice>
              <mc:Fallback>
                <p:oleObj name="Equation" r:id="rId5" imgW="888840" imgH="203040" progId="Equation.3">
                  <p:embed/>
                  <p:pic>
                    <p:nvPicPr>
                      <p:cNvPr id="13" name="Object 12"/>
                      <p:cNvPicPr>
                        <a:picLocks noChangeAspect="1" noChangeArrowheads="1"/>
                      </p:cNvPicPr>
                      <p:nvPr/>
                    </p:nvPicPr>
                    <p:blipFill>
                      <a:blip r:embed="rId6"/>
                      <a:srcRect/>
                      <a:stretch>
                        <a:fillRect/>
                      </a:stretch>
                    </p:blipFill>
                    <p:spPr bwMode="auto">
                      <a:xfrm>
                        <a:off x="1524000" y="5410200"/>
                        <a:ext cx="2041525" cy="468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4627" name="Object 3"/>
          <p:cNvGraphicFramePr>
            <a:graphicFrameLocks noChangeAspect="1"/>
          </p:cNvGraphicFramePr>
          <p:nvPr/>
        </p:nvGraphicFramePr>
        <p:xfrm>
          <a:off x="5705475" y="5440363"/>
          <a:ext cx="2308225" cy="571500"/>
        </p:xfrm>
        <a:graphic>
          <a:graphicData uri="http://schemas.openxmlformats.org/presentationml/2006/ole">
            <mc:AlternateContent xmlns:mc="http://schemas.openxmlformats.org/markup-compatibility/2006">
              <mc:Choice xmlns:v="urn:schemas-microsoft-com:vml" Requires="v">
                <p:oleObj spid="_x0000_s207925" name="Equation" r:id="rId7" imgW="1028520" imgH="253800" progId="Equation.3">
                  <p:embed/>
                </p:oleObj>
              </mc:Choice>
              <mc:Fallback>
                <p:oleObj name="Equation" r:id="rId7" imgW="1028520" imgH="253800" progId="Equation.3">
                  <p:embed/>
                  <p:pic>
                    <p:nvPicPr>
                      <p:cNvPr id="154627" name="Object 3"/>
                      <p:cNvPicPr>
                        <a:picLocks noChangeAspect="1" noChangeArrowheads="1"/>
                      </p:cNvPicPr>
                      <p:nvPr/>
                    </p:nvPicPr>
                    <p:blipFill>
                      <a:blip r:embed="rId8"/>
                      <a:srcRect/>
                      <a:stretch>
                        <a:fillRect/>
                      </a:stretch>
                    </p:blipFill>
                    <p:spPr bwMode="auto">
                      <a:xfrm>
                        <a:off x="5705475" y="5440363"/>
                        <a:ext cx="2308225"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p:cNvSpPr txBox="1"/>
          <p:nvPr/>
        </p:nvSpPr>
        <p:spPr>
          <a:xfrm>
            <a:off x="68241" y="5908344"/>
            <a:ext cx="2293960"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Homogeneous 2d point (3D ray towards X)</a:t>
            </a:r>
          </a:p>
        </p:txBody>
      </p:sp>
      <p:cxnSp>
        <p:nvCxnSpPr>
          <p:cNvPr id="4" name="Straight Arrow Connector 3"/>
          <p:cNvCxnSpPr/>
          <p:nvPr/>
        </p:nvCxnSpPr>
        <p:spPr>
          <a:xfrm flipV="1">
            <a:off x="1123156" y="5805501"/>
            <a:ext cx="331787" cy="164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2760663" y="5887535"/>
            <a:ext cx="211137" cy="3164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430440" y="6135469"/>
            <a:ext cx="1998687"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2D pixel coordinate (homogeneous)</a:t>
            </a:r>
          </a:p>
        </p:txBody>
      </p:sp>
      <p:cxnSp>
        <p:nvCxnSpPr>
          <p:cNvPr id="23" name="Straight Arrow Connector 22"/>
          <p:cNvCxnSpPr/>
          <p:nvPr/>
        </p:nvCxnSpPr>
        <p:spPr>
          <a:xfrm flipH="1" flipV="1">
            <a:off x="3581402" y="5729301"/>
            <a:ext cx="361662" cy="1201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882291" y="5770265"/>
            <a:ext cx="160411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3D scene point</a:t>
            </a:r>
          </a:p>
        </p:txBody>
      </p:sp>
      <p:sp>
        <p:nvSpPr>
          <p:cNvPr id="27" name="TextBox 26"/>
          <p:cNvSpPr txBox="1"/>
          <p:nvPr/>
        </p:nvSpPr>
        <p:spPr>
          <a:xfrm>
            <a:off x="6494318" y="6232267"/>
            <a:ext cx="2802082"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3D scene point in 2</a:t>
            </a:r>
            <a:r>
              <a:rPr kumimoji="0" lang="en-US" sz="1600" b="0" i="0" u="none" strike="noStrike" kern="1200" cap="none" spc="0" normalizeH="0" baseline="30000" noProof="0" dirty="0">
                <a:ln>
                  <a:noFill/>
                </a:ln>
                <a:solidFill>
                  <a:prstClr val="black"/>
                </a:solidFill>
                <a:effectLst/>
                <a:uLnTx/>
                <a:uFillTx/>
                <a:latin typeface="Arial" charset="0"/>
                <a:ea typeface="+mn-ea"/>
                <a:cs typeface="+mn-cs"/>
              </a:rPr>
              <a:t>nd</a:t>
            </a:r>
            <a:r>
              <a:rPr kumimoji="0" lang="en-US" sz="1600" b="0" i="0" u="none" strike="noStrike" kern="1200" cap="none" spc="0" normalizeH="0" baseline="0" noProof="0" dirty="0">
                <a:ln>
                  <a:noFill/>
                </a:ln>
                <a:solidFill>
                  <a:prstClr val="black"/>
                </a:solidFill>
                <a:effectLst/>
                <a:uLnTx/>
                <a:uFillTx/>
                <a:latin typeface="Arial" charset="0"/>
                <a:ea typeface="+mn-ea"/>
                <a:cs typeface="+mn-cs"/>
              </a:rPr>
              <a:t> camera’s 3D coordinates</a:t>
            </a:r>
          </a:p>
        </p:txBody>
      </p:sp>
      <p:cxnSp>
        <p:nvCxnSpPr>
          <p:cNvPr id="28" name="Straight Arrow Connector 27"/>
          <p:cNvCxnSpPr>
            <a:stCxn id="27" idx="0"/>
          </p:cNvCxnSpPr>
          <p:nvPr/>
        </p:nvCxnSpPr>
        <p:spPr>
          <a:xfrm flipH="1" flipV="1">
            <a:off x="7772401" y="5865505"/>
            <a:ext cx="122958" cy="3667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495659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2530" name="Picture 26"/>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2531" name="Rectangle 27"/>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2" name="Rectangle 28"/>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3" name="Text Box 2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22534" name="Freeform 30"/>
          <p:cNvSpPr>
            <a:spLocks/>
          </p:cNvSpPr>
          <p:nvPr/>
        </p:nvSpPr>
        <p:spPr bwMode="auto">
          <a:xfrm>
            <a:off x="2655888" y="2468563"/>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5" name="Text Box 31"/>
          <p:cNvSpPr txBox="1">
            <a:spLocks noChangeArrowheads="1"/>
          </p:cNvSpPr>
          <p:nvPr/>
        </p:nvSpPr>
        <p:spPr bwMode="auto">
          <a:xfrm>
            <a:off x="2655888" y="2286000"/>
            <a:ext cx="192087"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22536" name="Freeform 32"/>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7" name="Text Box 33"/>
          <p:cNvSpPr txBox="1">
            <a:spLocks noChangeArrowheads="1"/>
          </p:cNvSpPr>
          <p:nvPr/>
        </p:nvSpPr>
        <p:spPr bwMode="auto">
          <a:xfrm>
            <a:off x="6057900" y="2286000"/>
            <a:ext cx="346075"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2538" name="Rectangle 24"/>
          <p:cNvSpPr>
            <a:spLocks noGrp="1" noChangeArrowheads="1"/>
          </p:cNvSpPr>
          <p:nvPr>
            <p:ph type="title"/>
          </p:nvPr>
        </p:nvSpPr>
        <p:spPr/>
        <p:txBody>
          <a:bodyPr/>
          <a:lstStyle/>
          <a:p>
            <a:r>
              <a:rPr lang="en-US"/>
              <a:t>Epipolar constraint: Calibrated case</a:t>
            </a:r>
          </a:p>
        </p:txBody>
      </p:sp>
      <p:sp>
        <p:nvSpPr>
          <p:cNvPr id="22539" name="Rectangle 55"/>
          <p:cNvSpPr>
            <a:spLocks noGrp="1" noChangeArrowheads="1"/>
          </p:cNvSpPr>
          <p:nvPr>
            <p:ph type="body" idx="1"/>
          </p:nvPr>
        </p:nvSpPr>
        <p:spPr>
          <a:xfrm>
            <a:off x="685800" y="4038600"/>
            <a:ext cx="7772400" cy="2514600"/>
          </a:xfrm>
        </p:spPr>
        <p:txBody>
          <a:bodyPr>
            <a:normAutofit/>
          </a:bodyPr>
          <a:lstStyle/>
          <a:p>
            <a:pPr>
              <a:lnSpc>
                <a:spcPct val="90000"/>
              </a:lnSpc>
              <a:buNone/>
            </a:pPr>
            <a:r>
              <a:rPr lang="en-US" sz="2000" dirty="0"/>
              <a:t>	Given the intrinsic parameters of the cameras:</a:t>
            </a:r>
            <a:endParaRPr lang="en-US" sz="1200" dirty="0"/>
          </a:p>
          <a:p>
            <a:pPr marL="800100" lvl="1" indent="-342900">
              <a:lnSpc>
                <a:spcPct val="90000"/>
              </a:lnSpc>
              <a:buFont typeface="+mj-lt"/>
              <a:buAutoNum type="arabicPeriod"/>
            </a:pPr>
            <a:r>
              <a:rPr lang="en-US" sz="1800" dirty="0"/>
              <a:t>Convert to normalized coordinates by pre-multiplying all points with the inverse of the calibration matrix; set first camera’s coordinate system to world coordinates  </a:t>
            </a:r>
          </a:p>
          <a:p>
            <a:pPr marL="800100" lvl="1" indent="-342900">
              <a:lnSpc>
                <a:spcPct val="90000"/>
              </a:lnSpc>
              <a:buFont typeface="+mj-lt"/>
              <a:buAutoNum type="arabicPeriod"/>
            </a:pPr>
            <a:r>
              <a:rPr lang="en-US" sz="1800" dirty="0"/>
              <a:t>Define some </a:t>
            </a:r>
            <a:r>
              <a:rPr lang="en-US" sz="1800" i="1" dirty="0"/>
              <a:t>R</a:t>
            </a:r>
            <a:r>
              <a:rPr lang="en-US" sz="1800" dirty="0"/>
              <a:t> and </a:t>
            </a:r>
            <a:r>
              <a:rPr lang="en-US" sz="1800" i="1" dirty="0"/>
              <a:t>t</a:t>
            </a:r>
            <a:r>
              <a:rPr lang="en-US" sz="1800" dirty="0"/>
              <a:t> that relate X to X’ as below</a:t>
            </a:r>
          </a:p>
        </p:txBody>
      </p:sp>
      <p:graphicFrame>
        <p:nvGraphicFramePr>
          <p:cNvPr id="154630" name="Object 6"/>
          <p:cNvGraphicFramePr>
            <a:graphicFrameLocks noChangeAspect="1"/>
          </p:cNvGraphicFramePr>
          <p:nvPr/>
        </p:nvGraphicFramePr>
        <p:xfrm>
          <a:off x="3333750" y="6200775"/>
          <a:ext cx="1509713" cy="400050"/>
        </p:xfrm>
        <a:graphic>
          <a:graphicData uri="http://schemas.openxmlformats.org/presentationml/2006/ole">
            <mc:AlternateContent xmlns:mc="http://schemas.openxmlformats.org/markup-compatibility/2006">
              <mc:Choice xmlns:v="urn:schemas-microsoft-com:vml" Requires="v">
                <p:oleObj spid="_x0000_s208973" name="Equation" r:id="rId5" imgW="672840" imgH="177480" progId="Equation.3">
                  <p:embed/>
                </p:oleObj>
              </mc:Choice>
              <mc:Fallback>
                <p:oleObj name="Equation" r:id="rId5" imgW="672840" imgH="177480" progId="Equation.3">
                  <p:embed/>
                  <p:pic>
                    <p:nvPicPr>
                      <p:cNvPr id="154630" name="Object 6"/>
                      <p:cNvPicPr>
                        <a:picLocks noChangeAspect="1" noChangeArrowheads="1"/>
                      </p:cNvPicPr>
                      <p:nvPr/>
                    </p:nvPicPr>
                    <p:blipFill>
                      <a:blip r:embed="rId6"/>
                      <a:srcRect/>
                      <a:stretch>
                        <a:fillRect/>
                      </a:stretch>
                    </p:blipFill>
                    <p:spPr bwMode="auto">
                      <a:xfrm>
                        <a:off x="3333750" y="6200775"/>
                        <a:ext cx="1509713" cy="400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1"/>
          <p:cNvGraphicFramePr>
            <a:graphicFrameLocks noChangeAspect="1"/>
          </p:cNvGraphicFramePr>
          <p:nvPr/>
        </p:nvGraphicFramePr>
        <p:xfrm>
          <a:off x="1152525" y="5819775"/>
          <a:ext cx="2039938" cy="468313"/>
        </p:xfrm>
        <a:graphic>
          <a:graphicData uri="http://schemas.openxmlformats.org/presentationml/2006/ole">
            <mc:AlternateContent xmlns:mc="http://schemas.openxmlformats.org/markup-compatibility/2006">
              <mc:Choice xmlns:v="urn:schemas-microsoft-com:vml" Requires="v">
                <p:oleObj spid="_x0000_s208974" name="Equation" r:id="rId7" imgW="888840" imgH="203040" progId="Equation.3">
                  <p:embed/>
                </p:oleObj>
              </mc:Choice>
              <mc:Fallback>
                <p:oleObj name="Equation" r:id="rId7" imgW="888840" imgH="203040" progId="Equation.3">
                  <p:embed/>
                  <p:pic>
                    <p:nvPicPr>
                      <p:cNvPr id="2" name="Object 1"/>
                      <p:cNvPicPr>
                        <a:picLocks noChangeAspect="1" noChangeArrowheads="1"/>
                      </p:cNvPicPr>
                      <p:nvPr/>
                    </p:nvPicPr>
                    <p:blipFill>
                      <a:blip r:embed="rId8"/>
                      <a:srcRect/>
                      <a:stretch>
                        <a:fillRect/>
                      </a:stretch>
                    </p:blipFill>
                    <p:spPr bwMode="auto">
                      <a:xfrm>
                        <a:off x="1152525" y="5819775"/>
                        <a:ext cx="2039938"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Object 2"/>
          <p:cNvGraphicFramePr>
            <a:graphicFrameLocks noChangeAspect="1"/>
          </p:cNvGraphicFramePr>
          <p:nvPr/>
        </p:nvGraphicFramePr>
        <p:xfrm>
          <a:off x="5330825" y="5849938"/>
          <a:ext cx="2309813" cy="571500"/>
        </p:xfrm>
        <a:graphic>
          <a:graphicData uri="http://schemas.openxmlformats.org/presentationml/2006/ole">
            <mc:AlternateContent xmlns:mc="http://schemas.openxmlformats.org/markup-compatibility/2006">
              <mc:Choice xmlns:v="urn:schemas-microsoft-com:vml" Requires="v">
                <p:oleObj spid="_x0000_s208975" name="Equation" r:id="rId9" imgW="1028520" imgH="253800" progId="Equation.3">
                  <p:embed/>
                </p:oleObj>
              </mc:Choice>
              <mc:Fallback>
                <p:oleObj name="Equation" r:id="rId9" imgW="1028520" imgH="253800" progId="Equation.3">
                  <p:embed/>
                  <p:pic>
                    <p:nvPicPr>
                      <p:cNvPr id="3" name="Object 2"/>
                      <p:cNvPicPr>
                        <a:picLocks noChangeAspect="1" noChangeArrowheads="1"/>
                      </p:cNvPicPr>
                      <p:nvPr/>
                    </p:nvPicPr>
                    <p:blipFill>
                      <a:blip r:embed="rId10"/>
                      <a:srcRect/>
                      <a:stretch>
                        <a:fillRect/>
                      </a:stretch>
                    </p:blipFill>
                    <p:spPr bwMode="auto">
                      <a:xfrm>
                        <a:off x="5330825" y="5849938"/>
                        <a:ext cx="23098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extBox 3"/>
          <p:cNvSpPr txBox="1"/>
          <p:nvPr/>
        </p:nvSpPr>
        <p:spPr>
          <a:xfrm>
            <a:off x="3294189" y="5475314"/>
            <a:ext cx="240322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for some scale factor</a:t>
            </a:r>
          </a:p>
        </p:txBody>
      </p:sp>
      <p:cxnSp>
        <p:nvCxnSpPr>
          <p:cNvPr id="6" name="Straight Arrow Connector 5"/>
          <p:cNvCxnSpPr/>
          <p:nvPr/>
        </p:nvCxnSpPr>
        <p:spPr>
          <a:xfrm>
            <a:off x="5550964" y="5707334"/>
            <a:ext cx="1150397" cy="1899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760663" y="5715000"/>
            <a:ext cx="533526" cy="2809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3554" name="Picture 3"/>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3555" name="Rectangle 4"/>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56" name="Rectangle 5"/>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58" name="Freeform 7"/>
          <p:cNvSpPr>
            <a:spLocks/>
          </p:cNvSpPr>
          <p:nvPr/>
        </p:nvSpPr>
        <p:spPr bwMode="auto">
          <a:xfrm>
            <a:off x="2655888" y="4832350"/>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60" name="Freeform 9"/>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5" name="Line 11"/>
          <p:cNvSpPr>
            <a:spLocks noChangeShapeType="1"/>
          </p:cNvSpPr>
          <p:nvPr/>
        </p:nvSpPr>
        <p:spPr bwMode="auto">
          <a:xfrm flipV="1">
            <a:off x="5868555" y="3725793"/>
            <a:ext cx="1911350" cy="11112"/>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6" name="Line 12"/>
          <p:cNvSpPr>
            <a:spLocks noChangeShapeType="1"/>
          </p:cNvSpPr>
          <p:nvPr/>
        </p:nvSpPr>
        <p:spPr bwMode="auto">
          <a:xfrm>
            <a:off x="3436938" y="3719513"/>
            <a:ext cx="2105025" cy="1587"/>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7" name="Line 13"/>
          <p:cNvSpPr>
            <a:spLocks noChangeShapeType="1"/>
          </p:cNvSpPr>
          <p:nvPr/>
        </p:nvSpPr>
        <p:spPr bwMode="auto">
          <a:xfrm flipH="1">
            <a:off x="1193800" y="3721678"/>
            <a:ext cx="1916546" cy="15227"/>
          </a:xfrm>
          <a:prstGeom prst="line">
            <a:avLst/>
          </a:prstGeom>
          <a:noFill/>
          <a:ln w="38100">
            <a:solidFill>
              <a:srgbClr val="00FF00"/>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8" name="Line 14"/>
          <p:cNvSpPr>
            <a:spLocks noChangeShapeType="1"/>
          </p:cNvSpPr>
          <p:nvPr/>
        </p:nvSpPr>
        <p:spPr bwMode="auto">
          <a:xfrm>
            <a:off x="6075363" y="2590800"/>
            <a:ext cx="1717675" cy="1122363"/>
          </a:xfrm>
          <a:prstGeom prst="line">
            <a:avLst/>
          </a:prstGeom>
          <a:noFill/>
          <a:ln w="38100">
            <a:solidFill>
              <a:srgbClr val="FF0000"/>
            </a:solidFill>
            <a:round/>
            <a:headEnd type="stealth" w="lg" len="lg"/>
            <a:tailEnd type="none"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9" name="Line 15"/>
          <p:cNvSpPr>
            <a:spLocks noChangeShapeType="1"/>
          </p:cNvSpPr>
          <p:nvPr/>
        </p:nvSpPr>
        <p:spPr bwMode="auto">
          <a:xfrm flipV="1">
            <a:off x="1193800" y="2586038"/>
            <a:ext cx="1722438" cy="1116012"/>
          </a:xfrm>
          <a:prstGeom prst="line">
            <a:avLst/>
          </a:prstGeom>
          <a:noFill/>
          <a:ln w="38100">
            <a:solidFill>
              <a:srgbClr val="FF00FF"/>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67" name="Rectangle 18"/>
          <p:cNvSpPr>
            <a:spLocks noGrp="1" noChangeArrowheads="1"/>
          </p:cNvSpPr>
          <p:nvPr>
            <p:ph type="title"/>
          </p:nvPr>
        </p:nvSpPr>
        <p:spPr/>
        <p:txBody>
          <a:bodyPr/>
          <a:lstStyle/>
          <a:p>
            <a:r>
              <a:rPr lang="en-US"/>
              <a:t>Epipolar constraint: Calibrated case</a:t>
            </a:r>
          </a:p>
        </p:txBody>
      </p:sp>
      <p:sp>
        <p:nvSpPr>
          <p:cNvPr id="22550" name="Line 23"/>
          <p:cNvSpPr>
            <a:spLocks noChangeShapeType="1"/>
          </p:cNvSpPr>
          <p:nvPr/>
        </p:nvSpPr>
        <p:spPr bwMode="auto">
          <a:xfrm flipH="1" flipV="1">
            <a:off x="3581400" y="4124181"/>
            <a:ext cx="1519226" cy="7938"/>
          </a:xfrm>
          <a:prstGeom prst="line">
            <a:avLst/>
          </a:prstGeom>
          <a:noFill/>
          <a:ln w="9525">
            <a:solidFill>
              <a:schemeClr val="tx1"/>
            </a:solidFill>
            <a:round/>
            <a:headEnd/>
            <a:tailEnd type="stealth"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a:xfrm>
            <a:off x="2696980" y="2453390"/>
            <a:ext cx="152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 Box 31"/>
          <p:cNvSpPr txBox="1">
            <a:spLocks noChangeArrowheads="1"/>
          </p:cNvSpPr>
          <p:nvPr/>
        </p:nvSpPr>
        <p:spPr bwMode="auto">
          <a:xfrm>
            <a:off x="2514600" y="2286000"/>
            <a:ext cx="192087"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30" name="Text Box 33"/>
          <p:cNvSpPr txBox="1">
            <a:spLocks noChangeArrowheads="1"/>
          </p:cNvSpPr>
          <p:nvPr/>
        </p:nvSpPr>
        <p:spPr bwMode="auto">
          <a:xfrm>
            <a:off x="6057900" y="2286000"/>
            <a:ext cx="346075"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34" name="Text Box 2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graphicFrame>
        <p:nvGraphicFramePr>
          <p:cNvPr id="7" name="Object 6"/>
          <p:cNvGraphicFramePr>
            <a:graphicFrameLocks noChangeAspect="1"/>
          </p:cNvGraphicFramePr>
          <p:nvPr/>
        </p:nvGraphicFramePr>
        <p:xfrm>
          <a:off x="4446588" y="3795713"/>
          <a:ext cx="142875" cy="246062"/>
        </p:xfrm>
        <a:graphic>
          <a:graphicData uri="http://schemas.openxmlformats.org/presentationml/2006/ole">
            <mc:AlternateContent xmlns:mc="http://schemas.openxmlformats.org/markup-compatibility/2006">
              <mc:Choice xmlns:v="urn:schemas-microsoft-com:vml" Requires="v">
                <p:oleObj spid="_x0000_s210047" name="Equation" r:id="rId5" imgW="88560" imgH="152280" progId="Equation.3">
                  <p:embed/>
                </p:oleObj>
              </mc:Choice>
              <mc:Fallback>
                <p:oleObj name="Equation" r:id="rId5" imgW="88560" imgH="152280" progId="Equation.3">
                  <p:embed/>
                  <p:pic>
                    <p:nvPicPr>
                      <p:cNvPr id="7" name="Object 6"/>
                      <p:cNvPicPr>
                        <a:picLocks noChangeAspect="1" noChangeArrowheads="1"/>
                      </p:cNvPicPr>
                      <p:nvPr/>
                    </p:nvPicPr>
                    <p:blipFill>
                      <a:blip r:embed="rId6"/>
                      <a:srcRect/>
                      <a:stretch>
                        <a:fillRect/>
                      </a:stretch>
                    </p:blipFill>
                    <p:spPr bwMode="auto">
                      <a:xfrm>
                        <a:off x="4446588" y="3795713"/>
                        <a:ext cx="142875" cy="246062"/>
                      </a:xfrm>
                      <a:prstGeom prst="rect">
                        <a:avLst/>
                      </a:prstGeom>
                      <a:noFill/>
                      <a:ln>
                        <a:noFill/>
                      </a:ln>
                    </p:spPr>
                  </p:pic>
                </p:oleObj>
              </mc:Fallback>
            </mc:AlternateContent>
          </a:graphicData>
        </a:graphic>
      </p:graphicFrame>
      <p:graphicFrame>
        <p:nvGraphicFramePr>
          <p:cNvPr id="8" name="Object 7"/>
          <p:cNvGraphicFramePr>
            <a:graphicFrameLocks noChangeAspect="1"/>
          </p:cNvGraphicFramePr>
          <p:nvPr/>
        </p:nvGraphicFramePr>
        <p:xfrm>
          <a:off x="1318983" y="4520184"/>
          <a:ext cx="2039938" cy="468313"/>
        </p:xfrm>
        <a:graphic>
          <a:graphicData uri="http://schemas.openxmlformats.org/presentationml/2006/ole">
            <mc:AlternateContent xmlns:mc="http://schemas.openxmlformats.org/markup-compatibility/2006">
              <mc:Choice xmlns:v="urn:schemas-microsoft-com:vml" Requires="v">
                <p:oleObj spid="_x0000_s210048" name="Equation" r:id="rId7" imgW="888840" imgH="203040" progId="Equation.3">
                  <p:embed/>
                </p:oleObj>
              </mc:Choice>
              <mc:Fallback>
                <p:oleObj name="Equation" r:id="rId7" imgW="888840" imgH="203040" progId="Equation.3">
                  <p:embed/>
                  <p:pic>
                    <p:nvPicPr>
                      <p:cNvPr id="8"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18983" y="4520184"/>
                        <a:ext cx="2039938"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nvGraphicFramePr>
        <p:xfrm>
          <a:off x="5497283" y="4550347"/>
          <a:ext cx="2309813" cy="571500"/>
        </p:xfrm>
        <a:graphic>
          <a:graphicData uri="http://schemas.openxmlformats.org/presentationml/2006/ole">
            <mc:AlternateContent xmlns:mc="http://schemas.openxmlformats.org/markup-compatibility/2006">
              <mc:Choice xmlns:v="urn:schemas-microsoft-com:vml" Requires="v">
                <p:oleObj spid="_x0000_s210049" name="Equation" r:id="rId9" imgW="1028520" imgH="253800" progId="Equation.3">
                  <p:embed/>
                </p:oleObj>
              </mc:Choice>
              <mc:Fallback>
                <p:oleObj name="Equation" r:id="rId9" imgW="1028520" imgH="253800" progId="Equation.3">
                  <p:embed/>
                  <p:pic>
                    <p:nvPicPr>
                      <p:cNvPr id="9"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97283" y="4550347"/>
                        <a:ext cx="23098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nvGraphicFramePr>
        <p:xfrm>
          <a:off x="1870075" y="5581650"/>
          <a:ext cx="1509713" cy="400050"/>
        </p:xfrm>
        <a:graphic>
          <a:graphicData uri="http://schemas.openxmlformats.org/presentationml/2006/ole">
            <mc:AlternateContent xmlns:mc="http://schemas.openxmlformats.org/markup-compatibility/2006">
              <mc:Choice xmlns:v="urn:schemas-microsoft-com:vml" Requires="v">
                <p:oleObj spid="_x0000_s210050" name="Equation" r:id="rId11" imgW="672840" imgH="177480" progId="Equation.3">
                  <p:embed/>
                </p:oleObj>
              </mc:Choice>
              <mc:Fallback>
                <p:oleObj name="Equation" r:id="rId11" imgW="672840" imgH="177480" progId="Equation.3">
                  <p:embed/>
                  <p:pic>
                    <p:nvPicPr>
                      <p:cNvPr id="15" name="Object 14"/>
                      <p:cNvPicPr>
                        <a:picLocks noChangeAspect="1" noChangeArrowheads="1"/>
                      </p:cNvPicPr>
                      <p:nvPr/>
                    </p:nvPicPr>
                    <p:blipFill>
                      <a:blip r:embed="rId12"/>
                      <a:srcRect/>
                      <a:stretch>
                        <a:fillRect/>
                      </a:stretch>
                    </p:blipFill>
                    <p:spPr bwMode="auto">
                      <a:xfrm>
                        <a:off x="1870075" y="5581650"/>
                        <a:ext cx="1509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Grp="1" noChangeAspect="1"/>
          </p:cNvGraphicFramePr>
          <p:nvPr/>
        </p:nvGraphicFramePr>
        <p:xfrm>
          <a:off x="4641850" y="5638800"/>
          <a:ext cx="2168525" cy="439738"/>
        </p:xfrm>
        <a:graphic>
          <a:graphicData uri="http://schemas.openxmlformats.org/presentationml/2006/ole">
            <mc:AlternateContent xmlns:mc="http://schemas.openxmlformats.org/markup-compatibility/2006">
              <mc:Choice xmlns:v="urn:schemas-microsoft-com:vml" Requires="v">
                <p:oleObj spid="_x0000_s210051" name="Equation" r:id="rId13" imgW="1002960" imgH="203040" progId="Equation.3">
                  <p:embed/>
                </p:oleObj>
              </mc:Choice>
              <mc:Fallback>
                <p:oleObj name="Equation" r:id="rId13" imgW="1002960" imgH="203040" progId="Equation.3">
                  <p:embed/>
                  <p:pic>
                    <p:nvPicPr>
                      <p:cNvPr id="16" name="Object 15"/>
                      <p:cNvPicPr>
                        <a:picLocks noGrp="1" noChangeAspect="1" noChangeArrowheads="1"/>
                      </p:cNvPicPr>
                      <p:nvPr/>
                    </p:nvPicPr>
                    <p:blipFill>
                      <a:blip r:embed="rId14"/>
                      <a:srcRect/>
                      <a:stretch>
                        <a:fillRect/>
                      </a:stretch>
                    </p:blipFill>
                    <p:spPr bwMode="auto">
                      <a:xfrm>
                        <a:off x="4641850" y="5638800"/>
                        <a:ext cx="21685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Right Arrow 16"/>
          <p:cNvSpPr/>
          <p:nvPr/>
        </p:nvSpPr>
        <p:spPr>
          <a:xfrm>
            <a:off x="3581400" y="5642781"/>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2" name="TextBox 1"/>
              <p:cNvSpPr txBox="1"/>
              <p:nvPr/>
            </p:nvSpPr>
            <p:spPr>
              <a:xfrm>
                <a:off x="3276600" y="6172200"/>
                <a:ext cx="3932359"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(because </a:t>
                </a:r>
                <a14:m>
                  <m:oMath xmlns:m="http://schemas.openxmlformats.org/officeDocument/2006/math">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acc>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𝑅</m:t>
                    </m:r>
                    <m:sSup>
                      <m:sSup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pPr>
                      <m:e>
                        <m:acc>
                          <m:accPr>
                            <m:chr m:val="̂"/>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𝑥</m:t>
                            </m:r>
                          </m:e>
                        </m:acc>
                      </m:e>
                      <m:sup>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m:t>
                        </m:r>
                      </m:sup>
                    </m:sSup>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prstClr val="black"/>
                    </a:solidFill>
                    <a:effectLst/>
                    <a:uLnTx/>
                    <a:uFillTx/>
                    <a:latin typeface="Arial" charset="0"/>
                    <a:ea typeface="+mn-ea"/>
                    <a:cs typeface="+mn-cs"/>
                  </a:rPr>
                  <a:t> and </a:t>
                </a:r>
                <a14:m>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oMath>
                </a14:m>
                <a:r>
                  <a:rPr kumimoji="0" lang="en-US" sz="1800" b="0" i="0" u="none" strike="noStrike" kern="1200" cap="none" spc="0" normalizeH="0" baseline="0" noProof="0" dirty="0">
                    <a:ln>
                      <a:noFill/>
                    </a:ln>
                    <a:solidFill>
                      <a:prstClr val="black"/>
                    </a:solidFill>
                    <a:effectLst/>
                    <a:uLnTx/>
                    <a:uFillTx/>
                    <a:latin typeface="Arial" charset="0"/>
                    <a:ea typeface="+mn-ea"/>
                    <a:cs typeface="+mn-cs"/>
                  </a:rPr>
                  <a:t> are co-planar)</a:t>
                </a:r>
              </a:p>
            </p:txBody>
          </p:sp>
        </mc:Choice>
        <mc:Fallback xmlns="">
          <p:sp>
            <p:nvSpPr>
              <p:cNvPr id="2" name="TextBox 1"/>
              <p:cNvSpPr txBox="1">
                <a:spLocks noRot="1" noChangeAspect="1" noMove="1" noResize="1" noEditPoints="1" noAdjustHandles="1" noChangeArrowheads="1" noChangeShapeType="1" noTextEdit="1"/>
              </p:cNvSpPr>
              <p:nvPr/>
            </p:nvSpPr>
            <p:spPr>
              <a:xfrm>
                <a:off x="3276600" y="6172200"/>
                <a:ext cx="3932359" cy="369332"/>
              </a:xfrm>
              <a:prstGeom prst="rect">
                <a:avLst/>
              </a:prstGeom>
              <a:blipFill rotWithShape="0">
                <a:blip r:embed="rId15"/>
                <a:stretch>
                  <a:fillRect l="-1395" t="-10000" r="-775" b="-2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6446716" y="2609321"/>
                <a:ext cx="45371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pPr>
                        <m:e>
                          <m:acc>
                            <m:accPr>
                              <m:chr m:val="̂"/>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𝑥</m:t>
                              </m:r>
                            </m:e>
                          </m:acc>
                        </m:e>
                        <m:sup>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m:t>
                          </m:r>
                        </m:sup>
                      </m:sSup>
                    </m:oMath>
                  </m:oMathPara>
                </a14:m>
                <a:endParaRPr kumimoji="0" lang="en-US" sz="1800" b="0" i="0" u="none" strike="noStrike" kern="1200" cap="none" spc="0" normalizeH="0" baseline="0" noProof="0" dirty="0">
                  <a:ln>
                    <a:noFill/>
                  </a:ln>
                  <a:solidFill>
                    <a:srgbClr val="FF0000"/>
                  </a:solidFill>
                  <a:effectLst/>
                  <a:uLnTx/>
                  <a:uFillTx/>
                  <a:latin typeface="Arial" charset="0"/>
                  <a:ea typeface="+mn-ea"/>
                  <a:cs typeface="+mn-cs"/>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6446716" y="2609321"/>
                <a:ext cx="453714" cy="369332"/>
              </a:xfrm>
              <a:prstGeom prst="rect">
                <a:avLst/>
              </a:prstGeom>
              <a:blipFill rotWithShape="0">
                <a:blip r:embed="rId16"/>
                <a:stretch>
                  <a:fillRect t="-4918" r="-121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2158945" y="2439888"/>
                <a:ext cx="37920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1800" b="0" i="1" u="none" strike="noStrike" kern="1200" cap="none" spc="0" normalizeH="0" baseline="0" noProof="0" smtClean="0">
                              <a:ln>
                                <a:noFill/>
                              </a:ln>
                              <a:solidFill>
                                <a:srgbClr val="FF00FF"/>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FF"/>
                              </a:solidFill>
                              <a:effectLst/>
                              <a:uLnTx/>
                              <a:uFillTx/>
                              <a:latin typeface="Cambria Math" panose="02040503050406030204" pitchFamily="18" charset="0"/>
                              <a:ea typeface="+mn-ea"/>
                              <a:cs typeface="+mn-cs"/>
                            </a:rPr>
                            <m:t>𝑥</m:t>
                          </m:r>
                        </m:e>
                      </m:acc>
                    </m:oMath>
                  </m:oMathPara>
                </a14:m>
                <a:endParaRPr kumimoji="0" lang="en-US" sz="1800" b="0" i="0" u="none" strike="noStrike" kern="1200" cap="none" spc="0" normalizeH="0" baseline="0" noProof="0" dirty="0">
                  <a:ln>
                    <a:noFill/>
                  </a:ln>
                  <a:solidFill>
                    <a:srgbClr val="FF0000"/>
                  </a:solidFill>
                  <a:effectLst/>
                  <a:uLnTx/>
                  <a:uFillTx/>
                  <a:latin typeface="Arial" charset="0"/>
                  <a:ea typeface="+mn-ea"/>
                  <a:cs typeface="+mn-cs"/>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2158945" y="2439888"/>
                <a:ext cx="379206" cy="369332"/>
              </a:xfrm>
              <a:prstGeom prst="rect">
                <a:avLst/>
              </a:prstGeom>
              <a:blipFill rotWithShape="0">
                <a:blip r:embed="rId17"/>
                <a:stretch>
                  <a:fillRect t="-4918" r="-16129"/>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199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8199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199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8199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8199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95" grpId="0" animBg="1"/>
      <p:bldP spid="681996" grpId="0" animBg="1"/>
      <p:bldP spid="681997" grpId="0" animBg="1"/>
      <p:bldP spid="681998" grpId="0" animBg="1"/>
      <p:bldP spid="681999" grpId="0" animBg="1"/>
      <p:bldP spid="22550" grpId="0" animBg="1"/>
      <p:bldP spid="17" grpId="0" animBg="1"/>
      <p:bldP spid="2" grpId="0"/>
      <p:bldP spid="3" grpId="0"/>
      <p:bldP spid="26"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3555" name="Rectangle 4"/>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56" name="Rectangle 5"/>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58" name="Freeform 7"/>
          <p:cNvSpPr>
            <a:spLocks/>
          </p:cNvSpPr>
          <p:nvPr/>
        </p:nvSpPr>
        <p:spPr bwMode="auto">
          <a:xfrm>
            <a:off x="2655888" y="466119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60" name="Freeform 9"/>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8" name="Line 14"/>
          <p:cNvSpPr>
            <a:spLocks noChangeShapeType="1"/>
          </p:cNvSpPr>
          <p:nvPr/>
        </p:nvSpPr>
        <p:spPr bwMode="auto">
          <a:xfrm>
            <a:off x="6075363" y="2590800"/>
            <a:ext cx="1717675" cy="1122363"/>
          </a:xfrm>
          <a:prstGeom prst="line">
            <a:avLst/>
          </a:prstGeom>
          <a:noFill/>
          <a:ln w="38100">
            <a:solidFill>
              <a:srgbClr val="FF0000"/>
            </a:solidFill>
            <a:round/>
            <a:headEnd type="stealth" w="lg" len="lg"/>
            <a:tailEnd type="none"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9" name="Line 15"/>
          <p:cNvSpPr>
            <a:spLocks noChangeShapeType="1"/>
          </p:cNvSpPr>
          <p:nvPr/>
        </p:nvSpPr>
        <p:spPr bwMode="auto">
          <a:xfrm flipV="1">
            <a:off x="1193800" y="2586038"/>
            <a:ext cx="1722438" cy="1116012"/>
          </a:xfrm>
          <a:prstGeom prst="line">
            <a:avLst/>
          </a:prstGeom>
          <a:noFill/>
          <a:ln w="38100">
            <a:solidFill>
              <a:srgbClr val="FF00FF"/>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67" name="Rectangle 18"/>
          <p:cNvSpPr>
            <a:spLocks noGrp="1" noChangeArrowheads="1"/>
          </p:cNvSpPr>
          <p:nvPr>
            <p:ph type="title"/>
          </p:nvPr>
        </p:nvSpPr>
        <p:spPr/>
        <p:txBody>
          <a:bodyPr/>
          <a:lstStyle/>
          <a:p>
            <a:r>
              <a:rPr lang="en-US"/>
              <a:t>Epipolar constraint: Calibrated case</a:t>
            </a:r>
          </a:p>
        </p:txBody>
      </p:sp>
      <p:sp>
        <p:nvSpPr>
          <p:cNvPr id="24" name="Rectangle 23"/>
          <p:cNvSpPr/>
          <p:nvPr/>
        </p:nvSpPr>
        <p:spPr>
          <a:xfrm>
            <a:off x="2696980" y="2453390"/>
            <a:ext cx="152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 Box 31"/>
          <p:cNvSpPr txBox="1">
            <a:spLocks noChangeArrowheads="1"/>
          </p:cNvSpPr>
          <p:nvPr/>
        </p:nvSpPr>
        <p:spPr bwMode="auto">
          <a:xfrm>
            <a:off x="2514600" y="2286000"/>
            <a:ext cx="192087"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30" name="Text Box 33"/>
          <p:cNvSpPr txBox="1">
            <a:spLocks noChangeArrowheads="1"/>
          </p:cNvSpPr>
          <p:nvPr/>
        </p:nvSpPr>
        <p:spPr bwMode="auto">
          <a:xfrm>
            <a:off x="6057900" y="2286000"/>
            <a:ext cx="346075"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34" name="Text Box 2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graphicFrame>
        <p:nvGraphicFramePr>
          <p:cNvPr id="9" name="Object 8"/>
          <p:cNvGraphicFramePr>
            <a:graphicFrameLocks noChangeAspect="1"/>
          </p:cNvGraphicFramePr>
          <p:nvPr/>
        </p:nvGraphicFramePr>
        <p:xfrm>
          <a:off x="5896908" y="4497600"/>
          <a:ext cx="2309813" cy="571500"/>
        </p:xfrm>
        <a:graphic>
          <a:graphicData uri="http://schemas.openxmlformats.org/presentationml/2006/ole">
            <mc:AlternateContent xmlns:mc="http://schemas.openxmlformats.org/markup-compatibility/2006">
              <mc:Choice xmlns:v="urn:schemas-microsoft-com:vml" Requires="v">
                <p:oleObj spid="_x0000_s210996" name="Equation" r:id="rId5" imgW="1028520" imgH="253800" progId="Equation.3">
                  <p:embed/>
                </p:oleObj>
              </mc:Choice>
              <mc:Fallback>
                <p:oleObj name="Equation" r:id="rId5" imgW="1028520" imgH="253800" progId="Equation.3">
                  <p:embed/>
                  <p:pic>
                    <p:nvPicPr>
                      <p:cNvPr id="9"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6908" y="4497600"/>
                        <a:ext cx="23098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a14="http://schemas.microsoft.com/office/drawing/2010/main">
        <mc:Choice Requires="a14">
          <p:sp>
            <p:nvSpPr>
              <p:cNvPr id="3" name="TextBox 2"/>
              <p:cNvSpPr txBox="1"/>
              <p:nvPr/>
            </p:nvSpPr>
            <p:spPr>
              <a:xfrm>
                <a:off x="6446716" y="2609321"/>
                <a:ext cx="45371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pPr>
                        <m:e>
                          <m:acc>
                            <m:accPr>
                              <m:chr m:val="̂"/>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𝑥</m:t>
                              </m:r>
                            </m:e>
                          </m:acc>
                        </m:e>
                        <m:sup>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m:t>
                          </m:r>
                        </m:sup>
                      </m:sSup>
                    </m:oMath>
                  </m:oMathPara>
                </a14:m>
                <a:endParaRPr kumimoji="0" lang="en-US" sz="1800" b="0" i="0" u="none" strike="noStrike" kern="1200" cap="none" spc="0" normalizeH="0" baseline="0" noProof="0" dirty="0">
                  <a:ln>
                    <a:noFill/>
                  </a:ln>
                  <a:solidFill>
                    <a:srgbClr val="FF0000"/>
                  </a:solidFill>
                  <a:effectLst/>
                  <a:uLnTx/>
                  <a:uFillTx/>
                  <a:latin typeface="Arial" charset="0"/>
                  <a:ea typeface="+mn-ea"/>
                  <a:cs typeface="+mn-cs"/>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6446716" y="2609321"/>
                <a:ext cx="453714" cy="369332"/>
              </a:xfrm>
              <a:prstGeom prst="rect">
                <a:avLst/>
              </a:prstGeom>
              <a:blipFill rotWithShape="0">
                <a:blip r:embed="rId16"/>
                <a:stretch>
                  <a:fillRect t="-4918" r="-121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2158945" y="2439888"/>
                <a:ext cx="37920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1800" b="0" i="1" u="none" strike="noStrike" kern="1200" cap="none" spc="0" normalizeH="0" baseline="0" noProof="0" smtClean="0">
                              <a:ln>
                                <a:noFill/>
                              </a:ln>
                              <a:solidFill>
                                <a:srgbClr val="FF00FF"/>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FF"/>
                              </a:solidFill>
                              <a:effectLst/>
                              <a:uLnTx/>
                              <a:uFillTx/>
                              <a:latin typeface="Cambria Math" panose="02040503050406030204" pitchFamily="18" charset="0"/>
                              <a:ea typeface="+mn-ea"/>
                              <a:cs typeface="+mn-cs"/>
                            </a:rPr>
                            <m:t>𝑥</m:t>
                          </m:r>
                        </m:e>
                      </m:acc>
                    </m:oMath>
                  </m:oMathPara>
                </a14:m>
                <a:endParaRPr kumimoji="0" lang="en-US" sz="1800" b="0" i="0" u="none" strike="noStrike" kern="1200" cap="none" spc="0" normalizeH="0" baseline="0" noProof="0" dirty="0">
                  <a:ln>
                    <a:noFill/>
                  </a:ln>
                  <a:solidFill>
                    <a:srgbClr val="FF0000"/>
                  </a:solidFill>
                  <a:effectLst/>
                  <a:uLnTx/>
                  <a:uFillTx/>
                  <a:latin typeface="Arial" charset="0"/>
                  <a:ea typeface="+mn-ea"/>
                  <a:cs typeface="+mn-cs"/>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2158945" y="2439888"/>
                <a:ext cx="379206" cy="369332"/>
              </a:xfrm>
              <a:prstGeom prst="rect">
                <a:avLst/>
              </a:prstGeom>
              <a:blipFill rotWithShape="0">
                <a:blip r:embed="rId17"/>
                <a:stretch>
                  <a:fillRect t="-4918" r="-16129"/>
                </a:stretch>
              </a:blipFill>
            </p:spPr>
            <p:txBody>
              <a:bodyPr/>
              <a:lstStyle/>
              <a:p>
                <a:r>
                  <a:rPr lang="en-US">
                    <a:noFill/>
                  </a:rPr>
                  <a:t> </a:t>
                </a:r>
              </a:p>
            </p:txBody>
          </p:sp>
        </mc:Fallback>
      </mc:AlternateContent>
      <p:graphicFrame>
        <p:nvGraphicFramePr>
          <p:cNvPr id="25" name="Object 24"/>
          <p:cNvGraphicFramePr>
            <a:graphicFrameLocks noChangeAspect="1"/>
          </p:cNvGraphicFramePr>
          <p:nvPr/>
        </p:nvGraphicFramePr>
        <p:xfrm>
          <a:off x="1517388" y="4509731"/>
          <a:ext cx="2041525" cy="468313"/>
        </p:xfrm>
        <a:graphic>
          <a:graphicData uri="http://schemas.openxmlformats.org/presentationml/2006/ole">
            <mc:AlternateContent xmlns:mc="http://schemas.openxmlformats.org/markup-compatibility/2006">
              <mc:Choice xmlns:v="urn:schemas-microsoft-com:vml" Requires="v">
                <p:oleObj spid="_x0000_s210997" name="Equation" r:id="rId18" imgW="888840" imgH="203040" progId="Equation.3">
                  <p:embed/>
                </p:oleObj>
              </mc:Choice>
              <mc:Fallback>
                <p:oleObj name="Equation" r:id="rId18" imgW="888840" imgH="203040" progId="Equation.3">
                  <p:embed/>
                  <p:pic>
                    <p:nvPicPr>
                      <p:cNvPr id="25" name="Object 24"/>
                      <p:cNvPicPr>
                        <a:picLocks noChangeAspect="1" noChangeArrowheads="1"/>
                      </p:cNvPicPr>
                      <p:nvPr/>
                    </p:nvPicPr>
                    <p:blipFill>
                      <a:blip r:embed="rId19"/>
                      <a:srcRect/>
                      <a:stretch>
                        <a:fillRect/>
                      </a:stretch>
                    </p:blipFill>
                    <p:spPr bwMode="auto">
                      <a:xfrm>
                        <a:off x="1517388" y="4509731"/>
                        <a:ext cx="2041525" cy="468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TextBox 26"/>
          <p:cNvSpPr txBox="1"/>
          <p:nvPr/>
        </p:nvSpPr>
        <p:spPr>
          <a:xfrm>
            <a:off x="61629" y="5007875"/>
            <a:ext cx="2293960"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Homogeneous 2d point (3D ray towards X)</a:t>
            </a:r>
          </a:p>
        </p:txBody>
      </p:sp>
      <p:cxnSp>
        <p:nvCxnSpPr>
          <p:cNvPr id="28" name="Straight Arrow Connector 27"/>
          <p:cNvCxnSpPr/>
          <p:nvPr/>
        </p:nvCxnSpPr>
        <p:spPr>
          <a:xfrm flipV="1">
            <a:off x="1116544" y="4905032"/>
            <a:ext cx="331787" cy="164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2754051" y="4987066"/>
            <a:ext cx="211137" cy="3164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423828" y="5235000"/>
            <a:ext cx="1998687"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2D pixel coordinate (homogeneous)</a:t>
            </a:r>
          </a:p>
        </p:txBody>
      </p:sp>
      <p:cxnSp>
        <p:nvCxnSpPr>
          <p:cNvPr id="33" name="Straight Arrow Connector 32"/>
          <p:cNvCxnSpPr/>
          <p:nvPr/>
        </p:nvCxnSpPr>
        <p:spPr>
          <a:xfrm flipH="1" flipV="1">
            <a:off x="3574790" y="4828832"/>
            <a:ext cx="361662" cy="1201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875679" y="4869796"/>
            <a:ext cx="160411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3D scene point</a:t>
            </a:r>
          </a:p>
        </p:txBody>
      </p:sp>
      <p:sp>
        <p:nvSpPr>
          <p:cNvPr id="36" name="TextBox 35"/>
          <p:cNvSpPr txBox="1"/>
          <p:nvPr/>
        </p:nvSpPr>
        <p:spPr>
          <a:xfrm>
            <a:off x="6620479" y="5345996"/>
            <a:ext cx="2523521"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3D scene point in 2</a:t>
            </a:r>
            <a:r>
              <a:rPr kumimoji="0" lang="en-US" sz="1600" b="0" i="0" u="none" strike="noStrike" kern="1200" cap="none" spc="0" normalizeH="0" baseline="30000" noProof="0" dirty="0">
                <a:ln>
                  <a:noFill/>
                </a:ln>
                <a:solidFill>
                  <a:prstClr val="black"/>
                </a:solidFill>
                <a:effectLst/>
                <a:uLnTx/>
                <a:uFillTx/>
                <a:latin typeface="Arial" charset="0"/>
                <a:ea typeface="+mn-ea"/>
                <a:cs typeface="+mn-cs"/>
              </a:rPr>
              <a:t>nd</a:t>
            </a:r>
            <a:r>
              <a:rPr kumimoji="0" lang="en-US" sz="1600" b="0" i="0" u="none" strike="noStrike" kern="1200" cap="none" spc="0" normalizeH="0" baseline="0" noProof="0" dirty="0">
                <a:ln>
                  <a:noFill/>
                </a:ln>
                <a:solidFill>
                  <a:prstClr val="black"/>
                </a:solidFill>
                <a:effectLst/>
                <a:uLnTx/>
                <a:uFillTx/>
                <a:latin typeface="Arial" charset="0"/>
                <a:ea typeface="+mn-ea"/>
                <a:cs typeface="+mn-cs"/>
              </a:rPr>
              <a:t> camera’s 3D coordinates</a:t>
            </a:r>
          </a:p>
        </p:txBody>
      </p:sp>
      <p:cxnSp>
        <p:nvCxnSpPr>
          <p:cNvPr id="37" name="Straight Arrow Connector 36"/>
          <p:cNvCxnSpPr>
            <a:stCxn id="36" idx="0"/>
          </p:cNvCxnSpPr>
          <p:nvPr/>
        </p:nvCxnSpPr>
        <p:spPr>
          <a:xfrm flipV="1">
            <a:off x="7882240" y="4979234"/>
            <a:ext cx="16322" cy="3667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97B72BD5-7D8D-4F58-B55C-E6E61F87EAD8}"/>
              </a:ext>
            </a:extLst>
          </p:cNvPr>
          <p:cNvSpPr txBox="1"/>
          <p:nvPr/>
        </p:nvSpPr>
        <p:spPr>
          <a:xfrm>
            <a:off x="152400" y="3924300"/>
            <a:ext cx="1676400" cy="369332"/>
          </a:xfrm>
          <a:prstGeom prst="rect">
            <a:avLst/>
          </a:prstGeom>
          <a:noFill/>
        </p:spPr>
        <p:txBody>
          <a:bodyPr wrap="square" rtlCol="0">
            <a:spAutoFit/>
          </a:bodyPr>
          <a:lstStyle/>
          <a:p>
            <a:r>
              <a:rPr lang="en-US" sz="1800" dirty="0" err="1"/>
              <a:t>Intrinsics</a:t>
            </a:r>
            <a:r>
              <a:rPr lang="en-US" sz="1800" dirty="0"/>
              <a:t> </a:t>
            </a:r>
            <a:r>
              <a:rPr lang="en-US" sz="1800" i="1" dirty="0"/>
              <a:t>K</a:t>
            </a:r>
          </a:p>
        </p:txBody>
      </p:sp>
      <p:sp>
        <p:nvSpPr>
          <p:cNvPr id="39" name="TextBox 38">
            <a:extLst>
              <a:ext uri="{FF2B5EF4-FFF2-40B4-BE49-F238E27FC236}">
                <a16:creationId xmlns:a16="http://schemas.microsoft.com/office/drawing/2014/main" id="{8399099D-8714-49AB-BC52-2813CF70BB36}"/>
              </a:ext>
            </a:extLst>
          </p:cNvPr>
          <p:cNvSpPr txBox="1"/>
          <p:nvPr/>
        </p:nvSpPr>
        <p:spPr>
          <a:xfrm>
            <a:off x="7795260" y="3299460"/>
            <a:ext cx="1676400" cy="369332"/>
          </a:xfrm>
          <a:prstGeom prst="rect">
            <a:avLst/>
          </a:prstGeom>
          <a:noFill/>
        </p:spPr>
        <p:txBody>
          <a:bodyPr wrap="square" rtlCol="0">
            <a:spAutoFit/>
          </a:bodyPr>
          <a:lstStyle/>
          <a:p>
            <a:r>
              <a:rPr lang="en-US" sz="1800" dirty="0" err="1"/>
              <a:t>Intrinsics</a:t>
            </a:r>
            <a:r>
              <a:rPr lang="en-US" sz="1800" dirty="0"/>
              <a:t> </a:t>
            </a:r>
            <a:r>
              <a:rPr lang="en-US" sz="1800" i="1" dirty="0"/>
              <a:t>K’</a:t>
            </a:r>
          </a:p>
        </p:txBody>
      </p:sp>
    </p:spTree>
    <p:extLst>
      <p:ext uri="{BB962C8B-B14F-4D97-AF65-F5344CB8AC3E}">
        <p14:creationId xmlns:p14="http://schemas.microsoft.com/office/powerpoint/2010/main" val="392150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819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10"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par>
                                <p:cTn id="27" presetID="10"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681998"/>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
                                        </p:tgtEl>
                                        <p:attrNameLst>
                                          <p:attrName>style.visibility</p:attrName>
                                        </p:attrNameLst>
                                      </p:cBhvr>
                                      <p:to>
                                        <p:strVal val="visible"/>
                                      </p:to>
                                    </p:set>
                                  </p:childTnLst>
                                </p:cTn>
                              </p:par>
                              <p:par>
                                <p:cTn id="44" presetID="10"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98" grpId="0" animBg="1"/>
      <p:bldP spid="681999" grpId="0" animBg="1"/>
      <p:bldP spid="3" grpId="0"/>
      <p:bldP spid="26" grpId="0"/>
      <p:bldP spid="27" grpId="0"/>
      <p:bldP spid="32" grpId="0"/>
      <p:bldP spid="35" grpId="0"/>
      <p:bldP spid="36"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3555" name="Rectangle 4"/>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56" name="Rectangle 5"/>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58" name="Freeform 7"/>
          <p:cNvSpPr>
            <a:spLocks/>
          </p:cNvSpPr>
          <p:nvPr/>
        </p:nvSpPr>
        <p:spPr bwMode="auto">
          <a:xfrm>
            <a:off x="2655888" y="466119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60" name="Freeform 9"/>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5" name="Line 11"/>
          <p:cNvSpPr>
            <a:spLocks noChangeShapeType="1"/>
          </p:cNvSpPr>
          <p:nvPr/>
        </p:nvSpPr>
        <p:spPr bwMode="auto">
          <a:xfrm flipV="1">
            <a:off x="5868555" y="3725793"/>
            <a:ext cx="1911350" cy="11112"/>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6" name="Line 12"/>
          <p:cNvSpPr>
            <a:spLocks noChangeShapeType="1"/>
          </p:cNvSpPr>
          <p:nvPr/>
        </p:nvSpPr>
        <p:spPr bwMode="auto">
          <a:xfrm>
            <a:off x="3436938" y="3719513"/>
            <a:ext cx="2105025" cy="1587"/>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7" name="Line 13"/>
          <p:cNvSpPr>
            <a:spLocks noChangeShapeType="1"/>
          </p:cNvSpPr>
          <p:nvPr/>
        </p:nvSpPr>
        <p:spPr bwMode="auto">
          <a:xfrm flipH="1">
            <a:off x="1193800" y="3721678"/>
            <a:ext cx="1916546" cy="15227"/>
          </a:xfrm>
          <a:prstGeom prst="line">
            <a:avLst/>
          </a:prstGeom>
          <a:noFill/>
          <a:ln w="38100">
            <a:solidFill>
              <a:srgbClr val="00FF00"/>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8" name="Line 14"/>
          <p:cNvSpPr>
            <a:spLocks noChangeShapeType="1"/>
          </p:cNvSpPr>
          <p:nvPr/>
        </p:nvSpPr>
        <p:spPr bwMode="auto">
          <a:xfrm>
            <a:off x="6075363" y="2590800"/>
            <a:ext cx="1717675" cy="1122363"/>
          </a:xfrm>
          <a:prstGeom prst="line">
            <a:avLst/>
          </a:prstGeom>
          <a:noFill/>
          <a:ln w="38100">
            <a:solidFill>
              <a:srgbClr val="FF0000"/>
            </a:solidFill>
            <a:round/>
            <a:headEnd type="stealth" w="lg" len="lg"/>
            <a:tailEnd type="none"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9" name="Line 15"/>
          <p:cNvSpPr>
            <a:spLocks noChangeShapeType="1"/>
          </p:cNvSpPr>
          <p:nvPr/>
        </p:nvSpPr>
        <p:spPr bwMode="auto">
          <a:xfrm flipV="1">
            <a:off x="1193800" y="2586038"/>
            <a:ext cx="1722438" cy="1116012"/>
          </a:xfrm>
          <a:prstGeom prst="line">
            <a:avLst/>
          </a:prstGeom>
          <a:noFill/>
          <a:ln w="38100">
            <a:solidFill>
              <a:srgbClr val="FF00FF"/>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67" name="Rectangle 18"/>
          <p:cNvSpPr>
            <a:spLocks noGrp="1" noChangeArrowheads="1"/>
          </p:cNvSpPr>
          <p:nvPr>
            <p:ph type="title"/>
          </p:nvPr>
        </p:nvSpPr>
        <p:spPr/>
        <p:txBody>
          <a:bodyPr/>
          <a:lstStyle/>
          <a:p>
            <a:r>
              <a:rPr lang="en-US"/>
              <a:t>Epipolar constraint: Calibrated case</a:t>
            </a:r>
          </a:p>
        </p:txBody>
      </p:sp>
      <p:sp>
        <p:nvSpPr>
          <p:cNvPr id="22550" name="Line 23"/>
          <p:cNvSpPr>
            <a:spLocks noChangeShapeType="1"/>
          </p:cNvSpPr>
          <p:nvPr/>
        </p:nvSpPr>
        <p:spPr bwMode="auto">
          <a:xfrm flipH="1" flipV="1">
            <a:off x="3581400" y="4124181"/>
            <a:ext cx="1519226" cy="7938"/>
          </a:xfrm>
          <a:prstGeom prst="line">
            <a:avLst/>
          </a:prstGeom>
          <a:noFill/>
          <a:ln w="9525">
            <a:solidFill>
              <a:schemeClr val="tx1"/>
            </a:solidFill>
            <a:round/>
            <a:headEnd/>
            <a:tailEnd type="stealth"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a:xfrm>
            <a:off x="2696980" y="2453390"/>
            <a:ext cx="152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 Box 31"/>
          <p:cNvSpPr txBox="1">
            <a:spLocks noChangeArrowheads="1"/>
          </p:cNvSpPr>
          <p:nvPr/>
        </p:nvSpPr>
        <p:spPr bwMode="auto">
          <a:xfrm>
            <a:off x="2514600" y="2286000"/>
            <a:ext cx="192087"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30" name="Text Box 33"/>
          <p:cNvSpPr txBox="1">
            <a:spLocks noChangeArrowheads="1"/>
          </p:cNvSpPr>
          <p:nvPr/>
        </p:nvSpPr>
        <p:spPr bwMode="auto">
          <a:xfrm>
            <a:off x="6057900" y="2286000"/>
            <a:ext cx="346075"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34" name="Text Box 2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graphicFrame>
        <p:nvGraphicFramePr>
          <p:cNvPr id="7" name="Object 6"/>
          <p:cNvGraphicFramePr>
            <a:graphicFrameLocks noChangeAspect="1"/>
          </p:cNvGraphicFramePr>
          <p:nvPr/>
        </p:nvGraphicFramePr>
        <p:xfrm>
          <a:off x="4446588" y="3795713"/>
          <a:ext cx="142875" cy="246062"/>
        </p:xfrm>
        <a:graphic>
          <a:graphicData uri="http://schemas.openxmlformats.org/presentationml/2006/ole">
            <mc:AlternateContent xmlns:mc="http://schemas.openxmlformats.org/markup-compatibility/2006">
              <mc:Choice xmlns:v="urn:schemas-microsoft-com:vml" Requires="v">
                <p:oleObj spid="_x0000_s212070" name="Equation" r:id="rId5" imgW="88560" imgH="152280" progId="Equation.3">
                  <p:embed/>
                </p:oleObj>
              </mc:Choice>
              <mc:Fallback>
                <p:oleObj name="Equation" r:id="rId5" imgW="88560" imgH="152280" progId="Equation.3">
                  <p:embed/>
                  <p:pic>
                    <p:nvPicPr>
                      <p:cNvPr id="7" name="Object 6"/>
                      <p:cNvPicPr>
                        <a:picLocks noChangeAspect="1" noChangeArrowheads="1"/>
                      </p:cNvPicPr>
                      <p:nvPr/>
                    </p:nvPicPr>
                    <p:blipFill>
                      <a:blip r:embed="rId6"/>
                      <a:srcRect/>
                      <a:stretch>
                        <a:fillRect/>
                      </a:stretch>
                    </p:blipFill>
                    <p:spPr bwMode="auto">
                      <a:xfrm>
                        <a:off x="4446588" y="3795713"/>
                        <a:ext cx="142875" cy="246062"/>
                      </a:xfrm>
                      <a:prstGeom prst="rect">
                        <a:avLst/>
                      </a:prstGeom>
                      <a:noFill/>
                      <a:ln>
                        <a:noFill/>
                      </a:ln>
                    </p:spPr>
                  </p:pic>
                </p:oleObj>
              </mc:Fallback>
            </mc:AlternateContent>
          </a:graphicData>
        </a:graphic>
      </p:graphicFrame>
      <p:graphicFrame>
        <p:nvGraphicFramePr>
          <p:cNvPr id="9" name="Object 8"/>
          <p:cNvGraphicFramePr>
            <a:graphicFrameLocks noChangeAspect="1"/>
          </p:cNvGraphicFramePr>
          <p:nvPr/>
        </p:nvGraphicFramePr>
        <p:xfrm>
          <a:off x="5896908" y="4497600"/>
          <a:ext cx="2309813" cy="571500"/>
        </p:xfrm>
        <a:graphic>
          <a:graphicData uri="http://schemas.openxmlformats.org/presentationml/2006/ole">
            <mc:AlternateContent xmlns:mc="http://schemas.openxmlformats.org/markup-compatibility/2006">
              <mc:Choice xmlns:v="urn:schemas-microsoft-com:vml" Requires="v">
                <p:oleObj spid="_x0000_s212071" name="Equation" r:id="rId7" imgW="1028520" imgH="253800" progId="Equation.3">
                  <p:embed/>
                </p:oleObj>
              </mc:Choice>
              <mc:Fallback>
                <p:oleObj name="Equation" r:id="rId7" imgW="1028520" imgH="253800" progId="Equation.3">
                  <p:embed/>
                  <p:pic>
                    <p:nvPicPr>
                      <p:cNvPr id="9"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96908" y="4497600"/>
                        <a:ext cx="23098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Grp="1" noChangeAspect="1"/>
          </p:cNvGraphicFramePr>
          <p:nvPr/>
        </p:nvGraphicFramePr>
        <p:xfrm>
          <a:off x="3505200" y="5959702"/>
          <a:ext cx="2168525" cy="439738"/>
        </p:xfrm>
        <a:graphic>
          <a:graphicData uri="http://schemas.openxmlformats.org/presentationml/2006/ole">
            <mc:AlternateContent xmlns:mc="http://schemas.openxmlformats.org/markup-compatibility/2006">
              <mc:Choice xmlns:v="urn:schemas-microsoft-com:vml" Requires="v">
                <p:oleObj spid="_x0000_s212072" name="Equation" r:id="rId9" imgW="1002960" imgH="203040" progId="Equation.3">
                  <p:embed/>
                </p:oleObj>
              </mc:Choice>
              <mc:Fallback>
                <p:oleObj name="Equation" r:id="rId9" imgW="1002960" imgH="203040" progId="Equation.3">
                  <p:embed/>
                  <p:pic>
                    <p:nvPicPr>
                      <p:cNvPr id="16" name="Object 15"/>
                      <p:cNvPicPr>
                        <a:picLocks noGrp="1" noChangeAspect="1" noChangeArrowheads="1"/>
                      </p:cNvPicPr>
                      <p:nvPr/>
                    </p:nvPicPr>
                    <p:blipFill>
                      <a:blip r:embed="rId10"/>
                      <a:srcRect/>
                      <a:stretch>
                        <a:fillRect/>
                      </a:stretch>
                    </p:blipFill>
                    <p:spPr bwMode="auto">
                      <a:xfrm>
                        <a:off x="3505200" y="5959702"/>
                        <a:ext cx="21685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a14="http://schemas.microsoft.com/office/drawing/2010/main">
        <mc:Choice Requires="a14">
          <p:sp>
            <p:nvSpPr>
              <p:cNvPr id="2" name="TextBox 1"/>
              <p:cNvSpPr txBox="1"/>
              <p:nvPr/>
            </p:nvSpPr>
            <p:spPr>
              <a:xfrm>
                <a:off x="2696980" y="6413639"/>
                <a:ext cx="3932359"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(because </a:t>
                </a:r>
                <a14:m>
                  <m:oMath xmlns:m="http://schemas.openxmlformats.org/officeDocument/2006/math">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acc>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𝑅</m:t>
                    </m:r>
                    <m:sSup>
                      <m:sSup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pPr>
                      <m:e>
                        <m:acc>
                          <m:accPr>
                            <m:chr m:val="̂"/>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𝑥</m:t>
                            </m:r>
                          </m:e>
                        </m:acc>
                      </m:e>
                      <m:sup>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m:t>
                        </m:r>
                      </m:sup>
                    </m:sSup>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prstClr val="black"/>
                    </a:solidFill>
                    <a:effectLst/>
                    <a:uLnTx/>
                    <a:uFillTx/>
                    <a:latin typeface="Arial" charset="0"/>
                    <a:ea typeface="+mn-ea"/>
                    <a:cs typeface="+mn-cs"/>
                  </a:rPr>
                  <a:t> and </a:t>
                </a:r>
                <a14:m>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oMath>
                </a14:m>
                <a:r>
                  <a:rPr kumimoji="0" lang="en-US" sz="1800" b="0" i="0" u="none" strike="noStrike" kern="1200" cap="none" spc="0" normalizeH="0" baseline="0" noProof="0" dirty="0">
                    <a:ln>
                      <a:noFill/>
                    </a:ln>
                    <a:solidFill>
                      <a:prstClr val="black"/>
                    </a:solidFill>
                    <a:effectLst/>
                    <a:uLnTx/>
                    <a:uFillTx/>
                    <a:latin typeface="Arial" charset="0"/>
                    <a:ea typeface="+mn-ea"/>
                    <a:cs typeface="+mn-cs"/>
                  </a:rPr>
                  <a:t> are co-planar)</a:t>
                </a:r>
              </a:p>
            </p:txBody>
          </p:sp>
        </mc:Choice>
        <mc:Fallback xmlns="">
          <p:sp>
            <p:nvSpPr>
              <p:cNvPr id="2" name="TextBox 1"/>
              <p:cNvSpPr txBox="1">
                <a:spLocks noRot="1" noChangeAspect="1" noMove="1" noResize="1" noEditPoints="1" noAdjustHandles="1" noChangeArrowheads="1" noChangeShapeType="1" noTextEdit="1"/>
              </p:cNvSpPr>
              <p:nvPr/>
            </p:nvSpPr>
            <p:spPr>
              <a:xfrm>
                <a:off x="2696980" y="6413639"/>
                <a:ext cx="3932359" cy="369332"/>
              </a:xfrm>
              <a:prstGeom prst="rect">
                <a:avLst/>
              </a:prstGeom>
              <a:blipFill>
                <a:blip r:embed="rId11"/>
                <a:stretch>
                  <a:fillRect l="-1240" t="-8197" r="-930"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6446716" y="2609321"/>
                <a:ext cx="45371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pPr>
                        <m:e>
                          <m:acc>
                            <m:accPr>
                              <m:chr m:val="̂"/>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𝑥</m:t>
                              </m:r>
                            </m:e>
                          </m:acc>
                        </m:e>
                        <m:sup>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m:t>
                          </m:r>
                        </m:sup>
                      </m:sSup>
                    </m:oMath>
                  </m:oMathPara>
                </a14:m>
                <a:endParaRPr kumimoji="0" lang="en-US" sz="1800" b="0" i="0" u="none" strike="noStrike" kern="1200" cap="none" spc="0" normalizeH="0" baseline="0" noProof="0" dirty="0">
                  <a:ln>
                    <a:noFill/>
                  </a:ln>
                  <a:solidFill>
                    <a:srgbClr val="FF0000"/>
                  </a:solidFill>
                  <a:effectLst/>
                  <a:uLnTx/>
                  <a:uFillTx/>
                  <a:latin typeface="Arial" charset="0"/>
                  <a:ea typeface="+mn-ea"/>
                  <a:cs typeface="+mn-cs"/>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6446716" y="2609321"/>
                <a:ext cx="453714" cy="369332"/>
              </a:xfrm>
              <a:prstGeom prst="rect">
                <a:avLst/>
              </a:prstGeom>
              <a:blipFill rotWithShape="0">
                <a:blip r:embed="rId16"/>
                <a:stretch>
                  <a:fillRect t="-4918" r="-121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2158945" y="2439888"/>
                <a:ext cx="37920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1800" b="0" i="1" u="none" strike="noStrike" kern="1200" cap="none" spc="0" normalizeH="0" baseline="0" noProof="0" smtClean="0">
                              <a:ln>
                                <a:noFill/>
                              </a:ln>
                              <a:solidFill>
                                <a:srgbClr val="FF00FF"/>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FF"/>
                              </a:solidFill>
                              <a:effectLst/>
                              <a:uLnTx/>
                              <a:uFillTx/>
                              <a:latin typeface="Cambria Math" panose="02040503050406030204" pitchFamily="18" charset="0"/>
                              <a:ea typeface="+mn-ea"/>
                              <a:cs typeface="+mn-cs"/>
                            </a:rPr>
                            <m:t>𝑥</m:t>
                          </m:r>
                        </m:e>
                      </m:acc>
                    </m:oMath>
                  </m:oMathPara>
                </a14:m>
                <a:endParaRPr kumimoji="0" lang="en-US" sz="1800" b="0" i="0" u="none" strike="noStrike" kern="1200" cap="none" spc="0" normalizeH="0" baseline="0" noProof="0" dirty="0">
                  <a:ln>
                    <a:noFill/>
                  </a:ln>
                  <a:solidFill>
                    <a:srgbClr val="FF0000"/>
                  </a:solidFill>
                  <a:effectLst/>
                  <a:uLnTx/>
                  <a:uFillTx/>
                  <a:latin typeface="Arial" charset="0"/>
                  <a:ea typeface="+mn-ea"/>
                  <a:cs typeface="+mn-cs"/>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2158945" y="2439888"/>
                <a:ext cx="379206" cy="369332"/>
              </a:xfrm>
              <a:prstGeom prst="rect">
                <a:avLst/>
              </a:prstGeom>
              <a:blipFill rotWithShape="0">
                <a:blip r:embed="rId17"/>
                <a:stretch>
                  <a:fillRect t="-4918" r="-16129"/>
                </a:stretch>
              </a:blipFill>
            </p:spPr>
            <p:txBody>
              <a:bodyPr/>
              <a:lstStyle/>
              <a:p>
                <a:r>
                  <a:rPr lang="en-US">
                    <a:noFill/>
                  </a:rPr>
                  <a:t> </a:t>
                </a:r>
              </a:p>
            </p:txBody>
          </p:sp>
        </mc:Fallback>
      </mc:AlternateContent>
      <p:graphicFrame>
        <p:nvGraphicFramePr>
          <p:cNvPr id="25" name="Object 24"/>
          <p:cNvGraphicFramePr>
            <a:graphicFrameLocks noChangeAspect="1"/>
          </p:cNvGraphicFramePr>
          <p:nvPr/>
        </p:nvGraphicFramePr>
        <p:xfrm>
          <a:off x="1517388" y="4509731"/>
          <a:ext cx="2041525" cy="468313"/>
        </p:xfrm>
        <a:graphic>
          <a:graphicData uri="http://schemas.openxmlformats.org/presentationml/2006/ole">
            <mc:AlternateContent xmlns:mc="http://schemas.openxmlformats.org/markup-compatibility/2006">
              <mc:Choice xmlns:v="urn:schemas-microsoft-com:vml" Requires="v">
                <p:oleObj spid="_x0000_s212073" name="Equation" r:id="rId18" imgW="888840" imgH="203040" progId="Equation.3">
                  <p:embed/>
                </p:oleObj>
              </mc:Choice>
              <mc:Fallback>
                <p:oleObj name="Equation" r:id="rId18" imgW="888840" imgH="203040" progId="Equation.3">
                  <p:embed/>
                  <p:pic>
                    <p:nvPicPr>
                      <p:cNvPr id="25" name="Object 24"/>
                      <p:cNvPicPr>
                        <a:picLocks noChangeAspect="1" noChangeArrowheads="1"/>
                      </p:cNvPicPr>
                      <p:nvPr/>
                    </p:nvPicPr>
                    <p:blipFill>
                      <a:blip r:embed="rId19"/>
                      <a:srcRect/>
                      <a:stretch>
                        <a:fillRect/>
                      </a:stretch>
                    </p:blipFill>
                    <p:spPr bwMode="auto">
                      <a:xfrm>
                        <a:off x="1517388" y="4509731"/>
                        <a:ext cx="2041525" cy="468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TextBox 26"/>
          <p:cNvSpPr txBox="1"/>
          <p:nvPr/>
        </p:nvSpPr>
        <p:spPr>
          <a:xfrm>
            <a:off x="61629" y="5007875"/>
            <a:ext cx="2293960"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Homogeneous 2d point (3D ray towards X)</a:t>
            </a:r>
          </a:p>
        </p:txBody>
      </p:sp>
      <p:cxnSp>
        <p:nvCxnSpPr>
          <p:cNvPr id="28" name="Straight Arrow Connector 27"/>
          <p:cNvCxnSpPr/>
          <p:nvPr/>
        </p:nvCxnSpPr>
        <p:spPr>
          <a:xfrm flipV="1">
            <a:off x="1116544" y="4905032"/>
            <a:ext cx="331787" cy="164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2754051" y="4987066"/>
            <a:ext cx="211137" cy="3164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423828" y="5235000"/>
            <a:ext cx="1998687"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2D pixel coordinate (homogeneous)</a:t>
            </a:r>
          </a:p>
        </p:txBody>
      </p:sp>
      <p:cxnSp>
        <p:nvCxnSpPr>
          <p:cNvPr id="33" name="Straight Arrow Connector 32"/>
          <p:cNvCxnSpPr/>
          <p:nvPr/>
        </p:nvCxnSpPr>
        <p:spPr>
          <a:xfrm flipH="1" flipV="1">
            <a:off x="3574790" y="4828832"/>
            <a:ext cx="361662" cy="1201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875679" y="4869796"/>
            <a:ext cx="160411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3D scene point</a:t>
            </a:r>
          </a:p>
        </p:txBody>
      </p:sp>
      <p:sp>
        <p:nvSpPr>
          <p:cNvPr id="36" name="TextBox 35"/>
          <p:cNvSpPr txBox="1"/>
          <p:nvPr/>
        </p:nvSpPr>
        <p:spPr>
          <a:xfrm>
            <a:off x="6620479" y="5345996"/>
            <a:ext cx="2523521"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3D scene point in 2</a:t>
            </a:r>
            <a:r>
              <a:rPr kumimoji="0" lang="en-US" sz="1600" b="0" i="0" u="none" strike="noStrike" kern="1200" cap="none" spc="0" normalizeH="0" baseline="30000" noProof="0" dirty="0">
                <a:ln>
                  <a:noFill/>
                </a:ln>
                <a:solidFill>
                  <a:prstClr val="black"/>
                </a:solidFill>
                <a:effectLst/>
                <a:uLnTx/>
                <a:uFillTx/>
                <a:latin typeface="Arial" charset="0"/>
                <a:ea typeface="+mn-ea"/>
                <a:cs typeface="+mn-cs"/>
              </a:rPr>
              <a:t>nd</a:t>
            </a:r>
            <a:r>
              <a:rPr kumimoji="0" lang="en-US" sz="1600" b="0" i="0" u="none" strike="noStrike" kern="1200" cap="none" spc="0" normalizeH="0" baseline="0" noProof="0" dirty="0">
                <a:ln>
                  <a:noFill/>
                </a:ln>
                <a:solidFill>
                  <a:prstClr val="black"/>
                </a:solidFill>
                <a:effectLst/>
                <a:uLnTx/>
                <a:uFillTx/>
                <a:latin typeface="Arial" charset="0"/>
                <a:ea typeface="+mn-ea"/>
                <a:cs typeface="+mn-cs"/>
              </a:rPr>
              <a:t> camera’s 3D coordinates</a:t>
            </a:r>
          </a:p>
        </p:txBody>
      </p:sp>
      <p:cxnSp>
        <p:nvCxnSpPr>
          <p:cNvPr id="37" name="Straight Arrow Connector 36"/>
          <p:cNvCxnSpPr>
            <a:stCxn id="36" idx="0"/>
          </p:cNvCxnSpPr>
          <p:nvPr/>
        </p:nvCxnSpPr>
        <p:spPr>
          <a:xfrm flipV="1">
            <a:off x="7882240" y="4979234"/>
            <a:ext cx="16322" cy="3667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789C9B06-9925-41E0-BAFC-BEAD04D55D3D}"/>
              </a:ext>
            </a:extLst>
          </p:cNvPr>
          <p:cNvSpPr txBox="1"/>
          <p:nvPr/>
        </p:nvSpPr>
        <p:spPr>
          <a:xfrm>
            <a:off x="152400" y="3924300"/>
            <a:ext cx="1676400" cy="369332"/>
          </a:xfrm>
          <a:prstGeom prst="rect">
            <a:avLst/>
          </a:prstGeom>
          <a:noFill/>
        </p:spPr>
        <p:txBody>
          <a:bodyPr wrap="square" rtlCol="0">
            <a:spAutoFit/>
          </a:bodyPr>
          <a:lstStyle/>
          <a:p>
            <a:r>
              <a:rPr lang="en-US" sz="1800" dirty="0" err="1"/>
              <a:t>Intrinsics</a:t>
            </a:r>
            <a:r>
              <a:rPr lang="en-US" sz="1800" dirty="0"/>
              <a:t> </a:t>
            </a:r>
            <a:r>
              <a:rPr lang="en-US" sz="1800" i="1" dirty="0"/>
              <a:t>K</a:t>
            </a:r>
          </a:p>
        </p:txBody>
      </p:sp>
      <p:sp>
        <p:nvSpPr>
          <p:cNvPr id="39" name="TextBox 38">
            <a:extLst>
              <a:ext uri="{FF2B5EF4-FFF2-40B4-BE49-F238E27FC236}">
                <a16:creationId xmlns:a16="http://schemas.microsoft.com/office/drawing/2014/main" id="{F2748474-0D5C-48A2-8883-7EEC5F0F6155}"/>
              </a:ext>
            </a:extLst>
          </p:cNvPr>
          <p:cNvSpPr txBox="1"/>
          <p:nvPr/>
        </p:nvSpPr>
        <p:spPr>
          <a:xfrm>
            <a:off x="7795260" y="3299460"/>
            <a:ext cx="1676400" cy="369332"/>
          </a:xfrm>
          <a:prstGeom prst="rect">
            <a:avLst/>
          </a:prstGeom>
          <a:noFill/>
        </p:spPr>
        <p:txBody>
          <a:bodyPr wrap="square" rtlCol="0">
            <a:spAutoFit/>
          </a:bodyPr>
          <a:lstStyle/>
          <a:p>
            <a:r>
              <a:rPr lang="en-US" sz="1800" dirty="0" err="1"/>
              <a:t>Intrinsics</a:t>
            </a:r>
            <a:r>
              <a:rPr lang="en-US" sz="1800" dirty="0"/>
              <a:t> </a:t>
            </a:r>
            <a:r>
              <a:rPr lang="en-US" sz="1800" i="1" dirty="0"/>
              <a:t>K’</a:t>
            </a:r>
          </a:p>
        </p:txBody>
      </p:sp>
    </p:spTree>
    <p:extLst>
      <p:ext uri="{BB962C8B-B14F-4D97-AF65-F5344CB8AC3E}">
        <p14:creationId xmlns:p14="http://schemas.microsoft.com/office/powerpoint/2010/main" val="1089183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199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8199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199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95" grpId="0" animBg="1"/>
      <p:bldP spid="681996" grpId="0" animBg="1"/>
      <p:bldP spid="681997" grpId="0" animBg="1"/>
      <p:bldP spid="22550" grpId="0" animBg="1"/>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2" name="AutoShape 22"/>
          <p:cNvSpPr>
            <a:spLocks noChangeArrowheads="1"/>
          </p:cNvSpPr>
          <p:nvPr/>
        </p:nvSpPr>
        <p:spPr bwMode="auto">
          <a:xfrm>
            <a:off x="6781800" y="4681538"/>
            <a:ext cx="457200" cy="3810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75863" name="Text Box 23"/>
          <p:cNvSpPr txBox="1">
            <a:spLocks noChangeArrowheads="1"/>
          </p:cNvSpPr>
          <p:nvPr/>
        </p:nvSpPr>
        <p:spPr bwMode="auto">
          <a:xfrm>
            <a:off x="5256213" y="5222875"/>
            <a:ext cx="3459162" cy="82232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n-ea"/>
                <a:cs typeface="+mn-cs"/>
              </a:rPr>
              <a:t>Essential Matrix</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Longuet</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-Higgins, 1981)</a:t>
            </a:r>
          </a:p>
        </p:txBody>
      </p:sp>
      <p:sp>
        <p:nvSpPr>
          <p:cNvPr id="675864" name="Rectangle 24"/>
          <p:cNvSpPr>
            <a:spLocks noChangeArrowheads="1"/>
          </p:cNvSpPr>
          <p:nvPr/>
        </p:nvSpPr>
        <p:spPr bwMode="auto">
          <a:xfrm>
            <a:off x="5181600" y="5138738"/>
            <a:ext cx="3581400" cy="1033462"/>
          </a:xfrm>
          <a:prstGeom prst="rect">
            <a:avLst/>
          </a:prstGeom>
          <a:noFill/>
          <a:ln w="28575">
            <a:solidFill>
              <a:srgbClr val="CC3300"/>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31" name="Rectangle 25"/>
          <p:cNvSpPr>
            <a:spLocks noGrp="1" noChangeArrowheads="1"/>
          </p:cNvSpPr>
          <p:nvPr>
            <p:ph type="title"/>
          </p:nvPr>
        </p:nvSpPr>
        <p:spPr/>
        <p:txBody>
          <a:bodyPr/>
          <a:lstStyle/>
          <a:p>
            <a:r>
              <a:rPr lang="en-US" dirty="0"/>
              <a:t>Essential matrix</a:t>
            </a:r>
          </a:p>
        </p:txBody>
      </p:sp>
      <p:graphicFrame>
        <p:nvGraphicFramePr>
          <p:cNvPr id="675866" name="Object 26"/>
          <p:cNvGraphicFramePr>
            <a:graphicFrameLocks noGrp="1" noChangeAspect="1"/>
          </p:cNvGraphicFramePr>
          <p:nvPr>
            <p:ph sz="half" idx="1"/>
          </p:nvPr>
        </p:nvGraphicFramePr>
        <p:xfrm>
          <a:off x="758825" y="4156075"/>
          <a:ext cx="1920875" cy="379413"/>
        </p:xfrm>
        <a:graphic>
          <a:graphicData uri="http://schemas.openxmlformats.org/presentationml/2006/ole">
            <mc:AlternateContent xmlns:mc="http://schemas.openxmlformats.org/markup-compatibility/2006">
              <mc:Choice xmlns:v="urn:schemas-microsoft-com:vml" Requires="v">
                <p:oleObj spid="_x0000_s213046" name="Equation" r:id="rId4" imgW="1028520" imgH="203040" progId="Equation.3">
                  <p:embed/>
                </p:oleObj>
              </mc:Choice>
              <mc:Fallback>
                <p:oleObj name="Equation" r:id="rId4" imgW="1028520" imgH="203040" progId="Equation.3">
                  <p:embed/>
                  <p:pic>
                    <p:nvPicPr>
                      <p:cNvPr id="675866" name="Object 26"/>
                      <p:cNvPicPr>
                        <a:picLocks noChangeAspect="1" noChangeArrowheads="1"/>
                      </p:cNvPicPr>
                      <p:nvPr/>
                    </p:nvPicPr>
                    <p:blipFill>
                      <a:blip r:embed="rId5"/>
                      <a:srcRect/>
                      <a:stretch>
                        <a:fillRect/>
                      </a:stretch>
                    </p:blipFill>
                    <p:spPr bwMode="auto">
                      <a:xfrm>
                        <a:off x="758825" y="4156075"/>
                        <a:ext cx="1920875" cy="379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45"/>
          <p:cNvGrpSpPr>
            <a:grpSpLocks/>
          </p:cNvGrpSpPr>
          <p:nvPr/>
        </p:nvGrpSpPr>
        <p:grpSpPr bwMode="auto">
          <a:xfrm>
            <a:off x="3162300" y="4041775"/>
            <a:ext cx="5097463" cy="542925"/>
            <a:chOff x="1992" y="2546"/>
            <a:chExt cx="3211" cy="342"/>
          </a:xfrm>
        </p:grpSpPr>
        <p:graphicFrame>
          <p:nvGraphicFramePr>
            <p:cNvPr id="1027" name="Object 27"/>
            <p:cNvGraphicFramePr>
              <a:graphicFrameLocks noChangeAspect="1"/>
            </p:cNvGraphicFramePr>
            <p:nvPr/>
          </p:nvGraphicFramePr>
          <p:xfrm>
            <a:off x="2525" y="2546"/>
            <a:ext cx="2678" cy="342"/>
          </p:xfrm>
          <a:graphic>
            <a:graphicData uri="http://schemas.openxmlformats.org/presentationml/2006/ole">
              <mc:AlternateContent xmlns:mc="http://schemas.openxmlformats.org/markup-compatibility/2006">
                <mc:Choice xmlns:v="urn:schemas-microsoft-com:vml" Requires="v">
                  <p:oleObj spid="_x0000_s213047" name="Equation" r:id="rId6" imgW="1790640" imgH="228600" progId="Equation.3">
                    <p:embed/>
                  </p:oleObj>
                </mc:Choice>
                <mc:Fallback>
                  <p:oleObj name="Equation" r:id="rId6" imgW="1790640" imgH="228600" progId="Equation.3">
                    <p:embed/>
                    <p:pic>
                      <p:nvPicPr>
                        <p:cNvPr id="1027" name="Object 27"/>
                        <p:cNvPicPr>
                          <a:picLocks noChangeAspect="1" noChangeArrowheads="1"/>
                        </p:cNvPicPr>
                        <p:nvPr/>
                      </p:nvPicPr>
                      <p:blipFill>
                        <a:blip r:embed="rId7"/>
                        <a:srcRect/>
                        <a:stretch>
                          <a:fillRect/>
                        </a:stretch>
                      </p:blipFill>
                      <p:spPr bwMode="auto">
                        <a:xfrm>
                          <a:off x="2525" y="2546"/>
                          <a:ext cx="2678" cy="34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7" name="AutoShape 28"/>
            <p:cNvSpPr>
              <a:spLocks noChangeArrowheads="1"/>
            </p:cNvSpPr>
            <p:nvPr/>
          </p:nvSpPr>
          <p:spPr bwMode="auto">
            <a:xfrm>
              <a:off x="1992" y="2592"/>
              <a:ext cx="336" cy="240"/>
            </a:xfrm>
            <a:prstGeom prst="rightArrow">
              <a:avLst>
                <a:gd name="adj1" fmla="val 50000"/>
                <a:gd name="adj2" fmla="val 35000"/>
              </a:avLst>
            </a:prstGeom>
            <a:solidFill>
              <a:schemeClr val="accent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pic>
        <p:nvPicPr>
          <p:cNvPr id="1033" name="Picture 30"/>
          <p:cNvPicPr>
            <a:picLocks noChangeAspect="1" noChangeArrowheads="1"/>
          </p:cNvPicPr>
          <p:nvPr/>
        </p:nvPicPr>
        <p:blipFill>
          <a:blip r:embed="rId8" cstate="print"/>
          <a:srcRect/>
          <a:stretch>
            <a:fillRect/>
          </a:stretch>
        </p:blipFill>
        <p:spPr bwMode="auto">
          <a:xfrm>
            <a:off x="990600" y="1219200"/>
            <a:ext cx="7010400" cy="2819400"/>
          </a:xfrm>
          <a:prstGeom prst="rect">
            <a:avLst/>
          </a:prstGeom>
          <a:noFill/>
          <a:ln w="9525">
            <a:noFill/>
            <a:miter lim="800000"/>
            <a:headEnd/>
            <a:tailEnd/>
          </a:ln>
        </p:spPr>
      </p:pic>
      <p:sp>
        <p:nvSpPr>
          <p:cNvPr id="1034" name="Rectangle 31"/>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35" name="Rectangle 32"/>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36" name="Text Box 33"/>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1037" name="Freeform 34"/>
          <p:cNvSpPr>
            <a:spLocks/>
          </p:cNvSpPr>
          <p:nvPr/>
        </p:nvSpPr>
        <p:spPr bwMode="auto">
          <a:xfrm>
            <a:off x="2655888" y="2468563"/>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39" name="Freeform 36"/>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44" name="Line 41"/>
          <p:cNvSpPr>
            <a:spLocks noChangeShapeType="1"/>
          </p:cNvSpPr>
          <p:nvPr/>
        </p:nvSpPr>
        <p:spPr bwMode="auto">
          <a:xfrm>
            <a:off x="6075363" y="2590800"/>
            <a:ext cx="1717675" cy="1122363"/>
          </a:xfrm>
          <a:prstGeom prst="line">
            <a:avLst/>
          </a:prstGeom>
          <a:noFill/>
          <a:ln w="38100">
            <a:solidFill>
              <a:srgbClr val="FF0000"/>
            </a:solidFill>
            <a:round/>
            <a:headEnd type="stealth" w="lg" len="lg"/>
            <a:tailEnd type="none"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45" name="Line 42"/>
          <p:cNvSpPr>
            <a:spLocks noChangeShapeType="1"/>
          </p:cNvSpPr>
          <p:nvPr/>
        </p:nvSpPr>
        <p:spPr bwMode="auto">
          <a:xfrm flipV="1">
            <a:off x="1193800" y="2586038"/>
            <a:ext cx="1722438" cy="1116012"/>
          </a:xfrm>
          <a:prstGeom prst="line">
            <a:avLst/>
          </a:prstGeom>
          <a:noFill/>
          <a:ln w="38100">
            <a:solidFill>
              <a:srgbClr val="FF00FF"/>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Line 11"/>
          <p:cNvSpPr>
            <a:spLocks noChangeShapeType="1"/>
          </p:cNvSpPr>
          <p:nvPr/>
        </p:nvSpPr>
        <p:spPr bwMode="auto">
          <a:xfrm flipV="1">
            <a:off x="5868555" y="3725793"/>
            <a:ext cx="1911350" cy="11112"/>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Line 12"/>
          <p:cNvSpPr>
            <a:spLocks noChangeShapeType="1"/>
          </p:cNvSpPr>
          <p:nvPr/>
        </p:nvSpPr>
        <p:spPr bwMode="auto">
          <a:xfrm>
            <a:off x="3436938" y="3719513"/>
            <a:ext cx="2105025" cy="1587"/>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Line 13"/>
          <p:cNvSpPr>
            <a:spLocks noChangeShapeType="1"/>
          </p:cNvSpPr>
          <p:nvPr/>
        </p:nvSpPr>
        <p:spPr bwMode="auto">
          <a:xfrm flipH="1">
            <a:off x="1193800" y="3721678"/>
            <a:ext cx="1916546" cy="15227"/>
          </a:xfrm>
          <a:prstGeom prst="line">
            <a:avLst/>
          </a:prstGeom>
          <a:noFill/>
          <a:ln w="38100">
            <a:solidFill>
              <a:srgbClr val="00FF00"/>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Text Box 31"/>
          <p:cNvSpPr txBox="1">
            <a:spLocks noChangeArrowheads="1"/>
          </p:cNvSpPr>
          <p:nvPr/>
        </p:nvSpPr>
        <p:spPr bwMode="auto">
          <a:xfrm>
            <a:off x="2514600" y="2286000"/>
            <a:ext cx="192087"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27" name="Text Box 33"/>
          <p:cNvSpPr txBox="1">
            <a:spLocks noChangeArrowheads="1"/>
          </p:cNvSpPr>
          <p:nvPr/>
        </p:nvSpPr>
        <p:spPr bwMode="auto">
          <a:xfrm>
            <a:off x="6057900" y="2286000"/>
            <a:ext cx="346075"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3" name="TextBox 2"/>
          <p:cNvSpPr txBox="1"/>
          <p:nvPr/>
        </p:nvSpPr>
        <p:spPr>
          <a:xfrm>
            <a:off x="324643" y="5002034"/>
            <a:ext cx="4572000" cy="175432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E is a 3x3 matrix which relates corresponding pairs of normalized homogeneous image points across pairs of images – for intrinsic </a:t>
            </a:r>
            <a:r>
              <a:rPr kumimoji="0" lang="en-US" sz="1800" b="0" i="1" u="none" strike="noStrike" kern="1200" cap="none" spc="0" normalizeH="0" baseline="0" noProof="0" dirty="0">
                <a:ln>
                  <a:noFill/>
                </a:ln>
                <a:solidFill>
                  <a:prstClr val="black"/>
                </a:solidFill>
                <a:effectLst/>
                <a:uLnTx/>
                <a:uFillTx/>
                <a:latin typeface="Arial" charset="0"/>
                <a:ea typeface="+mn-ea"/>
                <a:cs typeface="+mn-cs"/>
              </a:rPr>
              <a:t>K</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calibrated cameras.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charset="0"/>
                <a:ea typeface="+mn-ea"/>
                <a:cs typeface="+mn-cs"/>
              </a:rPr>
              <a:t>Estimates relative position/orientation. </a:t>
            </a:r>
          </a:p>
        </p:txBody>
      </p:sp>
      <p:sp>
        <p:nvSpPr>
          <p:cNvPr id="4" name="Rectangle 3"/>
          <p:cNvSpPr/>
          <p:nvPr/>
        </p:nvSpPr>
        <p:spPr>
          <a:xfrm>
            <a:off x="4495800" y="6472674"/>
            <a:ext cx="4796965" cy="33855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Note: [t]</a:t>
            </a:r>
            <a:r>
              <a:rPr kumimoji="0" lang="en-US" sz="1600" b="0" i="0" u="none" strike="noStrike" kern="1200" cap="none" spc="0" normalizeH="0" baseline="-25000" noProof="0" dirty="0">
                <a:ln>
                  <a:noFill/>
                </a:ln>
                <a:solidFill>
                  <a:prstClr val="black">
                    <a:lumMod val="50000"/>
                    <a:lumOff val="50000"/>
                  </a:prstClr>
                </a:solidFill>
                <a:effectLst/>
                <a:uLnTx/>
                <a:uFillTx/>
                <a:latin typeface="Arial" charset="0"/>
                <a:ea typeface="+mn-ea"/>
                <a:cs typeface="+mn-cs"/>
              </a:rPr>
              <a:t>× </a:t>
            </a:r>
            <a:r>
              <a:rPr kumimoji="0" lang="en-US" sz="16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is matrix representation of cross product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58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7586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6758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758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2" grpId="0" animBg="1"/>
      <p:bldP spid="675863" grpId="0" autoUpdateAnimBg="0"/>
      <p:bldP spid="675864" grpId="0" animBg="1"/>
      <p:bldP spid="3" grpId="0"/>
    </p:bld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2" name="Picture 3"/>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053" name="Rectangle 4"/>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4" name="Rectangle 5"/>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5" name="Text Box 6"/>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056" name="Freeform 7"/>
          <p:cNvSpPr>
            <a:spLocks/>
          </p:cNvSpPr>
          <p:nvPr/>
        </p:nvSpPr>
        <p:spPr bwMode="auto">
          <a:xfrm>
            <a:off x="2655888"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8" name="Freeform 9"/>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60500" name="Line 20"/>
          <p:cNvSpPr>
            <a:spLocks noChangeShapeType="1"/>
          </p:cNvSpPr>
          <p:nvPr/>
        </p:nvSpPr>
        <p:spPr bwMode="auto">
          <a:xfrm flipH="1" flipV="1">
            <a:off x="2916238" y="2457450"/>
            <a:ext cx="238125" cy="137795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60501" name="Line 21"/>
          <p:cNvSpPr>
            <a:spLocks noChangeShapeType="1"/>
          </p:cNvSpPr>
          <p:nvPr/>
        </p:nvSpPr>
        <p:spPr bwMode="auto">
          <a:xfrm flipV="1">
            <a:off x="5837238" y="2468563"/>
            <a:ext cx="231775" cy="1382712"/>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62" name="Rectangle 27"/>
          <p:cNvSpPr>
            <a:spLocks noGrp="1" noChangeArrowheads="1"/>
          </p:cNvSpPr>
          <p:nvPr>
            <p:ph type="title"/>
          </p:nvPr>
        </p:nvSpPr>
        <p:spPr/>
        <p:txBody>
          <a:bodyPr/>
          <a:lstStyle/>
          <a:p>
            <a:r>
              <a:rPr lang="en-US" dirty="0"/>
              <a:t>Properties of the Essential matrix</a:t>
            </a:r>
          </a:p>
        </p:txBody>
      </p:sp>
      <p:sp>
        <p:nvSpPr>
          <p:cNvPr id="660510" name="Rectangle 30"/>
          <p:cNvSpPr>
            <a:spLocks noGrp="1" noChangeArrowheads="1"/>
          </p:cNvSpPr>
          <p:nvPr>
            <p:ph type="body" idx="1"/>
          </p:nvPr>
        </p:nvSpPr>
        <p:spPr>
          <a:xfrm>
            <a:off x="381000" y="5029200"/>
            <a:ext cx="8534400" cy="1981200"/>
          </a:xfrm>
        </p:spPr>
        <p:txBody>
          <a:bodyPr>
            <a:normAutofit fontScale="92500" lnSpcReduction="10000"/>
          </a:bodyPr>
          <a:lstStyle/>
          <a:p>
            <a:pPr>
              <a:lnSpc>
                <a:spcPct val="80000"/>
              </a:lnSpc>
              <a:buFontTx/>
              <a:buChar char="•"/>
            </a:pPr>
            <a:r>
              <a:rPr lang="en-US" sz="2400" i="1" dirty="0"/>
              <a:t>E x’</a:t>
            </a:r>
            <a:r>
              <a:rPr lang="en-US" sz="2400" dirty="0"/>
              <a:t>  is the </a:t>
            </a:r>
            <a:r>
              <a:rPr lang="en-US" sz="2400" dirty="0" err="1"/>
              <a:t>epipolar</a:t>
            </a:r>
            <a:r>
              <a:rPr lang="en-US" sz="2400" dirty="0"/>
              <a:t> line associated with </a:t>
            </a:r>
            <a:r>
              <a:rPr lang="en-US" sz="2400" i="1" dirty="0"/>
              <a:t>x’ </a:t>
            </a:r>
            <a:r>
              <a:rPr lang="en-US" sz="2400" dirty="0"/>
              <a:t>(</a:t>
            </a:r>
            <a:r>
              <a:rPr lang="en-US" sz="2400" i="1" dirty="0"/>
              <a:t>l = E x’</a:t>
            </a:r>
            <a:r>
              <a:rPr lang="en-US" sz="2400" dirty="0"/>
              <a:t>)</a:t>
            </a:r>
          </a:p>
          <a:p>
            <a:pPr>
              <a:lnSpc>
                <a:spcPct val="80000"/>
              </a:lnSpc>
              <a:buFontTx/>
              <a:buChar char="•"/>
            </a:pPr>
            <a:r>
              <a:rPr lang="en-US" sz="2400" i="1" dirty="0" err="1"/>
              <a:t>E</a:t>
            </a:r>
            <a:r>
              <a:rPr lang="en-US" sz="2400" i="1" baseline="30000" dirty="0" err="1"/>
              <a:t>T</a:t>
            </a:r>
            <a:r>
              <a:rPr lang="en-US" sz="2400" i="1" dirty="0" err="1"/>
              <a:t>x</a:t>
            </a:r>
            <a:r>
              <a:rPr lang="en-US" sz="2400" dirty="0"/>
              <a:t>  is the </a:t>
            </a:r>
            <a:r>
              <a:rPr lang="en-US" sz="2400" dirty="0" err="1"/>
              <a:t>epipolar</a:t>
            </a:r>
            <a:r>
              <a:rPr lang="en-US" sz="2400" dirty="0"/>
              <a:t> line associated with </a:t>
            </a:r>
            <a:r>
              <a:rPr lang="en-US" sz="2400" i="1" dirty="0"/>
              <a:t>x </a:t>
            </a:r>
            <a:r>
              <a:rPr lang="en-US" sz="2400" dirty="0"/>
              <a:t>(</a:t>
            </a:r>
            <a:r>
              <a:rPr lang="en-US" sz="2400" i="1" dirty="0"/>
              <a:t>l’ = </a:t>
            </a:r>
            <a:r>
              <a:rPr lang="en-US" sz="2400" i="1" dirty="0" err="1"/>
              <a:t>E</a:t>
            </a:r>
            <a:r>
              <a:rPr lang="en-US" sz="2400" i="1" baseline="30000" dirty="0" err="1"/>
              <a:t>T</a:t>
            </a:r>
            <a:r>
              <a:rPr lang="en-US" sz="2400" i="1" dirty="0" err="1"/>
              <a:t>x</a:t>
            </a:r>
            <a:r>
              <a:rPr lang="en-US" sz="2400" dirty="0"/>
              <a:t>)</a:t>
            </a:r>
            <a:endParaRPr lang="en-US" sz="2400" i="1" dirty="0"/>
          </a:p>
          <a:p>
            <a:pPr>
              <a:lnSpc>
                <a:spcPct val="80000"/>
              </a:lnSpc>
              <a:buFontTx/>
              <a:buChar char="•"/>
            </a:pPr>
            <a:r>
              <a:rPr lang="en-US" sz="2400" i="1" dirty="0"/>
              <a:t>E </a:t>
            </a:r>
            <a:r>
              <a:rPr lang="en-US" sz="2400" i="1" dirty="0" err="1"/>
              <a:t>e</a:t>
            </a:r>
            <a:r>
              <a:rPr lang="en-US" sz="2400" i="1" dirty="0"/>
              <a:t>’ </a:t>
            </a:r>
            <a:r>
              <a:rPr lang="en-US" sz="2400" dirty="0"/>
              <a:t>= 0   and   </a:t>
            </a:r>
            <a:r>
              <a:rPr lang="en-US" sz="2400" i="1" dirty="0" err="1"/>
              <a:t>E</a:t>
            </a:r>
            <a:r>
              <a:rPr lang="en-US" sz="2400" i="1" baseline="30000" dirty="0" err="1"/>
              <a:t>T</a:t>
            </a:r>
            <a:r>
              <a:rPr lang="en-US" sz="2400" i="1" dirty="0" err="1"/>
              <a:t>e</a:t>
            </a:r>
            <a:r>
              <a:rPr lang="en-US" sz="2400" i="1" dirty="0"/>
              <a:t> = 0</a:t>
            </a:r>
          </a:p>
          <a:p>
            <a:pPr>
              <a:lnSpc>
                <a:spcPct val="80000"/>
              </a:lnSpc>
              <a:buFontTx/>
              <a:buChar char="•"/>
            </a:pPr>
            <a:r>
              <a:rPr lang="en-US" sz="2400" i="1" dirty="0"/>
              <a:t>E </a:t>
            </a:r>
            <a:r>
              <a:rPr lang="en-US" sz="2400" dirty="0"/>
              <a:t>is singular (rank two)</a:t>
            </a:r>
          </a:p>
          <a:p>
            <a:pPr>
              <a:lnSpc>
                <a:spcPct val="80000"/>
              </a:lnSpc>
              <a:buFontTx/>
              <a:buChar char="•"/>
            </a:pPr>
            <a:r>
              <a:rPr lang="en-US" sz="2400" i="1" dirty="0"/>
              <a:t>E</a:t>
            </a:r>
            <a:r>
              <a:rPr lang="en-US" sz="2400" dirty="0"/>
              <a:t> has five degrees of freedom </a:t>
            </a:r>
          </a:p>
          <a:p>
            <a:pPr lvl="1">
              <a:lnSpc>
                <a:spcPct val="80000"/>
              </a:lnSpc>
              <a:buFont typeface="Calibri" pitchFamily="34" charset="0"/>
              <a:buChar char="–"/>
            </a:pPr>
            <a:r>
              <a:rPr lang="en-US" sz="2000" dirty="0"/>
              <a:t>(3 for R, 2 for t because it’s up to a scale) </a:t>
            </a:r>
          </a:p>
        </p:txBody>
      </p:sp>
      <p:sp>
        <p:nvSpPr>
          <p:cNvPr id="660498" name="Oval 18"/>
          <p:cNvSpPr>
            <a:spLocks noChangeArrowheads="1"/>
          </p:cNvSpPr>
          <p:nvPr/>
        </p:nvSpPr>
        <p:spPr bwMode="auto">
          <a:xfrm>
            <a:off x="3055938" y="3641725"/>
            <a:ext cx="138112" cy="13335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60499" name="Oval 19"/>
          <p:cNvSpPr>
            <a:spLocks noChangeArrowheads="1"/>
          </p:cNvSpPr>
          <p:nvPr/>
        </p:nvSpPr>
        <p:spPr bwMode="auto">
          <a:xfrm>
            <a:off x="5786438" y="3668713"/>
            <a:ext cx="138112" cy="13335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27" name="Group 26"/>
          <p:cNvGrpSpPr/>
          <p:nvPr/>
        </p:nvGrpSpPr>
        <p:grpSpPr>
          <a:xfrm>
            <a:off x="609600" y="4114800"/>
            <a:ext cx="3086100" cy="450850"/>
            <a:chOff x="609600" y="4114800"/>
            <a:chExt cx="3086100" cy="450850"/>
          </a:xfrm>
        </p:grpSpPr>
        <p:graphicFrame>
          <p:nvGraphicFramePr>
            <p:cNvPr id="23" name="Object 26"/>
            <p:cNvGraphicFramePr>
              <a:graphicFrameLocks noChangeAspect="1"/>
            </p:cNvGraphicFramePr>
            <p:nvPr/>
          </p:nvGraphicFramePr>
          <p:xfrm>
            <a:off x="609600" y="4125913"/>
            <a:ext cx="2222500" cy="439737"/>
          </p:xfrm>
          <a:graphic>
            <a:graphicData uri="http://schemas.openxmlformats.org/presentationml/2006/ole">
              <mc:AlternateContent xmlns:mc="http://schemas.openxmlformats.org/markup-compatibility/2006">
                <mc:Choice xmlns:v="urn:schemas-microsoft-com:vml" Requires="v">
                  <p:oleObj spid="_x0000_s214068" name="Equation" r:id="rId5" imgW="1028520" imgH="203040" progId="Equation.3">
                    <p:embed/>
                  </p:oleObj>
                </mc:Choice>
                <mc:Fallback>
                  <p:oleObj name="Equation" r:id="rId5" imgW="1028520" imgH="203040" progId="Equation.3">
                    <p:embed/>
                    <p:pic>
                      <p:nvPicPr>
                        <p:cNvPr id="23" name="Object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4125913"/>
                          <a:ext cx="2222500" cy="4397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AutoShape 28"/>
            <p:cNvSpPr>
              <a:spLocks noChangeArrowheads="1"/>
            </p:cNvSpPr>
            <p:nvPr/>
          </p:nvSpPr>
          <p:spPr bwMode="auto">
            <a:xfrm>
              <a:off x="3162300" y="4114800"/>
              <a:ext cx="533400" cy="381000"/>
            </a:xfrm>
            <a:prstGeom prst="rightArrow">
              <a:avLst>
                <a:gd name="adj1" fmla="val 50000"/>
                <a:gd name="adj2" fmla="val 35000"/>
              </a:avLst>
            </a:prstGeom>
            <a:solidFill>
              <a:schemeClr val="accent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21" name="TextBox 20"/>
          <p:cNvSpPr txBox="1"/>
          <p:nvPr/>
        </p:nvSpPr>
        <p:spPr>
          <a:xfrm>
            <a:off x="1752600" y="4604084"/>
            <a:ext cx="3733800"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mn-cs"/>
              </a:rPr>
              <a:t>Drop ^ below to simplify notation</a:t>
            </a:r>
          </a:p>
        </p:txBody>
      </p:sp>
      <p:graphicFrame>
        <p:nvGraphicFramePr>
          <p:cNvPr id="30" name="Object 27"/>
          <p:cNvGraphicFramePr>
            <a:graphicFrameLocks noChangeAspect="1"/>
          </p:cNvGraphicFramePr>
          <p:nvPr/>
        </p:nvGraphicFramePr>
        <p:xfrm>
          <a:off x="4008438" y="4041775"/>
          <a:ext cx="4251325" cy="542925"/>
        </p:xfrm>
        <a:graphic>
          <a:graphicData uri="http://schemas.openxmlformats.org/presentationml/2006/ole">
            <mc:AlternateContent xmlns:mc="http://schemas.openxmlformats.org/markup-compatibility/2006">
              <mc:Choice xmlns:v="urn:schemas-microsoft-com:vml" Requires="v">
                <p:oleObj spid="_x0000_s214069" name="Equation" r:id="rId7" imgW="1790640" imgH="228600" progId="Equation.3">
                  <p:embed/>
                </p:oleObj>
              </mc:Choice>
              <mc:Fallback>
                <p:oleObj name="Equation" r:id="rId7" imgW="1790640" imgH="228600" progId="Equation.3">
                  <p:embed/>
                  <p:pic>
                    <p:nvPicPr>
                      <p:cNvPr id="30" name="Object 27"/>
                      <p:cNvPicPr>
                        <a:picLocks noChangeAspect="1" noChangeArrowheads="1"/>
                      </p:cNvPicPr>
                      <p:nvPr/>
                    </p:nvPicPr>
                    <p:blipFill>
                      <a:blip r:embed="rId8"/>
                      <a:srcRect/>
                      <a:stretch>
                        <a:fillRect/>
                      </a:stretch>
                    </p:blipFill>
                    <p:spPr bwMode="auto">
                      <a:xfrm>
                        <a:off x="4008438" y="4041775"/>
                        <a:ext cx="4251325"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Text Box 31"/>
          <p:cNvSpPr txBox="1">
            <a:spLocks noChangeArrowheads="1"/>
          </p:cNvSpPr>
          <p:nvPr/>
        </p:nvSpPr>
        <p:spPr bwMode="auto">
          <a:xfrm>
            <a:off x="2514600" y="2286000"/>
            <a:ext cx="192087"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24" name="Text Box 33"/>
          <p:cNvSpPr txBox="1">
            <a:spLocks noChangeArrowheads="1"/>
          </p:cNvSpPr>
          <p:nvPr/>
        </p:nvSpPr>
        <p:spPr bwMode="auto">
          <a:xfrm>
            <a:off x="6057900" y="2286000"/>
            <a:ext cx="346075"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2" name="TextBox 1"/>
          <p:cNvSpPr txBox="1"/>
          <p:nvPr/>
        </p:nvSpPr>
        <p:spPr>
          <a:xfrm>
            <a:off x="7391400" y="5003800"/>
            <a:ext cx="1295400" cy="92333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Skew-symmetric matrix</a:t>
            </a:r>
          </a:p>
        </p:txBody>
      </p:sp>
      <p:cxnSp>
        <p:nvCxnSpPr>
          <p:cNvPr id="4" name="Straight Arrow Connector 3"/>
          <p:cNvCxnSpPr/>
          <p:nvPr/>
        </p:nvCxnSpPr>
        <p:spPr>
          <a:xfrm flipH="1" flipV="1">
            <a:off x="7669214" y="4604084"/>
            <a:ext cx="146842" cy="4251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05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0500"/>
                                        </p:tgtEl>
                                        <p:attrNameLst>
                                          <p:attrName>style.visibility</p:attrName>
                                        </p:attrNameLst>
                                      </p:cBhvr>
                                      <p:to>
                                        <p:strVal val="visible"/>
                                      </p:to>
                                    </p:set>
                                  </p:childTnLst>
                                  <p:subTnLst>
                                    <p:set>
                                      <p:cBhvr override="childStyle">
                                        <p:cTn dur="1" fill="hold" display="0" masterRel="nextClick" afterEffect="1"/>
                                        <p:tgtEl>
                                          <p:spTgt spid="660500"/>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0510">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0501"/>
                                        </p:tgtEl>
                                        <p:attrNameLst>
                                          <p:attrName>style.visibility</p:attrName>
                                        </p:attrNameLst>
                                      </p:cBhvr>
                                      <p:to>
                                        <p:strVal val="visible"/>
                                      </p:to>
                                    </p:set>
                                  </p:childTnLst>
                                  <p:subTnLst>
                                    <p:set>
                                      <p:cBhvr override="childStyle">
                                        <p:cTn dur="1" fill="hold" display="0" masterRel="nextClick" afterEffect="1"/>
                                        <p:tgtEl>
                                          <p:spTgt spid="660501"/>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60510">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6049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6049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60510">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60510">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605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500" grpId="0" uiExpand="1" animBg="1"/>
      <p:bldP spid="660501" grpId="0" uiExpand="1" animBg="1"/>
      <p:bldP spid="660510" grpId="0" uiExpand="1" build="p"/>
      <p:bldP spid="660498" grpId="0" uiExpand="1" animBg="1"/>
      <p:bldP spid="660499" grpId="0" uiExpand="1"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5"/>
          <p:cNvSpPr>
            <a:spLocks noGrp="1" noChangeArrowheads="1"/>
          </p:cNvSpPr>
          <p:nvPr>
            <p:ph type="title"/>
          </p:nvPr>
        </p:nvSpPr>
        <p:spPr/>
        <p:txBody>
          <a:bodyPr/>
          <a:lstStyle/>
          <a:p>
            <a:r>
              <a:rPr lang="en-US"/>
              <a:t>Epipolar constraint: Uncalibrated case</a:t>
            </a:r>
          </a:p>
        </p:txBody>
      </p:sp>
      <p:sp>
        <p:nvSpPr>
          <p:cNvPr id="679971" name="Rectangle 35"/>
          <p:cNvSpPr>
            <a:spLocks noGrp="1" noChangeArrowheads="1"/>
          </p:cNvSpPr>
          <p:nvPr>
            <p:ph type="body" idx="1"/>
          </p:nvPr>
        </p:nvSpPr>
        <p:spPr>
          <a:xfrm>
            <a:off x="685800" y="4114800"/>
            <a:ext cx="7772400" cy="1752600"/>
          </a:xfrm>
        </p:spPr>
        <p:txBody>
          <a:bodyPr>
            <a:normAutofit/>
          </a:bodyPr>
          <a:lstStyle/>
          <a:p>
            <a:pPr marL="0" indent="0">
              <a:lnSpc>
                <a:spcPct val="90000"/>
              </a:lnSpc>
              <a:buNone/>
            </a:pPr>
            <a:r>
              <a:rPr lang="en-US" dirty="0"/>
              <a:t>If we don’t know </a:t>
            </a:r>
            <a:r>
              <a:rPr lang="en-US" dirty="0" err="1"/>
              <a:t>intrinsics</a:t>
            </a:r>
            <a:r>
              <a:rPr lang="en-US" dirty="0"/>
              <a:t> </a:t>
            </a:r>
            <a:r>
              <a:rPr lang="en-US" i="1" dirty="0"/>
              <a:t>K</a:t>
            </a:r>
            <a:r>
              <a:rPr lang="en-US" dirty="0"/>
              <a:t> and </a:t>
            </a:r>
            <a:r>
              <a:rPr lang="en-US" i="1" dirty="0"/>
              <a:t>K’</a:t>
            </a:r>
            <a:r>
              <a:rPr lang="en-US" dirty="0"/>
              <a:t>, then we can write the </a:t>
            </a:r>
            <a:r>
              <a:rPr lang="en-US" dirty="0" err="1"/>
              <a:t>epipolar</a:t>
            </a:r>
            <a:r>
              <a:rPr lang="en-US" dirty="0"/>
              <a:t> constraint in terms of </a:t>
            </a:r>
            <a:r>
              <a:rPr lang="en-US" i="1" dirty="0"/>
              <a:t>unknown</a:t>
            </a:r>
            <a:r>
              <a:rPr lang="en-US" dirty="0"/>
              <a:t> normalized coordinates:</a:t>
            </a:r>
          </a:p>
        </p:txBody>
      </p:sp>
      <p:pic>
        <p:nvPicPr>
          <p:cNvPr id="3078" name="Picture 10"/>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3079" name="Rectangle 11"/>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80" name="Rectangle 12"/>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81" name="Text Box 13"/>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3082" name="Freeform 14"/>
          <p:cNvSpPr>
            <a:spLocks/>
          </p:cNvSpPr>
          <p:nvPr/>
        </p:nvSpPr>
        <p:spPr bwMode="auto">
          <a:xfrm>
            <a:off x="2655888" y="2468563"/>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83" name="Text Box 15"/>
          <p:cNvSpPr txBox="1">
            <a:spLocks noChangeArrowheads="1"/>
          </p:cNvSpPr>
          <p:nvPr/>
        </p:nvSpPr>
        <p:spPr bwMode="auto">
          <a:xfrm>
            <a:off x="2655888" y="2286000"/>
            <a:ext cx="192087"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3084" name="Freeform 16"/>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85" name="Text Box 17"/>
          <p:cNvSpPr txBox="1">
            <a:spLocks noChangeArrowheads="1"/>
          </p:cNvSpPr>
          <p:nvPr/>
        </p:nvSpPr>
        <p:spPr bwMode="auto">
          <a:xfrm>
            <a:off x="6057900" y="2286000"/>
            <a:ext cx="346075"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graphicFrame>
        <p:nvGraphicFramePr>
          <p:cNvPr id="679972" name="Object 36"/>
          <p:cNvGraphicFramePr>
            <a:graphicFrameLocks noChangeAspect="1"/>
          </p:cNvGraphicFramePr>
          <p:nvPr/>
        </p:nvGraphicFramePr>
        <p:xfrm>
          <a:off x="1295400" y="5943600"/>
          <a:ext cx="1828800" cy="644525"/>
        </p:xfrm>
        <a:graphic>
          <a:graphicData uri="http://schemas.openxmlformats.org/presentationml/2006/ole">
            <mc:AlternateContent xmlns:mc="http://schemas.openxmlformats.org/markup-compatibility/2006">
              <mc:Choice xmlns:v="urn:schemas-microsoft-com:vml" Requires="v">
                <p:oleObj spid="_x0000_s215092" name="Equation" r:id="rId5" imgW="647640" imgH="228600" progId="Equation.3">
                  <p:embed/>
                </p:oleObj>
              </mc:Choice>
              <mc:Fallback>
                <p:oleObj name="Equation" r:id="rId5" imgW="647640" imgH="228600" progId="Equation.3">
                  <p:embed/>
                  <p:pic>
                    <p:nvPicPr>
                      <p:cNvPr id="679972" name="Object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5943600"/>
                        <a:ext cx="1828800" cy="644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79973" name="Object 37"/>
          <p:cNvGraphicFramePr>
            <a:graphicFrameLocks noChangeAspect="1"/>
          </p:cNvGraphicFramePr>
          <p:nvPr/>
        </p:nvGraphicFramePr>
        <p:xfrm>
          <a:off x="4648200" y="5943600"/>
          <a:ext cx="3392488" cy="611188"/>
        </p:xfrm>
        <a:graphic>
          <a:graphicData uri="http://schemas.openxmlformats.org/presentationml/2006/ole">
            <mc:AlternateContent xmlns:mc="http://schemas.openxmlformats.org/markup-compatibility/2006">
              <mc:Choice xmlns:v="urn:schemas-microsoft-com:vml" Requires="v">
                <p:oleObj spid="_x0000_s215093" name="Equation" r:id="rId7" imgW="1168200" imgH="203040" progId="Equation.3">
                  <p:embed/>
                </p:oleObj>
              </mc:Choice>
              <mc:Fallback>
                <p:oleObj name="Equation" r:id="rId7" imgW="1168200" imgH="203040" progId="Equation.3">
                  <p:embed/>
                  <p:pic>
                    <p:nvPicPr>
                      <p:cNvPr id="679973" name="Object 3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200" y="5943600"/>
                        <a:ext cx="3392488" cy="611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86" name="Line 38"/>
          <p:cNvSpPr>
            <a:spLocks noChangeShapeType="1"/>
          </p:cNvSpPr>
          <p:nvPr/>
        </p:nvSpPr>
        <p:spPr bwMode="auto">
          <a:xfrm flipV="1">
            <a:off x="1204913" y="3713163"/>
            <a:ext cx="1919287" cy="11112"/>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87" name="Line 39"/>
          <p:cNvSpPr>
            <a:spLocks noChangeShapeType="1"/>
          </p:cNvSpPr>
          <p:nvPr/>
        </p:nvSpPr>
        <p:spPr bwMode="auto">
          <a:xfrm>
            <a:off x="3436938" y="3719513"/>
            <a:ext cx="2105025" cy="1587"/>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88" name="Line 40"/>
          <p:cNvSpPr>
            <a:spLocks noChangeShapeType="1"/>
          </p:cNvSpPr>
          <p:nvPr/>
        </p:nvSpPr>
        <p:spPr bwMode="auto">
          <a:xfrm>
            <a:off x="5883275" y="3719513"/>
            <a:ext cx="1909763" cy="1587"/>
          </a:xfrm>
          <a:prstGeom prst="line">
            <a:avLst/>
          </a:prstGeom>
          <a:noFill/>
          <a:ln w="38100">
            <a:solidFill>
              <a:srgbClr val="00FF00"/>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89" name="Line 41"/>
          <p:cNvSpPr>
            <a:spLocks noChangeShapeType="1"/>
          </p:cNvSpPr>
          <p:nvPr/>
        </p:nvSpPr>
        <p:spPr bwMode="auto">
          <a:xfrm>
            <a:off x="6075363" y="2590800"/>
            <a:ext cx="1717675" cy="1122363"/>
          </a:xfrm>
          <a:prstGeom prst="line">
            <a:avLst/>
          </a:prstGeom>
          <a:noFill/>
          <a:ln w="38100">
            <a:solidFill>
              <a:srgbClr val="FF0000"/>
            </a:solidFill>
            <a:round/>
            <a:headEnd type="stealth" w="lg" len="lg"/>
            <a:tailEnd type="none"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90" name="Line 42"/>
          <p:cNvSpPr>
            <a:spLocks noChangeShapeType="1"/>
          </p:cNvSpPr>
          <p:nvPr/>
        </p:nvSpPr>
        <p:spPr bwMode="auto">
          <a:xfrm flipV="1">
            <a:off x="1193800" y="2586038"/>
            <a:ext cx="1722438" cy="1116012"/>
          </a:xfrm>
          <a:prstGeom prst="line">
            <a:avLst/>
          </a:prstGeom>
          <a:noFill/>
          <a:ln w="38100">
            <a:solidFill>
              <a:srgbClr val="FF00FF"/>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91" name="Oval 43"/>
          <p:cNvSpPr>
            <a:spLocks noChangeArrowheads="1"/>
          </p:cNvSpPr>
          <p:nvPr/>
        </p:nvSpPr>
        <p:spPr bwMode="auto">
          <a:xfrm>
            <a:off x="3055938" y="3641725"/>
            <a:ext cx="138112" cy="13335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92" name="Oval 44"/>
          <p:cNvSpPr>
            <a:spLocks noChangeArrowheads="1"/>
          </p:cNvSpPr>
          <p:nvPr/>
        </p:nvSpPr>
        <p:spPr bwMode="auto">
          <a:xfrm>
            <a:off x="5786438" y="3668713"/>
            <a:ext cx="138112" cy="13335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799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997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99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9971"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p:txBody>
          <a:bodyPr/>
          <a:lstStyle/>
          <a:p>
            <a:r>
              <a:rPr lang="en-US" sz="4000" dirty="0"/>
              <a:t>The Fundamental Matrix</a:t>
            </a:r>
          </a:p>
        </p:txBody>
      </p:sp>
      <p:sp>
        <p:nvSpPr>
          <p:cNvPr id="685074" name="Text Box 18"/>
          <p:cNvSpPr txBox="1">
            <a:spLocks noChangeArrowheads="1"/>
          </p:cNvSpPr>
          <p:nvPr/>
        </p:nvSpPr>
        <p:spPr bwMode="auto">
          <a:xfrm>
            <a:off x="4953000" y="5189538"/>
            <a:ext cx="3079750" cy="731837"/>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n-ea"/>
                <a:cs typeface="+mn-cs"/>
              </a:rPr>
              <a:t>Fundamental Matrix</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Faugeras</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and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Luong</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1992)</a:t>
            </a:r>
          </a:p>
        </p:txBody>
      </p:sp>
      <p:sp>
        <p:nvSpPr>
          <p:cNvPr id="685075" name="Rectangle 19"/>
          <p:cNvSpPr>
            <a:spLocks noChangeArrowheads="1"/>
          </p:cNvSpPr>
          <p:nvPr/>
        </p:nvSpPr>
        <p:spPr bwMode="auto">
          <a:xfrm>
            <a:off x="4648200" y="5105400"/>
            <a:ext cx="3657600" cy="914400"/>
          </a:xfrm>
          <a:prstGeom prst="rect">
            <a:avLst/>
          </a:prstGeom>
          <a:noFill/>
          <a:ln w="28575">
            <a:solidFill>
              <a:srgbClr val="CC3300"/>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5076" name="AutoShape 20"/>
          <p:cNvSpPr>
            <a:spLocks noChangeArrowheads="1"/>
          </p:cNvSpPr>
          <p:nvPr/>
        </p:nvSpPr>
        <p:spPr bwMode="auto">
          <a:xfrm>
            <a:off x="6248400" y="4495800"/>
            <a:ext cx="457200" cy="4572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4098" name="Object 21"/>
          <p:cNvGraphicFramePr>
            <a:graphicFrameLocks noGrp="1" noChangeAspect="1"/>
          </p:cNvGraphicFramePr>
          <p:nvPr>
            <p:ph sz="half" idx="1"/>
          </p:nvPr>
        </p:nvGraphicFramePr>
        <p:xfrm>
          <a:off x="457200" y="3470275"/>
          <a:ext cx="1828800" cy="644525"/>
        </p:xfrm>
        <a:graphic>
          <a:graphicData uri="http://schemas.openxmlformats.org/presentationml/2006/ole">
            <mc:AlternateContent xmlns:mc="http://schemas.openxmlformats.org/markup-compatibility/2006">
              <mc:Choice xmlns:v="urn:schemas-microsoft-com:vml" Requires="v">
                <p:oleObj spid="_x0000_s216166" name="Equation" r:id="rId4" imgW="647640" imgH="228600" progId="Equation.3">
                  <p:embed/>
                </p:oleObj>
              </mc:Choice>
              <mc:Fallback>
                <p:oleObj name="Equation" r:id="rId4" imgW="647640" imgH="228600" progId="Equation.3">
                  <p:embed/>
                  <p:pic>
                    <p:nvPicPr>
                      <p:cNvPr id="4098"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470275"/>
                        <a:ext cx="1828800" cy="644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23"/>
          <p:cNvGrpSpPr>
            <a:grpSpLocks/>
          </p:cNvGrpSpPr>
          <p:nvPr/>
        </p:nvGrpSpPr>
        <p:grpSpPr bwMode="auto">
          <a:xfrm>
            <a:off x="2590800" y="3953206"/>
            <a:ext cx="6019800" cy="565150"/>
            <a:chOff x="1728" y="2560"/>
            <a:chExt cx="3792" cy="356"/>
          </a:xfrm>
        </p:grpSpPr>
        <p:sp>
          <p:nvSpPr>
            <p:cNvPr id="4121" name="AutoShape 24"/>
            <p:cNvSpPr>
              <a:spLocks noChangeArrowheads="1"/>
            </p:cNvSpPr>
            <p:nvPr/>
          </p:nvSpPr>
          <p:spPr bwMode="auto">
            <a:xfrm>
              <a:off x="1728" y="2628"/>
              <a:ext cx="432" cy="240"/>
            </a:xfrm>
            <a:prstGeom prst="rightArrow">
              <a:avLst>
                <a:gd name="adj1" fmla="val 50000"/>
                <a:gd name="adj2" fmla="val 45000"/>
              </a:avLst>
            </a:prstGeom>
            <a:solidFill>
              <a:schemeClr val="accent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4100" name="Object 25"/>
            <p:cNvGraphicFramePr>
              <a:graphicFrameLocks noChangeAspect="1"/>
            </p:cNvGraphicFramePr>
            <p:nvPr/>
          </p:nvGraphicFramePr>
          <p:xfrm>
            <a:off x="2256" y="2560"/>
            <a:ext cx="3264" cy="356"/>
          </p:xfrm>
          <a:graphic>
            <a:graphicData uri="http://schemas.openxmlformats.org/presentationml/2006/ole">
              <mc:AlternateContent xmlns:mc="http://schemas.openxmlformats.org/markup-compatibility/2006">
                <mc:Choice xmlns:v="urn:schemas-microsoft-com:vml" Requires="v">
                  <p:oleObj spid="_x0000_s216167" name="Equation" r:id="rId6" imgW="2095200" imgH="228600" progId="Equation.3">
                    <p:embed/>
                  </p:oleObj>
                </mc:Choice>
                <mc:Fallback>
                  <p:oleObj name="Equation" r:id="rId6" imgW="2095200" imgH="228600" progId="Equation.3">
                    <p:embed/>
                    <p:pic>
                      <p:nvPicPr>
                        <p:cNvPr id="4100" name="Object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6" y="2560"/>
                          <a:ext cx="3264" cy="3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3" name="TextBox 2"/>
          <p:cNvSpPr txBox="1"/>
          <p:nvPr/>
        </p:nvSpPr>
        <p:spPr>
          <a:xfrm>
            <a:off x="738187" y="1585912"/>
            <a:ext cx="7162800" cy="83099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Without knowing K and K’, we can define a similar relation using </a:t>
            </a:r>
            <a:r>
              <a:rPr kumimoji="0" lang="en-US" sz="2400" b="0" i="1" u="none" strike="noStrike" kern="1200" cap="none" spc="0" normalizeH="0" baseline="0" noProof="0" dirty="0">
                <a:ln>
                  <a:noFill/>
                </a:ln>
                <a:solidFill>
                  <a:prstClr val="black"/>
                </a:solidFill>
                <a:effectLst/>
                <a:uLnTx/>
                <a:uFillTx/>
                <a:latin typeface="Arial" charset="0"/>
                <a:ea typeface="+mn-ea"/>
                <a:cs typeface="+mn-cs"/>
              </a:rPr>
              <a:t>unknown</a:t>
            </a:r>
            <a:r>
              <a:rPr kumimoji="0" lang="en-US" sz="2400" b="0" i="0" u="none" strike="noStrike" kern="1200" cap="none" spc="0" normalizeH="0" baseline="0" noProof="0" dirty="0">
                <a:ln>
                  <a:noFill/>
                </a:ln>
                <a:solidFill>
                  <a:prstClr val="black"/>
                </a:solidFill>
                <a:effectLst/>
                <a:uLnTx/>
                <a:uFillTx/>
                <a:latin typeface="Arial" charset="0"/>
                <a:ea typeface="+mn-ea"/>
                <a:cs typeface="+mn-cs"/>
              </a:rPr>
              <a:t> normalized coordinates</a:t>
            </a:r>
          </a:p>
        </p:txBody>
      </p:sp>
      <p:graphicFrame>
        <p:nvGraphicFramePr>
          <p:cNvPr id="4" name="Object 3"/>
          <p:cNvGraphicFramePr>
            <a:graphicFrameLocks noChangeAspect="1"/>
          </p:cNvGraphicFramePr>
          <p:nvPr/>
        </p:nvGraphicFramePr>
        <p:xfrm>
          <a:off x="457200" y="4208793"/>
          <a:ext cx="1370012" cy="466725"/>
        </p:xfrm>
        <a:graphic>
          <a:graphicData uri="http://schemas.openxmlformats.org/presentationml/2006/ole">
            <mc:AlternateContent xmlns:mc="http://schemas.openxmlformats.org/markup-compatibility/2006">
              <mc:Choice xmlns:v="urn:schemas-microsoft-com:vml" Requires="v">
                <p:oleObj spid="_x0000_s216168" name="Equation" r:id="rId8" imgW="596880" imgH="203040" progId="Equation.3">
                  <p:embed/>
                </p:oleObj>
              </mc:Choice>
              <mc:Fallback>
                <p:oleObj name="Equation" r:id="rId8" imgW="596880" imgH="203040" progId="Equation.3">
                  <p:embed/>
                  <p:pic>
                    <p:nvPicPr>
                      <p:cNvPr id="4" name="Object 3"/>
                      <p:cNvPicPr>
                        <a:picLocks noChangeAspect="1" noChangeArrowheads="1"/>
                      </p:cNvPicPr>
                      <p:nvPr/>
                    </p:nvPicPr>
                    <p:blipFill>
                      <a:blip r:embed="rId9"/>
                      <a:srcRect/>
                      <a:stretch>
                        <a:fillRect/>
                      </a:stretch>
                    </p:blipFill>
                    <p:spPr bwMode="auto">
                      <a:xfrm>
                        <a:off x="457200" y="4208793"/>
                        <a:ext cx="1370012"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nvGraphicFramePr>
        <p:xfrm>
          <a:off x="457200" y="4819650"/>
          <a:ext cx="1597025" cy="571500"/>
        </p:xfrm>
        <a:graphic>
          <a:graphicData uri="http://schemas.openxmlformats.org/presentationml/2006/ole">
            <mc:AlternateContent xmlns:mc="http://schemas.openxmlformats.org/markup-compatibility/2006">
              <mc:Choice xmlns:v="urn:schemas-microsoft-com:vml" Requires="v">
                <p:oleObj spid="_x0000_s216169" name="Equation" r:id="rId10" imgW="711000" imgH="253800" progId="Equation.3">
                  <p:embed/>
                </p:oleObj>
              </mc:Choice>
              <mc:Fallback>
                <p:oleObj name="Equation" r:id="rId10" imgW="711000" imgH="253800" progId="Equation.3">
                  <p:embed/>
                  <p:pic>
                    <p:nvPicPr>
                      <p:cNvPr id="5" name="Object 4"/>
                      <p:cNvPicPr>
                        <a:picLocks noChangeAspect="1" noChangeArrowheads="1"/>
                      </p:cNvPicPr>
                      <p:nvPr/>
                    </p:nvPicPr>
                    <p:blipFill>
                      <a:blip r:embed="rId11"/>
                      <a:srcRect/>
                      <a:stretch>
                        <a:fillRect/>
                      </a:stretch>
                    </p:blipFill>
                    <p:spPr bwMode="auto">
                      <a:xfrm>
                        <a:off x="457200" y="4819650"/>
                        <a:ext cx="159702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8507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850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6850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5074" grpId="0" autoUpdateAnimBg="0"/>
      <p:bldP spid="685075" grpId="0" animBg="1"/>
      <p:bldP spid="68507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6"/>
          <p:cNvSpPr>
            <a:spLocks noGrp="1" noChangeArrowheads="1"/>
          </p:cNvSpPr>
          <p:nvPr>
            <p:ph type="title"/>
          </p:nvPr>
        </p:nvSpPr>
        <p:spPr>
          <a:xfrm>
            <a:off x="700088" y="0"/>
            <a:ext cx="7772400" cy="838200"/>
          </a:xfrm>
        </p:spPr>
        <p:txBody>
          <a:bodyPr/>
          <a:lstStyle/>
          <a:p>
            <a:r>
              <a:rPr lang="en-US" dirty="0"/>
              <a:t>Properties of the Fundamental matrix</a:t>
            </a:r>
          </a:p>
        </p:txBody>
      </p:sp>
      <p:graphicFrame>
        <p:nvGraphicFramePr>
          <p:cNvPr id="5123" name="Object 29"/>
          <p:cNvGraphicFramePr>
            <a:graphicFrameLocks noGrp="1" noChangeAspect="1"/>
          </p:cNvGraphicFramePr>
          <p:nvPr>
            <p:ph sz="half" idx="2"/>
          </p:nvPr>
        </p:nvGraphicFramePr>
        <p:xfrm>
          <a:off x="3581400" y="4064000"/>
          <a:ext cx="5181600" cy="565150"/>
        </p:xfrm>
        <a:graphic>
          <a:graphicData uri="http://schemas.openxmlformats.org/presentationml/2006/ole">
            <mc:AlternateContent xmlns:mc="http://schemas.openxmlformats.org/markup-compatibility/2006">
              <mc:Choice xmlns:v="urn:schemas-microsoft-com:vml" Requires="v">
                <p:oleObj spid="_x0000_s217115" name="Equation" r:id="rId4" imgW="2095200" imgH="228600" progId="Equation.3">
                  <p:embed/>
                </p:oleObj>
              </mc:Choice>
              <mc:Fallback>
                <p:oleObj name="Equation" r:id="rId4" imgW="2095200" imgH="228600" progId="Equation.3">
                  <p:embed/>
                  <p:pic>
                    <p:nvPicPr>
                      <p:cNvPr id="5123" name="Object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4064000"/>
                        <a:ext cx="5181600" cy="56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71774" name="Rectangle 30"/>
          <p:cNvSpPr>
            <a:spLocks noChangeArrowheads="1"/>
          </p:cNvSpPr>
          <p:nvPr/>
        </p:nvSpPr>
        <p:spPr bwMode="auto">
          <a:xfrm>
            <a:off x="685800" y="4800600"/>
            <a:ext cx="8229600" cy="1752600"/>
          </a:xfrm>
          <a:prstGeom prst="rect">
            <a:avLst/>
          </a:prstGeom>
          <a:noFill/>
          <a:ln w="9525">
            <a:noFill/>
            <a:miter lim="800000"/>
            <a:headEnd/>
            <a:tailEnd/>
          </a:ln>
        </p:spPr>
        <p:txBody>
          <a:bodyPr/>
          <a:lstStyle/>
          <a:p>
            <a:pPr marL="342900" marR="0" lvl="0" indent="-342900" algn="l" defTabSz="914400" rtl="0" eaLnBrk="1" fontAlgn="base" latinLnBrk="0" hangingPunct="1">
              <a:lnSpc>
                <a:spcPct val="80000"/>
              </a:lnSpc>
              <a:spcBef>
                <a:spcPct val="20000"/>
              </a:spcBef>
              <a:spcAft>
                <a:spcPct val="0"/>
              </a:spcAft>
              <a:buClrTx/>
              <a:buSzTx/>
              <a:buFontTx/>
              <a:buChar char="•"/>
              <a:tabLst/>
              <a:defRPr/>
            </a:pPr>
            <a:r>
              <a:rPr kumimoji="0" lang="en-US" sz="1800" b="0" i="1" u="none" strike="noStrike" kern="1200" cap="none" spc="0" normalizeH="0" baseline="0" noProof="0" dirty="0">
                <a:ln>
                  <a:noFill/>
                </a:ln>
                <a:solidFill>
                  <a:prstClr val="black"/>
                </a:solidFill>
                <a:effectLst/>
                <a:uLnTx/>
                <a:uFillTx/>
                <a:latin typeface="Arial" charset="0"/>
                <a:ea typeface="+mn-ea"/>
                <a:cs typeface="+mn-cs"/>
              </a:rPr>
              <a:t>F x’</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 0 is the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epipolar</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line </a:t>
            </a:r>
            <a:r>
              <a:rPr kumimoji="0" lang="en-US" sz="1800" b="0" i="1" u="none" strike="noStrike" kern="1200" cap="none" spc="0" normalizeH="0" baseline="0" noProof="0" dirty="0">
                <a:ln>
                  <a:noFill/>
                </a:ln>
                <a:solidFill>
                  <a:prstClr val="black"/>
                </a:solidFill>
                <a:effectLst/>
                <a:uLnTx/>
                <a:uFillTx/>
                <a:latin typeface="Arial" charset="0"/>
                <a:ea typeface="+mn-ea"/>
                <a:cs typeface="+mn-cs"/>
              </a:rPr>
              <a:t>l</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associated with </a:t>
            </a:r>
            <a:r>
              <a:rPr kumimoji="0" lang="en-US" sz="1800" b="0" i="1" u="none" strike="noStrike" kern="1200" cap="none" spc="0" normalizeH="0" baseline="0" noProof="0" dirty="0">
                <a:ln>
                  <a:noFill/>
                </a:ln>
                <a:solidFill>
                  <a:prstClr val="black"/>
                </a:solidFill>
                <a:effectLst/>
                <a:uLnTx/>
                <a:uFillTx/>
                <a:latin typeface="Arial" charset="0"/>
                <a:ea typeface="+mn-ea"/>
                <a:cs typeface="+mn-cs"/>
              </a:rPr>
              <a:t>x’ </a:t>
            </a:r>
          </a:p>
          <a:p>
            <a:pPr marL="342900" marR="0" lvl="0" indent="-342900" algn="l" defTabSz="914400" rtl="0" eaLnBrk="1" fontAlgn="base" latinLnBrk="0" hangingPunct="1">
              <a:lnSpc>
                <a:spcPct val="80000"/>
              </a:lnSpc>
              <a:spcBef>
                <a:spcPct val="20000"/>
              </a:spcBef>
              <a:spcAft>
                <a:spcPct val="0"/>
              </a:spcAft>
              <a:buClrTx/>
              <a:buSzTx/>
              <a:buFontTx/>
              <a:buChar char="•"/>
              <a:tabLst/>
              <a:defRPr/>
            </a:pPr>
            <a:r>
              <a:rPr kumimoji="0" lang="en-US" sz="1800" b="0" i="1" u="none" strike="noStrike" kern="1200" cap="none" spc="0" normalizeH="0" baseline="0" noProof="0" dirty="0" err="1">
                <a:ln>
                  <a:noFill/>
                </a:ln>
                <a:solidFill>
                  <a:prstClr val="black"/>
                </a:solidFill>
                <a:effectLst/>
                <a:uLnTx/>
                <a:uFillTx/>
                <a:latin typeface="Arial" charset="0"/>
                <a:ea typeface="+mn-ea"/>
                <a:cs typeface="+mn-cs"/>
              </a:rPr>
              <a:t>F</a:t>
            </a:r>
            <a:r>
              <a:rPr kumimoji="0" lang="en-US" sz="1800" b="0" i="1" u="none" strike="noStrike" kern="1200" cap="none" spc="0" normalizeH="0" baseline="30000" noProof="0" dirty="0" err="1">
                <a:ln>
                  <a:noFill/>
                </a:ln>
                <a:solidFill>
                  <a:prstClr val="black"/>
                </a:solidFill>
                <a:effectLst/>
                <a:uLnTx/>
                <a:uFillTx/>
                <a:latin typeface="Arial" charset="0"/>
                <a:ea typeface="+mn-ea"/>
                <a:cs typeface="+mn-cs"/>
              </a:rPr>
              <a:t>T</a:t>
            </a:r>
            <a:r>
              <a:rPr kumimoji="0" lang="en-US" sz="1800" b="0" i="1" u="none" strike="noStrike" kern="1200" cap="none" spc="0" normalizeH="0" baseline="0" noProof="0" dirty="0" err="1">
                <a:ln>
                  <a:noFill/>
                </a:ln>
                <a:solidFill>
                  <a:prstClr val="black"/>
                </a:solidFill>
                <a:effectLst/>
                <a:uLnTx/>
                <a:uFillTx/>
                <a:latin typeface="Arial" charset="0"/>
                <a:ea typeface="+mn-ea"/>
                <a:cs typeface="+mn-cs"/>
              </a:rPr>
              <a:t>x</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 0 is the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epipolar</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line </a:t>
            </a:r>
            <a:r>
              <a:rPr kumimoji="0" lang="en-US" sz="1800" b="0" i="1" u="none" strike="noStrike" kern="1200" cap="none" spc="0" normalizeH="0" baseline="0" noProof="0" dirty="0">
                <a:ln>
                  <a:noFill/>
                </a:ln>
                <a:solidFill>
                  <a:prstClr val="black"/>
                </a:solidFill>
                <a:effectLst/>
                <a:uLnTx/>
                <a:uFillTx/>
                <a:latin typeface="Arial" charset="0"/>
                <a:ea typeface="+mn-ea"/>
                <a:cs typeface="+mn-cs"/>
              </a:rPr>
              <a:t>l’</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associated with </a:t>
            </a:r>
            <a:r>
              <a:rPr kumimoji="0" lang="en-US" sz="1800" b="0" i="1" u="none" strike="noStrike" kern="1200" cap="none" spc="0" normalizeH="0" baseline="0" noProof="0" dirty="0">
                <a:ln>
                  <a:noFill/>
                </a:ln>
                <a:solidFill>
                  <a:prstClr val="black"/>
                </a:solidFill>
                <a:effectLst/>
                <a:uLnTx/>
                <a:uFillTx/>
                <a:latin typeface="Arial" charset="0"/>
                <a:ea typeface="+mn-ea"/>
                <a:cs typeface="+mn-cs"/>
              </a:rPr>
              <a:t>x </a:t>
            </a:r>
          </a:p>
          <a:p>
            <a:pPr marL="342900" marR="0" lvl="0" indent="-342900" algn="l" defTabSz="914400" rtl="0" eaLnBrk="1" fontAlgn="base" latinLnBrk="0" hangingPunct="1">
              <a:lnSpc>
                <a:spcPct val="80000"/>
              </a:lnSpc>
              <a:spcBef>
                <a:spcPct val="20000"/>
              </a:spcBef>
              <a:spcAft>
                <a:spcPct val="0"/>
              </a:spcAft>
              <a:buClrTx/>
              <a:buSzTx/>
              <a:buFontTx/>
              <a:buChar char="•"/>
              <a:tabLst/>
              <a:defRPr/>
            </a:pPr>
            <a:endParaRPr kumimoji="0" lang="en-US" sz="1800" b="0" i="1" u="none" strike="noStrike" kern="1200" cap="none" spc="0" normalizeH="0" baseline="0" noProof="0" dirty="0">
              <a:ln>
                <a:noFill/>
              </a:ln>
              <a:solidFill>
                <a:prstClr val="black"/>
              </a:solidFill>
              <a:effectLst/>
              <a:uLnTx/>
              <a:uFillTx/>
              <a:latin typeface="Arial" charset="0"/>
              <a:ea typeface="+mn-ea"/>
              <a:cs typeface="+mn-cs"/>
            </a:endParaRPr>
          </a:p>
          <a:p>
            <a:pPr marL="342900" marR="0" lvl="0" indent="-342900" algn="l" defTabSz="914400" rtl="0" eaLnBrk="1" fontAlgn="base" latinLnBrk="0" hangingPunct="1">
              <a:lnSpc>
                <a:spcPct val="80000"/>
              </a:lnSpc>
              <a:spcBef>
                <a:spcPct val="20000"/>
              </a:spcBef>
              <a:spcAft>
                <a:spcPct val="0"/>
              </a:spcAft>
              <a:buClrTx/>
              <a:buSzTx/>
              <a:buFontTx/>
              <a:buChar char="•"/>
              <a:tabLst/>
              <a:defRPr/>
            </a:pPr>
            <a:r>
              <a:rPr kumimoji="0" lang="en-US" sz="1800" b="0" i="1" u="none" strike="noStrike" kern="1200" cap="none" spc="0" normalizeH="0" baseline="0" noProof="0" dirty="0">
                <a:ln>
                  <a:noFill/>
                </a:ln>
                <a:solidFill>
                  <a:prstClr val="black"/>
                </a:solidFill>
                <a:effectLst/>
                <a:uLnTx/>
                <a:uFillTx/>
                <a:latin typeface="Arial" charset="0"/>
                <a:ea typeface="+mn-ea"/>
                <a:cs typeface="+mn-cs"/>
              </a:rPr>
              <a:t>F </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is singular (rank two):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det</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(F)=0</a:t>
            </a:r>
            <a:endParaRPr kumimoji="0" lang="en-US" sz="1800" b="0" i="1" u="none" strike="noStrike" kern="1200" cap="none" spc="0" normalizeH="0" baseline="0" noProof="0" dirty="0">
              <a:ln>
                <a:noFill/>
              </a:ln>
              <a:solidFill>
                <a:prstClr val="black"/>
              </a:solidFill>
              <a:effectLst/>
              <a:uLnTx/>
              <a:uFillTx/>
              <a:latin typeface="Arial" charset="0"/>
              <a:ea typeface="+mn-ea"/>
              <a:cs typeface="+mn-cs"/>
            </a:endParaRPr>
          </a:p>
          <a:p>
            <a:pPr marL="342900" marR="0" lvl="0" indent="-342900" algn="l" defTabSz="914400" rtl="0" eaLnBrk="1" fontAlgn="base" latinLnBrk="0" hangingPunct="1">
              <a:lnSpc>
                <a:spcPct val="80000"/>
              </a:lnSpc>
              <a:spcBef>
                <a:spcPct val="20000"/>
              </a:spcBef>
              <a:spcAft>
                <a:spcPct val="0"/>
              </a:spcAft>
              <a:buClrTx/>
              <a:buSzTx/>
              <a:buFontTx/>
              <a:buChar char="•"/>
              <a:tabLst/>
              <a:defRPr/>
            </a:pPr>
            <a:r>
              <a:rPr kumimoji="0" lang="en-US" sz="1800" b="0" i="1" u="none" strike="noStrike" kern="1200" cap="none" spc="0" normalizeH="0" baseline="0" noProof="0" dirty="0">
                <a:ln>
                  <a:noFill/>
                </a:ln>
                <a:solidFill>
                  <a:prstClr val="black"/>
                </a:solidFill>
                <a:effectLst/>
                <a:uLnTx/>
                <a:uFillTx/>
                <a:latin typeface="Arial" charset="0"/>
                <a:ea typeface="+mn-ea"/>
                <a:cs typeface="+mn-cs"/>
              </a:rPr>
              <a:t>F e’ </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0   and   </a:t>
            </a:r>
            <a:r>
              <a:rPr kumimoji="0" lang="en-US" sz="1800" b="0" i="1" u="none" strike="noStrike" kern="1200" cap="none" spc="0" normalizeH="0" baseline="0" noProof="0" dirty="0" err="1">
                <a:ln>
                  <a:noFill/>
                </a:ln>
                <a:solidFill>
                  <a:prstClr val="black"/>
                </a:solidFill>
                <a:effectLst/>
                <a:uLnTx/>
                <a:uFillTx/>
                <a:latin typeface="Arial" charset="0"/>
                <a:ea typeface="+mn-ea"/>
                <a:cs typeface="+mn-cs"/>
              </a:rPr>
              <a:t>F</a:t>
            </a:r>
            <a:r>
              <a:rPr kumimoji="0" lang="en-US" sz="1800" b="0" i="1" u="none" strike="noStrike" kern="1200" cap="none" spc="0" normalizeH="0" baseline="30000" noProof="0" dirty="0" err="1">
                <a:ln>
                  <a:noFill/>
                </a:ln>
                <a:solidFill>
                  <a:prstClr val="black"/>
                </a:solidFill>
                <a:effectLst/>
                <a:uLnTx/>
                <a:uFillTx/>
                <a:latin typeface="Arial" charset="0"/>
                <a:ea typeface="+mn-ea"/>
                <a:cs typeface="+mn-cs"/>
              </a:rPr>
              <a:t>T</a:t>
            </a:r>
            <a:r>
              <a:rPr kumimoji="0" lang="en-US" sz="1800" b="0" i="1" u="none" strike="noStrike" kern="1200" cap="none" spc="0" normalizeH="0" baseline="0" noProof="0" dirty="0" err="1">
                <a:ln>
                  <a:noFill/>
                </a:ln>
                <a:solidFill>
                  <a:prstClr val="black"/>
                </a:solidFill>
                <a:effectLst/>
                <a:uLnTx/>
                <a:uFillTx/>
                <a:latin typeface="Arial" charset="0"/>
                <a:ea typeface="+mn-ea"/>
                <a:cs typeface="+mn-cs"/>
              </a:rPr>
              <a:t>e</a:t>
            </a:r>
            <a:r>
              <a:rPr kumimoji="0" lang="en-US" sz="1800" b="0" i="1" u="none" strike="noStrike" kern="1200" cap="none" spc="0" normalizeH="0" baseline="0" noProof="0" dirty="0">
                <a:ln>
                  <a:noFill/>
                </a:ln>
                <a:solidFill>
                  <a:prstClr val="black"/>
                </a:solidFill>
                <a:effectLst/>
                <a:uLnTx/>
                <a:uFillTx/>
                <a:latin typeface="Arial" charset="0"/>
                <a:ea typeface="+mn-ea"/>
                <a:cs typeface="+mn-cs"/>
              </a:rPr>
              <a:t> = 0   </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nullspaces</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of F = e’;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nullspace</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of F</a:t>
            </a:r>
            <a:r>
              <a:rPr kumimoji="0" lang="en-US" sz="1800" b="0" i="0" u="none" strike="noStrike" kern="1200" cap="none" spc="0" normalizeH="0" baseline="30000" noProof="0" dirty="0">
                <a:ln>
                  <a:noFill/>
                </a:ln>
                <a:solidFill>
                  <a:prstClr val="black"/>
                </a:solidFill>
                <a:effectLst/>
                <a:uLnTx/>
                <a:uFillTx/>
                <a:latin typeface="Arial" charset="0"/>
                <a:ea typeface="+mn-ea"/>
                <a:cs typeface="+mn-cs"/>
              </a:rPr>
              <a:t>T</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 e’)</a:t>
            </a:r>
          </a:p>
          <a:p>
            <a:pPr marL="342900" marR="0" lvl="0" indent="-342900" algn="l" defTabSz="914400" rtl="0" eaLnBrk="1" fontAlgn="base" latinLnBrk="0" hangingPunct="1">
              <a:lnSpc>
                <a:spcPct val="80000"/>
              </a:lnSpc>
              <a:spcBef>
                <a:spcPct val="20000"/>
              </a:spcBef>
              <a:spcAft>
                <a:spcPct val="0"/>
              </a:spcAft>
              <a:buClrTx/>
              <a:buSzTx/>
              <a:buFontTx/>
              <a:buChar char="•"/>
              <a:tabLst/>
              <a:defRPr/>
            </a:pPr>
            <a:r>
              <a:rPr kumimoji="0" lang="en-US" sz="1800" b="0" i="1" u="none" strike="noStrike" kern="1200" cap="none" spc="0" normalizeH="0" baseline="0" noProof="0" dirty="0">
                <a:ln>
                  <a:noFill/>
                </a:ln>
                <a:solidFill>
                  <a:prstClr val="black"/>
                </a:solidFill>
                <a:effectLst/>
                <a:uLnTx/>
                <a:uFillTx/>
                <a:latin typeface="Arial" charset="0"/>
                <a:ea typeface="+mn-ea"/>
                <a:cs typeface="+mn-cs"/>
              </a:rPr>
              <a:t>F</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has seven degrees of freedom: 9 entries but defined up to scale,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det</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(F)=0</a:t>
            </a:r>
          </a:p>
        </p:txBody>
      </p:sp>
      <p:pic>
        <p:nvPicPr>
          <p:cNvPr id="5127" name="Picture 46"/>
          <p:cNvPicPr>
            <a:picLocks noChangeAspect="1" noChangeArrowheads="1"/>
          </p:cNvPicPr>
          <p:nvPr/>
        </p:nvPicPr>
        <p:blipFill>
          <a:blip r:embed="rId6" cstate="print"/>
          <a:srcRect/>
          <a:stretch>
            <a:fillRect/>
          </a:stretch>
        </p:blipFill>
        <p:spPr bwMode="auto">
          <a:xfrm>
            <a:off x="990600" y="1219200"/>
            <a:ext cx="7010400" cy="2819400"/>
          </a:xfrm>
          <a:prstGeom prst="rect">
            <a:avLst/>
          </a:prstGeom>
          <a:noFill/>
          <a:ln w="9525">
            <a:noFill/>
            <a:miter lim="800000"/>
            <a:headEnd/>
            <a:tailEnd/>
          </a:ln>
        </p:spPr>
      </p:pic>
      <p:sp>
        <p:nvSpPr>
          <p:cNvPr id="5128" name="Rectangle 47"/>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9" name="Rectangle 48"/>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30" name="Text Box 4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5131" name="Freeform 50"/>
          <p:cNvSpPr>
            <a:spLocks/>
          </p:cNvSpPr>
          <p:nvPr/>
        </p:nvSpPr>
        <p:spPr bwMode="auto">
          <a:xfrm>
            <a:off x="2655888"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32" name="Text Box 51"/>
          <p:cNvSpPr txBox="1">
            <a:spLocks noChangeArrowheads="1"/>
          </p:cNvSpPr>
          <p:nvPr/>
        </p:nvSpPr>
        <p:spPr bwMode="auto">
          <a:xfrm>
            <a:off x="2655888" y="2286000"/>
            <a:ext cx="192087"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5133" name="Freeform 52"/>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34" name="Text Box 53"/>
          <p:cNvSpPr txBox="1">
            <a:spLocks noChangeArrowheads="1"/>
          </p:cNvSpPr>
          <p:nvPr/>
        </p:nvSpPr>
        <p:spPr bwMode="auto">
          <a:xfrm>
            <a:off x="6057900" y="2286000"/>
            <a:ext cx="346075"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671798" name="Line 54"/>
          <p:cNvSpPr>
            <a:spLocks noChangeShapeType="1"/>
          </p:cNvSpPr>
          <p:nvPr/>
        </p:nvSpPr>
        <p:spPr bwMode="auto">
          <a:xfrm flipH="1" flipV="1">
            <a:off x="2916238" y="2457450"/>
            <a:ext cx="238125" cy="137795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71799" name="Line 55"/>
          <p:cNvSpPr>
            <a:spLocks noChangeShapeType="1"/>
          </p:cNvSpPr>
          <p:nvPr/>
        </p:nvSpPr>
        <p:spPr bwMode="auto">
          <a:xfrm flipV="1">
            <a:off x="5837238" y="2468563"/>
            <a:ext cx="231775" cy="1382712"/>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71800" name="Oval 56"/>
          <p:cNvSpPr>
            <a:spLocks noChangeArrowheads="1"/>
          </p:cNvSpPr>
          <p:nvPr/>
        </p:nvSpPr>
        <p:spPr bwMode="auto">
          <a:xfrm>
            <a:off x="3055938" y="3641725"/>
            <a:ext cx="138112" cy="13335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71801" name="Oval 57"/>
          <p:cNvSpPr>
            <a:spLocks noChangeArrowheads="1"/>
          </p:cNvSpPr>
          <p:nvPr/>
        </p:nvSpPr>
        <p:spPr bwMode="auto">
          <a:xfrm>
            <a:off x="5786438" y="3668713"/>
            <a:ext cx="138112" cy="13335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177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1798"/>
                                        </p:tgtEl>
                                        <p:attrNameLst>
                                          <p:attrName>style.visibility</p:attrName>
                                        </p:attrNameLst>
                                      </p:cBhvr>
                                      <p:to>
                                        <p:strVal val="visible"/>
                                      </p:to>
                                    </p:set>
                                  </p:childTnLst>
                                  <p:subTnLst>
                                    <p:set>
                                      <p:cBhvr override="childStyle">
                                        <p:cTn dur="1" fill="hold" display="0" masterRel="nextClick" afterEffect="1"/>
                                        <p:tgtEl>
                                          <p:spTgt spid="671798"/>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7177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71799"/>
                                        </p:tgtEl>
                                        <p:attrNameLst>
                                          <p:attrName>style.visibility</p:attrName>
                                        </p:attrNameLst>
                                      </p:cBhvr>
                                      <p:to>
                                        <p:strVal val="visible"/>
                                      </p:to>
                                    </p:set>
                                  </p:childTnLst>
                                  <p:subTnLst>
                                    <p:set>
                                      <p:cBhvr override="childStyle">
                                        <p:cTn dur="1" fill="hold" display="0" masterRel="nextClick" afterEffect="1"/>
                                        <p:tgtEl>
                                          <p:spTgt spid="671799"/>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177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1774">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180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180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7177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1774" grpId="0" uiExpand="1" build="p"/>
      <p:bldP spid="671798" grpId="0" uiExpand="1" animBg="1"/>
      <p:bldP spid="671799" grpId="0" uiExpand="1" animBg="1"/>
      <p:bldP spid="671800" grpId="0" uiExpand="1" animBg="1"/>
      <p:bldP spid="671801" grpId="0" uiExpand="1"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 in more detail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990600"/>
                <a:ext cx="8915400" cy="5135563"/>
              </a:xfrm>
            </p:spPr>
            <p:txBody>
              <a:bodyPr>
                <a:normAutofit fontScale="92500" lnSpcReduction="20000"/>
              </a:bodyPr>
              <a:lstStyle/>
              <a:p>
                <a:r>
                  <a:rPr lang="en-US" dirty="0"/>
                  <a:t>F is a 3x3 matrix</a:t>
                </a:r>
              </a:p>
              <a:p>
                <a:r>
                  <a:rPr lang="en-US" dirty="0"/>
                  <a:t>Rank 2 -&gt; projection; one column is a linear combination of the other two.</a:t>
                </a:r>
              </a:p>
              <a:p>
                <a:r>
                  <a:rPr lang="en-US" dirty="0"/>
                  <a:t>Determined up to scale.</a:t>
                </a:r>
              </a:p>
              <a:p>
                <a:r>
                  <a:rPr lang="en-US" dirty="0"/>
                  <a:t>7 degrees of freedom</a:t>
                </a:r>
              </a:p>
              <a:p>
                <a:pPr marL="0" indent="0">
                  <a:buNone/>
                </a:pPr>
                <a14:m>
                  <m:oMath xmlns:m="http://schemas.openxmlformats.org/officeDocument/2006/math">
                    <m:d>
                      <m:dPr>
                        <m:begChr m:val="["/>
                        <m:endChr m:val="]"/>
                        <m:ctrlPr>
                          <a:rPr lang="en-US" b="0" i="1" smtClean="0">
                            <a:latin typeface="Cambria Math" panose="02040503050406030204" pitchFamily="18" charset="0"/>
                          </a:rPr>
                        </m:ctrlPr>
                      </m:dPr>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𝑎</m:t>
                              </m:r>
                            </m:e>
                            <m:e>
                              <m:r>
                                <a:rPr lang="en-US" b="0" i="1" smtClean="0">
                                  <a:latin typeface="Cambria Math" panose="02040503050406030204" pitchFamily="18" charset="0"/>
                                </a:rPr>
                                <m:t>𝑏</m:t>
                              </m:r>
                            </m:e>
                            <m:e>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𝑏</m:t>
                              </m:r>
                            </m:e>
                          </m:mr>
                          <m:mr>
                            <m:e>
                              <m:r>
                                <a:rPr lang="en-US" b="0" i="1" smtClean="0">
                                  <a:latin typeface="Cambria Math" panose="02040503050406030204" pitchFamily="18" charset="0"/>
                                </a:rPr>
                                <m:t>𝑐</m:t>
                              </m:r>
                            </m:e>
                            <m:e>
                              <m:r>
                                <a:rPr lang="en-US" b="0" i="1" smtClean="0">
                                  <a:latin typeface="Cambria Math" panose="02040503050406030204" pitchFamily="18" charset="0"/>
                                </a:rPr>
                                <m:t>𝑑</m:t>
                              </m:r>
                            </m:e>
                            <m:e>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𝑐</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𝑑</m:t>
                              </m:r>
                            </m:e>
                          </m:mr>
                          <m:mr>
                            <m:e>
                              <m:r>
                                <a:rPr lang="en-US" b="0" i="1" smtClean="0">
                                  <a:latin typeface="Cambria Math" panose="02040503050406030204" pitchFamily="18" charset="0"/>
                                </a:rPr>
                                <m:t>𝑒</m:t>
                              </m:r>
                            </m:e>
                            <m:e>
                              <m:r>
                                <a:rPr lang="en-US" b="0" i="1" smtClean="0">
                                  <a:latin typeface="Cambria Math" panose="02040503050406030204" pitchFamily="18" charset="0"/>
                                </a:rPr>
                                <m:t>𝑓</m:t>
                              </m:r>
                            </m:e>
                            <m:e>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𝑓</m:t>
                              </m:r>
                            </m:e>
                          </m:mr>
                        </m:m>
                      </m:e>
                    </m:d>
                  </m:oMath>
                </a14:m>
                <a:r>
                  <a:rPr lang="en-US" dirty="0"/>
                  <a:t> </a:t>
                </a:r>
                <a:r>
                  <a:rPr lang="en-US" sz="2400" dirty="0"/>
                  <a:t>where </a:t>
                </a:r>
                <a:r>
                  <a:rPr lang="en-US" sz="2400" i="1" dirty="0"/>
                  <a:t>a</a:t>
                </a:r>
                <a:r>
                  <a:rPr lang="en-US" sz="2400" dirty="0"/>
                  <a:t> is scalar; e.g., can normalize out.</a:t>
                </a:r>
              </a:p>
              <a:p>
                <a:pPr marL="0" indent="0">
                  <a:buNone/>
                </a:pPr>
                <a:endParaRPr lang="en-US" dirty="0"/>
              </a:p>
              <a:p>
                <a:pPr marL="0" indent="0">
                  <a:buNone/>
                </a:pPr>
                <a:r>
                  <a:rPr lang="en-US" sz="3000" dirty="0"/>
                  <a:t>Given x projected from X into image 1, F constrains the projection of x’ into image 2 to an </a:t>
                </a:r>
                <a:r>
                  <a:rPr lang="en-US" sz="3000" dirty="0" err="1"/>
                  <a:t>epipolar</a:t>
                </a:r>
                <a:r>
                  <a:rPr lang="en-US" sz="3000" dirty="0"/>
                  <a:t> line.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990600"/>
                <a:ext cx="8915400" cy="5135563"/>
              </a:xfrm>
              <a:blipFill>
                <a:blip r:embed="rId2"/>
                <a:stretch>
                  <a:fillRect l="-1436" t="-3088"/>
                </a:stretch>
              </a:blipFill>
            </p:spPr>
            <p:txBody>
              <a:bodyPr/>
              <a:lstStyle/>
              <a:p>
                <a:r>
                  <a:rPr lang="en-US">
                    <a:noFill/>
                  </a:rPr>
                  <a:t> </a:t>
                </a:r>
              </a:p>
            </p:txBody>
          </p:sp>
        </mc:Fallback>
      </mc:AlternateContent>
    </p:spTree>
    <p:extLst>
      <p:ext uri="{BB962C8B-B14F-4D97-AF65-F5344CB8AC3E}">
        <p14:creationId xmlns:p14="http://schemas.microsoft.com/office/powerpoint/2010/main" val="25240533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Estimating the Fundamental Matrix</a:t>
            </a:r>
          </a:p>
        </p:txBody>
      </p:sp>
      <p:sp>
        <p:nvSpPr>
          <p:cNvPr id="3" name="Content Placeholder 2"/>
          <p:cNvSpPr>
            <a:spLocks noGrp="1"/>
          </p:cNvSpPr>
          <p:nvPr>
            <p:ph idx="1"/>
          </p:nvPr>
        </p:nvSpPr>
        <p:spPr/>
        <p:txBody>
          <a:bodyPr>
            <a:normAutofit/>
          </a:bodyPr>
          <a:lstStyle/>
          <a:p>
            <a:endParaRPr lang="en-US" dirty="0"/>
          </a:p>
          <a:p>
            <a:r>
              <a:rPr lang="en-US" dirty="0"/>
              <a:t>8-point algorithm</a:t>
            </a:r>
          </a:p>
          <a:p>
            <a:pPr lvl="1"/>
            <a:r>
              <a:rPr lang="en-US" dirty="0"/>
              <a:t>Least squares solution using SVD on equations from 8 pairs of correspondences</a:t>
            </a:r>
          </a:p>
          <a:p>
            <a:pPr lvl="1"/>
            <a:r>
              <a:rPr lang="en-US" dirty="0"/>
              <a:t>Enforce </a:t>
            </a:r>
            <a:r>
              <a:rPr lang="en-US" dirty="0" err="1"/>
              <a:t>det</a:t>
            </a:r>
            <a:r>
              <a:rPr lang="en-US" dirty="0"/>
              <a:t>(F)=0 constraint using SVD on F</a:t>
            </a:r>
          </a:p>
        </p:txBody>
      </p:sp>
      <p:sp>
        <p:nvSpPr>
          <p:cNvPr id="4" name="TextBox 3"/>
          <p:cNvSpPr txBox="1"/>
          <p:nvPr/>
        </p:nvSpPr>
        <p:spPr>
          <a:xfrm>
            <a:off x="457200" y="6160870"/>
            <a:ext cx="8465779"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charset="0"/>
                <a:ea typeface="+mn-ea"/>
                <a:cs typeface="+mn-cs"/>
              </a:rPr>
              <a:t>Note: </a:t>
            </a:r>
            <a:r>
              <a:rPr kumimoji="0" lang="en-US" sz="2400" b="0" i="0" u="none" strike="noStrike" kern="1200" cap="none" spc="0" normalizeH="0" baseline="0" noProof="0" dirty="0">
                <a:ln>
                  <a:noFill/>
                </a:ln>
                <a:solidFill>
                  <a:prstClr val="black"/>
                </a:solidFill>
                <a:effectLst/>
                <a:uLnTx/>
                <a:uFillTx/>
                <a:latin typeface="Arial" charset="0"/>
                <a:ea typeface="+mn-ea"/>
                <a:cs typeface="+mn-cs"/>
              </a:rPr>
              <a:t>estimation of F (or E) is degenerate for a planar scene.</a:t>
            </a:r>
          </a:p>
        </p:txBody>
      </p:sp>
    </p:spTree>
    <p:extLst>
      <p:ext uri="{BB962C8B-B14F-4D97-AF65-F5344CB8AC3E}">
        <p14:creationId xmlns:p14="http://schemas.microsoft.com/office/powerpoint/2010/main" val="1757140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Estimating the Fundamental Matrix</a:t>
            </a:r>
          </a:p>
        </p:txBody>
      </p:sp>
      <p:sp>
        <p:nvSpPr>
          <p:cNvPr id="3" name="Content Placeholder 2"/>
          <p:cNvSpPr>
            <a:spLocks noGrp="1"/>
          </p:cNvSpPr>
          <p:nvPr>
            <p:ph idx="1"/>
          </p:nvPr>
        </p:nvSpPr>
        <p:spPr/>
        <p:txBody>
          <a:bodyPr>
            <a:normAutofit fontScale="77500" lnSpcReduction="20000"/>
          </a:bodyPr>
          <a:lstStyle/>
          <a:p>
            <a:endParaRPr lang="en-US" dirty="0"/>
          </a:p>
          <a:p>
            <a:r>
              <a:rPr lang="en-US" dirty="0"/>
              <a:t>8-point algorithm</a:t>
            </a:r>
          </a:p>
          <a:p>
            <a:pPr lvl="1"/>
            <a:r>
              <a:rPr lang="en-US" dirty="0"/>
              <a:t>Least squares solution using SVD on equations from 8 pairs of correspondences</a:t>
            </a:r>
          </a:p>
          <a:p>
            <a:pPr lvl="1"/>
            <a:r>
              <a:rPr lang="en-US" dirty="0"/>
              <a:t>Enforce </a:t>
            </a:r>
            <a:r>
              <a:rPr lang="en-US" dirty="0" err="1"/>
              <a:t>det</a:t>
            </a:r>
            <a:r>
              <a:rPr lang="en-US" dirty="0"/>
              <a:t>(F)=0 constraint using SVD on F</a:t>
            </a:r>
          </a:p>
          <a:p>
            <a:endParaRPr lang="en-US" dirty="0"/>
          </a:p>
          <a:p>
            <a:r>
              <a:rPr lang="en-US" dirty="0"/>
              <a:t>7-point algorithm</a:t>
            </a:r>
          </a:p>
          <a:p>
            <a:pPr lvl="1"/>
            <a:r>
              <a:rPr lang="en-US" dirty="0"/>
              <a:t>Use least squares to solve for null space (two vectors) using SVD and 7 pairs of correspondences</a:t>
            </a:r>
          </a:p>
          <a:p>
            <a:pPr lvl="1"/>
            <a:r>
              <a:rPr lang="en-US" dirty="0"/>
              <a:t>Solve for linear combination of null space vectors that satisfies </a:t>
            </a:r>
            <a:r>
              <a:rPr lang="en-US" dirty="0" err="1"/>
              <a:t>det</a:t>
            </a:r>
            <a:r>
              <a:rPr lang="en-US" dirty="0"/>
              <a:t>(F)=0</a:t>
            </a:r>
          </a:p>
          <a:p>
            <a:endParaRPr lang="en-US" dirty="0"/>
          </a:p>
          <a:p>
            <a:r>
              <a:rPr lang="en-US" dirty="0"/>
              <a:t>Minimize </a:t>
            </a:r>
            <a:r>
              <a:rPr lang="en-US" dirty="0" err="1"/>
              <a:t>reprojection</a:t>
            </a:r>
            <a:r>
              <a:rPr lang="en-US" dirty="0"/>
              <a:t> error</a:t>
            </a:r>
          </a:p>
          <a:p>
            <a:pPr lvl="1"/>
            <a:r>
              <a:rPr lang="en-US" dirty="0"/>
              <a:t>Non-linear least squares</a:t>
            </a:r>
          </a:p>
        </p:txBody>
      </p:sp>
      <p:sp>
        <p:nvSpPr>
          <p:cNvPr id="4" name="TextBox 3"/>
          <p:cNvSpPr txBox="1"/>
          <p:nvPr/>
        </p:nvSpPr>
        <p:spPr>
          <a:xfrm>
            <a:off x="457200" y="6160870"/>
            <a:ext cx="8465779"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Note: estimation of F (or E) is degenerate for a planar scene.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8-point algorithm</a:t>
            </a:r>
          </a:p>
        </p:txBody>
      </p:sp>
      <p:sp>
        <p:nvSpPr>
          <p:cNvPr id="3" name="Content Placeholder 2"/>
          <p:cNvSpPr>
            <a:spLocks noGrp="1"/>
          </p:cNvSpPr>
          <p:nvPr>
            <p:ph idx="1"/>
          </p:nvPr>
        </p:nvSpPr>
        <p:spPr/>
        <p:txBody>
          <a:bodyPr/>
          <a:lstStyle/>
          <a:p>
            <a:pPr marL="514350" indent="-514350">
              <a:buFont typeface="+mj-lt"/>
              <a:buAutoNum type="arabicPeriod"/>
            </a:pPr>
            <a:r>
              <a:rPr lang="en-US" dirty="0"/>
              <a:t>Solve a system of homogeneous linear equations</a:t>
            </a:r>
          </a:p>
          <a:p>
            <a:pPr marL="914400" lvl="1" indent="-514350">
              <a:buFont typeface="+mj-lt"/>
              <a:buAutoNum type="alphaLcPeriod"/>
            </a:pPr>
            <a:r>
              <a:rPr lang="en-US" dirty="0"/>
              <a:t>Write down the system of equations</a:t>
            </a:r>
          </a:p>
        </p:txBody>
      </p:sp>
      <p:graphicFrame>
        <p:nvGraphicFramePr>
          <p:cNvPr id="193539" name="Object 29"/>
          <p:cNvGraphicFramePr>
            <a:graphicFrameLocks noChangeAspect="1"/>
          </p:cNvGraphicFramePr>
          <p:nvPr/>
        </p:nvGraphicFramePr>
        <p:xfrm>
          <a:off x="3581400" y="2635250"/>
          <a:ext cx="2041525" cy="565150"/>
        </p:xfrm>
        <a:graphic>
          <a:graphicData uri="http://schemas.openxmlformats.org/presentationml/2006/ole">
            <mc:AlternateContent xmlns:mc="http://schemas.openxmlformats.org/markup-compatibility/2006">
              <mc:Choice xmlns:v="urn:schemas-microsoft-com:vml" Requires="v">
                <p:oleObj spid="_x0000_s218139" name="Equation" r:id="rId3" imgW="825480" imgH="228600" progId="Equation.3">
                  <p:embed/>
                </p:oleObj>
              </mc:Choice>
              <mc:Fallback>
                <p:oleObj name="Equation" r:id="rId3" imgW="825480" imgH="228600" progId="Equation.3">
                  <p:embed/>
                  <p:pic>
                    <p:nvPicPr>
                      <p:cNvPr id="193539" name="Object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635250"/>
                        <a:ext cx="2041525" cy="56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4" name="TextBox 3"/>
              <p:cNvSpPr txBox="1"/>
              <p:nvPr/>
            </p:nvSpPr>
            <p:spPr>
              <a:xfrm>
                <a:off x="609600" y="3269566"/>
                <a:ext cx="7402283" cy="276999"/>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p>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p>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p>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21</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p>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22</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23</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p>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31</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p>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32</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33</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oMath>
                  </m:oMathPara>
                </a14:m>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609600" y="3269566"/>
                <a:ext cx="7402283" cy="276999"/>
              </a:xfrm>
              <a:prstGeom prst="rect">
                <a:avLst/>
              </a:prstGeom>
              <a:blipFill rotWithShape="0">
                <a:blip r:embed="rId5"/>
                <a:stretch>
                  <a:fillRect r="-165" b="-347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990600" y="4285473"/>
                <a:ext cx="7497117" cy="1828129"/>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 xmlns:m="http://schemas.openxmlformats.org/officeDocument/2006/math">
                    <m:r>
                      <m:rPr>
                        <m:sty m:val="p"/>
                      </m:rPr>
                      <a:rPr kumimoji="0" lang="en-US" sz="20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A</m:t>
                    </m:r>
                    <m:r>
                      <a:rPr kumimoji="0" lang="en-US"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𝒇</m:t>
                    </m:r>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d>
                      <m:dPr>
                        <m:begChr m:val="["/>
                        <m:endChr m:val="]"/>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m>
                          <m:mPr>
                            <m:mcs>
                              <m:mc>
                                <m:mcPr>
                                  <m:count m:val="3"/>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m>
                                <m:mPr>
                                  <m:mcs>
                                    <m:mc>
                                      <m:mcPr>
                                        <m:count m:val="3"/>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e>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m>
                                      <m:mPr>
                                        <m:mcs>
                                          <m:mc>
                                            <m:mcPr>
                                              <m:count m:val="3"/>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e>
                                        <m:e>
                                          <m:m>
                                            <m:mPr>
                                              <m:mcs>
                                                <m:mc>
                                                  <m:mcPr>
                                                    <m:count m:val="3"/>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e>
                                            </m:mr>
                                          </m:m>
                                        </m:e>
                                      </m:mr>
                                    </m:m>
                                  </m:e>
                                </m:mr>
                              </m:m>
                            </m:e>
                          </m:mr>
                          <m:mr>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sSubSup>
                                      <m:sSubSup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Sup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sub>
                                      <m:sup>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bSup>
                                  </m:e>
                                </m:mr>
                              </m:m>
                            </m:e>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mr>
                              </m:m>
                            </m:e>
                            <m:e>
                              <m:m>
                                <m:mPr>
                                  <m:mcs>
                                    <m:mc>
                                      <m:mcPr>
                                        <m:count m:val="3"/>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e>
                                      </m:mr>
                                    </m:m>
                                  </m:e>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mr>
                                    </m:m>
                                  </m:e>
                                  <m:e>
                                    <m:m>
                                      <m:mPr>
                                        <m:mcs>
                                          <m:mc>
                                            <m:mcPr>
                                              <m:count m:val="3"/>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mr>
                                          </m:m>
                                        </m:e>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e>
                                            </m:mr>
                                          </m:m>
                                        </m:e>
                                        <m:e>
                                          <m:m>
                                            <m:mPr>
                                              <m:mcs>
                                                <m:mc>
                                                  <m:mcPr>
                                                    <m:count m:val="3"/>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mr>
                                                </m:m>
                                              </m:e>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mr>
                                                </m:m>
                                              </m:e>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e>
                                                  </m:mr>
                                                </m:m>
                                              </m:e>
                                            </m:mr>
                                          </m:m>
                                        </m:e>
                                      </m:mr>
                                    </m:m>
                                  </m:e>
                                </m:mr>
                              </m:m>
                            </m:e>
                          </m:mr>
                        </m:m>
                      </m:e>
                    </m:d>
                    <m:d>
                      <m:dPr>
                        <m:begChr m:val="["/>
                        <m:endChr m:val="]"/>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12</m:t>
                                  </m:r>
                                </m:sub>
                              </m:sSub>
                            </m:e>
                          </m:mr>
                          <m:mr>
                            <m:e>
                              <m:eqArr>
                                <m:eqArr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eqArrP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13</m:t>
                                      </m:r>
                                    </m:sub>
                                  </m:sSub>
                                </m:e>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21</m:t>
                                      </m:r>
                                    </m:sub>
                                  </m:sSub>
                                </m:e>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33</m:t>
                                      </m:r>
                                    </m:sub>
                                  </m:sSub>
                                </m:e>
                              </m:eqArr>
                            </m:e>
                          </m:mr>
                        </m:m>
                      </m:e>
                    </m:d>
                  </m:oMath>
                </a14:m>
                <a:r>
                  <a:rPr kumimoji="0" lang="en-US" sz="2000" b="0" i="0" u="none" strike="noStrike" kern="1200" cap="none" spc="0" normalizeH="0" baseline="0" noProof="0" dirty="0">
                    <a:ln>
                      <a:noFill/>
                    </a:ln>
                    <a:solidFill>
                      <a:prstClr val="black"/>
                    </a:solidFill>
                    <a:effectLst/>
                    <a:uLnTx/>
                    <a:uFillTx/>
                    <a:latin typeface="Arial" charset="0"/>
                    <a:ea typeface="+mn-ea"/>
                    <a:cs typeface="+mn-cs"/>
                  </a:rPr>
                  <a:t>=</a:t>
                </a:r>
                <a:r>
                  <a:rPr kumimoji="0" lang="en-US" sz="2000" b="1" i="0" u="none" strike="noStrike" kern="1200" cap="none" spc="0" normalizeH="0" baseline="0" noProof="0" dirty="0">
                    <a:ln>
                      <a:noFill/>
                    </a:ln>
                    <a:solidFill>
                      <a:prstClr val="black"/>
                    </a:solidFill>
                    <a:effectLst/>
                    <a:uLnTx/>
                    <a:uFillTx/>
                    <a:latin typeface="Arial" charset="0"/>
                    <a:ea typeface="+mn-ea"/>
                    <a:cs typeface="+mn-cs"/>
                  </a:rPr>
                  <a:t>0</a:t>
                </a:r>
              </a:p>
            </p:txBody>
          </p:sp>
        </mc:Choice>
        <mc:Fallback xmlns="">
          <p:sp>
            <p:nvSpPr>
              <p:cNvPr id="5" name="TextBox 4"/>
              <p:cNvSpPr txBox="1">
                <a:spLocks noRot="1" noChangeAspect="1" noMove="1" noResize="1" noEditPoints="1" noAdjustHandles="1" noChangeArrowheads="1" noChangeShapeType="1" noTextEdit="1"/>
              </p:cNvSpPr>
              <p:nvPr/>
            </p:nvSpPr>
            <p:spPr>
              <a:xfrm>
                <a:off x="990600" y="4285473"/>
                <a:ext cx="7497117" cy="1828129"/>
              </a:xfrm>
              <a:prstGeom prst="rect">
                <a:avLst/>
              </a:prstGeom>
              <a:blipFill rotWithShape="0">
                <a:blip r:embed="rId6"/>
                <a:stretch>
                  <a:fillRect l="-81" r="-1221"/>
                </a:stretch>
              </a:blipFill>
            </p:spPr>
            <p:txBody>
              <a:bodyPr/>
              <a:lstStyle/>
              <a:p>
                <a:r>
                  <a:rPr lang="en-US">
                    <a:noFill/>
                  </a:rPr>
                  <a:t> </a:t>
                </a:r>
              </a:p>
            </p:txBody>
          </p:sp>
        </mc:Fallback>
      </mc:AlternateContent>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8-point algorithm</a:t>
            </a:r>
          </a:p>
        </p:txBody>
      </p:sp>
      <p:sp>
        <p:nvSpPr>
          <p:cNvPr id="3" name="Content Placeholder 2"/>
          <p:cNvSpPr>
            <a:spLocks noGrp="1"/>
          </p:cNvSpPr>
          <p:nvPr>
            <p:ph idx="1"/>
          </p:nvPr>
        </p:nvSpPr>
        <p:spPr/>
        <p:txBody>
          <a:bodyPr/>
          <a:lstStyle/>
          <a:p>
            <a:pPr marL="514350" indent="-514350">
              <a:buFont typeface="+mj-lt"/>
              <a:buAutoNum type="arabicPeriod"/>
            </a:pPr>
            <a:r>
              <a:rPr lang="en-US" dirty="0"/>
              <a:t>Solve a system of homogeneous linear equations</a:t>
            </a:r>
          </a:p>
          <a:p>
            <a:pPr marL="914400" lvl="1" indent="-514350">
              <a:buFont typeface="+mj-lt"/>
              <a:buAutoNum type="alphaLcPeriod"/>
            </a:pPr>
            <a:r>
              <a:rPr lang="en-US" dirty="0"/>
              <a:t>Write down the system of equations</a:t>
            </a:r>
          </a:p>
          <a:p>
            <a:pPr marL="914400" lvl="1" indent="-514350">
              <a:buFont typeface="+mj-lt"/>
              <a:buAutoNum type="alphaLcPeriod"/>
            </a:pPr>
            <a:r>
              <a:rPr lang="en-US" dirty="0"/>
              <a:t>Solve </a:t>
            </a:r>
            <a:r>
              <a:rPr lang="en-US" b="1" dirty="0"/>
              <a:t>f</a:t>
            </a:r>
            <a:r>
              <a:rPr lang="en-US" dirty="0"/>
              <a:t> from  </a:t>
            </a:r>
            <a:r>
              <a:rPr lang="en-US" dirty="0" err="1"/>
              <a:t>A</a:t>
            </a:r>
            <a:r>
              <a:rPr lang="en-US" b="1" dirty="0" err="1"/>
              <a:t>f</a:t>
            </a:r>
            <a:r>
              <a:rPr lang="en-US" dirty="0"/>
              <a:t>=</a:t>
            </a:r>
            <a:r>
              <a:rPr lang="en-US" b="1" dirty="0"/>
              <a:t>0 </a:t>
            </a:r>
            <a:r>
              <a:rPr lang="en-US" dirty="0"/>
              <a:t>using SVD</a:t>
            </a:r>
            <a:endParaRPr lang="en-US" b="1" dirty="0"/>
          </a:p>
        </p:txBody>
      </p:sp>
      <p:sp>
        <p:nvSpPr>
          <p:cNvPr id="5" name="TextBox 4"/>
          <p:cNvSpPr txBox="1"/>
          <p:nvPr/>
        </p:nvSpPr>
        <p:spPr>
          <a:xfrm>
            <a:off x="1371600" y="3124200"/>
            <a:ext cx="5503430" cy="28931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Arial" charset="0"/>
                <a:ea typeface="+mn-ea"/>
                <a:cs typeface="+mn-cs"/>
              </a:rPr>
              <a:t>Matlab</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[U, S, V] = </a:t>
            </a: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cs typeface="Courier New" pitchFamily="49" charset="0"/>
              </a:rPr>
              <a:t>svd</a:t>
            </a: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f = V(:, end);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F = reshape(f, [3 3])’;</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a:solidFill>
                <a:prstClr val="black"/>
              </a:solidFill>
              <a:latin typeface="Courier New" pitchFamily="49" charset="0"/>
              <a:cs typeface="Courier New" pitchFamily="49" charset="0"/>
            </a:endParaRPr>
          </a:p>
          <a:p>
            <a:pPr marL="0" lvl="0" indent="0">
              <a:buNone/>
              <a:defRPr/>
            </a:pPr>
            <a:r>
              <a:rPr lang="en-US" dirty="0">
                <a:solidFill>
                  <a:srgbClr val="000000"/>
                </a:solidFill>
                <a:latin typeface="Consolas" panose="020B0609020204030204" pitchFamily="49" charset="0"/>
              </a:rPr>
              <a:t>Python </a:t>
            </a:r>
            <a:r>
              <a:rPr lang="en-US" dirty="0" err="1">
                <a:solidFill>
                  <a:srgbClr val="000000"/>
                </a:solidFill>
                <a:latin typeface="Consolas" panose="020B0609020204030204" pitchFamily="49" charset="0"/>
              </a:rPr>
              <a:t>Numpy</a:t>
            </a:r>
            <a:r>
              <a:rPr lang="en-US" dirty="0">
                <a:solidFill>
                  <a:srgbClr val="000000"/>
                </a:solidFill>
                <a:latin typeface="Consolas" panose="020B0609020204030204" pitchFamily="49" charset="0"/>
              </a:rPr>
              <a:t>:</a:t>
            </a:r>
          </a:p>
          <a:p>
            <a:pPr marL="0" lvl="0" indent="0">
              <a:buNone/>
              <a:defRPr/>
            </a:pPr>
            <a:r>
              <a:rPr lang="en-US" dirty="0">
                <a:solidFill>
                  <a:srgbClr val="000000"/>
                </a:solidFill>
                <a:latin typeface="Consolas" panose="020B0609020204030204" pitchFamily="49" charset="0"/>
              </a:rPr>
              <a:t>U, S, </a:t>
            </a:r>
            <a:r>
              <a:rPr lang="en-US" dirty="0" err="1">
                <a:solidFill>
                  <a:srgbClr val="000000"/>
                </a:solidFill>
                <a:latin typeface="Consolas" panose="020B0609020204030204" pitchFamily="49" charset="0"/>
              </a:rPr>
              <a:t>Vh</a:t>
            </a:r>
            <a:r>
              <a:rPr lang="en-US" dirty="0">
                <a:solidFill>
                  <a:srgbClr val="000000"/>
                </a:solidFill>
                <a:latin typeface="Consolas" panose="020B0609020204030204" pitchFamily="49" charset="0"/>
              </a:rPr>
              <a:t> = </a:t>
            </a:r>
            <a:r>
              <a:rPr lang="en-US" dirty="0" err="1">
                <a:solidFill>
                  <a:srgbClr val="000000"/>
                </a:solidFill>
                <a:latin typeface="Consolas" panose="020B0609020204030204" pitchFamily="49" charset="0"/>
              </a:rPr>
              <a:t>np.linalg.svd</a:t>
            </a:r>
            <a:r>
              <a:rPr lang="en-US" dirty="0">
                <a:solidFill>
                  <a:srgbClr val="000000"/>
                </a:solidFill>
                <a:latin typeface="Consolas" panose="020B0609020204030204" pitchFamily="49" charset="0"/>
              </a:rPr>
              <a:t>(A)</a:t>
            </a:r>
          </a:p>
          <a:p>
            <a:pPr marL="0" lvl="0" indent="0">
              <a:buNone/>
              <a:defRPr/>
            </a:pPr>
            <a:r>
              <a:rPr lang="en-US" dirty="0">
                <a:solidFill>
                  <a:srgbClr val="000000"/>
                </a:solidFill>
                <a:latin typeface="Consolas" panose="020B0609020204030204" pitchFamily="49" charset="0"/>
              </a:rPr>
              <a:t># V = </a:t>
            </a:r>
            <a:r>
              <a:rPr lang="en-US" dirty="0" err="1">
                <a:solidFill>
                  <a:srgbClr val="000000"/>
                </a:solidFill>
                <a:latin typeface="Consolas" panose="020B0609020204030204" pitchFamily="49" charset="0"/>
              </a:rPr>
              <a:t>Vh.T</a:t>
            </a:r>
            <a:r>
              <a:rPr lang="en-US" dirty="0">
                <a:solidFill>
                  <a:srgbClr val="000000"/>
                </a:solidFill>
                <a:latin typeface="Consolas" panose="020B0609020204030204" pitchFamily="49" charset="0"/>
              </a:rPr>
              <a:t> -&gt; note = different from MATLAB</a:t>
            </a:r>
          </a:p>
          <a:p>
            <a:pPr marL="0" lvl="0" indent="0">
              <a:buNone/>
              <a:defRPr/>
            </a:pPr>
            <a:r>
              <a:rPr lang="en-US" dirty="0">
                <a:solidFill>
                  <a:srgbClr val="000000"/>
                </a:solidFill>
                <a:latin typeface="Consolas" panose="020B0609020204030204" pitchFamily="49" charset="0"/>
              </a:rPr>
              <a:t>F = </a:t>
            </a:r>
            <a:r>
              <a:rPr lang="en-US" dirty="0" err="1">
                <a:solidFill>
                  <a:srgbClr val="000000"/>
                </a:solidFill>
                <a:latin typeface="Consolas" panose="020B0609020204030204" pitchFamily="49" charset="0"/>
              </a:rPr>
              <a:t>Vh</a:t>
            </a:r>
            <a:r>
              <a:rPr lang="en-US" dirty="0">
                <a:solidFill>
                  <a:srgbClr val="000000"/>
                </a:solidFill>
                <a:latin typeface="Consolas" panose="020B0609020204030204" pitchFamily="49" charset="0"/>
              </a:rPr>
              <a:t>[-1,:]</a:t>
            </a:r>
          </a:p>
          <a:p>
            <a:pPr marL="0" lvl="0" indent="0">
              <a:buNone/>
              <a:defRPr/>
            </a:pPr>
            <a:r>
              <a:rPr lang="en-US" dirty="0">
                <a:solidFill>
                  <a:srgbClr val="000000"/>
                </a:solidFill>
                <a:latin typeface="Consolas" panose="020B0609020204030204" pitchFamily="49" charset="0"/>
              </a:rPr>
              <a:t>F = </a:t>
            </a:r>
            <a:r>
              <a:rPr lang="en-US" dirty="0" err="1">
                <a:solidFill>
                  <a:srgbClr val="000000"/>
                </a:solidFill>
                <a:latin typeface="Consolas" panose="020B0609020204030204" pitchFamily="49" charset="0"/>
              </a:rPr>
              <a:t>np.reshape</a:t>
            </a:r>
            <a:r>
              <a:rPr lang="en-US" dirty="0">
                <a:solidFill>
                  <a:srgbClr val="000000"/>
                </a:solidFill>
                <a:latin typeface="Consolas" panose="020B0609020204030204" pitchFamily="49" charset="0"/>
              </a:rPr>
              <a:t>(F, (3,3))</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Need to enforce singularity constraint</a:t>
            </a:r>
          </a:p>
        </p:txBody>
      </p:sp>
      <p:pic>
        <p:nvPicPr>
          <p:cNvPr id="316418" name="Picture 2"/>
          <p:cNvPicPr>
            <a:picLocks noChangeAspect="1" noChangeArrowheads="1"/>
          </p:cNvPicPr>
          <p:nvPr/>
        </p:nvPicPr>
        <p:blipFill>
          <a:blip r:embed="rId2" cstate="print"/>
          <a:srcRect/>
          <a:stretch>
            <a:fillRect/>
          </a:stretch>
        </p:blipFill>
        <p:spPr bwMode="auto">
          <a:xfrm>
            <a:off x="533400" y="1524000"/>
            <a:ext cx="8162925" cy="4991100"/>
          </a:xfrm>
          <a:prstGeom prst="rect">
            <a:avLst/>
          </a:prstGeom>
          <a:noFill/>
          <a:ln w="9525">
            <a:noFill/>
            <a:miter lim="800000"/>
            <a:headEnd/>
            <a:tailEnd/>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8-point algorithm</a:t>
            </a:r>
          </a:p>
        </p:txBody>
      </p:sp>
      <p:sp>
        <p:nvSpPr>
          <p:cNvPr id="3" name="Content Placeholder 2"/>
          <p:cNvSpPr>
            <a:spLocks noGrp="1"/>
          </p:cNvSpPr>
          <p:nvPr>
            <p:ph idx="1"/>
          </p:nvPr>
        </p:nvSpPr>
        <p:spPr/>
        <p:txBody>
          <a:bodyPr/>
          <a:lstStyle/>
          <a:p>
            <a:pPr marL="514350" indent="-514350">
              <a:buFont typeface="+mj-lt"/>
              <a:buAutoNum type="arabicPeriod"/>
            </a:pPr>
            <a:r>
              <a:rPr lang="en-US" dirty="0"/>
              <a:t>Solve a system of homogeneous linear equations</a:t>
            </a:r>
          </a:p>
          <a:p>
            <a:pPr marL="914400" lvl="1" indent="-514350">
              <a:buFont typeface="+mj-lt"/>
              <a:buAutoNum type="alphaLcPeriod"/>
            </a:pPr>
            <a:r>
              <a:rPr lang="en-US" dirty="0"/>
              <a:t>Write down the system of equations</a:t>
            </a:r>
          </a:p>
          <a:p>
            <a:pPr marL="914400" lvl="1" indent="-514350">
              <a:buFont typeface="+mj-lt"/>
              <a:buAutoNum type="alphaLcPeriod"/>
            </a:pPr>
            <a:r>
              <a:rPr lang="en-US" dirty="0"/>
              <a:t>Solve </a:t>
            </a:r>
            <a:r>
              <a:rPr lang="en-US" b="1" dirty="0"/>
              <a:t>f</a:t>
            </a:r>
            <a:r>
              <a:rPr lang="en-US" dirty="0"/>
              <a:t> from  </a:t>
            </a:r>
            <a:r>
              <a:rPr lang="en-US" dirty="0" err="1"/>
              <a:t>A</a:t>
            </a:r>
            <a:r>
              <a:rPr lang="en-US" b="1" dirty="0" err="1"/>
              <a:t>f</a:t>
            </a:r>
            <a:r>
              <a:rPr lang="en-US" dirty="0"/>
              <a:t>=</a:t>
            </a:r>
            <a:r>
              <a:rPr lang="en-US" b="1" dirty="0"/>
              <a:t>0 </a:t>
            </a:r>
            <a:r>
              <a:rPr lang="en-US" dirty="0"/>
              <a:t>using SVD</a:t>
            </a:r>
          </a:p>
          <a:p>
            <a:pPr marL="914400" lvl="1" indent="-514350">
              <a:buFont typeface="+mj-lt"/>
              <a:buAutoNum type="alphaLcPeriod"/>
            </a:pPr>
            <a:endParaRPr lang="en-US" b="1" dirty="0"/>
          </a:p>
          <a:p>
            <a:pPr marL="914400" lvl="1" indent="-514350">
              <a:buFont typeface="+mj-lt"/>
              <a:buAutoNum type="alphaLcPeriod"/>
            </a:pPr>
            <a:endParaRPr lang="en-US" b="1" dirty="0"/>
          </a:p>
          <a:p>
            <a:pPr marL="514350" indent="-514350">
              <a:buFont typeface="+mj-lt"/>
              <a:buAutoNum type="arabicPeriod"/>
            </a:pPr>
            <a:endParaRPr lang="en-US" sz="1200" dirty="0"/>
          </a:p>
          <a:p>
            <a:pPr marL="514350" indent="-514350">
              <a:buFont typeface="+mj-lt"/>
              <a:buAutoNum type="arabicPeriod"/>
            </a:pPr>
            <a:r>
              <a:rPr lang="en-US" dirty="0"/>
              <a:t>Resolve </a:t>
            </a:r>
            <a:r>
              <a:rPr lang="en-US" dirty="0" err="1"/>
              <a:t>det</a:t>
            </a:r>
            <a:r>
              <a:rPr lang="en-US" dirty="0"/>
              <a:t>(F) = 0 constraint using SVD</a:t>
            </a:r>
          </a:p>
        </p:txBody>
      </p:sp>
      <p:sp>
        <p:nvSpPr>
          <p:cNvPr id="8" name="TextBox 7"/>
          <p:cNvSpPr txBox="1"/>
          <p:nvPr/>
        </p:nvSpPr>
        <p:spPr>
          <a:xfrm>
            <a:off x="1371600" y="3124200"/>
            <a:ext cx="3355406" cy="1231106"/>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Arial" charset="0"/>
                <a:ea typeface="+mn-ea"/>
                <a:cs typeface="+mn-cs"/>
              </a:rPr>
              <a:t>Matlab</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[U, S, V] = </a:t>
            </a:r>
            <a:r>
              <a:rPr kumimoji="0" lang="en-US" sz="1800" b="0" i="0" u="none" strike="noStrike" kern="1200" cap="none" spc="0" normalizeH="0" baseline="0" noProof="0" dirty="0" err="1">
                <a:ln>
                  <a:noFill/>
                </a:ln>
                <a:solidFill>
                  <a:prstClr val="black"/>
                </a:solidFill>
                <a:effectLst/>
                <a:uLnTx/>
                <a:uFillTx/>
                <a:latin typeface="Courier New" pitchFamily="49" charset="0"/>
                <a:ea typeface="+mn-ea"/>
                <a:cs typeface="Courier New" pitchFamily="49" charset="0"/>
              </a:rPr>
              <a:t>svd</a:t>
            </a: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f = V(:, end);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F = reshape(f, [3 3])’;</a:t>
            </a: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6" name="TextBox 5"/>
          <p:cNvSpPr txBox="1"/>
          <p:nvPr/>
        </p:nvSpPr>
        <p:spPr>
          <a:xfrm>
            <a:off x="1371600" y="4876800"/>
            <a:ext cx="2803973" cy="1231106"/>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Arial" charset="0"/>
                <a:ea typeface="+mn-ea"/>
                <a:cs typeface="+mn-cs"/>
              </a:rPr>
              <a:t>Matlab</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[U, S, V] = </a:t>
            </a:r>
            <a:r>
              <a:rPr kumimoji="0" lang="en-US" sz="1800" b="0" i="0" u="none" strike="noStrike" kern="1200" cap="none" spc="0" normalizeH="0" baseline="0" noProof="0" dirty="0" err="1">
                <a:ln>
                  <a:noFill/>
                </a:ln>
                <a:solidFill>
                  <a:prstClr val="black"/>
                </a:solidFill>
                <a:effectLst/>
                <a:uLnTx/>
                <a:uFillTx/>
                <a:latin typeface="Courier New" pitchFamily="49" charset="0"/>
                <a:ea typeface="+mn-ea"/>
                <a:cs typeface="Courier New" pitchFamily="49" charset="0"/>
              </a:rPr>
              <a:t>svd</a:t>
            </a: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(F);</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S(3,3) = 0;</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F = U*S*V’;</a:t>
            </a: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 name="Rectangle 3">
            <a:extLst>
              <a:ext uri="{FF2B5EF4-FFF2-40B4-BE49-F238E27FC236}">
                <a16:creationId xmlns:a16="http://schemas.microsoft.com/office/drawing/2014/main" id="{9C8A1A16-71C5-49E2-90F7-30F1E28ED79D}"/>
              </a:ext>
            </a:extLst>
          </p:cNvPr>
          <p:cNvSpPr/>
          <p:nvPr/>
        </p:nvSpPr>
        <p:spPr>
          <a:xfrm>
            <a:off x="4727006" y="4876800"/>
            <a:ext cx="4572000" cy="1200329"/>
          </a:xfrm>
          <a:prstGeom prst="rect">
            <a:avLst/>
          </a:prstGeom>
        </p:spPr>
        <p:txBody>
          <a:bodyPr>
            <a:spAutoFit/>
          </a:bodyPr>
          <a:lstStyle/>
          <a:p>
            <a:pPr marL="0" lvl="0" indent="0">
              <a:buNone/>
              <a:defRPr/>
            </a:pPr>
            <a:r>
              <a:rPr lang="en-US" dirty="0">
                <a:solidFill>
                  <a:srgbClr val="000000"/>
                </a:solidFill>
                <a:latin typeface="Consolas" panose="020B0609020204030204" pitchFamily="49" charset="0"/>
              </a:rPr>
              <a:t>Python </a:t>
            </a:r>
            <a:r>
              <a:rPr lang="en-US" dirty="0" err="1">
                <a:solidFill>
                  <a:srgbClr val="000000"/>
                </a:solidFill>
                <a:latin typeface="Consolas" panose="020B0609020204030204" pitchFamily="49" charset="0"/>
              </a:rPr>
              <a:t>Numpy</a:t>
            </a:r>
            <a:r>
              <a:rPr lang="en-US" dirty="0">
                <a:solidFill>
                  <a:srgbClr val="000000"/>
                </a:solidFill>
                <a:latin typeface="Consolas" panose="020B0609020204030204" pitchFamily="49" charset="0"/>
              </a:rPr>
              <a:t>:</a:t>
            </a:r>
          </a:p>
          <a:p>
            <a:pPr marL="0" lvl="0" indent="0">
              <a:buNone/>
              <a:defRPr/>
            </a:pPr>
            <a:r>
              <a:rPr lang="en-US" dirty="0">
                <a:solidFill>
                  <a:srgbClr val="000000"/>
                </a:solidFill>
                <a:latin typeface="Consolas" panose="020B0609020204030204" pitchFamily="49" charset="0"/>
              </a:rPr>
              <a:t>U, S, </a:t>
            </a:r>
            <a:r>
              <a:rPr lang="en-US" dirty="0" err="1">
                <a:solidFill>
                  <a:srgbClr val="000000"/>
                </a:solidFill>
                <a:latin typeface="Consolas" panose="020B0609020204030204" pitchFamily="49" charset="0"/>
              </a:rPr>
              <a:t>Vh</a:t>
            </a:r>
            <a:r>
              <a:rPr lang="en-US" dirty="0">
                <a:solidFill>
                  <a:srgbClr val="000000"/>
                </a:solidFill>
                <a:latin typeface="Consolas" panose="020B0609020204030204" pitchFamily="49" charset="0"/>
              </a:rPr>
              <a:t> = </a:t>
            </a:r>
            <a:r>
              <a:rPr lang="en-US" dirty="0" err="1">
                <a:solidFill>
                  <a:srgbClr val="000000"/>
                </a:solidFill>
                <a:latin typeface="Consolas" panose="020B0609020204030204" pitchFamily="49" charset="0"/>
              </a:rPr>
              <a:t>np.linalg.svd</a:t>
            </a:r>
            <a:r>
              <a:rPr lang="en-US" dirty="0">
                <a:solidFill>
                  <a:srgbClr val="000000"/>
                </a:solidFill>
                <a:latin typeface="Consolas" panose="020B0609020204030204" pitchFamily="49" charset="0"/>
              </a:rPr>
              <a:t>(F)</a:t>
            </a:r>
          </a:p>
          <a:p>
            <a:pPr marL="0" lvl="0" indent="0">
              <a:buNone/>
              <a:defRPr/>
            </a:pPr>
            <a:r>
              <a:rPr lang="en-US" dirty="0">
                <a:solidFill>
                  <a:srgbClr val="000000"/>
                </a:solidFill>
                <a:latin typeface="Consolas" panose="020B0609020204030204" pitchFamily="49" charset="0"/>
              </a:rPr>
              <a:t>S[-1] = 0</a:t>
            </a:r>
          </a:p>
          <a:p>
            <a:pPr marL="0" lvl="0" indent="0">
              <a:buNone/>
              <a:defRPr/>
            </a:pPr>
            <a:r>
              <a:rPr lang="en-US" dirty="0">
                <a:solidFill>
                  <a:srgbClr val="000000"/>
                </a:solidFill>
                <a:latin typeface="Consolas" panose="020B0609020204030204" pitchFamily="49" charset="0"/>
              </a:rPr>
              <a:t>F = U @ </a:t>
            </a:r>
            <a:r>
              <a:rPr lang="en-US" dirty="0" err="1">
                <a:solidFill>
                  <a:srgbClr val="000000"/>
                </a:solidFill>
                <a:latin typeface="Consolas" panose="020B0609020204030204" pitchFamily="49" charset="0"/>
              </a:rPr>
              <a:t>np.diagflat</a:t>
            </a:r>
            <a:r>
              <a:rPr lang="en-US" dirty="0">
                <a:solidFill>
                  <a:srgbClr val="000000"/>
                </a:solidFill>
                <a:latin typeface="Consolas" panose="020B0609020204030204" pitchFamily="49" charset="0"/>
              </a:rPr>
              <a:t>(S) @ </a:t>
            </a:r>
            <a:r>
              <a:rPr lang="en-US" dirty="0" err="1">
                <a:solidFill>
                  <a:srgbClr val="000000"/>
                </a:solidFill>
                <a:latin typeface="Consolas" panose="020B0609020204030204" pitchFamily="49" charset="0"/>
              </a:rPr>
              <a:t>Vh</a:t>
            </a:r>
            <a:endParaRPr lang="en-US" dirty="0">
              <a:solidFill>
                <a:srgbClr val="000000"/>
              </a:solidFill>
              <a:latin typeface="Consolas" panose="020B0609020204030204" pitchFamily="49" charset="0"/>
            </a:endParaRPr>
          </a:p>
        </p:txBody>
      </p:sp>
      <p:sp>
        <p:nvSpPr>
          <p:cNvPr id="7" name="Rectangle 6">
            <a:extLst>
              <a:ext uri="{FF2B5EF4-FFF2-40B4-BE49-F238E27FC236}">
                <a16:creationId xmlns:a16="http://schemas.microsoft.com/office/drawing/2014/main" id="{82A78985-42CD-44A9-A1F1-7F3CA1B4B816}"/>
              </a:ext>
            </a:extLst>
          </p:cNvPr>
          <p:cNvSpPr/>
          <p:nvPr/>
        </p:nvSpPr>
        <p:spPr>
          <a:xfrm>
            <a:off x="4758904" y="3154977"/>
            <a:ext cx="4156496" cy="1200329"/>
          </a:xfrm>
          <a:prstGeom prst="rect">
            <a:avLst/>
          </a:prstGeom>
        </p:spPr>
        <p:txBody>
          <a:bodyPr wrap="square">
            <a:spAutoFit/>
          </a:bodyPr>
          <a:lstStyle/>
          <a:p>
            <a:pPr marL="0" lvl="0" indent="0">
              <a:buNone/>
              <a:defRPr/>
            </a:pPr>
            <a:r>
              <a:rPr lang="en-US" dirty="0">
                <a:solidFill>
                  <a:srgbClr val="000000"/>
                </a:solidFill>
                <a:latin typeface="Consolas" panose="020B0609020204030204" pitchFamily="49" charset="0"/>
              </a:rPr>
              <a:t>Python </a:t>
            </a:r>
            <a:r>
              <a:rPr lang="en-US" dirty="0" err="1">
                <a:solidFill>
                  <a:srgbClr val="000000"/>
                </a:solidFill>
                <a:latin typeface="Consolas" panose="020B0609020204030204" pitchFamily="49" charset="0"/>
              </a:rPr>
              <a:t>Numpy</a:t>
            </a:r>
            <a:r>
              <a:rPr lang="en-US" dirty="0">
                <a:solidFill>
                  <a:srgbClr val="000000"/>
                </a:solidFill>
                <a:latin typeface="Consolas" panose="020B0609020204030204" pitchFamily="49" charset="0"/>
              </a:rPr>
              <a:t>:</a:t>
            </a:r>
          </a:p>
          <a:p>
            <a:pPr marL="0" lvl="0" indent="0">
              <a:buNone/>
              <a:defRPr/>
            </a:pPr>
            <a:r>
              <a:rPr lang="en-US" dirty="0">
                <a:solidFill>
                  <a:srgbClr val="000000"/>
                </a:solidFill>
                <a:latin typeface="Consolas" panose="020B0609020204030204" pitchFamily="49" charset="0"/>
              </a:rPr>
              <a:t>U, S, </a:t>
            </a:r>
            <a:r>
              <a:rPr lang="en-US" dirty="0" err="1">
                <a:solidFill>
                  <a:srgbClr val="000000"/>
                </a:solidFill>
                <a:latin typeface="Consolas" panose="020B0609020204030204" pitchFamily="49" charset="0"/>
              </a:rPr>
              <a:t>Vh</a:t>
            </a:r>
            <a:r>
              <a:rPr lang="en-US" dirty="0">
                <a:solidFill>
                  <a:srgbClr val="000000"/>
                </a:solidFill>
                <a:latin typeface="Consolas" panose="020B0609020204030204" pitchFamily="49" charset="0"/>
              </a:rPr>
              <a:t> = </a:t>
            </a:r>
            <a:r>
              <a:rPr lang="en-US" dirty="0" err="1">
                <a:solidFill>
                  <a:srgbClr val="000000"/>
                </a:solidFill>
                <a:latin typeface="Consolas" panose="020B0609020204030204" pitchFamily="49" charset="0"/>
              </a:rPr>
              <a:t>np.linalg.svd</a:t>
            </a:r>
            <a:r>
              <a:rPr lang="en-US" dirty="0">
                <a:solidFill>
                  <a:srgbClr val="000000"/>
                </a:solidFill>
                <a:latin typeface="Consolas" panose="020B0609020204030204" pitchFamily="49" charset="0"/>
              </a:rPr>
              <a:t>(A)</a:t>
            </a:r>
          </a:p>
          <a:p>
            <a:pPr marL="0" lvl="0" indent="0">
              <a:buNone/>
              <a:defRPr/>
            </a:pPr>
            <a:r>
              <a:rPr lang="en-US" dirty="0">
                <a:solidFill>
                  <a:srgbClr val="000000"/>
                </a:solidFill>
                <a:latin typeface="Consolas" panose="020B0609020204030204" pitchFamily="49" charset="0"/>
              </a:rPr>
              <a:t>F = </a:t>
            </a:r>
            <a:r>
              <a:rPr lang="en-US" dirty="0" err="1">
                <a:solidFill>
                  <a:srgbClr val="000000"/>
                </a:solidFill>
                <a:latin typeface="Consolas" panose="020B0609020204030204" pitchFamily="49" charset="0"/>
              </a:rPr>
              <a:t>Vh</a:t>
            </a:r>
            <a:r>
              <a:rPr lang="en-US" dirty="0">
                <a:solidFill>
                  <a:srgbClr val="000000"/>
                </a:solidFill>
                <a:latin typeface="Consolas" panose="020B0609020204030204" pitchFamily="49" charset="0"/>
              </a:rPr>
              <a:t>[-1,:]</a:t>
            </a:r>
          </a:p>
          <a:p>
            <a:pPr marL="0" lvl="0" indent="0">
              <a:buNone/>
              <a:defRPr/>
            </a:pPr>
            <a:r>
              <a:rPr lang="en-US" dirty="0">
                <a:solidFill>
                  <a:srgbClr val="000000"/>
                </a:solidFill>
                <a:latin typeface="Consolas" panose="020B0609020204030204" pitchFamily="49" charset="0"/>
              </a:rPr>
              <a:t>F = </a:t>
            </a:r>
            <a:r>
              <a:rPr lang="en-US" dirty="0" err="1">
                <a:solidFill>
                  <a:srgbClr val="000000"/>
                </a:solidFill>
                <a:latin typeface="Consolas" panose="020B0609020204030204" pitchFamily="49" charset="0"/>
              </a:rPr>
              <a:t>np.reshape</a:t>
            </a:r>
            <a:r>
              <a:rPr lang="en-US" dirty="0">
                <a:solidFill>
                  <a:srgbClr val="000000"/>
                </a:solidFill>
                <a:latin typeface="Consolas" panose="020B0609020204030204" pitchFamily="49" charset="0"/>
              </a:rPr>
              <a:t>(F, (3,3))</a:t>
            </a:r>
          </a:p>
        </p:txBody>
      </p:sp>
      <p:sp>
        <p:nvSpPr>
          <p:cNvPr id="5" name="TextBox 4">
            <a:extLst>
              <a:ext uri="{FF2B5EF4-FFF2-40B4-BE49-F238E27FC236}">
                <a16:creationId xmlns:a16="http://schemas.microsoft.com/office/drawing/2014/main" id="{12A386F4-41A1-49DA-AB36-DD8234A45498}"/>
              </a:ext>
            </a:extLst>
          </p:cNvPr>
          <p:cNvSpPr txBox="1"/>
          <p:nvPr/>
        </p:nvSpPr>
        <p:spPr>
          <a:xfrm>
            <a:off x="4735033" y="6259033"/>
            <a:ext cx="3886200" cy="369332"/>
          </a:xfrm>
          <a:prstGeom prst="rect">
            <a:avLst/>
          </a:prstGeom>
          <a:noFill/>
        </p:spPr>
        <p:txBody>
          <a:bodyPr wrap="square" rtlCol="0">
            <a:spAutoFit/>
          </a:bodyPr>
          <a:lstStyle/>
          <a:p>
            <a:r>
              <a:rPr lang="en-US" dirty="0"/>
              <a:t>@ operator = matrix multiplication</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p:txBody>
          <a:bodyPr/>
          <a:lstStyle/>
          <a:p>
            <a:r>
              <a:rPr lang="en-US"/>
              <a:t>Problem with eight-point algorithm</a:t>
            </a:r>
          </a:p>
        </p:txBody>
      </p:sp>
      <p:graphicFrame>
        <p:nvGraphicFramePr>
          <p:cNvPr id="3" name="Object 2"/>
          <p:cNvGraphicFramePr>
            <a:graphicFrameLocks noChangeAspect="1"/>
          </p:cNvGraphicFramePr>
          <p:nvPr/>
        </p:nvGraphicFramePr>
        <p:xfrm>
          <a:off x="1763713" y="1371600"/>
          <a:ext cx="6572250" cy="4267200"/>
        </p:xfrm>
        <a:graphic>
          <a:graphicData uri="http://schemas.openxmlformats.org/presentationml/2006/ole">
            <mc:AlternateContent xmlns:mc="http://schemas.openxmlformats.org/markup-compatibility/2006">
              <mc:Choice xmlns:v="urn:schemas-microsoft-com:vml" Requires="v">
                <p:oleObj spid="_x0000_s219163" name="Equation" r:id="rId4" imgW="2857320" imgH="1854000" progId="Equation.3">
                  <p:embed/>
                </p:oleObj>
              </mc:Choice>
              <mc:Fallback>
                <p:oleObj name="Equation" r:id="rId4" imgW="2857320" imgH="1854000" progId="Equation.3">
                  <p:embed/>
                  <p:pic>
                    <p:nvPicPr>
                      <p:cNvPr id="3"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3713" y="1371600"/>
                        <a:ext cx="65722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4186440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1763713" y="1371600"/>
          <a:ext cx="6572250" cy="4267200"/>
        </p:xfrm>
        <a:graphic>
          <a:graphicData uri="http://schemas.openxmlformats.org/presentationml/2006/ole">
            <mc:AlternateContent xmlns:mc="http://schemas.openxmlformats.org/markup-compatibility/2006">
              <mc:Choice xmlns:v="urn:schemas-microsoft-com:vml" Requires="v">
                <p:oleObj spid="_x0000_s220187" name="Equation" r:id="rId4" imgW="2857320" imgH="1854000" progId="Equation.3">
                  <p:embed/>
                </p:oleObj>
              </mc:Choice>
              <mc:Fallback>
                <p:oleObj name="Equation" r:id="rId4" imgW="2857320" imgH="1854000" progId="Equation.3">
                  <p:embed/>
                  <p:pic>
                    <p:nvPicPr>
                      <p:cNvPr id="2" name="Object 1"/>
                      <p:cNvPicPr>
                        <a:picLocks noChangeAspect="1" noChangeArrowheads="1"/>
                      </p:cNvPicPr>
                      <p:nvPr/>
                    </p:nvPicPr>
                    <p:blipFill>
                      <a:blip r:embed="rId5"/>
                      <a:srcRect/>
                      <a:stretch>
                        <a:fillRect/>
                      </a:stretch>
                    </p:blipFill>
                    <p:spPr bwMode="auto">
                      <a:xfrm>
                        <a:off x="1763713" y="1371600"/>
                        <a:ext cx="65722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19" name="Rectangle 3"/>
          <p:cNvSpPr>
            <a:spLocks noGrp="1" noChangeArrowheads="1"/>
          </p:cNvSpPr>
          <p:nvPr>
            <p:ph type="title"/>
          </p:nvPr>
        </p:nvSpPr>
        <p:spPr/>
        <p:txBody>
          <a:bodyPr/>
          <a:lstStyle/>
          <a:p>
            <a:r>
              <a:rPr lang="en-US"/>
              <a:t>Problem with eight-point algorithm</a:t>
            </a:r>
          </a:p>
        </p:txBody>
      </p:sp>
      <p:sp>
        <p:nvSpPr>
          <p:cNvPr id="716807" name="Rectangle 7"/>
          <p:cNvSpPr>
            <a:spLocks noGrp="1" noChangeArrowheads="1"/>
          </p:cNvSpPr>
          <p:nvPr>
            <p:ph type="body" idx="1"/>
          </p:nvPr>
        </p:nvSpPr>
        <p:spPr>
          <a:xfrm>
            <a:off x="685800" y="5257800"/>
            <a:ext cx="7772400" cy="1295400"/>
          </a:xfrm>
          <a:noFill/>
        </p:spPr>
        <p:txBody>
          <a:bodyPr/>
          <a:lstStyle/>
          <a:p>
            <a:r>
              <a:rPr lang="en-US"/>
              <a:t>Poor numerical conditioning</a:t>
            </a:r>
          </a:p>
          <a:p>
            <a:r>
              <a:rPr lang="en-US"/>
              <a:t>Can be fixed by rescaling the data</a:t>
            </a:r>
          </a:p>
        </p:txBody>
      </p:sp>
      <p:pic>
        <p:nvPicPr>
          <p:cNvPr id="9222" name="Picture 5"/>
          <p:cNvPicPr>
            <a:picLocks noChangeAspect="1" noChangeArrowheads="1"/>
          </p:cNvPicPr>
          <p:nvPr/>
        </p:nvPicPr>
        <p:blipFill>
          <a:blip r:embed="rId6" cstate="print"/>
          <a:srcRect r="11034"/>
          <a:stretch>
            <a:fillRect/>
          </a:stretch>
        </p:blipFill>
        <p:spPr bwMode="auto">
          <a:xfrm>
            <a:off x="704850" y="2593975"/>
            <a:ext cx="6076950" cy="1901825"/>
          </a:xfrm>
          <a:prstGeom prst="rect">
            <a:avLst/>
          </a:prstGeom>
          <a:noFill/>
          <a:ln w="9525">
            <a:noFill/>
            <a:miter lim="800000"/>
            <a:headEnd/>
            <a:tailEnd/>
          </a:ln>
        </p:spPr>
      </p:pic>
    </p:spTree>
    <p:extLst>
      <p:ext uri="{BB962C8B-B14F-4D97-AF65-F5344CB8AC3E}">
        <p14:creationId xmlns:p14="http://schemas.microsoft.com/office/powerpoint/2010/main" val="319510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680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07"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a:spLocks noGrp="1" noChangeArrowheads="1"/>
          </p:cNvSpPr>
          <p:nvPr>
            <p:ph type="title"/>
          </p:nvPr>
        </p:nvSpPr>
        <p:spPr/>
        <p:txBody>
          <a:bodyPr/>
          <a:lstStyle/>
          <a:p>
            <a:r>
              <a:rPr lang="en-US"/>
              <a:t>The normalized eight-point algorithm</a:t>
            </a:r>
          </a:p>
        </p:txBody>
      </p:sp>
      <p:sp>
        <p:nvSpPr>
          <p:cNvPr id="581645" name="Rectangle 13"/>
          <p:cNvSpPr>
            <a:spLocks noGrp="1" noChangeArrowheads="1"/>
          </p:cNvSpPr>
          <p:nvPr>
            <p:ph type="body" idx="1"/>
          </p:nvPr>
        </p:nvSpPr>
        <p:spPr>
          <a:xfrm>
            <a:off x="685800" y="1524000"/>
            <a:ext cx="7772400" cy="5105400"/>
          </a:xfrm>
        </p:spPr>
        <p:txBody>
          <a:bodyPr/>
          <a:lstStyle/>
          <a:p>
            <a:pPr>
              <a:buFontTx/>
              <a:buChar char="•"/>
            </a:pPr>
            <a:r>
              <a:rPr lang="en-US" sz="2400" dirty="0"/>
              <a:t>Center the image data at the origin, and scale it so the mean squared distance between the origin and the data points is 2 pixels</a:t>
            </a:r>
          </a:p>
          <a:p>
            <a:pPr>
              <a:buFontTx/>
              <a:buChar char="•"/>
            </a:pPr>
            <a:r>
              <a:rPr lang="en-US" sz="2400" dirty="0"/>
              <a:t>Use the eight-point algorithm to compute </a:t>
            </a:r>
            <a:r>
              <a:rPr lang="en-US" sz="2400" b="1" i="1" dirty="0"/>
              <a:t>F</a:t>
            </a:r>
            <a:r>
              <a:rPr lang="en-US" sz="2400" dirty="0"/>
              <a:t> from the normalized points</a:t>
            </a:r>
          </a:p>
          <a:p>
            <a:pPr>
              <a:buFontTx/>
              <a:buChar char="•"/>
            </a:pPr>
            <a:r>
              <a:rPr lang="en-US" sz="2400" dirty="0"/>
              <a:t>Enforce the rank-2 constraint (for example, take SVD of </a:t>
            </a:r>
            <a:r>
              <a:rPr lang="en-US" sz="2400" b="1" i="1" dirty="0"/>
              <a:t>F</a:t>
            </a:r>
            <a:r>
              <a:rPr lang="en-US" sz="2400" dirty="0"/>
              <a:t> and throw out the smallest singular value)</a:t>
            </a:r>
          </a:p>
          <a:p>
            <a:pPr>
              <a:buFontTx/>
              <a:buChar char="•"/>
            </a:pPr>
            <a:r>
              <a:rPr lang="en-US" sz="2400" dirty="0"/>
              <a:t>Transform fundamental matrix back to original units: if </a:t>
            </a:r>
            <a:r>
              <a:rPr lang="en-US" sz="2400" b="1" i="1" dirty="0"/>
              <a:t>T</a:t>
            </a:r>
            <a:r>
              <a:rPr lang="en-US" sz="2400" dirty="0"/>
              <a:t> and </a:t>
            </a:r>
            <a:r>
              <a:rPr lang="en-US" sz="2400" b="1" i="1" dirty="0"/>
              <a:t>T</a:t>
            </a:r>
            <a:r>
              <a:rPr lang="en-US" sz="2400" i="1" dirty="0"/>
              <a:t>’</a:t>
            </a:r>
            <a:r>
              <a:rPr lang="en-US" sz="2400" dirty="0"/>
              <a:t> are the normalizing transformations in the two images, than the fundamental matrix in original coordinates is </a:t>
            </a:r>
            <a:r>
              <a:rPr lang="en-US" sz="2400" b="1" i="1" dirty="0"/>
              <a:t>T</a:t>
            </a:r>
            <a:r>
              <a:rPr lang="en-US" sz="2400" i="1" dirty="0"/>
              <a:t>’</a:t>
            </a:r>
            <a:r>
              <a:rPr lang="en-US" sz="2400" i="1" baseline="30000" dirty="0"/>
              <a:t>T</a:t>
            </a:r>
            <a:r>
              <a:rPr lang="en-US" sz="2400" b="1" i="1" baseline="30000" dirty="0"/>
              <a:t> </a:t>
            </a:r>
            <a:r>
              <a:rPr lang="en-US" sz="2400" b="1" i="1" dirty="0"/>
              <a:t>F T</a:t>
            </a:r>
          </a:p>
        </p:txBody>
      </p:sp>
      <p:sp>
        <p:nvSpPr>
          <p:cNvPr id="25604" name="Text Box 12"/>
          <p:cNvSpPr txBox="1">
            <a:spLocks noChangeArrowheads="1"/>
          </p:cNvSpPr>
          <p:nvPr/>
        </p:nvSpPr>
        <p:spPr bwMode="auto">
          <a:xfrm>
            <a:off x="3336925" y="914400"/>
            <a:ext cx="2201863" cy="457200"/>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mn-ea"/>
                <a:cs typeface="Arial" charset="0"/>
              </a:rPr>
              <a:t>(Hartley, 1995)</a:t>
            </a:r>
          </a:p>
        </p:txBody>
      </p:sp>
    </p:spTree>
    <p:extLst>
      <p:ext uri="{BB962C8B-B14F-4D97-AF65-F5344CB8AC3E}">
        <p14:creationId xmlns:p14="http://schemas.microsoft.com/office/powerpoint/2010/main" val="196453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16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164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164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164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645" grpId="0" build="p"/>
    </p:bldLst>
  </p:timing>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7-point algorithm</a:t>
            </a:r>
          </a:p>
        </p:txBody>
      </p:sp>
      <p:pic>
        <p:nvPicPr>
          <p:cNvPr id="268290" name="Picture 2"/>
          <p:cNvPicPr>
            <a:picLocks noChangeAspect="1" noChangeArrowheads="1"/>
          </p:cNvPicPr>
          <p:nvPr/>
        </p:nvPicPr>
        <p:blipFill>
          <a:blip r:embed="rId2" cstate="print"/>
          <a:srcRect/>
          <a:stretch>
            <a:fillRect/>
          </a:stretch>
        </p:blipFill>
        <p:spPr bwMode="auto">
          <a:xfrm>
            <a:off x="533400" y="990600"/>
            <a:ext cx="8217226" cy="4724400"/>
          </a:xfrm>
          <a:prstGeom prst="rect">
            <a:avLst/>
          </a:prstGeom>
          <a:noFill/>
          <a:ln w="9525">
            <a:noFill/>
            <a:miter lim="800000"/>
            <a:headEnd/>
            <a:tailEnd/>
          </a:ln>
        </p:spPr>
      </p:pic>
      <p:sp>
        <p:nvSpPr>
          <p:cNvPr id="10" name="TextBox 9"/>
          <p:cNvSpPr txBox="1"/>
          <p:nvPr/>
        </p:nvSpPr>
        <p:spPr>
          <a:xfrm>
            <a:off x="838200" y="5715000"/>
            <a:ext cx="7620000" cy="70788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Faster (need fewer points) and could be more robust (fewer points), but also need to check for degenerate cases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“Gold standard” algorithm</a:t>
            </a:r>
          </a:p>
        </p:txBody>
      </p:sp>
      <p:sp>
        <p:nvSpPr>
          <p:cNvPr id="3" name="Content Placeholder 2"/>
          <p:cNvSpPr>
            <a:spLocks noGrp="1"/>
          </p:cNvSpPr>
          <p:nvPr>
            <p:ph idx="1"/>
          </p:nvPr>
        </p:nvSpPr>
        <p:spPr/>
        <p:txBody>
          <a:bodyPr/>
          <a:lstStyle/>
          <a:p>
            <a:r>
              <a:rPr lang="en-US" dirty="0"/>
              <a:t>Use 8-point algorithm to get initial value of F</a:t>
            </a:r>
          </a:p>
          <a:p>
            <a:r>
              <a:rPr lang="en-US" dirty="0"/>
              <a:t>Use F to solve for P and P’ (discussed later)</a:t>
            </a:r>
          </a:p>
          <a:p>
            <a:r>
              <a:rPr lang="en-US" dirty="0"/>
              <a:t>Jointly solve for 3d points </a:t>
            </a:r>
            <a:r>
              <a:rPr lang="en-US" b="1" dirty="0"/>
              <a:t>X</a:t>
            </a:r>
            <a:r>
              <a:rPr lang="en-US" dirty="0"/>
              <a:t> and </a:t>
            </a:r>
            <a:r>
              <a:rPr lang="en-US" b="1" dirty="0"/>
              <a:t>F </a:t>
            </a:r>
            <a:r>
              <a:rPr lang="en-US" dirty="0"/>
              <a:t>that minimize the squared re-projection error</a:t>
            </a:r>
          </a:p>
          <a:p>
            <a:endParaRPr lang="en-US" dirty="0"/>
          </a:p>
        </p:txBody>
      </p:sp>
      <p:grpSp>
        <p:nvGrpSpPr>
          <p:cNvPr id="4" name="Group 14"/>
          <p:cNvGrpSpPr>
            <a:grpSpLocks noChangeAspect="1"/>
          </p:cNvGrpSpPr>
          <p:nvPr/>
        </p:nvGrpSpPr>
        <p:grpSpPr bwMode="auto">
          <a:xfrm>
            <a:off x="2438400" y="3352800"/>
            <a:ext cx="4495800" cy="2604896"/>
            <a:chOff x="1676400" y="762000"/>
            <a:chExt cx="5457825" cy="3162300"/>
          </a:xfrm>
        </p:grpSpPr>
        <p:grpSp>
          <p:nvGrpSpPr>
            <p:cNvPr id="5" name="Group 10"/>
            <p:cNvGrpSpPr>
              <a:grpSpLocks/>
            </p:cNvGrpSpPr>
            <p:nvPr/>
          </p:nvGrpSpPr>
          <p:grpSpPr bwMode="auto">
            <a:xfrm>
              <a:off x="1676400" y="762000"/>
              <a:ext cx="5457825" cy="3162300"/>
              <a:chOff x="1676400" y="762000"/>
              <a:chExt cx="5457825" cy="3162300"/>
            </a:xfrm>
          </p:grpSpPr>
          <p:pic>
            <p:nvPicPr>
              <p:cNvPr id="7" name="Picture 2"/>
              <p:cNvPicPr>
                <a:picLocks noChangeAspect="1" noChangeArrowheads="1"/>
              </p:cNvPicPr>
              <p:nvPr/>
            </p:nvPicPr>
            <p:blipFill>
              <a:blip r:embed="rId2" cstate="print"/>
              <a:srcRect/>
              <a:stretch>
                <a:fillRect/>
              </a:stretch>
            </p:blipFill>
            <p:spPr bwMode="auto">
              <a:xfrm>
                <a:off x="1676400" y="762000"/>
                <a:ext cx="5457825" cy="3162300"/>
              </a:xfrm>
              <a:prstGeom prst="rect">
                <a:avLst/>
              </a:prstGeom>
              <a:noFill/>
              <a:ln w="9525">
                <a:noFill/>
                <a:miter lim="800000"/>
                <a:headEnd/>
                <a:tailEnd/>
              </a:ln>
            </p:spPr>
          </p:pic>
          <p:sp>
            <p:nvSpPr>
              <p:cNvPr id="8" name="TextBox 4"/>
              <p:cNvSpPr txBox="1">
                <a:spLocks noChangeArrowheads="1"/>
              </p:cNvSpPr>
              <p:nvPr/>
            </p:nvSpPr>
            <p:spPr bwMode="auto">
              <a:xfrm>
                <a:off x="4597052" y="951978"/>
                <a:ext cx="338554" cy="369332"/>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X</a:t>
                </a:r>
              </a:p>
            </p:txBody>
          </p:sp>
          <p:sp>
            <p:nvSpPr>
              <p:cNvPr id="9" name="Rounded Rectangle 8"/>
              <p:cNvSpPr/>
              <p:nvPr/>
            </p:nvSpPr>
            <p:spPr>
              <a:xfrm>
                <a:off x="2870200" y="2400300"/>
                <a:ext cx="152400" cy="1524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p:nvSpPr>
            <p:spPr>
              <a:xfrm>
                <a:off x="5778500" y="2387600"/>
                <a:ext cx="152400" cy="1524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5"/>
              <p:cNvSpPr txBox="1">
                <a:spLocks noChangeArrowheads="1"/>
              </p:cNvSpPr>
              <p:nvPr/>
            </p:nvSpPr>
            <p:spPr bwMode="auto">
              <a:xfrm>
                <a:off x="2819400" y="2286000"/>
                <a:ext cx="287258" cy="338554"/>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mn-ea"/>
                    <a:cs typeface="+mn-cs"/>
                  </a:rPr>
                  <a:t>x</a:t>
                </a:r>
              </a:p>
            </p:txBody>
          </p:sp>
          <p:sp>
            <p:nvSpPr>
              <p:cNvPr id="12" name="TextBox 9"/>
              <p:cNvSpPr txBox="1">
                <a:spLocks noChangeArrowheads="1"/>
              </p:cNvSpPr>
              <p:nvPr/>
            </p:nvSpPr>
            <p:spPr bwMode="auto">
              <a:xfrm>
                <a:off x="5740052" y="2286000"/>
                <a:ext cx="325730" cy="338554"/>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mn-ea"/>
                    <a:cs typeface="+mn-cs"/>
                  </a:rPr>
                  <a:t>x'</a:t>
                </a:r>
              </a:p>
            </p:txBody>
          </p:sp>
        </p:grpSp>
        <p:sp>
          <p:nvSpPr>
            <p:cNvPr id="6" name="Rounded Rectangle 5"/>
            <p:cNvSpPr/>
            <p:nvPr/>
          </p:nvSpPr>
          <p:spPr>
            <a:xfrm>
              <a:off x="2819400" y="2400300"/>
              <a:ext cx="76200" cy="1524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3" name="TextBox 12"/>
          <p:cNvSpPr txBox="1"/>
          <p:nvPr/>
        </p:nvSpPr>
        <p:spPr>
          <a:xfrm>
            <a:off x="82742" y="6400800"/>
            <a:ext cx="910172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See Algorithm 11.2 and Algorithm 11.3 in Hartley-Zisserman (pages 284-285) for details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6"/>
          <p:cNvSpPr>
            <a:spLocks noGrp="1" noChangeArrowheads="1"/>
          </p:cNvSpPr>
          <p:nvPr>
            <p:ph type="title"/>
          </p:nvPr>
        </p:nvSpPr>
        <p:spPr/>
        <p:txBody>
          <a:bodyPr/>
          <a:lstStyle/>
          <a:p>
            <a:r>
              <a:rPr lang="en-US"/>
              <a:t>Comparison of estimation algorithms</a:t>
            </a:r>
          </a:p>
        </p:txBody>
      </p:sp>
      <p:graphicFrame>
        <p:nvGraphicFramePr>
          <p:cNvPr id="10242" name="Object 5"/>
          <p:cNvGraphicFramePr>
            <a:graphicFrameLocks noGrp="1" noChangeAspect="1"/>
          </p:cNvGraphicFramePr>
          <p:nvPr>
            <p:ph idx="1"/>
          </p:nvPr>
        </p:nvGraphicFramePr>
        <p:xfrm>
          <a:off x="2324100" y="914400"/>
          <a:ext cx="4533900" cy="4533900"/>
        </p:xfrm>
        <a:graphic>
          <a:graphicData uri="http://schemas.openxmlformats.org/presentationml/2006/ole">
            <mc:AlternateContent xmlns:mc="http://schemas.openxmlformats.org/markup-compatibility/2006">
              <mc:Choice xmlns:v="urn:schemas-microsoft-com:vml" Requires="v">
                <p:oleObj spid="_x0000_s221211" name="Image" r:id="rId4" imgW="7250794" imgH="7250794" progId="">
                  <p:embed/>
                </p:oleObj>
              </mc:Choice>
              <mc:Fallback>
                <p:oleObj name="Image" r:id="rId4" imgW="7250794" imgH="7250794" progId="">
                  <p:embed/>
                  <p:pic>
                    <p:nvPicPr>
                      <p:cNvPr id="10242"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4100" y="914400"/>
                        <a:ext cx="45339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234" name="Group 114"/>
          <p:cNvGraphicFramePr>
            <a:graphicFrameLocks noGrp="1"/>
          </p:cNvGraphicFramePr>
          <p:nvPr/>
        </p:nvGraphicFramePr>
        <p:xfrm>
          <a:off x="457200" y="5638800"/>
          <a:ext cx="8229600" cy="1027114"/>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984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8-point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Normalized 8-point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Nonlinear least squares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63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Av. Dist.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2.33 pixels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0.92 pixel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0.86 pixel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22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Av. Dist.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2.18 pixels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0.85 pixel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0.80 pixel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01" name="Title 6"/>
          <p:cNvSpPr>
            <a:spLocks noGrp="1"/>
          </p:cNvSpPr>
          <p:nvPr>
            <p:ph type="title"/>
          </p:nvPr>
        </p:nvSpPr>
        <p:spPr/>
        <p:txBody>
          <a:bodyPr>
            <a:normAutofit fontScale="90000"/>
          </a:bodyPr>
          <a:lstStyle/>
          <a:p>
            <a:pPr>
              <a:defRPr/>
            </a:pPr>
            <a:r>
              <a:rPr lang="en-US" dirty="0"/>
              <a:t>We can get projection matrices P and P’ up to a projective ambiguity</a:t>
            </a:r>
          </a:p>
        </p:txBody>
      </p:sp>
      <p:sp>
        <p:nvSpPr>
          <p:cNvPr id="8" name="Content Placeholder 7"/>
          <p:cNvSpPr>
            <a:spLocks noGrp="1"/>
          </p:cNvSpPr>
          <p:nvPr>
            <p:ph idx="1"/>
          </p:nvPr>
        </p:nvSpPr>
        <p:spPr/>
        <p:txBody>
          <a:bodyPr>
            <a:normAutofit/>
          </a:bodyPr>
          <a:lstStyle/>
          <a:p>
            <a:pPr>
              <a:defRPr/>
            </a:pPr>
            <a:endParaRPr lang="en-US" dirty="0"/>
          </a:p>
          <a:p>
            <a:pPr>
              <a:defRPr/>
            </a:pPr>
            <a:endParaRPr lang="en-US" dirty="0"/>
          </a:p>
          <a:p>
            <a:pPr>
              <a:defRPr/>
            </a:pPr>
            <a:endParaRPr lang="en-US" dirty="0"/>
          </a:p>
          <a:p>
            <a:pPr>
              <a:defRPr/>
            </a:pPr>
            <a:endParaRPr lang="en-US" dirty="0"/>
          </a:p>
          <a:p>
            <a:pPr>
              <a:defRPr/>
            </a:pPr>
            <a:endParaRPr lang="en-US" dirty="0">
              <a:hlinkClick r:id="rId3"/>
            </a:endParaRPr>
          </a:p>
          <a:p>
            <a:pPr>
              <a:buNone/>
              <a:defRPr/>
            </a:pPr>
            <a:r>
              <a:rPr lang="en-US" dirty="0"/>
              <a:t>	MATLAB </a:t>
            </a:r>
            <a:r>
              <a:rPr lang="en-US" dirty="0">
                <a:hlinkClick r:id="rId3"/>
              </a:rPr>
              <a:t>Code</a:t>
            </a:r>
            <a:r>
              <a:rPr lang="en-US" dirty="0"/>
              <a:t>:</a:t>
            </a:r>
          </a:p>
          <a:p>
            <a:pPr>
              <a:buFont typeface="Arial" charset="0"/>
              <a:buNone/>
              <a:defRPr/>
            </a:pPr>
            <a:r>
              <a:rPr lang="en-US" sz="2200" dirty="0"/>
              <a:t>	</a:t>
            </a:r>
            <a:r>
              <a:rPr lang="en-US" sz="2200" dirty="0">
                <a:latin typeface="Courier New" pitchFamily="49" charset="0"/>
                <a:cs typeface="Courier New" pitchFamily="49" charset="0"/>
              </a:rPr>
              <a:t>function P = </a:t>
            </a:r>
            <a:r>
              <a:rPr lang="en-US" sz="2200" dirty="0" err="1">
                <a:latin typeface="Courier New" pitchFamily="49" charset="0"/>
                <a:cs typeface="Courier New" pitchFamily="49" charset="0"/>
              </a:rPr>
              <a:t>vgg_P_from_F</a:t>
            </a:r>
            <a:r>
              <a:rPr lang="en-US" sz="2200" dirty="0">
                <a:latin typeface="Courier New" pitchFamily="49" charset="0"/>
                <a:cs typeface="Courier New" pitchFamily="49" charset="0"/>
              </a:rPr>
              <a:t>(F)</a:t>
            </a:r>
          </a:p>
          <a:p>
            <a:pPr>
              <a:buFont typeface="Arial" charset="0"/>
              <a:buNone/>
              <a:defRPr/>
            </a:pPr>
            <a:r>
              <a:rPr lang="en-US" sz="2200" dirty="0">
                <a:latin typeface="Courier New" pitchFamily="49" charset="0"/>
                <a:cs typeface="Courier New" pitchFamily="49" charset="0"/>
              </a:rPr>
              <a:t>	[U,S,V] = </a:t>
            </a:r>
            <a:r>
              <a:rPr lang="en-US" sz="2200" dirty="0" err="1">
                <a:latin typeface="Courier New" pitchFamily="49" charset="0"/>
                <a:cs typeface="Courier New" pitchFamily="49" charset="0"/>
              </a:rPr>
              <a:t>svd</a:t>
            </a:r>
            <a:r>
              <a:rPr lang="en-US" sz="2200" dirty="0">
                <a:latin typeface="Courier New" pitchFamily="49" charset="0"/>
                <a:cs typeface="Courier New" pitchFamily="49" charset="0"/>
              </a:rPr>
              <a:t>(F);</a:t>
            </a:r>
          </a:p>
          <a:p>
            <a:pPr>
              <a:buFont typeface="Arial" charset="0"/>
              <a:buNone/>
              <a:defRPr/>
            </a:pPr>
            <a:r>
              <a:rPr lang="en-US" sz="2200" dirty="0">
                <a:latin typeface="Courier New" pitchFamily="49" charset="0"/>
                <a:cs typeface="Courier New" pitchFamily="49" charset="0"/>
              </a:rPr>
              <a:t>	e = U(:,3);</a:t>
            </a:r>
          </a:p>
          <a:p>
            <a:pPr>
              <a:buFont typeface="Arial" charset="0"/>
              <a:buNone/>
              <a:defRPr/>
            </a:pPr>
            <a:r>
              <a:rPr lang="en-US" sz="2200" dirty="0">
                <a:latin typeface="Courier New" pitchFamily="49" charset="0"/>
                <a:cs typeface="Courier New" pitchFamily="49" charset="0"/>
              </a:rPr>
              <a:t>	P = [-</a:t>
            </a:r>
            <a:r>
              <a:rPr lang="en-US" sz="2200" dirty="0" err="1">
                <a:latin typeface="Courier New" pitchFamily="49" charset="0"/>
                <a:cs typeface="Courier New" pitchFamily="49" charset="0"/>
              </a:rPr>
              <a:t>vgg_contreps</a:t>
            </a:r>
            <a:r>
              <a:rPr lang="en-US" sz="2200" dirty="0">
                <a:latin typeface="Courier New" pitchFamily="49" charset="0"/>
                <a:cs typeface="Courier New" pitchFamily="49" charset="0"/>
              </a:rPr>
              <a:t>(e)*F e];</a:t>
            </a:r>
          </a:p>
          <a:p>
            <a:pPr>
              <a:defRPr/>
            </a:pPr>
            <a:endParaRPr lang="en-US" dirty="0"/>
          </a:p>
        </p:txBody>
      </p:sp>
      <p:graphicFrame>
        <p:nvGraphicFramePr>
          <p:cNvPr id="15366" name="Object 3"/>
          <p:cNvGraphicFramePr>
            <a:graphicFrameLocks noChangeAspect="1"/>
          </p:cNvGraphicFramePr>
          <p:nvPr/>
        </p:nvGraphicFramePr>
        <p:xfrm>
          <a:off x="914400" y="2514600"/>
          <a:ext cx="1635125" cy="588963"/>
        </p:xfrm>
        <a:graphic>
          <a:graphicData uri="http://schemas.openxmlformats.org/presentationml/2006/ole">
            <mc:AlternateContent xmlns:mc="http://schemas.openxmlformats.org/markup-compatibility/2006">
              <mc:Choice xmlns:v="urn:schemas-microsoft-com:vml" Requires="v">
                <p:oleObj spid="_x0000_s222285" name="Equation" r:id="rId4" imgW="596880" imgH="215640" progId="Equation.3">
                  <p:embed/>
                </p:oleObj>
              </mc:Choice>
              <mc:Fallback>
                <p:oleObj name="Equation" r:id="rId4" imgW="596880" imgH="215640" progId="Equation.3">
                  <p:embed/>
                  <p:pic>
                    <p:nvPicPr>
                      <p:cNvPr id="15366"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514600"/>
                        <a:ext cx="1635125" cy="588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3"/>
          <p:cNvGraphicFramePr>
            <a:graphicFrameLocks noChangeAspect="1"/>
          </p:cNvGraphicFramePr>
          <p:nvPr/>
        </p:nvGraphicFramePr>
        <p:xfrm>
          <a:off x="2895600" y="2514600"/>
          <a:ext cx="2625725" cy="617538"/>
        </p:xfrm>
        <a:graphic>
          <a:graphicData uri="http://schemas.openxmlformats.org/presentationml/2006/ole">
            <mc:AlternateContent xmlns:mc="http://schemas.openxmlformats.org/markup-compatibility/2006">
              <mc:Choice xmlns:v="urn:schemas-microsoft-com:vml" Requires="v">
                <p:oleObj spid="_x0000_s222286" name="Equation" r:id="rId6" imgW="914400" imgH="215640" progId="Equation.3">
                  <p:embed/>
                </p:oleObj>
              </mc:Choice>
              <mc:Fallback>
                <p:oleObj name="Equation" r:id="rId6" imgW="914400" imgH="215640" progId="Equation.3">
                  <p:embed/>
                  <p:pic>
                    <p:nvPicPr>
                      <p:cNvPr id="2"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95600" y="2514600"/>
                        <a:ext cx="2625725" cy="617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Object 3"/>
          <p:cNvGraphicFramePr>
            <a:graphicFrameLocks noChangeAspect="1"/>
          </p:cNvGraphicFramePr>
          <p:nvPr/>
        </p:nvGraphicFramePr>
        <p:xfrm>
          <a:off x="5791200" y="2514600"/>
          <a:ext cx="1447800" cy="549275"/>
        </p:xfrm>
        <a:graphic>
          <a:graphicData uri="http://schemas.openxmlformats.org/presentationml/2006/ole">
            <mc:AlternateContent xmlns:mc="http://schemas.openxmlformats.org/markup-compatibility/2006">
              <mc:Choice xmlns:v="urn:schemas-microsoft-com:vml" Requires="v">
                <p:oleObj spid="_x0000_s222287" name="Equation" r:id="rId8" imgW="533160" imgH="203040" progId="Equation.3">
                  <p:embed/>
                </p:oleObj>
              </mc:Choice>
              <mc:Fallback>
                <p:oleObj name="Equation" r:id="rId8" imgW="533160" imgH="203040" progId="Equation.3">
                  <p:embed/>
                  <p:pic>
                    <p:nvPicPr>
                      <p:cNvPr id="3"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1200" y="2514600"/>
                        <a:ext cx="1447800" cy="549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3" name="TextBox 14"/>
          <p:cNvSpPr txBox="1">
            <a:spLocks noChangeArrowheads="1"/>
          </p:cNvSpPr>
          <p:nvPr/>
        </p:nvSpPr>
        <p:spPr bwMode="auto">
          <a:xfrm>
            <a:off x="1600200" y="3225800"/>
            <a:ext cx="6445995" cy="5847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charset="0"/>
                <a:ea typeface="+mn-ea"/>
                <a:cs typeface="+mn-cs"/>
              </a:rPr>
              <a:t>See Hartley-Zisserman p. 255-256</a:t>
            </a:r>
          </a:p>
        </p:txBody>
      </p:sp>
      <p:sp>
        <p:nvSpPr>
          <p:cNvPr id="9" name="TextBox 8"/>
          <p:cNvSpPr txBox="1"/>
          <p:nvPr/>
        </p:nvSpPr>
        <p:spPr>
          <a:xfrm>
            <a:off x="5029200" y="1600200"/>
            <a:ext cx="15359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K’*translation</a:t>
            </a:r>
          </a:p>
        </p:txBody>
      </p:sp>
      <p:cxnSp>
        <p:nvCxnSpPr>
          <p:cNvPr id="11" name="Straight Arrow Connector 10"/>
          <p:cNvCxnSpPr>
            <a:stCxn id="9" idx="2"/>
          </p:cNvCxnSpPr>
          <p:nvPr/>
        </p:nvCxnSpPr>
        <p:spPr>
          <a:xfrm rot="5400000">
            <a:off x="5293066" y="2010467"/>
            <a:ext cx="545068" cy="4631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a:off x="4223266" y="2253734"/>
            <a:ext cx="39266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810000" y="1676400"/>
            <a:ext cx="124104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K’*rotation</a:t>
            </a:r>
          </a:p>
        </p:txBody>
      </p:sp>
      <p:sp>
        <p:nvSpPr>
          <p:cNvPr id="4" name="TextBox 3"/>
          <p:cNvSpPr txBox="1"/>
          <p:nvPr/>
        </p:nvSpPr>
        <p:spPr>
          <a:xfrm>
            <a:off x="366938" y="6248400"/>
            <a:ext cx="8457765"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If we know the intrinsic matrices (K and K’), we can resolve the ambiguity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8600" y="76200"/>
            <a:ext cx="8763000" cy="838200"/>
          </a:xfrm>
        </p:spPr>
        <p:txBody>
          <a:bodyPr>
            <a:noAutofit/>
          </a:bodyPr>
          <a:lstStyle/>
          <a:p>
            <a:r>
              <a:rPr lang="en-US" sz="3600" dirty="0"/>
              <a:t>From </a:t>
            </a:r>
            <a:r>
              <a:rPr lang="en-US" sz="3600" dirty="0" err="1"/>
              <a:t>epipolar</a:t>
            </a:r>
            <a:r>
              <a:rPr lang="en-US" sz="3600" dirty="0"/>
              <a:t> geometry to camera calibration</a:t>
            </a:r>
          </a:p>
        </p:txBody>
      </p:sp>
      <p:sp>
        <p:nvSpPr>
          <p:cNvPr id="25603" name="Rectangle 3"/>
          <p:cNvSpPr>
            <a:spLocks noGrp="1" noChangeArrowheads="1"/>
          </p:cNvSpPr>
          <p:nvPr>
            <p:ph type="body" idx="1"/>
          </p:nvPr>
        </p:nvSpPr>
        <p:spPr>
          <a:xfrm>
            <a:off x="457200" y="990600"/>
            <a:ext cx="8229600" cy="5410200"/>
          </a:xfrm>
        </p:spPr>
        <p:txBody>
          <a:bodyPr>
            <a:normAutofit/>
          </a:bodyPr>
          <a:lstStyle/>
          <a:p>
            <a:pPr>
              <a:buFontTx/>
              <a:buChar char="•"/>
            </a:pPr>
            <a:endParaRPr lang="en-US" sz="2400" dirty="0"/>
          </a:p>
          <a:p>
            <a:pPr>
              <a:buFontTx/>
              <a:buChar char="•"/>
            </a:pPr>
            <a:r>
              <a:rPr lang="en-US" sz="2400" dirty="0"/>
              <a:t>If we know the calibration matrices of the two cameras, we can estimate the essential matrix: </a:t>
            </a:r>
            <a:r>
              <a:rPr lang="en-US" sz="2400" i="1" dirty="0"/>
              <a:t>E = K</a:t>
            </a:r>
            <a:r>
              <a:rPr lang="en-US" sz="2400" i="1" baseline="30000" dirty="0"/>
              <a:t>T</a:t>
            </a:r>
            <a:r>
              <a:rPr lang="en-US" sz="2400" i="1" dirty="0"/>
              <a:t>FK’</a:t>
            </a:r>
          </a:p>
          <a:p>
            <a:pPr>
              <a:buFontTx/>
              <a:buChar char="•"/>
            </a:pPr>
            <a:endParaRPr lang="en-US" sz="2400" dirty="0"/>
          </a:p>
          <a:p>
            <a:pPr>
              <a:buFontTx/>
              <a:buChar char="•"/>
            </a:pPr>
            <a:r>
              <a:rPr lang="en-US" sz="2400" dirty="0"/>
              <a:t>The essential matrix gives us the relative rotation and translation between the cameras, or their extrinsic parameters.</a:t>
            </a:r>
          </a:p>
          <a:p>
            <a:pPr>
              <a:buFontTx/>
              <a:buChar char="•"/>
            </a:pPr>
            <a:endParaRPr lang="en-US" sz="2400" dirty="0"/>
          </a:p>
          <a:p>
            <a:pPr>
              <a:buFontTx/>
              <a:buChar char="•"/>
            </a:pPr>
            <a:r>
              <a:rPr lang="en-US" sz="2400" dirty="0"/>
              <a:t>Fundamental matrix lets us compute relationship up to scale for cameras with unknown intrinsic calibrations.</a:t>
            </a:r>
          </a:p>
          <a:p>
            <a:pPr>
              <a:buFontTx/>
              <a:buChar char="•"/>
            </a:pPr>
            <a:endParaRPr lang="en-US" sz="2400" dirty="0"/>
          </a:p>
          <a:p>
            <a:pPr>
              <a:buFontTx/>
              <a:buChar char="•"/>
            </a:pPr>
            <a:r>
              <a:rPr lang="en-US" sz="2400" dirty="0"/>
              <a:t>Estimating the fundamental matrix is a kind of “weak calibration”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03">
                                            <p:txEl>
                                              <p:pRg st="3" end="3"/>
                                            </p:txEl>
                                          </p:spTgt>
                                        </p:tgtEl>
                                        <p:attrNameLst>
                                          <p:attrName>style.visibility</p:attrName>
                                        </p:attrNameLst>
                                      </p:cBhvr>
                                      <p:to>
                                        <p:strVal val="visible"/>
                                      </p:to>
                                    </p:set>
                                    <p:animEffect transition="in" filter="fade">
                                      <p:cBhvr>
                                        <p:cTn id="7" dur="500"/>
                                        <p:tgtEl>
                                          <p:spTgt spid="2560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603">
                                            <p:txEl>
                                              <p:pRg st="5" end="5"/>
                                            </p:txEl>
                                          </p:spTgt>
                                        </p:tgtEl>
                                        <p:attrNameLst>
                                          <p:attrName>style.visibility</p:attrName>
                                        </p:attrNameLst>
                                      </p:cBhvr>
                                      <p:to>
                                        <p:strVal val="visible"/>
                                      </p:to>
                                    </p:set>
                                    <p:animEffect transition="in" filter="fade">
                                      <p:cBhvr>
                                        <p:cTn id="12" dur="500"/>
                                        <p:tgtEl>
                                          <p:spTgt spid="2560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603">
                                            <p:txEl>
                                              <p:pRg st="7" end="7"/>
                                            </p:txEl>
                                          </p:spTgt>
                                        </p:tgtEl>
                                        <p:attrNameLst>
                                          <p:attrName>style.visibility</p:attrName>
                                        </p:attrNameLst>
                                      </p:cBhvr>
                                      <p:to>
                                        <p:strVal val="visible"/>
                                      </p:to>
                                    </p:set>
                                    <p:animEffect transition="in" filter="fade">
                                      <p:cBhvr>
                                        <p:cTn id="17" dur="500"/>
                                        <p:tgtEl>
                                          <p:spTgt spid="2560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dirty="0"/>
              <a:t>Let’s recap…</a:t>
            </a:r>
          </a:p>
        </p:txBody>
      </p:sp>
      <p:sp>
        <p:nvSpPr>
          <p:cNvPr id="27651" name="Content Placeholder 2"/>
          <p:cNvSpPr>
            <a:spLocks noGrp="1"/>
          </p:cNvSpPr>
          <p:nvPr>
            <p:ph idx="1"/>
          </p:nvPr>
        </p:nvSpPr>
        <p:spPr/>
        <p:txBody>
          <a:bodyPr/>
          <a:lstStyle/>
          <a:p>
            <a:r>
              <a:rPr lang="en-US" dirty="0">
                <a:hlinkClick r:id="rId2"/>
              </a:rPr>
              <a:t>Fundamental matrix song</a:t>
            </a:r>
            <a:endParaRPr lang="en-US" dirty="0"/>
          </a:p>
          <a:p>
            <a:endParaRPr lang="en-US" dirty="0"/>
          </a:p>
          <a:p>
            <a:r>
              <a:rPr lang="en-US" dirty="0">
                <a:hlinkClick r:id="rId2"/>
              </a:rPr>
              <a:t>http://danielwedge.com/fmatrix/</a:t>
            </a:r>
            <a:endParaRPr lang="en-US" dirty="0"/>
          </a:p>
        </p:txBody>
      </p:sp>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F30B8F-CAE0-40A9-85A5-A4FBDCD018B4}"/>
              </a:ext>
            </a:extLst>
          </p:cNvPr>
          <p:cNvSpPr>
            <a:spLocks noGrp="1"/>
          </p:cNvSpPr>
          <p:nvPr>
            <p:ph idx="1"/>
          </p:nvPr>
        </p:nvSpPr>
        <p:spPr/>
        <p:txBody>
          <a:bodyPr/>
          <a:lstStyle/>
          <a:p>
            <a:pPr marL="0" indent="0" algn="ctr">
              <a:buNone/>
            </a:pPr>
            <a:r>
              <a:rPr lang="en-US" dirty="0"/>
              <a:t>Among all my matches, how do I know which ones are good?</a:t>
            </a:r>
          </a:p>
        </p:txBody>
      </p:sp>
    </p:spTree>
    <p:extLst>
      <p:ext uri="{BB962C8B-B14F-4D97-AF65-F5344CB8AC3E}">
        <p14:creationId xmlns:p14="http://schemas.microsoft.com/office/powerpoint/2010/main" val="133652356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6858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dirty="0"/>
              <a:t>Example: solving for translation</a:t>
            </a:r>
          </a:p>
        </p:txBody>
      </p:sp>
      <p:pic>
        <p:nvPicPr>
          <p:cNvPr id="29" name="Picture 5" descr="obj14__0"/>
          <p:cNvPicPr>
            <a:picLocks noChangeAspect="1" noChangeArrowheads="1"/>
          </p:cNvPicPr>
          <p:nvPr/>
        </p:nvPicPr>
        <p:blipFill>
          <a:blip r:embed="rId3" cstate="print"/>
          <a:srcRect/>
          <a:stretch>
            <a:fillRect/>
          </a:stretch>
        </p:blipFill>
        <p:spPr bwMode="auto">
          <a:xfrm>
            <a:off x="815975" y="1214438"/>
            <a:ext cx="2141538" cy="2028825"/>
          </a:xfrm>
          <a:prstGeom prst="rect">
            <a:avLst/>
          </a:prstGeom>
          <a:noFill/>
          <a:ln w="9525">
            <a:noFill/>
            <a:miter lim="800000"/>
            <a:headEnd/>
            <a:tailEnd/>
          </a:ln>
        </p:spPr>
      </p:pic>
      <p:grpSp>
        <p:nvGrpSpPr>
          <p:cNvPr id="3" name="Group 100"/>
          <p:cNvGrpSpPr>
            <a:grpSpLocks/>
          </p:cNvGrpSpPr>
          <p:nvPr/>
        </p:nvGrpSpPr>
        <p:grpSpPr bwMode="auto">
          <a:xfrm>
            <a:off x="1247775" y="1406525"/>
            <a:ext cx="1625633" cy="1406525"/>
            <a:chOff x="2051050" y="2600325"/>
            <a:chExt cx="1625282" cy="1406525"/>
          </a:xfrm>
        </p:grpSpPr>
        <p:grpSp>
          <p:nvGrpSpPr>
            <p:cNvPr id="4" name="Group 7"/>
            <p:cNvGrpSpPr>
              <a:grpSpLocks/>
            </p:cNvGrpSpPr>
            <p:nvPr/>
          </p:nvGrpSpPr>
          <p:grpSpPr bwMode="auto">
            <a:xfrm>
              <a:off x="2051050" y="3500438"/>
              <a:ext cx="73025" cy="73025"/>
              <a:chOff x="1292" y="2205"/>
              <a:chExt cx="46" cy="46"/>
            </a:xfrm>
          </p:grpSpPr>
          <p:sp>
            <p:nvSpPr>
              <p:cNvPr id="51"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2"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5" name="Group 10"/>
            <p:cNvGrpSpPr>
              <a:grpSpLocks/>
            </p:cNvGrpSpPr>
            <p:nvPr/>
          </p:nvGrpSpPr>
          <p:grpSpPr bwMode="auto">
            <a:xfrm>
              <a:off x="2087563" y="2708275"/>
              <a:ext cx="73025" cy="73025"/>
              <a:chOff x="1292" y="2205"/>
              <a:chExt cx="46" cy="46"/>
            </a:xfrm>
          </p:grpSpPr>
          <p:sp>
            <p:nvSpPr>
              <p:cNvPr id="49"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0"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6" name="Group 13"/>
            <p:cNvGrpSpPr>
              <a:grpSpLocks/>
            </p:cNvGrpSpPr>
            <p:nvPr/>
          </p:nvGrpSpPr>
          <p:grpSpPr bwMode="auto">
            <a:xfrm>
              <a:off x="2374900" y="2995613"/>
              <a:ext cx="73025" cy="73025"/>
              <a:chOff x="1292" y="2205"/>
              <a:chExt cx="46" cy="46"/>
            </a:xfrm>
          </p:grpSpPr>
          <p:sp>
            <p:nvSpPr>
              <p:cNvPr id="47"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8"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7" name="Group 16"/>
            <p:cNvGrpSpPr>
              <a:grpSpLocks/>
            </p:cNvGrpSpPr>
            <p:nvPr/>
          </p:nvGrpSpPr>
          <p:grpSpPr bwMode="auto">
            <a:xfrm>
              <a:off x="3238500" y="3571875"/>
              <a:ext cx="73025" cy="73025"/>
              <a:chOff x="1292" y="2205"/>
              <a:chExt cx="46" cy="46"/>
            </a:xfrm>
          </p:grpSpPr>
          <p:sp>
            <p:nvSpPr>
              <p:cNvPr id="45"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 name="Group 19"/>
            <p:cNvGrpSpPr>
              <a:grpSpLocks/>
            </p:cNvGrpSpPr>
            <p:nvPr/>
          </p:nvGrpSpPr>
          <p:grpSpPr bwMode="auto">
            <a:xfrm>
              <a:off x="2986088" y="3933825"/>
              <a:ext cx="73025" cy="73025"/>
              <a:chOff x="1292" y="2205"/>
              <a:chExt cx="46" cy="46"/>
            </a:xfrm>
          </p:grpSpPr>
          <p:sp>
            <p:nvSpPr>
              <p:cNvPr id="43"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4"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9" name="Group 22"/>
            <p:cNvGrpSpPr>
              <a:grpSpLocks/>
            </p:cNvGrpSpPr>
            <p:nvPr/>
          </p:nvGrpSpPr>
          <p:grpSpPr bwMode="auto">
            <a:xfrm>
              <a:off x="3130550" y="2673350"/>
              <a:ext cx="73025" cy="73025"/>
              <a:chOff x="1292" y="2205"/>
              <a:chExt cx="46" cy="46"/>
            </a:xfrm>
          </p:grpSpPr>
          <p:sp>
            <p:nvSpPr>
              <p:cNvPr id="41"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2"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38"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39"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a:ln>
                  <a:noFill/>
                </a:ln>
                <a:solidFill>
                  <a:srgbClr val="FFFF00"/>
                </a:solidFill>
                <a:effectLst/>
                <a:uLnTx/>
                <a:uFillTx/>
                <a:latin typeface="Arial" charset="0"/>
                <a:ea typeface="+mn-ea"/>
                <a:cs typeface="+mn-cs"/>
              </a:endParaRPr>
            </a:p>
          </p:txBody>
        </p:sp>
        <p:sp>
          <p:nvSpPr>
            <p:cNvPr id="40"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55" name="Rectangle 54"/>
          <p:cNvSpPr/>
          <p:nvPr/>
        </p:nvSpPr>
        <p:spPr>
          <a:xfrm>
            <a:off x="51816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6" name="Picture 5" descr="obj14__0"/>
          <p:cNvPicPr>
            <a:picLocks noChangeAspect="1" noChangeArrowheads="1"/>
          </p:cNvPicPr>
          <p:nvPr/>
        </p:nvPicPr>
        <p:blipFill>
          <a:blip r:embed="rId3" cstate="print"/>
          <a:srcRect/>
          <a:stretch>
            <a:fillRect/>
          </a:stretch>
        </p:blipFill>
        <p:spPr bwMode="auto">
          <a:xfrm>
            <a:off x="6088062" y="2009775"/>
            <a:ext cx="2141538" cy="2028825"/>
          </a:xfrm>
          <a:prstGeom prst="rect">
            <a:avLst/>
          </a:prstGeom>
          <a:noFill/>
          <a:ln w="9525">
            <a:noFill/>
            <a:miter lim="800000"/>
            <a:headEnd/>
            <a:tailEnd/>
          </a:ln>
        </p:spPr>
      </p:pic>
      <p:grpSp>
        <p:nvGrpSpPr>
          <p:cNvPr id="10" name="Group 100"/>
          <p:cNvGrpSpPr>
            <a:grpSpLocks/>
          </p:cNvGrpSpPr>
          <p:nvPr/>
        </p:nvGrpSpPr>
        <p:grpSpPr bwMode="auto">
          <a:xfrm>
            <a:off x="6519862" y="2201862"/>
            <a:ext cx="1625633" cy="1406525"/>
            <a:chOff x="2051050" y="2600325"/>
            <a:chExt cx="1625282" cy="1406525"/>
          </a:xfrm>
        </p:grpSpPr>
        <p:grpSp>
          <p:nvGrpSpPr>
            <p:cNvPr id="11" name="Group 7"/>
            <p:cNvGrpSpPr>
              <a:grpSpLocks/>
            </p:cNvGrpSpPr>
            <p:nvPr/>
          </p:nvGrpSpPr>
          <p:grpSpPr bwMode="auto">
            <a:xfrm>
              <a:off x="2051050" y="3500438"/>
              <a:ext cx="73025" cy="73025"/>
              <a:chOff x="1292" y="2205"/>
              <a:chExt cx="46" cy="46"/>
            </a:xfrm>
          </p:grpSpPr>
          <p:sp>
            <p:nvSpPr>
              <p:cNvPr id="77"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8"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2" name="Group 10"/>
            <p:cNvGrpSpPr>
              <a:grpSpLocks/>
            </p:cNvGrpSpPr>
            <p:nvPr/>
          </p:nvGrpSpPr>
          <p:grpSpPr bwMode="auto">
            <a:xfrm>
              <a:off x="2087563" y="2708275"/>
              <a:ext cx="73025" cy="73025"/>
              <a:chOff x="1292" y="2205"/>
              <a:chExt cx="46" cy="46"/>
            </a:xfrm>
          </p:grpSpPr>
          <p:sp>
            <p:nvSpPr>
              <p:cNvPr id="75"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6"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3" name="Group 13"/>
            <p:cNvGrpSpPr>
              <a:grpSpLocks/>
            </p:cNvGrpSpPr>
            <p:nvPr/>
          </p:nvGrpSpPr>
          <p:grpSpPr bwMode="auto">
            <a:xfrm>
              <a:off x="2374900" y="2995613"/>
              <a:ext cx="73025" cy="73025"/>
              <a:chOff x="1292" y="2205"/>
              <a:chExt cx="46" cy="46"/>
            </a:xfrm>
          </p:grpSpPr>
          <p:sp>
            <p:nvSpPr>
              <p:cNvPr id="73"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4"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4" name="Group 16"/>
            <p:cNvGrpSpPr>
              <a:grpSpLocks/>
            </p:cNvGrpSpPr>
            <p:nvPr/>
          </p:nvGrpSpPr>
          <p:grpSpPr bwMode="auto">
            <a:xfrm>
              <a:off x="3238500" y="3571875"/>
              <a:ext cx="73025" cy="73025"/>
              <a:chOff x="1292" y="2205"/>
              <a:chExt cx="46" cy="46"/>
            </a:xfrm>
          </p:grpSpPr>
          <p:sp>
            <p:nvSpPr>
              <p:cNvPr id="71"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2"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5" name="Group 19"/>
            <p:cNvGrpSpPr>
              <a:grpSpLocks/>
            </p:cNvGrpSpPr>
            <p:nvPr/>
          </p:nvGrpSpPr>
          <p:grpSpPr bwMode="auto">
            <a:xfrm>
              <a:off x="2986088" y="3933825"/>
              <a:ext cx="73025" cy="73025"/>
              <a:chOff x="1292" y="2205"/>
              <a:chExt cx="46" cy="46"/>
            </a:xfrm>
          </p:grpSpPr>
          <p:sp>
            <p:nvSpPr>
              <p:cNvPr id="69"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0"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6" name="Group 22"/>
            <p:cNvGrpSpPr>
              <a:grpSpLocks/>
            </p:cNvGrpSpPr>
            <p:nvPr/>
          </p:nvGrpSpPr>
          <p:grpSpPr bwMode="auto">
            <a:xfrm>
              <a:off x="3130550" y="2673350"/>
              <a:ext cx="73025" cy="73025"/>
              <a:chOff x="1292" y="2205"/>
              <a:chExt cx="46" cy="46"/>
            </a:xfrm>
          </p:grpSpPr>
          <p:sp>
            <p:nvSpPr>
              <p:cNvPr id="67"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8"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64"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5"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6"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sp>
        <p:nvSpPr>
          <p:cNvPr id="79" name="TextBox 78"/>
          <p:cNvSpPr txBox="1"/>
          <p:nvPr/>
        </p:nvSpPr>
        <p:spPr>
          <a:xfrm>
            <a:off x="457200" y="4274591"/>
            <a:ext cx="851066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Given matched points in {A} and {B}, estimate the translation of the object</a:t>
            </a:r>
          </a:p>
        </p:txBody>
      </p:sp>
      <p:graphicFrame>
        <p:nvGraphicFramePr>
          <p:cNvPr id="80" name="Object 79"/>
          <p:cNvGraphicFramePr>
            <a:graphicFrameLocks noChangeAspect="1"/>
          </p:cNvGraphicFramePr>
          <p:nvPr>
            <p:extLst>
              <p:ext uri="{D42A27DB-BD31-4B8C-83A1-F6EECF244321}">
                <p14:modId xmlns:p14="http://schemas.microsoft.com/office/powerpoint/2010/main" val="2254929510"/>
              </p:ext>
            </p:extLst>
          </p:nvPr>
        </p:nvGraphicFramePr>
        <p:xfrm>
          <a:off x="6477000" y="4800600"/>
          <a:ext cx="2476500" cy="990600"/>
        </p:xfrm>
        <a:graphic>
          <a:graphicData uri="http://schemas.openxmlformats.org/presentationml/2006/ole">
            <mc:AlternateContent xmlns:mc="http://schemas.openxmlformats.org/markup-compatibility/2006">
              <mc:Choice xmlns:v="urn:schemas-microsoft-com:vml" Requires="v">
                <p:oleObj spid="_x0000_s229403" name="Equation" r:id="rId4" imgW="1206360" imgH="482400" progId="Equation.3">
                  <p:embed/>
                </p:oleObj>
              </mc:Choice>
              <mc:Fallback>
                <p:oleObj name="Equation" r:id="rId4" imgW="1206360" imgH="482400" progId="Equation.3">
                  <p:embed/>
                  <p:pic>
                    <p:nvPicPr>
                      <p:cNvPr id="80" name="Object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800600"/>
                        <a:ext cx="24765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3" name="Right Arrow 80">
            <a:extLst>
              <a:ext uri="{FF2B5EF4-FFF2-40B4-BE49-F238E27FC236}">
                <a16:creationId xmlns:a16="http://schemas.microsoft.com/office/drawing/2014/main" id="{FC950C16-4375-4355-A080-438591EC57ED}"/>
              </a:ext>
            </a:extLst>
          </p:cNvPr>
          <p:cNvSpPr/>
          <p:nvPr/>
        </p:nvSpPr>
        <p:spPr>
          <a:xfrm>
            <a:off x="4343400" y="2743200"/>
            <a:ext cx="609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Box 56">
            <a:extLst>
              <a:ext uri="{FF2B5EF4-FFF2-40B4-BE49-F238E27FC236}">
                <a16:creationId xmlns:a16="http://schemas.microsoft.com/office/drawing/2014/main" id="{42B19872-EBE6-4731-AADE-E1334FFF6188}"/>
              </a:ext>
            </a:extLst>
          </p:cNvPr>
          <p:cNvSpPr txBox="1"/>
          <p:nvPr/>
        </p:nvSpPr>
        <p:spPr>
          <a:xfrm>
            <a:off x="4277265" y="2286000"/>
            <a:ext cx="74892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x</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y</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p>
        </p:txBody>
      </p:sp>
      <p:grpSp>
        <p:nvGrpSpPr>
          <p:cNvPr id="17" name="Group 16">
            <a:extLst>
              <a:ext uri="{FF2B5EF4-FFF2-40B4-BE49-F238E27FC236}">
                <a16:creationId xmlns:a16="http://schemas.microsoft.com/office/drawing/2014/main" id="{8E5A76DF-A725-49A7-B847-C6A7CAD9931B}"/>
              </a:ext>
            </a:extLst>
          </p:cNvPr>
          <p:cNvGrpSpPr/>
          <p:nvPr/>
        </p:nvGrpSpPr>
        <p:grpSpPr>
          <a:xfrm>
            <a:off x="2529335" y="1788469"/>
            <a:ext cx="73041" cy="73025"/>
            <a:chOff x="2479908" y="1631950"/>
            <a:chExt cx="73041" cy="73025"/>
          </a:xfrm>
        </p:grpSpPr>
        <p:sp>
          <p:nvSpPr>
            <p:cNvPr id="59" name="Line 23">
              <a:extLst>
                <a:ext uri="{FF2B5EF4-FFF2-40B4-BE49-F238E27FC236}">
                  <a16:creationId xmlns:a16="http://schemas.microsoft.com/office/drawing/2014/main" id="{E6FA3C16-0970-43AD-AD8D-68CDDAE85F7C}"/>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0" name="Line 24">
              <a:extLst>
                <a:ext uri="{FF2B5EF4-FFF2-40B4-BE49-F238E27FC236}">
                  <a16:creationId xmlns:a16="http://schemas.microsoft.com/office/drawing/2014/main" id="{287CA07A-C717-4BE0-BE40-6F4542E09F32}"/>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61" name="Group 60">
            <a:extLst>
              <a:ext uri="{FF2B5EF4-FFF2-40B4-BE49-F238E27FC236}">
                <a16:creationId xmlns:a16="http://schemas.microsoft.com/office/drawing/2014/main" id="{3E8919AF-CB2C-4B23-B55E-70910D225C9B}"/>
              </a:ext>
            </a:extLst>
          </p:cNvPr>
          <p:cNvGrpSpPr/>
          <p:nvPr/>
        </p:nvGrpSpPr>
        <p:grpSpPr>
          <a:xfrm>
            <a:off x="1257522" y="2994024"/>
            <a:ext cx="73041" cy="73025"/>
            <a:chOff x="2479908" y="1631950"/>
            <a:chExt cx="73041" cy="73025"/>
          </a:xfrm>
        </p:grpSpPr>
        <p:sp>
          <p:nvSpPr>
            <p:cNvPr id="62" name="Line 23">
              <a:extLst>
                <a:ext uri="{FF2B5EF4-FFF2-40B4-BE49-F238E27FC236}">
                  <a16:creationId xmlns:a16="http://schemas.microsoft.com/office/drawing/2014/main" id="{6FB694AE-28B0-4397-ACAF-FD27709FB52B}"/>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3" name="Line 24">
              <a:extLst>
                <a:ext uri="{FF2B5EF4-FFF2-40B4-BE49-F238E27FC236}">
                  <a16:creationId xmlns:a16="http://schemas.microsoft.com/office/drawing/2014/main" id="{6F1735CD-454C-4A30-AE03-11391EF46315}"/>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4" name="Group 83">
            <a:extLst>
              <a:ext uri="{FF2B5EF4-FFF2-40B4-BE49-F238E27FC236}">
                <a16:creationId xmlns:a16="http://schemas.microsoft.com/office/drawing/2014/main" id="{2059BE40-1F9C-4287-B08A-7AF6DC40230B}"/>
              </a:ext>
            </a:extLst>
          </p:cNvPr>
          <p:cNvGrpSpPr/>
          <p:nvPr/>
        </p:nvGrpSpPr>
        <p:grpSpPr>
          <a:xfrm>
            <a:off x="6592903" y="2052854"/>
            <a:ext cx="73041" cy="73025"/>
            <a:chOff x="2479908" y="1631950"/>
            <a:chExt cx="73041" cy="73025"/>
          </a:xfrm>
        </p:grpSpPr>
        <p:sp>
          <p:nvSpPr>
            <p:cNvPr id="85" name="Line 23">
              <a:extLst>
                <a:ext uri="{FF2B5EF4-FFF2-40B4-BE49-F238E27FC236}">
                  <a16:creationId xmlns:a16="http://schemas.microsoft.com/office/drawing/2014/main" id="{861DDC2F-86EE-4071-825E-9FEDDCCA0347}"/>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6" name="Line 24">
              <a:extLst>
                <a:ext uri="{FF2B5EF4-FFF2-40B4-BE49-F238E27FC236}">
                  <a16:creationId xmlns:a16="http://schemas.microsoft.com/office/drawing/2014/main" id="{3E483937-B28C-483D-A1EC-A068AD7B0A81}"/>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7" name="Group 86">
            <a:extLst>
              <a:ext uri="{FF2B5EF4-FFF2-40B4-BE49-F238E27FC236}">
                <a16:creationId xmlns:a16="http://schemas.microsoft.com/office/drawing/2014/main" id="{EE54713A-5D89-4BD3-AC44-96F88D6D95A8}"/>
              </a:ext>
            </a:extLst>
          </p:cNvPr>
          <p:cNvGrpSpPr/>
          <p:nvPr/>
        </p:nvGrpSpPr>
        <p:grpSpPr>
          <a:xfrm>
            <a:off x="7157745" y="3426943"/>
            <a:ext cx="73041" cy="73025"/>
            <a:chOff x="2479908" y="1631950"/>
            <a:chExt cx="73041" cy="73025"/>
          </a:xfrm>
        </p:grpSpPr>
        <p:sp>
          <p:nvSpPr>
            <p:cNvPr id="88" name="Line 23">
              <a:extLst>
                <a:ext uri="{FF2B5EF4-FFF2-40B4-BE49-F238E27FC236}">
                  <a16:creationId xmlns:a16="http://schemas.microsoft.com/office/drawing/2014/main" id="{46D013FF-0E51-462A-81E2-3F51ED5A38FA}"/>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9" name="Line 24">
              <a:extLst>
                <a:ext uri="{FF2B5EF4-FFF2-40B4-BE49-F238E27FC236}">
                  <a16:creationId xmlns:a16="http://schemas.microsoft.com/office/drawing/2014/main" id="{4E746B0A-D736-40CD-8860-68FF7F1ABE5C}"/>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Tree>
    <p:extLst>
      <p:ext uri="{BB962C8B-B14F-4D97-AF65-F5344CB8AC3E}">
        <p14:creationId xmlns:p14="http://schemas.microsoft.com/office/powerpoint/2010/main" val="11243199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6858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dirty="0"/>
              <a:t>Example: solving for translation</a:t>
            </a:r>
          </a:p>
        </p:txBody>
      </p:sp>
      <p:pic>
        <p:nvPicPr>
          <p:cNvPr id="29" name="Picture 5" descr="obj14__0"/>
          <p:cNvPicPr>
            <a:picLocks noChangeAspect="1" noChangeArrowheads="1"/>
          </p:cNvPicPr>
          <p:nvPr/>
        </p:nvPicPr>
        <p:blipFill>
          <a:blip r:embed="rId3" cstate="print"/>
          <a:srcRect/>
          <a:stretch>
            <a:fillRect/>
          </a:stretch>
        </p:blipFill>
        <p:spPr bwMode="auto">
          <a:xfrm>
            <a:off x="815975" y="1214438"/>
            <a:ext cx="2141538" cy="2028825"/>
          </a:xfrm>
          <a:prstGeom prst="rect">
            <a:avLst/>
          </a:prstGeom>
          <a:noFill/>
          <a:ln w="9525">
            <a:noFill/>
            <a:miter lim="800000"/>
            <a:headEnd/>
            <a:tailEnd/>
          </a:ln>
        </p:spPr>
      </p:pic>
      <p:grpSp>
        <p:nvGrpSpPr>
          <p:cNvPr id="3" name="Group 100"/>
          <p:cNvGrpSpPr>
            <a:grpSpLocks/>
          </p:cNvGrpSpPr>
          <p:nvPr/>
        </p:nvGrpSpPr>
        <p:grpSpPr bwMode="auto">
          <a:xfrm>
            <a:off x="1247775" y="1406525"/>
            <a:ext cx="1625633" cy="1406525"/>
            <a:chOff x="2051050" y="2600325"/>
            <a:chExt cx="1625282" cy="1406525"/>
          </a:xfrm>
        </p:grpSpPr>
        <p:grpSp>
          <p:nvGrpSpPr>
            <p:cNvPr id="4" name="Group 7"/>
            <p:cNvGrpSpPr>
              <a:grpSpLocks/>
            </p:cNvGrpSpPr>
            <p:nvPr/>
          </p:nvGrpSpPr>
          <p:grpSpPr bwMode="auto">
            <a:xfrm>
              <a:off x="2051050" y="3500438"/>
              <a:ext cx="73025" cy="73025"/>
              <a:chOff x="1292" y="2205"/>
              <a:chExt cx="46" cy="46"/>
            </a:xfrm>
          </p:grpSpPr>
          <p:sp>
            <p:nvSpPr>
              <p:cNvPr id="51"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2"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5" name="Group 10"/>
            <p:cNvGrpSpPr>
              <a:grpSpLocks/>
            </p:cNvGrpSpPr>
            <p:nvPr/>
          </p:nvGrpSpPr>
          <p:grpSpPr bwMode="auto">
            <a:xfrm>
              <a:off x="2087563" y="2708275"/>
              <a:ext cx="73025" cy="73025"/>
              <a:chOff x="1292" y="2205"/>
              <a:chExt cx="46" cy="46"/>
            </a:xfrm>
          </p:grpSpPr>
          <p:sp>
            <p:nvSpPr>
              <p:cNvPr id="49"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0"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6" name="Group 13"/>
            <p:cNvGrpSpPr>
              <a:grpSpLocks/>
            </p:cNvGrpSpPr>
            <p:nvPr/>
          </p:nvGrpSpPr>
          <p:grpSpPr bwMode="auto">
            <a:xfrm>
              <a:off x="2374900" y="2995613"/>
              <a:ext cx="73025" cy="73025"/>
              <a:chOff x="1292" y="2205"/>
              <a:chExt cx="46" cy="46"/>
            </a:xfrm>
          </p:grpSpPr>
          <p:sp>
            <p:nvSpPr>
              <p:cNvPr id="47"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8"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7" name="Group 16"/>
            <p:cNvGrpSpPr>
              <a:grpSpLocks/>
            </p:cNvGrpSpPr>
            <p:nvPr/>
          </p:nvGrpSpPr>
          <p:grpSpPr bwMode="auto">
            <a:xfrm>
              <a:off x="3238500" y="3571875"/>
              <a:ext cx="73025" cy="73025"/>
              <a:chOff x="1292" y="2205"/>
              <a:chExt cx="46" cy="46"/>
            </a:xfrm>
          </p:grpSpPr>
          <p:sp>
            <p:nvSpPr>
              <p:cNvPr id="45"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 name="Group 19"/>
            <p:cNvGrpSpPr>
              <a:grpSpLocks/>
            </p:cNvGrpSpPr>
            <p:nvPr/>
          </p:nvGrpSpPr>
          <p:grpSpPr bwMode="auto">
            <a:xfrm>
              <a:off x="2986088" y="3933825"/>
              <a:ext cx="73025" cy="73025"/>
              <a:chOff x="1292" y="2205"/>
              <a:chExt cx="46" cy="46"/>
            </a:xfrm>
          </p:grpSpPr>
          <p:sp>
            <p:nvSpPr>
              <p:cNvPr id="43"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4"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9" name="Group 22"/>
            <p:cNvGrpSpPr>
              <a:grpSpLocks/>
            </p:cNvGrpSpPr>
            <p:nvPr/>
          </p:nvGrpSpPr>
          <p:grpSpPr bwMode="auto">
            <a:xfrm>
              <a:off x="3130550" y="2673350"/>
              <a:ext cx="73025" cy="73025"/>
              <a:chOff x="1292" y="2205"/>
              <a:chExt cx="46" cy="46"/>
            </a:xfrm>
          </p:grpSpPr>
          <p:sp>
            <p:nvSpPr>
              <p:cNvPr id="41"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2"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38"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39"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a:ln>
                  <a:noFill/>
                </a:ln>
                <a:solidFill>
                  <a:srgbClr val="FFFF00"/>
                </a:solidFill>
                <a:effectLst/>
                <a:uLnTx/>
                <a:uFillTx/>
                <a:latin typeface="Arial" charset="0"/>
                <a:ea typeface="+mn-ea"/>
                <a:cs typeface="+mn-cs"/>
              </a:endParaRPr>
            </a:p>
          </p:txBody>
        </p:sp>
        <p:sp>
          <p:nvSpPr>
            <p:cNvPr id="40"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sp>
        <p:nvSpPr>
          <p:cNvPr id="55" name="Rectangle 54"/>
          <p:cNvSpPr/>
          <p:nvPr/>
        </p:nvSpPr>
        <p:spPr>
          <a:xfrm>
            <a:off x="51816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6" name="Picture 5" descr="obj14__0"/>
          <p:cNvPicPr>
            <a:picLocks noChangeAspect="1" noChangeArrowheads="1"/>
          </p:cNvPicPr>
          <p:nvPr/>
        </p:nvPicPr>
        <p:blipFill>
          <a:blip r:embed="rId3" cstate="print"/>
          <a:srcRect/>
          <a:stretch>
            <a:fillRect/>
          </a:stretch>
        </p:blipFill>
        <p:spPr bwMode="auto">
          <a:xfrm>
            <a:off x="6088062" y="2009775"/>
            <a:ext cx="2141538" cy="2028825"/>
          </a:xfrm>
          <a:prstGeom prst="rect">
            <a:avLst/>
          </a:prstGeom>
          <a:noFill/>
          <a:ln w="9525">
            <a:noFill/>
            <a:miter lim="800000"/>
            <a:headEnd/>
            <a:tailEnd/>
          </a:ln>
        </p:spPr>
      </p:pic>
      <p:grpSp>
        <p:nvGrpSpPr>
          <p:cNvPr id="10" name="Group 100"/>
          <p:cNvGrpSpPr>
            <a:grpSpLocks/>
          </p:cNvGrpSpPr>
          <p:nvPr/>
        </p:nvGrpSpPr>
        <p:grpSpPr bwMode="auto">
          <a:xfrm>
            <a:off x="6519862" y="2201862"/>
            <a:ext cx="1625633" cy="1406525"/>
            <a:chOff x="2051050" y="2600325"/>
            <a:chExt cx="1625282" cy="1406525"/>
          </a:xfrm>
        </p:grpSpPr>
        <p:grpSp>
          <p:nvGrpSpPr>
            <p:cNvPr id="11" name="Group 7"/>
            <p:cNvGrpSpPr>
              <a:grpSpLocks/>
            </p:cNvGrpSpPr>
            <p:nvPr/>
          </p:nvGrpSpPr>
          <p:grpSpPr bwMode="auto">
            <a:xfrm>
              <a:off x="2051050" y="3500438"/>
              <a:ext cx="73025" cy="73025"/>
              <a:chOff x="1292" y="2205"/>
              <a:chExt cx="46" cy="46"/>
            </a:xfrm>
          </p:grpSpPr>
          <p:sp>
            <p:nvSpPr>
              <p:cNvPr id="77"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8"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2" name="Group 10"/>
            <p:cNvGrpSpPr>
              <a:grpSpLocks/>
            </p:cNvGrpSpPr>
            <p:nvPr/>
          </p:nvGrpSpPr>
          <p:grpSpPr bwMode="auto">
            <a:xfrm>
              <a:off x="2087563" y="2708275"/>
              <a:ext cx="73025" cy="73025"/>
              <a:chOff x="1292" y="2205"/>
              <a:chExt cx="46" cy="46"/>
            </a:xfrm>
          </p:grpSpPr>
          <p:sp>
            <p:nvSpPr>
              <p:cNvPr id="75"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6"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3" name="Group 13"/>
            <p:cNvGrpSpPr>
              <a:grpSpLocks/>
            </p:cNvGrpSpPr>
            <p:nvPr/>
          </p:nvGrpSpPr>
          <p:grpSpPr bwMode="auto">
            <a:xfrm>
              <a:off x="2374900" y="2995613"/>
              <a:ext cx="73025" cy="73025"/>
              <a:chOff x="1292" y="2205"/>
              <a:chExt cx="46" cy="46"/>
            </a:xfrm>
          </p:grpSpPr>
          <p:sp>
            <p:nvSpPr>
              <p:cNvPr id="73"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4"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4" name="Group 16"/>
            <p:cNvGrpSpPr>
              <a:grpSpLocks/>
            </p:cNvGrpSpPr>
            <p:nvPr/>
          </p:nvGrpSpPr>
          <p:grpSpPr bwMode="auto">
            <a:xfrm>
              <a:off x="3238500" y="3571875"/>
              <a:ext cx="73025" cy="73025"/>
              <a:chOff x="1292" y="2205"/>
              <a:chExt cx="46" cy="46"/>
            </a:xfrm>
          </p:grpSpPr>
          <p:sp>
            <p:nvSpPr>
              <p:cNvPr id="71"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2"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5" name="Group 19"/>
            <p:cNvGrpSpPr>
              <a:grpSpLocks/>
            </p:cNvGrpSpPr>
            <p:nvPr/>
          </p:nvGrpSpPr>
          <p:grpSpPr bwMode="auto">
            <a:xfrm>
              <a:off x="2986088" y="3933825"/>
              <a:ext cx="73025" cy="73025"/>
              <a:chOff x="1292" y="2205"/>
              <a:chExt cx="46" cy="46"/>
            </a:xfrm>
          </p:grpSpPr>
          <p:sp>
            <p:nvSpPr>
              <p:cNvPr id="69"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0"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6" name="Group 22"/>
            <p:cNvGrpSpPr>
              <a:grpSpLocks/>
            </p:cNvGrpSpPr>
            <p:nvPr/>
          </p:nvGrpSpPr>
          <p:grpSpPr bwMode="auto">
            <a:xfrm>
              <a:off x="3130550" y="2673350"/>
              <a:ext cx="73025" cy="73025"/>
              <a:chOff x="1292" y="2205"/>
              <a:chExt cx="46" cy="46"/>
            </a:xfrm>
          </p:grpSpPr>
          <p:sp>
            <p:nvSpPr>
              <p:cNvPr id="67"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8"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64"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5"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6"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graphicFrame>
        <p:nvGraphicFramePr>
          <p:cNvPr id="80" name="Object 79"/>
          <p:cNvGraphicFramePr>
            <a:graphicFrameLocks noChangeAspect="1"/>
          </p:cNvGraphicFramePr>
          <p:nvPr/>
        </p:nvGraphicFramePr>
        <p:xfrm>
          <a:off x="6477000" y="4800600"/>
          <a:ext cx="2476500" cy="990600"/>
        </p:xfrm>
        <a:graphic>
          <a:graphicData uri="http://schemas.openxmlformats.org/presentationml/2006/ole">
            <mc:AlternateContent xmlns:mc="http://schemas.openxmlformats.org/markup-compatibility/2006">
              <mc:Choice xmlns:v="urn:schemas-microsoft-com:vml" Requires="v">
                <p:oleObj spid="_x0000_s230427" name="Equation" r:id="rId4" imgW="1206360" imgH="482400" progId="Equation.3">
                  <p:embed/>
                </p:oleObj>
              </mc:Choice>
              <mc:Fallback>
                <p:oleObj name="Equation" r:id="rId4" imgW="1206360" imgH="482400" progId="Equation.3">
                  <p:embed/>
                  <p:pic>
                    <p:nvPicPr>
                      <p:cNvPr id="80" name="Object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800600"/>
                        <a:ext cx="24765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 name="Right Arrow 80"/>
          <p:cNvSpPr/>
          <p:nvPr/>
        </p:nvSpPr>
        <p:spPr>
          <a:xfrm>
            <a:off x="4343400" y="2743200"/>
            <a:ext cx="609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TextBox 81"/>
          <p:cNvSpPr txBox="1"/>
          <p:nvPr/>
        </p:nvSpPr>
        <p:spPr>
          <a:xfrm>
            <a:off x="4277265" y="2286000"/>
            <a:ext cx="74892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x</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y</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p>
        </p:txBody>
      </p:sp>
      <p:sp>
        <p:nvSpPr>
          <p:cNvPr id="127" name="TextBox 126"/>
          <p:cNvSpPr txBox="1"/>
          <p:nvPr/>
        </p:nvSpPr>
        <p:spPr>
          <a:xfrm>
            <a:off x="1031440" y="4236005"/>
            <a:ext cx="7233519"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charset="0"/>
                <a:ea typeface="+mn-ea"/>
                <a:cs typeface="+mn-cs"/>
              </a:rPr>
              <a:t>Problem: outliers A</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4</a:t>
            </a:r>
            <a:r>
              <a:rPr kumimoji="0" lang="en-US" sz="1800" b="1" i="0" u="none" strike="noStrike" kern="1200" cap="none" spc="0" normalizeH="0" baseline="0" noProof="0" dirty="0">
                <a:ln>
                  <a:noFill/>
                </a:ln>
                <a:solidFill>
                  <a:srgbClr val="FF00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4</a:t>
            </a:r>
            <a:r>
              <a:rPr kumimoji="0" lang="en-US" sz="1800" b="1" i="0" u="none" strike="noStrike" kern="1200" cap="none" spc="0" normalizeH="0" noProof="0" dirty="0">
                <a:ln>
                  <a:noFill/>
                </a:ln>
                <a:solidFill>
                  <a:srgbClr val="FF0000"/>
                </a:solidFill>
                <a:effectLst/>
                <a:uLnTx/>
                <a:uFillTx/>
                <a:latin typeface="Arial" charset="0"/>
                <a:ea typeface="+mn-ea"/>
                <a:cs typeface="+mn-cs"/>
              </a:rPr>
              <a:t> and A</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5</a:t>
            </a:r>
            <a:r>
              <a:rPr kumimoji="0" lang="en-US" sz="1800" b="1" i="0" u="none" strike="noStrike" kern="1200" cap="none" spc="0" normalizeH="0" noProof="0" dirty="0">
                <a:ln>
                  <a:noFill/>
                </a:ln>
                <a:solidFill>
                  <a:srgbClr val="FF00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5</a:t>
            </a:r>
            <a:r>
              <a:rPr kumimoji="0" lang="en-US" sz="1800" b="1" i="0" u="none" strike="noStrike" kern="1200" cap="none" spc="0" normalizeH="0" noProof="0" dirty="0">
                <a:ln>
                  <a:noFill/>
                </a:ln>
                <a:solidFill>
                  <a:srgbClr val="FF0000"/>
                </a:solidFill>
                <a:effectLst/>
                <a:uLnTx/>
                <a:uFillTx/>
                <a:latin typeface="Arial" charset="0"/>
                <a:ea typeface="+mn-ea"/>
                <a:cs typeface="+mn-cs"/>
              </a:rPr>
              <a:t> </a:t>
            </a:r>
            <a:r>
              <a:rPr kumimoji="0" lang="en-US" sz="1800" b="1" i="0" u="none" strike="noStrike" kern="1200" cap="none" spc="0" normalizeH="0" baseline="0" noProof="0" dirty="0">
                <a:ln>
                  <a:noFill/>
                </a:ln>
                <a:solidFill>
                  <a:srgbClr val="FF0000"/>
                </a:solidFill>
                <a:effectLst/>
                <a:uLnTx/>
                <a:uFillTx/>
                <a:latin typeface="Arial" charset="0"/>
                <a:ea typeface="+mn-ea"/>
                <a:cs typeface="+mn-cs"/>
              </a:rPr>
              <a:t>which </a:t>
            </a:r>
            <a:r>
              <a:rPr kumimoji="0" lang="en-US" sz="1800" b="1" i="1" u="none" strike="noStrike" kern="1200" cap="none" spc="0" normalizeH="0" baseline="0" noProof="0" dirty="0" err="1">
                <a:ln>
                  <a:noFill/>
                </a:ln>
                <a:solidFill>
                  <a:srgbClr val="FF0000"/>
                </a:solidFill>
                <a:effectLst/>
                <a:uLnTx/>
                <a:uFillTx/>
                <a:latin typeface="Arial" charset="0"/>
              </a:rPr>
              <a:t>incorrectl</a:t>
            </a:r>
            <a:r>
              <a:rPr lang="en-US" b="1" i="1" dirty="0">
                <a:solidFill>
                  <a:srgbClr val="FF0000"/>
                </a:solidFill>
                <a:latin typeface="Arial" charset="0"/>
              </a:rPr>
              <a:t>y</a:t>
            </a:r>
            <a:r>
              <a:rPr lang="en-US" b="1" dirty="0">
                <a:solidFill>
                  <a:srgbClr val="FF0000"/>
                </a:solidFill>
                <a:latin typeface="Arial" charset="0"/>
              </a:rPr>
              <a:t> correspond</a:t>
            </a:r>
            <a:endParaRPr kumimoji="0" lang="en-US" sz="1800" b="1" i="0" u="none" strike="noStrike" kern="1200" cap="none" spc="0" normalizeH="0" baseline="0" noProof="0" dirty="0">
              <a:ln>
                <a:noFill/>
              </a:ln>
              <a:solidFill>
                <a:srgbClr val="FF0000"/>
              </a:solidFill>
              <a:effectLst/>
              <a:uLnTx/>
              <a:uFillTx/>
              <a:latin typeface="Arial" charset="0"/>
              <a:ea typeface="+mn-ea"/>
              <a:cs typeface="+mn-cs"/>
            </a:endParaRPr>
          </a:p>
        </p:txBody>
      </p:sp>
      <p:sp>
        <p:nvSpPr>
          <p:cNvPr id="105" name="Rectangle 93"/>
          <p:cNvSpPr>
            <a:spLocks noChangeArrowheads="1"/>
          </p:cNvSpPr>
          <p:nvPr/>
        </p:nvSpPr>
        <p:spPr bwMode="auto">
          <a:xfrm>
            <a:off x="1295400" y="28956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4</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106" name="Rectangle 93"/>
          <p:cNvSpPr>
            <a:spLocks noChangeArrowheads="1"/>
          </p:cNvSpPr>
          <p:nvPr/>
        </p:nvSpPr>
        <p:spPr bwMode="auto">
          <a:xfrm>
            <a:off x="2133600" y="16764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5</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107" name="Rectangle 92"/>
          <p:cNvSpPr>
            <a:spLocks noChangeArrowheads="1"/>
          </p:cNvSpPr>
          <p:nvPr/>
        </p:nvSpPr>
        <p:spPr bwMode="auto">
          <a:xfrm>
            <a:off x="6781800" y="33528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5</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108" name="Rectangle 91"/>
          <p:cNvSpPr>
            <a:spLocks noChangeArrowheads="1"/>
          </p:cNvSpPr>
          <p:nvPr/>
        </p:nvSpPr>
        <p:spPr bwMode="auto">
          <a:xfrm>
            <a:off x="6629400" y="18288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4</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nvGrpSpPr>
          <p:cNvPr id="61" name="Group 60">
            <a:extLst>
              <a:ext uri="{FF2B5EF4-FFF2-40B4-BE49-F238E27FC236}">
                <a16:creationId xmlns:a16="http://schemas.microsoft.com/office/drawing/2014/main" id="{358880C7-22FE-462F-BCF9-5E5A3B1D090B}"/>
              </a:ext>
            </a:extLst>
          </p:cNvPr>
          <p:cNvGrpSpPr/>
          <p:nvPr/>
        </p:nvGrpSpPr>
        <p:grpSpPr>
          <a:xfrm>
            <a:off x="2529335" y="1788469"/>
            <a:ext cx="73041" cy="73025"/>
            <a:chOff x="2479908" y="1631950"/>
            <a:chExt cx="73041" cy="73025"/>
          </a:xfrm>
        </p:grpSpPr>
        <p:sp>
          <p:nvSpPr>
            <p:cNvPr id="62" name="Line 23">
              <a:extLst>
                <a:ext uri="{FF2B5EF4-FFF2-40B4-BE49-F238E27FC236}">
                  <a16:creationId xmlns:a16="http://schemas.microsoft.com/office/drawing/2014/main" id="{2033EA70-CA25-45A3-9119-59833D731F9F}"/>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3" name="Line 24">
              <a:extLst>
                <a:ext uri="{FF2B5EF4-FFF2-40B4-BE49-F238E27FC236}">
                  <a16:creationId xmlns:a16="http://schemas.microsoft.com/office/drawing/2014/main" id="{446BC60D-E499-4FF0-9B36-BC1AE7264A27}"/>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4" name="Group 83">
            <a:extLst>
              <a:ext uri="{FF2B5EF4-FFF2-40B4-BE49-F238E27FC236}">
                <a16:creationId xmlns:a16="http://schemas.microsoft.com/office/drawing/2014/main" id="{BCFF5EED-12CB-484B-BA0E-4FBE16492904}"/>
              </a:ext>
            </a:extLst>
          </p:cNvPr>
          <p:cNvGrpSpPr/>
          <p:nvPr/>
        </p:nvGrpSpPr>
        <p:grpSpPr>
          <a:xfrm>
            <a:off x="1257522" y="2994024"/>
            <a:ext cx="73041" cy="73025"/>
            <a:chOff x="2479908" y="1631950"/>
            <a:chExt cx="73041" cy="73025"/>
          </a:xfrm>
        </p:grpSpPr>
        <p:sp>
          <p:nvSpPr>
            <p:cNvPr id="85" name="Line 23">
              <a:extLst>
                <a:ext uri="{FF2B5EF4-FFF2-40B4-BE49-F238E27FC236}">
                  <a16:creationId xmlns:a16="http://schemas.microsoft.com/office/drawing/2014/main" id="{819928FA-B634-4031-8390-C28A159E680E}"/>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6" name="Line 24">
              <a:extLst>
                <a:ext uri="{FF2B5EF4-FFF2-40B4-BE49-F238E27FC236}">
                  <a16:creationId xmlns:a16="http://schemas.microsoft.com/office/drawing/2014/main" id="{297DF9A1-9685-4E37-98B8-A73FEF69D82F}"/>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7" name="Group 86">
            <a:extLst>
              <a:ext uri="{FF2B5EF4-FFF2-40B4-BE49-F238E27FC236}">
                <a16:creationId xmlns:a16="http://schemas.microsoft.com/office/drawing/2014/main" id="{D8437768-C0ED-4025-A2CA-EDA0A0D8F0A3}"/>
              </a:ext>
            </a:extLst>
          </p:cNvPr>
          <p:cNvGrpSpPr/>
          <p:nvPr/>
        </p:nvGrpSpPr>
        <p:grpSpPr>
          <a:xfrm>
            <a:off x="6592903" y="2052854"/>
            <a:ext cx="73041" cy="73025"/>
            <a:chOff x="2479908" y="1631950"/>
            <a:chExt cx="73041" cy="73025"/>
          </a:xfrm>
        </p:grpSpPr>
        <p:sp>
          <p:nvSpPr>
            <p:cNvPr id="88" name="Line 23">
              <a:extLst>
                <a:ext uri="{FF2B5EF4-FFF2-40B4-BE49-F238E27FC236}">
                  <a16:creationId xmlns:a16="http://schemas.microsoft.com/office/drawing/2014/main" id="{A40BCB20-E51D-4489-B540-AEAFE0FAB3D4}"/>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9" name="Line 24">
              <a:extLst>
                <a:ext uri="{FF2B5EF4-FFF2-40B4-BE49-F238E27FC236}">
                  <a16:creationId xmlns:a16="http://schemas.microsoft.com/office/drawing/2014/main" id="{E32A7732-1ADE-424B-9C1A-DE5221B7C4E1}"/>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90" name="Group 89">
            <a:extLst>
              <a:ext uri="{FF2B5EF4-FFF2-40B4-BE49-F238E27FC236}">
                <a16:creationId xmlns:a16="http://schemas.microsoft.com/office/drawing/2014/main" id="{2707A3EB-586D-4E8C-A88D-5DFF467AD1C1}"/>
              </a:ext>
            </a:extLst>
          </p:cNvPr>
          <p:cNvGrpSpPr/>
          <p:nvPr/>
        </p:nvGrpSpPr>
        <p:grpSpPr>
          <a:xfrm>
            <a:off x="7157745" y="3426943"/>
            <a:ext cx="73041" cy="73025"/>
            <a:chOff x="2479908" y="1631950"/>
            <a:chExt cx="73041" cy="73025"/>
          </a:xfrm>
        </p:grpSpPr>
        <p:sp>
          <p:nvSpPr>
            <p:cNvPr id="91" name="Line 23">
              <a:extLst>
                <a:ext uri="{FF2B5EF4-FFF2-40B4-BE49-F238E27FC236}">
                  <a16:creationId xmlns:a16="http://schemas.microsoft.com/office/drawing/2014/main" id="{E9C197AF-EE37-41ED-A1C4-1FAB26986233}"/>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92" name="Line 24">
              <a:extLst>
                <a:ext uri="{FF2B5EF4-FFF2-40B4-BE49-F238E27FC236}">
                  <a16:creationId xmlns:a16="http://schemas.microsoft.com/office/drawing/2014/main" id="{017E8CCC-E093-43E8-A966-59114631CA60}"/>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Tree>
    <p:extLst>
      <p:ext uri="{BB962C8B-B14F-4D97-AF65-F5344CB8AC3E}">
        <p14:creationId xmlns:p14="http://schemas.microsoft.com/office/powerpoint/2010/main" val="368749127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Least squares: Robustness to noise</a:t>
            </a:r>
          </a:p>
        </p:txBody>
      </p:sp>
      <p:sp>
        <p:nvSpPr>
          <p:cNvPr id="25603" name="Rectangle 3"/>
          <p:cNvSpPr>
            <a:spLocks noGrp="1" noChangeArrowheads="1"/>
          </p:cNvSpPr>
          <p:nvPr>
            <p:ph type="body" idx="1"/>
          </p:nvPr>
        </p:nvSpPr>
        <p:spPr/>
        <p:txBody>
          <a:bodyPr/>
          <a:lstStyle/>
          <a:p>
            <a:r>
              <a:rPr lang="en-US"/>
              <a:t>Least squares fit to the red points:</a:t>
            </a:r>
          </a:p>
        </p:txBody>
      </p:sp>
      <p:pic>
        <p:nvPicPr>
          <p:cNvPr id="25604" name="Picture 4"/>
          <p:cNvPicPr>
            <a:picLocks noChangeAspect="1" noChangeArrowheads="1"/>
          </p:cNvPicPr>
          <p:nvPr/>
        </p:nvPicPr>
        <p:blipFill>
          <a:blip r:embed="rId3" cstate="print"/>
          <a:srcRect/>
          <a:stretch>
            <a:fillRect/>
          </a:stretch>
        </p:blipFill>
        <p:spPr bwMode="auto">
          <a:xfrm>
            <a:off x="1554163" y="1435100"/>
            <a:ext cx="6034087" cy="4813300"/>
          </a:xfrm>
          <a:prstGeom prst="rect">
            <a:avLst/>
          </a:prstGeom>
          <a:noFill/>
          <a:ln w="9525">
            <a:noFill/>
            <a:miter lim="800000"/>
            <a:headEnd/>
            <a:tailEnd/>
          </a:ln>
        </p:spPr>
      </p:pic>
    </p:spTree>
    <p:extLst>
      <p:ext uri="{BB962C8B-B14F-4D97-AF65-F5344CB8AC3E}">
        <p14:creationId xmlns:p14="http://schemas.microsoft.com/office/powerpoint/2010/main" val="3276361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2"/>
          <p:cNvPicPr>
            <a:picLocks noChangeAspect="1" noChangeArrowheads="1"/>
          </p:cNvPicPr>
          <p:nvPr/>
        </p:nvPicPr>
        <p:blipFill>
          <a:blip r:embed="rId4" cstate="print"/>
          <a:srcRect/>
          <a:stretch>
            <a:fillRect/>
          </a:stretch>
        </p:blipFill>
        <p:spPr bwMode="auto">
          <a:xfrm>
            <a:off x="5181600" y="1084263"/>
            <a:ext cx="2514600" cy="1758950"/>
          </a:xfrm>
          <a:prstGeom prst="rect">
            <a:avLst/>
          </a:prstGeom>
          <a:noFill/>
          <a:ln w="9525">
            <a:noFill/>
            <a:miter lim="800000"/>
            <a:headEnd/>
            <a:tailEnd/>
          </a:ln>
        </p:spPr>
      </p:pic>
      <p:sp>
        <p:nvSpPr>
          <p:cNvPr id="3079" name="Rectangle 3"/>
          <p:cNvSpPr>
            <a:spLocks noGrp="1" noChangeArrowheads="1"/>
          </p:cNvSpPr>
          <p:nvPr>
            <p:ph type="title"/>
          </p:nvPr>
        </p:nvSpPr>
        <p:spPr/>
        <p:txBody>
          <a:bodyPr/>
          <a:lstStyle/>
          <a:p>
            <a:r>
              <a:rPr lang="en-US"/>
              <a:t>Least squares line fitting</a:t>
            </a:r>
          </a:p>
        </p:txBody>
      </p:sp>
      <p:sp>
        <p:nvSpPr>
          <p:cNvPr id="3080" name="Rectangle 4"/>
          <p:cNvSpPr>
            <a:spLocks noGrp="1" noChangeArrowheads="1"/>
          </p:cNvSpPr>
          <p:nvPr>
            <p:ph type="body" sz="half" idx="1"/>
          </p:nvPr>
        </p:nvSpPr>
        <p:spPr/>
        <p:txBody>
          <a:bodyPr/>
          <a:lstStyle/>
          <a:p>
            <a:pPr marL="0" indent="0"/>
            <a:r>
              <a:rPr lang="en-US" sz="2000" dirty="0"/>
              <a:t>Data: </a:t>
            </a:r>
            <a:r>
              <a:rPr lang="en-US" sz="2000" dirty="0">
                <a:latin typeface="Times New Roman" pitchFamily="18" charset="0"/>
              </a:rPr>
              <a:t>(</a:t>
            </a:r>
            <a:r>
              <a:rPr lang="en-US" sz="2000" i="1" dirty="0">
                <a:latin typeface="Times New Roman" pitchFamily="18" charset="0"/>
              </a:rPr>
              <a:t>x</a:t>
            </a:r>
            <a:r>
              <a:rPr lang="en-US" sz="2000" baseline="-25000" dirty="0">
                <a:latin typeface="Times New Roman" pitchFamily="18" charset="0"/>
              </a:rPr>
              <a:t>1</a:t>
            </a:r>
            <a:r>
              <a:rPr lang="en-US" sz="2000" dirty="0">
                <a:latin typeface="Times New Roman" pitchFamily="18" charset="0"/>
              </a:rPr>
              <a:t>, </a:t>
            </a:r>
            <a:r>
              <a:rPr lang="en-US" sz="2000" i="1" dirty="0">
                <a:latin typeface="Times New Roman" pitchFamily="18" charset="0"/>
              </a:rPr>
              <a:t>y</a:t>
            </a:r>
            <a:r>
              <a:rPr lang="en-US" sz="2000" baseline="-25000" dirty="0">
                <a:latin typeface="Times New Roman" pitchFamily="18" charset="0"/>
              </a:rPr>
              <a:t>1</a:t>
            </a:r>
            <a:r>
              <a:rPr lang="en-US" sz="2000" dirty="0">
                <a:latin typeface="Times New Roman" pitchFamily="18" charset="0"/>
              </a:rPr>
              <a:t>), …, (</a:t>
            </a:r>
            <a:r>
              <a:rPr lang="en-US" sz="2000" i="1" dirty="0" err="1">
                <a:latin typeface="Times New Roman" pitchFamily="18" charset="0"/>
              </a:rPr>
              <a:t>x</a:t>
            </a:r>
            <a:r>
              <a:rPr lang="en-US" sz="2000" i="1" baseline="-25000" dirty="0" err="1">
                <a:latin typeface="Times New Roman" pitchFamily="18" charset="0"/>
              </a:rPr>
              <a:t>n</a:t>
            </a:r>
            <a:r>
              <a:rPr lang="en-US" sz="2000" dirty="0">
                <a:latin typeface="Times New Roman" pitchFamily="18" charset="0"/>
              </a:rPr>
              <a:t>, </a:t>
            </a:r>
            <a:r>
              <a:rPr lang="en-US" sz="2000" i="1" dirty="0" err="1">
                <a:latin typeface="Times New Roman" pitchFamily="18" charset="0"/>
              </a:rPr>
              <a:t>y</a:t>
            </a:r>
            <a:r>
              <a:rPr lang="en-US" sz="2000" i="1" baseline="-25000" dirty="0" err="1">
                <a:latin typeface="Times New Roman" pitchFamily="18" charset="0"/>
              </a:rPr>
              <a:t>n</a:t>
            </a:r>
            <a:r>
              <a:rPr lang="en-US" sz="2000" dirty="0">
                <a:latin typeface="Times New Roman" pitchFamily="18" charset="0"/>
              </a:rPr>
              <a:t>)</a:t>
            </a:r>
          </a:p>
          <a:p>
            <a:pPr marL="0" indent="0"/>
            <a:r>
              <a:rPr lang="en-US" sz="2000" dirty="0"/>
              <a:t>Line equation: </a:t>
            </a:r>
            <a:r>
              <a:rPr lang="en-US" sz="2000" i="1" dirty="0" err="1">
                <a:latin typeface="Times New Roman" pitchFamily="18" charset="0"/>
              </a:rPr>
              <a:t>y</a:t>
            </a:r>
            <a:r>
              <a:rPr lang="en-US" sz="2000" i="1" baseline="-25000" dirty="0" err="1">
                <a:latin typeface="Times New Roman" pitchFamily="18" charset="0"/>
              </a:rPr>
              <a:t>i</a:t>
            </a:r>
            <a:r>
              <a:rPr lang="en-US" sz="2000" i="1" dirty="0">
                <a:latin typeface="Times New Roman" pitchFamily="18" charset="0"/>
              </a:rPr>
              <a:t> = m</a:t>
            </a:r>
            <a:r>
              <a:rPr lang="en-US" sz="1200" i="1" dirty="0">
                <a:latin typeface="Times New Roman" pitchFamily="18" charset="0"/>
              </a:rPr>
              <a:t> </a:t>
            </a:r>
            <a:r>
              <a:rPr lang="en-US" sz="2000" i="1" dirty="0">
                <a:latin typeface="Times New Roman" pitchFamily="18" charset="0"/>
              </a:rPr>
              <a:t>x</a:t>
            </a:r>
            <a:r>
              <a:rPr lang="en-US" sz="2000" i="1" baseline="-25000" dirty="0">
                <a:latin typeface="Times New Roman" pitchFamily="18" charset="0"/>
              </a:rPr>
              <a:t>i</a:t>
            </a:r>
            <a:r>
              <a:rPr lang="en-US" sz="2000" i="1" dirty="0">
                <a:latin typeface="Times New Roman" pitchFamily="18" charset="0"/>
              </a:rPr>
              <a:t> + b</a:t>
            </a:r>
          </a:p>
          <a:p>
            <a:pPr marL="0" indent="0"/>
            <a:r>
              <a:rPr lang="en-US" sz="2000" dirty="0"/>
              <a:t>Find (</a:t>
            </a:r>
            <a:r>
              <a:rPr lang="en-US" sz="2000" i="1" dirty="0">
                <a:latin typeface="Times New Roman" pitchFamily="18" charset="0"/>
              </a:rPr>
              <a:t>m</a:t>
            </a:r>
            <a:r>
              <a:rPr lang="en-US" sz="2000" dirty="0">
                <a:latin typeface="Times New Roman" pitchFamily="18" charset="0"/>
              </a:rPr>
              <a:t>, </a:t>
            </a:r>
            <a:r>
              <a:rPr lang="en-US" sz="2000" i="1" dirty="0">
                <a:latin typeface="Times New Roman" pitchFamily="18" charset="0"/>
              </a:rPr>
              <a:t>b</a:t>
            </a:r>
            <a:r>
              <a:rPr lang="en-US" sz="2000" dirty="0"/>
              <a:t>) to minimize </a:t>
            </a:r>
          </a:p>
        </p:txBody>
      </p:sp>
      <p:graphicFrame>
        <p:nvGraphicFramePr>
          <p:cNvPr id="3076" name="Object 8"/>
          <p:cNvGraphicFramePr>
            <a:graphicFrameLocks noChangeAspect="1"/>
          </p:cNvGraphicFramePr>
          <p:nvPr/>
        </p:nvGraphicFramePr>
        <p:xfrm>
          <a:off x="735013" y="2232025"/>
          <a:ext cx="3178175" cy="619125"/>
        </p:xfrm>
        <a:graphic>
          <a:graphicData uri="http://schemas.openxmlformats.org/presentationml/2006/ole">
            <mc:AlternateContent xmlns:mc="http://schemas.openxmlformats.org/markup-compatibility/2006">
              <mc:Choice xmlns:v="urn:schemas-microsoft-com:vml" Requires="v">
                <p:oleObj spid="_x0000_s223260" name="Equation" r:id="rId5" imgW="1498320" imgH="291960" progId="Equation.3">
                  <p:embed/>
                </p:oleObj>
              </mc:Choice>
              <mc:Fallback>
                <p:oleObj name="Equation" r:id="rId5" imgW="1498320" imgH="291960" progId="Equation.3">
                  <p:embed/>
                  <p:pic>
                    <p:nvPicPr>
                      <p:cNvPr id="3076"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5013" y="2232025"/>
                        <a:ext cx="3178175" cy="619125"/>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82" name="Rectangle 9"/>
          <p:cNvSpPr>
            <a:spLocks noChangeArrowheads="1"/>
          </p:cNvSpPr>
          <p:nvPr/>
        </p:nvSpPr>
        <p:spPr bwMode="auto">
          <a:xfrm>
            <a:off x="6400800" y="1905000"/>
            <a:ext cx="923925" cy="45720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itchFamily="18" charset="0"/>
                <a:ea typeface="+mn-ea"/>
                <a:cs typeface="+mn-cs"/>
              </a:rPr>
              <a:t>(</a:t>
            </a:r>
            <a:r>
              <a:rPr kumimoji="0" lang="en-US" sz="2400" b="0" i="1" u="none" strike="noStrike" kern="1200" cap="none" spc="0" normalizeH="0" baseline="0" noProof="0">
                <a:ln>
                  <a:noFill/>
                </a:ln>
                <a:solidFill>
                  <a:prstClr val="black"/>
                </a:solidFill>
                <a:effectLst/>
                <a:uLnTx/>
                <a:uFillTx/>
                <a:latin typeface="Times New Roman" pitchFamily="18" charset="0"/>
                <a:ea typeface="+mn-ea"/>
                <a:cs typeface="+mn-cs"/>
              </a:rPr>
              <a:t>x</a:t>
            </a:r>
            <a:r>
              <a:rPr kumimoji="0" lang="en-US" sz="2400" b="0" i="1" u="none" strike="noStrike" kern="1200" cap="none" spc="0" normalizeH="0" baseline="-25000" noProof="0">
                <a:ln>
                  <a:noFill/>
                </a:ln>
                <a:solidFill>
                  <a:prstClr val="black"/>
                </a:solidFill>
                <a:effectLst/>
                <a:uLnTx/>
                <a:uFillTx/>
                <a:latin typeface="Times New Roman" pitchFamily="18" charset="0"/>
                <a:ea typeface="+mn-ea"/>
                <a:cs typeface="+mn-cs"/>
              </a:rPr>
              <a:t>i</a:t>
            </a:r>
            <a:r>
              <a:rPr kumimoji="0" lang="en-US" sz="2400" b="0" i="0" u="none" strike="noStrike" kern="1200" cap="none" spc="0" normalizeH="0" baseline="0" noProof="0">
                <a:ln>
                  <a:noFill/>
                </a:ln>
                <a:solidFill>
                  <a:prstClr val="black"/>
                </a:solidFill>
                <a:effectLst/>
                <a:uLnTx/>
                <a:uFillTx/>
                <a:latin typeface="Times New Roman" pitchFamily="18" charset="0"/>
                <a:ea typeface="+mn-ea"/>
                <a:cs typeface="+mn-cs"/>
              </a:rPr>
              <a:t>, </a:t>
            </a:r>
            <a:r>
              <a:rPr kumimoji="0" lang="en-US" sz="2400" b="0" i="1" u="none" strike="noStrike" kern="1200" cap="none" spc="0" normalizeH="0" baseline="0" noProof="0">
                <a:ln>
                  <a:noFill/>
                </a:ln>
                <a:solidFill>
                  <a:prstClr val="black"/>
                </a:solidFill>
                <a:effectLst/>
                <a:uLnTx/>
                <a:uFillTx/>
                <a:latin typeface="Times New Roman" pitchFamily="18" charset="0"/>
                <a:ea typeface="+mn-ea"/>
                <a:cs typeface="+mn-cs"/>
              </a:rPr>
              <a:t>y</a:t>
            </a:r>
            <a:r>
              <a:rPr kumimoji="0" lang="en-US" sz="2400" b="0" i="1" u="none" strike="noStrike" kern="1200" cap="none" spc="0" normalizeH="0" baseline="-25000" noProof="0">
                <a:ln>
                  <a:noFill/>
                </a:ln>
                <a:solidFill>
                  <a:prstClr val="black"/>
                </a:solidFill>
                <a:effectLst/>
                <a:uLnTx/>
                <a:uFillTx/>
                <a:latin typeface="Times New Roman" pitchFamily="18" charset="0"/>
                <a:ea typeface="+mn-ea"/>
                <a:cs typeface="+mn-cs"/>
              </a:rPr>
              <a:t>i</a:t>
            </a:r>
            <a:r>
              <a:rPr kumimoji="0" lang="en-US" sz="2400" b="0" i="0" u="none" strike="noStrike" kern="1200" cap="none" spc="0" normalizeH="0" baseline="0" noProof="0">
                <a:ln>
                  <a:noFill/>
                </a:ln>
                <a:solidFill>
                  <a:prstClr val="black"/>
                </a:solidFill>
                <a:effectLst/>
                <a:uLnTx/>
                <a:uFillTx/>
                <a:latin typeface="Times New Roman" pitchFamily="18" charset="0"/>
                <a:ea typeface="+mn-ea"/>
                <a:cs typeface="+mn-cs"/>
              </a:rPr>
              <a:t>)</a:t>
            </a:r>
          </a:p>
        </p:txBody>
      </p:sp>
      <p:sp>
        <p:nvSpPr>
          <p:cNvPr id="3083" name="Rectangle 10"/>
          <p:cNvSpPr>
            <a:spLocks noChangeArrowheads="1"/>
          </p:cNvSpPr>
          <p:nvPr/>
        </p:nvSpPr>
        <p:spPr bwMode="auto">
          <a:xfrm>
            <a:off x="7162800" y="1066800"/>
            <a:ext cx="1239838" cy="45720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1" u="none" strike="noStrike" kern="1200" cap="none" spc="0" normalizeH="0" baseline="0" noProof="0">
                <a:ln>
                  <a:noFill/>
                </a:ln>
                <a:solidFill>
                  <a:prstClr val="black"/>
                </a:solidFill>
                <a:effectLst/>
                <a:uLnTx/>
                <a:uFillTx/>
                <a:latin typeface="Times New Roman" pitchFamily="18" charset="0"/>
                <a:ea typeface="+mn-ea"/>
                <a:cs typeface="+mn-cs"/>
              </a:rPr>
              <a:t>y=mx+b</a:t>
            </a:r>
          </a:p>
        </p:txBody>
      </p:sp>
      <p:sp>
        <p:nvSpPr>
          <p:cNvPr id="15" name="TextBox 14"/>
          <p:cNvSpPr txBox="1"/>
          <p:nvPr/>
        </p:nvSpPr>
        <p:spPr>
          <a:xfrm>
            <a:off x="4495800" y="5188653"/>
            <a:ext cx="4861780" cy="707886"/>
          </a:xfrm>
          <a:prstGeom prst="rect">
            <a:avLst/>
          </a:prstGeom>
          <a:noFill/>
          <a:ln>
            <a:solidFill>
              <a:srgbClr val="FF0000"/>
            </a:solidFill>
          </a:ln>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mn-lt"/>
              </a:rPr>
              <a:t>Matlab</a:t>
            </a:r>
            <a:r>
              <a:rPr kumimoji="0" lang="en-US" sz="2000" b="0" i="0" u="none" strike="noStrike" kern="1200" cap="none" spc="0" normalizeH="0" baseline="0" noProof="0" dirty="0">
                <a:ln>
                  <a:noFill/>
                </a:ln>
                <a:solidFill>
                  <a:prstClr val="black"/>
                </a:solidFill>
                <a:effectLst/>
                <a:uLnTx/>
                <a:uFillTx/>
                <a:latin typeface="+mn-lt"/>
              </a:rPr>
              <a:t>: </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p = A \ y;</a:t>
            </a:r>
            <a:br>
              <a:rPr kumimoji="0" lang="en-US" sz="2000" b="0" i="0" u="none" strike="noStrike" kern="1200" cap="none" spc="0" normalizeH="0" baseline="0" noProof="0" dirty="0">
                <a:ln>
                  <a:noFill/>
                </a:ln>
                <a:solidFill>
                  <a:prstClr val="black"/>
                </a:solidFill>
                <a:effectLst/>
                <a:uLnTx/>
                <a:uFillTx/>
                <a:latin typeface="Courier New" pitchFamily="49" charset="0"/>
                <a:cs typeface="Courier New" pitchFamily="49" charset="0"/>
              </a:rPr>
            </a:br>
            <a:r>
              <a:rPr kumimoji="0" lang="en-US" sz="2000" b="0" i="0" u="none" strike="noStrike" kern="1200" cap="none" spc="0" normalizeH="0" baseline="0" noProof="0" dirty="0">
                <a:ln>
                  <a:noFill/>
                </a:ln>
                <a:solidFill>
                  <a:prstClr val="black"/>
                </a:solidFill>
                <a:effectLst/>
                <a:uLnTx/>
                <a:uFillTx/>
                <a:latin typeface="+mn-lt"/>
                <a:cs typeface="Courier New" pitchFamily="49" charset="0"/>
              </a:rPr>
              <a:t>Python: </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p</a:t>
            </a:r>
            <a:r>
              <a:rPr kumimoji="0" lang="en-US" sz="2000" b="0" i="0" u="none" strike="noStrike" kern="1200" cap="none" spc="0" normalizeH="0" noProof="0" dirty="0">
                <a:ln>
                  <a:noFill/>
                </a:ln>
                <a:solidFill>
                  <a:prstClr val="black"/>
                </a:solidFill>
                <a:effectLst/>
                <a:uLnTx/>
                <a:uFillTx/>
                <a:latin typeface="Consolas" panose="020B0609020204030204" pitchFamily="49" charset="0"/>
                <a:cs typeface="Courier New"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cs typeface="Courier New" pitchFamily="49" charset="0"/>
              </a:rPr>
              <a:t>np.linalg.lstsq</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cs typeface="Courier New" pitchFamily="49" charset="0"/>
              </a:rPr>
              <a:t>A,y</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)[0]</a:t>
            </a:r>
          </a:p>
        </p:txBody>
      </p:sp>
      <p:sp>
        <p:nvSpPr>
          <p:cNvPr id="16" name="TextBox 15"/>
          <p:cNvSpPr txBox="1"/>
          <p:nvPr/>
        </p:nvSpPr>
        <p:spPr>
          <a:xfrm>
            <a:off x="6889857" y="6550223"/>
            <a:ext cx="2254143"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Modified from S. Lazebnik</a:t>
            </a:r>
          </a:p>
        </p:txBody>
      </p:sp>
      <p:sp>
        <p:nvSpPr>
          <p:cNvPr id="6" name="TextBox 5"/>
          <p:cNvSpPr txBox="1"/>
          <p:nvPr/>
        </p:nvSpPr>
        <p:spPr>
          <a:xfrm>
            <a:off x="5334000" y="6085165"/>
            <a:ext cx="25146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(Closed form solution)</a:t>
            </a:r>
          </a:p>
        </p:txBody>
      </p:sp>
    </p:spTree>
    <p:extLst>
      <p:ext uri="{BB962C8B-B14F-4D97-AF65-F5344CB8AC3E}">
        <p14:creationId xmlns:p14="http://schemas.microsoft.com/office/powerpoint/2010/main" val="163483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Least squares: Robustness to noise</a:t>
            </a:r>
          </a:p>
        </p:txBody>
      </p:sp>
      <p:sp>
        <p:nvSpPr>
          <p:cNvPr id="26627" name="Rectangle 3"/>
          <p:cNvSpPr>
            <a:spLocks noGrp="1" noChangeArrowheads="1"/>
          </p:cNvSpPr>
          <p:nvPr>
            <p:ph type="body" idx="1"/>
          </p:nvPr>
        </p:nvSpPr>
        <p:spPr/>
        <p:txBody>
          <a:bodyPr/>
          <a:lstStyle/>
          <a:p>
            <a:r>
              <a:rPr lang="en-US"/>
              <a:t>Least squares fit with an outlier:</a:t>
            </a:r>
          </a:p>
        </p:txBody>
      </p:sp>
      <p:pic>
        <p:nvPicPr>
          <p:cNvPr id="26628" name="Picture 4"/>
          <p:cNvPicPr>
            <a:picLocks noChangeAspect="1" noChangeArrowheads="1"/>
          </p:cNvPicPr>
          <p:nvPr/>
        </p:nvPicPr>
        <p:blipFill>
          <a:blip r:embed="rId3" cstate="print"/>
          <a:srcRect/>
          <a:stretch>
            <a:fillRect/>
          </a:stretch>
        </p:blipFill>
        <p:spPr bwMode="auto">
          <a:xfrm>
            <a:off x="1554163" y="1435100"/>
            <a:ext cx="6034087" cy="4813300"/>
          </a:xfrm>
          <a:prstGeom prst="rect">
            <a:avLst/>
          </a:prstGeom>
          <a:noFill/>
          <a:ln w="9525">
            <a:noFill/>
            <a:miter lim="800000"/>
            <a:headEnd/>
            <a:tailEnd/>
          </a:ln>
        </p:spPr>
      </p:pic>
      <p:sp>
        <p:nvSpPr>
          <p:cNvPr id="1511429" name="Text Box 5"/>
          <p:cNvSpPr txBox="1">
            <a:spLocks noChangeArrowheads="1"/>
          </p:cNvSpPr>
          <p:nvPr/>
        </p:nvSpPr>
        <p:spPr bwMode="auto">
          <a:xfrm>
            <a:off x="1371600" y="6288088"/>
            <a:ext cx="6799263" cy="45720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charset="0"/>
                <a:ea typeface="+mn-ea"/>
                <a:cs typeface="+mn-cs"/>
              </a:rPr>
              <a:t>Problem: squared error heavily penalizes outliers</a:t>
            </a:r>
          </a:p>
        </p:txBody>
      </p:sp>
    </p:spTree>
    <p:extLst>
      <p:ext uri="{BB962C8B-B14F-4D97-AF65-F5344CB8AC3E}">
        <p14:creationId xmlns:p14="http://schemas.microsoft.com/office/powerpoint/2010/main" val="429358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114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1429"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381000" y="76200"/>
            <a:ext cx="8229600" cy="685800"/>
          </a:xfrm>
        </p:spPr>
        <p:txBody>
          <a:bodyPr>
            <a:normAutofit/>
          </a:bodyPr>
          <a:lstStyle/>
          <a:p>
            <a:pPr algn="l"/>
            <a:r>
              <a:rPr lang="en-US" sz="3600" dirty="0"/>
              <a:t>Robust least squares (to deal with outliers)</a:t>
            </a:r>
          </a:p>
        </p:txBody>
      </p:sp>
      <p:sp>
        <p:nvSpPr>
          <p:cNvPr id="80899" name="Rectangle 3"/>
          <p:cNvSpPr>
            <a:spLocks noGrp="1" noChangeArrowheads="1"/>
          </p:cNvSpPr>
          <p:nvPr>
            <p:ph type="body" idx="1"/>
          </p:nvPr>
        </p:nvSpPr>
        <p:spPr>
          <a:xfrm>
            <a:off x="533400" y="838200"/>
            <a:ext cx="8610600" cy="1981200"/>
          </a:xfrm>
        </p:spPr>
        <p:txBody>
          <a:bodyPr>
            <a:normAutofit fontScale="92500" lnSpcReduction="20000"/>
          </a:bodyPr>
          <a:lstStyle/>
          <a:p>
            <a:pPr>
              <a:buNone/>
            </a:pPr>
            <a:r>
              <a:rPr lang="en-US" sz="2400" dirty="0"/>
              <a:t>General approach: </a:t>
            </a:r>
          </a:p>
          <a:p>
            <a:pPr>
              <a:buFontTx/>
              <a:buNone/>
            </a:pPr>
            <a:r>
              <a:rPr lang="en-US" sz="2400" dirty="0"/>
              <a:t>    minimize</a:t>
            </a:r>
            <a:br>
              <a:rPr lang="en-US" sz="2400" dirty="0"/>
            </a:br>
            <a:endParaRPr lang="en-US" sz="2400" dirty="0"/>
          </a:p>
          <a:p>
            <a:pPr>
              <a:buNone/>
            </a:pPr>
            <a:r>
              <a:rPr lang="en-US" sz="2400" i="1" dirty="0">
                <a:latin typeface="Times New Roman" pitchFamily="18" charset="0"/>
              </a:rPr>
              <a:t>	</a:t>
            </a:r>
          </a:p>
          <a:p>
            <a:pPr>
              <a:buNone/>
            </a:pPr>
            <a:r>
              <a:rPr lang="en-US" sz="2400" i="1" dirty="0">
                <a:latin typeface="Times New Roman" pitchFamily="18" charset="0"/>
              </a:rPr>
              <a:t>	</a:t>
            </a:r>
            <a:r>
              <a:rPr lang="en-US" sz="2400" i="1" dirty="0" err="1">
                <a:latin typeface="Times New Roman" pitchFamily="18" charset="0"/>
              </a:rPr>
              <a:t>u</a:t>
            </a:r>
            <a:r>
              <a:rPr lang="en-US" sz="2400" i="1" baseline="-25000" dirty="0" err="1">
                <a:latin typeface="Times New Roman" pitchFamily="18" charset="0"/>
              </a:rPr>
              <a:t>i</a:t>
            </a:r>
            <a:r>
              <a:rPr lang="en-US" sz="2400" i="1" baseline="-25000" dirty="0">
                <a:latin typeface="Times New Roman" pitchFamily="18" charset="0"/>
              </a:rPr>
              <a:t> </a:t>
            </a:r>
            <a:r>
              <a:rPr lang="en-US" sz="2400" dirty="0">
                <a:latin typeface="Times New Roman" pitchFamily="18" charset="0"/>
              </a:rPr>
              <a:t>(</a:t>
            </a:r>
            <a:r>
              <a:rPr lang="en-US" sz="2400" i="1" dirty="0">
                <a:latin typeface="Times New Roman" pitchFamily="18" charset="0"/>
              </a:rPr>
              <a:t>x</a:t>
            </a:r>
            <a:r>
              <a:rPr lang="en-US" sz="2400" i="1" baseline="-25000" dirty="0">
                <a:latin typeface="Times New Roman" pitchFamily="18" charset="0"/>
              </a:rPr>
              <a:t>i</a:t>
            </a:r>
            <a:r>
              <a:rPr lang="en-US" sz="2400" dirty="0">
                <a:latin typeface="Times New Roman" pitchFamily="18" charset="0"/>
              </a:rPr>
              <a:t>, </a:t>
            </a:r>
            <a:r>
              <a:rPr lang="el-GR" sz="2400" i="1" dirty="0">
                <a:latin typeface="Times New Roman" pitchFamily="18" charset="0"/>
                <a:cs typeface="Times New Roman" pitchFamily="18" charset="0"/>
              </a:rPr>
              <a:t>θ</a:t>
            </a:r>
            <a:r>
              <a:rPr lang="en-US" sz="2400" dirty="0">
                <a:latin typeface="Times New Roman" pitchFamily="18" charset="0"/>
                <a:cs typeface="Times New Roman" pitchFamily="18" charset="0"/>
              </a:rPr>
              <a:t>)</a:t>
            </a:r>
            <a:r>
              <a:rPr lang="en-US" sz="2400" dirty="0">
                <a:cs typeface="Times New Roman" pitchFamily="18" charset="0"/>
              </a:rPr>
              <a:t> – residual of </a:t>
            </a:r>
            <a:r>
              <a:rPr lang="en-US" sz="2400" dirty="0" err="1">
                <a:cs typeface="Times New Roman" pitchFamily="18" charset="0"/>
              </a:rPr>
              <a:t>i</a:t>
            </a:r>
            <a:r>
              <a:rPr lang="en-US" sz="2400" baseline="30000" dirty="0" err="1">
                <a:cs typeface="Times New Roman" pitchFamily="18" charset="0"/>
              </a:rPr>
              <a:t>th</a:t>
            </a:r>
            <a:r>
              <a:rPr lang="en-US" sz="2400" dirty="0">
                <a:cs typeface="Times New Roman" pitchFamily="18" charset="0"/>
              </a:rPr>
              <a:t> point </a:t>
            </a:r>
            <a:r>
              <a:rPr lang="en-US" sz="2400" dirty="0" err="1">
                <a:cs typeface="Times New Roman" pitchFamily="18" charset="0"/>
              </a:rPr>
              <a:t>w.r.t</a:t>
            </a:r>
            <a:r>
              <a:rPr lang="en-US" sz="2400" dirty="0">
                <a:cs typeface="Times New Roman" pitchFamily="18" charset="0"/>
              </a:rPr>
              <a:t>. model parameters </a:t>
            </a:r>
            <a:r>
              <a:rPr lang="en-US" sz="2400" i="1" dirty="0">
                <a:cs typeface="Times New Roman" pitchFamily="18" charset="0"/>
              </a:rPr>
              <a:t>ϴ</a:t>
            </a:r>
            <a:br>
              <a:rPr lang="en-US" sz="2400" dirty="0">
                <a:cs typeface="Times New Roman" pitchFamily="18" charset="0"/>
              </a:rPr>
            </a:br>
            <a:r>
              <a:rPr lang="en-US" sz="2400" dirty="0">
                <a:cs typeface="Times New Roman" pitchFamily="18" charset="0"/>
              </a:rPr>
              <a:t>  </a:t>
            </a:r>
          </a:p>
        </p:txBody>
      </p:sp>
      <p:graphicFrame>
        <p:nvGraphicFramePr>
          <p:cNvPr id="80900" name="Object 4"/>
          <p:cNvGraphicFramePr>
            <a:graphicFrameLocks noChangeAspect="1"/>
          </p:cNvGraphicFramePr>
          <p:nvPr/>
        </p:nvGraphicFramePr>
        <p:xfrm>
          <a:off x="2693988" y="1295400"/>
          <a:ext cx="2298700" cy="747713"/>
        </p:xfrm>
        <a:graphic>
          <a:graphicData uri="http://schemas.openxmlformats.org/presentationml/2006/ole">
            <mc:AlternateContent xmlns:mc="http://schemas.openxmlformats.org/markup-compatibility/2006">
              <mc:Choice xmlns:v="urn:schemas-microsoft-com:vml" Requires="v">
                <p:oleObj spid="_x0000_s224310" name="Equation" r:id="rId4" imgW="1054080" imgH="342720" progId="Equation.3">
                  <p:embed/>
                </p:oleObj>
              </mc:Choice>
              <mc:Fallback>
                <p:oleObj name="Equation" r:id="rId4" imgW="1054080" imgH="342720" progId="Equation.3">
                  <p:embed/>
                  <p:pic>
                    <p:nvPicPr>
                      <p:cNvPr id="80900" name="Object 4"/>
                      <p:cNvPicPr>
                        <a:picLocks noChangeAspect="1" noChangeArrowheads="1"/>
                      </p:cNvPicPr>
                      <p:nvPr/>
                    </p:nvPicPr>
                    <p:blipFill>
                      <a:blip r:embed="rId5"/>
                      <a:srcRect/>
                      <a:stretch>
                        <a:fillRect/>
                      </a:stretch>
                    </p:blipFill>
                    <p:spPr bwMode="auto">
                      <a:xfrm>
                        <a:off x="2693988" y="1295400"/>
                        <a:ext cx="2298700" cy="747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0901" name="Picture 5"/>
          <p:cNvPicPr>
            <a:picLocks noChangeAspect="1" noChangeArrowheads="1"/>
          </p:cNvPicPr>
          <p:nvPr/>
        </p:nvPicPr>
        <p:blipFill>
          <a:blip r:embed="rId6" cstate="print"/>
          <a:srcRect/>
          <a:stretch>
            <a:fillRect/>
          </a:stretch>
        </p:blipFill>
        <p:spPr bwMode="auto">
          <a:xfrm>
            <a:off x="381000" y="3128963"/>
            <a:ext cx="4724400" cy="3424237"/>
          </a:xfrm>
          <a:prstGeom prst="rect">
            <a:avLst/>
          </a:prstGeom>
          <a:noFill/>
        </p:spPr>
      </p:pic>
      <p:pic>
        <p:nvPicPr>
          <p:cNvPr id="80902" name="Picture 6"/>
          <p:cNvPicPr>
            <a:picLocks noChangeAspect="1" noChangeArrowheads="1"/>
          </p:cNvPicPr>
          <p:nvPr/>
        </p:nvPicPr>
        <p:blipFill>
          <a:blip r:embed="rId7" cstate="print"/>
          <a:srcRect/>
          <a:stretch>
            <a:fillRect/>
          </a:stretch>
        </p:blipFill>
        <p:spPr bwMode="auto">
          <a:xfrm>
            <a:off x="5811450" y="5093692"/>
            <a:ext cx="2362200" cy="776288"/>
          </a:xfrm>
          <a:prstGeom prst="rect">
            <a:avLst/>
          </a:prstGeom>
          <a:noFill/>
          <a:ln w="9525">
            <a:solidFill>
              <a:srgbClr val="FF0000"/>
            </a:solidFill>
            <a:miter lim="800000"/>
            <a:headEnd/>
            <a:tailEnd/>
          </a:ln>
          <a:effectLst/>
        </p:spPr>
      </p:pic>
      <p:sp>
        <p:nvSpPr>
          <p:cNvPr id="80903" name="Rectangle 7"/>
          <p:cNvSpPr>
            <a:spLocks noChangeArrowheads="1"/>
          </p:cNvSpPr>
          <p:nvPr/>
        </p:nvSpPr>
        <p:spPr bwMode="auto">
          <a:xfrm>
            <a:off x="5450701" y="3201988"/>
            <a:ext cx="3352800" cy="1735860"/>
          </a:xfrm>
          <a:prstGeom prst="rect">
            <a:avLst/>
          </a:prstGeom>
          <a:noFill/>
          <a:ln w="9525">
            <a:noFill/>
            <a:miter lim="800000"/>
            <a:headEnd/>
            <a:tailEnd/>
          </a:ln>
          <a:effectLst/>
        </p:spPr>
        <p:txBody>
          <a:bodyPr wrap="square">
            <a:spAutoFit/>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Futura Bk BT" pitchFamily="34" charset="0"/>
                <a:ea typeface="+mn-ea"/>
                <a:cs typeface="Arial" charset="0"/>
              </a:rPr>
              <a:t>The robust function </a:t>
            </a:r>
            <a:r>
              <a:rPr kumimoji="0" lang="el-GR" sz="2400" b="0" i="1" u="none" strike="noStrike" kern="1200" cap="none" spc="0" normalizeH="0" baseline="0" noProof="0" dirty="0">
                <a:ln>
                  <a:noFill/>
                </a:ln>
                <a:solidFill>
                  <a:srgbClr val="000000"/>
                </a:solidFill>
                <a:effectLst/>
                <a:uLnTx/>
                <a:uFillTx/>
                <a:latin typeface="Arial" charset="0"/>
                <a:ea typeface="+mn-ea"/>
                <a:cs typeface="Times New Roman" pitchFamily="18" charset="0"/>
              </a:rPr>
              <a:t>ρ</a:t>
            </a:r>
            <a:r>
              <a:rPr kumimoji="0" lang="en-US" sz="2000" b="0" i="0" u="none" strike="noStrike" kern="1200" cap="none" spc="0" normalizeH="0" baseline="0" noProof="0" dirty="0">
                <a:ln>
                  <a:noFill/>
                </a:ln>
                <a:solidFill>
                  <a:srgbClr val="000000"/>
                </a:solidFill>
                <a:effectLst/>
                <a:uLnTx/>
                <a:uFillTx/>
                <a:latin typeface="Futura Bk BT" pitchFamily="34" charset="0"/>
                <a:ea typeface="+mn-ea"/>
                <a:cs typeface="Arial" charset="0"/>
              </a:rPr>
              <a:t> </a:t>
            </a:r>
          </a:p>
          <a:p>
            <a:pPr marL="0" marR="0" lvl="0" indent="0" algn="l" defTabSz="914400" rtl="0" eaLnBrk="0" fontAlgn="base" latinLnBrk="0" hangingPunct="0">
              <a:lnSpc>
                <a:spcPct val="100000"/>
              </a:lnSpc>
              <a:spcBef>
                <a:spcPct val="20000"/>
              </a:spcBef>
              <a:spcAft>
                <a:spcPct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Futura Bk BT" pitchFamily="34" charset="0"/>
                <a:ea typeface="+mn-ea"/>
                <a:cs typeface="Arial" charset="0"/>
              </a:rPr>
              <a:t> Favors a configuration </a:t>
            </a:r>
          </a:p>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Futura Bk BT" pitchFamily="34" charset="0"/>
                <a:ea typeface="+mn-ea"/>
                <a:cs typeface="Arial" charset="0"/>
              </a:rPr>
              <a:t>with small residuals</a:t>
            </a:r>
          </a:p>
          <a:p>
            <a:pPr marL="0" marR="0" lvl="0" indent="0" algn="l" defTabSz="914400" rtl="0" eaLnBrk="0" fontAlgn="base" latinLnBrk="0" hangingPunct="0">
              <a:lnSpc>
                <a:spcPct val="100000"/>
              </a:lnSpc>
              <a:spcBef>
                <a:spcPct val="20000"/>
              </a:spcBef>
              <a:spcAft>
                <a:spcPct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Futura Bk BT" pitchFamily="34" charset="0"/>
                <a:ea typeface="+mn-ea"/>
                <a:cs typeface="Arial" charset="0"/>
              </a:rPr>
              <a:t> Constant penalty for large residuals</a:t>
            </a:r>
            <a:endParaRPr kumimoji="0" lang="en-US" sz="1800" b="0" i="1" u="none" strike="noStrike" kern="1200" cap="none" spc="0" normalizeH="0" baseline="0" noProof="0" dirty="0">
              <a:ln>
                <a:noFill/>
              </a:ln>
              <a:solidFill>
                <a:srgbClr val="000000"/>
              </a:solidFill>
              <a:effectLst/>
              <a:uLnTx/>
              <a:uFillTx/>
              <a:latin typeface="Futura Bk BT" pitchFamily="34" charset="0"/>
              <a:ea typeface="+mn-ea"/>
              <a:cs typeface="Arial" charset="0"/>
            </a:endParaRPr>
          </a:p>
        </p:txBody>
      </p:sp>
      <p:graphicFrame>
        <p:nvGraphicFramePr>
          <p:cNvPr id="80904" name="Object 8"/>
          <p:cNvGraphicFramePr>
            <a:graphicFrameLocks noChangeAspect="1"/>
          </p:cNvGraphicFramePr>
          <p:nvPr/>
        </p:nvGraphicFramePr>
        <p:xfrm>
          <a:off x="5513388" y="1295400"/>
          <a:ext cx="2419350" cy="455613"/>
        </p:xfrm>
        <a:graphic>
          <a:graphicData uri="http://schemas.openxmlformats.org/presentationml/2006/ole">
            <mc:AlternateContent xmlns:mc="http://schemas.openxmlformats.org/markup-compatibility/2006">
              <mc:Choice xmlns:v="urn:schemas-microsoft-com:vml" Requires="v">
                <p:oleObj spid="_x0000_s224311" name="Equation" r:id="rId8" imgW="1549080" imgH="291960" progId="Equation.3">
                  <p:embed/>
                </p:oleObj>
              </mc:Choice>
              <mc:Fallback>
                <p:oleObj name="Equation" r:id="rId8" imgW="1549080" imgH="291960" progId="Equation.3">
                  <p:embed/>
                  <p:pic>
                    <p:nvPicPr>
                      <p:cNvPr id="80904" name="Object 8"/>
                      <p:cNvPicPr>
                        <a:picLocks noChangeAspect="1" noChangeArrowheads="1"/>
                      </p:cNvPicPr>
                      <p:nvPr/>
                    </p:nvPicPr>
                    <p:blipFill>
                      <a:blip r:embed="rId9"/>
                      <a:srcRect/>
                      <a:stretch>
                        <a:fillRect/>
                      </a:stretch>
                    </p:blipFill>
                    <p:spPr bwMode="auto">
                      <a:xfrm>
                        <a:off x="5513388" y="1295400"/>
                        <a:ext cx="24193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Box 8"/>
          <p:cNvSpPr txBox="1"/>
          <p:nvPr/>
        </p:nvSpPr>
        <p:spPr>
          <a:xfrm>
            <a:off x="7127101" y="6550223"/>
            <a:ext cx="2016899"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Slide from S. Savarese</a:t>
            </a:r>
          </a:p>
        </p:txBody>
      </p:sp>
      <p:sp>
        <p:nvSpPr>
          <p:cNvPr id="5" name="Rectangle 4"/>
          <p:cNvSpPr/>
          <p:nvPr/>
        </p:nvSpPr>
        <p:spPr>
          <a:xfrm>
            <a:off x="914378" y="2500313"/>
            <a:ext cx="4960012"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2000" b="0" i="1" u="none" strike="noStrike" kern="1200" cap="none" spc="0" normalizeH="0" baseline="0" noProof="0" dirty="0">
                <a:ln>
                  <a:noFill/>
                </a:ln>
                <a:solidFill>
                  <a:prstClr val="black"/>
                </a:solidFill>
                <a:effectLst/>
                <a:uLnTx/>
                <a:uFillTx/>
                <a:latin typeface="Arial" charset="0"/>
                <a:ea typeface="+mn-ea"/>
                <a:cs typeface="Times New Roman" pitchFamily="18" charset="0"/>
              </a:rPr>
              <a:t>ρ</a:t>
            </a:r>
            <a:r>
              <a:rPr kumimoji="0" lang="en-US" sz="2000" b="0" i="0" u="none" strike="noStrike" kern="1200" cap="none" spc="0" normalizeH="0" baseline="0" noProof="0" dirty="0">
                <a:ln>
                  <a:noFill/>
                </a:ln>
                <a:solidFill>
                  <a:prstClr val="black"/>
                </a:solidFill>
                <a:effectLst/>
                <a:uLnTx/>
                <a:uFillTx/>
                <a:latin typeface="Arial" charset="0"/>
                <a:ea typeface="+mn-ea"/>
                <a:cs typeface="Times New Roman" pitchFamily="18" charset="0"/>
              </a:rPr>
              <a:t> – robust function</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 with scale parameter </a:t>
            </a:r>
            <a:r>
              <a:rPr kumimoji="0" lang="el-GR" sz="2000" b="0" i="0" u="none" strike="noStrike" kern="1200" cap="none" spc="0" normalizeH="0" baseline="0" noProof="0" dirty="0">
                <a:ln>
                  <a:noFill/>
                </a:ln>
                <a:solidFill>
                  <a:prstClr val="black"/>
                </a:solidFill>
                <a:effectLst/>
                <a:uLnTx/>
                <a:uFillTx/>
                <a:latin typeface="Arial" charset="0"/>
                <a:ea typeface="+mn-ea"/>
                <a:cs typeface="Times New Roman" pitchFamily="18" charset="0"/>
              </a:rPr>
              <a:t>σ</a:t>
            </a:r>
            <a:endParaRPr kumimoji="0" lang="en-US" sz="20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2" name="TextBox 1">
            <a:extLst>
              <a:ext uri="{FF2B5EF4-FFF2-40B4-BE49-F238E27FC236}">
                <a16:creationId xmlns:a16="http://schemas.microsoft.com/office/drawing/2014/main" id="{E8FAB416-263D-4533-9BDB-69A8F20654B0}"/>
              </a:ext>
            </a:extLst>
          </p:cNvPr>
          <p:cNvSpPr txBox="1"/>
          <p:nvPr/>
        </p:nvSpPr>
        <p:spPr>
          <a:xfrm>
            <a:off x="719469" y="3320903"/>
            <a:ext cx="1676400" cy="646331"/>
          </a:xfrm>
          <a:prstGeom prst="rect">
            <a:avLst/>
          </a:prstGeom>
          <a:noFill/>
        </p:spPr>
        <p:txBody>
          <a:bodyPr wrap="square" rtlCol="0">
            <a:spAutoFit/>
          </a:bodyPr>
          <a:lstStyle/>
          <a:p>
            <a:r>
              <a:rPr lang="en-US" dirty="0"/>
              <a:t>Effect of </a:t>
            </a:r>
            <a:r>
              <a:rPr lang="en-US" dirty="0">
                <a:solidFill>
                  <a:prstClr val="black"/>
                </a:solidFill>
                <a:latin typeface="Arial" charset="0"/>
              </a:rPr>
              <a:t>scale parameter </a:t>
            </a:r>
            <a:r>
              <a:rPr lang="el-GR" dirty="0">
                <a:solidFill>
                  <a:prstClr val="black"/>
                </a:solidFill>
                <a:latin typeface="Arial" charset="0"/>
                <a:cs typeface="Times New Roman" pitchFamily="18" charset="0"/>
              </a:rPr>
              <a:t>σ</a:t>
            </a:r>
            <a:endParaRPr lang="en-US" dirty="0"/>
          </a:p>
        </p:txBody>
      </p:sp>
    </p:spTree>
    <p:extLst>
      <p:ext uri="{BB962C8B-B14F-4D97-AF65-F5344CB8AC3E}">
        <p14:creationId xmlns:p14="http://schemas.microsoft.com/office/powerpoint/2010/main" val="319891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899">
                                            <p:txEl>
                                              <p:pRg st="3" end="3"/>
                                            </p:txEl>
                                          </p:spTgt>
                                        </p:tgtEl>
                                        <p:attrNameLst>
                                          <p:attrName>style.visibility</p:attrName>
                                        </p:attrNameLst>
                                      </p:cBhvr>
                                      <p:to>
                                        <p:strVal val="visible"/>
                                      </p:to>
                                    </p:set>
                                    <p:animEffect transition="in" filter="fade">
                                      <p:cBhvr>
                                        <p:cTn id="7" dur="500"/>
                                        <p:tgtEl>
                                          <p:spTgt spid="8089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0903"/>
                                        </p:tgtEl>
                                        <p:attrNameLst>
                                          <p:attrName>style.visibility</p:attrName>
                                        </p:attrNameLst>
                                      </p:cBhvr>
                                      <p:to>
                                        <p:strVal val="visible"/>
                                      </p:to>
                                    </p:set>
                                    <p:animEffect transition="in" filter="fade">
                                      <p:cBhvr>
                                        <p:cTn id="17" dur="500"/>
                                        <p:tgtEl>
                                          <p:spTgt spid="80903"/>
                                        </p:tgtEl>
                                      </p:cBhvr>
                                    </p:animEffect>
                                  </p:childTnLst>
                                </p:cTn>
                              </p:par>
                              <p:par>
                                <p:cTn id="18" presetID="10" presetClass="entr" presetSubtype="0" fill="hold" nodeType="withEffect">
                                  <p:stCondLst>
                                    <p:cond delay="0"/>
                                  </p:stCondLst>
                                  <p:childTnLst>
                                    <p:set>
                                      <p:cBhvr>
                                        <p:cTn id="19" dur="1" fill="hold">
                                          <p:stCondLst>
                                            <p:cond delay="0"/>
                                          </p:stCondLst>
                                        </p:cTn>
                                        <p:tgtEl>
                                          <p:spTgt spid="80902"/>
                                        </p:tgtEl>
                                        <p:attrNameLst>
                                          <p:attrName>style.visibility</p:attrName>
                                        </p:attrNameLst>
                                      </p:cBhvr>
                                      <p:to>
                                        <p:strVal val="visible"/>
                                      </p:to>
                                    </p:set>
                                    <p:animEffect transition="in" filter="fade">
                                      <p:cBhvr>
                                        <p:cTn id="20" dur="500"/>
                                        <p:tgtEl>
                                          <p:spTgt spid="8090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par>
                                <p:cTn id="26" presetID="10" presetClass="entr" presetSubtype="0" fill="hold" nodeType="withEffect">
                                  <p:stCondLst>
                                    <p:cond delay="0"/>
                                  </p:stCondLst>
                                  <p:childTnLst>
                                    <p:set>
                                      <p:cBhvr>
                                        <p:cTn id="27" dur="1" fill="hold">
                                          <p:stCondLst>
                                            <p:cond delay="0"/>
                                          </p:stCondLst>
                                        </p:cTn>
                                        <p:tgtEl>
                                          <p:spTgt spid="80901"/>
                                        </p:tgtEl>
                                        <p:attrNameLst>
                                          <p:attrName>style.visibility</p:attrName>
                                        </p:attrNameLst>
                                      </p:cBhvr>
                                      <p:to>
                                        <p:strVal val="visible"/>
                                      </p:to>
                                    </p:set>
                                    <p:animEffect transition="in" filter="fade">
                                      <p:cBhvr>
                                        <p:cTn id="28" dur="500"/>
                                        <p:tgtEl>
                                          <p:spTgt spid="80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3" grpId="0"/>
      <p:bldP spid="2"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cstate="print"/>
          <a:srcRect/>
          <a:stretch>
            <a:fillRect/>
          </a:stretch>
        </p:blipFill>
        <p:spPr bwMode="auto">
          <a:xfrm>
            <a:off x="1554163" y="1022350"/>
            <a:ext cx="6034087" cy="4813300"/>
          </a:xfrm>
          <a:prstGeom prst="rect">
            <a:avLst/>
          </a:prstGeom>
          <a:noFill/>
          <a:ln w="9525">
            <a:noFill/>
            <a:miter lim="800000"/>
            <a:headEnd/>
            <a:tailEnd/>
          </a:ln>
        </p:spPr>
      </p:pic>
      <p:sp>
        <p:nvSpPr>
          <p:cNvPr id="27651" name="Rectangle 4"/>
          <p:cNvSpPr>
            <a:spLocks noGrp="1" noChangeArrowheads="1"/>
          </p:cNvSpPr>
          <p:nvPr>
            <p:ph type="title"/>
          </p:nvPr>
        </p:nvSpPr>
        <p:spPr/>
        <p:txBody>
          <a:bodyPr/>
          <a:lstStyle/>
          <a:p>
            <a:r>
              <a:rPr lang="en-US"/>
              <a:t>Choosing the scale: Just right</a:t>
            </a:r>
          </a:p>
        </p:txBody>
      </p:sp>
      <p:sp>
        <p:nvSpPr>
          <p:cNvPr id="27652" name="Text Box 5"/>
          <p:cNvSpPr txBox="1">
            <a:spLocks noChangeArrowheads="1"/>
          </p:cNvSpPr>
          <p:nvPr/>
        </p:nvSpPr>
        <p:spPr bwMode="auto">
          <a:xfrm>
            <a:off x="1714500" y="6034088"/>
            <a:ext cx="5934075" cy="5238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The effect of the outlier is minimized</a:t>
            </a:r>
          </a:p>
        </p:txBody>
      </p:sp>
    </p:spTree>
    <p:extLst>
      <p:ext uri="{BB962C8B-B14F-4D97-AF65-F5344CB8AC3E}">
        <p14:creationId xmlns:p14="http://schemas.microsoft.com/office/powerpoint/2010/main" val="8084773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7"/>
          <p:cNvSpPr txBox="1">
            <a:spLocks noChangeArrowheads="1"/>
          </p:cNvSpPr>
          <p:nvPr/>
        </p:nvSpPr>
        <p:spPr bwMode="auto">
          <a:xfrm>
            <a:off x="1066800" y="5867400"/>
            <a:ext cx="7153275" cy="946150"/>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The error value is almost the same for every</a:t>
            </a:r>
            <a:br>
              <a:rPr kumimoji="0" lang="en-US" sz="1800" b="0" i="0" u="none" strike="noStrike" kern="1200" cap="none" spc="0" normalizeH="0" baseline="0" noProof="0">
                <a:ln>
                  <a:noFill/>
                </a:ln>
                <a:solidFill>
                  <a:prstClr val="black"/>
                </a:solidFill>
                <a:effectLst/>
                <a:uLnTx/>
                <a:uFillTx/>
                <a:latin typeface="Arial" charset="0"/>
                <a:ea typeface="+mn-ea"/>
                <a:cs typeface="+mn-cs"/>
              </a:rPr>
            </a:br>
            <a:r>
              <a:rPr kumimoji="0" lang="en-US" sz="1800" b="0" i="0" u="none" strike="noStrike" kern="1200" cap="none" spc="0" normalizeH="0" baseline="0" noProof="0">
                <a:ln>
                  <a:noFill/>
                </a:ln>
                <a:solidFill>
                  <a:prstClr val="black"/>
                </a:solidFill>
                <a:effectLst/>
                <a:uLnTx/>
                <a:uFillTx/>
                <a:latin typeface="Arial" charset="0"/>
                <a:ea typeface="+mn-ea"/>
                <a:cs typeface="+mn-cs"/>
              </a:rPr>
              <a:t>point and the fit is very poor</a:t>
            </a:r>
          </a:p>
        </p:txBody>
      </p:sp>
      <p:pic>
        <p:nvPicPr>
          <p:cNvPr id="28675" name="Picture 2"/>
          <p:cNvPicPr>
            <a:picLocks noChangeAspect="1" noChangeArrowheads="1"/>
          </p:cNvPicPr>
          <p:nvPr/>
        </p:nvPicPr>
        <p:blipFill>
          <a:blip r:embed="rId3" cstate="print"/>
          <a:srcRect/>
          <a:stretch>
            <a:fillRect/>
          </a:stretch>
        </p:blipFill>
        <p:spPr bwMode="auto">
          <a:xfrm>
            <a:off x="1554163" y="1022350"/>
            <a:ext cx="6034087" cy="4813300"/>
          </a:xfrm>
          <a:prstGeom prst="rect">
            <a:avLst/>
          </a:prstGeom>
          <a:noFill/>
          <a:ln w="9525">
            <a:noFill/>
            <a:miter lim="800000"/>
            <a:headEnd/>
            <a:tailEnd/>
          </a:ln>
        </p:spPr>
      </p:pic>
      <p:sp>
        <p:nvSpPr>
          <p:cNvPr id="28676" name="Rectangle 5"/>
          <p:cNvSpPr>
            <a:spLocks noGrp="1" noChangeArrowheads="1"/>
          </p:cNvSpPr>
          <p:nvPr>
            <p:ph type="title"/>
          </p:nvPr>
        </p:nvSpPr>
        <p:spPr/>
        <p:txBody>
          <a:bodyPr/>
          <a:lstStyle/>
          <a:p>
            <a:r>
              <a:rPr lang="en-US"/>
              <a:t>Choosing the scale: Too small</a:t>
            </a:r>
          </a:p>
        </p:txBody>
      </p:sp>
    </p:spTree>
    <p:extLst>
      <p:ext uri="{BB962C8B-B14F-4D97-AF65-F5344CB8AC3E}">
        <p14:creationId xmlns:p14="http://schemas.microsoft.com/office/powerpoint/2010/main" val="337200798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cstate="print"/>
          <a:srcRect/>
          <a:stretch>
            <a:fillRect/>
          </a:stretch>
        </p:blipFill>
        <p:spPr bwMode="auto">
          <a:xfrm>
            <a:off x="1554163" y="1022350"/>
            <a:ext cx="6034087" cy="4813300"/>
          </a:xfrm>
          <a:prstGeom prst="rect">
            <a:avLst/>
          </a:prstGeom>
          <a:noFill/>
          <a:ln w="9525">
            <a:noFill/>
            <a:miter lim="800000"/>
            <a:headEnd/>
            <a:tailEnd/>
          </a:ln>
        </p:spPr>
      </p:pic>
      <p:sp>
        <p:nvSpPr>
          <p:cNvPr id="29699" name="Rectangle 5"/>
          <p:cNvSpPr>
            <a:spLocks noGrp="1" noChangeArrowheads="1"/>
          </p:cNvSpPr>
          <p:nvPr>
            <p:ph type="title"/>
          </p:nvPr>
        </p:nvSpPr>
        <p:spPr/>
        <p:txBody>
          <a:bodyPr/>
          <a:lstStyle/>
          <a:p>
            <a:r>
              <a:rPr lang="en-US"/>
              <a:t>Choosing the scale: Too large</a:t>
            </a:r>
          </a:p>
        </p:txBody>
      </p:sp>
      <p:sp>
        <p:nvSpPr>
          <p:cNvPr id="29700" name="Text Box 7"/>
          <p:cNvSpPr txBox="1">
            <a:spLocks noChangeArrowheads="1"/>
          </p:cNvSpPr>
          <p:nvPr/>
        </p:nvSpPr>
        <p:spPr bwMode="auto">
          <a:xfrm>
            <a:off x="1357313" y="6034088"/>
            <a:ext cx="6796087" cy="519112"/>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Behaves much the same as least squares</a:t>
            </a:r>
          </a:p>
        </p:txBody>
      </p:sp>
    </p:spTree>
    <p:extLst>
      <p:ext uri="{BB962C8B-B14F-4D97-AF65-F5344CB8AC3E}">
        <p14:creationId xmlns:p14="http://schemas.microsoft.com/office/powerpoint/2010/main" val="311884989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a:t>Robust estimation: Details</a:t>
            </a:r>
          </a:p>
        </p:txBody>
      </p:sp>
      <p:sp>
        <p:nvSpPr>
          <p:cNvPr id="30723" name="Rectangle 3"/>
          <p:cNvSpPr>
            <a:spLocks noGrp="1" noChangeArrowheads="1"/>
          </p:cNvSpPr>
          <p:nvPr>
            <p:ph type="body" idx="1"/>
          </p:nvPr>
        </p:nvSpPr>
        <p:spPr/>
        <p:txBody>
          <a:bodyPr/>
          <a:lstStyle/>
          <a:p>
            <a:pPr>
              <a:buFontTx/>
              <a:buChar char="•"/>
            </a:pPr>
            <a:r>
              <a:rPr lang="en-US" dirty="0"/>
              <a:t>Robust fitting is a nonlinear optimization problem that must be solved iteratively</a:t>
            </a:r>
          </a:p>
          <a:p>
            <a:pPr>
              <a:buFontTx/>
              <a:buChar char="•"/>
            </a:pPr>
            <a:endParaRPr lang="en-US" dirty="0"/>
          </a:p>
          <a:p>
            <a:pPr>
              <a:buFontTx/>
              <a:buChar char="•"/>
            </a:pPr>
            <a:r>
              <a:rPr lang="en-US" dirty="0"/>
              <a:t>Scale of robust function should be chosen adaptively based on median residual </a:t>
            </a:r>
          </a:p>
          <a:p>
            <a:pPr>
              <a:buFontTx/>
              <a:buChar char="•"/>
            </a:pPr>
            <a:endParaRPr lang="en-US" dirty="0"/>
          </a:p>
          <a:p>
            <a:pPr>
              <a:buFontTx/>
              <a:buChar char="•"/>
            </a:pPr>
            <a:r>
              <a:rPr lang="en-US" dirty="0"/>
              <a:t>Least squares solution can be used for initialization</a:t>
            </a:r>
          </a:p>
        </p:txBody>
      </p:sp>
    </p:spTree>
    <p:extLst>
      <p:ext uri="{BB962C8B-B14F-4D97-AF65-F5344CB8AC3E}">
        <p14:creationId xmlns:p14="http://schemas.microsoft.com/office/powerpoint/2010/main" val="54451699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Fitting and Alignment: Methods</a:t>
            </a:r>
          </a:p>
        </p:txBody>
      </p:sp>
      <p:sp>
        <p:nvSpPr>
          <p:cNvPr id="4" name="Content Placeholder 3"/>
          <p:cNvSpPr>
            <a:spLocks noGrp="1"/>
          </p:cNvSpPr>
          <p:nvPr>
            <p:ph idx="1"/>
          </p:nvPr>
        </p:nvSpPr>
        <p:spPr/>
        <p:txBody>
          <a:bodyPr>
            <a:normAutofit/>
          </a:bodyPr>
          <a:lstStyle/>
          <a:p>
            <a:endParaRPr lang="en-US" dirty="0"/>
          </a:p>
          <a:p>
            <a:r>
              <a:rPr lang="en-US" dirty="0"/>
              <a:t>Global optimization / Search for parameters</a:t>
            </a:r>
          </a:p>
          <a:p>
            <a:pPr lvl="1"/>
            <a:r>
              <a:rPr lang="en-US" dirty="0">
                <a:solidFill>
                  <a:srgbClr val="0AA676"/>
                </a:solidFill>
              </a:rPr>
              <a:t>Least squares fit</a:t>
            </a:r>
          </a:p>
          <a:p>
            <a:pPr lvl="1"/>
            <a:r>
              <a:rPr lang="en-US" dirty="0">
                <a:solidFill>
                  <a:srgbClr val="0AA676"/>
                </a:solidFill>
              </a:rPr>
              <a:t>Robust least squares</a:t>
            </a:r>
          </a:p>
          <a:p>
            <a:pPr lvl="1"/>
            <a:r>
              <a:rPr lang="en-US" dirty="0"/>
              <a:t>Iterative closest point (ICP)</a:t>
            </a:r>
          </a:p>
          <a:p>
            <a:endParaRPr lang="en-US" dirty="0"/>
          </a:p>
          <a:p>
            <a:r>
              <a:rPr lang="en-US" dirty="0"/>
              <a:t>Hypothesize and test</a:t>
            </a:r>
          </a:p>
          <a:p>
            <a:pPr lvl="1"/>
            <a:r>
              <a:rPr lang="en-US" dirty="0">
                <a:solidFill>
                  <a:srgbClr val="0AA676"/>
                </a:solidFill>
              </a:rPr>
              <a:t>Hough transform</a:t>
            </a:r>
          </a:p>
          <a:p>
            <a:pPr lvl="1"/>
            <a:r>
              <a:rPr lang="en-US" dirty="0">
                <a:solidFill>
                  <a:srgbClr val="0AA676"/>
                </a:solidFill>
              </a:rPr>
              <a:t>RANSAC</a:t>
            </a:r>
          </a:p>
          <a:p>
            <a:endParaRPr lang="en-US" dirty="0"/>
          </a:p>
        </p:txBody>
      </p:sp>
    </p:spTree>
    <p:extLst>
      <p:ext uri="{BB962C8B-B14F-4D97-AF65-F5344CB8AC3E}">
        <p14:creationId xmlns:p14="http://schemas.microsoft.com/office/powerpoint/2010/main" val="379787744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09565"/>
            <a:ext cx="8229600" cy="1219200"/>
          </a:xfrm>
        </p:spPr>
        <p:txBody>
          <a:bodyPr>
            <a:normAutofit/>
          </a:bodyPr>
          <a:lstStyle/>
          <a:p>
            <a:pPr algn="ctr"/>
            <a:r>
              <a:rPr lang="en-US" sz="2800" dirty="0" err="1"/>
              <a:t>VLFeat’s</a:t>
            </a:r>
            <a:r>
              <a:rPr lang="en-US" sz="2800" dirty="0"/>
              <a:t> 800 most confident matches </a:t>
            </a:r>
            <a:br>
              <a:rPr lang="en-US" sz="2800" dirty="0"/>
            </a:br>
            <a:r>
              <a:rPr lang="en-US" sz="2800" dirty="0"/>
              <a:t>among 10,000+ local features.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676400"/>
            <a:ext cx="9144000" cy="3830192"/>
          </a:xfrm>
        </p:spPr>
      </p:pic>
      <p:sp>
        <p:nvSpPr>
          <p:cNvPr id="3" name="TextBox 2">
            <a:extLst>
              <a:ext uri="{FF2B5EF4-FFF2-40B4-BE49-F238E27FC236}">
                <a16:creationId xmlns:a16="http://schemas.microsoft.com/office/drawing/2014/main" id="{DEAFB287-28CA-485A-8CB3-952CB7F5E207}"/>
              </a:ext>
            </a:extLst>
          </p:cNvPr>
          <p:cNvSpPr txBox="1"/>
          <p:nvPr/>
        </p:nvSpPr>
        <p:spPr>
          <a:xfrm>
            <a:off x="2209800" y="381000"/>
            <a:ext cx="5105400" cy="523220"/>
          </a:xfrm>
          <a:prstGeom prst="rect">
            <a:avLst/>
          </a:prstGeom>
          <a:noFill/>
        </p:spPr>
        <p:txBody>
          <a:bodyPr wrap="square" rtlCol="0">
            <a:spAutoFit/>
          </a:bodyPr>
          <a:lstStyle/>
          <a:p>
            <a:r>
              <a:rPr lang="en-US" sz="2800" dirty="0"/>
              <a:t>What if I have </a:t>
            </a:r>
            <a:r>
              <a:rPr lang="en-US" sz="2800" i="1" dirty="0"/>
              <a:t>many </a:t>
            </a:r>
            <a:r>
              <a:rPr lang="en-US" sz="2800" dirty="0"/>
              <a:t>outliers</a:t>
            </a:r>
            <a:r>
              <a:rPr lang="en-US" sz="2800" i="1" dirty="0"/>
              <a:t>?</a:t>
            </a:r>
            <a:endParaRPr lang="en-US" sz="2800" dirty="0"/>
          </a:p>
        </p:txBody>
      </p:sp>
      <p:sp>
        <p:nvSpPr>
          <p:cNvPr id="5" name="TextBox 4">
            <a:extLst>
              <a:ext uri="{FF2B5EF4-FFF2-40B4-BE49-F238E27FC236}">
                <a16:creationId xmlns:a16="http://schemas.microsoft.com/office/drawing/2014/main" id="{0DE860DF-BFB5-4D45-A808-A5552D01A773}"/>
              </a:ext>
            </a:extLst>
          </p:cNvPr>
          <p:cNvSpPr txBox="1"/>
          <p:nvPr/>
        </p:nvSpPr>
        <p:spPr>
          <a:xfrm>
            <a:off x="8237" y="1285505"/>
            <a:ext cx="3200400" cy="369332"/>
          </a:xfrm>
          <a:prstGeom prst="rect">
            <a:avLst/>
          </a:prstGeom>
          <a:noFill/>
        </p:spPr>
        <p:txBody>
          <a:bodyPr wrap="square" rtlCol="0">
            <a:spAutoFit/>
          </a:bodyPr>
          <a:lstStyle/>
          <a:p>
            <a:r>
              <a:rPr lang="en-US" dirty="0"/>
              <a:t>Episcopal Gaudi image pair</a:t>
            </a:r>
          </a:p>
        </p:txBody>
      </p:sp>
    </p:spTree>
    <p:extLst>
      <p:ext uri="{BB962C8B-B14F-4D97-AF65-F5344CB8AC3E}">
        <p14:creationId xmlns:p14="http://schemas.microsoft.com/office/powerpoint/2010/main" val="8789021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6858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dirty="0"/>
              <a:t>Example: solving for translation</a:t>
            </a:r>
          </a:p>
        </p:txBody>
      </p:sp>
      <p:pic>
        <p:nvPicPr>
          <p:cNvPr id="29" name="Picture 5" descr="obj14__0"/>
          <p:cNvPicPr>
            <a:picLocks noChangeAspect="1" noChangeArrowheads="1"/>
          </p:cNvPicPr>
          <p:nvPr/>
        </p:nvPicPr>
        <p:blipFill>
          <a:blip r:embed="rId3" cstate="print"/>
          <a:srcRect/>
          <a:stretch>
            <a:fillRect/>
          </a:stretch>
        </p:blipFill>
        <p:spPr bwMode="auto">
          <a:xfrm>
            <a:off x="815975" y="1214438"/>
            <a:ext cx="2141538" cy="2028825"/>
          </a:xfrm>
          <a:prstGeom prst="rect">
            <a:avLst/>
          </a:prstGeom>
          <a:noFill/>
          <a:ln w="9525">
            <a:noFill/>
            <a:miter lim="800000"/>
            <a:headEnd/>
            <a:tailEnd/>
          </a:ln>
        </p:spPr>
      </p:pic>
      <p:grpSp>
        <p:nvGrpSpPr>
          <p:cNvPr id="3" name="Group 100"/>
          <p:cNvGrpSpPr>
            <a:grpSpLocks/>
          </p:cNvGrpSpPr>
          <p:nvPr/>
        </p:nvGrpSpPr>
        <p:grpSpPr bwMode="auto">
          <a:xfrm>
            <a:off x="1247775" y="1406525"/>
            <a:ext cx="1625633" cy="1406525"/>
            <a:chOff x="2051050" y="2600325"/>
            <a:chExt cx="1625282" cy="1406525"/>
          </a:xfrm>
        </p:grpSpPr>
        <p:grpSp>
          <p:nvGrpSpPr>
            <p:cNvPr id="4" name="Group 7"/>
            <p:cNvGrpSpPr>
              <a:grpSpLocks/>
            </p:cNvGrpSpPr>
            <p:nvPr/>
          </p:nvGrpSpPr>
          <p:grpSpPr bwMode="auto">
            <a:xfrm>
              <a:off x="2051050" y="3500438"/>
              <a:ext cx="73025" cy="73025"/>
              <a:chOff x="1292" y="2205"/>
              <a:chExt cx="46" cy="46"/>
            </a:xfrm>
          </p:grpSpPr>
          <p:sp>
            <p:nvSpPr>
              <p:cNvPr id="51"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2"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5" name="Group 10"/>
            <p:cNvGrpSpPr>
              <a:grpSpLocks/>
            </p:cNvGrpSpPr>
            <p:nvPr/>
          </p:nvGrpSpPr>
          <p:grpSpPr bwMode="auto">
            <a:xfrm>
              <a:off x="2087563" y="2708275"/>
              <a:ext cx="73025" cy="73025"/>
              <a:chOff x="1292" y="2205"/>
              <a:chExt cx="46" cy="46"/>
            </a:xfrm>
          </p:grpSpPr>
          <p:sp>
            <p:nvSpPr>
              <p:cNvPr id="49"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0"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6" name="Group 13"/>
            <p:cNvGrpSpPr>
              <a:grpSpLocks/>
            </p:cNvGrpSpPr>
            <p:nvPr/>
          </p:nvGrpSpPr>
          <p:grpSpPr bwMode="auto">
            <a:xfrm>
              <a:off x="2374900" y="2995613"/>
              <a:ext cx="73025" cy="73025"/>
              <a:chOff x="1292" y="2205"/>
              <a:chExt cx="46" cy="46"/>
            </a:xfrm>
          </p:grpSpPr>
          <p:sp>
            <p:nvSpPr>
              <p:cNvPr id="47"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8"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7" name="Group 16"/>
            <p:cNvGrpSpPr>
              <a:grpSpLocks/>
            </p:cNvGrpSpPr>
            <p:nvPr/>
          </p:nvGrpSpPr>
          <p:grpSpPr bwMode="auto">
            <a:xfrm>
              <a:off x="3238500" y="3571875"/>
              <a:ext cx="73025" cy="73025"/>
              <a:chOff x="1292" y="2205"/>
              <a:chExt cx="46" cy="46"/>
            </a:xfrm>
          </p:grpSpPr>
          <p:sp>
            <p:nvSpPr>
              <p:cNvPr id="45"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 name="Group 19"/>
            <p:cNvGrpSpPr>
              <a:grpSpLocks/>
            </p:cNvGrpSpPr>
            <p:nvPr/>
          </p:nvGrpSpPr>
          <p:grpSpPr bwMode="auto">
            <a:xfrm>
              <a:off x="2986088" y="3933825"/>
              <a:ext cx="73025" cy="73025"/>
              <a:chOff x="1292" y="2205"/>
              <a:chExt cx="46" cy="46"/>
            </a:xfrm>
          </p:grpSpPr>
          <p:sp>
            <p:nvSpPr>
              <p:cNvPr id="43"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4"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9" name="Group 22"/>
            <p:cNvGrpSpPr>
              <a:grpSpLocks/>
            </p:cNvGrpSpPr>
            <p:nvPr/>
          </p:nvGrpSpPr>
          <p:grpSpPr bwMode="auto">
            <a:xfrm>
              <a:off x="3130550" y="2673350"/>
              <a:ext cx="73025" cy="73025"/>
              <a:chOff x="1292" y="2205"/>
              <a:chExt cx="46" cy="46"/>
            </a:xfrm>
          </p:grpSpPr>
          <p:sp>
            <p:nvSpPr>
              <p:cNvPr id="41"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2"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38"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39"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a:ln>
                  <a:noFill/>
                </a:ln>
                <a:solidFill>
                  <a:srgbClr val="FFFF00"/>
                </a:solidFill>
                <a:effectLst/>
                <a:uLnTx/>
                <a:uFillTx/>
                <a:latin typeface="Arial" charset="0"/>
                <a:ea typeface="+mn-ea"/>
                <a:cs typeface="+mn-cs"/>
              </a:endParaRPr>
            </a:p>
          </p:txBody>
        </p:sp>
        <p:sp>
          <p:nvSpPr>
            <p:cNvPr id="40"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55" name="Rectangle 54"/>
          <p:cNvSpPr/>
          <p:nvPr/>
        </p:nvSpPr>
        <p:spPr>
          <a:xfrm>
            <a:off x="51816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6" name="Picture 5" descr="obj14__0"/>
          <p:cNvPicPr>
            <a:picLocks noChangeAspect="1" noChangeArrowheads="1"/>
          </p:cNvPicPr>
          <p:nvPr/>
        </p:nvPicPr>
        <p:blipFill>
          <a:blip r:embed="rId3" cstate="print"/>
          <a:srcRect/>
          <a:stretch>
            <a:fillRect/>
          </a:stretch>
        </p:blipFill>
        <p:spPr bwMode="auto">
          <a:xfrm>
            <a:off x="6088062" y="2009775"/>
            <a:ext cx="2141538" cy="2028825"/>
          </a:xfrm>
          <a:prstGeom prst="rect">
            <a:avLst/>
          </a:prstGeom>
          <a:noFill/>
          <a:ln w="9525">
            <a:noFill/>
            <a:miter lim="800000"/>
            <a:headEnd/>
            <a:tailEnd/>
          </a:ln>
        </p:spPr>
      </p:pic>
      <p:grpSp>
        <p:nvGrpSpPr>
          <p:cNvPr id="10" name="Group 100"/>
          <p:cNvGrpSpPr>
            <a:grpSpLocks/>
          </p:cNvGrpSpPr>
          <p:nvPr/>
        </p:nvGrpSpPr>
        <p:grpSpPr bwMode="auto">
          <a:xfrm>
            <a:off x="6519862" y="2201862"/>
            <a:ext cx="1625633" cy="1406525"/>
            <a:chOff x="2051050" y="2600325"/>
            <a:chExt cx="1625282" cy="1406525"/>
          </a:xfrm>
        </p:grpSpPr>
        <p:grpSp>
          <p:nvGrpSpPr>
            <p:cNvPr id="11" name="Group 7"/>
            <p:cNvGrpSpPr>
              <a:grpSpLocks/>
            </p:cNvGrpSpPr>
            <p:nvPr/>
          </p:nvGrpSpPr>
          <p:grpSpPr bwMode="auto">
            <a:xfrm>
              <a:off x="2051050" y="3500438"/>
              <a:ext cx="73025" cy="73025"/>
              <a:chOff x="1292" y="2205"/>
              <a:chExt cx="46" cy="46"/>
            </a:xfrm>
          </p:grpSpPr>
          <p:sp>
            <p:nvSpPr>
              <p:cNvPr id="77"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8"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2" name="Group 10"/>
            <p:cNvGrpSpPr>
              <a:grpSpLocks/>
            </p:cNvGrpSpPr>
            <p:nvPr/>
          </p:nvGrpSpPr>
          <p:grpSpPr bwMode="auto">
            <a:xfrm>
              <a:off x="2087563" y="2708275"/>
              <a:ext cx="73025" cy="73025"/>
              <a:chOff x="1292" y="2205"/>
              <a:chExt cx="46" cy="46"/>
            </a:xfrm>
          </p:grpSpPr>
          <p:sp>
            <p:nvSpPr>
              <p:cNvPr id="75"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6"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3" name="Group 13"/>
            <p:cNvGrpSpPr>
              <a:grpSpLocks/>
            </p:cNvGrpSpPr>
            <p:nvPr/>
          </p:nvGrpSpPr>
          <p:grpSpPr bwMode="auto">
            <a:xfrm>
              <a:off x="2374900" y="2995613"/>
              <a:ext cx="73025" cy="73025"/>
              <a:chOff x="1292" y="2205"/>
              <a:chExt cx="46" cy="46"/>
            </a:xfrm>
          </p:grpSpPr>
          <p:sp>
            <p:nvSpPr>
              <p:cNvPr id="73"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4"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4" name="Group 16"/>
            <p:cNvGrpSpPr>
              <a:grpSpLocks/>
            </p:cNvGrpSpPr>
            <p:nvPr/>
          </p:nvGrpSpPr>
          <p:grpSpPr bwMode="auto">
            <a:xfrm>
              <a:off x="3238500" y="3571875"/>
              <a:ext cx="73025" cy="73025"/>
              <a:chOff x="1292" y="2205"/>
              <a:chExt cx="46" cy="46"/>
            </a:xfrm>
          </p:grpSpPr>
          <p:sp>
            <p:nvSpPr>
              <p:cNvPr id="71"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2"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5" name="Group 19"/>
            <p:cNvGrpSpPr>
              <a:grpSpLocks/>
            </p:cNvGrpSpPr>
            <p:nvPr/>
          </p:nvGrpSpPr>
          <p:grpSpPr bwMode="auto">
            <a:xfrm>
              <a:off x="2986088" y="3933825"/>
              <a:ext cx="73025" cy="73025"/>
              <a:chOff x="1292" y="2205"/>
              <a:chExt cx="46" cy="46"/>
            </a:xfrm>
          </p:grpSpPr>
          <p:sp>
            <p:nvSpPr>
              <p:cNvPr id="69"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0"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6" name="Group 22"/>
            <p:cNvGrpSpPr>
              <a:grpSpLocks/>
            </p:cNvGrpSpPr>
            <p:nvPr/>
          </p:nvGrpSpPr>
          <p:grpSpPr bwMode="auto">
            <a:xfrm>
              <a:off x="3130550" y="2673350"/>
              <a:ext cx="73025" cy="73025"/>
              <a:chOff x="1292" y="2205"/>
              <a:chExt cx="46" cy="46"/>
            </a:xfrm>
          </p:grpSpPr>
          <p:sp>
            <p:nvSpPr>
              <p:cNvPr id="67"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8"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64"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5"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6"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sp>
        <p:nvSpPr>
          <p:cNvPr id="79" name="TextBox 78"/>
          <p:cNvSpPr txBox="1"/>
          <p:nvPr/>
        </p:nvSpPr>
        <p:spPr>
          <a:xfrm>
            <a:off x="457200" y="4274591"/>
            <a:ext cx="851066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Given matched points in {A} and {B}, estimate the translation of the object</a:t>
            </a:r>
          </a:p>
        </p:txBody>
      </p:sp>
      <p:graphicFrame>
        <p:nvGraphicFramePr>
          <p:cNvPr id="80" name="Object 79"/>
          <p:cNvGraphicFramePr>
            <a:graphicFrameLocks noChangeAspect="1"/>
          </p:cNvGraphicFramePr>
          <p:nvPr/>
        </p:nvGraphicFramePr>
        <p:xfrm>
          <a:off x="6477000" y="4800600"/>
          <a:ext cx="2476500" cy="990600"/>
        </p:xfrm>
        <a:graphic>
          <a:graphicData uri="http://schemas.openxmlformats.org/presentationml/2006/ole">
            <mc:AlternateContent xmlns:mc="http://schemas.openxmlformats.org/markup-compatibility/2006">
              <mc:Choice xmlns:v="urn:schemas-microsoft-com:vml" Requires="v">
                <p:oleObj spid="_x0000_s234510" name="Equation" r:id="rId4" imgW="1206360" imgH="482400" progId="Equation.3">
                  <p:embed/>
                </p:oleObj>
              </mc:Choice>
              <mc:Fallback>
                <p:oleObj name="Equation" r:id="rId4" imgW="1206360" imgH="482400" progId="Equation.3">
                  <p:embed/>
                  <p:pic>
                    <p:nvPicPr>
                      <p:cNvPr id="80" name="Object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800600"/>
                        <a:ext cx="24765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3" name="Right Arrow 80">
            <a:extLst>
              <a:ext uri="{FF2B5EF4-FFF2-40B4-BE49-F238E27FC236}">
                <a16:creationId xmlns:a16="http://schemas.microsoft.com/office/drawing/2014/main" id="{FC950C16-4375-4355-A080-438591EC57ED}"/>
              </a:ext>
            </a:extLst>
          </p:cNvPr>
          <p:cNvSpPr/>
          <p:nvPr/>
        </p:nvSpPr>
        <p:spPr>
          <a:xfrm>
            <a:off x="4343400" y="2743200"/>
            <a:ext cx="609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Box 56">
            <a:extLst>
              <a:ext uri="{FF2B5EF4-FFF2-40B4-BE49-F238E27FC236}">
                <a16:creationId xmlns:a16="http://schemas.microsoft.com/office/drawing/2014/main" id="{42B19872-EBE6-4731-AADE-E1334FFF6188}"/>
              </a:ext>
            </a:extLst>
          </p:cNvPr>
          <p:cNvSpPr txBox="1"/>
          <p:nvPr/>
        </p:nvSpPr>
        <p:spPr>
          <a:xfrm>
            <a:off x="4277265" y="2286000"/>
            <a:ext cx="74892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x</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y</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p>
        </p:txBody>
      </p:sp>
      <p:grpSp>
        <p:nvGrpSpPr>
          <p:cNvPr id="17" name="Group 16">
            <a:extLst>
              <a:ext uri="{FF2B5EF4-FFF2-40B4-BE49-F238E27FC236}">
                <a16:creationId xmlns:a16="http://schemas.microsoft.com/office/drawing/2014/main" id="{8E5A76DF-A725-49A7-B847-C6A7CAD9931B}"/>
              </a:ext>
            </a:extLst>
          </p:cNvPr>
          <p:cNvGrpSpPr/>
          <p:nvPr/>
        </p:nvGrpSpPr>
        <p:grpSpPr>
          <a:xfrm>
            <a:off x="2529335" y="1788469"/>
            <a:ext cx="73041" cy="73025"/>
            <a:chOff x="2479908" y="1631950"/>
            <a:chExt cx="73041" cy="73025"/>
          </a:xfrm>
        </p:grpSpPr>
        <p:sp>
          <p:nvSpPr>
            <p:cNvPr id="59" name="Line 23">
              <a:extLst>
                <a:ext uri="{FF2B5EF4-FFF2-40B4-BE49-F238E27FC236}">
                  <a16:creationId xmlns:a16="http://schemas.microsoft.com/office/drawing/2014/main" id="{E6FA3C16-0970-43AD-AD8D-68CDDAE85F7C}"/>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0" name="Line 24">
              <a:extLst>
                <a:ext uri="{FF2B5EF4-FFF2-40B4-BE49-F238E27FC236}">
                  <a16:creationId xmlns:a16="http://schemas.microsoft.com/office/drawing/2014/main" id="{287CA07A-C717-4BE0-BE40-6F4542E09F32}"/>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61" name="Group 60">
            <a:extLst>
              <a:ext uri="{FF2B5EF4-FFF2-40B4-BE49-F238E27FC236}">
                <a16:creationId xmlns:a16="http://schemas.microsoft.com/office/drawing/2014/main" id="{3E8919AF-CB2C-4B23-B55E-70910D225C9B}"/>
              </a:ext>
            </a:extLst>
          </p:cNvPr>
          <p:cNvGrpSpPr/>
          <p:nvPr/>
        </p:nvGrpSpPr>
        <p:grpSpPr>
          <a:xfrm>
            <a:off x="1257522" y="2994024"/>
            <a:ext cx="73041" cy="73025"/>
            <a:chOff x="2479908" y="1631950"/>
            <a:chExt cx="73041" cy="73025"/>
          </a:xfrm>
        </p:grpSpPr>
        <p:sp>
          <p:nvSpPr>
            <p:cNvPr id="62" name="Line 23">
              <a:extLst>
                <a:ext uri="{FF2B5EF4-FFF2-40B4-BE49-F238E27FC236}">
                  <a16:creationId xmlns:a16="http://schemas.microsoft.com/office/drawing/2014/main" id="{6FB694AE-28B0-4397-ACAF-FD27709FB52B}"/>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3" name="Line 24">
              <a:extLst>
                <a:ext uri="{FF2B5EF4-FFF2-40B4-BE49-F238E27FC236}">
                  <a16:creationId xmlns:a16="http://schemas.microsoft.com/office/drawing/2014/main" id="{6F1735CD-454C-4A30-AE03-11391EF46315}"/>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4" name="Group 83">
            <a:extLst>
              <a:ext uri="{FF2B5EF4-FFF2-40B4-BE49-F238E27FC236}">
                <a16:creationId xmlns:a16="http://schemas.microsoft.com/office/drawing/2014/main" id="{2059BE40-1F9C-4287-B08A-7AF6DC40230B}"/>
              </a:ext>
            </a:extLst>
          </p:cNvPr>
          <p:cNvGrpSpPr/>
          <p:nvPr/>
        </p:nvGrpSpPr>
        <p:grpSpPr>
          <a:xfrm>
            <a:off x="6592903" y="2052854"/>
            <a:ext cx="73041" cy="73025"/>
            <a:chOff x="2479908" y="1631950"/>
            <a:chExt cx="73041" cy="73025"/>
          </a:xfrm>
        </p:grpSpPr>
        <p:sp>
          <p:nvSpPr>
            <p:cNvPr id="85" name="Line 23">
              <a:extLst>
                <a:ext uri="{FF2B5EF4-FFF2-40B4-BE49-F238E27FC236}">
                  <a16:creationId xmlns:a16="http://schemas.microsoft.com/office/drawing/2014/main" id="{861DDC2F-86EE-4071-825E-9FEDDCCA0347}"/>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6" name="Line 24">
              <a:extLst>
                <a:ext uri="{FF2B5EF4-FFF2-40B4-BE49-F238E27FC236}">
                  <a16:creationId xmlns:a16="http://schemas.microsoft.com/office/drawing/2014/main" id="{3E483937-B28C-483D-A1EC-A068AD7B0A81}"/>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7" name="Group 86">
            <a:extLst>
              <a:ext uri="{FF2B5EF4-FFF2-40B4-BE49-F238E27FC236}">
                <a16:creationId xmlns:a16="http://schemas.microsoft.com/office/drawing/2014/main" id="{EE54713A-5D89-4BD3-AC44-96F88D6D95A8}"/>
              </a:ext>
            </a:extLst>
          </p:cNvPr>
          <p:cNvGrpSpPr/>
          <p:nvPr/>
        </p:nvGrpSpPr>
        <p:grpSpPr>
          <a:xfrm>
            <a:off x="7157745" y="3426943"/>
            <a:ext cx="73041" cy="73025"/>
            <a:chOff x="2479908" y="1631950"/>
            <a:chExt cx="73041" cy="73025"/>
          </a:xfrm>
        </p:grpSpPr>
        <p:sp>
          <p:nvSpPr>
            <p:cNvPr id="88" name="Line 23">
              <a:extLst>
                <a:ext uri="{FF2B5EF4-FFF2-40B4-BE49-F238E27FC236}">
                  <a16:creationId xmlns:a16="http://schemas.microsoft.com/office/drawing/2014/main" id="{46D013FF-0E51-462A-81E2-3F51ED5A38FA}"/>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9" name="Line 24">
              <a:extLst>
                <a:ext uri="{FF2B5EF4-FFF2-40B4-BE49-F238E27FC236}">
                  <a16:creationId xmlns:a16="http://schemas.microsoft.com/office/drawing/2014/main" id="{4E746B0A-D736-40CD-8860-68FF7F1ABE5C}"/>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Tree>
    <p:extLst>
      <p:ext uri="{BB962C8B-B14F-4D97-AF65-F5344CB8AC3E}">
        <p14:creationId xmlns:p14="http://schemas.microsoft.com/office/powerpoint/2010/main" val="16399101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6858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dirty="0"/>
              <a:t>Example: solving for translation</a:t>
            </a:r>
          </a:p>
        </p:txBody>
      </p:sp>
      <p:pic>
        <p:nvPicPr>
          <p:cNvPr id="29" name="Picture 5" descr="obj14__0"/>
          <p:cNvPicPr>
            <a:picLocks noChangeAspect="1" noChangeArrowheads="1"/>
          </p:cNvPicPr>
          <p:nvPr/>
        </p:nvPicPr>
        <p:blipFill>
          <a:blip r:embed="rId3" cstate="print"/>
          <a:srcRect/>
          <a:stretch>
            <a:fillRect/>
          </a:stretch>
        </p:blipFill>
        <p:spPr bwMode="auto">
          <a:xfrm>
            <a:off x="815975" y="1214438"/>
            <a:ext cx="2141538" cy="2028825"/>
          </a:xfrm>
          <a:prstGeom prst="rect">
            <a:avLst/>
          </a:prstGeom>
          <a:noFill/>
          <a:ln w="9525">
            <a:noFill/>
            <a:miter lim="800000"/>
            <a:headEnd/>
            <a:tailEnd/>
          </a:ln>
        </p:spPr>
      </p:pic>
      <p:grpSp>
        <p:nvGrpSpPr>
          <p:cNvPr id="3" name="Group 100"/>
          <p:cNvGrpSpPr>
            <a:grpSpLocks/>
          </p:cNvGrpSpPr>
          <p:nvPr/>
        </p:nvGrpSpPr>
        <p:grpSpPr bwMode="auto">
          <a:xfrm>
            <a:off x="1247775" y="1406525"/>
            <a:ext cx="1625633" cy="1406525"/>
            <a:chOff x="2051050" y="2600325"/>
            <a:chExt cx="1625282" cy="1406525"/>
          </a:xfrm>
        </p:grpSpPr>
        <p:grpSp>
          <p:nvGrpSpPr>
            <p:cNvPr id="4" name="Group 7"/>
            <p:cNvGrpSpPr>
              <a:grpSpLocks/>
            </p:cNvGrpSpPr>
            <p:nvPr/>
          </p:nvGrpSpPr>
          <p:grpSpPr bwMode="auto">
            <a:xfrm>
              <a:off x="2051050" y="3500438"/>
              <a:ext cx="73025" cy="73025"/>
              <a:chOff x="1292" y="2205"/>
              <a:chExt cx="46" cy="46"/>
            </a:xfrm>
          </p:grpSpPr>
          <p:sp>
            <p:nvSpPr>
              <p:cNvPr id="51"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2"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5" name="Group 10"/>
            <p:cNvGrpSpPr>
              <a:grpSpLocks/>
            </p:cNvGrpSpPr>
            <p:nvPr/>
          </p:nvGrpSpPr>
          <p:grpSpPr bwMode="auto">
            <a:xfrm>
              <a:off x="2087563" y="2708275"/>
              <a:ext cx="73025" cy="73025"/>
              <a:chOff x="1292" y="2205"/>
              <a:chExt cx="46" cy="46"/>
            </a:xfrm>
          </p:grpSpPr>
          <p:sp>
            <p:nvSpPr>
              <p:cNvPr id="49"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0"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6" name="Group 13"/>
            <p:cNvGrpSpPr>
              <a:grpSpLocks/>
            </p:cNvGrpSpPr>
            <p:nvPr/>
          </p:nvGrpSpPr>
          <p:grpSpPr bwMode="auto">
            <a:xfrm>
              <a:off x="2374900" y="2995613"/>
              <a:ext cx="73025" cy="73025"/>
              <a:chOff x="1292" y="2205"/>
              <a:chExt cx="46" cy="46"/>
            </a:xfrm>
          </p:grpSpPr>
          <p:sp>
            <p:nvSpPr>
              <p:cNvPr id="47"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8"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7" name="Group 16"/>
            <p:cNvGrpSpPr>
              <a:grpSpLocks/>
            </p:cNvGrpSpPr>
            <p:nvPr/>
          </p:nvGrpSpPr>
          <p:grpSpPr bwMode="auto">
            <a:xfrm>
              <a:off x="3238500" y="3571875"/>
              <a:ext cx="73025" cy="73025"/>
              <a:chOff x="1292" y="2205"/>
              <a:chExt cx="46" cy="46"/>
            </a:xfrm>
          </p:grpSpPr>
          <p:sp>
            <p:nvSpPr>
              <p:cNvPr id="45"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 name="Group 19"/>
            <p:cNvGrpSpPr>
              <a:grpSpLocks/>
            </p:cNvGrpSpPr>
            <p:nvPr/>
          </p:nvGrpSpPr>
          <p:grpSpPr bwMode="auto">
            <a:xfrm>
              <a:off x="2986088" y="3933825"/>
              <a:ext cx="73025" cy="73025"/>
              <a:chOff x="1292" y="2205"/>
              <a:chExt cx="46" cy="46"/>
            </a:xfrm>
          </p:grpSpPr>
          <p:sp>
            <p:nvSpPr>
              <p:cNvPr id="43"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4"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9" name="Group 22"/>
            <p:cNvGrpSpPr>
              <a:grpSpLocks/>
            </p:cNvGrpSpPr>
            <p:nvPr/>
          </p:nvGrpSpPr>
          <p:grpSpPr bwMode="auto">
            <a:xfrm>
              <a:off x="3130550" y="2673350"/>
              <a:ext cx="73025" cy="73025"/>
              <a:chOff x="1292" y="2205"/>
              <a:chExt cx="46" cy="46"/>
            </a:xfrm>
          </p:grpSpPr>
          <p:sp>
            <p:nvSpPr>
              <p:cNvPr id="41"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2"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38"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39"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a:ln>
                  <a:noFill/>
                </a:ln>
                <a:solidFill>
                  <a:srgbClr val="FFFF00"/>
                </a:solidFill>
                <a:effectLst/>
                <a:uLnTx/>
                <a:uFillTx/>
                <a:latin typeface="Arial" charset="0"/>
                <a:ea typeface="+mn-ea"/>
                <a:cs typeface="+mn-cs"/>
              </a:endParaRPr>
            </a:p>
          </p:txBody>
        </p:sp>
        <p:sp>
          <p:nvSpPr>
            <p:cNvPr id="40"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sp>
        <p:nvSpPr>
          <p:cNvPr id="55" name="Rectangle 54"/>
          <p:cNvSpPr/>
          <p:nvPr/>
        </p:nvSpPr>
        <p:spPr>
          <a:xfrm>
            <a:off x="51816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6" name="Picture 5" descr="obj14__0"/>
          <p:cNvPicPr>
            <a:picLocks noChangeAspect="1" noChangeArrowheads="1"/>
          </p:cNvPicPr>
          <p:nvPr/>
        </p:nvPicPr>
        <p:blipFill>
          <a:blip r:embed="rId3" cstate="print"/>
          <a:srcRect/>
          <a:stretch>
            <a:fillRect/>
          </a:stretch>
        </p:blipFill>
        <p:spPr bwMode="auto">
          <a:xfrm>
            <a:off x="6088062" y="2009775"/>
            <a:ext cx="2141538" cy="2028825"/>
          </a:xfrm>
          <a:prstGeom prst="rect">
            <a:avLst/>
          </a:prstGeom>
          <a:noFill/>
          <a:ln w="9525">
            <a:noFill/>
            <a:miter lim="800000"/>
            <a:headEnd/>
            <a:tailEnd/>
          </a:ln>
        </p:spPr>
      </p:pic>
      <p:grpSp>
        <p:nvGrpSpPr>
          <p:cNvPr id="10" name="Group 100"/>
          <p:cNvGrpSpPr>
            <a:grpSpLocks/>
          </p:cNvGrpSpPr>
          <p:nvPr/>
        </p:nvGrpSpPr>
        <p:grpSpPr bwMode="auto">
          <a:xfrm>
            <a:off x="6519862" y="2201862"/>
            <a:ext cx="1625633" cy="1406525"/>
            <a:chOff x="2051050" y="2600325"/>
            <a:chExt cx="1625282" cy="1406525"/>
          </a:xfrm>
        </p:grpSpPr>
        <p:grpSp>
          <p:nvGrpSpPr>
            <p:cNvPr id="11" name="Group 7"/>
            <p:cNvGrpSpPr>
              <a:grpSpLocks/>
            </p:cNvGrpSpPr>
            <p:nvPr/>
          </p:nvGrpSpPr>
          <p:grpSpPr bwMode="auto">
            <a:xfrm>
              <a:off x="2051050" y="3500438"/>
              <a:ext cx="73025" cy="73025"/>
              <a:chOff x="1292" y="2205"/>
              <a:chExt cx="46" cy="46"/>
            </a:xfrm>
          </p:grpSpPr>
          <p:sp>
            <p:nvSpPr>
              <p:cNvPr id="77"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8"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2" name="Group 10"/>
            <p:cNvGrpSpPr>
              <a:grpSpLocks/>
            </p:cNvGrpSpPr>
            <p:nvPr/>
          </p:nvGrpSpPr>
          <p:grpSpPr bwMode="auto">
            <a:xfrm>
              <a:off x="2087563" y="2708275"/>
              <a:ext cx="73025" cy="73025"/>
              <a:chOff x="1292" y="2205"/>
              <a:chExt cx="46" cy="46"/>
            </a:xfrm>
          </p:grpSpPr>
          <p:sp>
            <p:nvSpPr>
              <p:cNvPr id="75"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6"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3" name="Group 13"/>
            <p:cNvGrpSpPr>
              <a:grpSpLocks/>
            </p:cNvGrpSpPr>
            <p:nvPr/>
          </p:nvGrpSpPr>
          <p:grpSpPr bwMode="auto">
            <a:xfrm>
              <a:off x="2374900" y="2995613"/>
              <a:ext cx="73025" cy="73025"/>
              <a:chOff x="1292" y="2205"/>
              <a:chExt cx="46" cy="46"/>
            </a:xfrm>
          </p:grpSpPr>
          <p:sp>
            <p:nvSpPr>
              <p:cNvPr id="73"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4"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4" name="Group 16"/>
            <p:cNvGrpSpPr>
              <a:grpSpLocks/>
            </p:cNvGrpSpPr>
            <p:nvPr/>
          </p:nvGrpSpPr>
          <p:grpSpPr bwMode="auto">
            <a:xfrm>
              <a:off x="3238500" y="3571875"/>
              <a:ext cx="73025" cy="73025"/>
              <a:chOff x="1292" y="2205"/>
              <a:chExt cx="46" cy="46"/>
            </a:xfrm>
          </p:grpSpPr>
          <p:sp>
            <p:nvSpPr>
              <p:cNvPr id="71"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2"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5" name="Group 19"/>
            <p:cNvGrpSpPr>
              <a:grpSpLocks/>
            </p:cNvGrpSpPr>
            <p:nvPr/>
          </p:nvGrpSpPr>
          <p:grpSpPr bwMode="auto">
            <a:xfrm>
              <a:off x="2986088" y="3933825"/>
              <a:ext cx="73025" cy="73025"/>
              <a:chOff x="1292" y="2205"/>
              <a:chExt cx="46" cy="46"/>
            </a:xfrm>
          </p:grpSpPr>
          <p:sp>
            <p:nvSpPr>
              <p:cNvPr id="69"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0"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6" name="Group 22"/>
            <p:cNvGrpSpPr>
              <a:grpSpLocks/>
            </p:cNvGrpSpPr>
            <p:nvPr/>
          </p:nvGrpSpPr>
          <p:grpSpPr bwMode="auto">
            <a:xfrm>
              <a:off x="3130550" y="2673350"/>
              <a:ext cx="73025" cy="73025"/>
              <a:chOff x="1292" y="2205"/>
              <a:chExt cx="46" cy="46"/>
            </a:xfrm>
          </p:grpSpPr>
          <p:sp>
            <p:nvSpPr>
              <p:cNvPr id="67"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8"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64"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5"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6"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sp>
        <p:nvSpPr>
          <p:cNvPr id="79" name="TextBox 78"/>
          <p:cNvSpPr txBox="1"/>
          <p:nvPr/>
        </p:nvSpPr>
        <p:spPr>
          <a:xfrm>
            <a:off x="685800" y="4724400"/>
            <a:ext cx="278313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charset="0"/>
                <a:ea typeface="+mn-ea"/>
                <a:cs typeface="+mn-cs"/>
              </a:rPr>
              <a:t>RANSAC solution</a:t>
            </a:r>
          </a:p>
        </p:txBody>
      </p:sp>
      <p:graphicFrame>
        <p:nvGraphicFramePr>
          <p:cNvPr id="80" name="Object 79"/>
          <p:cNvGraphicFramePr>
            <a:graphicFrameLocks noChangeAspect="1"/>
          </p:cNvGraphicFramePr>
          <p:nvPr/>
        </p:nvGraphicFramePr>
        <p:xfrm>
          <a:off x="6477000" y="4800600"/>
          <a:ext cx="2476500" cy="990600"/>
        </p:xfrm>
        <a:graphic>
          <a:graphicData uri="http://schemas.openxmlformats.org/presentationml/2006/ole">
            <mc:AlternateContent xmlns:mc="http://schemas.openxmlformats.org/markup-compatibility/2006">
              <mc:Choice xmlns:v="urn:schemas-microsoft-com:vml" Requires="v">
                <p:oleObj spid="_x0000_s235534" name="Equation" r:id="rId4" imgW="1206360" imgH="482400" progId="Equation.3">
                  <p:embed/>
                </p:oleObj>
              </mc:Choice>
              <mc:Fallback>
                <p:oleObj name="Equation" r:id="rId4" imgW="1206360" imgH="482400" progId="Equation.3">
                  <p:embed/>
                  <p:pic>
                    <p:nvPicPr>
                      <p:cNvPr id="80" name="Object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800600"/>
                        <a:ext cx="24765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 name="Right Arrow 80"/>
          <p:cNvSpPr/>
          <p:nvPr/>
        </p:nvSpPr>
        <p:spPr>
          <a:xfrm>
            <a:off x="4343400" y="2743200"/>
            <a:ext cx="609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TextBox 81"/>
          <p:cNvSpPr txBox="1"/>
          <p:nvPr/>
        </p:nvSpPr>
        <p:spPr>
          <a:xfrm>
            <a:off x="4277265" y="2286000"/>
            <a:ext cx="74892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x</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y</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p>
        </p:txBody>
      </p:sp>
      <p:sp>
        <p:nvSpPr>
          <p:cNvPr id="83" name="TextBox 82"/>
          <p:cNvSpPr txBox="1"/>
          <p:nvPr/>
        </p:nvSpPr>
        <p:spPr>
          <a:xfrm>
            <a:off x="762000" y="5122653"/>
            <a:ext cx="5029200" cy="1200329"/>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Sample a set of matching points (1 pair)</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Solve for transformation parameters</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Score parameters with number of inliers</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Repeat steps 1-3 N times</a:t>
            </a:r>
          </a:p>
        </p:txBody>
      </p:sp>
      <p:sp>
        <p:nvSpPr>
          <p:cNvPr id="127" name="TextBox 126"/>
          <p:cNvSpPr txBox="1"/>
          <p:nvPr/>
        </p:nvSpPr>
        <p:spPr>
          <a:xfrm>
            <a:off x="1031440" y="4236005"/>
            <a:ext cx="7233519"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charset="0"/>
                <a:ea typeface="+mn-ea"/>
                <a:cs typeface="+mn-cs"/>
              </a:rPr>
              <a:t>Problem: outliers A</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4</a:t>
            </a:r>
            <a:r>
              <a:rPr kumimoji="0" lang="en-US" sz="1800" b="1" i="0" u="none" strike="noStrike" kern="1200" cap="none" spc="0" normalizeH="0" baseline="0" noProof="0" dirty="0">
                <a:ln>
                  <a:noFill/>
                </a:ln>
                <a:solidFill>
                  <a:srgbClr val="FF00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4</a:t>
            </a:r>
            <a:r>
              <a:rPr kumimoji="0" lang="en-US" sz="1800" b="1" i="0" u="none" strike="noStrike" kern="1200" cap="none" spc="0" normalizeH="0" noProof="0" dirty="0">
                <a:ln>
                  <a:noFill/>
                </a:ln>
                <a:solidFill>
                  <a:srgbClr val="FF0000"/>
                </a:solidFill>
                <a:effectLst/>
                <a:uLnTx/>
                <a:uFillTx/>
                <a:latin typeface="Arial" charset="0"/>
                <a:ea typeface="+mn-ea"/>
                <a:cs typeface="+mn-cs"/>
              </a:rPr>
              <a:t> and A</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5</a:t>
            </a:r>
            <a:r>
              <a:rPr kumimoji="0" lang="en-US" sz="1800" b="1" i="0" u="none" strike="noStrike" kern="1200" cap="none" spc="0" normalizeH="0" noProof="0" dirty="0">
                <a:ln>
                  <a:noFill/>
                </a:ln>
                <a:solidFill>
                  <a:srgbClr val="FF00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5</a:t>
            </a:r>
            <a:r>
              <a:rPr kumimoji="0" lang="en-US" sz="1800" b="1" i="0" u="none" strike="noStrike" kern="1200" cap="none" spc="0" normalizeH="0" noProof="0" dirty="0">
                <a:ln>
                  <a:noFill/>
                </a:ln>
                <a:solidFill>
                  <a:srgbClr val="FF0000"/>
                </a:solidFill>
                <a:effectLst/>
                <a:uLnTx/>
                <a:uFillTx/>
                <a:latin typeface="Arial" charset="0"/>
                <a:ea typeface="+mn-ea"/>
                <a:cs typeface="+mn-cs"/>
              </a:rPr>
              <a:t> </a:t>
            </a:r>
            <a:r>
              <a:rPr kumimoji="0" lang="en-US" sz="1800" b="1" i="0" u="none" strike="noStrike" kern="1200" cap="none" spc="0" normalizeH="0" baseline="0" noProof="0" dirty="0">
                <a:ln>
                  <a:noFill/>
                </a:ln>
                <a:solidFill>
                  <a:srgbClr val="FF0000"/>
                </a:solidFill>
                <a:effectLst/>
                <a:uLnTx/>
                <a:uFillTx/>
                <a:latin typeface="Arial" charset="0"/>
                <a:ea typeface="+mn-ea"/>
                <a:cs typeface="+mn-cs"/>
              </a:rPr>
              <a:t>which </a:t>
            </a:r>
            <a:r>
              <a:rPr kumimoji="0" lang="en-US" sz="1800" b="1" i="1" u="none" strike="noStrike" kern="1200" cap="none" spc="0" normalizeH="0" baseline="0" noProof="0" dirty="0" err="1">
                <a:ln>
                  <a:noFill/>
                </a:ln>
                <a:solidFill>
                  <a:srgbClr val="FF0000"/>
                </a:solidFill>
                <a:effectLst/>
                <a:uLnTx/>
                <a:uFillTx/>
                <a:latin typeface="Arial" charset="0"/>
              </a:rPr>
              <a:t>incorrectl</a:t>
            </a:r>
            <a:r>
              <a:rPr lang="en-US" b="1" i="1" dirty="0">
                <a:solidFill>
                  <a:srgbClr val="FF0000"/>
                </a:solidFill>
                <a:latin typeface="Arial" charset="0"/>
              </a:rPr>
              <a:t>y</a:t>
            </a:r>
            <a:r>
              <a:rPr lang="en-US" b="1" dirty="0">
                <a:solidFill>
                  <a:srgbClr val="FF0000"/>
                </a:solidFill>
                <a:latin typeface="Arial" charset="0"/>
              </a:rPr>
              <a:t> correspond</a:t>
            </a:r>
            <a:endParaRPr kumimoji="0" lang="en-US" sz="1800" b="1" i="0" u="none" strike="noStrike" kern="1200" cap="none" spc="0" normalizeH="0" baseline="0" noProof="0" dirty="0">
              <a:ln>
                <a:noFill/>
              </a:ln>
              <a:solidFill>
                <a:srgbClr val="FF0000"/>
              </a:solidFill>
              <a:effectLst/>
              <a:uLnTx/>
              <a:uFillTx/>
              <a:latin typeface="Arial" charset="0"/>
              <a:ea typeface="+mn-ea"/>
              <a:cs typeface="+mn-cs"/>
            </a:endParaRPr>
          </a:p>
        </p:txBody>
      </p:sp>
      <p:sp>
        <p:nvSpPr>
          <p:cNvPr id="105" name="Rectangle 93"/>
          <p:cNvSpPr>
            <a:spLocks noChangeArrowheads="1"/>
          </p:cNvSpPr>
          <p:nvPr/>
        </p:nvSpPr>
        <p:spPr bwMode="auto">
          <a:xfrm>
            <a:off x="1295400" y="28956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4</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106" name="Rectangle 93"/>
          <p:cNvSpPr>
            <a:spLocks noChangeArrowheads="1"/>
          </p:cNvSpPr>
          <p:nvPr/>
        </p:nvSpPr>
        <p:spPr bwMode="auto">
          <a:xfrm>
            <a:off x="2133600" y="16764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5</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107" name="Rectangle 92"/>
          <p:cNvSpPr>
            <a:spLocks noChangeArrowheads="1"/>
          </p:cNvSpPr>
          <p:nvPr/>
        </p:nvSpPr>
        <p:spPr bwMode="auto">
          <a:xfrm>
            <a:off x="6781800" y="33528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5</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108" name="Rectangle 91"/>
          <p:cNvSpPr>
            <a:spLocks noChangeArrowheads="1"/>
          </p:cNvSpPr>
          <p:nvPr/>
        </p:nvSpPr>
        <p:spPr bwMode="auto">
          <a:xfrm>
            <a:off x="6629400" y="18288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4</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nvGrpSpPr>
          <p:cNvPr id="61" name="Group 60">
            <a:extLst>
              <a:ext uri="{FF2B5EF4-FFF2-40B4-BE49-F238E27FC236}">
                <a16:creationId xmlns:a16="http://schemas.microsoft.com/office/drawing/2014/main" id="{358880C7-22FE-462F-BCF9-5E5A3B1D090B}"/>
              </a:ext>
            </a:extLst>
          </p:cNvPr>
          <p:cNvGrpSpPr/>
          <p:nvPr/>
        </p:nvGrpSpPr>
        <p:grpSpPr>
          <a:xfrm>
            <a:off x="2529335" y="1788469"/>
            <a:ext cx="73041" cy="73025"/>
            <a:chOff x="2479908" y="1631950"/>
            <a:chExt cx="73041" cy="73025"/>
          </a:xfrm>
        </p:grpSpPr>
        <p:sp>
          <p:nvSpPr>
            <p:cNvPr id="62" name="Line 23">
              <a:extLst>
                <a:ext uri="{FF2B5EF4-FFF2-40B4-BE49-F238E27FC236}">
                  <a16:creationId xmlns:a16="http://schemas.microsoft.com/office/drawing/2014/main" id="{2033EA70-CA25-45A3-9119-59833D731F9F}"/>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3" name="Line 24">
              <a:extLst>
                <a:ext uri="{FF2B5EF4-FFF2-40B4-BE49-F238E27FC236}">
                  <a16:creationId xmlns:a16="http://schemas.microsoft.com/office/drawing/2014/main" id="{446BC60D-E499-4FF0-9B36-BC1AE7264A27}"/>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4" name="Group 83">
            <a:extLst>
              <a:ext uri="{FF2B5EF4-FFF2-40B4-BE49-F238E27FC236}">
                <a16:creationId xmlns:a16="http://schemas.microsoft.com/office/drawing/2014/main" id="{BCFF5EED-12CB-484B-BA0E-4FBE16492904}"/>
              </a:ext>
            </a:extLst>
          </p:cNvPr>
          <p:cNvGrpSpPr/>
          <p:nvPr/>
        </p:nvGrpSpPr>
        <p:grpSpPr>
          <a:xfrm>
            <a:off x="1257522" y="2994024"/>
            <a:ext cx="73041" cy="73025"/>
            <a:chOff x="2479908" y="1631950"/>
            <a:chExt cx="73041" cy="73025"/>
          </a:xfrm>
        </p:grpSpPr>
        <p:sp>
          <p:nvSpPr>
            <p:cNvPr id="85" name="Line 23">
              <a:extLst>
                <a:ext uri="{FF2B5EF4-FFF2-40B4-BE49-F238E27FC236}">
                  <a16:creationId xmlns:a16="http://schemas.microsoft.com/office/drawing/2014/main" id="{819928FA-B634-4031-8390-C28A159E680E}"/>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6" name="Line 24">
              <a:extLst>
                <a:ext uri="{FF2B5EF4-FFF2-40B4-BE49-F238E27FC236}">
                  <a16:creationId xmlns:a16="http://schemas.microsoft.com/office/drawing/2014/main" id="{297DF9A1-9685-4E37-98B8-A73FEF69D82F}"/>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7" name="Group 86">
            <a:extLst>
              <a:ext uri="{FF2B5EF4-FFF2-40B4-BE49-F238E27FC236}">
                <a16:creationId xmlns:a16="http://schemas.microsoft.com/office/drawing/2014/main" id="{D8437768-C0ED-4025-A2CA-EDA0A0D8F0A3}"/>
              </a:ext>
            </a:extLst>
          </p:cNvPr>
          <p:cNvGrpSpPr/>
          <p:nvPr/>
        </p:nvGrpSpPr>
        <p:grpSpPr>
          <a:xfrm>
            <a:off x="6592903" y="2052854"/>
            <a:ext cx="73041" cy="73025"/>
            <a:chOff x="2479908" y="1631950"/>
            <a:chExt cx="73041" cy="73025"/>
          </a:xfrm>
        </p:grpSpPr>
        <p:sp>
          <p:nvSpPr>
            <p:cNvPr id="88" name="Line 23">
              <a:extLst>
                <a:ext uri="{FF2B5EF4-FFF2-40B4-BE49-F238E27FC236}">
                  <a16:creationId xmlns:a16="http://schemas.microsoft.com/office/drawing/2014/main" id="{A40BCB20-E51D-4489-B540-AEAFE0FAB3D4}"/>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9" name="Line 24">
              <a:extLst>
                <a:ext uri="{FF2B5EF4-FFF2-40B4-BE49-F238E27FC236}">
                  <a16:creationId xmlns:a16="http://schemas.microsoft.com/office/drawing/2014/main" id="{E32A7732-1ADE-424B-9C1A-DE5221B7C4E1}"/>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90" name="Group 89">
            <a:extLst>
              <a:ext uri="{FF2B5EF4-FFF2-40B4-BE49-F238E27FC236}">
                <a16:creationId xmlns:a16="http://schemas.microsoft.com/office/drawing/2014/main" id="{2707A3EB-586D-4E8C-A88D-5DFF467AD1C1}"/>
              </a:ext>
            </a:extLst>
          </p:cNvPr>
          <p:cNvGrpSpPr/>
          <p:nvPr/>
        </p:nvGrpSpPr>
        <p:grpSpPr>
          <a:xfrm>
            <a:off x="7157745" y="3426943"/>
            <a:ext cx="73041" cy="73025"/>
            <a:chOff x="2479908" y="1631950"/>
            <a:chExt cx="73041" cy="73025"/>
          </a:xfrm>
        </p:grpSpPr>
        <p:sp>
          <p:nvSpPr>
            <p:cNvPr id="91" name="Line 23">
              <a:extLst>
                <a:ext uri="{FF2B5EF4-FFF2-40B4-BE49-F238E27FC236}">
                  <a16:creationId xmlns:a16="http://schemas.microsoft.com/office/drawing/2014/main" id="{E9C197AF-EE37-41ED-A1C4-1FAB26986233}"/>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92" name="Line 24">
              <a:extLst>
                <a:ext uri="{FF2B5EF4-FFF2-40B4-BE49-F238E27FC236}">
                  <a16:creationId xmlns:a16="http://schemas.microsoft.com/office/drawing/2014/main" id="{017E8CCC-E093-43E8-A966-59114631CA60}"/>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Tree>
    <p:extLst>
      <p:ext uri="{BB962C8B-B14F-4D97-AF65-F5344CB8AC3E}">
        <p14:creationId xmlns:p14="http://schemas.microsoft.com/office/powerpoint/2010/main" val="10529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animEffect transition="in" filter="fade">
                                      <p:cBhvr>
                                        <p:cTn id="10"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3"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65"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6470" name="Text Box 38"/>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Rectangle 40"/>
          <p:cNvSpPr>
            <a:spLocks noChangeArrowheads="1"/>
          </p:cNvSpPr>
          <p:nvPr/>
        </p:nvSpPr>
        <p:spPr bwMode="auto">
          <a:xfrm>
            <a:off x="152400" y="12192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32" name="Rectangle 42"/>
          <p:cNvSpPr>
            <a:spLocks noChangeArrowheads="1"/>
          </p:cNvSpPr>
          <p:nvPr/>
        </p:nvSpPr>
        <p:spPr bwMode="auto">
          <a:xfrm>
            <a:off x="152400" y="685800"/>
            <a:ext cx="3095625" cy="33655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25000" noProof="0">
                <a:ln>
                  <a:noFill/>
                </a:ln>
                <a:solidFill>
                  <a:prstClr val="black"/>
                </a:solidFill>
                <a:effectLst/>
                <a:uLnTx/>
                <a:uFillTx/>
                <a:latin typeface="Arial" charset="0"/>
                <a:ea typeface="+mn-ea"/>
                <a:cs typeface="+mn-cs"/>
              </a:rPr>
              <a:t>(</a:t>
            </a:r>
            <a:r>
              <a:rPr kumimoji="0" lang="en-US" sz="2400" b="0" i="0" u="none" strike="noStrike" kern="1200" cap="none" spc="0" normalizeH="0" baseline="-25000" noProof="0">
                <a:ln>
                  <a:noFill/>
                </a:ln>
                <a:solidFill>
                  <a:srgbClr val="FF0000"/>
                </a:solidFill>
                <a:effectLst/>
                <a:uLnTx/>
                <a:uFillTx/>
                <a:latin typeface="Arial" charset="0"/>
                <a:ea typeface="+mn-ea"/>
                <a:cs typeface="+mn-cs"/>
              </a:rPr>
              <a:t>RAN</a:t>
            </a:r>
            <a:r>
              <a:rPr kumimoji="0" lang="en-US" sz="2400" b="0" i="0" u="none" strike="noStrike" kern="1200" cap="none" spc="0" normalizeH="0" baseline="-25000" noProof="0">
                <a:ln>
                  <a:noFill/>
                </a:ln>
                <a:solidFill>
                  <a:prstClr val="black"/>
                </a:solidFill>
                <a:effectLst/>
                <a:uLnTx/>
                <a:uFillTx/>
                <a:latin typeface="Arial" charset="0"/>
                <a:ea typeface="+mn-ea"/>
                <a:cs typeface="+mn-cs"/>
              </a:rPr>
              <a:t>dom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SA</a:t>
            </a:r>
            <a:r>
              <a:rPr kumimoji="0" lang="en-US" sz="2400" b="0" i="0" u="none" strike="noStrike" kern="1200" cap="none" spc="0" normalizeH="0" baseline="-25000" noProof="0">
                <a:ln>
                  <a:noFill/>
                </a:ln>
                <a:solidFill>
                  <a:prstClr val="black"/>
                </a:solidFill>
                <a:effectLst/>
                <a:uLnTx/>
                <a:uFillTx/>
                <a:latin typeface="Arial" charset="0"/>
                <a:ea typeface="+mn-ea"/>
                <a:cs typeface="+mn-cs"/>
              </a:rPr>
              <a:t>mple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C</a:t>
            </a:r>
            <a:r>
              <a:rPr kumimoji="0" lang="en-US" sz="2400" b="0" i="0" u="none" strike="noStrike" kern="1200" cap="none" spc="0" normalizeH="0" baseline="-25000" noProof="0">
                <a:ln>
                  <a:noFill/>
                </a:ln>
                <a:solidFill>
                  <a:prstClr val="black"/>
                </a:solidFill>
                <a:effectLst/>
                <a:uLnTx/>
                <a:uFillTx/>
                <a:latin typeface="Arial" charset="0"/>
                <a:ea typeface="+mn-ea"/>
                <a:cs typeface="+mn-cs"/>
              </a:rPr>
              <a:t>onsensus) :</a:t>
            </a:r>
          </a:p>
        </p:txBody>
      </p:sp>
    </p:spTree>
    <p:extLst>
      <p:ext uri="{BB962C8B-B14F-4D97-AF65-F5344CB8AC3E}">
        <p14:creationId xmlns:p14="http://schemas.microsoft.com/office/powerpoint/2010/main" val="78590457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5"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6"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7"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8"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9"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0"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1"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2"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3"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4"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5"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6"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7"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8"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9"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0"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1"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3"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4"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6"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7"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65"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6470" name="Text Box 38"/>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Rectangle 40"/>
          <p:cNvSpPr>
            <a:spLocks noChangeArrowheads="1"/>
          </p:cNvSpPr>
          <p:nvPr/>
        </p:nvSpPr>
        <p:spPr bwMode="auto">
          <a:xfrm>
            <a:off x="152400" y="12192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32" name="Rectangle 42"/>
          <p:cNvSpPr>
            <a:spLocks noChangeArrowheads="1"/>
          </p:cNvSpPr>
          <p:nvPr/>
        </p:nvSpPr>
        <p:spPr bwMode="auto">
          <a:xfrm>
            <a:off x="152400" y="685800"/>
            <a:ext cx="3095625" cy="33655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25000" noProof="0">
                <a:ln>
                  <a:noFill/>
                </a:ln>
                <a:solidFill>
                  <a:prstClr val="black"/>
                </a:solidFill>
                <a:effectLst/>
                <a:uLnTx/>
                <a:uFillTx/>
                <a:latin typeface="Arial" charset="0"/>
                <a:ea typeface="+mn-ea"/>
                <a:cs typeface="+mn-cs"/>
              </a:rPr>
              <a:t>(</a:t>
            </a:r>
            <a:r>
              <a:rPr kumimoji="0" lang="en-US" sz="2400" b="0" i="0" u="none" strike="noStrike" kern="1200" cap="none" spc="0" normalizeH="0" baseline="-25000" noProof="0">
                <a:ln>
                  <a:noFill/>
                </a:ln>
                <a:solidFill>
                  <a:srgbClr val="FF0000"/>
                </a:solidFill>
                <a:effectLst/>
                <a:uLnTx/>
                <a:uFillTx/>
                <a:latin typeface="Arial" charset="0"/>
                <a:ea typeface="+mn-ea"/>
                <a:cs typeface="+mn-cs"/>
              </a:rPr>
              <a:t>RAN</a:t>
            </a:r>
            <a:r>
              <a:rPr kumimoji="0" lang="en-US" sz="2400" b="0" i="0" u="none" strike="noStrike" kern="1200" cap="none" spc="0" normalizeH="0" baseline="-25000" noProof="0">
                <a:ln>
                  <a:noFill/>
                </a:ln>
                <a:solidFill>
                  <a:prstClr val="black"/>
                </a:solidFill>
                <a:effectLst/>
                <a:uLnTx/>
                <a:uFillTx/>
                <a:latin typeface="Arial" charset="0"/>
                <a:ea typeface="+mn-ea"/>
                <a:cs typeface="+mn-cs"/>
              </a:rPr>
              <a:t>dom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SA</a:t>
            </a:r>
            <a:r>
              <a:rPr kumimoji="0" lang="en-US" sz="2400" b="0" i="0" u="none" strike="noStrike" kern="1200" cap="none" spc="0" normalizeH="0" baseline="-25000" noProof="0">
                <a:ln>
                  <a:noFill/>
                </a:ln>
                <a:solidFill>
                  <a:prstClr val="black"/>
                </a:solidFill>
                <a:effectLst/>
                <a:uLnTx/>
                <a:uFillTx/>
                <a:latin typeface="Arial" charset="0"/>
                <a:ea typeface="+mn-ea"/>
                <a:cs typeface="+mn-cs"/>
              </a:rPr>
              <a:t>mple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C</a:t>
            </a:r>
            <a:r>
              <a:rPr kumimoji="0" lang="en-US" sz="2400" b="0" i="0" u="none" strike="noStrike" kern="1200" cap="none" spc="0" normalizeH="0" baseline="-25000" noProof="0">
                <a:ln>
                  <a:noFill/>
                </a:ln>
                <a:solidFill>
                  <a:prstClr val="black"/>
                </a:solidFill>
                <a:effectLst/>
                <a:uLnTx/>
                <a:uFillTx/>
                <a:latin typeface="Arial" charset="0"/>
                <a:ea typeface="+mn-ea"/>
                <a:cs typeface="+mn-cs"/>
              </a:rPr>
              <a:t>onsensus) :</a:t>
            </a:r>
          </a:p>
        </p:txBody>
      </p:sp>
    </p:spTree>
    <p:extLst>
      <p:ext uri="{BB962C8B-B14F-4D97-AF65-F5344CB8AC3E}">
        <p14:creationId xmlns:p14="http://schemas.microsoft.com/office/powerpoint/2010/main" val="27437853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5"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6"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7"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8"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9"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0"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1"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2"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3"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4"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5"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6"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7"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8"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9"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0"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1"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3"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4"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6"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7"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65"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6470" name="Text Box 38"/>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Rectangle 40"/>
          <p:cNvSpPr>
            <a:spLocks noChangeArrowheads="1"/>
          </p:cNvSpPr>
          <p:nvPr/>
        </p:nvSpPr>
        <p:spPr bwMode="auto">
          <a:xfrm>
            <a:off x="152400" y="12192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32" name="Rectangle 42"/>
          <p:cNvSpPr>
            <a:spLocks noChangeArrowheads="1"/>
          </p:cNvSpPr>
          <p:nvPr/>
        </p:nvSpPr>
        <p:spPr bwMode="auto">
          <a:xfrm>
            <a:off x="152400" y="685800"/>
            <a:ext cx="3095625" cy="33655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25000" noProof="0">
                <a:ln>
                  <a:noFill/>
                </a:ln>
                <a:solidFill>
                  <a:prstClr val="black"/>
                </a:solidFill>
                <a:effectLst/>
                <a:uLnTx/>
                <a:uFillTx/>
                <a:latin typeface="Arial" charset="0"/>
                <a:ea typeface="+mn-ea"/>
                <a:cs typeface="+mn-cs"/>
              </a:rPr>
              <a:t>(</a:t>
            </a:r>
            <a:r>
              <a:rPr kumimoji="0" lang="en-US" sz="2400" b="0" i="0" u="none" strike="noStrike" kern="1200" cap="none" spc="0" normalizeH="0" baseline="-25000" noProof="0">
                <a:ln>
                  <a:noFill/>
                </a:ln>
                <a:solidFill>
                  <a:srgbClr val="FF0000"/>
                </a:solidFill>
                <a:effectLst/>
                <a:uLnTx/>
                <a:uFillTx/>
                <a:latin typeface="Arial" charset="0"/>
                <a:ea typeface="+mn-ea"/>
                <a:cs typeface="+mn-cs"/>
              </a:rPr>
              <a:t>RAN</a:t>
            </a:r>
            <a:r>
              <a:rPr kumimoji="0" lang="en-US" sz="2400" b="0" i="0" u="none" strike="noStrike" kern="1200" cap="none" spc="0" normalizeH="0" baseline="-25000" noProof="0">
                <a:ln>
                  <a:noFill/>
                </a:ln>
                <a:solidFill>
                  <a:prstClr val="black"/>
                </a:solidFill>
                <a:effectLst/>
                <a:uLnTx/>
                <a:uFillTx/>
                <a:latin typeface="Arial" charset="0"/>
                <a:ea typeface="+mn-ea"/>
                <a:cs typeface="+mn-cs"/>
              </a:rPr>
              <a:t>dom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SA</a:t>
            </a:r>
            <a:r>
              <a:rPr kumimoji="0" lang="en-US" sz="2400" b="0" i="0" u="none" strike="noStrike" kern="1200" cap="none" spc="0" normalizeH="0" baseline="-25000" noProof="0">
                <a:ln>
                  <a:noFill/>
                </a:ln>
                <a:solidFill>
                  <a:prstClr val="black"/>
                </a:solidFill>
                <a:effectLst/>
                <a:uLnTx/>
                <a:uFillTx/>
                <a:latin typeface="Arial" charset="0"/>
                <a:ea typeface="+mn-ea"/>
                <a:cs typeface="+mn-cs"/>
              </a:rPr>
              <a:t>mple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C</a:t>
            </a:r>
            <a:r>
              <a:rPr kumimoji="0" lang="en-US" sz="2400" b="0" i="0" u="none" strike="noStrike" kern="1200" cap="none" spc="0" normalizeH="0" baseline="-25000" noProof="0">
                <a:ln>
                  <a:noFill/>
                </a:ln>
                <a:solidFill>
                  <a:prstClr val="black"/>
                </a:solidFill>
                <a:effectLst/>
                <a:uLnTx/>
                <a:uFillTx/>
                <a:latin typeface="Arial" charset="0"/>
                <a:ea typeface="+mn-ea"/>
                <a:cs typeface="+mn-cs"/>
              </a:rPr>
              <a:t>onsensus) :</a:t>
            </a:r>
          </a:p>
        </p:txBody>
      </p:sp>
      <p:sp>
        <p:nvSpPr>
          <p:cNvPr id="2" name="TextBox 1"/>
          <p:cNvSpPr txBox="1"/>
          <p:nvPr/>
        </p:nvSpPr>
        <p:spPr>
          <a:xfrm>
            <a:off x="457200" y="4648200"/>
            <a:ext cx="4724400"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This data is noisy, but we expect a good fit to a known model.</a:t>
            </a:r>
          </a:p>
        </p:txBody>
      </p:sp>
      <p:cxnSp>
        <p:nvCxnSpPr>
          <p:cNvPr id="4" name="Straight Connector 3"/>
          <p:cNvCxnSpPr/>
          <p:nvPr/>
        </p:nvCxnSpPr>
        <p:spPr>
          <a:xfrm flipV="1">
            <a:off x="2971800" y="179388"/>
            <a:ext cx="4191000" cy="3478212"/>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48496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5"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6"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7"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8"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9"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0"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1"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2"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3"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4"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5"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6"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7"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8"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9"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0"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1"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3"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4"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6"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7"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65"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6470" name="Text Box 38"/>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Rectangle 40"/>
          <p:cNvSpPr>
            <a:spLocks noChangeArrowheads="1"/>
          </p:cNvSpPr>
          <p:nvPr/>
        </p:nvSpPr>
        <p:spPr bwMode="auto">
          <a:xfrm>
            <a:off x="152400" y="12192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32" name="Rectangle 42"/>
          <p:cNvSpPr>
            <a:spLocks noChangeArrowheads="1"/>
          </p:cNvSpPr>
          <p:nvPr/>
        </p:nvSpPr>
        <p:spPr bwMode="auto">
          <a:xfrm>
            <a:off x="152400" y="685800"/>
            <a:ext cx="3095625" cy="33655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25000" noProof="0">
                <a:ln>
                  <a:noFill/>
                </a:ln>
                <a:solidFill>
                  <a:prstClr val="black"/>
                </a:solidFill>
                <a:effectLst/>
                <a:uLnTx/>
                <a:uFillTx/>
                <a:latin typeface="Arial" charset="0"/>
                <a:ea typeface="+mn-ea"/>
                <a:cs typeface="+mn-cs"/>
              </a:rPr>
              <a:t>(</a:t>
            </a:r>
            <a:r>
              <a:rPr kumimoji="0" lang="en-US" sz="2400" b="0" i="0" u="none" strike="noStrike" kern="1200" cap="none" spc="0" normalizeH="0" baseline="-25000" noProof="0">
                <a:ln>
                  <a:noFill/>
                </a:ln>
                <a:solidFill>
                  <a:srgbClr val="FF0000"/>
                </a:solidFill>
                <a:effectLst/>
                <a:uLnTx/>
                <a:uFillTx/>
                <a:latin typeface="Arial" charset="0"/>
                <a:ea typeface="+mn-ea"/>
                <a:cs typeface="+mn-cs"/>
              </a:rPr>
              <a:t>RAN</a:t>
            </a:r>
            <a:r>
              <a:rPr kumimoji="0" lang="en-US" sz="2400" b="0" i="0" u="none" strike="noStrike" kern="1200" cap="none" spc="0" normalizeH="0" baseline="-25000" noProof="0">
                <a:ln>
                  <a:noFill/>
                </a:ln>
                <a:solidFill>
                  <a:prstClr val="black"/>
                </a:solidFill>
                <a:effectLst/>
                <a:uLnTx/>
                <a:uFillTx/>
                <a:latin typeface="Arial" charset="0"/>
                <a:ea typeface="+mn-ea"/>
                <a:cs typeface="+mn-cs"/>
              </a:rPr>
              <a:t>dom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SA</a:t>
            </a:r>
            <a:r>
              <a:rPr kumimoji="0" lang="en-US" sz="2400" b="0" i="0" u="none" strike="noStrike" kern="1200" cap="none" spc="0" normalizeH="0" baseline="-25000" noProof="0">
                <a:ln>
                  <a:noFill/>
                </a:ln>
                <a:solidFill>
                  <a:prstClr val="black"/>
                </a:solidFill>
                <a:effectLst/>
                <a:uLnTx/>
                <a:uFillTx/>
                <a:latin typeface="Arial" charset="0"/>
                <a:ea typeface="+mn-ea"/>
                <a:cs typeface="+mn-cs"/>
              </a:rPr>
              <a:t>mple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C</a:t>
            </a:r>
            <a:r>
              <a:rPr kumimoji="0" lang="en-US" sz="2400" b="0" i="0" u="none" strike="noStrike" kern="1200" cap="none" spc="0" normalizeH="0" baseline="-25000" noProof="0">
                <a:ln>
                  <a:noFill/>
                </a:ln>
                <a:solidFill>
                  <a:prstClr val="black"/>
                </a:solidFill>
                <a:effectLst/>
                <a:uLnTx/>
                <a:uFillTx/>
                <a:latin typeface="Arial" charset="0"/>
                <a:ea typeface="+mn-ea"/>
                <a:cs typeface="+mn-cs"/>
              </a:rPr>
              <a:t>onsensus) :</a:t>
            </a:r>
          </a:p>
        </p:txBody>
      </p:sp>
      <p:sp>
        <p:nvSpPr>
          <p:cNvPr id="2" name="TextBox 1"/>
          <p:cNvSpPr txBox="1"/>
          <p:nvPr/>
        </p:nvSpPr>
        <p:spPr>
          <a:xfrm>
            <a:off x="457200" y="4648200"/>
            <a:ext cx="4724400" cy="175432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This data is noisy, but we expect a good fit to a known model.</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Here, we expect to see a line, but least-squares fitting will produce the wrong result due to strong outlier presence.</a:t>
            </a:r>
          </a:p>
        </p:txBody>
      </p:sp>
      <p:cxnSp>
        <p:nvCxnSpPr>
          <p:cNvPr id="4" name="Straight Connector 3"/>
          <p:cNvCxnSpPr/>
          <p:nvPr/>
        </p:nvCxnSpPr>
        <p:spPr>
          <a:xfrm flipV="1">
            <a:off x="2971800" y="179388"/>
            <a:ext cx="4191000" cy="347821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Freeform 4"/>
          <p:cNvSpPr/>
          <p:nvPr/>
        </p:nvSpPr>
        <p:spPr>
          <a:xfrm>
            <a:off x="5093428" y="2427514"/>
            <a:ext cx="2472143" cy="1676400"/>
          </a:xfrm>
          <a:custGeom>
            <a:avLst/>
            <a:gdLst>
              <a:gd name="connsiteX0" fmla="*/ 991686 w 2472143"/>
              <a:gd name="connsiteY0" fmla="*/ 65315 h 1676400"/>
              <a:gd name="connsiteX1" fmla="*/ 882829 w 2472143"/>
              <a:gd name="connsiteY1" fmla="*/ 87086 h 1676400"/>
              <a:gd name="connsiteX2" fmla="*/ 817515 w 2472143"/>
              <a:gd name="connsiteY2" fmla="*/ 108857 h 1676400"/>
              <a:gd name="connsiteX3" fmla="*/ 665115 w 2472143"/>
              <a:gd name="connsiteY3" fmla="*/ 174172 h 1676400"/>
              <a:gd name="connsiteX4" fmla="*/ 610686 w 2472143"/>
              <a:gd name="connsiteY4" fmla="*/ 195943 h 1676400"/>
              <a:gd name="connsiteX5" fmla="*/ 578029 w 2472143"/>
              <a:gd name="connsiteY5" fmla="*/ 217715 h 1676400"/>
              <a:gd name="connsiteX6" fmla="*/ 447401 w 2472143"/>
              <a:gd name="connsiteY6" fmla="*/ 293915 h 1676400"/>
              <a:gd name="connsiteX7" fmla="*/ 207915 w 2472143"/>
              <a:gd name="connsiteY7" fmla="*/ 489857 h 1676400"/>
              <a:gd name="connsiteX8" fmla="*/ 186143 w 2472143"/>
              <a:gd name="connsiteY8" fmla="*/ 522515 h 1676400"/>
              <a:gd name="connsiteX9" fmla="*/ 153486 w 2472143"/>
              <a:gd name="connsiteY9" fmla="*/ 555172 h 1676400"/>
              <a:gd name="connsiteX10" fmla="*/ 44629 w 2472143"/>
              <a:gd name="connsiteY10" fmla="*/ 729343 h 1676400"/>
              <a:gd name="connsiteX11" fmla="*/ 1086 w 2472143"/>
              <a:gd name="connsiteY11" fmla="*/ 914400 h 1676400"/>
              <a:gd name="connsiteX12" fmla="*/ 33743 w 2472143"/>
              <a:gd name="connsiteY12" fmla="*/ 1175657 h 1676400"/>
              <a:gd name="connsiteX13" fmla="*/ 120829 w 2472143"/>
              <a:gd name="connsiteY13" fmla="*/ 1382486 h 1676400"/>
              <a:gd name="connsiteX14" fmla="*/ 240572 w 2472143"/>
              <a:gd name="connsiteY14" fmla="*/ 1534886 h 1676400"/>
              <a:gd name="connsiteX15" fmla="*/ 305886 w 2472143"/>
              <a:gd name="connsiteY15" fmla="*/ 1567543 h 1676400"/>
              <a:gd name="connsiteX16" fmla="*/ 392972 w 2472143"/>
              <a:gd name="connsiteY16" fmla="*/ 1621972 h 1676400"/>
              <a:gd name="connsiteX17" fmla="*/ 447401 w 2472143"/>
              <a:gd name="connsiteY17" fmla="*/ 1643743 h 1676400"/>
              <a:gd name="connsiteX18" fmla="*/ 686886 w 2472143"/>
              <a:gd name="connsiteY18" fmla="*/ 1676400 h 1676400"/>
              <a:gd name="connsiteX19" fmla="*/ 1111429 w 2472143"/>
              <a:gd name="connsiteY19" fmla="*/ 1665515 h 1676400"/>
              <a:gd name="connsiteX20" fmla="*/ 1198515 w 2472143"/>
              <a:gd name="connsiteY20" fmla="*/ 1654629 h 1676400"/>
              <a:gd name="connsiteX21" fmla="*/ 1296486 w 2472143"/>
              <a:gd name="connsiteY21" fmla="*/ 1643743 h 1676400"/>
              <a:gd name="connsiteX22" fmla="*/ 1546858 w 2472143"/>
              <a:gd name="connsiteY22" fmla="*/ 1621972 h 1676400"/>
              <a:gd name="connsiteX23" fmla="*/ 1633943 w 2472143"/>
              <a:gd name="connsiteY23" fmla="*/ 1600200 h 1676400"/>
              <a:gd name="connsiteX24" fmla="*/ 1721029 w 2472143"/>
              <a:gd name="connsiteY24" fmla="*/ 1589315 h 1676400"/>
              <a:gd name="connsiteX25" fmla="*/ 1993172 w 2472143"/>
              <a:gd name="connsiteY25" fmla="*/ 1480457 h 1676400"/>
              <a:gd name="connsiteX26" fmla="*/ 2112915 w 2472143"/>
              <a:gd name="connsiteY26" fmla="*/ 1382486 h 1676400"/>
              <a:gd name="connsiteX27" fmla="*/ 2265315 w 2472143"/>
              <a:gd name="connsiteY27" fmla="*/ 1230086 h 1676400"/>
              <a:gd name="connsiteX28" fmla="*/ 2341515 w 2472143"/>
              <a:gd name="connsiteY28" fmla="*/ 1164772 h 1676400"/>
              <a:gd name="connsiteX29" fmla="*/ 2439486 w 2472143"/>
              <a:gd name="connsiteY29" fmla="*/ 1023257 h 1676400"/>
              <a:gd name="connsiteX30" fmla="*/ 2450372 w 2472143"/>
              <a:gd name="connsiteY30" fmla="*/ 990600 h 1676400"/>
              <a:gd name="connsiteX31" fmla="*/ 2472143 w 2472143"/>
              <a:gd name="connsiteY31" fmla="*/ 664029 h 1676400"/>
              <a:gd name="connsiteX32" fmla="*/ 2461258 w 2472143"/>
              <a:gd name="connsiteY32" fmla="*/ 391886 h 1676400"/>
              <a:gd name="connsiteX33" fmla="*/ 2363286 w 2472143"/>
              <a:gd name="connsiteY33" fmla="*/ 261257 h 1676400"/>
              <a:gd name="connsiteX34" fmla="*/ 2341515 w 2472143"/>
              <a:gd name="connsiteY34" fmla="*/ 228600 h 1676400"/>
              <a:gd name="connsiteX35" fmla="*/ 2221772 w 2472143"/>
              <a:gd name="connsiteY35" fmla="*/ 152400 h 1676400"/>
              <a:gd name="connsiteX36" fmla="*/ 2189115 w 2472143"/>
              <a:gd name="connsiteY36" fmla="*/ 119743 h 1676400"/>
              <a:gd name="connsiteX37" fmla="*/ 2134686 w 2472143"/>
              <a:gd name="connsiteY37" fmla="*/ 97972 h 1676400"/>
              <a:gd name="connsiteX38" fmla="*/ 2004058 w 2472143"/>
              <a:gd name="connsiteY38" fmla="*/ 32657 h 1676400"/>
              <a:gd name="connsiteX39" fmla="*/ 1960515 w 2472143"/>
              <a:gd name="connsiteY39" fmla="*/ 21772 h 1676400"/>
              <a:gd name="connsiteX40" fmla="*/ 1906086 w 2472143"/>
              <a:gd name="connsiteY40" fmla="*/ 0 h 1676400"/>
              <a:gd name="connsiteX41" fmla="*/ 1383572 w 2472143"/>
              <a:gd name="connsiteY41" fmla="*/ 54429 h 1676400"/>
              <a:gd name="connsiteX42" fmla="*/ 1318258 w 2472143"/>
              <a:gd name="connsiteY42" fmla="*/ 65315 h 1676400"/>
              <a:gd name="connsiteX43" fmla="*/ 1252943 w 2472143"/>
              <a:gd name="connsiteY43" fmla="*/ 87086 h 1676400"/>
              <a:gd name="connsiteX44" fmla="*/ 1100543 w 2472143"/>
              <a:gd name="connsiteY44" fmla="*/ 130629 h 1676400"/>
              <a:gd name="connsiteX45" fmla="*/ 893715 w 2472143"/>
              <a:gd name="connsiteY45" fmla="*/ 195943 h 1676400"/>
              <a:gd name="connsiteX46" fmla="*/ 850172 w 2472143"/>
              <a:gd name="connsiteY46" fmla="*/ 217715 h 1676400"/>
              <a:gd name="connsiteX47" fmla="*/ 795743 w 2472143"/>
              <a:gd name="connsiteY47" fmla="*/ 239486 h 167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72143" h="1676400">
                <a:moveTo>
                  <a:pt x="991686" y="65315"/>
                </a:moveTo>
                <a:cubicBezTo>
                  <a:pt x="955400" y="72572"/>
                  <a:pt x="918728" y="78111"/>
                  <a:pt x="882829" y="87086"/>
                </a:cubicBezTo>
                <a:cubicBezTo>
                  <a:pt x="860565" y="92652"/>
                  <a:pt x="839286" y="101600"/>
                  <a:pt x="817515" y="108857"/>
                </a:cubicBezTo>
                <a:cubicBezTo>
                  <a:pt x="737694" y="135464"/>
                  <a:pt x="816586" y="107904"/>
                  <a:pt x="665115" y="174172"/>
                </a:cubicBezTo>
                <a:cubicBezTo>
                  <a:pt x="647213" y="182004"/>
                  <a:pt x="628164" y="187204"/>
                  <a:pt x="610686" y="195943"/>
                </a:cubicBezTo>
                <a:cubicBezTo>
                  <a:pt x="598984" y="201794"/>
                  <a:pt x="589248" y="210984"/>
                  <a:pt x="578029" y="217715"/>
                </a:cubicBezTo>
                <a:cubicBezTo>
                  <a:pt x="534803" y="243651"/>
                  <a:pt x="489667" y="266442"/>
                  <a:pt x="447401" y="293915"/>
                </a:cubicBezTo>
                <a:cubicBezTo>
                  <a:pt x="382973" y="335793"/>
                  <a:pt x="247389" y="452850"/>
                  <a:pt x="207915" y="489857"/>
                </a:cubicBezTo>
                <a:cubicBezTo>
                  <a:pt x="198370" y="498805"/>
                  <a:pt x="194519" y="512464"/>
                  <a:pt x="186143" y="522515"/>
                </a:cubicBezTo>
                <a:cubicBezTo>
                  <a:pt x="176288" y="534342"/>
                  <a:pt x="162025" y="542363"/>
                  <a:pt x="153486" y="555172"/>
                </a:cubicBezTo>
                <a:cubicBezTo>
                  <a:pt x="-41589" y="847784"/>
                  <a:pt x="147026" y="592813"/>
                  <a:pt x="44629" y="729343"/>
                </a:cubicBezTo>
                <a:cubicBezTo>
                  <a:pt x="30115" y="791029"/>
                  <a:pt x="-6774" y="851519"/>
                  <a:pt x="1086" y="914400"/>
                </a:cubicBezTo>
                <a:cubicBezTo>
                  <a:pt x="11972" y="1001486"/>
                  <a:pt x="20194" y="1088946"/>
                  <a:pt x="33743" y="1175657"/>
                </a:cubicBezTo>
                <a:cubicBezTo>
                  <a:pt x="48674" y="1271213"/>
                  <a:pt x="68338" y="1290627"/>
                  <a:pt x="120829" y="1382486"/>
                </a:cubicBezTo>
                <a:cubicBezTo>
                  <a:pt x="146697" y="1427755"/>
                  <a:pt x="230938" y="1524449"/>
                  <a:pt x="240572" y="1534886"/>
                </a:cubicBezTo>
                <a:cubicBezTo>
                  <a:pt x="270346" y="1567141"/>
                  <a:pt x="271720" y="1548907"/>
                  <a:pt x="305886" y="1567543"/>
                </a:cubicBezTo>
                <a:cubicBezTo>
                  <a:pt x="335938" y="1583935"/>
                  <a:pt x="362832" y="1605743"/>
                  <a:pt x="392972" y="1621972"/>
                </a:cubicBezTo>
                <a:cubicBezTo>
                  <a:pt x="410177" y="1631236"/>
                  <a:pt x="428863" y="1637564"/>
                  <a:pt x="447401" y="1643743"/>
                </a:cubicBezTo>
                <a:cubicBezTo>
                  <a:pt x="514467" y="1666098"/>
                  <a:pt x="652788" y="1672611"/>
                  <a:pt x="686886" y="1676400"/>
                </a:cubicBezTo>
                <a:lnTo>
                  <a:pt x="1111429" y="1665515"/>
                </a:lnTo>
                <a:cubicBezTo>
                  <a:pt x="1140657" y="1664271"/>
                  <a:pt x="1169461" y="1658047"/>
                  <a:pt x="1198515" y="1654629"/>
                </a:cubicBezTo>
                <a:lnTo>
                  <a:pt x="1296486" y="1643743"/>
                </a:lnTo>
                <a:lnTo>
                  <a:pt x="1546858" y="1621972"/>
                </a:lnTo>
                <a:cubicBezTo>
                  <a:pt x="1575886" y="1614715"/>
                  <a:pt x="1604534" y="1605714"/>
                  <a:pt x="1633943" y="1600200"/>
                </a:cubicBezTo>
                <a:cubicBezTo>
                  <a:pt x="1662696" y="1594809"/>
                  <a:pt x="1693276" y="1598566"/>
                  <a:pt x="1721029" y="1589315"/>
                </a:cubicBezTo>
                <a:cubicBezTo>
                  <a:pt x="1813718" y="1558419"/>
                  <a:pt x="1902458" y="1516743"/>
                  <a:pt x="1993172" y="1480457"/>
                </a:cubicBezTo>
                <a:cubicBezTo>
                  <a:pt x="2264427" y="1209207"/>
                  <a:pt x="1824002" y="1642508"/>
                  <a:pt x="2112915" y="1382486"/>
                </a:cubicBezTo>
                <a:cubicBezTo>
                  <a:pt x="2166315" y="1334426"/>
                  <a:pt x="2213085" y="1279414"/>
                  <a:pt x="2265315" y="1230086"/>
                </a:cubicBezTo>
                <a:cubicBezTo>
                  <a:pt x="2303155" y="1194348"/>
                  <a:pt x="2311318" y="1205034"/>
                  <a:pt x="2341515" y="1164772"/>
                </a:cubicBezTo>
                <a:cubicBezTo>
                  <a:pt x="2375939" y="1118874"/>
                  <a:pt x="2406829" y="1070429"/>
                  <a:pt x="2439486" y="1023257"/>
                </a:cubicBezTo>
                <a:cubicBezTo>
                  <a:pt x="2443115" y="1012371"/>
                  <a:pt x="2447883" y="1001801"/>
                  <a:pt x="2450372" y="990600"/>
                </a:cubicBezTo>
                <a:cubicBezTo>
                  <a:pt x="2473648" y="885860"/>
                  <a:pt x="2467998" y="763514"/>
                  <a:pt x="2472143" y="664029"/>
                </a:cubicBezTo>
                <a:cubicBezTo>
                  <a:pt x="2468515" y="573315"/>
                  <a:pt x="2477035" y="481291"/>
                  <a:pt x="2461258" y="391886"/>
                </a:cubicBezTo>
                <a:cubicBezTo>
                  <a:pt x="2442318" y="284556"/>
                  <a:pt x="2415201" y="313173"/>
                  <a:pt x="2363286" y="261257"/>
                </a:cubicBezTo>
                <a:cubicBezTo>
                  <a:pt x="2354035" y="252006"/>
                  <a:pt x="2351885" y="236577"/>
                  <a:pt x="2341515" y="228600"/>
                </a:cubicBezTo>
                <a:cubicBezTo>
                  <a:pt x="2304015" y="199754"/>
                  <a:pt x="2260270" y="179899"/>
                  <a:pt x="2221772" y="152400"/>
                </a:cubicBezTo>
                <a:cubicBezTo>
                  <a:pt x="2209245" y="143452"/>
                  <a:pt x="2202170" y="127902"/>
                  <a:pt x="2189115" y="119743"/>
                </a:cubicBezTo>
                <a:cubicBezTo>
                  <a:pt x="2172545" y="109387"/>
                  <a:pt x="2152367" y="106292"/>
                  <a:pt x="2134686" y="97972"/>
                </a:cubicBezTo>
                <a:cubicBezTo>
                  <a:pt x="2090637" y="77243"/>
                  <a:pt x="2048659" y="52170"/>
                  <a:pt x="2004058" y="32657"/>
                </a:cubicBezTo>
                <a:cubicBezTo>
                  <a:pt x="1990351" y="26660"/>
                  <a:pt x="1974708" y="26503"/>
                  <a:pt x="1960515" y="21772"/>
                </a:cubicBezTo>
                <a:cubicBezTo>
                  <a:pt x="1941977" y="15593"/>
                  <a:pt x="1924229" y="7257"/>
                  <a:pt x="1906086" y="0"/>
                </a:cubicBezTo>
                <a:lnTo>
                  <a:pt x="1383572" y="54429"/>
                </a:lnTo>
                <a:cubicBezTo>
                  <a:pt x="1361635" y="56866"/>
                  <a:pt x="1339671" y="59962"/>
                  <a:pt x="1318258" y="65315"/>
                </a:cubicBezTo>
                <a:cubicBezTo>
                  <a:pt x="1295994" y="70881"/>
                  <a:pt x="1274924" y="80492"/>
                  <a:pt x="1252943" y="87086"/>
                </a:cubicBezTo>
                <a:cubicBezTo>
                  <a:pt x="1202338" y="102267"/>
                  <a:pt x="1151514" y="116728"/>
                  <a:pt x="1100543" y="130629"/>
                </a:cubicBezTo>
                <a:cubicBezTo>
                  <a:pt x="979109" y="163747"/>
                  <a:pt x="1031849" y="140689"/>
                  <a:pt x="893715" y="195943"/>
                </a:cubicBezTo>
                <a:cubicBezTo>
                  <a:pt x="878648" y="201970"/>
                  <a:pt x="865001" y="211124"/>
                  <a:pt x="850172" y="217715"/>
                </a:cubicBezTo>
                <a:cubicBezTo>
                  <a:pt x="832316" y="225651"/>
                  <a:pt x="795743" y="239486"/>
                  <a:pt x="795743" y="239486"/>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Freeform 5"/>
          <p:cNvSpPr/>
          <p:nvPr/>
        </p:nvSpPr>
        <p:spPr>
          <a:xfrm>
            <a:off x="3745879" y="261257"/>
            <a:ext cx="1446894" cy="1143000"/>
          </a:xfrm>
          <a:custGeom>
            <a:avLst/>
            <a:gdLst>
              <a:gd name="connsiteX0" fmla="*/ 782578 w 1446894"/>
              <a:gd name="connsiteY0" fmla="*/ 87086 h 1143000"/>
              <a:gd name="connsiteX1" fmla="*/ 673721 w 1446894"/>
              <a:gd name="connsiteY1" fmla="*/ 54429 h 1143000"/>
              <a:gd name="connsiteX2" fmla="*/ 521321 w 1446894"/>
              <a:gd name="connsiteY2" fmla="*/ 32657 h 1143000"/>
              <a:gd name="connsiteX3" fmla="*/ 85892 w 1446894"/>
              <a:gd name="connsiteY3" fmla="*/ 87086 h 1143000"/>
              <a:gd name="connsiteX4" fmla="*/ 53235 w 1446894"/>
              <a:gd name="connsiteY4" fmla="*/ 119743 h 1143000"/>
              <a:gd name="connsiteX5" fmla="*/ 20578 w 1446894"/>
              <a:gd name="connsiteY5" fmla="*/ 217714 h 1143000"/>
              <a:gd name="connsiteX6" fmla="*/ 20578 w 1446894"/>
              <a:gd name="connsiteY6" fmla="*/ 533400 h 1143000"/>
              <a:gd name="connsiteX7" fmla="*/ 162092 w 1446894"/>
              <a:gd name="connsiteY7" fmla="*/ 762000 h 1143000"/>
              <a:gd name="connsiteX8" fmla="*/ 205635 w 1446894"/>
              <a:gd name="connsiteY8" fmla="*/ 794657 h 1143000"/>
              <a:gd name="connsiteX9" fmla="*/ 358035 w 1446894"/>
              <a:gd name="connsiteY9" fmla="*/ 925286 h 1143000"/>
              <a:gd name="connsiteX10" fmla="*/ 423350 w 1446894"/>
              <a:gd name="connsiteY10" fmla="*/ 957943 h 1143000"/>
              <a:gd name="connsiteX11" fmla="*/ 641064 w 1446894"/>
              <a:gd name="connsiteY11" fmla="*/ 1077686 h 1143000"/>
              <a:gd name="connsiteX12" fmla="*/ 771692 w 1446894"/>
              <a:gd name="connsiteY12" fmla="*/ 1110343 h 1143000"/>
              <a:gd name="connsiteX13" fmla="*/ 945864 w 1446894"/>
              <a:gd name="connsiteY13" fmla="*/ 1143000 h 1143000"/>
              <a:gd name="connsiteX14" fmla="*/ 1228892 w 1446894"/>
              <a:gd name="connsiteY14" fmla="*/ 1110343 h 1143000"/>
              <a:gd name="connsiteX15" fmla="*/ 1261550 w 1446894"/>
              <a:gd name="connsiteY15" fmla="*/ 1099457 h 1143000"/>
              <a:gd name="connsiteX16" fmla="*/ 1392178 w 1446894"/>
              <a:gd name="connsiteY16" fmla="*/ 936172 h 1143000"/>
              <a:gd name="connsiteX17" fmla="*/ 1413950 w 1446894"/>
              <a:gd name="connsiteY17" fmla="*/ 892629 h 1143000"/>
              <a:gd name="connsiteX18" fmla="*/ 1446607 w 1446894"/>
              <a:gd name="connsiteY18" fmla="*/ 576943 h 1143000"/>
              <a:gd name="connsiteX19" fmla="*/ 1413950 w 1446894"/>
              <a:gd name="connsiteY19" fmla="*/ 381000 h 1143000"/>
              <a:gd name="connsiteX20" fmla="*/ 1185350 w 1446894"/>
              <a:gd name="connsiteY20" fmla="*/ 141514 h 1143000"/>
              <a:gd name="connsiteX21" fmla="*/ 913207 w 1446894"/>
              <a:gd name="connsiteY21" fmla="*/ 32657 h 1143000"/>
              <a:gd name="connsiteX22" fmla="*/ 782578 w 1446894"/>
              <a:gd name="connsiteY22" fmla="*/ 0 h 1143000"/>
              <a:gd name="connsiteX23" fmla="*/ 118550 w 1446894"/>
              <a:gd name="connsiteY23" fmla="*/ 43543 h 1143000"/>
              <a:gd name="connsiteX24" fmla="*/ 64121 w 1446894"/>
              <a:gd name="connsiteY24" fmla="*/ 65314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46894" h="1143000">
                <a:moveTo>
                  <a:pt x="782578" y="87086"/>
                </a:moveTo>
                <a:cubicBezTo>
                  <a:pt x="746292" y="76200"/>
                  <a:pt x="710473" y="63617"/>
                  <a:pt x="673721" y="54429"/>
                </a:cubicBezTo>
                <a:cubicBezTo>
                  <a:pt x="642329" y="46581"/>
                  <a:pt x="547100" y="35879"/>
                  <a:pt x="521321" y="32657"/>
                </a:cubicBezTo>
                <a:cubicBezTo>
                  <a:pt x="391767" y="40509"/>
                  <a:pt x="213094" y="10765"/>
                  <a:pt x="85892" y="87086"/>
                </a:cubicBezTo>
                <a:cubicBezTo>
                  <a:pt x="72691" y="95006"/>
                  <a:pt x="64121" y="108857"/>
                  <a:pt x="53235" y="119743"/>
                </a:cubicBezTo>
                <a:cubicBezTo>
                  <a:pt x="42349" y="152400"/>
                  <a:pt x="30702" y="184813"/>
                  <a:pt x="20578" y="217714"/>
                </a:cubicBezTo>
                <a:cubicBezTo>
                  <a:pt x="-10304" y="318079"/>
                  <a:pt x="-3187" y="435964"/>
                  <a:pt x="20578" y="533400"/>
                </a:cubicBezTo>
                <a:cubicBezTo>
                  <a:pt x="28327" y="565171"/>
                  <a:pt x="112380" y="712288"/>
                  <a:pt x="162092" y="762000"/>
                </a:cubicBezTo>
                <a:cubicBezTo>
                  <a:pt x="174921" y="774829"/>
                  <a:pt x="191697" y="783042"/>
                  <a:pt x="205635" y="794657"/>
                </a:cubicBezTo>
                <a:cubicBezTo>
                  <a:pt x="257035" y="837490"/>
                  <a:pt x="304509" y="885141"/>
                  <a:pt x="358035" y="925286"/>
                </a:cubicBezTo>
                <a:cubicBezTo>
                  <a:pt x="377508" y="939891"/>
                  <a:pt x="402814" y="944875"/>
                  <a:pt x="423350" y="957943"/>
                </a:cubicBezTo>
                <a:cubicBezTo>
                  <a:pt x="591409" y="1064889"/>
                  <a:pt x="284219" y="924753"/>
                  <a:pt x="641064" y="1077686"/>
                </a:cubicBezTo>
                <a:cubicBezTo>
                  <a:pt x="699638" y="1102789"/>
                  <a:pt x="710362" y="1099192"/>
                  <a:pt x="771692" y="1110343"/>
                </a:cubicBezTo>
                <a:lnTo>
                  <a:pt x="945864" y="1143000"/>
                </a:lnTo>
                <a:cubicBezTo>
                  <a:pt x="1040207" y="1132114"/>
                  <a:pt x="1134814" y="1123319"/>
                  <a:pt x="1228892" y="1110343"/>
                </a:cubicBezTo>
                <a:cubicBezTo>
                  <a:pt x="1240259" y="1108775"/>
                  <a:pt x="1253702" y="1107828"/>
                  <a:pt x="1261550" y="1099457"/>
                </a:cubicBezTo>
                <a:cubicBezTo>
                  <a:pt x="1309222" y="1048607"/>
                  <a:pt x="1350831" y="992286"/>
                  <a:pt x="1392178" y="936172"/>
                </a:cubicBezTo>
                <a:cubicBezTo>
                  <a:pt x="1401804" y="923108"/>
                  <a:pt x="1406693" y="907143"/>
                  <a:pt x="1413950" y="892629"/>
                </a:cubicBezTo>
                <a:cubicBezTo>
                  <a:pt x="1431636" y="786507"/>
                  <a:pt x="1449378" y="690560"/>
                  <a:pt x="1446607" y="576943"/>
                </a:cubicBezTo>
                <a:cubicBezTo>
                  <a:pt x="1444993" y="510747"/>
                  <a:pt x="1431164" y="444938"/>
                  <a:pt x="1413950" y="381000"/>
                </a:cubicBezTo>
                <a:cubicBezTo>
                  <a:pt x="1383381" y="267458"/>
                  <a:pt x="1275523" y="203702"/>
                  <a:pt x="1185350" y="141514"/>
                </a:cubicBezTo>
                <a:cubicBezTo>
                  <a:pt x="1090257" y="75933"/>
                  <a:pt x="1020473" y="68412"/>
                  <a:pt x="913207" y="32657"/>
                </a:cubicBezTo>
                <a:cubicBezTo>
                  <a:pt x="807570" y="-2555"/>
                  <a:pt x="914080" y="18787"/>
                  <a:pt x="782578" y="0"/>
                </a:cubicBezTo>
                <a:cubicBezTo>
                  <a:pt x="561235" y="14514"/>
                  <a:pt x="339457" y="23461"/>
                  <a:pt x="118550" y="43543"/>
                </a:cubicBezTo>
                <a:cubicBezTo>
                  <a:pt x="99090" y="45312"/>
                  <a:pt x="64121" y="65314"/>
                  <a:pt x="64121" y="65314"/>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3191755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5"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6"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7"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8"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9"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0"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1"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2"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3"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4"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5"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6"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7"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8"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9"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0"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1"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3"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4"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6"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7"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65"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6467" name="Text Box 35"/>
          <p:cNvSpPr txBox="1">
            <a:spLocks noChangeArrowheads="1"/>
          </p:cNvSpPr>
          <p:nvPr/>
        </p:nvSpPr>
        <p:spPr bwMode="auto">
          <a:xfrm>
            <a:off x="152400" y="4038600"/>
            <a:ext cx="8610600" cy="2139047"/>
          </a:xfrm>
          <a:prstGeom prst="rect">
            <a:avLst/>
          </a:prstGeom>
          <a:noFill/>
          <a:ln w="9525">
            <a:noFill/>
            <a:miter lim="800000"/>
            <a:headEnd/>
            <a:tailEnd/>
          </a:ln>
          <a:effectLst/>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Arial" charset="0"/>
              </a:rPr>
              <a:t>Algorithm:</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Sample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(randomly) the number of points </a:t>
            </a:r>
            <a:r>
              <a:rPr kumimoji="0" lang="en-US" sz="2000" b="0" i="1" u="none" strike="noStrike" kern="1200" cap="none" spc="0" normalizeH="0" baseline="0" noProof="0" dirty="0">
                <a:ln>
                  <a:noFill/>
                </a:ln>
                <a:solidFill>
                  <a:prstClr val="black"/>
                </a:solidFill>
                <a:effectLst/>
                <a:uLnTx/>
                <a:uFillTx/>
                <a:latin typeface="Arial" charset="0"/>
                <a:ea typeface="+mn-ea"/>
                <a:cs typeface="Arial" charset="0"/>
              </a:rPr>
              <a:t>s</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required to fit the model</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Solve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for model parameters using samples </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Score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by the fraction of inliers within a preset threshold of the model</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Repeat</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1-3 until the best model is found with high confidence</a:t>
            </a:r>
          </a:p>
        </p:txBody>
      </p:sp>
      <p:sp>
        <p:nvSpPr>
          <p:cNvPr id="146470" name="Text Box 38"/>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Rectangle 40"/>
          <p:cNvSpPr>
            <a:spLocks noChangeArrowheads="1"/>
          </p:cNvSpPr>
          <p:nvPr/>
        </p:nvSpPr>
        <p:spPr bwMode="auto">
          <a:xfrm>
            <a:off x="152400" y="12192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32" name="Rectangle 42"/>
          <p:cNvSpPr>
            <a:spLocks noChangeArrowheads="1"/>
          </p:cNvSpPr>
          <p:nvPr/>
        </p:nvSpPr>
        <p:spPr bwMode="auto">
          <a:xfrm>
            <a:off x="152400" y="685800"/>
            <a:ext cx="3095625" cy="33655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25000" noProof="0">
                <a:ln>
                  <a:noFill/>
                </a:ln>
                <a:solidFill>
                  <a:prstClr val="black"/>
                </a:solidFill>
                <a:effectLst/>
                <a:uLnTx/>
                <a:uFillTx/>
                <a:latin typeface="Arial" charset="0"/>
                <a:ea typeface="+mn-ea"/>
                <a:cs typeface="+mn-cs"/>
              </a:rPr>
              <a:t>(</a:t>
            </a:r>
            <a:r>
              <a:rPr kumimoji="0" lang="en-US" sz="2400" b="0" i="0" u="none" strike="noStrike" kern="1200" cap="none" spc="0" normalizeH="0" baseline="-25000" noProof="0">
                <a:ln>
                  <a:noFill/>
                </a:ln>
                <a:solidFill>
                  <a:srgbClr val="FF0000"/>
                </a:solidFill>
                <a:effectLst/>
                <a:uLnTx/>
                <a:uFillTx/>
                <a:latin typeface="Arial" charset="0"/>
                <a:ea typeface="+mn-ea"/>
                <a:cs typeface="+mn-cs"/>
              </a:rPr>
              <a:t>RAN</a:t>
            </a:r>
            <a:r>
              <a:rPr kumimoji="0" lang="en-US" sz="2400" b="0" i="0" u="none" strike="noStrike" kern="1200" cap="none" spc="0" normalizeH="0" baseline="-25000" noProof="0">
                <a:ln>
                  <a:noFill/>
                </a:ln>
                <a:solidFill>
                  <a:prstClr val="black"/>
                </a:solidFill>
                <a:effectLst/>
                <a:uLnTx/>
                <a:uFillTx/>
                <a:latin typeface="Arial" charset="0"/>
                <a:ea typeface="+mn-ea"/>
                <a:cs typeface="+mn-cs"/>
              </a:rPr>
              <a:t>dom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SA</a:t>
            </a:r>
            <a:r>
              <a:rPr kumimoji="0" lang="en-US" sz="2400" b="0" i="0" u="none" strike="noStrike" kern="1200" cap="none" spc="0" normalizeH="0" baseline="-25000" noProof="0">
                <a:ln>
                  <a:noFill/>
                </a:ln>
                <a:solidFill>
                  <a:prstClr val="black"/>
                </a:solidFill>
                <a:effectLst/>
                <a:uLnTx/>
                <a:uFillTx/>
                <a:latin typeface="Arial" charset="0"/>
                <a:ea typeface="+mn-ea"/>
                <a:cs typeface="+mn-cs"/>
              </a:rPr>
              <a:t>mple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C</a:t>
            </a:r>
            <a:r>
              <a:rPr kumimoji="0" lang="en-US" sz="2400" b="0" i="0" u="none" strike="noStrike" kern="1200" cap="none" spc="0" normalizeH="0" baseline="-25000" noProof="0">
                <a:ln>
                  <a:noFill/>
                </a:ln>
                <a:solidFill>
                  <a:prstClr val="black"/>
                </a:solidFill>
                <a:effectLst/>
                <a:uLnTx/>
                <a:uFillTx/>
                <a:latin typeface="Arial" charset="0"/>
                <a:ea typeface="+mn-ea"/>
                <a:cs typeface="+mn-cs"/>
              </a:rPr>
              <a:t>onsensus) :</a:t>
            </a:r>
          </a:p>
        </p:txBody>
      </p:sp>
    </p:spTree>
    <p:extLst>
      <p:ext uri="{BB962C8B-B14F-4D97-AF65-F5344CB8AC3E}">
        <p14:creationId xmlns:p14="http://schemas.microsoft.com/office/powerpoint/2010/main" val="90079913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1"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2"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3"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4"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5"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6"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7"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8"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9"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0"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1"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2"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3"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4"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5"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6"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7"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9"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10"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12"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13"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14" name="Oval 26"/>
          <p:cNvSpPr>
            <a:spLocks noChangeArrowheads="1"/>
          </p:cNvSpPr>
          <p:nvPr/>
        </p:nvSpPr>
        <p:spPr bwMode="auto">
          <a:xfrm>
            <a:off x="4953000" y="16764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17" name="Oval 29"/>
          <p:cNvSpPr>
            <a:spLocks noChangeArrowheads="1"/>
          </p:cNvSpPr>
          <p:nvPr/>
        </p:nvSpPr>
        <p:spPr bwMode="auto">
          <a:xfrm>
            <a:off x="5562600" y="19812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21"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0328" name="Text Box 40"/>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33" name="Rectangle 45"/>
          <p:cNvSpPr>
            <a:spLocks noChangeArrowheads="1"/>
          </p:cNvSpPr>
          <p:nvPr/>
        </p:nvSpPr>
        <p:spPr bwMode="auto">
          <a:xfrm>
            <a:off x="152400" y="4537494"/>
            <a:ext cx="8610600" cy="373812"/>
          </a:xfrm>
          <a:prstGeom prst="rect">
            <a:avLst/>
          </a:prstGeom>
          <a:noFill/>
          <a:ln w="25400">
            <a:solidFill>
              <a:srgbClr val="FF0000"/>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3" name="Text Box 35"/>
          <p:cNvSpPr txBox="1">
            <a:spLocks noChangeArrowheads="1"/>
          </p:cNvSpPr>
          <p:nvPr/>
        </p:nvSpPr>
        <p:spPr bwMode="auto">
          <a:xfrm>
            <a:off x="152400" y="4038600"/>
            <a:ext cx="8610600" cy="2139047"/>
          </a:xfrm>
          <a:prstGeom prst="rect">
            <a:avLst/>
          </a:prstGeom>
          <a:noFill/>
          <a:ln w="9525">
            <a:noFill/>
            <a:miter lim="800000"/>
            <a:headEnd/>
            <a:tailEnd/>
          </a:ln>
          <a:effectLst/>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Arial" charset="0"/>
              </a:rPr>
              <a:t>Algorithm:</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Sample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(randomly) the number of points required to fit the model (s=2)</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Solve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for model parameters using samples </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Score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by the fraction of inliers within a preset threshold of the model</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Repeat</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1-3 until the best model is found with high confidence</a:t>
            </a:r>
          </a:p>
        </p:txBody>
      </p:sp>
      <p:sp>
        <p:nvSpPr>
          <p:cNvPr id="34" name="TextBox 33"/>
          <p:cNvSpPr txBox="1"/>
          <p:nvPr/>
        </p:nvSpPr>
        <p:spPr>
          <a:xfrm>
            <a:off x="7098247" y="6550223"/>
            <a:ext cx="2045753"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Illustration by Savarese</a:t>
            </a:r>
          </a:p>
        </p:txBody>
      </p:sp>
      <p:sp>
        <p:nvSpPr>
          <p:cNvPr id="35" name="TextBox 34"/>
          <p:cNvSpPr txBox="1"/>
          <p:nvPr/>
        </p:nvSpPr>
        <p:spPr>
          <a:xfrm>
            <a:off x="304800" y="1143000"/>
            <a:ext cx="239360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Line fitting example</a:t>
            </a:r>
          </a:p>
        </p:txBody>
      </p:sp>
    </p:spTree>
    <p:extLst>
      <p:ext uri="{BB962C8B-B14F-4D97-AF65-F5344CB8AC3E}">
        <p14:creationId xmlns:p14="http://schemas.microsoft.com/office/powerpoint/2010/main" val="193913904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3"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4"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5"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6"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7"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8"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9"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0"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1"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2"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3"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4"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5"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6"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7"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8"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9"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1"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2"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4"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5"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6" name="Oval 26"/>
          <p:cNvSpPr>
            <a:spLocks noChangeArrowheads="1"/>
          </p:cNvSpPr>
          <p:nvPr/>
        </p:nvSpPr>
        <p:spPr bwMode="auto">
          <a:xfrm>
            <a:off x="4953000" y="16764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9" name="Oval 29"/>
          <p:cNvSpPr>
            <a:spLocks noChangeArrowheads="1"/>
          </p:cNvSpPr>
          <p:nvPr/>
        </p:nvSpPr>
        <p:spPr bwMode="auto">
          <a:xfrm>
            <a:off x="5562600" y="19812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13"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8514" name="Line 34"/>
          <p:cNvSpPr>
            <a:spLocks noChangeShapeType="1"/>
          </p:cNvSpPr>
          <p:nvPr/>
        </p:nvSpPr>
        <p:spPr bwMode="auto">
          <a:xfrm>
            <a:off x="3657600" y="990600"/>
            <a:ext cx="4267200" cy="2286000"/>
          </a:xfrm>
          <a:prstGeom prst="line">
            <a:avLst/>
          </a:prstGeom>
          <a:noFill/>
          <a:ln w="50800">
            <a:solidFill>
              <a:srgbClr val="000000"/>
            </a:solid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4" name="Text Box 40"/>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5" name="Rectangle 45"/>
          <p:cNvSpPr>
            <a:spLocks noChangeArrowheads="1"/>
          </p:cNvSpPr>
          <p:nvPr/>
        </p:nvSpPr>
        <p:spPr bwMode="auto">
          <a:xfrm>
            <a:off x="152400" y="4849482"/>
            <a:ext cx="8610600" cy="373812"/>
          </a:xfrm>
          <a:prstGeom prst="rect">
            <a:avLst/>
          </a:prstGeom>
          <a:noFill/>
          <a:ln w="25400">
            <a:solidFill>
              <a:srgbClr val="FF0000"/>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6" name="Text Box 35"/>
          <p:cNvSpPr txBox="1">
            <a:spLocks noChangeArrowheads="1"/>
          </p:cNvSpPr>
          <p:nvPr/>
        </p:nvSpPr>
        <p:spPr bwMode="auto">
          <a:xfrm>
            <a:off x="152400" y="4038600"/>
            <a:ext cx="8610600" cy="2139047"/>
          </a:xfrm>
          <a:prstGeom prst="rect">
            <a:avLst/>
          </a:prstGeom>
          <a:noFill/>
          <a:ln w="9525">
            <a:noFill/>
            <a:miter lim="800000"/>
            <a:headEnd/>
            <a:tailEnd/>
          </a:ln>
          <a:effectLst/>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Arial" charset="0"/>
              </a:rPr>
              <a:t>Algorithm:</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Sample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(randomly) the number of points required to fit the model (</a:t>
            </a:r>
            <a:r>
              <a:rPr kumimoji="0" lang="en-US" sz="2000" b="0" i="1" u="none" strike="noStrike" kern="1200" cap="none" spc="0" normalizeH="0" baseline="0" noProof="0" dirty="0">
                <a:ln>
                  <a:noFill/>
                </a:ln>
                <a:solidFill>
                  <a:prstClr val="black"/>
                </a:solidFill>
                <a:effectLst/>
                <a:uLnTx/>
                <a:uFillTx/>
                <a:latin typeface="Arial" charset="0"/>
                <a:ea typeface="+mn-ea"/>
                <a:cs typeface="Arial" charset="0"/>
              </a:rPr>
              <a:t>s</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=2)</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Solve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for model parameters using samples </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Score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by the fraction of inliers within a preset threshold of the model</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Repeat</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1-3 until the best model is found with high confidence</a:t>
            </a:r>
          </a:p>
        </p:txBody>
      </p:sp>
      <p:sp>
        <p:nvSpPr>
          <p:cNvPr id="38" name="TextBox 37"/>
          <p:cNvSpPr txBox="1"/>
          <p:nvPr/>
        </p:nvSpPr>
        <p:spPr>
          <a:xfrm>
            <a:off x="304800" y="1143000"/>
            <a:ext cx="239360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Line fitting example</a:t>
            </a:r>
          </a:p>
        </p:txBody>
      </p:sp>
    </p:spTree>
    <p:extLst>
      <p:ext uri="{BB962C8B-B14F-4D97-AF65-F5344CB8AC3E}">
        <p14:creationId xmlns:p14="http://schemas.microsoft.com/office/powerpoint/2010/main" val="35123748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1"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2"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3"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4"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5"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6"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7"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8"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9"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0"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1"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2"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3"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4"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5"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6"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7"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8" name="Oval 20"/>
          <p:cNvSpPr>
            <a:spLocks noChangeArrowheads="1"/>
          </p:cNvSpPr>
          <p:nvPr/>
        </p:nvSpPr>
        <p:spPr bwMode="auto">
          <a:xfrm>
            <a:off x="6858000" y="2667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9"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0"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1" name="Oval 23"/>
          <p:cNvSpPr>
            <a:spLocks noChangeArrowheads="1"/>
          </p:cNvSpPr>
          <p:nvPr/>
        </p:nvSpPr>
        <p:spPr bwMode="auto">
          <a:xfrm>
            <a:off x="6248400" y="25908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2"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3"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4" name="Oval 26"/>
          <p:cNvSpPr>
            <a:spLocks noChangeArrowheads="1"/>
          </p:cNvSpPr>
          <p:nvPr/>
        </p:nvSpPr>
        <p:spPr bwMode="auto">
          <a:xfrm>
            <a:off x="4953000" y="16764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5" name="Oval 27"/>
          <p:cNvSpPr>
            <a:spLocks noChangeArrowheads="1"/>
          </p:cNvSpPr>
          <p:nvPr/>
        </p:nvSpPr>
        <p:spPr bwMode="auto">
          <a:xfrm>
            <a:off x="5562600" y="1524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6" name="Oval 28"/>
          <p:cNvSpPr>
            <a:spLocks noChangeArrowheads="1"/>
          </p:cNvSpPr>
          <p:nvPr/>
        </p:nvSpPr>
        <p:spPr bwMode="auto">
          <a:xfrm>
            <a:off x="5334000" y="1371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7" name="Oval 29"/>
          <p:cNvSpPr>
            <a:spLocks noChangeArrowheads="1"/>
          </p:cNvSpPr>
          <p:nvPr/>
        </p:nvSpPr>
        <p:spPr bwMode="auto">
          <a:xfrm>
            <a:off x="5562600" y="19812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8" name="Line 30"/>
          <p:cNvSpPr>
            <a:spLocks noChangeShapeType="1"/>
          </p:cNvSpPr>
          <p:nvPr/>
        </p:nvSpPr>
        <p:spPr bwMode="auto">
          <a:xfrm flipH="1">
            <a:off x="7315200" y="3124200"/>
            <a:ext cx="228600" cy="3810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150559" name="Object 31"/>
          <p:cNvGraphicFramePr>
            <a:graphicFrameLocks noChangeAspect="1"/>
          </p:cNvGraphicFramePr>
          <p:nvPr/>
        </p:nvGraphicFramePr>
        <p:xfrm>
          <a:off x="7848600" y="2819400"/>
          <a:ext cx="328613" cy="417513"/>
        </p:xfrm>
        <a:graphic>
          <a:graphicData uri="http://schemas.openxmlformats.org/presentationml/2006/ole">
            <mc:AlternateContent xmlns:mc="http://schemas.openxmlformats.org/markup-compatibility/2006">
              <mc:Choice xmlns:v="urn:schemas-microsoft-com:vml" Requires="v">
                <p:oleObj spid="_x0000_s226356" name="Equation" r:id="rId4" imgW="139680" imgH="177480" progId="Equation.3">
                  <p:embed/>
                </p:oleObj>
              </mc:Choice>
              <mc:Fallback>
                <p:oleObj name="Equation" r:id="rId4" imgW="139680" imgH="177480" progId="Equation.3">
                  <p:embed/>
                  <p:pic>
                    <p:nvPicPr>
                      <p:cNvPr id="150559" name="Object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2819400"/>
                        <a:ext cx="328613" cy="417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0560" name="Line 32"/>
          <p:cNvSpPr>
            <a:spLocks noChangeShapeType="1"/>
          </p:cNvSpPr>
          <p:nvPr/>
        </p:nvSpPr>
        <p:spPr bwMode="auto">
          <a:xfrm flipH="1">
            <a:off x="7620000" y="2667000"/>
            <a:ext cx="228600" cy="3810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61"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50562" name="Line 34"/>
          <p:cNvSpPr>
            <a:spLocks noChangeShapeType="1"/>
          </p:cNvSpPr>
          <p:nvPr/>
        </p:nvSpPr>
        <p:spPr bwMode="auto">
          <a:xfrm>
            <a:off x="3657600" y="990600"/>
            <a:ext cx="4267200" cy="2286000"/>
          </a:xfrm>
          <a:prstGeom prst="line">
            <a:avLst/>
          </a:prstGeom>
          <a:noFill/>
          <a:ln w="50800">
            <a:solidFill>
              <a:srgbClr val="000000"/>
            </a:solid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64" name="Line 36"/>
          <p:cNvSpPr>
            <a:spLocks noChangeShapeType="1"/>
          </p:cNvSpPr>
          <p:nvPr/>
        </p:nvSpPr>
        <p:spPr bwMode="auto">
          <a:xfrm>
            <a:off x="3962400" y="533400"/>
            <a:ext cx="4267200" cy="2286000"/>
          </a:xfrm>
          <a:prstGeom prst="line">
            <a:avLst/>
          </a:prstGeom>
          <a:noFill/>
          <a:ln w="25400">
            <a:solidFill>
              <a:srgbClr val="000000"/>
            </a:solidFill>
            <a:prstDash val="dash"/>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65" name="Line 37"/>
          <p:cNvSpPr>
            <a:spLocks noChangeShapeType="1"/>
          </p:cNvSpPr>
          <p:nvPr/>
        </p:nvSpPr>
        <p:spPr bwMode="auto">
          <a:xfrm>
            <a:off x="3429000" y="1447800"/>
            <a:ext cx="4267200" cy="2286000"/>
          </a:xfrm>
          <a:prstGeom prst="line">
            <a:avLst/>
          </a:prstGeom>
          <a:noFill/>
          <a:ln w="25400">
            <a:solidFill>
              <a:srgbClr val="000000"/>
            </a:solidFill>
            <a:prstDash val="dash"/>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66" name="Text Box 38"/>
          <p:cNvSpPr txBox="1">
            <a:spLocks noChangeArrowheads="1"/>
          </p:cNvSpPr>
          <p:nvPr/>
        </p:nvSpPr>
        <p:spPr bwMode="auto">
          <a:xfrm>
            <a:off x="457200" y="29368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150567" name="Object 39"/>
          <p:cNvGraphicFramePr>
            <a:graphicFrameLocks noChangeAspect="1"/>
          </p:cNvGraphicFramePr>
          <p:nvPr/>
        </p:nvGraphicFramePr>
        <p:xfrm>
          <a:off x="7225506" y="1537466"/>
          <a:ext cx="1574800" cy="555625"/>
        </p:xfrm>
        <a:graphic>
          <a:graphicData uri="http://schemas.openxmlformats.org/presentationml/2006/ole">
            <mc:AlternateContent xmlns:mc="http://schemas.openxmlformats.org/markup-compatibility/2006">
              <mc:Choice xmlns:v="urn:schemas-microsoft-com:vml" Requires="v">
                <p:oleObj spid="_x0000_s226357" name="Equation" r:id="rId6" imgW="647640" imgH="228600" progId="Equation.3">
                  <p:embed/>
                </p:oleObj>
              </mc:Choice>
              <mc:Fallback>
                <p:oleObj name="Equation" r:id="rId6" imgW="647640" imgH="228600" progId="Equation.3">
                  <p:embed/>
                  <p:pic>
                    <p:nvPicPr>
                      <p:cNvPr id="150567" name="Object 39"/>
                      <p:cNvPicPr>
                        <a:picLocks noChangeAspect="1" noChangeArrowheads="1"/>
                      </p:cNvPicPr>
                      <p:nvPr/>
                    </p:nvPicPr>
                    <p:blipFill>
                      <a:blip r:embed="rId7"/>
                      <a:srcRect/>
                      <a:stretch>
                        <a:fillRect/>
                      </a:stretch>
                    </p:blipFill>
                    <p:spPr bwMode="auto">
                      <a:xfrm>
                        <a:off x="7225506" y="1537466"/>
                        <a:ext cx="1574800" cy="555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 name="Text Box 40"/>
          <p:cNvSpPr txBox="1">
            <a:spLocks noChangeArrowheads="1"/>
          </p:cNvSpPr>
          <p:nvPr/>
        </p:nvSpPr>
        <p:spPr bwMode="auto">
          <a:xfrm>
            <a:off x="457200" y="29368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Rectangle 45"/>
          <p:cNvSpPr>
            <a:spLocks noChangeArrowheads="1"/>
          </p:cNvSpPr>
          <p:nvPr/>
        </p:nvSpPr>
        <p:spPr bwMode="auto">
          <a:xfrm>
            <a:off x="152400" y="5188788"/>
            <a:ext cx="8610600" cy="373812"/>
          </a:xfrm>
          <a:prstGeom prst="rect">
            <a:avLst/>
          </a:prstGeom>
          <a:noFill/>
          <a:ln w="25400">
            <a:solidFill>
              <a:srgbClr val="FF0000"/>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7" name="Text Box 35"/>
          <p:cNvSpPr txBox="1">
            <a:spLocks noChangeArrowheads="1"/>
          </p:cNvSpPr>
          <p:nvPr/>
        </p:nvSpPr>
        <p:spPr bwMode="auto">
          <a:xfrm>
            <a:off x="152400" y="4038600"/>
            <a:ext cx="8610600" cy="2139047"/>
          </a:xfrm>
          <a:prstGeom prst="rect">
            <a:avLst/>
          </a:prstGeom>
          <a:noFill/>
          <a:ln w="9525">
            <a:noFill/>
            <a:miter lim="800000"/>
            <a:headEnd/>
            <a:tailEnd/>
          </a:ln>
          <a:effectLst/>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Arial" charset="0"/>
              </a:rPr>
              <a:t>Algorithm:</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Sample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(randomly) the number of points required to fit the model (</a:t>
            </a:r>
            <a:r>
              <a:rPr kumimoji="0" lang="en-US" sz="2000" b="0" i="1" u="none" strike="noStrike" kern="1200" cap="none" spc="0" normalizeH="0" baseline="0" noProof="0" dirty="0">
                <a:ln>
                  <a:noFill/>
                </a:ln>
                <a:solidFill>
                  <a:prstClr val="black"/>
                </a:solidFill>
                <a:effectLst/>
                <a:uLnTx/>
                <a:uFillTx/>
                <a:latin typeface="Arial" charset="0"/>
                <a:ea typeface="+mn-ea"/>
                <a:cs typeface="Arial" charset="0"/>
              </a:rPr>
              <a:t>s</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=2)</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Solve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for model parameters using samples </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Score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by the fraction of inliers within a preset threshold of the model</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Repeat</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1-3 until the best model is found with high confidence</a:t>
            </a:r>
          </a:p>
        </p:txBody>
      </p:sp>
      <p:sp>
        <p:nvSpPr>
          <p:cNvPr id="48" name="TextBox 47"/>
          <p:cNvSpPr txBox="1"/>
          <p:nvPr/>
        </p:nvSpPr>
        <p:spPr>
          <a:xfrm>
            <a:off x="304800" y="1143000"/>
            <a:ext cx="239360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Line fitting example</a:t>
            </a:r>
          </a:p>
        </p:txBody>
      </p:sp>
    </p:spTree>
    <p:extLst>
      <p:ext uri="{BB962C8B-B14F-4D97-AF65-F5344CB8AC3E}">
        <p14:creationId xmlns:p14="http://schemas.microsoft.com/office/powerpoint/2010/main" val="84404245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Oval 2"/>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39" name="Oval 3"/>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0" name="Oval 4"/>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1" name="Oval 5"/>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2" name="Oval 6"/>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3" name="Oval 7"/>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4" name="Oval 8"/>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5" name="Oval 9"/>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6" name="Oval 10"/>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7" name="Oval 11"/>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8" name="Oval 12"/>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9" name="Oval 13"/>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0" name="Oval 14"/>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1" name="Oval 15"/>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2" name="Oval 16"/>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3" name="Oval 17"/>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4" name="Oval 18"/>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5" name="Oval 19"/>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6" name="Oval 20"/>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7" name="Oval 21"/>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8" name="Oval 22"/>
          <p:cNvSpPr>
            <a:spLocks noChangeArrowheads="1"/>
          </p:cNvSpPr>
          <p:nvPr/>
        </p:nvSpPr>
        <p:spPr bwMode="auto">
          <a:xfrm>
            <a:off x="3886200" y="2286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9" name="Oval 23"/>
          <p:cNvSpPr>
            <a:spLocks noChangeArrowheads="1"/>
          </p:cNvSpPr>
          <p:nvPr/>
        </p:nvSpPr>
        <p:spPr bwMode="auto">
          <a:xfrm>
            <a:off x="4267200" y="2667000"/>
            <a:ext cx="228600" cy="228600"/>
          </a:xfrm>
          <a:prstGeom prst="ellipse">
            <a:avLst/>
          </a:prstGeom>
          <a:solidFill>
            <a:srgbClr val="00FF00"/>
          </a:solidFill>
          <a:ln w="12700" algn="ctr">
            <a:solidFill>
              <a:schemeClr val="tx2"/>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0" name="Oval 24"/>
          <p:cNvSpPr>
            <a:spLocks noChangeArrowheads="1"/>
          </p:cNvSpPr>
          <p:nvPr/>
        </p:nvSpPr>
        <p:spPr bwMode="auto">
          <a:xfrm>
            <a:off x="3505200" y="3048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1" name="Oval 25"/>
          <p:cNvSpPr>
            <a:spLocks noChangeArrowheads="1"/>
          </p:cNvSpPr>
          <p:nvPr/>
        </p:nvSpPr>
        <p:spPr bwMode="auto">
          <a:xfrm>
            <a:off x="5867400" y="6858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2" name="Oval 26"/>
          <p:cNvSpPr>
            <a:spLocks noChangeArrowheads="1"/>
          </p:cNvSpPr>
          <p:nvPr/>
        </p:nvSpPr>
        <p:spPr bwMode="auto">
          <a:xfrm>
            <a:off x="6019800" y="12954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3" name="Oval 27"/>
          <p:cNvSpPr>
            <a:spLocks noChangeArrowheads="1"/>
          </p:cNvSpPr>
          <p:nvPr/>
        </p:nvSpPr>
        <p:spPr bwMode="auto">
          <a:xfrm>
            <a:off x="4724400" y="2209800"/>
            <a:ext cx="228600" cy="228600"/>
          </a:xfrm>
          <a:prstGeom prst="ellipse">
            <a:avLst/>
          </a:prstGeom>
          <a:solidFill>
            <a:srgbClr val="00FF00"/>
          </a:solidFill>
          <a:ln w="12700" algn="ctr">
            <a:solidFill>
              <a:schemeClr val="tx2"/>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4" name="Oval 28"/>
          <p:cNvSpPr>
            <a:spLocks noChangeArrowheads="1"/>
          </p:cNvSpPr>
          <p:nvPr/>
        </p:nvSpPr>
        <p:spPr bwMode="auto">
          <a:xfrm>
            <a:off x="4953000" y="16764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5" name="Oval 29"/>
          <p:cNvSpPr>
            <a:spLocks noChangeArrowheads="1"/>
          </p:cNvSpPr>
          <p:nvPr/>
        </p:nvSpPr>
        <p:spPr bwMode="auto">
          <a:xfrm>
            <a:off x="6248400" y="228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6" name="Oval 30"/>
          <p:cNvSpPr>
            <a:spLocks noChangeArrowheads="1"/>
          </p:cNvSpPr>
          <p:nvPr/>
        </p:nvSpPr>
        <p:spPr bwMode="auto">
          <a:xfrm>
            <a:off x="5562600" y="1524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7" name="Oval 31"/>
          <p:cNvSpPr>
            <a:spLocks noChangeArrowheads="1"/>
          </p:cNvSpPr>
          <p:nvPr/>
        </p:nvSpPr>
        <p:spPr bwMode="auto">
          <a:xfrm>
            <a:off x="5334000" y="1371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8" name="Oval 32"/>
          <p:cNvSpPr>
            <a:spLocks noChangeArrowheads="1"/>
          </p:cNvSpPr>
          <p:nvPr/>
        </p:nvSpPr>
        <p:spPr bwMode="auto">
          <a:xfrm>
            <a:off x="6781800" y="228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9" name="Oval 33"/>
          <p:cNvSpPr>
            <a:spLocks noChangeArrowheads="1"/>
          </p:cNvSpPr>
          <p:nvPr/>
        </p:nvSpPr>
        <p:spPr bwMode="auto">
          <a:xfrm>
            <a:off x="6248400" y="990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70" name="Oval 34"/>
          <p:cNvSpPr>
            <a:spLocks noChangeArrowheads="1"/>
          </p:cNvSpPr>
          <p:nvPr/>
        </p:nvSpPr>
        <p:spPr bwMode="auto">
          <a:xfrm>
            <a:off x="6705600" y="609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71" name="Oval 35"/>
          <p:cNvSpPr>
            <a:spLocks noChangeArrowheads="1"/>
          </p:cNvSpPr>
          <p:nvPr/>
        </p:nvSpPr>
        <p:spPr bwMode="auto">
          <a:xfrm>
            <a:off x="5562600" y="19812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72" name="Line 36"/>
          <p:cNvSpPr>
            <a:spLocks noChangeShapeType="1"/>
          </p:cNvSpPr>
          <p:nvPr/>
        </p:nvSpPr>
        <p:spPr bwMode="auto">
          <a:xfrm>
            <a:off x="2971800" y="2971800"/>
            <a:ext cx="533400" cy="6096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142373" name="Object 37"/>
          <p:cNvGraphicFramePr>
            <a:graphicFrameLocks noChangeAspect="1"/>
          </p:cNvGraphicFramePr>
          <p:nvPr/>
        </p:nvGraphicFramePr>
        <p:xfrm>
          <a:off x="2819400" y="3316288"/>
          <a:ext cx="328613" cy="417512"/>
        </p:xfrm>
        <a:graphic>
          <a:graphicData uri="http://schemas.openxmlformats.org/presentationml/2006/ole">
            <mc:AlternateContent xmlns:mc="http://schemas.openxmlformats.org/markup-compatibility/2006">
              <mc:Choice xmlns:v="urn:schemas-microsoft-com:vml" Requires="v">
                <p:oleObj spid="_x0000_s227380" name="Equation" r:id="rId4" imgW="139680" imgH="177480" progId="Equation.3">
                  <p:embed/>
                </p:oleObj>
              </mc:Choice>
              <mc:Fallback>
                <p:oleObj name="Equation" r:id="rId4" imgW="139680" imgH="177480" progId="Equation.3">
                  <p:embed/>
                  <p:pic>
                    <p:nvPicPr>
                      <p:cNvPr id="142373" name="Object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316288"/>
                        <a:ext cx="328613" cy="417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2374" name="Line 38"/>
          <p:cNvSpPr>
            <a:spLocks noChangeShapeType="1"/>
          </p:cNvSpPr>
          <p:nvPr/>
        </p:nvSpPr>
        <p:spPr bwMode="auto">
          <a:xfrm>
            <a:off x="3505200" y="3581400"/>
            <a:ext cx="533400" cy="6096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75" name="Rectangle 39"/>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2377" name="Line 41"/>
          <p:cNvSpPr>
            <a:spLocks noChangeShapeType="1"/>
          </p:cNvSpPr>
          <p:nvPr/>
        </p:nvSpPr>
        <p:spPr bwMode="auto">
          <a:xfrm flipV="1">
            <a:off x="3200400" y="304800"/>
            <a:ext cx="3810000" cy="3581400"/>
          </a:xfrm>
          <a:prstGeom prst="line">
            <a:avLst/>
          </a:prstGeom>
          <a:noFill/>
          <a:ln w="50800">
            <a:solidFill>
              <a:srgbClr val="000000"/>
            </a:solid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80" name="Text Box 44"/>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48" name="Object 39"/>
          <p:cNvGraphicFramePr>
            <a:graphicFrameLocks noChangeAspect="1"/>
          </p:cNvGraphicFramePr>
          <p:nvPr/>
        </p:nvGraphicFramePr>
        <p:xfrm>
          <a:off x="6929438" y="3643313"/>
          <a:ext cx="1730375" cy="555625"/>
        </p:xfrm>
        <a:graphic>
          <a:graphicData uri="http://schemas.openxmlformats.org/presentationml/2006/ole">
            <mc:AlternateContent xmlns:mc="http://schemas.openxmlformats.org/markup-compatibility/2006">
              <mc:Choice xmlns:v="urn:schemas-microsoft-com:vml" Requires="v">
                <p:oleObj spid="_x0000_s227381" name="Equation" r:id="rId6" imgW="711000" imgH="228600" progId="Equation.3">
                  <p:embed/>
                </p:oleObj>
              </mc:Choice>
              <mc:Fallback>
                <p:oleObj name="Equation" r:id="rId6" imgW="711000" imgH="228600" progId="Equation.3">
                  <p:embed/>
                  <p:pic>
                    <p:nvPicPr>
                      <p:cNvPr id="48" name="Object 39"/>
                      <p:cNvPicPr>
                        <a:picLocks noChangeAspect="1" noChangeArrowheads="1"/>
                      </p:cNvPicPr>
                      <p:nvPr/>
                    </p:nvPicPr>
                    <p:blipFill>
                      <a:blip r:embed="rId7"/>
                      <a:srcRect/>
                      <a:stretch>
                        <a:fillRect/>
                      </a:stretch>
                    </p:blipFill>
                    <p:spPr bwMode="auto">
                      <a:xfrm>
                        <a:off x="6929438" y="3643313"/>
                        <a:ext cx="1730375" cy="555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 name="Rectangle 48"/>
          <p:cNvSpPr>
            <a:spLocks noChangeArrowheads="1"/>
          </p:cNvSpPr>
          <p:nvPr/>
        </p:nvSpPr>
        <p:spPr bwMode="auto">
          <a:xfrm>
            <a:off x="152400" y="5749506"/>
            <a:ext cx="8610600" cy="373812"/>
          </a:xfrm>
          <a:prstGeom prst="rect">
            <a:avLst/>
          </a:prstGeom>
          <a:noFill/>
          <a:ln w="25400">
            <a:solidFill>
              <a:srgbClr val="FF0000"/>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0" name="Text Box 35"/>
          <p:cNvSpPr txBox="1">
            <a:spLocks noChangeArrowheads="1"/>
          </p:cNvSpPr>
          <p:nvPr/>
        </p:nvSpPr>
        <p:spPr bwMode="auto">
          <a:xfrm>
            <a:off x="152400" y="4038600"/>
            <a:ext cx="8610600" cy="2139047"/>
          </a:xfrm>
          <a:prstGeom prst="rect">
            <a:avLst/>
          </a:prstGeom>
          <a:noFill/>
          <a:ln w="9525">
            <a:noFill/>
            <a:miter lim="800000"/>
            <a:headEnd/>
            <a:tailEnd/>
          </a:ln>
          <a:effectLst/>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Arial" charset="0"/>
              </a:rPr>
              <a:t>Algorithm:</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Sample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(randomly) the number of points required to fit the model (</a:t>
            </a:r>
            <a:r>
              <a:rPr kumimoji="0" lang="en-US" sz="2000" b="0" i="1" u="none" strike="noStrike" kern="1200" cap="none" spc="0" normalizeH="0" baseline="0" noProof="0" dirty="0">
                <a:ln>
                  <a:noFill/>
                </a:ln>
                <a:solidFill>
                  <a:prstClr val="black"/>
                </a:solidFill>
                <a:effectLst/>
                <a:uLnTx/>
                <a:uFillTx/>
                <a:latin typeface="Arial" charset="0"/>
                <a:ea typeface="+mn-ea"/>
                <a:cs typeface="Arial" charset="0"/>
              </a:rPr>
              <a:t>s</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=2)</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Solve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for model parameters using samples </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Score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by the fraction of inliers within a preset threshold of the model</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Repeat</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1-3 until the best model is found with high confidence</a:t>
            </a:r>
          </a:p>
        </p:txBody>
      </p:sp>
      <p:sp>
        <p:nvSpPr>
          <p:cNvPr id="45" name="Line 36"/>
          <p:cNvSpPr>
            <a:spLocks noChangeShapeType="1"/>
          </p:cNvSpPr>
          <p:nvPr/>
        </p:nvSpPr>
        <p:spPr bwMode="auto">
          <a:xfrm flipV="1">
            <a:off x="2590799" y="-56444"/>
            <a:ext cx="3618089" cy="3347397"/>
          </a:xfrm>
          <a:prstGeom prst="line">
            <a:avLst/>
          </a:prstGeom>
          <a:noFill/>
          <a:ln w="25400">
            <a:solidFill>
              <a:srgbClr val="000000"/>
            </a:solidFill>
            <a:prstDash val="dash"/>
            <a:round/>
            <a:headEnd/>
            <a:tailEnd/>
          </a:ln>
          <a:effectLst/>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Line 36"/>
          <p:cNvSpPr>
            <a:spLocks noChangeShapeType="1"/>
          </p:cNvSpPr>
          <p:nvPr/>
        </p:nvSpPr>
        <p:spPr bwMode="auto">
          <a:xfrm flipV="1">
            <a:off x="3771900" y="1027289"/>
            <a:ext cx="3644900" cy="3433586"/>
          </a:xfrm>
          <a:prstGeom prst="line">
            <a:avLst/>
          </a:prstGeom>
          <a:noFill/>
          <a:ln w="25400">
            <a:solidFill>
              <a:srgbClr val="000000"/>
            </a:solidFill>
            <a:prstDash val="dash"/>
            <a:round/>
            <a:headEnd/>
            <a:tailEnd/>
          </a:ln>
          <a:effectLst/>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66657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3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23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237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235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236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236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23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236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23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236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236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236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236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236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237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237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237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237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58" grpId="0" animBg="1"/>
      <p:bldP spid="142359" grpId="0" animBg="1"/>
      <p:bldP spid="142360" grpId="0" animBg="1"/>
      <p:bldP spid="142361" grpId="0" animBg="1"/>
      <p:bldP spid="142362" grpId="0" animBg="1"/>
      <p:bldP spid="142363" grpId="0" animBg="1"/>
      <p:bldP spid="142364" grpId="0" animBg="1"/>
      <p:bldP spid="142365" grpId="0" animBg="1"/>
      <p:bldP spid="142366" grpId="0" animBg="1"/>
      <p:bldP spid="142367" grpId="0" animBg="1"/>
      <p:bldP spid="142368" grpId="0" animBg="1"/>
      <p:bldP spid="142369" grpId="0" animBg="1"/>
      <p:bldP spid="142370" grpId="0" animBg="1"/>
      <p:bldP spid="142371" grpId="0" animBg="1"/>
      <p:bldP spid="142372" grpId="0" animBg="1"/>
      <p:bldP spid="142374" grpId="0" animBg="1"/>
      <p:bldP spid="142377" grpId="0" animBg="1"/>
    </p:bldLst>
  </p:timing>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8242" name="Oval 2"/>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3" name="Oval 3"/>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4" name="Oval 4"/>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5" name="Oval 5"/>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6" name="Oval 6"/>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7" name="Oval 7"/>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8" name="Oval 8"/>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9" name="Oval 9"/>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0" name="Oval 10"/>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1" name="Oval 11"/>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2" name="Oval 12"/>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3" name="Oval 13"/>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4" name="Oval 14"/>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5" name="Oval 15"/>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6" name="Oval 16"/>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7" name="Oval 17"/>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8" name="Oval 18"/>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9" name="Oval 19"/>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0" name="Oval 20"/>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1" name="Oval 21"/>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2" name="Oval 22"/>
          <p:cNvSpPr>
            <a:spLocks noChangeArrowheads="1"/>
          </p:cNvSpPr>
          <p:nvPr/>
        </p:nvSpPr>
        <p:spPr bwMode="auto">
          <a:xfrm>
            <a:off x="3886200" y="2286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3" name="Oval 23"/>
          <p:cNvSpPr>
            <a:spLocks noChangeArrowheads="1"/>
          </p:cNvSpPr>
          <p:nvPr/>
        </p:nvSpPr>
        <p:spPr bwMode="auto">
          <a:xfrm>
            <a:off x="4267200" y="2667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4" name="Oval 24"/>
          <p:cNvSpPr>
            <a:spLocks noChangeArrowheads="1"/>
          </p:cNvSpPr>
          <p:nvPr/>
        </p:nvSpPr>
        <p:spPr bwMode="auto">
          <a:xfrm>
            <a:off x="3505200" y="3048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5" name="Oval 25"/>
          <p:cNvSpPr>
            <a:spLocks noChangeArrowheads="1"/>
          </p:cNvSpPr>
          <p:nvPr/>
        </p:nvSpPr>
        <p:spPr bwMode="auto">
          <a:xfrm>
            <a:off x="5867400" y="6858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6" name="Oval 26"/>
          <p:cNvSpPr>
            <a:spLocks noChangeArrowheads="1"/>
          </p:cNvSpPr>
          <p:nvPr/>
        </p:nvSpPr>
        <p:spPr bwMode="auto">
          <a:xfrm>
            <a:off x="6019800" y="12954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7" name="Oval 27"/>
          <p:cNvSpPr>
            <a:spLocks noChangeArrowheads="1"/>
          </p:cNvSpPr>
          <p:nvPr/>
        </p:nvSpPr>
        <p:spPr bwMode="auto">
          <a:xfrm>
            <a:off x="4724400" y="22098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8" name="Oval 28"/>
          <p:cNvSpPr>
            <a:spLocks noChangeArrowheads="1"/>
          </p:cNvSpPr>
          <p:nvPr/>
        </p:nvSpPr>
        <p:spPr bwMode="auto">
          <a:xfrm>
            <a:off x="4953000" y="16764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9" name="Oval 29"/>
          <p:cNvSpPr>
            <a:spLocks noChangeArrowheads="1"/>
          </p:cNvSpPr>
          <p:nvPr/>
        </p:nvSpPr>
        <p:spPr bwMode="auto">
          <a:xfrm>
            <a:off x="6248400" y="228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0" name="Oval 30"/>
          <p:cNvSpPr>
            <a:spLocks noChangeArrowheads="1"/>
          </p:cNvSpPr>
          <p:nvPr/>
        </p:nvSpPr>
        <p:spPr bwMode="auto">
          <a:xfrm>
            <a:off x="5562600" y="1524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1" name="Oval 31"/>
          <p:cNvSpPr>
            <a:spLocks noChangeArrowheads="1"/>
          </p:cNvSpPr>
          <p:nvPr/>
        </p:nvSpPr>
        <p:spPr bwMode="auto">
          <a:xfrm>
            <a:off x="5334000" y="1371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2" name="Oval 32"/>
          <p:cNvSpPr>
            <a:spLocks noChangeArrowheads="1"/>
          </p:cNvSpPr>
          <p:nvPr/>
        </p:nvSpPr>
        <p:spPr bwMode="auto">
          <a:xfrm>
            <a:off x="6781800" y="228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3" name="Oval 33"/>
          <p:cNvSpPr>
            <a:spLocks noChangeArrowheads="1"/>
          </p:cNvSpPr>
          <p:nvPr/>
        </p:nvSpPr>
        <p:spPr bwMode="auto">
          <a:xfrm>
            <a:off x="6248400" y="990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4" name="Oval 34"/>
          <p:cNvSpPr>
            <a:spLocks noChangeArrowheads="1"/>
          </p:cNvSpPr>
          <p:nvPr/>
        </p:nvSpPr>
        <p:spPr bwMode="auto">
          <a:xfrm>
            <a:off x="6705600" y="609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5" name="Oval 35"/>
          <p:cNvSpPr>
            <a:spLocks noChangeArrowheads="1"/>
          </p:cNvSpPr>
          <p:nvPr/>
        </p:nvSpPr>
        <p:spPr bwMode="auto">
          <a:xfrm>
            <a:off x="5562600" y="19812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138276" name="Object 36"/>
          <p:cNvGraphicFramePr>
            <a:graphicFrameLocks noChangeAspect="1"/>
          </p:cNvGraphicFramePr>
          <p:nvPr/>
        </p:nvGraphicFramePr>
        <p:xfrm>
          <a:off x="533400" y="5881688"/>
          <a:ext cx="1914525" cy="492125"/>
        </p:xfrm>
        <a:graphic>
          <a:graphicData uri="http://schemas.openxmlformats.org/presentationml/2006/ole">
            <mc:AlternateContent xmlns:mc="http://schemas.openxmlformats.org/markup-compatibility/2006">
              <mc:Choice xmlns:v="urn:schemas-microsoft-com:vml" Requires="v">
                <p:oleObj spid="_x0000_s225407" name="Equation" r:id="rId4" imgW="787320" imgH="203040" progId="Equation.3">
                  <p:embed/>
                </p:oleObj>
              </mc:Choice>
              <mc:Fallback>
                <p:oleObj name="Equation" r:id="rId4" imgW="787320" imgH="203040" progId="Equation.3">
                  <p:embed/>
                  <p:pic>
                    <p:nvPicPr>
                      <p:cNvPr id="138276" name="Object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5881688"/>
                        <a:ext cx="1914525" cy="492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8277" name="Object 37"/>
          <p:cNvGraphicFramePr>
            <a:graphicFrameLocks noChangeAspect="1"/>
          </p:cNvGraphicFramePr>
          <p:nvPr/>
        </p:nvGraphicFramePr>
        <p:xfrm>
          <a:off x="3429000" y="4662488"/>
          <a:ext cx="1081088" cy="711200"/>
        </p:xfrm>
        <a:graphic>
          <a:graphicData uri="http://schemas.openxmlformats.org/presentationml/2006/ole">
            <mc:AlternateContent xmlns:mc="http://schemas.openxmlformats.org/markup-compatibility/2006">
              <mc:Choice xmlns:v="urn:schemas-microsoft-com:vml" Requires="v">
                <p:oleObj spid="_x0000_s225408" name="Equation" r:id="rId6" imgW="444240" imgH="291960" progId="Equation.3">
                  <p:embed/>
                </p:oleObj>
              </mc:Choice>
              <mc:Fallback>
                <p:oleObj name="Equation" r:id="rId6" imgW="444240" imgH="291960" progId="Equation.3">
                  <p:embed/>
                  <p:pic>
                    <p:nvPicPr>
                      <p:cNvPr id="138277" name="Object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9000" y="4662488"/>
                        <a:ext cx="1081088" cy="711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8278" name="Object 38"/>
          <p:cNvGraphicFramePr>
            <a:graphicFrameLocks noChangeAspect="1"/>
          </p:cNvGraphicFramePr>
          <p:nvPr/>
        </p:nvGraphicFramePr>
        <p:xfrm>
          <a:off x="533400" y="4738688"/>
          <a:ext cx="2225675" cy="523875"/>
        </p:xfrm>
        <a:graphic>
          <a:graphicData uri="http://schemas.openxmlformats.org/presentationml/2006/ole">
            <mc:AlternateContent xmlns:mc="http://schemas.openxmlformats.org/markup-compatibility/2006">
              <mc:Choice xmlns:v="urn:schemas-microsoft-com:vml" Requires="v">
                <p:oleObj spid="_x0000_s225409" name="Equation" r:id="rId8" imgW="914400" imgH="215640" progId="Equation.3">
                  <p:embed/>
                </p:oleObj>
              </mc:Choice>
              <mc:Fallback>
                <p:oleObj name="Equation" r:id="rId8" imgW="914400" imgH="215640" progId="Equation.3">
                  <p:embed/>
                  <p:pic>
                    <p:nvPicPr>
                      <p:cNvPr id="138278" name="Object 3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4738688"/>
                        <a:ext cx="2225675" cy="523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8279" name="Text Box 39"/>
          <p:cNvSpPr txBox="1">
            <a:spLocks noChangeArrowheads="1"/>
          </p:cNvSpPr>
          <p:nvPr/>
        </p:nvSpPr>
        <p:spPr bwMode="auto">
          <a:xfrm>
            <a:off x="569913" y="5424488"/>
            <a:ext cx="1204912" cy="366712"/>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such that:</a:t>
            </a:r>
          </a:p>
        </p:txBody>
      </p:sp>
      <p:graphicFrame>
        <p:nvGraphicFramePr>
          <p:cNvPr id="138280" name="Object 40"/>
          <p:cNvGraphicFramePr>
            <a:graphicFrameLocks noChangeAspect="1"/>
          </p:cNvGraphicFramePr>
          <p:nvPr/>
        </p:nvGraphicFramePr>
        <p:xfrm>
          <a:off x="3352800" y="5729288"/>
          <a:ext cx="3581400" cy="747712"/>
        </p:xfrm>
        <a:graphic>
          <a:graphicData uri="http://schemas.openxmlformats.org/presentationml/2006/ole">
            <mc:AlternateContent xmlns:mc="http://schemas.openxmlformats.org/markup-compatibility/2006">
              <mc:Choice xmlns:v="urn:schemas-microsoft-com:vml" Requires="v">
                <p:oleObj spid="_x0000_s225410" name="Equation" r:id="rId10" imgW="1701720" imgH="355320" progId="Equation.3">
                  <p:embed/>
                </p:oleObj>
              </mc:Choice>
              <mc:Fallback>
                <p:oleObj name="Equation" r:id="rId10" imgW="1701720" imgH="355320" progId="Equation.3">
                  <p:embed/>
                  <p:pic>
                    <p:nvPicPr>
                      <p:cNvPr id="138280" name="Object 4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52800" y="5729288"/>
                        <a:ext cx="3581400" cy="747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8281" name="Line 41"/>
          <p:cNvSpPr>
            <a:spLocks noChangeShapeType="1"/>
          </p:cNvSpPr>
          <p:nvPr/>
        </p:nvSpPr>
        <p:spPr bwMode="auto">
          <a:xfrm>
            <a:off x="2971800" y="2971800"/>
            <a:ext cx="533400" cy="6096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138282" name="Object 42"/>
          <p:cNvGraphicFramePr>
            <a:graphicFrameLocks noChangeAspect="1"/>
          </p:cNvGraphicFramePr>
          <p:nvPr/>
        </p:nvGraphicFramePr>
        <p:xfrm>
          <a:off x="2819400" y="3316288"/>
          <a:ext cx="328613" cy="417512"/>
        </p:xfrm>
        <a:graphic>
          <a:graphicData uri="http://schemas.openxmlformats.org/presentationml/2006/ole">
            <mc:AlternateContent xmlns:mc="http://schemas.openxmlformats.org/markup-compatibility/2006">
              <mc:Choice xmlns:v="urn:schemas-microsoft-com:vml" Requires="v">
                <p:oleObj spid="_x0000_s225411" name="Equation" r:id="rId12" imgW="139680" imgH="177480" progId="Equation.3">
                  <p:embed/>
                </p:oleObj>
              </mc:Choice>
              <mc:Fallback>
                <p:oleObj name="Equation" r:id="rId12" imgW="139680" imgH="177480" progId="Equation.3">
                  <p:embed/>
                  <p:pic>
                    <p:nvPicPr>
                      <p:cNvPr id="138282" name="Object 4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19400" y="3316288"/>
                        <a:ext cx="328613" cy="417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8283" name="Line 43"/>
          <p:cNvSpPr>
            <a:spLocks noChangeShapeType="1"/>
          </p:cNvSpPr>
          <p:nvPr/>
        </p:nvSpPr>
        <p:spPr bwMode="auto">
          <a:xfrm>
            <a:off x="3505200" y="3581400"/>
            <a:ext cx="533400" cy="6096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84" name="Line 44"/>
          <p:cNvSpPr>
            <a:spLocks noChangeShapeType="1"/>
          </p:cNvSpPr>
          <p:nvPr/>
        </p:nvSpPr>
        <p:spPr bwMode="auto">
          <a:xfrm flipH="1">
            <a:off x="4267200" y="5500688"/>
            <a:ext cx="304800" cy="381000"/>
          </a:xfrm>
          <a:prstGeom prst="line">
            <a:avLst/>
          </a:prstGeom>
          <a:noFill/>
          <a:ln w="25400">
            <a:solidFill>
              <a:schemeClr val="tx1"/>
            </a:solidFill>
            <a:round/>
            <a:headEnd/>
            <a:tailEnd type="triangle" w="med" len="me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85" name="Line 45"/>
          <p:cNvSpPr>
            <a:spLocks noChangeShapeType="1"/>
          </p:cNvSpPr>
          <p:nvPr/>
        </p:nvSpPr>
        <p:spPr bwMode="auto">
          <a:xfrm flipH="1">
            <a:off x="4572000" y="5348288"/>
            <a:ext cx="914400" cy="152400"/>
          </a:xfrm>
          <a:prstGeom prst="line">
            <a:avLst/>
          </a:prstGeom>
          <a:noFill/>
          <a:ln w="25400">
            <a:solidFill>
              <a:schemeClr val="tx1"/>
            </a:solidFill>
            <a:round/>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86" name="Rectangle 46"/>
          <p:cNvSpPr>
            <a:spLocks noChangeArrowheads="1"/>
          </p:cNvSpPr>
          <p:nvPr/>
        </p:nvSpPr>
        <p:spPr bwMode="auto">
          <a:xfrm>
            <a:off x="5495925" y="5043488"/>
            <a:ext cx="2733675"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charset="0"/>
                <a:ea typeface="+mn-ea"/>
                <a:cs typeface="+mn-cs"/>
              </a:rPr>
              <a:t>Model parameters</a:t>
            </a:r>
          </a:p>
        </p:txBody>
      </p:sp>
      <p:sp>
        <p:nvSpPr>
          <p:cNvPr id="138287" name="Line 47"/>
          <p:cNvSpPr>
            <a:spLocks noChangeShapeType="1"/>
          </p:cNvSpPr>
          <p:nvPr/>
        </p:nvSpPr>
        <p:spPr bwMode="auto">
          <a:xfrm flipV="1">
            <a:off x="3200400" y="304800"/>
            <a:ext cx="3810000" cy="3581400"/>
          </a:xfrm>
          <a:prstGeom prst="line">
            <a:avLst/>
          </a:prstGeom>
          <a:noFill/>
          <a:ln w="50800">
            <a:solidFill>
              <a:srgbClr val="000000"/>
            </a:solid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88" name="Rectangle 48"/>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38289" name="Rectangle 49"/>
          <p:cNvSpPr>
            <a:spLocks noChangeArrowheads="1"/>
          </p:cNvSpPr>
          <p:nvPr/>
        </p:nvSpPr>
        <p:spPr bwMode="auto">
          <a:xfrm>
            <a:off x="206375" y="17526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138290" name="Rectangle 50"/>
          <p:cNvSpPr>
            <a:spLocks noChangeArrowheads="1"/>
          </p:cNvSpPr>
          <p:nvPr/>
        </p:nvSpPr>
        <p:spPr bwMode="auto">
          <a:xfrm>
            <a:off x="201613" y="762000"/>
            <a:ext cx="3095625" cy="974725"/>
          </a:xfrm>
          <a:prstGeom prst="rect">
            <a:avLst/>
          </a:prstGeom>
          <a:noFill/>
          <a:ln w="254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mn-ea"/>
                <a:cs typeface="+mn-cs"/>
              </a:rPr>
              <a:t>(</a:t>
            </a:r>
            <a:r>
              <a:rPr kumimoji="0" lang="en-US" sz="1600" b="0" i="0" u="none" strike="noStrike" kern="1200" cap="none" spc="0" normalizeH="0" baseline="0" noProof="0">
                <a:ln>
                  <a:noFill/>
                </a:ln>
                <a:solidFill>
                  <a:srgbClr val="FF0000"/>
                </a:solidFill>
                <a:effectLst/>
                <a:uLnTx/>
                <a:uFillTx/>
                <a:latin typeface="Arial" charset="0"/>
                <a:ea typeface="+mn-ea"/>
                <a:cs typeface="+mn-cs"/>
              </a:rPr>
              <a:t>RAN</a:t>
            </a:r>
            <a:r>
              <a:rPr kumimoji="0" lang="en-US" sz="1600" b="0" i="0" u="none" strike="noStrike" kern="1200" cap="none" spc="0" normalizeH="0" baseline="0" noProof="0">
                <a:ln>
                  <a:noFill/>
                </a:ln>
                <a:solidFill>
                  <a:prstClr val="black"/>
                </a:solidFill>
                <a:effectLst/>
                <a:uLnTx/>
                <a:uFillTx/>
                <a:latin typeface="Arial" charset="0"/>
                <a:ea typeface="+mn-ea"/>
                <a:cs typeface="+mn-cs"/>
              </a:rPr>
              <a:t>dom </a:t>
            </a:r>
            <a:r>
              <a:rPr kumimoji="0" lang="en-US" sz="1600" b="0" i="0" u="none" strike="noStrike" kern="1200" cap="none" spc="0" normalizeH="0" baseline="0" noProof="0">
                <a:ln>
                  <a:noFill/>
                </a:ln>
                <a:solidFill>
                  <a:srgbClr val="FF0000"/>
                </a:solidFill>
                <a:effectLst/>
                <a:uLnTx/>
                <a:uFillTx/>
                <a:latin typeface="Arial" charset="0"/>
                <a:ea typeface="+mn-ea"/>
                <a:cs typeface="+mn-cs"/>
              </a:rPr>
              <a:t>SA</a:t>
            </a:r>
            <a:r>
              <a:rPr kumimoji="0" lang="en-US" sz="1600" b="0" i="0" u="none" strike="noStrike" kern="1200" cap="none" spc="0" normalizeH="0" baseline="0" noProof="0">
                <a:ln>
                  <a:noFill/>
                </a:ln>
                <a:solidFill>
                  <a:prstClr val="black"/>
                </a:solidFill>
                <a:effectLst/>
                <a:uLnTx/>
                <a:uFillTx/>
                <a:latin typeface="Arial" charset="0"/>
                <a:ea typeface="+mn-ea"/>
                <a:cs typeface="+mn-cs"/>
              </a:rPr>
              <a:t>mple </a:t>
            </a:r>
            <a:r>
              <a:rPr kumimoji="0" lang="en-US" sz="1600" b="0" i="0" u="none" strike="noStrike" kern="1200" cap="none" spc="0" normalizeH="0" baseline="0" noProof="0">
                <a:ln>
                  <a:noFill/>
                </a:ln>
                <a:solidFill>
                  <a:srgbClr val="FF0000"/>
                </a:solidFill>
                <a:effectLst/>
                <a:uLnTx/>
                <a:uFillTx/>
                <a:latin typeface="Arial" charset="0"/>
                <a:ea typeface="+mn-ea"/>
                <a:cs typeface="+mn-cs"/>
              </a:rPr>
              <a:t>C</a:t>
            </a:r>
            <a:r>
              <a:rPr kumimoji="0" lang="en-US" sz="1600" b="0" i="0" u="none" strike="noStrike" kern="1200" cap="none" spc="0" normalizeH="0" baseline="0" noProof="0">
                <a:ln>
                  <a:noFill/>
                </a:ln>
                <a:solidFill>
                  <a:prstClr val="black"/>
                </a:solidFill>
                <a:effectLst/>
                <a:uLnTx/>
                <a:uFillTx/>
                <a:latin typeface="Arial" charset="0"/>
                <a:ea typeface="+mn-ea"/>
                <a:cs typeface="+mn-cs"/>
              </a:rPr>
              <a:t>onsensus)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charset="0"/>
                <a:ea typeface="+mn-ea"/>
                <a:cs typeface="+mn-cs"/>
              </a:rPr>
              <a:t>Learning technique to estimate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charset="0"/>
                <a:ea typeface="+mn-ea"/>
                <a:cs typeface="+mn-cs"/>
              </a:rPr>
              <a:t>parameters  of </a:t>
            </a:r>
            <a:r>
              <a:rPr kumimoji="0" lang="en-US" sz="1400" b="0" i="0" u="none" strike="noStrike" kern="1200" cap="none" spc="0" normalizeH="0" baseline="0" noProof="0">
                <a:ln>
                  <a:noFill/>
                </a:ln>
                <a:solidFill>
                  <a:prstClr val="black"/>
                </a:solidFill>
                <a:effectLst/>
                <a:uLnTx/>
                <a:uFillTx/>
                <a:latin typeface="Arial" charset="0"/>
                <a:ea typeface="+mn-ea"/>
                <a:cs typeface="+mn-cs"/>
                <a:sym typeface="Symbol" pitchFamily="18" charset="2"/>
              </a:rPr>
              <a:t>a model</a:t>
            </a:r>
            <a:r>
              <a:rPr kumimoji="0" lang="en-US" sz="1400" b="0" i="0" u="none" strike="noStrike" kern="1200" cap="none" spc="0" normalizeH="0" baseline="0" noProof="0">
                <a:ln>
                  <a:noFill/>
                </a:ln>
                <a:solidFill>
                  <a:prstClr val="black"/>
                </a:solidFill>
                <a:effectLst/>
                <a:uLnTx/>
                <a:uFillTx/>
                <a:latin typeface="Arial" charset="0"/>
                <a:ea typeface="+mn-ea"/>
                <a:cs typeface="+mn-cs"/>
              </a:rPr>
              <a:t> by random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charset="0"/>
                <a:ea typeface="+mn-ea"/>
                <a:cs typeface="+mn-cs"/>
              </a:rPr>
              <a:t>sampling of observed data</a:t>
            </a:r>
          </a:p>
        </p:txBody>
      </p:sp>
      <p:sp>
        <p:nvSpPr>
          <p:cNvPr id="52" name="TextBox 51"/>
          <p:cNvSpPr txBox="1"/>
          <p:nvPr/>
        </p:nvSpPr>
        <p:spPr>
          <a:xfrm>
            <a:off x="7535867" y="6550223"/>
            <a:ext cx="1608133"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Source: Savarese</a:t>
            </a:r>
          </a:p>
        </p:txBody>
      </p:sp>
    </p:spTree>
    <p:extLst>
      <p:ext uri="{BB962C8B-B14F-4D97-AF65-F5344CB8AC3E}">
        <p14:creationId xmlns:p14="http://schemas.microsoft.com/office/powerpoint/2010/main" val="38269919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82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826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826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82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82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826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826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826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827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827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827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827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827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827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828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828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82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62" grpId="0" animBg="1"/>
      <p:bldP spid="138263" grpId="0" animBg="1"/>
      <p:bldP spid="138264" grpId="0" animBg="1"/>
      <p:bldP spid="138265" grpId="0" animBg="1"/>
      <p:bldP spid="138266" grpId="0" animBg="1"/>
      <p:bldP spid="138267" grpId="0" animBg="1"/>
      <p:bldP spid="138268" grpId="0" animBg="1"/>
      <p:bldP spid="138269" grpId="0" animBg="1"/>
      <p:bldP spid="138270" grpId="0" animBg="1"/>
      <p:bldP spid="138271" grpId="0" animBg="1"/>
      <p:bldP spid="138272" grpId="0" animBg="1"/>
      <p:bldP spid="138273" grpId="0" animBg="1"/>
      <p:bldP spid="138274" grpId="0" animBg="1"/>
      <p:bldP spid="138275" grpId="0" animBg="1"/>
      <p:bldP spid="138281" grpId="0" animBg="1"/>
      <p:bldP spid="138283"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xfrm>
            <a:off x="457200" y="-76200"/>
            <a:ext cx="8229600" cy="1143000"/>
          </a:xfrm>
        </p:spPr>
        <p:txBody>
          <a:bodyPr/>
          <a:lstStyle/>
          <a:p>
            <a:r>
              <a:rPr lang="en-US" sz="4000" dirty="0"/>
              <a:t>How to choose parameters?</a:t>
            </a:r>
          </a:p>
        </p:txBody>
      </p:sp>
      <p:sp>
        <p:nvSpPr>
          <p:cNvPr id="273411" name="Rectangle 3"/>
          <p:cNvSpPr>
            <a:spLocks noGrp="1" noChangeArrowheads="1"/>
          </p:cNvSpPr>
          <p:nvPr>
            <p:ph type="body" idx="1"/>
          </p:nvPr>
        </p:nvSpPr>
        <p:spPr>
          <a:xfrm>
            <a:off x="457200" y="990599"/>
            <a:ext cx="8229600" cy="3054787"/>
          </a:xfrm>
        </p:spPr>
        <p:txBody>
          <a:bodyPr>
            <a:normAutofit lnSpcReduction="10000"/>
          </a:bodyPr>
          <a:lstStyle/>
          <a:p>
            <a:pPr>
              <a:lnSpc>
                <a:spcPct val="90000"/>
              </a:lnSpc>
            </a:pPr>
            <a:r>
              <a:rPr lang="en-US" sz="2400" dirty="0"/>
              <a:t>Number of algorithm iterations </a:t>
            </a:r>
            <a:r>
              <a:rPr lang="en-US" sz="2400" i="1" dirty="0"/>
              <a:t>N</a:t>
            </a:r>
          </a:p>
          <a:p>
            <a:pPr lvl="1">
              <a:lnSpc>
                <a:spcPct val="90000"/>
              </a:lnSpc>
            </a:pPr>
            <a:r>
              <a:rPr lang="en-US" sz="2000" dirty="0"/>
              <a:t>Choose </a:t>
            </a:r>
            <a:r>
              <a:rPr lang="en-US" sz="1900" i="1" dirty="0"/>
              <a:t>N</a:t>
            </a:r>
            <a:r>
              <a:rPr lang="en-US" sz="1900" dirty="0"/>
              <a:t> so that, with probability </a:t>
            </a:r>
            <a:r>
              <a:rPr lang="en-US" sz="1900" i="1" dirty="0"/>
              <a:t>p</a:t>
            </a:r>
            <a:r>
              <a:rPr lang="en-US" sz="1900" dirty="0"/>
              <a:t>, at least one random sample is free from outliers (e.g., </a:t>
            </a:r>
            <a:r>
              <a:rPr lang="en-US" sz="1900" i="1" dirty="0"/>
              <a:t>p</a:t>
            </a:r>
            <a:r>
              <a:rPr lang="en-US" sz="1900" dirty="0"/>
              <a:t>=0.99) (outlier ratio: </a:t>
            </a:r>
            <a:r>
              <a:rPr lang="en-US" sz="1900" i="1" dirty="0"/>
              <a:t>e</a:t>
            </a:r>
            <a:r>
              <a:rPr lang="en-US" sz="1900" dirty="0"/>
              <a:t>)</a:t>
            </a:r>
            <a:endParaRPr lang="en-US" sz="2000" dirty="0"/>
          </a:p>
          <a:p>
            <a:pPr>
              <a:lnSpc>
                <a:spcPct val="90000"/>
              </a:lnSpc>
            </a:pPr>
            <a:r>
              <a:rPr lang="en-US" sz="2400" dirty="0"/>
              <a:t>Number of sampled points </a:t>
            </a:r>
            <a:r>
              <a:rPr lang="en-US" sz="2400" i="1" dirty="0"/>
              <a:t>s</a:t>
            </a:r>
          </a:p>
          <a:p>
            <a:pPr lvl="1">
              <a:lnSpc>
                <a:spcPct val="90000"/>
              </a:lnSpc>
            </a:pPr>
            <a:r>
              <a:rPr lang="en-US" sz="2000" dirty="0"/>
              <a:t>Minimum number needed to fit the model</a:t>
            </a:r>
          </a:p>
          <a:p>
            <a:pPr>
              <a:lnSpc>
                <a:spcPct val="90000"/>
              </a:lnSpc>
            </a:pPr>
            <a:r>
              <a:rPr lang="en-US" sz="2400" dirty="0"/>
              <a:t>Distance threshold </a:t>
            </a:r>
            <a:r>
              <a:rPr lang="en-US" sz="2400" i="1" dirty="0">
                <a:sym typeface="Symbol" pitchFamily="18" charset="2"/>
              </a:rPr>
              <a:t></a:t>
            </a:r>
          </a:p>
          <a:p>
            <a:pPr lvl="1">
              <a:lnSpc>
                <a:spcPct val="90000"/>
              </a:lnSpc>
            </a:pPr>
            <a:r>
              <a:rPr lang="en-US" sz="2000" dirty="0"/>
              <a:t>Choose </a:t>
            </a:r>
            <a:r>
              <a:rPr lang="en-US" sz="2000" i="1" dirty="0">
                <a:sym typeface="Symbol" pitchFamily="18" charset="2"/>
              </a:rPr>
              <a:t></a:t>
            </a:r>
            <a:r>
              <a:rPr lang="en-US" sz="2000" dirty="0"/>
              <a:t>  so that a good point with noise is likely (e.g., </a:t>
            </a:r>
            <a:r>
              <a:rPr lang="en-US" sz="2000" dirty="0" err="1"/>
              <a:t>prob</a:t>
            </a:r>
            <a:r>
              <a:rPr lang="en-US" sz="2000" dirty="0"/>
              <a:t>=0.95) within threshold</a:t>
            </a:r>
          </a:p>
          <a:p>
            <a:pPr lvl="1">
              <a:lnSpc>
                <a:spcPct val="90000"/>
              </a:lnSpc>
            </a:pPr>
            <a:r>
              <a:rPr lang="en-US" sz="2000" dirty="0"/>
              <a:t>Zero-mean Gaussian noise with std. dev. </a:t>
            </a:r>
            <a:r>
              <a:rPr lang="el-GR" sz="2000" dirty="0"/>
              <a:t>σ</a:t>
            </a:r>
            <a:r>
              <a:rPr lang="en-US" sz="2000" dirty="0"/>
              <a:t>: t</a:t>
            </a:r>
            <a:r>
              <a:rPr lang="en-US" sz="1800" baseline="30000" dirty="0"/>
              <a:t>2</a:t>
            </a:r>
            <a:r>
              <a:rPr lang="en-US" sz="1800" dirty="0"/>
              <a:t>=3.84</a:t>
            </a:r>
            <a:r>
              <a:rPr lang="el-GR" sz="1800" dirty="0"/>
              <a:t>σ</a:t>
            </a:r>
            <a:r>
              <a:rPr lang="en-US" sz="1800" baseline="30000" dirty="0"/>
              <a:t>2</a:t>
            </a:r>
          </a:p>
          <a:p>
            <a:pPr>
              <a:lnSpc>
                <a:spcPct val="90000"/>
              </a:lnSpc>
            </a:pPr>
            <a:endParaRPr lang="en-US" sz="1900" dirty="0"/>
          </a:p>
        </p:txBody>
      </p:sp>
      <p:graphicFrame>
        <p:nvGraphicFramePr>
          <p:cNvPr id="273412" name="Object 4"/>
          <p:cNvGraphicFramePr>
            <a:graphicFrameLocks noChangeAspect="1"/>
          </p:cNvGraphicFramePr>
          <p:nvPr/>
        </p:nvGraphicFramePr>
        <p:xfrm>
          <a:off x="460375" y="5078413"/>
          <a:ext cx="3200400" cy="420687"/>
        </p:xfrm>
        <a:graphic>
          <a:graphicData uri="http://schemas.openxmlformats.org/presentationml/2006/ole">
            <mc:AlternateContent xmlns:mc="http://schemas.openxmlformats.org/markup-compatibility/2006">
              <mc:Choice xmlns:v="urn:schemas-microsoft-com:vml" Requires="v">
                <p:oleObj spid="_x0000_s228379" name="Equation" r:id="rId4" imgW="1828800" imgH="241200" progId="Equation.3">
                  <p:embed/>
                </p:oleObj>
              </mc:Choice>
              <mc:Fallback>
                <p:oleObj name="Equation" r:id="rId4" imgW="1828800" imgH="241200" progId="Equation.3">
                  <p:embed/>
                  <p:pic>
                    <p:nvPicPr>
                      <p:cNvPr id="273412" name="Object 4"/>
                      <p:cNvPicPr>
                        <a:picLocks noChangeAspect="1" noChangeArrowheads="1"/>
                      </p:cNvPicPr>
                      <p:nvPr/>
                    </p:nvPicPr>
                    <p:blipFill>
                      <a:blip r:embed="rId5"/>
                      <a:srcRect/>
                      <a:stretch>
                        <a:fillRect/>
                      </a:stretch>
                    </p:blipFill>
                    <p:spPr bwMode="auto">
                      <a:xfrm>
                        <a:off x="460375" y="5078413"/>
                        <a:ext cx="3200400" cy="420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3506" name="Group 98"/>
          <p:cNvGraphicFramePr>
            <a:graphicFrameLocks noGrp="1"/>
          </p:cNvGraphicFramePr>
          <p:nvPr/>
        </p:nvGraphicFramePr>
        <p:xfrm>
          <a:off x="4114800" y="4200525"/>
          <a:ext cx="4800600" cy="2194560"/>
        </p:xfrm>
        <a:graphic>
          <a:graphicData uri="http://schemas.openxmlformats.org/drawingml/2006/table">
            <a:tbl>
              <a:tblPr/>
              <a:tblGrid>
                <a:gridCol w="600075">
                  <a:extLst>
                    <a:ext uri="{9D8B030D-6E8A-4147-A177-3AD203B41FA5}">
                      <a16:colId xmlns:a16="http://schemas.microsoft.com/office/drawing/2014/main" val="20000"/>
                    </a:ext>
                  </a:extLst>
                </a:gridCol>
                <a:gridCol w="600075">
                  <a:extLst>
                    <a:ext uri="{9D8B030D-6E8A-4147-A177-3AD203B41FA5}">
                      <a16:colId xmlns:a16="http://schemas.microsoft.com/office/drawing/2014/main" val="20001"/>
                    </a:ext>
                  </a:extLst>
                </a:gridCol>
                <a:gridCol w="600075">
                  <a:extLst>
                    <a:ext uri="{9D8B030D-6E8A-4147-A177-3AD203B41FA5}">
                      <a16:colId xmlns:a16="http://schemas.microsoft.com/office/drawing/2014/main" val="20002"/>
                    </a:ext>
                  </a:extLst>
                </a:gridCol>
                <a:gridCol w="625475">
                  <a:extLst>
                    <a:ext uri="{9D8B030D-6E8A-4147-A177-3AD203B41FA5}">
                      <a16:colId xmlns:a16="http://schemas.microsoft.com/office/drawing/2014/main" val="20003"/>
                    </a:ext>
                  </a:extLst>
                </a:gridCol>
                <a:gridCol w="574675">
                  <a:extLst>
                    <a:ext uri="{9D8B030D-6E8A-4147-A177-3AD203B41FA5}">
                      <a16:colId xmlns:a16="http://schemas.microsoft.com/office/drawing/2014/main" val="20004"/>
                    </a:ext>
                  </a:extLst>
                </a:gridCol>
                <a:gridCol w="600075">
                  <a:extLst>
                    <a:ext uri="{9D8B030D-6E8A-4147-A177-3AD203B41FA5}">
                      <a16:colId xmlns:a16="http://schemas.microsoft.com/office/drawing/2014/main" val="20005"/>
                    </a:ext>
                  </a:extLst>
                </a:gridCol>
                <a:gridCol w="600075">
                  <a:extLst>
                    <a:ext uri="{9D8B030D-6E8A-4147-A177-3AD203B41FA5}">
                      <a16:colId xmlns:a16="http://schemas.microsoft.com/office/drawing/2014/main" val="20006"/>
                    </a:ext>
                  </a:extLst>
                </a:gridCol>
                <a:gridCol w="600075">
                  <a:extLst>
                    <a:ext uri="{9D8B030D-6E8A-4147-A177-3AD203B41FA5}">
                      <a16:colId xmlns:a16="http://schemas.microsoft.com/office/drawing/2014/main" val="20007"/>
                    </a:ext>
                  </a:extLst>
                </a:gridCol>
              </a:tblGrid>
              <a:tr h="2349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Futura Bk BT" pitchFamily="34" charset="0"/>
                      </a:endParaRPr>
                    </a:p>
                  </a:txBody>
                  <a:tcPr marL="45720" marR="45720" marT="0" marB="0" horzOverflow="overflow">
                    <a:lnL cap="flat">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7">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Futura Bk BT" pitchFamily="34" charset="0"/>
                        </a:rPr>
                        <a:t>Proportion of outliers</a:t>
                      </a:r>
                      <a:r>
                        <a:rPr kumimoji="0" lang="en-US" sz="1600" b="0" i="0" u="none" strike="noStrike" cap="none" normalizeH="0" baseline="0" dirty="0">
                          <a:ln>
                            <a:noFill/>
                          </a:ln>
                          <a:solidFill>
                            <a:schemeClr val="tx1"/>
                          </a:solidFill>
                          <a:effectLst/>
                          <a:latin typeface="Futura Bk BT" pitchFamily="34" charset="0"/>
                        </a:rPr>
                        <a:t> </a:t>
                      </a:r>
                      <a:r>
                        <a:rPr kumimoji="0" lang="en-US" sz="1600" b="0" i="1" u="none" strike="noStrike" cap="none" normalizeH="0" baseline="0" dirty="0">
                          <a:ln>
                            <a:noFill/>
                          </a:ln>
                          <a:solidFill>
                            <a:schemeClr val="tx1"/>
                          </a:solidFill>
                          <a:effectLst/>
                          <a:latin typeface="Times New Roman" pitchFamily="18" charset="0"/>
                        </a:rPr>
                        <a:t>e</a:t>
                      </a:r>
                    </a:p>
                  </a:txBody>
                  <a:tcPr marL="45720" marR="45720" marT="0" marB="0" horzOverflow="overflow">
                    <a:lnL>
                      <a:noFill/>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30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s</a:t>
                      </a:r>
                    </a:p>
                  </a:txBody>
                  <a:tcPr marL="45720" marR="45720" marT="0" marB="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10%</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20%</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25%</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30%</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40%</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50%</a:t>
                      </a:r>
                    </a:p>
                  </a:txBody>
                  <a:tcPr marL="45720" marR="45720" marT="0" marB="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a:t>
                      </a:r>
                    </a:p>
                  </a:txBody>
                  <a:tcPr marL="45720" marR="45720" marT="0" marB="0"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6</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11</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17</a:t>
                      </a:r>
                    </a:p>
                  </a:txBody>
                  <a:tcPr marL="45720" marR="45720" marT="0" marB="0"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a:t>
                      </a:r>
                    </a:p>
                  </a:txBody>
                  <a:tcPr marL="45720" marR="45720" marT="0" marB="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9</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11</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19</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35</a:t>
                      </a:r>
                    </a:p>
                  </a:txBody>
                  <a:tcPr marL="45720" marR="45720" marT="0" marB="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230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a:t>
                      </a:r>
                    </a:p>
                  </a:txBody>
                  <a:tcPr marL="45720" marR="45720" marT="0" marB="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9</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13</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72</a:t>
                      </a:r>
                    </a:p>
                  </a:txBody>
                  <a:tcPr marL="45720" marR="45720" marT="0" marB="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a:t>
                      </a:r>
                    </a:p>
                  </a:txBody>
                  <a:tcPr marL="45720" marR="45720" marT="0" marB="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6</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12</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26</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146</a:t>
                      </a:r>
                    </a:p>
                  </a:txBody>
                  <a:tcPr marL="45720" marR="45720" marT="0" marB="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6</a:t>
                      </a:r>
                    </a:p>
                  </a:txBody>
                  <a:tcPr marL="45720" marR="45720" marT="0" marB="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16</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97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293</a:t>
                      </a:r>
                    </a:p>
                  </a:txBody>
                  <a:tcPr marL="45720" marR="45720" marT="0" marB="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230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a:t>
                      </a:r>
                    </a:p>
                  </a:txBody>
                  <a:tcPr marL="45720" marR="45720" marT="0" marB="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8</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20</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33</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163</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588</a:t>
                      </a:r>
                    </a:p>
                  </a:txBody>
                  <a:tcPr marL="45720" marR="45720" marT="0" marB="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8</a:t>
                      </a:r>
                    </a:p>
                  </a:txBody>
                  <a:tcPr marL="45720" marR="45720" marT="0" marB="0"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9</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26</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Futura Bk BT" pitchFamily="34" charset="0"/>
                        </a:rPr>
                        <a:t>44</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78</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272</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Futura Bk BT" pitchFamily="34" charset="0"/>
                        </a:rPr>
                        <a:t>1177</a:t>
                      </a:r>
                    </a:p>
                  </a:txBody>
                  <a:tcPr marL="45720" marR="45720" marT="0" marB="0"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73503" name="Text Box 95"/>
          <p:cNvSpPr txBox="1">
            <a:spLocks noChangeArrowheads="1"/>
          </p:cNvSpPr>
          <p:nvPr/>
        </p:nvSpPr>
        <p:spPr bwMode="auto">
          <a:xfrm>
            <a:off x="6800089" y="6550223"/>
            <a:ext cx="2343911" cy="307777"/>
          </a:xfrm>
          <a:prstGeom prst="rect">
            <a:avLst/>
          </a:prstGeom>
          <a:noFill/>
          <a:ln w="9525">
            <a:noFill/>
            <a:miter lim="800000"/>
            <a:headEnd/>
            <a:tailEnd/>
          </a:ln>
          <a:effec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Arial" charset="0"/>
              </a:rPr>
              <a:t>modified from  M. Pollefeys</a:t>
            </a:r>
          </a:p>
        </p:txBody>
      </p:sp>
      <p:sp>
        <p:nvSpPr>
          <p:cNvPr id="273507" name="Rectangle 99"/>
          <p:cNvSpPr>
            <a:spLocks noChangeArrowheads="1"/>
          </p:cNvSpPr>
          <p:nvPr/>
        </p:nvSpPr>
        <p:spPr bwMode="auto">
          <a:xfrm>
            <a:off x="304800" y="4840605"/>
            <a:ext cx="3500438" cy="914400"/>
          </a:xfrm>
          <a:prstGeom prst="rect">
            <a:avLst/>
          </a:prstGeom>
          <a:noFill/>
          <a:ln w="25400">
            <a:solidFill>
              <a:srgbClr val="FF0000"/>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 name="TextBox 1"/>
          <p:cNvSpPr txBox="1"/>
          <p:nvPr/>
        </p:nvSpPr>
        <p:spPr>
          <a:xfrm>
            <a:off x="4229100" y="6414690"/>
            <a:ext cx="2286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For </a:t>
            </a:r>
            <a:r>
              <a:rPr kumimoji="0" lang="en-US" sz="1800" b="0" i="1" u="none" strike="noStrike" kern="1200" cap="none" spc="0" normalizeH="0" baseline="0" noProof="0" dirty="0">
                <a:ln>
                  <a:noFill/>
                </a:ln>
                <a:solidFill>
                  <a:prstClr val="black"/>
                </a:solidFill>
                <a:effectLst/>
                <a:uLnTx/>
                <a:uFillTx/>
                <a:latin typeface="Arial" charset="0"/>
                <a:ea typeface="+mn-ea"/>
                <a:cs typeface="+mn-cs"/>
              </a:rPr>
              <a:t>p</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 0.99</a:t>
            </a:r>
          </a:p>
        </p:txBody>
      </p:sp>
      <p:sp>
        <p:nvSpPr>
          <p:cNvPr id="3" name="TextBox 2">
            <a:extLst>
              <a:ext uri="{FF2B5EF4-FFF2-40B4-BE49-F238E27FC236}">
                <a16:creationId xmlns:a16="http://schemas.microsoft.com/office/drawing/2014/main" id="{6C075B1C-03AD-4627-ADE1-76F5EABFCD27}"/>
              </a:ext>
            </a:extLst>
          </p:cNvPr>
          <p:cNvSpPr txBox="1"/>
          <p:nvPr/>
        </p:nvSpPr>
        <p:spPr>
          <a:xfrm>
            <a:off x="914400" y="4135493"/>
            <a:ext cx="2514600" cy="646331"/>
          </a:xfrm>
          <a:prstGeom prst="rect">
            <a:avLst/>
          </a:prstGeom>
          <a:noFill/>
        </p:spPr>
        <p:txBody>
          <a:bodyPr wrap="square" rtlCol="0">
            <a:spAutoFit/>
          </a:bodyPr>
          <a:lstStyle/>
          <a:p>
            <a:pPr algn="ctr"/>
            <a:r>
              <a:rPr lang="en-US" dirty="0"/>
              <a:t>How many iterations do I need?</a:t>
            </a:r>
          </a:p>
        </p:txBody>
      </p:sp>
    </p:spTree>
    <p:extLst>
      <p:ext uri="{BB962C8B-B14F-4D97-AF65-F5344CB8AC3E}">
        <p14:creationId xmlns:p14="http://schemas.microsoft.com/office/powerpoint/2010/main" val="331012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3411">
                                            <p:txEl>
                                              <p:pRg st="2" end="2"/>
                                            </p:txEl>
                                          </p:spTgt>
                                        </p:tgtEl>
                                        <p:attrNameLst>
                                          <p:attrName>style.visibility</p:attrName>
                                        </p:attrNameLst>
                                      </p:cBhvr>
                                      <p:to>
                                        <p:strVal val="visible"/>
                                      </p:to>
                                    </p:set>
                                    <p:animEffect transition="in" filter="fade">
                                      <p:cBhvr>
                                        <p:cTn id="7" dur="500"/>
                                        <p:tgtEl>
                                          <p:spTgt spid="273411">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73411">
                                            <p:txEl>
                                              <p:pRg st="3" end="3"/>
                                            </p:txEl>
                                          </p:spTgt>
                                        </p:tgtEl>
                                        <p:attrNameLst>
                                          <p:attrName>style.visibility</p:attrName>
                                        </p:attrNameLst>
                                      </p:cBhvr>
                                      <p:to>
                                        <p:strVal val="visible"/>
                                      </p:to>
                                    </p:set>
                                    <p:animEffect transition="in" filter="fade">
                                      <p:cBhvr>
                                        <p:cTn id="10" dur="500"/>
                                        <p:tgtEl>
                                          <p:spTgt spid="273411">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73411">
                                            <p:txEl>
                                              <p:pRg st="4" end="4"/>
                                            </p:txEl>
                                          </p:spTgt>
                                        </p:tgtEl>
                                        <p:attrNameLst>
                                          <p:attrName>style.visibility</p:attrName>
                                        </p:attrNameLst>
                                      </p:cBhvr>
                                      <p:to>
                                        <p:strVal val="visible"/>
                                      </p:to>
                                    </p:set>
                                    <p:animEffect transition="in" filter="fade">
                                      <p:cBhvr>
                                        <p:cTn id="15" dur="500"/>
                                        <p:tgtEl>
                                          <p:spTgt spid="273411">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73411">
                                            <p:txEl>
                                              <p:pRg st="5" end="5"/>
                                            </p:txEl>
                                          </p:spTgt>
                                        </p:tgtEl>
                                        <p:attrNameLst>
                                          <p:attrName>style.visibility</p:attrName>
                                        </p:attrNameLst>
                                      </p:cBhvr>
                                      <p:to>
                                        <p:strVal val="visible"/>
                                      </p:to>
                                    </p:set>
                                    <p:animEffect transition="in" filter="fade">
                                      <p:cBhvr>
                                        <p:cTn id="18" dur="500"/>
                                        <p:tgtEl>
                                          <p:spTgt spid="273411">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73411">
                                            <p:txEl>
                                              <p:pRg st="6" end="6"/>
                                            </p:txEl>
                                          </p:spTgt>
                                        </p:tgtEl>
                                        <p:attrNameLst>
                                          <p:attrName>style.visibility</p:attrName>
                                        </p:attrNameLst>
                                      </p:cBhvr>
                                      <p:to>
                                        <p:strVal val="visible"/>
                                      </p:to>
                                    </p:set>
                                    <p:animEffect transition="in" filter="fade">
                                      <p:cBhvr>
                                        <p:cTn id="21" dur="500"/>
                                        <p:tgtEl>
                                          <p:spTgt spid="273411">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73507"/>
                                        </p:tgtEl>
                                        <p:attrNameLst>
                                          <p:attrName>style.visibility</p:attrName>
                                        </p:attrNameLst>
                                      </p:cBhvr>
                                      <p:to>
                                        <p:strVal val="visible"/>
                                      </p:to>
                                    </p:set>
                                    <p:animEffect transition="in" filter="fade">
                                      <p:cBhvr>
                                        <p:cTn id="29" dur="500"/>
                                        <p:tgtEl>
                                          <p:spTgt spid="273507"/>
                                        </p:tgtEl>
                                      </p:cBhvr>
                                    </p:animEffect>
                                  </p:childTnLst>
                                </p:cTn>
                              </p:par>
                              <p:par>
                                <p:cTn id="30" presetID="10" presetClass="entr" presetSubtype="0" fill="hold" nodeType="withEffect">
                                  <p:stCondLst>
                                    <p:cond delay="0"/>
                                  </p:stCondLst>
                                  <p:childTnLst>
                                    <p:set>
                                      <p:cBhvr>
                                        <p:cTn id="31" dur="1" fill="hold">
                                          <p:stCondLst>
                                            <p:cond delay="0"/>
                                          </p:stCondLst>
                                        </p:cTn>
                                        <p:tgtEl>
                                          <p:spTgt spid="273412"/>
                                        </p:tgtEl>
                                        <p:attrNameLst>
                                          <p:attrName>style.visibility</p:attrName>
                                        </p:attrNameLst>
                                      </p:cBhvr>
                                      <p:to>
                                        <p:strVal val="visible"/>
                                      </p:to>
                                    </p:set>
                                    <p:animEffect transition="in" filter="fade">
                                      <p:cBhvr>
                                        <p:cTn id="32" dur="500"/>
                                        <p:tgtEl>
                                          <p:spTgt spid="273412"/>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735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507" grpId="0" animBg="1"/>
      <p:bldP spid="3"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err="1"/>
              <a:t>VLFeat’s</a:t>
            </a:r>
            <a:r>
              <a:rPr lang="en-US" dirty="0"/>
              <a:t> SIFT produces 800 most confident matches among 10,000+ local features.</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1676400"/>
            <a:ext cx="9144000" cy="3830192"/>
          </a:xfrm>
        </p:spPr>
      </p:pic>
    </p:spTree>
    <p:extLst>
      <p:ext uri="{BB962C8B-B14F-4D97-AF65-F5344CB8AC3E}">
        <p14:creationId xmlns:p14="http://schemas.microsoft.com/office/powerpoint/2010/main" val="265455146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Epipolar</a:t>
            </a:r>
            <a:r>
              <a:rPr lang="en-US" dirty="0"/>
              <a:t> lines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3400" y="1955518"/>
            <a:ext cx="5029551" cy="3632763"/>
          </a:xfrm>
          <a:prstGeom prst="rect">
            <a:avLst/>
          </a:prstGeom>
        </p:spPr>
      </p:pic>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4713"/>
          <a:stretch/>
        </p:blipFill>
        <p:spPr>
          <a:xfrm>
            <a:off x="-228600" y="2133600"/>
            <a:ext cx="4800600" cy="3276600"/>
          </a:xfrm>
        </p:spPr>
      </p:pic>
    </p:spTree>
    <p:extLst>
      <p:ext uri="{BB962C8B-B14F-4D97-AF65-F5344CB8AC3E}">
        <p14:creationId xmlns:p14="http://schemas.microsoft.com/office/powerpoint/2010/main" val="324341176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a:t>Keep only the matches at are “inliers” with respect to the “best” fundamental matrix</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828800"/>
            <a:ext cx="9144000" cy="3830192"/>
          </a:xfrm>
        </p:spPr>
      </p:pic>
    </p:spTree>
    <p:extLst>
      <p:ext uri="{BB962C8B-B14F-4D97-AF65-F5344CB8AC3E}">
        <p14:creationId xmlns:p14="http://schemas.microsoft.com/office/powerpoint/2010/main" val="226779468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RANSAC conclusions</a:t>
            </a:r>
          </a:p>
        </p:txBody>
      </p:sp>
      <p:sp>
        <p:nvSpPr>
          <p:cNvPr id="6" name="Content Placeholder 5"/>
          <p:cNvSpPr>
            <a:spLocks noGrp="1"/>
          </p:cNvSpPr>
          <p:nvPr>
            <p:ph idx="1"/>
          </p:nvPr>
        </p:nvSpPr>
        <p:spPr>
          <a:xfrm>
            <a:off x="457200" y="990600"/>
            <a:ext cx="8229600" cy="5867400"/>
          </a:xfrm>
        </p:spPr>
        <p:txBody>
          <a:bodyPr>
            <a:normAutofit fontScale="85000" lnSpcReduction="20000"/>
          </a:bodyPr>
          <a:lstStyle/>
          <a:p>
            <a:pPr>
              <a:buNone/>
            </a:pPr>
            <a:r>
              <a:rPr lang="en-US" sz="3400" dirty="0"/>
              <a:t>Good</a:t>
            </a:r>
          </a:p>
          <a:p>
            <a:r>
              <a:rPr lang="en-US" sz="2800" dirty="0"/>
              <a:t>Robust to outliers</a:t>
            </a:r>
          </a:p>
          <a:p>
            <a:r>
              <a:rPr lang="en-US" sz="2800" dirty="0"/>
              <a:t>Applicable for large number of objective function parameters (than Hough transform)</a:t>
            </a:r>
          </a:p>
          <a:p>
            <a:r>
              <a:rPr lang="en-US" sz="2800" dirty="0"/>
              <a:t>Optimization parameters are easier to choose (than Hough transform)</a:t>
            </a:r>
          </a:p>
          <a:p>
            <a:endParaRPr lang="en-US" dirty="0"/>
          </a:p>
          <a:p>
            <a:pPr>
              <a:buNone/>
            </a:pPr>
            <a:r>
              <a:rPr lang="en-US" sz="3400" dirty="0"/>
              <a:t>Bad</a:t>
            </a:r>
          </a:p>
          <a:p>
            <a:r>
              <a:rPr lang="en-US" sz="2800" dirty="0"/>
              <a:t>Computational time grows quickly with fraction of outliers and number of parameters </a:t>
            </a:r>
          </a:p>
          <a:p>
            <a:r>
              <a:rPr lang="en-US" sz="2800" dirty="0"/>
              <a:t>Not good for getting multiple fits</a:t>
            </a:r>
          </a:p>
          <a:p>
            <a:pPr>
              <a:buNone/>
            </a:pPr>
            <a:endParaRPr lang="en-US" dirty="0"/>
          </a:p>
          <a:p>
            <a:pPr>
              <a:buNone/>
            </a:pPr>
            <a:r>
              <a:rPr lang="en-US" sz="3400" dirty="0"/>
              <a:t>Common applications</a:t>
            </a:r>
            <a:endParaRPr lang="en-US" dirty="0"/>
          </a:p>
          <a:p>
            <a:r>
              <a:rPr lang="en-US" sz="2800" dirty="0"/>
              <a:t>Estimating fundamental matrix (relating two views)</a:t>
            </a:r>
          </a:p>
          <a:p>
            <a:r>
              <a:rPr lang="en-US" sz="2800" dirty="0"/>
              <a:t>Computing a </a:t>
            </a:r>
            <a:r>
              <a:rPr lang="en-US" sz="2800" dirty="0" err="1"/>
              <a:t>homography</a:t>
            </a:r>
            <a:r>
              <a:rPr lang="en-US" sz="2800" dirty="0"/>
              <a:t> (e.g., image stitching)</a:t>
            </a:r>
          </a:p>
          <a:p>
            <a:endParaRPr lang="en-US" sz="2800" dirty="0"/>
          </a:p>
        </p:txBody>
      </p:sp>
    </p:spTree>
    <p:extLst>
      <p:ext uri="{BB962C8B-B14F-4D97-AF65-F5344CB8AC3E}">
        <p14:creationId xmlns:p14="http://schemas.microsoft.com/office/powerpoint/2010/main" val="3895065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1EBD68-3779-4417-89EC-F314556E9AED}"/>
              </a:ext>
            </a:extLst>
          </p:cNvPr>
          <p:cNvSpPr>
            <a:spLocks noGrp="1"/>
          </p:cNvSpPr>
          <p:nvPr>
            <p:ph type="title"/>
          </p:nvPr>
        </p:nvSpPr>
        <p:spPr/>
        <p:txBody>
          <a:bodyPr/>
          <a:lstStyle/>
          <a:p>
            <a:r>
              <a:rPr lang="en-US" dirty="0"/>
              <a:t>Scanline alignment via rectification</a:t>
            </a:r>
          </a:p>
        </p:txBody>
      </p:sp>
      <p:sp>
        <p:nvSpPr>
          <p:cNvPr id="5" name="Text Placeholder 4">
            <a:extLst>
              <a:ext uri="{FF2B5EF4-FFF2-40B4-BE49-F238E27FC236}">
                <a16:creationId xmlns:a16="http://schemas.microsoft.com/office/drawing/2014/main" id="{057C8AC6-35A0-4932-BA81-3C985762CAD0}"/>
              </a:ext>
            </a:extLst>
          </p:cNvPr>
          <p:cNvSpPr>
            <a:spLocks noGrp="1"/>
          </p:cNvSpPr>
          <p:nvPr>
            <p:ph type="body" idx="1"/>
          </p:nvPr>
        </p:nvSpPr>
        <p:spPr/>
        <p:txBody>
          <a:bodyPr/>
          <a:lstStyle/>
          <a:p>
            <a:r>
              <a:rPr lang="en-US" dirty="0"/>
              <a:t>Found </a:t>
            </a:r>
            <a:r>
              <a:rPr lang="en-US" i="1" dirty="0"/>
              <a:t>F</a:t>
            </a:r>
            <a:r>
              <a:rPr lang="en-US" dirty="0"/>
              <a:t> – now what?</a:t>
            </a:r>
          </a:p>
        </p:txBody>
      </p:sp>
    </p:spTree>
    <p:extLst>
      <p:ext uri="{BB962C8B-B14F-4D97-AF65-F5344CB8AC3E}">
        <p14:creationId xmlns:p14="http://schemas.microsoft.com/office/powerpoint/2010/main" val="107474232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Freeform 2"/>
          <p:cNvSpPr>
            <a:spLocks/>
          </p:cNvSpPr>
          <p:nvPr/>
        </p:nvSpPr>
        <p:spPr bwMode="auto">
          <a:xfrm>
            <a:off x="7287487" y="685800"/>
            <a:ext cx="1220787" cy="839788"/>
          </a:xfrm>
          <a:custGeom>
            <a:avLst/>
            <a:gdLst>
              <a:gd name="T0" fmla="*/ 2147483646 w 865"/>
              <a:gd name="T1" fmla="*/ 0 h 529"/>
              <a:gd name="T2" fmla="*/ 2147483646 w 865"/>
              <a:gd name="T3" fmla="*/ 2147483646 h 529"/>
              <a:gd name="T4" fmla="*/ 2147483646 w 865"/>
              <a:gd name="T5" fmla="*/ 2147483646 h 529"/>
              <a:gd name="T6" fmla="*/ 2147483646 w 865"/>
              <a:gd name="T7" fmla="*/ 2147483646 h 529"/>
              <a:gd name="T8" fmla="*/ 2147483646 w 865"/>
              <a:gd name="T9" fmla="*/ 2147483646 h 529"/>
              <a:gd name="T10" fmla="*/ 2147483646 w 865"/>
              <a:gd name="T11" fmla="*/ 2147483646 h 529"/>
              <a:gd name="T12" fmla="*/ 2147483646 w 865"/>
              <a:gd name="T13" fmla="*/ 2147483646 h 529"/>
              <a:gd name="T14" fmla="*/ 2147483646 w 865"/>
              <a:gd name="T15" fmla="*/ 2147483646 h 529"/>
              <a:gd name="T16" fmla="*/ 2147483646 w 865"/>
              <a:gd name="T17" fmla="*/ 2147483646 h 529"/>
              <a:gd name="T18" fmla="*/ 0 w 865"/>
              <a:gd name="T19" fmla="*/ 2147483646 h 529"/>
              <a:gd name="T20" fmla="*/ 0 w 865"/>
              <a:gd name="T21" fmla="*/ 2147483646 h 529"/>
              <a:gd name="T22" fmla="*/ 0 w 865"/>
              <a:gd name="T23" fmla="*/ 2147483646 h 529"/>
              <a:gd name="T24" fmla="*/ 2147483646 w 865"/>
              <a:gd name="T25" fmla="*/ 2147483646 h 529"/>
              <a:gd name="T26" fmla="*/ 2147483646 w 865"/>
              <a:gd name="T27" fmla="*/ 2147483646 h 529"/>
              <a:gd name="T28" fmla="*/ 2147483646 w 865"/>
              <a:gd name="T29" fmla="*/ 2147483646 h 529"/>
              <a:gd name="T30" fmla="*/ 2147483646 w 865"/>
              <a:gd name="T31" fmla="*/ 2147483646 h 529"/>
              <a:gd name="T32" fmla="*/ 2147483646 w 865"/>
              <a:gd name="T33" fmla="*/ 2147483646 h 529"/>
              <a:gd name="T34" fmla="*/ 2147483646 w 865"/>
              <a:gd name="T35" fmla="*/ 2147483646 h 529"/>
              <a:gd name="T36" fmla="*/ 2147483646 w 865"/>
              <a:gd name="T37" fmla="*/ 2147483646 h 529"/>
              <a:gd name="T38" fmla="*/ 2147483646 w 865"/>
              <a:gd name="T39" fmla="*/ 2147483646 h 529"/>
              <a:gd name="T40" fmla="*/ 2147483646 w 865"/>
              <a:gd name="T41" fmla="*/ 2147483646 h 529"/>
              <a:gd name="T42" fmla="*/ 2147483646 w 865"/>
              <a:gd name="T43" fmla="*/ 2147483646 h 529"/>
              <a:gd name="T44" fmla="*/ 2147483646 w 865"/>
              <a:gd name="T45" fmla="*/ 2147483646 h 529"/>
              <a:gd name="T46" fmla="*/ 2147483646 w 865"/>
              <a:gd name="T47" fmla="*/ 2147483646 h 529"/>
              <a:gd name="T48" fmla="*/ 2147483646 w 865"/>
              <a:gd name="T49" fmla="*/ 2147483646 h 529"/>
              <a:gd name="T50" fmla="*/ 2147483646 w 865"/>
              <a:gd name="T51" fmla="*/ 2147483646 h 529"/>
              <a:gd name="T52" fmla="*/ 2147483646 w 865"/>
              <a:gd name="T53" fmla="*/ 2147483646 h 529"/>
              <a:gd name="T54" fmla="*/ 2147483646 w 865"/>
              <a:gd name="T55" fmla="*/ 2147483646 h 529"/>
              <a:gd name="T56" fmla="*/ 2147483646 w 865"/>
              <a:gd name="T57" fmla="*/ 2147483646 h 529"/>
              <a:gd name="T58" fmla="*/ 2147483646 w 865"/>
              <a:gd name="T59" fmla="*/ 2147483646 h 529"/>
              <a:gd name="T60" fmla="*/ 2147483646 w 865"/>
              <a:gd name="T61" fmla="*/ 2147483646 h 529"/>
              <a:gd name="T62" fmla="*/ 2147483646 w 865"/>
              <a:gd name="T63" fmla="*/ 2147483646 h 529"/>
              <a:gd name="T64" fmla="*/ 2147483646 w 865"/>
              <a:gd name="T65" fmla="*/ 2147483646 h 529"/>
              <a:gd name="T66" fmla="*/ 2147483646 w 865"/>
              <a:gd name="T67" fmla="*/ 2147483646 h 529"/>
              <a:gd name="T68" fmla="*/ 2147483646 w 865"/>
              <a:gd name="T69" fmla="*/ 2147483646 h 529"/>
              <a:gd name="T70" fmla="*/ 2147483646 w 865"/>
              <a:gd name="T71" fmla="*/ 2147483646 h 529"/>
              <a:gd name="T72" fmla="*/ 2147483646 w 865"/>
              <a:gd name="T73" fmla="*/ 2147483646 h 529"/>
              <a:gd name="T74" fmla="*/ 2147483646 w 865"/>
              <a:gd name="T75" fmla="*/ 2147483646 h 529"/>
              <a:gd name="T76" fmla="*/ 2147483646 w 865"/>
              <a:gd name="T77" fmla="*/ 2147483646 h 529"/>
              <a:gd name="T78" fmla="*/ 2147483646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sz="1800">
              <a:solidFill>
                <a:prstClr val="black"/>
              </a:solidFill>
              <a:latin typeface="Arial" panose="020B0604020202020204" pitchFamily="34" charset="0"/>
            </a:endParaRPr>
          </a:p>
        </p:txBody>
      </p:sp>
      <p:sp>
        <p:nvSpPr>
          <p:cNvPr id="143363" name="Line 3"/>
          <p:cNvSpPr>
            <a:spLocks noChangeShapeType="1"/>
          </p:cNvSpPr>
          <p:nvPr/>
        </p:nvSpPr>
        <p:spPr bwMode="auto">
          <a:xfrm>
            <a:off x="4696687" y="4038600"/>
            <a:ext cx="3251200" cy="18288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3364" name="Line 4"/>
          <p:cNvSpPr>
            <a:spLocks noChangeShapeType="1"/>
          </p:cNvSpPr>
          <p:nvPr/>
        </p:nvSpPr>
        <p:spPr bwMode="auto">
          <a:xfrm flipV="1">
            <a:off x="6017487" y="990600"/>
            <a:ext cx="1795462" cy="17716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3365" name="Freeform 5"/>
          <p:cNvSpPr>
            <a:spLocks/>
          </p:cNvSpPr>
          <p:nvPr/>
        </p:nvSpPr>
        <p:spPr bwMode="auto">
          <a:xfrm>
            <a:off x="4628424" y="1447800"/>
            <a:ext cx="1695450" cy="1601788"/>
          </a:xfrm>
          <a:custGeom>
            <a:avLst/>
            <a:gdLst>
              <a:gd name="T0" fmla="*/ 2147483646 w 1201"/>
              <a:gd name="T1" fmla="*/ 2147483646 h 1009"/>
              <a:gd name="T2" fmla="*/ 2147483646 w 1201"/>
              <a:gd name="T3" fmla="*/ 2147483646 h 1009"/>
              <a:gd name="T4" fmla="*/ 2147483646 w 1201"/>
              <a:gd name="T5" fmla="*/ 2147483646 h 1009"/>
              <a:gd name="T6" fmla="*/ 0 w 1201"/>
              <a:gd name="T7" fmla="*/ 0 h 1009"/>
              <a:gd name="T8" fmla="*/ 2147483646 w 1201"/>
              <a:gd name="T9" fmla="*/ 2147483646 h 1009"/>
              <a:gd name="T10" fmla="*/ 0 60000 65536"/>
              <a:gd name="T11" fmla="*/ 0 60000 65536"/>
              <a:gd name="T12" fmla="*/ 0 60000 65536"/>
              <a:gd name="T13" fmla="*/ 0 60000 65536"/>
              <a:gd name="T14" fmla="*/ 0 60000 65536"/>
              <a:gd name="T15" fmla="*/ 0 w 1201"/>
              <a:gd name="T16" fmla="*/ 0 h 1009"/>
              <a:gd name="T17" fmla="*/ 1201 w 1201"/>
              <a:gd name="T18" fmla="*/ 1009 h 1009"/>
            </a:gdLst>
            <a:ahLst/>
            <a:cxnLst>
              <a:cxn ang="T10">
                <a:pos x="T0" y="T1"/>
              </a:cxn>
              <a:cxn ang="T11">
                <a:pos x="T2" y="T3"/>
              </a:cxn>
              <a:cxn ang="T12">
                <a:pos x="T4" y="T5"/>
              </a:cxn>
              <a:cxn ang="T13">
                <a:pos x="T6" y="T7"/>
              </a:cxn>
              <a:cxn ang="T14">
                <a:pos x="T8" y="T9"/>
              </a:cxn>
            </a:cxnLst>
            <a:rect l="T15" t="T16" r="T17" b="T18"/>
            <a:pathLst>
              <a:path w="1201" h="1009">
                <a:moveTo>
                  <a:pt x="336" y="576"/>
                </a:moveTo>
                <a:lnTo>
                  <a:pt x="1200" y="1008"/>
                </a:lnTo>
                <a:lnTo>
                  <a:pt x="864" y="432"/>
                </a:lnTo>
                <a:lnTo>
                  <a:pt x="0" y="0"/>
                </a:lnTo>
                <a:lnTo>
                  <a:pt x="336" y="576"/>
                </a:lnTo>
              </a:path>
            </a:pathLst>
          </a:custGeom>
          <a:solidFill>
            <a:srgbClr val="919191"/>
          </a:solidFill>
          <a:ln w="12700" cap="rnd">
            <a:solidFill>
              <a:schemeClr val="bg2"/>
            </a:solidFill>
            <a:round/>
            <a:headEnd/>
            <a:tailEnd/>
          </a:ln>
        </p:spPr>
        <p:txBody>
          <a:bodyPr/>
          <a:lstStyle/>
          <a:p>
            <a:endParaRPr lang="en-US" sz="1800">
              <a:solidFill>
                <a:prstClr val="black"/>
              </a:solidFill>
              <a:latin typeface="Arial" panose="020B0604020202020204" pitchFamily="34" charset="0"/>
            </a:endParaRPr>
          </a:p>
        </p:txBody>
      </p:sp>
      <p:sp>
        <p:nvSpPr>
          <p:cNvPr id="143366" name="Line 6"/>
          <p:cNvSpPr>
            <a:spLocks noChangeShapeType="1"/>
          </p:cNvSpPr>
          <p:nvPr/>
        </p:nvSpPr>
        <p:spPr bwMode="auto">
          <a:xfrm flipH="1" flipV="1">
            <a:off x="7812949" y="990600"/>
            <a:ext cx="66675" cy="24384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3367" name="Line 7"/>
          <p:cNvSpPr>
            <a:spLocks noChangeShapeType="1"/>
          </p:cNvSpPr>
          <p:nvPr/>
        </p:nvSpPr>
        <p:spPr bwMode="auto">
          <a:xfrm flipV="1">
            <a:off x="5339624" y="2743200"/>
            <a:ext cx="677863" cy="6667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3368" name="Freeform 8"/>
          <p:cNvSpPr>
            <a:spLocks/>
          </p:cNvSpPr>
          <p:nvPr/>
        </p:nvSpPr>
        <p:spPr bwMode="auto">
          <a:xfrm>
            <a:off x="7406549" y="2743200"/>
            <a:ext cx="1558925" cy="1525588"/>
          </a:xfrm>
          <a:custGeom>
            <a:avLst/>
            <a:gdLst>
              <a:gd name="T0" fmla="*/ 0 w 1105"/>
              <a:gd name="T1" fmla="*/ 2147483646 h 961"/>
              <a:gd name="T2" fmla="*/ 0 w 1105"/>
              <a:gd name="T3" fmla="*/ 2147483646 h 961"/>
              <a:gd name="T4" fmla="*/ 2147483646 w 1105"/>
              <a:gd name="T5" fmla="*/ 2147483646 h 961"/>
              <a:gd name="T6" fmla="*/ 2147483646 w 1105"/>
              <a:gd name="T7" fmla="*/ 0 h 961"/>
              <a:gd name="T8" fmla="*/ 0 w 1105"/>
              <a:gd name="T9" fmla="*/ 2147483646 h 961"/>
              <a:gd name="T10" fmla="*/ 0 60000 65536"/>
              <a:gd name="T11" fmla="*/ 0 60000 65536"/>
              <a:gd name="T12" fmla="*/ 0 60000 65536"/>
              <a:gd name="T13" fmla="*/ 0 60000 65536"/>
              <a:gd name="T14" fmla="*/ 0 60000 65536"/>
              <a:gd name="T15" fmla="*/ 0 w 1105"/>
              <a:gd name="T16" fmla="*/ 0 h 961"/>
              <a:gd name="T17" fmla="*/ 1105 w 1105"/>
              <a:gd name="T18" fmla="*/ 961 h 961"/>
            </a:gdLst>
            <a:ahLst/>
            <a:cxnLst>
              <a:cxn ang="T10">
                <a:pos x="T0" y="T1"/>
              </a:cxn>
              <a:cxn ang="T11">
                <a:pos x="T2" y="T3"/>
              </a:cxn>
              <a:cxn ang="T12">
                <a:pos x="T4" y="T5"/>
              </a:cxn>
              <a:cxn ang="T13">
                <a:pos x="T6" y="T7"/>
              </a:cxn>
              <a:cxn ang="T14">
                <a:pos x="T8" y="T9"/>
              </a:cxn>
            </a:cxnLst>
            <a:rect l="T15" t="T16" r="T17" b="T18"/>
            <a:pathLst>
              <a:path w="1105" h="961">
                <a:moveTo>
                  <a:pt x="0" y="202"/>
                </a:moveTo>
                <a:lnTo>
                  <a:pt x="0" y="960"/>
                </a:lnTo>
                <a:lnTo>
                  <a:pt x="1104" y="758"/>
                </a:lnTo>
                <a:lnTo>
                  <a:pt x="1104" y="0"/>
                </a:lnTo>
                <a:lnTo>
                  <a:pt x="0" y="202"/>
                </a:lnTo>
              </a:path>
            </a:pathLst>
          </a:custGeom>
          <a:solidFill>
            <a:srgbClr val="919191"/>
          </a:solidFill>
          <a:ln w="12700" cap="rnd">
            <a:solidFill>
              <a:schemeClr val="bg2"/>
            </a:solidFill>
            <a:round/>
            <a:headEnd/>
            <a:tailEnd/>
          </a:ln>
        </p:spPr>
        <p:txBody>
          <a:bodyPr/>
          <a:lstStyle/>
          <a:p>
            <a:endParaRPr lang="en-US" sz="1800">
              <a:solidFill>
                <a:prstClr val="black"/>
              </a:solidFill>
              <a:latin typeface="Arial" panose="020B0604020202020204" pitchFamily="34" charset="0"/>
            </a:endParaRPr>
          </a:p>
        </p:txBody>
      </p:sp>
      <p:sp>
        <p:nvSpPr>
          <p:cNvPr id="143369" name="Line 9"/>
          <p:cNvSpPr>
            <a:spLocks noChangeShapeType="1"/>
          </p:cNvSpPr>
          <p:nvPr/>
        </p:nvSpPr>
        <p:spPr bwMode="auto">
          <a:xfrm flipH="1" flipV="1">
            <a:off x="7879624" y="3429000"/>
            <a:ext cx="34925" cy="14287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3370" name="Line 10"/>
          <p:cNvSpPr>
            <a:spLocks noChangeShapeType="1"/>
          </p:cNvSpPr>
          <p:nvPr/>
        </p:nvSpPr>
        <p:spPr bwMode="auto">
          <a:xfrm flipV="1">
            <a:off x="4696687" y="3409950"/>
            <a:ext cx="642937" cy="6286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3371" name="Line 11"/>
          <p:cNvSpPr>
            <a:spLocks noChangeShapeType="1"/>
          </p:cNvSpPr>
          <p:nvPr/>
        </p:nvSpPr>
        <p:spPr bwMode="auto">
          <a:xfrm flipH="1" flipV="1">
            <a:off x="7914549" y="4857750"/>
            <a:ext cx="33338" cy="10096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3372" name="Freeform 14"/>
          <p:cNvSpPr>
            <a:spLocks/>
          </p:cNvSpPr>
          <p:nvPr/>
        </p:nvSpPr>
        <p:spPr bwMode="auto">
          <a:xfrm rot="-1766867">
            <a:off x="7901849" y="5854700"/>
            <a:ext cx="285750" cy="485775"/>
          </a:xfrm>
          <a:custGeom>
            <a:avLst/>
            <a:gdLst>
              <a:gd name="T0" fmla="*/ 2147483646 w 202"/>
              <a:gd name="T1" fmla="*/ 2147483646 h 306"/>
              <a:gd name="T2" fmla="*/ 0 w 202"/>
              <a:gd name="T3" fmla="*/ 2147483646 h 306"/>
              <a:gd name="T4" fmla="*/ 2147483646 w 202"/>
              <a:gd name="T5" fmla="*/ 2147483646 h 306"/>
              <a:gd name="T6" fmla="*/ 2147483646 w 202"/>
              <a:gd name="T7" fmla="*/ 2147483646 h 306"/>
              <a:gd name="T8" fmla="*/ 2147483646 w 202"/>
              <a:gd name="T9" fmla="*/ 2147483646 h 306"/>
              <a:gd name="T10" fmla="*/ 2147483646 w 202"/>
              <a:gd name="T11" fmla="*/ 2147483646 h 306"/>
              <a:gd name="T12" fmla="*/ 2147483646 w 202"/>
              <a:gd name="T13" fmla="*/ 2147483646 h 306"/>
              <a:gd name="T14" fmla="*/ 2147483646 w 202"/>
              <a:gd name="T15" fmla="*/ 2147483646 h 306"/>
              <a:gd name="T16" fmla="*/ 2147483646 w 202"/>
              <a:gd name="T17" fmla="*/ 2147483646 h 306"/>
              <a:gd name="T18" fmla="*/ 2147483646 w 202"/>
              <a:gd name="T19" fmla="*/ 2147483646 h 306"/>
              <a:gd name="T20" fmla="*/ 2147483646 w 202"/>
              <a:gd name="T21" fmla="*/ 2147483646 h 306"/>
              <a:gd name="T22" fmla="*/ 2147483646 w 202"/>
              <a:gd name="T23" fmla="*/ 2147483646 h 306"/>
              <a:gd name="T24" fmla="*/ 2147483646 w 202"/>
              <a:gd name="T25" fmla="*/ 2147483646 h 306"/>
              <a:gd name="T26" fmla="*/ 2147483646 w 202"/>
              <a:gd name="T27" fmla="*/ 2147483646 h 306"/>
              <a:gd name="T28" fmla="*/ 2147483646 w 202"/>
              <a:gd name="T29" fmla="*/ 0 h 306"/>
              <a:gd name="T30" fmla="*/ 2147483646 w 202"/>
              <a:gd name="T31" fmla="*/ 0 h 306"/>
              <a:gd name="T32" fmla="*/ 2147483646 w 202"/>
              <a:gd name="T33" fmla="*/ 2147483646 h 306"/>
              <a:gd name="T34" fmla="*/ 2147483646 w 202"/>
              <a:gd name="T35" fmla="*/ 2147483646 h 306"/>
              <a:gd name="T36" fmla="*/ 2147483646 w 202"/>
              <a:gd name="T37" fmla="*/ 2147483646 h 306"/>
              <a:gd name="T38" fmla="*/ 2147483646 w 202"/>
              <a:gd name="T39" fmla="*/ 2147483646 h 306"/>
              <a:gd name="T40" fmla="*/ 2147483646 w 202"/>
              <a:gd name="T41" fmla="*/ 2147483646 h 306"/>
              <a:gd name="T42" fmla="*/ 2147483646 w 202"/>
              <a:gd name="T43" fmla="*/ 2147483646 h 306"/>
              <a:gd name="T44" fmla="*/ 2147483646 w 202"/>
              <a:gd name="T45" fmla="*/ 2147483646 h 306"/>
              <a:gd name="T46" fmla="*/ 2147483646 w 202"/>
              <a:gd name="T47" fmla="*/ 2147483646 h 306"/>
              <a:gd name="T48" fmla="*/ 2147483646 w 202"/>
              <a:gd name="T49" fmla="*/ 2147483646 h 306"/>
              <a:gd name="T50" fmla="*/ 2147483646 w 202"/>
              <a:gd name="T51" fmla="*/ 2147483646 h 306"/>
              <a:gd name="T52" fmla="*/ 2147483646 w 202"/>
              <a:gd name="T53" fmla="*/ 2147483646 h 306"/>
              <a:gd name="T54" fmla="*/ 2147483646 w 202"/>
              <a:gd name="T55" fmla="*/ 2147483646 h 306"/>
              <a:gd name="T56" fmla="*/ 2147483646 w 202"/>
              <a:gd name="T57" fmla="*/ 2147483646 h 306"/>
              <a:gd name="T58" fmla="*/ 2147483646 w 202"/>
              <a:gd name="T59" fmla="*/ 2147483646 h 306"/>
              <a:gd name="T60" fmla="*/ 2147483646 w 202"/>
              <a:gd name="T61" fmla="*/ 2147483646 h 306"/>
              <a:gd name="T62" fmla="*/ 2147483646 w 202"/>
              <a:gd name="T63" fmla="*/ 2147483646 h 306"/>
              <a:gd name="T64" fmla="*/ 2147483646 w 202"/>
              <a:gd name="T65" fmla="*/ 2147483646 h 306"/>
              <a:gd name="T66" fmla="*/ 2147483646 w 202"/>
              <a:gd name="T67" fmla="*/ 2147483646 h 306"/>
              <a:gd name="T68" fmla="*/ 2147483646 w 202"/>
              <a:gd name="T69" fmla="*/ 2147483646 h 306"/>
              <a:gd name="T70" fmla="*/ 2147483646 w 202"/>
              <a:gd name="T71" fmla="*/ 2147483646 h 306"/>
              <a:gd name="T72" fmla="*/ 2147483646 w 202"/>
              <a:gd name="T73" fmla="*/ 2147483646 h 306"/>
              <a:gd name="T74" fmla="*/ 2147483646 w 202"/>
              <a:gd name="T75" fmla="*/ 2147483646 h 306"/>
              <a:gd name="T76" fmla="*/ 2147483646 w 202"/>
              <a:gd name="T77" fmla="*/ 2147483646 h 306"/>
              <a:gd name="T78" fmla="*/ 2147483646 w 202"/>
              <a:gd name="T79" fmla="*/ 2147483646 h 306"/>
              <a:gd name="T80" fmla="*/ 2147483646 w 202"/>
              <a:gd name="T81" fmla="*/ 2147483646 h 306"/>
              <a:gd name="T82" fmla="*/ 2147483646 w 202"/>
              <a:gd name="T83" fmla="*/ 2147483646 h 306"/>
              <a:gd name="T84" fmla="*/ 2147483646 w 202"/>
              <a:gd name="T85" fmla="*/ 2147483646 h 306"/>
              <a:gd name="T86" fmla="*/ 2147483646 w 202"/>
              <a:gd name="T87" fmla="*/ 2147483646 h 306"/>
              <a:gd name="T88" fmla="*/ 2147483646 w 202"/>
              <a:gd name="T89" fmla="*/ 2147483646 h 306"/>
              <a:gd name="T90" fmla="*/ 2147483646 w 202"/>
              <a:gd name="T91" fmla="*/ 2147483646 h 306"/>
              <a:gd name="T92" fmla="*/ 2147483646 w 202"/>
              <a:gd name="T93" fmla="*/ 2147483646 h 306"/>
              <a:gd name="T94" fmla="*/ 2147483646 w 202"/>
              <a:gd name="T95" fmla="*/ 2147483646 h 306"/>
              <a:gd name="T96" fmla="*/ 2147483646 w 202"/>
              <a:gd name="T97" fmla="*/ 2147483646 h 306"/>
              <a:gd name="T98" fmla="*/ 2147483646 w 202"/>
              <a:gd name="T99" fmla="*/ 2147483646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noFill/>
          <a:ln w="952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solidFill>
                <a:prstClr val="black"/>
              </a:solidFill>
              <a:latin typeface="Arial" panose="020B0604020202020204" pitchFamily="34" charset="0"/>
            </a:endParaRPr>
          </a:p>
        </p:txBody>
      </p:sp>
      <p:sp>
        <p:nvSpPr>
          <p:cNvPr id="143373" name="Arc 15"/>
          <p:cNvSpPr>
            <a:spLocks/>
          </p:cNvSpPr>
          <p:nvPr/>
        </p:nvSpPr>
        <p:spPr bwMode="auto">
          <a:xfrm rot="-3146867">
            <a:off x="7864543" y="5838031"/>
            <a:ext cx="209550" cy="236538"/>
          </a:xfrm>
          <a:custGeom>
            <a:avLst/>
            <a:gdLst>
              <a:gd name="T0" fmla="*/ 0 w 21745"/>
              <a:gd name="T1" fmla="*/ 0 h 21600"/>
              <a:gd name="T2" fmla="*/ 2147483646 w 21745"/>
              <a:gd name="T3" fmla="*/ 2147483646 h 21600"/>
              <a:gd name="T4" fmla="*/ 2147483646 w 21745"/>
              <a:gd name="T5" fmla="*/ 2147483646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sz="1800">
              <a:solidFill>
                <a:prstClr val="black"/>
              </a:solidFill>
              <a:latin typeface="Arial" panose="020B0604020202020204" pitchFamily="34" charset="0"/>
            </a:endParaRPr>
          </a:p>
        </p:txBody>
      </p:sp>
      <p:sp>
        <p:nvSpPr>
          <p:cNvPr id="143374" name="Line 16"/>
          <p:cNvSpPr>
            <a:spLocks noChangeShapeType="1"/>
          </p:cNvSpPr>
          <p:nvPr/>
        </p:nvSpPr>
        <p:spPr bwMode="auto">
          <a:xfrm rot="-1766867">
            <a:off x="7871687" y="5768975"/>
            <a:ext cx="31750" cy="646113"/>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3375" name="Oval 17"/>
          <p:cNvSpPr>
            <a:spLocks noChangeArrowheads="1"/>
          </p:cNvSpPr>
          <p:nvPr/>
        </p:nvSpPr>
        <p:spPr bwMode="auto">
          <a:xfrm rot="-5726867">
            <a:off x="7908200" y="5840412"/>
            <a:ext cx="112712" cy="176213"/>
          </a:xfrm>
          <a:prstGeom prst="ellipse">
            <a:avLst/>
          </a:prstGeom>
          <a:solidFill>
            <a:schemeClr val="tx1"/>
          </a:solidFill>
          <a:ln w="12700">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143376" name="Line 18"/>
          <p:cNvSpPr>
            <a:spLocks noChangeShapeType="1"/>
          </p:cNvSpPr>
          <p:nvPr/>
        </p:nvSpPr>
        <p:spPr bwMode="auto">
          <a:xfrm rot="19833133" flipV="1">
            <a:off x="7917724" y="5827713"/>
            <a:ext cx="381000" cy="47625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3377" name="Freeform 19"/>
          <p:cNvSpPr>
            <a:spLocks/>
          </p:cNvSpPr>
          <p:nvPr/>
        </p:nvSpPr>
        <p:spPr bwMode="auto">
          <a:xfrm rot="1112195">
            <a:off x="4434749" y="4025900"/>
            <a:ext cx="285750" cy="485775"/>
          </a:xfrm>
          <a:custGeom>
            <a:avLst/>
            <a:gdLst>
              <a:gd name="T0" fmla="*/ 2147483646 w 202"/>
              <a:gd name="T1" fmla="*/ 2147483646 h 306"/>
              <a:gd name="T2" fmla="*/ 0 w 202"/>
              <a:gd name="T3" fmla="*/ 2147483646 h 306"/>
              <a:gd name="T4" fmla="*/ 2147483646 w 202"/>
              <a:gd name="T5" fmla="*/ 2147483646 h 306"/>
              <a:gd name="T6" fmla="*/ 2147483646 w 202"/>
              <a:gd name="T7" fmla="*/ 2147483646 h 306"/>
              <a:gd name="T8" fmla="*/ 2147483646 w 202"/>
              <a:gd name="T9" fmla="*/ 2147483646 h 306"/>
              <a:gd name="T10" fmla="*/ 2147483646 w 202"/>
              <a:gd name="T11" fmla="*/ 2147483646 h 306"/>
              <a:gd name="T12" fmla="*/ 2147483646 w 202"/>
              <a:gd name="T13" fmla="*/ 2147483646 h 306"/>
              <a:gd name="T14" fmla="*/ 2147483646 w 202"/>
              <a:gd name="T15" fmla="*/ 2147483646 h 306"/>
              <a:gd name="T16" fmla="*/ 2147483646 w 202"/>
              <a:gd name="T17" fmla="*/ 2147483646 h 306"/>
              <a:gd name="T18" fmla="*/ 2147483646 w 202"/>
              <a:gd name="T19" fmla="*/ 2147483646 h 306"/>
              <a:gd name="T20" fmla="*/ 2147483646 w 202"/>
              <a:gd name="T21" fmla="*/ 2147483646 h 306"/>
              <a:gd name="T22" fmla="*/ 2147483646 w 202"/>
              <a:gd name="T23" fmla="*/ 2147483646 h 306"/>
              <a:gd name="T24" fmla="*/ 2147483646 w 202"/>
              <a:gd name="T25" fmla="*/ 2147483646 h 306"/>
              <a:gd name="T26" fmla="*/ 2147483646 w 202"/>
              <a:gd name="T27" fmla="*/ 2147483646 h 306"/>
              <a:gd name="T28" fmla="*/ 2147483646 w 202"/>
              <a:gd name="T29" fmla="*/ 0 h 306"/>
              <a:gd name="T30" fmla="*/ 2147483646 w 202"/>
              <a:gd name="T31" fmla="*/ 0 h 306"/>
              <a:gd name="T32" fmla="*/ 2147483646 w 202"/>
              <a:gd name="T33" fmla="*/ 2147483646 h 306"/>
              <a:gd name="T34" fmla="*/ 2147483646 w 202"/>
              <a:gd name="T35" fmla="*/ 2147483646 h 306"/>
              <a:gd name="T36" fmla="*/ 2147483646 w 202"/>
              <a:gd name="T37" fmla="*/ 2147483646 h 306"/>
              <a:gd name="T38" fmla="*/ 2147483646 w 202"/>
              <a:gd name="T39" fmla="*/ 2147483646 h 306"/>
              <a:gd name="T40" fmla="*/ 2147483646 w 202"/>
              <a:gd name="T41" fmla="*/ 2147483646 h 306"/>
              <a:gd name="T42" fmla="*/ 2147483646 w 202"/>
              <a:gd name="T43" fmla="*/ 2147483646 h 306"/>
              <a:gd name="T44" fmla="*/ 2147483646 w 202"/>
              <a:gd name="T45" fmla="*/ 2147483646 h 306"/>
              <a:gd name="T46" fmla="*/ 2147483646 w 202"/>
              <a:gd name="T47" fmla="*/ 2147483646 h 306"/>
              <a:gd name="T48" fmla="*/ 2147483646 w 202"/>
              <a:gd name="T49" fmla="*/ 2147483646 h 306"/>
              <a:gd name="T50" fmla="*/ 2147483646 w 202"/>
              <a:gd name="T51" fmla="*/ 2147483646 h 306"/>
              <a:gd name="T52" fmla="*/ 2147483646 w 202"/>
              <a:gd name="T53" fmla="*/ 2147483646 h 306"/>
              <a:gd name="T54" fmla="*/ 2147483646 w 202"/>
              <a:gd name="T55" fmla="*/ 2147483646 h 306"/>
              <a:gd name="T56" fmla="*/ 2147483646 w 202"/>
              <a:gd name="T57" fmla="*/ 2147483646 h 306"/>
              <a:gd name="T58" fmla="*/ 2147483646 w 202"/>
              <a:gd name="T59" fmla="*/ 2147483646 h 306"/>
              <a:gd name="T60" fmla="*/ 2147483646 w 202"/>
              <a:gd name="T61" fmla="*/ 2147483646 h 306"/>
              <a:gd name="T62" fmla="*/ 2147483646 w 202"/>
              <a:gd name="T63" fmla="*/ 2147483646 h 306"/>
              <a:gd name="T64" fmla="*/ 2147483646 w 202"/>
              <a:gd name="T65" fmla="*/ 2147483646 h 306"/>
              <a:gd name="T66" fmla="*/ 2147483646 w 202"/>
              <a:gd name="T67" fmla="*/ 2147483646 h 306"/>
              <a:gd name="T68" fmla="*/ 2147483646 w 202"/>
              <a:gd name="T69" fmla="*/ 2147483646 h 306"/>
              <a:gd name="T70" fmla="*/ 2147483646 w 202"/>
              <a:gd name="T71" fmla="*/ 2147483646 h 306"/>
              <a:gd name="T72" fmla="*/ 2147483646 w 202"/>
              <a:gd name="T73" fmla="*/ 2147483646 h 306"/>
              <a:gd name="T74" fmla="*/ 2147483646 w 202"/>
              <a:gd name="T75" fmla="*/ 2147483646 h 306"/>
              <a:gd name="T76" fmla="*/ 2147483646 w 202"/>
              <a:gd name="T77" fmla="*/ 2147483646 h 306"/>
              <a:gd name="T78" fmla="*/ 2147483646 w 202"/>
              <a:gd name="T79" fmla="*/ 2147483646 h 306"/>
              <a:gd name="T80" fmla="*/ 2147483646 w 202"/>
              <a:gd name="T81" fmla="*/ 2147483646 h 306"/>
              <a:gd name="T82" fmla="*/ 2147483646 w 202"/>
              <a:gd name="T83" fmla="*/ 2147483646 h 306"/>
              <a:gd name="T84" fmla="*/ 2147483646 w 202"/>
              <a:gd name="T85" fmla="*/ 2147483646 h 306"/>
              <a:gd name="T86" fmla="*/ 2147483646 w 202"/>
              <a:gd name="T87" fmla="*/ 2147483646 h 306"/>
              <a:gd name="T88" fmla="*/ 2147483646 w 202"/>
              <a:gd name="T89" fmla="*/ 2147483646 h 306"/>
              <a:gd name="T90" fmla="*/ 2147483646 w 202"/>
              <a:gd name="T91" fmla="*/ 2147483646 h 306"/>
              <a:gd name="T92" fmla="*/ 2147483646 w 202"/>
              <a:gd name="T93" fmla="*/ 2147483646 h 306"/>
              <a:gd name="T94" fmla="*/ 2147483646 w 202"/>
              <a:gd name="T95" fmla="*/ 2147483646 h 306"/>
              <a:gd name="T96" fmla="*/ 2147483646 w 202"/>
              <a:gd name="T97" fmla="*/ 2147483646 h 306"/>
              <a:gd name="T98" fmla="*/ 2147483646 w 202"/>
              <a:gd name="T99" fmla="*/ 2147483646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noFill/>
          <a:ln w="952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solidFill>
                <a:prstClr val="black"/>
              </a:solidFill>
              <a:latin typeface="Arial" panose="020B0604020202020204" pitchFamily="34" charset="0"/>
            </a:endParaRPr>
          </a:p>
        </p:txBody>
      </p:sp>
      <p:sp>
        <p:nvSpPr>
          <p:cNvPr id="143378" name="Arc 20"/>
          <p:cNvSpPr>
            <a:spLocks/>
          </p:cNvSpPr>
          <p:nvPr/>
        </p:nvSpPr>
        <p:spPr bwMode="auto">
          <a:xfrm rot="-267806">
            <a:off x="4528412" y="3998913"/>
            <a:ext cx="209550" cy="236537"/>
          </a:xfrm>
          <a:custGeom>
            <a:avLst/>
            <a:gdLst>
              <a:gd name="T0" fmla="*/ 0 w 21745"/>
              <a:gd name="T1" fmla="*/ 0 h 21600"/>
              <a:gd name="T2" fmla="*/ 2147483646 w 21745"/>
              <a:gd name="T3" fmla="*/ 2147483646 h 21600"/>
              <a:gd name="T4" fmla="*/ 2147483646 w 21745"/>
              <a:gd name="T5" fmla="*/ 2147483646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sz="1800">
              <a:solidFill>
                <a:prstClr val="black"/>
              </a:solidFill>
              <a:latin typeface="Arial" panose="020B0604020202020204" pitchFamily="34" charset="0"/>
            </a:endParaRPr>
          </a:p>
        </p:txBody>
      </p:sp>
      <p:sp>
        <p:nvSpPr>
          <p:cNvPr id="143379" name="Line 21"/>
          <p:cNvSpPr>
            <a:spLocks noChangeShapeType="1"/>
          </p:cNvSpPr>
          <p:nvPr/>
        </p:nvSpPr>
        <p:spPr bwMode="auto">
          <a:xfrm rot="1112195">
            <a:off x="4460149" y="3824288"/>
            <a:ext cx="31750" cy="646112"/>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3380" name="Oval 22"/>
          <p:cNvSpPr>
            <a:spLocks noChangeArrowheads="1"/>
          </p:cNvSpPr>
          <p:nvPr/>
        </p:nvSpPr>
        <p:spPr bwMode="auto">
          <a:xfrm rot="-2847806">
            <a:off x="4593500" y="4008437"/>
            <a:ext cx="112712" cy="176213"/>
          </a:xfrm>
          <a:prstGeom prst="ellipse">
            <a:avLst/>
          </a:prstGeom>
          <a:solidFill>
            <a:schemeClr val="tx1"/>
          </a:solidFill>
          <a:ln w="12700">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143381" name="Line 23"/>
          <p:cNvSpPr>
            <a:spLocks noChangeShapeType="1"/>
          </p:cNvSpPr>
          <p:nvPr/>
        </p:nvSpPr>
        <p:spPr bwMode="auto">
          <a:xfrm rot="1112195" flipV="1">
            <a:off x="4453799" y="4056063"/>
            <a:ext cx="381000" cy="47625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3382" name="Rectangle 24"/>
          <p:cNvSpPr>
            <a:spLocks noGrp="1" noChangeArrowheads="1"/>
          </p:cNvSpPr>
          <p:nvPr>
            <p:ph type="title"/>
          </p:nvPr>
        </p:nvSpPr>
        <p:spPr/>
        <p:txBody>
          <a:bodyPr/>
          <a:lstStyle/>
          <a:p>
            <a:r>
              <a:rPr lang="en-US" altLang="en-US"/>
              <a:t>Stereo image rectification</a:t>
            </a:r>
          </a:p>
        </p:txBody>
      </p:sp>
      <p:sp>
        <p:nvSpPr>
          <p:cNvPr id="143383" name="Oval 12"/>
          <p:cNvSpPr>
            <a:spLocks noChangeArrowheads="1"/>
          </p:cNvSpPr>
          <p:nvPr/>
        </p:nvSpPr>
        <p:spPr bwMode="auto">
          <a:xfrm>
            <a:off x="7852637" y="3397250"/>
            <a:ext cx="55562" cy="63500"/>
          </a:xfrm>
          <a:prstGeom prst="ellipse">
            <a:avLst/>
          </a:prstGeom>
          <a:solidFill>
            <a:srgbClr val="037C03"/>
          </a:solidFill>
          <a:ln w="12700">
            <a:solidFill>
              <a:schemeClr val="bg2"/>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143384" name="Oval 13"/>
          <p:cNvSpPr>
            <a:spLocks noChangeArrowheads="1"/>
          </p:cNvSpPr>
          <p:nvPr/>
        </p:nvSpPr>
        <p:spPr bwMode="auto">
          <a:xfrm>
            <a:off x="5988912" y="2730500"/>
            <a:ext cx="57150" cy="63500"/>
          </a:xfrm>
          <a:prstGeom prst="ellipse">
            <a:avLst/>
          </a:prstGeom>
          <a:solidFill>
            <a:srgbClr val="037C03"/>
          </a:solidFill>
          <a:ln w="12700">
            <a:solidFill>
              <a:schemeClr val="bg2"/>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683213013"/>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Freeform 2"/>
          <p:cNvSpPr>
            <a:spLocks/>
          </p:cNvSpPr>
          <p:nvPr/>
        </p:nvSpPr>
        <p:spPr bwMode="auto">
          <a:xfrm>
            <a:off x="7291388" y="685800"/>
            <a:ext cx="1220787" cy="839788"/>
          </a:xfrm>
          <a:custGeom>
            <a:avLst/>
            <a:gdLst>
              <a:gd name="T0" fmla="*/ 2147483646 w 865"/>
              <a:gd name="T1" fmla="*/ 0 h 529"/>
              <a:gd name="T2" fmla="*/ 2147483646 w 865"/>
              <a:gd name="T3" fmla="*/ 2147483646 h 529"/>
              <a:gd name="T4" fmla="*/ 2147483646 w 865"/>
              <a:gd name="T5" fmla="*/ 2147483646 h 529"/>
              <a:gd name="T6" fmla="*/ 2147483646 w 865"/>
              <a:gd name="T7" fmla="*/ 2147483646 h 529"/>
              <a:gd name="T8" fmla="*/ 2147483646 w 865"/>
              <a:gd name="T9" fmla="*/ 2147483646 h 529"/>
              <a:gd name="T10" fmla="*/ 2147483646 w 865"/>
              <a:gd name="T11" fmla="*/ 2147483646 h 529"/>
              <a:gd name="T12" fmla="*/ 2147483646 w 865"/>
              <a:gd name="T13" fmla="*/ 2147483646 h 529"/>
              <a:gd name="T14" fmla="*/ 2147483646 w 865"/>
              <a:gd name="T15" fmla="*/ 2147483646 h 529"/>
              <a:gd name="T16" fmla="*/ 2147483646 w 865"/>
              <a:gd name="T17" fmla="*/ 2147483646 h 529"/>
              <a:gd name="T18" fmla="*/ 0 w 865"/>
              <a:gd name="T19" fmla="*/ 2147483646 h 529"/>
              <a:gd name="T20" fmla="*/ 0 w 865"/>
              <a:gd name="T21" fmla="*/ 2147483646 h 529"/>
              <a:gd name="T22" fmla="*/ 0 w 865"/>
              <a:gd name="T23" fmla="*/ 2147483646 h 529"/>
              <a:gd name="T24" fmla="*/ 2147483646 w 865"/>
              <a:gd name="T25" fmla="*/ 2147483646 h 529"/>
              <a:gd name="T26" fmla="*/ 2147483646 w 865"/>
              <a:gd name="T27" fmla="*/ 2147483646 h 529"/>
              <a:gd name="T28" fmla="*/ 2147483646 w 865"/>
              <a:gd name="T29" fmla="*/ 2147483646 h 529"/>
              <a:gd name="T30" fmla="*/ 2147483646 w 865"/>
              <a:gd name="T31" fmla="*/ 2147483646 h 529"/>
              <a:gd name="T32" fmla="*/ 2147483646 w 865"/>
              <a:gd name="T33" fmla="*/ 2147483646 h 529"/>
              <a:gd name="T34" fmla="*/ 2147483646 w 865"/>
              <a:gd name="T35" fmla="*/ 2147483646 h 529"/>
              <a:gd name="T36" fmla="*/ 2147483646 w 865"/>
              <a:gd name="T37" fmla="*/ 2147483646 h 529"/>
              <a:gd name="T38" fmla="*/ 2147483646 w 865"/>
              <a:gd name="T39" fmla="*/ 2147483646 h 529"/>
              <a:gd name="T40" fmla="*/ 2147483646 w 865"/>
              <a:gd name="T41" fmla="*/ 2147483646 h 529"/>
              <a:gd name="T42" fmla="*/ 2147483646 w 865"/>
              <a:gd name="T43" fmla="*/ 2147483646 h 529"/>
              <a:gd name="T44" fmla="*/ 2147483646 w 865"/>
              <a:gd name="T45" fmla="*/ 2147483646 h 529"/>
              <a:gd name="T46" fmla="*/ 2147483646 w 865"/>
              <a:gd name="T47" fmla="*/ 2147483646 h 529"/>
              <a:gd name="T48" fmla="*/ 2147483646 w 865"/>
              <a:gd name="T49" fmla="*/ 2147483646 h 529"/>
              <a:gd name="T50" fmla="*/ 2147483646 w 865"/>
              <a:gd name="T51" fmla="*/ 2147483646 h 529"/>
              <a:gd name="T52" fmla="*/ 2147483646 w 865"/>
              <a:gd name="T53" fmla="*/ 2147483646 h 529"/>
              <a:gd name="T54" fmla="*/ 2147483646 w 865"/>
              <a:gd name="T55" fmla="*/ 2147483646 h 529"/>
              <a:gd name="T56" fmla="*/ 2147483646 w 865"/>
              <a:gd name="T57" fmla="*/ 2147483646 h 529"/>
              <a:gd name="T58" fmla="*/ 2147483646 w 865"/>
              <a:gd name="T59" fmla="*/ 2147483646 h 529"/>
              <a:gd name="T60" fmla="*/ 2147483646 w 865"/>
              <a:gd name="T61" fmla="*/ 2147483646 h 529"/>
              <a:gd name="T62" fmla="*/ 2147483646 w 865"/>
              <a:gd name="T63" fmla="*/ 2147483646 h 529"/>
              <a:gd name="T64" fmla="*/ 2147483646 w 865"/>
              <a:gd name="T65" fmla="*/ 2147483646 h 529"/>
              <a:gd name="T66" fmla="*/ 2147483646 w 865"/>
              <a:gd name="T67" fmla="*/ 2147483646 h 529"/>
              <a:gd name="T68" fmla="*/ 2147483646 w 865"/>
              <a:gd name="T69" fmla="*/ 2147483646 h 529"/>
              <a:gd name="T70" fmla="*/ 2147483646 w 865"/>
              <a:gd name="T71" fmla="*/ 2147483646 h 529"/>
              <a:gd name="T72" fmla="*/ 2147483646 w 865"/>
              <a:gd name="T73" fmla="*/ 2147483646 h 529"/>
              <a:gd name="T74" fmla="*/ 2147483646 w 865"/>
              <a:gd name="T75" fmla="*/ 2147483646 h 529"/>
              <a:gd name="T76" fmla="*/ 2147483646 w 865"/>
              <a:gd name="T77" fmla="*/ 2147483646 h 529"/>
              <a:gd name="T78" fmla="*/ 2147483646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sz="1800">
              <a:solidFill>
                <a:prstClr val="black"/>
              </a:solidFill>
              <a:latin typeface="Arial" panose="020B0604020202020204" pitchFamily="34" charset="0"/>
            </a:endParaRPr>
          </a:p>
        </p:txBody>
      </p:sp>
      <p:sp>
        <p:nvSpPr>
          <p:cNvPr id="145411" name="Line 3"/>
          <p:cNvSpPr>
            <a:spLocks noChangeShapeType="1"/>
          </p:cNvSpPr>
          <p:nvPr/>
        </p:nvSpPr>
        <p:spPr bwMode="auto">
          <a:xfrm>
            <a:off x="4700588" y="4038600"/>
            <a:ext cx="3251200" cy="18288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5412" name="Line 4"/>
          <p:cNvSpPr>
            <a:spLocks noChangeShapeType="1"/>
          </p:cNvSpPr>
          <p:nvPr/>
        </p:nvSpPr>
        <p:spPr bwMode="auto">
          <a:xfrm flipV="1">
            <a:off x="6021388" y="990600"/>
            <a:ext cx="1795462" cy="17716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5413" name="Freeform 5"/>
          <p:cNvSpPr>
            <a:spLocks/>
          </p:cNvSpPr>
          <p:nvPr/>
        </p:nvSpPr>
        <p:spPr bwMode="auto">
          <a:xfrm>
            <a:off x="4632325" y="1447800"/>
            <a:ext cx="1695450" cy="1601788"/>
          </a:xfrm>
          <a:custGeom>
            <a:avLst/>
            <a:gdLst>
              <a:gd name="T0" fmla="*/ 2147483646 w 1201"/>
              <a:gd name="T1" fmla="*/ 2147483646 h 1009"/>
              <a:gd name="T2" fmla="*/ 2147483646 w 1201"/>
              <a:gd name="T3" fmla="*/ 2147483646 h 1009"/>
              <a:gd name="T4" fmla="*/ 2147483646 w 1201"/>
              <a:gd name="T5" fmla="*/ 2147483646 h 1009"/>
              <a:gd name="T6" fmla="*/ 0 w 1201"/>
              <a:gd name="T7" fmla="*/ 0 h 1009"/>
              <a:gd name="T8" fmla="*/ 2147483646 w 1201"/>
              <a:gd name="T9" fmla="*/ 2147483646 h 1009"/>
              <a:gd name="T10" fmla="*/ 0 60000 65536"/>
              <a:gd name="T11" fmla="*/ 0 60000 65536"/>
              <a:gd name="T12" fmla="*/ 0 60000 65536"/>
              <a:gd name="T13" fmla="*/ 0 60000 65536"/>
              <a:gd name="T14" fmla="*/ 0 60000 65536"/>
              <a:gd name="T15" fmla="*/ 0 w 1201"/>
              <a:gd name="T16" fmla="*/ 0 h 1009"/>
              <a:gd name="T17" fmla="*/ 1201 w 1201"/>
              <a:gd name="T18" fmla="*/ 1009 h 1009"/>
            </a:gdLst>
            <a:ahLst/>
            <a:cxnLst>
              <a:cxn ang="T10">
                <a:pos x="T0" y="T1"/>
              </a:cxn>
              <a:cxn ang="T11">
                <a:pos x="T2" y="T3"/>
              </a:cxn>
              <a:cxn ang="T12">
                <a:pos x="T4" y="T5"/>
              </a:cxn>
              <a:cxn ang="T13">
                <a:pos x="T6" y="T7"/>
              </a:cxn>
              <a:cxn ang="T14">
                <a:pos x="T8" y="T9"/>
              </a:cxn>
            </a:cxnLst>
            <a:rect l="T15" t="T16" r="T17" b="T18"/>
            <a:pathLst>
              <a:path w="1201" h="1009">
                <a:moveTo>
                  <a:pt x="336" y="576"/>
                </a:moveTo>
                <a:lnTo>
                  <a:pt x="1200" y="1008"/>
                </a:lnTo>
                <a:lnTo>
                  <a:pt x="864" y="432"/>
                </a:lnTo>
                <a:lnTo>
                  <a:pt x="0" y="0"/>
                </a:lnTo>
                <a:lnTo>
                  <a:pt x="336" y="576"/>
                </a:lnTo>
              </a:path>
            </a:pathLst>
          </a:custGeom>
          <a:solidFill>
            <a:srgbClr val="919191"/>
          </a:solidFill>
          <a:ln w="12700" cap="rnd">
            <a:solidFill>
              <a:schemeClr val="bg2"/>
            </a:solidFill>
            <a:round/>
            <a:headEnd/>
            <a:tailEnd/>
          </a:ln>
        </p:spPr>
        <p:txBody>
          <a:bodyPr/>
          <a:lstStyle/>
          <a:p>
            <a:endParaRPr lang="en-US" sz="1800">
              <a:solidFill>
                <a:prstClr val="black"/>
              </a:solidFill>
              <a:latin typeface="Arial" panose="020B0604020202020204" pitchFamily="34" charset="0"/>
            </a:endParaRPr>
          </a:p>
        </p:txBody>
      </p:sp>
      <p:sp>
        <p:nvSpPr>
          <p:cNvPr id="145414" name="Line 6"/>
          <p:cNvSpPr>
            <a:spLocks noChangeShapeType="1"/>
          </p:cNvSpPr>
          <p:nvPr/>
        </p:nvSpPr>
        <p:spPr bwMode="auto">
          <a:xfrm flipH="1" flipV="1">
            <a:off x="7816850" y="990600"/>
            <a:ext cx="66675" cy="24384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5415" name="Line 7"/>
          <p:cNvSpPr>
            <a:spLocks noChangeShapeType="1"/>
          </p:cNvSpPr>
          <p:nvPr/>
        </p:nvSpPr>
        <p:spPr bwMode="auto">
          <a:xfrm flipV="1">
            <a:off x="5343525" y="2743200"/>
            <a:ext cx="677863" cy="6667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5416" name="Freeform 8"/>
          <p:cNvSpPr>
            <a:spLocks/>
          </p:cNvSpPr>
          <p:nvPr/>
        </p:nvSpPr>
        <p:spPr bwMode="auto">
          <a:xfrm>
            <a:off x="4497388" y="2219325"/>
            <a:ext cx="1220787" cy="2001838"/>
          </a:xfrm>
          <a:custGeom>
            <a:avLst/>
            <a:gdLst>
              <a:gd name="T0" fmla="*/ 0 w 865"/>
              <a:gd name="T1" fmla="*/ 2147483646 h 1261"/>
              <a:gd name="T2" fmla="*/ 2147483646 w 865"/>
              <a:gd name="T3" fmla="*/ 2147483646 h 1261"/>
              <a:gd name="T4" fmla="*/ 2147483646 w 865"/>
              <a:gd name="T5" fmla="*/ 2147483646 h 1261"/>
              <a:gd name="T6" fmla="*/ 0 w 865"/>
              <a:gd name="T7" fmla="*/ 0 h 1261"/>
              <a:gd name="T8" fmla="*/ 0 w 865"/>
              <a:gd name="T9" fmla="*/ 2147483646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endParaRPr lang="en-US" sz="1800">
              <a:solidFill>
                <a:prstClr val="black"/>
              </a:solidFill>
              <a:latin typeface="Arial" panose="020B0604020202020204" pitchFamily="34" charset="0"/>
            </a:endParaRPr>
          </a:p>
        </p:txBody>
      </p:sp>
      <p:sp>
        <p:nvSpPr>
          <p:cNvPr id="145417" name="Freeform 9"/>
          <p:cNvSpPr>
            <a:spLocks/>
          </p:cNvSpPr>
          <p:nvPr/>
        </p:nvSpPr>
        <p:spPr bwMode="auto">
          <a:xfrm>
            <a:off x="7410450" y="2743200"/>
            <a:ext cx="1558925" cy="1525588"/>
          </a:xfrm>
          <a:custGeom>
            <a:avLst/>
            <a:gdLst>
              <a:gd name="T0" fmla="*/ 0 w 1105"/>
              <a:gd name="T1" fmla="*/ 2147483646 h 961"/>
              <a:gd name="T2" fmla="*/ 0 w 1105"/>
              <a:gd name="T3" fmla="*/ 2147483646 h 961"/>
              <a:gd name="T4" fmla="*/ 2147483646 w 1105"/>
              <a:gd name="T5" fmla="*/ 2147483646 h 961"/>
              <a:gd name="T6" fmla="*/ 2147483646 w 1105"/>
              <a:gd name="T7" fmla="*/ 0 h 961"/>
              <a:gd name="T8" fmla="*/ 0 w 1105"/>
              <a:gd name="T9" fmla="*/ 2147483646 h 961"/>
              <a:gd name="T10" fmla="*/ 0 60000 65536"/>
              <a:gd name="T11" fmla="*/ 0 60000 65536"/>
              <a:gd name="T12" fmla="*/ 0 60000 65536"/>
              <a:gd name="T13" fmla="*/ 0 60000 65536"/>
              <a:gd name="T14" fmla="*/ 0 60000 65536"/>
              <a:gd name="T15" fmla="*/ 0 w 1105"/>
              <a:gd name="T16" fmla="*/ 0 h 961"/>
              <a:gd name="T17" fmla="*/ 1105 w 1105"/>
              <a:gd name="T18" fmla="*/ 961 h 961"/>
            </a:gdLst>
            <a:ahLst/>
            <a:cxnLst>
              <a:cxn ang="T10">
                <a:pos x="T0" y="T1"/>
              </a:cxn>
              <a:cxn ang="T11">
                <a:pos x="T2" y="T3"/>
              </a:cxn>
              <a:cxn ang="T12">
                <a:pos x="T4" y="T5"/>
              </a:cxn>
              <a:cxn ang="T13">
                <a:pos x="T6" y="T7"/>
              </a:cxn>
              <a:cxn ang="T14">
                <a:pos x="T8" y="T9"/>
              </a:cxn>
            </a:cxnLst>
            <a:rect l="T15" t="T16" r="T17" b="T18"/>
            <a:pathLst>
              <a:path w="1105" h="961">
                <a:moveTo>
                  <a:pt x="0" y="202"/>
                </a:moveTo>
                <a:lnTo>
                  <a:pt x="0" y="960"/>
                </a:lnTo>
                <a:lnTo>
                  <a:pt x="1104" y="758"/>
                </a:lnTo>
                <a:lnTo>
                  <a:pt x="1104" y="0"/>
                </a:lnTo>
                <a:lnTo>
                  <a:pt x="0" y="202"/>
                </a:lnTo>
              </a:path>
            </a:pathLst>
          </a:custGeom>
          <a:solidFill>
            <a:srgbClr val="919191"/>
          </a:solidFill>
          <a:ln w="12700" cap="rnd">
            <a:solidFill>
              <a:schemeClr val="bg2"/>
            </a:solidFill>
            <a:round/>
            <a:headEnd/>
            <a:tailEnd/>
          </a:ln>
        </p:spPr>
        <p:txBody>
          <a:bodyPr/>
          <a:lstStyle/>
          <a:p>
            <a:endParaRPr lang="en-US" sz="1800">
              <a:solidFill>
                <a:prstClr val="black"/>
              </a:solidFill>
              <a:latin typeface="Arial" panose="020B0604020202020204" pitchFamily="34" charset="0"/>
            </a:endParaRPr>
          </a:p>
        </p:txBody>
      </p:sp>
      <p:sp>
        <p:nvSpPr>
          <p:cNvPr id="145418" name="Line 10"/>
          <p:cNvSpPr>
            <a:spLocks noChangeShapeType="1"/>
          </p:cNvSpPr>
          <p:nvPr/>
        </p:nvSpPr>
        <p:spPr bwMode="auto">
          <a:xfrm flipH="1" flipV="1">
            <a:off x="7883525" y="3429000"/>
            <a:ext cx="34925" cy="14287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5419" name="Freeform 11"/>
          <p:cNvSpPr>
            <a:spLocks/>
          </p:cNvSpPr>
          <p:nvPr/>
        </p:nvSpPr>
        <p:spPr bwMode="auto">
          <a:xfrm>
            <a:off x="7613650" y="3937000"/>
            <a:ext cx="1220788" cy="2001838"/>
          </a:xfrm>
          <a:custGeom>
            <a:avLst/>
            <a:gdLst>
              <a:gd name="T0" fmla="*/ 0 w 865"/>
              <a:gd name="T1" fmla="*/ 2147483646 h 1261"/>
              <a:gd name="T2" fmla="*/ 2147483646 w 865"/>
              <a:gd name="T3" fmla="*/ 2147483646 h 1261"/>
              <a:gd name="T4" fmla="*/ 2147483646 w 865"/>
              <a:gd name="T5" fmla="*/ 2147483646 h 1261"/>
              <a:gd name="T6" fmla="*/ 0 w 865"/>
              <a:gd name="T7" fmla="*/ 0 h 1261"/>
              <a:gd name="T8" fmla="*/ 0 w 865"/>
              <a:gd name="T9" fmla="*/ 2147483646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endParaRPr lang="en-US" sz="1800">
              <a:solidFill>
                <a:prstClr val="black"/>
              </a:solidFill>
              <a:latin typeface="Arial" panose="020B0604020202020204" pitchFamily="34" charset="0"/>
            </a:endParaRPr>
          </a:p>
        </p:txBody>
      </p:sp>
      <p:sp>
        <p:nvSpPr>
          <p:cNvPr id="145420" name="Line 12"/>
          <p:cNvSpPr>
            <a:spLocks noChangeShapeType="1"/>
          </p:cNvSpPr>
          <p:nvPr/>
        </p:nvSpPr>
        <p:spPr bwMode="auto">
          <a:xfrm flipV="1">
            <a:off x="4700588" y="3409950"/>
            <a:ext cx="642937" cy="6286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5421" name="Line 13"/>
          <p:cNvSpPr>
            <a:spLocks noChangeShapeType="1"/>
          </p:cNvSpPr>
          <p:nvPr/>
        </p:nvSpPr>
        <p:spPr bwMode="auto">
          <a:xfrm flipH="1" flipV="1">
            <a:off x="7918450" y="4857750"/>
            <a:ext cx="33338" cy="10096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5422" name="Oval 16"/>
          <p:cNvSpPr>
            <a:spLocks noChangeArrowheads="1"/>
          </p:cNvSpPr>
          <p:nvPr/>
        </p:nvSpPr>
        <p:spPr bwMode="auto">
          <a:xfrm>
            <a:off x="7856538" y="3397250"/>
            <a:ext cx="55562" cy="63500"/>
          </a:xfrm>
          <a:prstGeom prst="ellipse">
            <a:avLst/>
          </a:prstGeom>
          <a:solidFill>
            <a:srgbClr val="037C03"/>
          </a:solidFill>
          <a:ln w="12700">
            <a:solidFill>
              <a:schemeClr val="bg2"/>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145423" name="Oval 17"/>
          <p:cNvSpPr>
            <a:spLocks noChangeArrowheads="1"/>
          </p:cNvSpPr>
          <p:nvPr/>
        </p:nvSpPr>
        <p:spPr bwMode="auto">
          <a:xfrm>
            <a:off x="5992813" y="2730500"/>
            <a:ext cx="57150" cy="63500"/>
          </a:xfrm>
          <a:prstGeom prst="ellipse">
            <a:avLst/>
          </a:prstGeom>
          <a:solidFill>
            <a:srgbClr val="037C03"/>
          </a:solidFill>
          <a:ln w="12700">
            <a:solidFill>
              <a:schemeClr val="bg2"/>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145424" name="Freeform 18"/>
          <p:cNvSpPr>
            <a:spLocks/>
          </p:cNvSpPr>
          <p:nvPr/>
        </p:nvSpPr>
        <p:spPr bwMode="auto">
          <a:xfrm>
            <a:off x="4343400" y="3989388"/>
            <a:ext cx="393700" cy="387350"/>
          </a:xfrm>
          <a:custGeom>
            <a:avLst/>
            <a:gdLst>
              <a:gd name="T0" fmla="*/ 0 w 279"/>
              <a:gd name="T1" fmla="*/ 2147483646 h 244"/>
              <a:gd name="T2" fmla="*/ 2147483646 w 279"/>
              <a:gd name="T3" fmla="*/ 2147483646 h 244"/>
              <a:gd name="T4" fmla="*/ 2147483646 w 279"/>
              <a:gd name="T5" fmla="*/ 0 h 244"/>
              <a:gd name="T6" fmla="*/ 2147483646 w 279"/>
              <a:gd name="T7" fmla="*/ 2147483646 h 244"/>
              <a:gd name="T8" fmla="*/ 2147483646 w 279"/>
              <a:gd name="T9" fmla="*/ 2147483646 h 244"/>
              <a:gd name="T10" fmla="*/ 2147483646 w 279"/>
              <a:gd name="T11" fmla="*/ 2147483646 h 244"/>
              <a:gd name="T12" fmla="*/ 2147483646 w 279"/>
              <a:gd name="T13" fmla="*/ 2147483646 h 244"/>
              <a:gd name="T14" fmla="*/ 2147483646 w 279"/>
              <a:gd name="T15" fmla="*/ 2147483646 h 244"/>
              <a:gd name="T16" fmla="*/ 2147483646 w 279"/>
              <a:gd name="T17" fmla="*/ 2147483646 h 244"/>
              <a:gd name="T18" fmla="*/ 2147483646 w 279"/>
              <a:gd name="T19" fmla="*/ 2147483646 h 244"/>
              <a:gd name="T20" fmla="*/ 2147483646 w 279"/>
              <a:gd name="T21" fmla="*/ 2147483646 h 244"/>
              <a:gd name="T22" fmla="*/ 2147483646 w 279"/>
              <a:gd name="T23" fmla="*/ 2147483646 h 244"/>
              <a:gd name="T24" fmla="*/ 2147483646 w 279"/>
              <a:gd name="T25" fmla="*/ 2147483646 h 244"/>
              <a:gd name="T26" fmla="*/ 2147483646 w 279"/>
              <a:gd name="T27" fmla="*/ 2147483646 h 244"/>
              <a:gd name="T28" fmla="*/ 2147483646 w 279"/>
              <a:gd name="T29" fmla="*/ 2147483646 h 244"/>
              <a:gd name="T30" fmla="*/ 2147483646 w 279"/>
              <a:gd name="T31" fmla="*/ 2147483646 h 244"/>
              <a:gd name="T32" fmla="*/ 2147483646 w 279"/>
              <a:gd name="T33" fmla="*/ 2147483646 h 244"/>
              <a:gd name="T34" fmla="*/ 2147483646 w 279"/>
              <a:gd name="T35" fmla="*/ 2147483646 h 244"/>
              <a:gd name="T36" fmla="*/ 2147483646 w 279"/>
              <a:gd name="T37" fmla="*/ 2147483646 h 244"/>
              <a:gd name="T38" fmla="*/ 2147483646 w 279"/>
              <a:gd name="T39" fmla="*/ 2147483646 h 244"/>
              <a:gd name="T40" fmla="*/ 2147483646 w 279"/>
              <a:gd name="T41" fmla="*/ 2147483646 h 244"/>
              <a:gd name="T42" fmla="*/ 2147483646 w 279"/>
              <a:gd name="T43" fmla="*/ 2147483646 h 244"/>
              <a:gd name="T44" fmla="*/ 2147483646 w 279"/>
              <a:gd name="T45" fmla="*/ 2147483646 h 244"/>
              <a:gd name="T46" fmla="*/ 2147483646 w 279"/>
              <a:gd name="T47" fmla="*/ 2147483646 h 244"/>
              <a:gd name="T48" fmla="*/ 2147483646 w 279"/>
              <a:gd name="T49" fmla="*/ 2147483646 h 244"/>
              <a:gd name="T50" fmla="*/ 2147483646 w 279"/>
              <a:gd name="T51" fmla="*/ 2147483646 h 244"/>
              <a:gd name="T52" fmla="*/ 2147483646 w 279"/>
              <a:gd name="T53" fmla="*/ 2147483646 h 244"/>
              <a:gd name="T54" fmla="*/ 2147483646 w 279"/>
              <a:gd name="T55" fmla="*/ 2147483646 h 244"/>
              <a:gd name="T56" fmla="*/ 2147483646 w 279"/>
              <a:gd name="T57" fmla="*/ 2147483646 h 244"/>
              <a:gd name="T58" fmla="*/ 2147483646 w 279"/>
              <a:gd name="T59" fmla="*/ 2147483646 h 244"/>
              <a:gd name="T60" fmla="*/ 2147483646 w 279"/>
              <a:gd name="T61" fmla="*/ 2147483646 h 244"/>
              <a:gd name="T62" fmla="*/ 2147483646 w 279"/>
              <a:gd name="T63" fmla="*/ 2147483646 h 244"/>
              <a:gd name="T64" fmla="*/ 2147483646 w 279"/>
              <a:gd name="T65" fmla="*/ 2147483646 h 244"/>
              <a:gd name="T66" fmla="*/ 2147483646 w 279"/>
              <a:gd name="T67" fmla="*/ 2147483646 h 244"/>
              <a:gd name="T68" fmla="*/ 2147483646 w 279"/>
              <a:gd name="T69" fmla="*/ 2147483646 h 244"/>
              <a:gd name="T70" fmla="*/ 2147483646 w 279"/>
              <a:gd name="T71" fmla="*/ 2147483646 h 244"/>
              <a:gd name="T72" fmla="*/ 2147483646 w 279"/>
              <a:gd name="T73" fmla="*/ 2147483646 h 244"/>
              <a:gd name="T74" fmla="*/ 2147483646 w 279"/>
              <a:gd name="T75" fmla="*/ 2147483646 h 244"/>
              <a:gd name="T76" fmla="*/ 2147483646 w 279"/>
              <a:gd name="T77" fmla="*/ 2147483646 h 244"/>
              <a:gd name="T78" fmla="*/ 2147483646 w 279"/>
              <a:gd name="T79" fmla="*/ 2147483646 h 244"/>
              <a:gd name="T80" fmla="*/ 2147483646 w 279"/>
              <a:gd name="T81" fmla="*/ 2147483646 h 244"/>
              <a:gd name="T82" fmla="*/ 2147483646 w 279"/>
              <a:gd name="T83" fmla="*/ 2147483646 h 244"/>
              <a:gd name="T84" fmla="*/ 2147483646 w 279"/>
              <a:gd name="T85" fmla="*/ 2147483646 h 244"/>
              <a:gd name="T86" fmla="*/ 2147483646 w 279"/>
              <a:gd name="T87" fmla="*/ 2147483646 h 244"/>
              <a:gd name="T88" fmla="*/ 2147483646 w 279"/>
              <a:gd name="T89" fmla="*/ 2147483646 h 244"/>
              <a:gd name="T90" fmla="*/ 2147483646 w 279"/>
              <a:gd name="T91" fmla="*/ 2147483646 h 244"/>
              <a:gd name="T92" fmla="*/ 2147483646 w 279"/>
              <a:gd name="T93" fmla="*/ 2147483646 h 244"/>
              <a:gd name="T94" fmla="*/ 2147483646 w 279"/>
              <a:gd name="T95" fmla="*/ 2147483646 h 244"/>
              <a:gd name="T96" fmla="*/ 2147483646 w 279"/>
              <a:gd name="T97" fmla="*/ 2147483646 h 244"/>
              <a:gd name="T98" fmla="*/ 0 w 279"/>
              <a:gd name="T99" fmla="*/ 2147483646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endParaRPr lang="en-US" sz="1800">
              <a:solidFill>
                <a:prstClr val="black"/>
              </a:solidFill>
              <a:latin typeface="Arial" panose="020B0604020202020204" pitchFamily="34" charset="0"/>
            </a:endParaRPr>
          </a:p>
        </p:txBody>
      </p:sp>
      <p:sp>
        <p:nvSpPr>
          <p:cNvPr id="145425" name="Arc 19"/>
          <p:cNvSpPr>
            <a:spLocks/>
          </p:cNvSpPr>
          <p:nvPr/>
        </p:nvSpPr>
        <p:spPr bwMode="auto">
          <a:xfrm rot="720000">
            <a:off x="4543425" y="4005263"/>
            <a:ext cx="211138" cy="236537"/>
          </a:xfrm>
          <a:custGeom>
            <a:avLst/>
            <a:gdLst>
              <a:gd name="T0" fmla="*/ 0 w 21745"/>
              <a:gd name="T1" fmla="*/ 0 h 21600"/>
              <a:gd name="T2" fmla="*/ 2147483646 w 21745"/>
              <a:gd name="T3" fmla="*/ 2147483646 h 21600"/>
              <a:gd name="T4" fmla="*/ 2147483646 w 21745"/>
              <a:gd name="T5" fmla="*/ 2147483646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sz="1800">
              <a:solidFill>
                <a:prstClr val="black"/>
              </a:solidFill>
              <a:latin typeface="Arial" panose="020B0604020202020204" pitchFamily="34" charset="0"/>
            </a:endParaRPr>
          </a:p>
        </p:txBody>
      </p:sp>
      <p:sp>
        <p:nvSpPr>
          <p:cNvPr id="145426" name="Line 20"/>
          <p:cNvSpPr>
            <a:spLocks noChangeShapeType="1"/>
          </p:cNvSpPr>
          <p:nvPr/>
        </p:nvSpPr>
        <p:spPr bwMode="auto">
          <a:xfrm flipH="1">
            <a:off x="4343400" y="3824288"/>
            <a:ext cx="303213" cy="550862"/>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5427" name="Oval 21"/>
          <p:cNvSpPr>
            <a:spLocks noChangeArrowheads="1"/>
          </p:cNvSpPr>
          <p:nvPr/>
        </p:nvSpPr>
        <p:spPr bwMode="auto">
          <a:xfrm rot="-1860000">
            <a:off x="4621213" y="4010025"/>
            <a:ext cx="100012" cy="198438"/>
          </a:xfrm>
          <a:prstGeom prst="ellipse">
            <a:avLst/>
          </a:prstGeom>
          <a:solidFill>
            <a:schemeClr val="tx1"/>
          </a:solidFill>
          <a:ln w="12700">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145428" name="Line 22"/>
          <p:cNvSpPr>
            <a:spLocks noChangeShapeType="1"/>
          </p:cNvSpPr>
          <p:nvPr/>
        </p:nvSpPr>
        <p:spPr bwMode="auto">
          <a:xfrm flipV="1">
            <a:off x="4343400" y="4230688"/>
            <a:ext cx="555625" cy="144462"/>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5429" name="Freeform 23"/>
          <p:cNvSpPr>
            <a:spLocks/>
          </p:cNvSpPr>
          <p:nvPr/>
        </p:nvSpPr>
        <p:spPr bwMode="auto">
          <a:xfrm>
            <a:off x="7594600" y="5818188"/>
            <a:ext cx="393700" cy="387350"/>
          </a:xfrm>
          <a:custGeom>
            <a:avLst/>
            <a:gdLst>
              <a:gd name="T0" fmla="*/ 0 w 279"/>
              <a:gd name="T1" fmla="*/ 2147483646 h 244"/>
              <a:gd name="T2" fmla="*/ 2147483646 w 279"/>
              <a:gd name="T3" fmla="*/ 2147483646 h 244"/>
              <a:gd name="T4" fmla="*/ 2147483646 w 279"/>
              <a:gd name="T5" fmla="*/ 0 h 244"/>
              <a:gd name="T6" fmla="*/ 2147483646 w 279"/>
              <a:gd name="T7" fmla="*/ 2147483646 h 244"/>
              <a:gd name="T8" fmla="*/ 2147483646 w 279"/>
              <a:gd name="T9" fmla="*/ 2147483646 h 244"/>
              <a:gd name="T10" fmla="*/ 2147483646 w 279"/>
              <a:gd name="T11" fmla="*/ 2147483646 h 244"/>
              <a:gd name="T12" fmla="*/ 2147483646 w 279"/>
              <a:gd name="T13" fmla="*/ 2147483646 h 244"/>
              <a:gd name="T14" fmla="*/ 2147483646 w 279"/>
              <a:gd name="T15" fmla="*/ 2147483646 h 244"/>
              <a:gd name="T16" fmla="*/ 2147483646 w 279"/>
              <a:gd name="T17" fmla="*/ 2147483646 h 244"/>
              <a:gd name="T18" fmla="*/ 2147483646 w 279"/>
              <a:gd name="T19" fmla="*/ 2147483646 h 244"/>
              <a:gd name="T20" fmla="*/ 2147483646 w 279"/>
              <a:gd name="T21" fmla="*/ 2147483646 h 244"/>
              <a:gd name="T22" fmla="*/ 2147483646 w 279"/>
              <a:gd name="T23" fmla="*/ 2147483646 h 244"/>
              <a:gd name="T24" fmla="*/ 2147483646 w 279"/>
              <a:gd name="T25" fmla="*/ 2147483646 h 244"/>
              <a:gd name="T26" fmla="*/ 2147483646 w 279"/>
              <a:gd name="T27" fmla="*/ 2147483646 h 244"/>
              <a:gd name="T28" fmla="*/ 2147483646 w 279"/>
              <a:gd name="T29" fmla="*/ 2147483646 h 244"/>
              <a:gd name="T30" fmla="*/ 2147483646 w 279"/>
              <a:gd name="T31" fmla="*/ 2147483646 h 244"/>
              <a:gd name="T32" fmla="*/ 2147483646 w 279"/>
              <a:gd name="T33" fmla="*/ 2147483646 h 244"/>
              <a:gd name="T34" fmla="*/ 2147483646 w 279"/>
              <a:gd name="T35" fmla="*/ 2147483646 h 244"/>
              <a:gd name="T36" fmla="*/ 2147483646 w 279"/>
              <a:gd name="T37" fmla="*/ 2147483646 h 244"/>
              <a:gd name="T38" fmla="*/ 2147483646 w 279"/>
              <a:gd name="T39" fmla="*/ 2147483646 h 244"/>
              <a:gd name="T40" fmla="*/ 2147483646 w 279"/>
              <a:gd name="T41" fmla="*/ 2147483646 h 244"/>
              <a:gd name="T42" fmla="*/ 2147483646 w 279"/>
              <a:gd name="T43" fmla="*/ 2147483646 h 244"/>
              <a:gd name="T44" fmla="*/ 2147483646 w 279"/>
              <a:gd name="T45" fmla="*/ 2147483646 h 244"/>
              <a:gd name="T46" fmla="*/ 2147483646 w 279"/>
              <a:gd name="T47" fmla="*/ 2147483646 h 244"/>
              <a:gd name="T48" fmla="*/ 2147483646 w 279"/>
              <a:gd name="T49" fmla="*/ 2147483646 h 244"/>
              <a:gd name="T50" fmla="*/ 2147483646 w 279"/>
              <a:gd name="T51" fmla="*/ 2147483646 h 244"/>
              <a:gd name="T52" fmla="*/ 2147483646 w 279"/>
              <a:gd name="T53" fmla="*/ 2147483646 h 244"/>
              <a:gd name="T54" fmla="*/ 2147483646 w 279"/>
              <a:gd name="T55" fmla="*/ 2147483646 h 244"/>
              <a:gd name="T56" fmla="*/ 2147483646 w 279"/>
              <a:gd name="T57" fmla="*/ 2147483646 h 244"/>
              <a:gd name="T58" fmla="*/ 2147483646 w 279"/>
              <a:gd name="T59" fmla="*/ 2147483646 h 244"/>
              <a:gd name="T60" fmla="*/ 2147483646 w 279"/>
              <a:gd name="T61" fmla="*/ 2147483646 h 244"/>
              <a:gd name="T62" fmla="*/ 2147483646 w 279"/>
              <a:gd name="T63" fmla="*/ 2147483646 h 244"/>
              <a:gd name="T64" fmla="*/ 2147483646 w 279"/>
              <a:gd name="T65" fmla="*/ 2147483646 h 244"/>
              <a:gd name="T66" fmla="*/ 2147483646 w 279"/>
              <a:gd name="T67" fmla="*/ 2147483646 h 244"/>
              <a:gd name="T68" fmla="*/ 2147483646 w 279"/>
              <a:gd name="T69" fmla="*/ 2147483646 h 244"/>
              <a:gd name="T70" fmla="*/ 2147483646 w 279"/>
              <a:gd name="T71" fmla="*/ 2147483646 h 244"/>
              <a:gd name="T72" fmla="*/ 2147483646 w 279"/>
              <a:gd name="T73" fmla="*/ 2147483646 h 244"/>
              <a:gd name="T74" fmla="*/ 2147483646 w 279"/>
              <a:gd name="T75" fmla="*/ 2147483646 h 244"/>
              <a:gd name="T76" fmla="*/ 2147483646 w 279"/>
              <a:gd name="T77" fmla="*/ 2147483646 h 244"/>
              <a:gd name="T78" fmla="*/ 2147483646 w 279"/>
              <a:gd name="T79" fmla="*/ 2147483646 h 244"/>
              <a:gd name="T80" fmla="*/ 2147483646 w 279"/>
              <a:gd name="T81" fmla="*/ 2147483646 h 244"/>
              <a:gd name="T82" fmla="*/ 2147483646 w 279"/>
              <a:gd name="T83" fmla="*/ 2147483646 h 244"/>
              <a:gd name="T84" fmla="*/ 2147483646 w 279"/>
              <a:gd name="T85" fmla="*/ 2147483646 h 244"/>
              <a:gd name="T86" fmla="*/ 2147483646 w 279"/>
              <a:gd name="T87" fmla="*/ 2147483646 h 244"/>
              <a:gd name="T88" fmla="*/ 2147483646 w 279"/>
              <a:gd name="T89" fmla="*/ 2147483646 h 244"/>
              <a:gd name="T90" fmla="*/ 2147483646 w 279"/>
              <a:gd name="T91" fmla="*/ 2147483646 h 244"/>
              <a:gd name="T92" fmla="*/ 2147483646 w 279"/>
              <a:gd name="T93" fmla="*/ 2147483646 h 244"/>
              <a:gd name="T94" fmla="*/ 2147483646 w 279"/>
              <a:gd name="T95" fmla="*/ 2147483646 h 244"/>
              <a:gd name="T96" fmla="*/ 2147483646 w 279"/>
              <a:gd name="T97" fmla="*/ 2147483646 h 244"/>
              <a:gd name="T98" fmla="*/ 0 w 279"/>
              <a:gd name="T99" fmla="*/ 2147483646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endParaRPr lang="en-US" sz="1800">
              <a:solidFill>
                <a:prstClr val="black"/>
              </a:solidFill>
              <a:latin typeface="Arial" panose="020B0604020202020204" pitchFamily="34" charset="0"/>
            </a:endParaRPr>
          </a:p>
        </p:txBody>
      </p:sp>
      <p:sp>
        <p:nvSpPr>
          <p:cNvPr id="145430" name="Arc 24"/>
          <p:cNvSpPr>
            <a:spLocks/>
          </p:cNvSpPr>
          <p:nvPr/>
        </p:nvSpPr>
        <p:spPr bwMode="auto">
          <a:xfrm rot="720000">
            <a:off x="7794625" y="5834063"/>
            <a:ext cx="211138" cy="236537"/>
          </a:xfrm>
          <a:custGeom>
            <a:avLst/>
            <a:gdLst>
              <a:gd name="T0" fmla="*/ 0 w 21745"/>
              <a:gd name="T1" fmla="*/ 0 h 21600"/>
              <a:gd name="T2" fmla="*/ 2147483646 w 21745"/>
              <a:gd name="T3" fmla="*/ 2147483646 h 21600"/>
              <a:gd name="T4" fmla="*/ 2147483646 w 21745"/>
              <a:gd name="T5" fmla="*/ 2147483646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sz="1800">
              <a:solidFill>
                <a:prstClr val="black"/>
              </a:solidFill>
              <a:latin typeface="Arial" panose="020B0604020202020204" pitchFamily="34" charset="0"/>
            </a:endParaRPr>
          </a:p>
        </p:txBody>
      </p:sp>
      <p:sp>
        <p:nvSpPr>
          <p:cNvPr id="145431" name="Line 25"/>
          <p:cNvSpPr>
            <a:spLocks noChangeShapeType="1"/>
          </p:cNvSpPr>
          <p:nvPr/>
        </p:nvSpPr>
        <p:spPr bwMode="auto">
          <a:xfrm flipH="1">
            <a:off x="7594600" y="5653088"/>
            <a:ext cx="303213" cy="550862"/>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5432" name="Oval 26"/>
          <p:cNvSpPr>
            <a:spLocks noChangeArrowheads="1"/>
          </p:cNvSpPr>
          <p:nvPr/>
        </p:nvSpPr>
        <p:spPr bwMode="auto">
          <a:xfrm rot="-1860000">
            <a:off x="7872413" y="5838825"/>
            <a:ext cx="100012" cy="198438"/>
          </a:xfrm>
          <a:prstGeom prst="ellipse">
            <a:avLst/>
          </a:prstGeom>
          <a:solidFill>
            <a:schemeClr val="tx1"/>
          </a:solidFill>
          <a:ln w="12700">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145433" name="Line 27"/>
          <p:cNvSpPr>
            <a:spLocks noChangeShapeType="1"/>
          </p:cNvSpPr>
          <p:nvPr/>
        </p:nvSpPr>
        <p:spPr bwMode="auto">
          <a:xfrm flipV="1">
            <a:off x="7594600" y="6059488"/>
            <a:ext cx="555625" cy="144462"/>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solidFill>
                <a:prstClr val="black"/>
              </a:solidFill>
              <a:latin typeface="Arial" panose="020B0604020202020204" pitchFamily="34" charset="0"/>
            </a:endParaRPr>
          </a:p>
        </p:txBody>
      </p:sp>
      <p:sp>
        <p:nvSpPr>
          <p:cNvPr id="145434" name="Rectangle 28"/>
          <p:cNvSpPr>
            <a:spLocks noGrp="1" noChangeArrowheads="1"/>
          </p:cNvSpPr>
          <p:nvPr>
            <p:ph type="title"/>
          </p:nvPr>
        </p:nvSpPr>
        <p:spPr/>
        <p:txBody>
          <a:bodyPr/>
          <a:lstStyle/>
          <a:p>
            <a:r>
              <a:rPr lang="en-US" altLang="en-US"/>
              <a:t>Stereo image rectification</a:t>
            </a:r>
          </a:p>
        </p:txBody>
      </p:sp>
      <p:sp>
        <p:nvSpPr>
          <p:cNvPr id="416797" name="Rectangle 29"/>
          <p:cNvSpPr>
            <a:spLocks noGrp="1" noChangeArrowheads="1"/>
          </p:cNvSpPr>
          <p:nvPr>
            <p:ph type="body" idx="1"/>
          </p:nvPr>
        </p:nvSpPr>
        <p:spPr>
          <a:xfrm>
            <a:off x="76200" y="1219200"/>
            <a:ext cx="4191000" cy="5541963"/>
          </a:xfrm>
        </p:spPr>
        <p:txBody>
          <a:bodyPr>
            <a:normAutofit lnSpcReduction="10000"/>
          </a:bodyPr>
          <a:lstStyle/>
          <a:p>
            <a:pPr>
              <a:lnSpc>
                <a:spcPct val="80000"/>
              </a:lnSpc>
              <a:buFontTx/>
              <a:buChar char="•"/>
              <a:defRPr/>
            </a:pPr>
            <a:r>
              <a:rPr lang="en-US" sz="2800" dirty="0" err="1"/>
              <a:t>Reproject</a:t>
            </a:r>
            <a:r>
              <a:rPr lang="en-US" sz="2800" dirty="0"/>
              <a:t> image planes onto a common plane parallel to the line between camera centers</a:t>
            </a:r>
          </a:p>
          <a:p>
            <a:pPr>
              <a:lnSpc>
                <a:spcPct val="80000"/>
              </a:lnSpc>
              <a:buFontTx/>
              <a:buChar char="•"/>
              <a:defRPr/>
            </a:pPr>
            <a:endParaRPr lang="en-US" sz="2800" dirty="0"/>
          </a:p>
          <a:p>
            <a:pPr>
              <a:lnSpc>
                <a:spcPct val="80000"/>
              </a:lnSpc>
              <a:buFontTx/>
              <a:buChar char="•"/>
              <a:defRPr/>
            </a:pPr>
            <a:r>
              <a:rPr lang="en-US" sz="2800" dirty="0"/>
              <a:t>Pixel motion is horizontal after this transformation</a:t>
            </a:r>
          </a:p>
          <a:p>
            <a:pPr>
              <a:lnSpc>
                <a:spcPct val="80000"/>
              </a:lnSpc>
              <a:buFontTx/>
              <a:buChar char="•"/>
              <a:defRPr/>
            </a:pPr>
            <a:endParaRPr lang="en-US" sz="2800" dirty="0"/>
          </a:p>
          <a:p>
            <a:pPr>
              <a:lnSpc>
                <a:spcPct val="80000"/>
              </a:lnSpc>
              <a:buFontTx/>
              <a:buChar char="•"/>
              <a:defRPr/>
            </a:pPr>
            <a:endParaRPr lang="en-US" sz="2800" dirty="0"/>
          </a:p>
          <a:p>
            <a:pPr>
              <a:lnSpc>
                <a:spcPct val="80000"/>
              </a:lnSpc>
              <a:buFontTx/>
              <a:buChar char="•"/>
              <a:defRPr/>
            </a:pPr>
            <a:r>
              <a:rPr lang="en-US" sz="2800" dirty="0"/>
              <a:t>Two </a:t>
            </a:r>
            <a:r>
              <a:rPr lang="en-US" sz="2800" dirty="0" err="1"/>
              <a:t>homographies</a:t>
            </a:r>
            <a:r>
              <a:rPr lang="en-US" sz="2800" dirty="0"/>
              <a:t> (3x3 transform), one for each input image </a:t>
            </a:r>
            <a:r>
              <a:rPr lang="en-US" sz="2800" dirty="0" err="1"/>
              <a:t>reprojection</a:t>
            </a:r>
            <a:endParaRPr lang="en-US" sz="2800" dirty="0"/>
          </a:p>
          <a:p>
            <a:pPr>
              <a:lnSpc>
                <a:spcPct val="80000"/>
              </a:lnSpc>
              <a:buFont typeface="Wingdings" pitchFamily="2" charset="2"/>
              <a:buChar char="Ø"/>
              <a:defRPr/>
            </a:pPr>
            <a:endParaRPr lang="en-US" sz="2000" dirty="0"/>
          </a:p>
          <a:p>
            <a:pPr>
              <a:lnSpc>
                <a:spcPct val="80000"/>
              </a:lnSpc>
              <a:buFont typeface="Wingdings" pitchFamily="2" charset="2"/>
              <a:buChar char="Ø"/>
              <a:defRPr/>
            </a:pPr>
            <a:r>
              <a:rPr lang="en-US" sz="2000" dirty="0"/>
              <a:t>C. Loop and Z. Zhang. </a:t>
            </a:r>
            <a:r>
              <a:rPr lang="en-US" sz="2000" dirty="0">
                <a:hlinkClick r:id="rId3"/>
              </a:rPr>
              <a:t>Computing Rectifying Homographies for Stereo Vision</a:t>
            </a:r>
            <a:r>
              <a:rPr lang="en-US" sz="2000" dirty="0"/>
              <a:t>. IEEE Conf. Computer Vision and Pattern Recognition, 1999</a:t>
            </a:r>
            <a:r>
              <a:rPr lang="en-US" sz="2400" dirty="0"/>
              <a:t>.</a:t>
            </a:r>
          </a:p>
        </p:txBody>
      </p:sp>
      <p:sp>
        <p:nvSpPr>
          <p:cNvPr id="145436" name="Line 35"/>
          <p:cNvSpPr>
            <a:spLocks noChangeShapeType="1"/>
          </p:cNvSpPr>
          <p:nvPr/>
        </p:nvSpPr>
        <p:spPr bwMode="auto">
          <a:xfrm>
            <a:off x="5726113" y="2886075"/>
            <a:ext cx="1893887" cy="1046163"/>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sz="1800">
              <a:solidFill>
                <a:prstClr val="black"/>
              </a:solidFill>
              <a:latin typeface="Arial" panose="020B0604020202020204" pitchFamily="34" charset="0"/>
            </a:endParaRPr>
          </a:p>
        </p:txBody>
      </p:sp>
      <p:sp>
        <p:nvSpPr>
          <p:cNvPr id="145437" name="Line 36"/>
          <p:cNvSpPr>
            <a:spLocks noChangeShapeType="1"/>
          </p:cNvSpPr>
          <p:nvPr/>
        </p:nvSpPr>
        <p:spPr bwMode="auto">
          <a:xfrm>
            <a:off x="5718175" y="4216400"/>
            <a:ext cx="1893888" cy="1046163"/>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sz="1800">
              <a:solidFill>
                <a:prstClr val="black"/>
              </a:solidFill>
              <a:latin typeface="Arial" panose="020B0604020202020204" pitchFamily="34" charset="0"/>
            </a:endParaRPr>
          </a:p>
        </p:txBody>
      </p:sp>
      <p:sp>
        <p:nvSpPr>
          <p:cNvPr id="416798" name="Line 30"/>
          <p:cNvSpPr>
            <a:spLocks noChangeShapeType="1"/>
          </p:cNvSpPr>
          <p:nvPr/>
        </p:nvSpPr>
        <p:spPr bwMode="auto">
          <a:xfrm>
            <a:off x="4497388" y="2936875"/>
            <a:ext cx="1209675" cy="66833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prstClr val="black"/>
              </a:solidFill>
              <a:latin typeface="Arial" panose="020B0604020202020204" pitchFamily="34" charset="0"/>
            </a:endParaRPr>
          </a:p>
        </p:txBody>
      </p:sp>
      <p:sp>
        <p:nvSpPr>
          <p:cNvPr id="416799" name="Line 31"/>
          <p:cNvSpPr>
            <a:spLocks noChangeShapeType="1"/>
          </p:cNvSpPr>
          <p:nvPr/>
        </p:nvSpPr>
        <p:spPr bwMode="auto">
          <a:xfrm>
            <a:off x="7629525" y="4683125"/>
            <a:ext cx="1209675" cy="66833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prstClr val="black"/>
              </a:solidFill>
              <a:latin typeface="Arial" panose="020B0604020202020204" pitchFamily="34" charset="0"/>
            </a:endParaRPr>
          </a:p>
        </p:txBody>
      </p:sp>
      <p:sp>
        <p:nvSpPr>
          <p:cNvPr id="416806" name="Line 38"/>
          <p:cNvSpPr>
            <a:spLocks noChangeShapeType="1"/>
          </p:cNvSpPr>
          <p:nvPr/>
        </p:nvSpPr>
        <p:spPr bwMode="auto">
          <a:xfrm>
            <a:off x="5726113" y="3622675"/>
            <a:ext cx="1893887" cy="1046163"/>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sz="1800">
              <a:solidFill>
                <a:prstClr val="black"/>
              </a:solidFill>
              <a:latin typeface="Arial" panose="020B0604020202020204" pitchFamily="34" charset="0"/>
            </a:endParaRPr>
          </a:p>
        </p:txBody>
      </p:sp>
      <p:sp>
        <p:nvSpPr>
          <p:cNvPr id="145441" name="Oval 14"/>
          <p:cNvSpPr>
            <a:spLocks noChangeArrowheads="1"/>
          </p:cNvSpPr>
          <p:nvPr/>
        </p:nvSpPr>
        <p:spPr bwMode="auto">
          <a:xfrm>
            <a:off x="7889875" y="4810125"/>
            <a:ext cx="57150" cy="63500"/>
          </a:xfrm>
          <a:prstGeom prst="ellipse">
            <a:avLst/>
          </a:prstGeom>
          <a:solidFill>
            <a:srgbClr val="037C03"/>
          </a:solidFill>
          <a:ln w="12700">
            <a:solidFill>
              <a:schemeClr val="bg2"/>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145442" name="Oval 15"/>
          <p:cNvSpPr>
            <a:spLocks noChangeArrowheads="1"/>
          </p:cNvSpPr>
          <p:nvPr/>
        </p:nvSpPr>
        <p:spPr bwMode="auto">
          <a:xfrm>
            <a:off x="5314950" y="3378200"/>
            <a:ext cx="57150" cy="63500"/>
          </a:xfrm>
          <a:prstGeom prst="ellipse">
            <a:avLst/>
          </a:prstGeom>
          <a:solidFill>
            <a:srgbClr val="037C03"/>
          </a:solidFill>
          <a:ln w="12700">
            <a:solidFill>
              <a:schemeClr val="bg2"/>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28700349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500"/>
                                  </p:stCondLst>
                                  <p:childTnLst>
                                    <p:set>
                                      <p:cBhvr>
                                        <p:cTn id="6" dur="1" fill="hold">
                                          <p:stCondLst>
                                            <p:cond delay="0"/>
                                          </p:stCondLst>
                                        </p:cTn>
                                        <p:tgtEl>
                                          <p:spTgt spid="416797">
                                            <p:txEl>
                                              <p:pRg st="0" end="0"/>
                                            </p:txEl>
                                          </p:spTgt>
                                        </p:tgtEl>
                                        <p:attrNameLst>
                                          <p:attrName>style.visibility</p:attrName>
                                        </p:attrNameLst>
                                      </p:cBhvr>
                                      <p:to>
                                        <p:strVal val="visible"/>
                                      </p:to>
                                    </p:set>
                                    <p:animEffect transition="in" filter="fade">
                                      <p:cBhvr>
                                        <p:cTn id="7" dur="500"/>
                                        <p:tgtEl>
                                          <p:spTgt spid="41679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6798"/>
                                        </p:tgtEl>
                                        <p:attrNameLst>
                                          <p:attrName>style.visibility</p:attrName>
                                        </p:attrNameLst>
                                      </p:cBhvr>
                                      <p:to>
                                        <p:strVal val="visible"/>
                                      </p:to>
                                    </p:set>
                                    <p:animEffect transition="in" filter="fade">
                                      <p:cBhvr>
                                        <p:cTn id="12" dur="500"/>
                                        <p:tgtEl>
                                          <p:spTgt spid="416798"/>
                                        </p:tgtEl>
                                      </p:cBhvr>
                                    </p:animEffect>
                                  </p:childTnLst>
                                </p:cTn>
                              </p:par>
                              <p:par>
                                <p:cTn id="13" presetID="22" presetClass="entr" presetSubtype="1" fill="hold" grpId="0" nodeType="withEffect">
                                  <p:stCondLst>
                                    <p:cond delay="500"/>
                                  </p:stCondLst>
                                  <p:childTnLst>
                                    <p:set>
                                      <p:cBhvr>
                                        <p:cTn id="14" dur="1" fill="hold">
                                          <p:stCondLst>
                                            <p:cond delay="0"/>
                                          </p:stCondLst>
                                        </p:cTn>
                                        <p:tgtEl>
                                          <p:spTgt spid="416806"/>
                                        </p:tgtEl>
                                        <p:attrNameLst>
                                          <p:attrName>style.visibility</p:attrName>
                                        </p:attrNameLst>
                                      </p:cBhvr>
                                      <p:to>
                                        <p:strVal val="visible"/>
                                      </p:to>
                                    </p:set>
                                    <p:animEffect transition="in" filter="wipe(up)">
                                      <p:cBhvr>
                                        <p:cTn id="15" dur="500"/>
                                        <p:tgtEl>
                                          <p:spTgt spid="416806"/>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416799"/>
                                        </p:tgtEl>
                                        <p:attrNameLst>
                                          <p:attrName>style.visibility</p:attrName>
                                        </p:attrNameLst>
                                      </p:cBhvr>
                                      <p:to>
                                        <p:strVal val="visible"/>
                                      </p:to>
                                    </p:set>
                                    <p:animEffect transition="in" filter="fade">
                                      <p:cBhvr>
                                        <p:cTn id="18" dur="500"/>
                                        <p:tgtEl>
                                          <p:spTgt spid="416799"/>
                                        </p:tgtEl>
                                      </p:cBhvr>
                                    </p:animEffect>
                                  </p:childTnLst>
                                </p:cTn>
                              </p:par>
                              <p:par>
                                <p:cTn id="19" presetID="10" presetClass="entr" presetSubtype="0" fill="hold" nodeType="withEffect">
                                  <p:stCondLst>
                                    <p:cond delay="2000"/>
                                  </p:stCondLst>
                                  <p:childTnLst>
                                    <p:set>
                                      <p:cBhvr>
                                        <p:cTn id="20" dur="1" fill="hold">
                                          <p:stCondLst>
                                            <p:cond delay="0"/>
                                          </p:stCondLst>
                                        </p:cTn>
                                        <p:tgtEl>
                                          <p:spTgt spid="416797">
                                            <p:txEl>
                                              <p:pRg st="2" end="2"/>
                                            </p:txEl>
                                          </p:spTgt>
                                        </p:tgtEl>
                                        <p:attrNameLst>
                                          <p:attrName>style.visibility</p:attrName>
                                        </p:attrNameLst>
                                      </p:cBhvr>
                                      <p:to>
                                        <p:strVal val="visible"/>
                                      </p:to>
                                    </p:set>
                                    <p:animEffect transition="in" filter="fade">
                                      <p:cBhvr>
                                        <p:cTn id="21" dur="500"/>
                                        <p:tgtEl>
                                          <p:spTgt spid="416797">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416797">
                                            <p:txEl>
                                              <p:pRg st="5" end="5"/>
                                            </p:txEl>
                                          </p:spTgt>
                                        </p:tgtEl>
                                        <p:attrNameLst>
                                          <p:attrName>style.visibility</p:attrName>
                                        </p:attrNameLst>
                                      </p:cBhvr>
                                      <p:to>
                                        <p:strVal val="visible"/>
                                      </p:to>
                                    </p:set>
                                    <p:animEffect transition="in" filter="fade">
                                      <p:cBhvr>
                                        <p:cTn id="26" dur="500"/>
                                        <p:tgtEl>
                                          <p:spTgt spid="416797">
                                            <p:txEl>
                                              <p:pRg st="5" end="5"/>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416797">
                                            <p:txEl>
                                              <p:pRg st="7" end="7"/>
                                            </p:txEl>
                                          </p:spTgt>
                                        </p:tgtEl>
                                        <p:attrNameLst>
                                          <p:attrName>style.visibility</p:attrName>
                                        </p:attrNameLst>
                                      </p:cBhvr>
                                      <p:to>
                                        <p:strVal val="visible"/>
                                      </p:to>
                                    </p:set>
                                    <p:animEffect transition="in" filter="fade">
                                      <p:cBhvr>
                                        <p:cTn id="31" dur="500"/>
                                        <p:tgtEl>
                                          <p:spTgt spid="41679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98" grpId="0" animBg="1"/>
      <p:bldP spid="416799" grpId="0" animBg="1"/>
      <p:bldP spid="416806"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altLang="en-US"/>
              <a:t>Rectification example</a:t>
            </a:r>
          </a:p>
        </p:txBody>
      </p:sp>
      <p:sp>
        <p:nvSpPr>
          <p:cNvPr id="147459" name="Rectangle 3"/>
          <p:cNvSpPr>
            <a:spLocks noGrp="1" noChangeArrowheads="1"/>
          </p:cNvSpPr>
          <p:nvPr>
            <p:ph type="body" idx="1"/>
          </p:nvPr>
        </p:nvSpPr>
        <p:spPr/>
        <p:txBody>
          <a:bodyPr/>
          <a:lstStyle/>
          <a:p>
            <a:endParaRPr lang="en-US" altLang="en-US"/>
          </a:p>
        </p:txBody>
      </p:sp>
      <p:pic>
        <p:nvPicPr>
          <p:cNvPr id="147460" name="Picture 5" descr="Rectification3"/>
          <p:cNvPicPr>
            <a:picLocks noChangeAspect="1" noChangeArrowheads="1"/>
          </p:cNvPicPr>
          <p:nvPr/>
        </p:nvPicPr>
        <p:blipFill>
          <a:blip r:embed="rId3">
            <a:extLst>
              <a:ext uri="{28A0092B-C50C-407E-A947-70E740481C1C}">
                <a14:useLocalDpi xmlns:a14="http://schemas.microsoft.com/office/drawing/2010/main" val="0"/>
              </a:ext>
            </a:extLst>
          </a:blip>
          <a:srcRect r="26967" b="55083"/>
          <a:stretch>
            <a:fillRect/>
          </a:stretch>
        </p:blipFill>
        <p:spPr bwMode="auto">
          <a:xfrm>
            <a:off x="1600200" y="1143000"/>
            <a:ext cx="5715000"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1" name="Picture 6" descr="Rectification4"/>
          <p:cNvPicPr>
            <a:picLocks noChangeAspect="1" noChangeArrowheads="1"/>
          </p:cNvPicPr>
          <p:nvPr/>
        </p:nvPicPr>
        <p:blipFill>
          <a:blip r:embed="rId4">
            <a:extLst>
              <a:ext uri="{28A0092B-C50C-407E-A947-70E740481C1C}">
                <a14:useLocalDpi xmlns:a14="http://schemas.microsoft.com/office/drawing/2010/main" val="0"/>
              </a:ext>
            </a:extLst>
          </a:blip>
          <a:srcRect t="48813" r="22858"/>
          <a:stretch>
            <a:fillRect/>
          </a:stretch>
        </p:blipFill>
        <p:spPr bwMode="auto">
          <a:xfrm>
            <a:off x="1447800" y="3560763"/>
            <a:ext cx="6248400" cy="268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4897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Custom Design">
  <a:themeElements>
    <a:clrScheme name="Custom Design 2">
      <a:dk1>
        <a:srgbClr val="737373"/>
      </a:dk1>
      <a:lt1>
        <a:srgbClr val="FFFFFF"/>
      </a:lt1>
      <a:dk2>
        <a:srgbClr val="4D59AB"/>
      </a:dk2>
      <a:lt2>
        <a:srgbClr val="FFFFFF"/>
      </a:lt2>
      <a:accent1>
        <a:srgbClr val="8A8F05"/>
      </a:accent1>
      <a:accent2>
        <a:srgbClr val="E0AD12"/>
      </a:accent2>
      <a:accent3>
        <a:srgbClr val="B2B5D2"/>
      </a:accent3>
      <a:accent4>
        <a:srgbClr val="DADADA"/>
      </a:accent4>
      <a:accent5>
        <a:srgbClr val="C4C6AA"/>
      </a:accent5>
      <a:accent6>
        <a:srgbClr val="CB9C0F"/>
      </a:accent6>
      <a:hlink>
        <a:srgbClr val="C27D05"/>
      </a:hlink>
      <a:folHlink>
        <a:srgbClr val="732466"/>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4D59AB"/>
        </a:lt1>
        <a:dk2>
          <a:srgbClr val="000000"/>
        </a:dk2>
        <a:lt2>
          <a:srgbClr val="737373"/>
        </a:lt2>
        <a:accent1>
          <a:srgbClr val="8A8F05"/>
        </a:accent1>
        <a:accent2>
          <a:srgbClr val="E0AD12"/>
        </a:accent2>
        <a:accent3>
          <a:srgbClr val="B2B5D2"/>
        </a:accent3>
        <a:accent4>
          <a:srgbClr val="000000"/>
        </a:accent4>
        <a:accent5>
          <a:srgbClr val="C4C6AA"/>
        </a:accent5>
        <a:accent6>
          <a:srgbClr val="CB9C0F"/>
        </a:accent6>
        <a:hlink>
          <a:srgbClr val="C27D05"/>
        </a:hlink>
        <a:folHlink>
          <a:srgbClr val="732466"/>
        </a:folHlink>
      </a:clrScheme>
      <a:clrMap bg1="lt1" tx1="dk1" bg2="lt2" tx2="dk2" accent1="accent1" accent2="accent2" accent3="accent3" accent4="accent4" accent5="accent5" accent6="accent6" hlink="hlink" folHlink="folHlink"/>
    </a:extraClrScheme>
    <a:extraClrScheme>
      <a:clrScheme name="Custom Design 2">
        <a:dk1>
          <a:srgbClr val="737373"/>
        </a:dk1>
        <a:lt1>
          <a:srgbClr val="FFFFFF"/>
        </a:lt1>
        <a:dk2>
          <a:srgbClr val="4D59AB"/>
        </a:dk2>
        <a:lt2>
          <a:srgbClr val="FFFFFF"/>
        </a:lt2>
        <a:accent1>
          <a:srgbClr val="8A8F05"/>
        </a:accent1>
        <a:accent2>
          <a:srgbClr val="E0AD12"/>
        </a:accent2>
        <a:accent3>
          <a:srgbClr val="B2B5D2"/>
        </a:accent3>
        <a:accent4>
          <a:srgbClr val="DADADA"/>
        </a:accent4>
        <a:accent5>
          <a:srgbClr val="C4C6AA"/>
        </a:accent5>
        <a:accent6>
          <a:srgbClr val="CB9C0F"/>
        </a:accent6>
        <a:hlink>
          <a:srgbClr val="C27D05"/>
        </a:hlink>
        <a:folHlink>
          <a:srgbClr val="73246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19305</TotalTime>
  <Words>8542</Words>
  <Application>Microsoft Office PowerPoint</Application>
  <PresentationFormat>On-screen Show (4:3)</PresentationFormat>
  <Paragraphs>1248</Paragraphs>
  <Slides>142</Slides>
  <Notes>95</Notes>
  <HiddenSlides>15</HiddenSlides>
  <MMClips>2</MMClips>
  <ScaleCrop>false</ScaleCrop>
  <HeadingPairs>
    <vt:vector size="8" baseType="variant">
      <vt:variant>
        <vt:lpstr>Fonts Used</vt:lpstr>
      </vt:variant>
      <vt:variant>
        <vt:i4>11</vt:i4>
      </vt:variant>
      <vt:variant>
        <vt:lpstr>Theme</vt:lpstr>
      </vt:variant>
      <vt:variant>
        <vt:i4>14</vt:i4>
      </vt:variant>
      <vt:variant>
        <vt:lpstr>Embedded OLE Servers</vt:lpstr>
      </vt:variant>
      <vt:variant>
        <vt:i4>2</vt:i4>
      </vt:variant>
      <vt:variant>
        <vt:lpstr>Slide Titles</vt:lpstr>
      </vt:variant>
      <vt:variant>
        <vt:i4>142</vt:i4>
      </vt:variant>
    </vt:vector>
  </HeadingPairs>
  <TitlesOfParts>
    <vt:vector size="169" baseType="lpstr">
      <vt:lpstr>Arial</vt:lpstr>
      <vt:lpstr>Calibri</vt:lpstr>
      <vt:lpstr>Cambria Math</vt:lpstr>
      <vt:lpstr>Consolas</vt:lpstr>
      <vt:lpstr>Courier New</vt:lpstr>
      <vt:lpstr>EngraversGothic BT Regular</vt:lpstr>
      <vt:lpstr>Futura Bk BT</vt:lpstr>
      <vt:lpstr>Orator Std</vt:lpstr>
      <vt:lpstr>Times New Roman</vt:lpstr>
      <vt:lpstr>Verdana</vt:lpstr>
      <vt:lpstr>Wingdings</vt:lpstr>
      <vt:lpstr>Custom Design</vt:lpstr>
      <vt:lpstr>Default Design</vt:lpstr>
      <vt:lpstr>1_Default Design</vt:lpstr>
      <vt:lpstr>2_Default Design</vt:lpstr>
      <vt:lpstr>13_Default Design</vt:lpstr>
      <vt:lpstr>Blank Presentation</vt:lpstr>
      <vt:lpstr>3_Office Theme</vt:lpstr>
      <vt:lpstr>1_Office Theme</vt:lpstr>
      <vt:lpstr>1_Blank Presentation</vt:lpstr>
      <vt:lpstr>4_Office Theme</vt:lpstr>
      <vt:lpstr>5_Office Theme</vt:lpstr>
      <vt:lpstr>Office Theme</vt:lpstr>
      <vt:lpstr>6_Office Theme</vt:lpstr>
      <vt:lpstr>7_Office Theme</vt:lpstr>
      <vt:lpstr>Equation</vt:lpstr>
      <vt:lpstr>Image</vt:lpstr>
      <vt:lpstr>PowerPoint Presentation</vt:lpstr>
      <vt:lpstr>Dimensionality Reduction Machine (3D to 2D)</vt:lpstr>
      <vt:lpstr>PowerPoint Presentation</vt:lpstr>
      <vt:lpstr>Calibrating the Camera</vt:lpstr>
      <vt:lpstr>Can we factorize M back to K [R | T]?</vt:lpstr>
      <vt:lpstr>PowerPoint Presentation</vt:lpstr>
      <vt:lpstr>PowerPoint Presentation</vt:lpstr>
      <vt:lpstr>PowerPoint Presentation</vt:lpstr>
      <vt:lpstr>Can we factorize M back to K [R | T]?</vt:lpstr>
      <vt:lpstr>Recovering the camera center</vt:lpstr>
      <vt:lpstr>Estimate of camera center</vt:lpstr>
      <vt:lpstr>Great! So now I have K and Rt</vt:lpstr>
      <vt:lpstr>Think-Pair-Share</vt:lpstr>
      <vt:lpstr>Shading</vt:lpstr>
      <vt:lpstr>Focus/defocus</vt:lpstr>
      <vt:lpstr>Texture</vt:lpstr>
      <vt:lpstr>Perspective effects</vt:lpstr>
      <vt:lpstr>Motion</vt:lpstr>
      <vt:lpstr>Occlusion</vt:lpstr>
      <vt:lpstr>PowerPoint Presentation</vt:lpstr>
      <vt:lpstr>PowerPoint Presentation</vt:lpstr>
      <vt:lpstr>PowerPoint Presentation</vt:lpstr>
      <vt:lpstr>PowerPoint Presentation</vt:lpstr>
      <vt:lpstr>Human eye</vt:lpstr>
      <vt:lpstr>Human eyes fixate on point in space – rotate so that corresponding images form in centers of fovea. </vt:lpstr>
      <vt:lpstr>PowerPoint Presentation</vt:lpstr>
      <vt:lpstr>PowerPoint Presentation</vt:lpstr>
      <vt:lpstr>Yes, you can be stereoblind.</vt:lpstr>
      <vt:lpstr>Random dot stereograms</vt:lpstr>
      <vt:lpstr>Random dot stereograms</vt:lpstr>
      <vt:lpstr>Random dot stereograms</vt:lpstr>
      <vt:lpstr>Random dot stereograms</vt:lpstr>
      <vt:lpstr>PowerPoint Presentation</vt:lpstr>
      <vt:lpstr>PowerPoint Presentation</vt:lpstr>
      <vt:lpstr>Random dot stereograms</vt:lpstr>
      <vt:lpstr>Autostereograms – ‘Magic Eye’</vt:lpstr>
      <vt:lpstr>PowerPoint Presentation</vt:lpstr>
      <vt:lpstr>Stereo attention is weird wrt. mind’s eye</vt:lpstr>
      <vt:lpstr>Stereo photography and stereo viewers</vt:lpstr>
      <vt:lpstr>Anaglyph stereo</vt:lpstr>
      <vt:lpstr>PowerPoint Presentation</vt:lpstr>
      <vt:lpstr>PowerPoint Presentation</vt:lpstr>
      <vt:lpstr>Wiggle images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multiple views?</vt:lpstr>
      <vt:lpstr>PowerPoint Presentation</vt:lpstr>
      <vt:lpstr>Why multiple views?</vt:lpstr>
      <vt:lpstr>Multiple views</vt:lpstr>
      <vt:lpstr>Multi-view geometry problems</vt:lpstr>
      <vt:lpstr>Multi-view geometry problems</vt:lpstr>
      <vt:lpstr>Multi-view geometry problems</vt:lpstr>
      <vt:lpstr>Multi-view geometry problems</vt:lpstr>
      <vt:lpstr>Multiple views - Dogception</vt:lpstr>
      <vt:lpstr>Estimating scene shape </vt:lpstr>
      <vt:lpstr>Estimating depth with stereo</vt:lpstr>
      <vt:lpstr>Geometry for a simple stereo system</vt:lpstr>
      <vt:lpstr>PowerPoint Presentation</vt:lpstr>
      <vt:lpstr>PowerPoint Presentation</vt:lpstr>
      <vt:lpstr>Depth from disparity</vt:lpstr>
      <vt:lpstr>Depth from disparity</vt:lpstr>
      <vt:lpstr>What do we need to know?</vt:lpstr>
      <vt:lpstr>Correspondence for every pixel. Where do we need to search?</vt:lpstr>
      <vt:lpstr>Wouldn’t it be nice to know  where matches can live?   Epipolar geometry Constrains 2D search to 1D</vt:lpstr>
      <vt:lpstr>Key idea: Epipolar constraint</vt:lpstr>
      <vt:lpstr>Epipolar geometry: notation</vt:lpstr>
      <vt:lpstr>Epipolar geometry: notation</vt:lpstr>
      <vt:lpstr>Think Pair Share</vt:lpstr>
      <vt:lpstr>Example: Converging cameras</vt:lpstr>
      <vt:lpstr>Example: Motion parallel to image plane</vt:lpstr>
      <vt:lpstr>Example: Forward motion</vt:lpstr>
      <vt:lpstr>What is this useful for?</vt:lpstr>
      <vt:lpstr>Epipolar lines</vt:lpstr>
      <vt:lpstr>What is this useful for?</vt:lpstr>
      <vt:lpstr>What is this useful for?</vt:lpstr>
      <vt:lpstr>VLFeat’s 800 most confident matches among 10,000+ local features.</vt:lpstr>
      <vt:lpstr>Keep only the matches at are “inliers” with respect to the “best” fundamental matrix</vt:lpstr>
      <vt:lpstr>Epipolar constraint: Calibrated case</vt:lpstr>
      <vt:lpstr>Epipolar constraint: Calibrated case</vt:lpstr>
      <vt:lpstr>Epipolar constraint: Calibrated case</vt:lpstr>
      <vt:lpstr>Epipolar constraint: Calibrated case</vt:lpstr>
      <vt:lpstr>Epipolar constraint: Calibrated case</vt:lpstr>
      <vt:lpstr>Essential matrix</vt:lpstr>
      <vt:lpstr>Properties of the Essential matrix</vt:lpstr>
      <vt:lpstr>Epipolar constraint: Uncalibrated case</vt:lpstr>
      <vt:lpstr>The Fundamental Matrix</vt:lpstr>
      <vt:lpstr>Properties of the Fundamental matrix</vt:lpstr>
      <vt:lpstr>F in more detail</vt:lpstr>
      <vt:lpstr>Estimating the Fundamental Matrix</vt:lpstr>
      <vt:lpstr>Estimating the Fundamental Matrix</vt:lpstr>
      <vt:lpstr>8-point algorithm</vt:lpstr>
      <vt:lpstr>8-point algorithm</vt:lpstr>
      <vt:lpstr>Need to enforce singularity constraint</vt:lpstr>
      <vt:lpstr>8-point algorithm</vt:lpstr>
      <vt:lpstr>Problem with eight-point algorithm</vt:lpstr>
      <vt:lpstr>Problem with eight-point algorithm</vt:lpstr>
      <vt:lpstr>The normalized eight-point algorithm</vt:lpstr>
      <vt:lpstr>7-point algorithm</vt:lpstr>
      <vt:lpstr>“Gold standard” algorithm</vt:lpstr>
      <vt:lpstr>Comparison of estimation algorithms</vt:lpstr>
      <vt:lpstr>We can get projection matrices P and P’ up to a projective ambiguity</vt:lpstr>
      <vt:lpstr>From epipolar geometry to camera calibration</vt:lpstr>
      <vt:lpstr>Let’s recap…</vt:lpstr>
      <vt:lpstr>PowerPoint Presentation</vt:lpstr>
      <vt:lpstr>Example: solving for translation</vt:lpstr>
      <vt:lpstr>Example: solving for translation</vt:lpstr>
      <vt:lpstr>Least squares: Robustness to noise</vt:lpstr>
      <vt:lpstr>Least squares line fitting</vt:lpstr>
      <vt:lpstr>Least squares: Robustness to noise</vt:lpstr>
      <vt:lpstr>Robust least squares (to deal with outliers)</vt:lpstr>
      <vt:lpstr>Choosing the scale: Just right</vt:lpstr>
      <vt:lpstr>Choosing the scale: Too small</vt:lpstr>
      <vt:lpstr>Choosing the scale: Too large</vt:lpstr>
      <vt:lpstr>Robust estimation: Details</vt:lpstr>
      <vt:lpstr>Fitting and Alignment: Methods</vt:lpstr>
      <vt:lpstr>VLFeat’s 800 most confident matches  among 10,000+ local features.</vt:lpstr>
      <vt:lpstr>Example: solving for translation</vt:lpstr>
      <vt:lpstr>Example: solving for translation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choose parameters?</vt:lpstr>
      <vt:lpstr>VLFeat’s SIFT produces 800 most confident matches among 10,000+ local features.</vt:lpstr>
      <vt:lpstr>Epipolar lines</vt:lpstr>
      <vt:lpstr>Keep only the matches at are “inliers” with respect to the “best” fundamental matrix</vt:lpstr>
      <vt:lpstr>RANSAC conclusions</vt:lpstr>
      <vt:lpstr>Scanline alignment via rectification</vt:lpstr>
      <vt:lpstr>Stereo image rectification</vt:lpstr>
      <vt:lpstr>Stereo image rectification</vt:lpstr>
      <vt:lpstr>Rectification example</vt:lpstr>
    </vt:vector>
  </TitlesOfParts>
  <Company>UT-Austin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Kristen Grauman</dc:creator>
  <cp:lastModifiedBy>James</cp:lastModifiedBy>
  <cp:revision>178</cp:revision>
  <cp:lastPrinted>2011-03-24T02:38:38Z</cp:lastPrinted>
  <dcterms:created xsi:type="dcterms:W3CDTF">2011-02-22T03:49:47Z</dcterms:created>
  <dcterms:modified xsi:type="dcterms:W3CDTF">2020-04-06T23:32:21Z</dcterms:modified>
</cp:coreProperties>
</file>