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85" r:id="rId3"/>
    <p:sldMasterId id="2147483697" r:id="rId4"/>
    <p:sldMasterId id="2147483709" r:id="rId5"/>
    <p:sldMasterId id="2147483721" r:id="rId6"/>
  </p:sldMasterIdLst>
  <p:notesMasterIdLst>
    <p:notesMasterId r:id="rId118"/>
  </p:notesMasterIdLst>
  <p:sldIdLst>
    <p:sldId id="1112" r:id="rId7"/>
    <p:sldId id="867" r:id="rId8"/>
    <p:sldId id="868" r:id="rId9"/>
    <p:sldId id="295" r:id="rId10"/>
    <p:sldId id="869" r:id="rId11"/>
    <p:sldId id="870" r:id="rId12"/>
    <p:sldId id="871" r:id="rId13"/>
    <p:sldId id="872" r:id="rId14"/>
    <p:sldId id="658" r:id="rId15"/>
    <p:sldId id="601" r:id="rId16"/>
    <p:sldId id="602" r:id="rId17"/>
    <p:sldId id="659" r:id="rId18"/>
    <p:sldId id="654" r:id="rId19"/>
    <p:sldId id="655" r:id="rId20"/>
    <p:sldId id="661" r:id="rId21"/>
    <p:sldId id="660" r:id="rId22"/>
    <p:sldId id="673" r:id="rId23"/>
    <p:sldId id="304" r:id="rId24"/>
    <p:sldId id="264" r:id="rId25"/>
    <p:sldId id="277" r:id="rId26"/>
    <p:sldId id="288" r:id="rId27"/>
    <p:sldId id="275" r:id="rId28"/>
    <p:sldId id="276" r:id="rId29"/>
    <p:sldId id="280" r:id="rId30"/>
    <p:sldId id="342" r:id="rId31"/>
    <p:sldId id="863" r:id="rId32"/>
    <p:sldId id="865" r:id="rId33"/>
    <p:sldId id="864" r:id="rId34"/>
    <p:sldId id="281" r:id="rId35"/>
    <p:sldId id="343" r:id="rId36"/>
    <p:sldId id="344" r:id="rId37"/>
    <p:sldId id="289" r:id="rId38"/>
    <p:sldId id="291" r:id="rId39"/>
    <p:sldId id="293" r:id="rId40"/>
    <p:sldId id="294" r:id="rId41"/>
    <p:sldId id="296" r:id="rId42"/>
    <p:sldId id="298" r:id="rId43"/>
    <p:sldId id="292" r:id="rId44"/>
    <p:sldId id="297" r:id="rId45"/>
    <p:sldId id="290" r:id="rId46"/>
    <p:sldId id="366" r:id="rId47"/>
    <p:sldId id="367" r:id="rId48"/>
    <p:sldId id="368" r:id="rId49"/>
    <p:sldId id="369" r:id="rId50"/>
    <p:sldId id="370" r:id="rId51"/>
    <p:sldId id="371" r:id="rId52"/>
    <p:sldId id="378" r:id="rId53"/>
    <p:sldId id="875" r:id="rId54"/>
    <p:sldId id="299" r:id="rId55"/>
    <p:sldId id="300" r:id="rId56"/>
    <p:sldId id="359" r:id="rId57"/>
    <p:sldId id="360" r:id="rId58"/>
    <p:sldId id="345" r:id="rId59"/>
    <p:sldId id="346" r:id="rId60"/>
    <p:sldId id="347" r:id="rId61"/>
    <p:sldId id="377" r:id="rId62"/>
    <p:sldId id="286" r:id="rId63"/>
    <p:sldId id="287" r:id="rId64"/>
    <p:sldId id="259" r:id="rId65"/>
    <p:sldId id="316" r:id="rId66"/>
    <p:sldId id="372" r:id="rId67"/>
    <p:sldId id="317" r:id="rId68"/>
    <p:sldId id="318" r:id="rId69"/>
    <p:sldId id="319" r:id="rId70"/>
    <p:sldId id="321" r:id="rId71"/>
    <p:sldId id="323" r:id="rId72"/>
    <p:sldId id="324" r:id="rId73"/>
    <p:sldId id="325" r:id="rId74"/>
    <p:sldId id="329" r:id="rId75"/>
    <p:sldId id="330" r:id="rId76"/>
    <p:sldId id="327" r:id="rId77"/>
    <p:sldId id="328" r:id="rId78"/>
    <p:sldId id="331" r:id="rId79"/>
    <p:sldId id="337" r:id="rId80"/>
    <p:sldId id="374" r:id="rId81"/>
    <p:sldId id="311" r:id="rId82"/>
    <p:sldId id="314" r:id="rId83"/>
    <p:sldId id="271" r:id="rId84"/>
    <p:sldId id="273" r:id="rId85"/>
    <p:sldId id="272" r:id="rId86"/>
    <p:sldId id="362" r:id="rId87"/>
    <p:sldId id="364" r:id="rId88"/>
    <p:sldId id="365" r:id="rId89"/>
    <p:sldId id="335" r:id="rId90"/>
    <p:sldId id="301" r:id="rId91"/>
    <p:sldId id="332" r:id="rId92"/>
    <p:sldId id="302" r:id="rId93"/>
    <p:sldId id="303" r:id="rId94"/>
    <p:sldId id="341" r:id="rId95"/>
    <p:sldId id="333" r:id="rId96"/>
    <p:sldId id="334" r:id="rId97"/>
    <p:sldId id="375" r:id="rId98"/>
    <p:sldId id="873" r:id="rId99"/>
    <p:sldId id="306" r:id="rId100"/>
    <p:sldId id="326" r:id="rId101"/>
    <p:sldId id="307" r:id="rId102"/>
    <p:sldId id="313" r:id="rId103"/>
    <p:sldId id="874" r:id="rId104"/>
    <p:sldId id="361" r:id="rId105"/>
    <p:sldId id="380" r:id="rId106"/>
    <p:sldId id="376" r:id="rId107"/>
    <p:sldId id="349" r:id="rId108"/>
    <p:sldId id="350" r:id="rId109"/>
    <p:sldId id="352" r:id="rId110"/>
    <p:sldId id="353" r:id="rId111"/>
    <p:sldId id="354" r:id="rId112"/>
    <p:sldId id="355" r:id="rId113"/>
    <p:sldId id="351" r:id="rId114"/>
    <p:sldId id="373" r:id="rId115"/>
    <p:sldId id="381" r:id="rId116"/>
    <p:sldId id="876" r:id="rId1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Neural networks wrap up" id="{A6259092-B5D0-493C-8A07-217DC8FE2A46}">
          <p14:sldIdLst>
            <p14:sldId id="1112"/>
          </p14:sldIdLst>
        </p14:section>
        <p14:section name="NeurIPS 2017" id="{94284B26-D6C5-4488-826E-CF9753E5BC4B}">
          <p14:sldIdLst>
            <p14:sldId id="867"/>
            <p14:sldId id="868"/>
            <p14:sldId id="295"/>
            <p14:sldId id="869"/>
            <p14:sldId id="870"/>
            <p14:sldId id="871"/>
            <p14:sldId id="872"/>
          </p14:sldIdLst>
        </p14:section>
        <p14:section name="Anatomy of an AI System" id="{4C1F909E-3E76-4742-B1C5-793AF5EC39F9}">
          <p14:sldIdLst>
            <p14:sldId id="658"/>
            <p14:sldId id="601"/>
            <p14:sldId id="602"/>
            <p14:sldId id="659"/>
            <p14:sldId id="654"/>
            <p14:sldId id="655"/>
          </p14:sldIdLst>
        </p14:section>
        <p14:section name="Brooks" id="{58B3EA8F-AED5-4117-976E-9CB6AAD6C40F}">
          <p14:sldIdLst>
            <p14:sldId id="661"/>
            <p14:sldId id="660"/>
          </p14:sldIdLst>
        </p14:section>
        <p14:section name="Project 4 issues" id="{9A5DDDD9-BC34-44E3-A02D-E5E70DDCB0B6}">
          <p14:sldIdLst>
            <p14:sldId id="673"/>
          </p14:sldIdLst>
        </p14:section>
        <p14:section name="Untitled Section" id="{431D35EA-912F-49AC-AC92-4A9A0FF8BD46}">
          <p14:sldIdLst>
            <p14:sldId id="304"/>
            <p14:sldId id="264"/>
            <p14:sldId id="277"/>
            <p14:sldId id="288"/>
          </p14:sldIdLst>
        </p14:section>
        <p14:section name="Calibrating color response" id="{5F6966CC-74EB-4D95-85FF-FE4C111B23FB}">
          <p14:sldIdLst>
            <p14:sldId id="275"/>
            <p14:sldId id="276"/>
            <p14:sldId id="280"/>
            <p14:sldId id="342"/>
            <p14:sldId id="863"/>
            <p14:sldId id="865"/>
            <p14:sldId id="864"/>
            <p14:sldId id="281"/>
            <p14:sldId id="343"/>
            <p14:sldId id="344"/>
            <p14:sldId id="289"/>
            <p14:sldId id="291"/>
            <p14:sldId id="293"/>
            <p14:sldId id="294"/>
            <p14:sldId id="296"/>
            <p14:sldId id="298"/>
            <p14:sldId id="292"/>
            <p14:sldId id="297"/>
            <p14:sldId id="290"/>
          </p14:sldIdLst>
        </p14:section>
        <p14:section name="Tesla crash" id="{2C454710-924B-4551-A305-E75A2B375A32}">
          <p14:sldIdLst>
            <p14:sldId id="366"/>
            <p14:sldId id="367"/>
            <p14:sldId id="368"/>
            <p14:sldId id="369"/>
            <p14:sldId id="370"/>
            <p14:sldId id="371"/>
            <p14:sldId id="378"/>
            <p14:sldId id="875"/>
          </p14:sldIdLst>
        </p14:section>
        <p14:section name="Filters!" id="{E90699FB-D209-43E4-BC1D-BDAA92E61B02}">
          <p14:sldIdLst>
            <p14:sldId id="299"/>
            <p14:sldId id="300"/>
            <p14:sldId id="359"/>
            <p14:sldId id="360"/>
          </p14:sldIdLst>
        </p14:section>
        <p14:section name="Lena and Fabio" id="{EF2C9C33-6600-4B02-B585-F33DF7BBED1F}">
          <p14:sldIdLst>
            <p14:sldId id="345"/>
            <p14:sldId id="346"/>
            <p14:sldId id="347"/>
            <p14:sldId id="377"/>
          </p14:sldIdLst>
        </p14:section>
        <p14:section name="Untitled Section" id="{112EC152-B052-4C07-8A60-A2C743A37B13}">
          <p14:sldIdLst>
            <p14:sldId id="286"/>
            <p14:sldId id="287"/>
            <p14:sldId id="259"/>
            <p14:sldId id="316"/>
            <p14:sldId id="372"/>
            <p14:sldId id="317"/>
            <p14:sldId id="318"/>
            <p14:sldId id="319"/>
            <p14:sldId id="321"/>
            <p14:sldId id="323"/>
            <p14:sldId id="324"/>
            <p14:sldId id="325"/>
            <p14:sldId id="329"/>
            <p14:sldId id="330"/>
            <p14:sldId id="327"/>
            <p14:sldId id="328"/>
            <p14:sldId id="331"/>
            <p14:sldId id="337"/>
            <p14:sldId id="374"/>
          </p14:sldIdLst>
        </p14:section>
        <p14:section name="Untitled Section" id="{D8830D00-B88E-4926-8182-4B3F188FC0A1}">
          <p14:sldIdLst>
            <p14:sldId id="311"/>
            <p14:sldId id="314"/>
            <p14:sldId id="271"/>
            <p14:sldId id="273"/>
            <p14:sldId id="272"/>
            <p14:sldId id="362"/>
            <p14:sldId id="364"/>
            <p14:sldId id="365"/>
            <p14:sldId id="335"/>
            <p14:sldId id="301"/>
            <p14:sldId id="332"/>
            <p14:sldId id="302"/>
            <p14:sldId id="303"/>
            <p14:sldId id="341"/>
            <p14:sldId id="333"/>
            <p14:sldId id="334"/>
            <p14:sldId id="375"/>
            <p14:sldId id="873"/>
            <p14:sldId id="306"/>
            <p14:sldId id="326"/>
            <p14:sldId id="307"/>
            <p14:sldId id="313"/>
            <p14:sldId id="874"/>
            <p14:sldId id="361"/>
            <p14:sldId id="380"/>
            <p14:sldId id="376"/>
          </p14:sldIdLst>
        </p14:section>
        <p14:section name="Easy outro" id="{1A4BF714-776F-4498-9560-388BE7C9B241}">
          <p14:sldIdLst>
            <p14:sldId id="349"/>
            <p14:sldId id="350"/>
            <p14:sldId id="352"/>
            <p14:sldId id="353"/>
            <p14:sldId id="354"/>
            <p14:sldId id="355"/>
            <p14:sldId id="351"/>
          </p14:sldIdLst>
        </p14:section>
        <p14:section name="More issues" id="{1088391D-97C8-4CC7-944F-5F1EF64D67B4}">
          <p14:sldIdLst>
            <p14:sldId id="373"/>
            <p14:sldId id="381"/>
          </p14:sldIdLst>
        </p14:section>
        <p14:section name="Debugging Vision Systems in a Privacy-protecting Way" id="{8F153885-FF0B-439F-88B8-BD94814644B9}">
          <p14:sldIdLst>
            <p14:sldId id="87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836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110" autoAdjust="0"/>
    <p:restoredTop sz="78495" autoAdjust="0"/>
  </p:normalViewPr>
  <p:slideViewPr>
    <p:cSldViewPr snapToGrid="0">
      <p:cViewPr varScale="1">
        <p:scale>
          <a:sx n="98" d="100"/>
          <a:sy n="98" d="100"/>
        </p:scale>
        <p:origin x="1812" y="90"/>
      </p:cViewPr>
      <p:guideLst/>
    </p:cSldViewPr>
  </p:slideViewPr>
  <p:notesTextViewPr>
    <p:cViewPr>
      <p:scale>
        <a:sx n="1" d="1"/>
        <a:sy n="1" d="1"/>
      </p:scale>
      <p:origin x="0" y="0"/>
    </p:cViewPr>
  </p:notesTextViewPr>
  <p:sorterViewPr>
    <p:cViewPr>
      <p:scale>
        <a:sx n="100" d="100"/>
        <a:sy n="100" d="100"/>
      </p:scale>
      <p:origin x="0" y="-25267"/>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117" Type="http://schemas.openxmlformats.org/officeDocument/2006/relationships/slide" Target="slides/slide111.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12" Type="http://schemas.openxmlformats.org/officeDocument/2006/relationships/slide" Target="slides/slide106.xml"/><Relationship Id="rId16" Type="http://schemas.openxmlformats.org/officeDocument/2006/relationships/slide" Target="slides/slide10.xml"/><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102" Type="http://schemas.openxmlformats.org/officeDocument/2006/relationships/slide" Target="slides/slide96.xml"/><Relationship Id="rId5" Type="http://schemas.openxmlformats.org/officeDocument/2006/relationships/slideMaster" Target="slideMasters/slideMaster5.xml"/><Relationship Id="rId90" Type="http://schemas.openxmlformats.org/officeDocument/2006/relationships/slide" Target="slides/slide84.xml"/><Relationship Id="rId95" Type="http://schemas.openxmlformats.org/officeDocument/2006/relationships/slide" Target="slides/slide89.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113" Type="http://schemas.openxmlformats.org/officeDocument/2006/relationships/slide" Target="slides/slide107.xml"/><Relationship Id="rId118" Type="http://schemas.openxmlformats.org/officeDocument/2006/relationships/notesMaster" Target="notesMasters/notesMaster1.xml"/><Relationship Id="rId80" Type="http://schemas.openxmlformats.org/officeDocument/2006/relationships/slide" Target="slides/slide74.xml"/><Relationship Id="rId85" Type="http://schemas.openxmlformats.org/officeDocument/2006/relationships/slide" Target="slides/slide79.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slide" Target="slides/slide27.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08" Type="http://schemas.openxmlformats.org/officeDocument/2006/relationships/slide" Target="slides/slide102.xml"/><Relationship Id="rId54" Type="http://schemas.openxmlformats.org/officeDocument/2006/relationships/slide" Target="slides/slide48.xml"/><Relationship Id="rId70" Type="http://schemas.openxmlformats.org/officeDocument/2006/relationships/slide" Target="slides/slide64.xml"/><Relationship Id="rId75" Type="http://schemas.openxmlformats.org/officeDocument/2006/relationships/slide" Target="slides/slide69.xml"/><Relationship Id="rId91" Type="http://schemas.openxmlformats.org/officeDocument/2006/relationships/slide" Target="slides/slide85.xml"/><Relationship Id="rId96" Type="http://schemas.openxmlformats.org/officeDocument/2006/relationships/slide" Target="slides/slide90.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7.xml"/><Relationship Id="rId28" Type="http://schemas.openxmlformats.org/officeDocument/2006/relationships/slide" Target="slides/slide22.xml"/><Relationship Id="rId49" Type="http://schemas.openxmlformats.org/officeDocument/2006/relationships/slide" Target="slides/slide43.xml"/><Relationship Id="rId114" Type="http://schemas.openxmlformats.org/officeDocument/2006/relationships/slide" Target="slides/slide108.xml"/><Relationship Id="rId119" Type="http://schemas.openxmlformats.org/officeDocument/2006/relationships/presProps" Target="presProps.xml"/><Relationship Id="rId44" Type="http://schemas.openxmlformats.org/officeDocument/2006/relationships/slide" Target="slides/slide38.xml"/><Relationship Id="rId60" Type="http://schemas.openxmlformats.org/officeDocument/2006/relationships/slide" Target="slides/slide54.xml"/><Relationship Id="rId65" Type="http://schemas.openxmlformats.org/officeDocument/2006/relationships/slide" Target="slides/slide59.xml"/><Relationship Id="rId81" Type="http://schemas.openxmlformats.org/officeDocument/2006/relationships/slide" Target="slides/slide75.xml"/><Relationship Id="rId86" Type="http://schemas.openxmlformats.org/officeDocument/2006/relationships/slide" Target="slides/slide80.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slide" Target="slides/slide10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120" Type="http://schemas.openxmlformats.org/officeDocument/2006/relationships/viewProps" Target="viewProps.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slide" Target="slides/slide104.xml"/><Relationship Id="rId115" Type="http://schemas.openxmlformats.org/officeDocument/2006/relationships/slide" Target="slides/slide109.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121" Type="http://schemas.openxmlformats.org/officeDocument/2006/relationships/theme" Target="theme/theme1.xml"/><Relationship Id="rId3" Type="http://schemas.openxmlformats.org/officeDocument/2006/relationships/slideMaster" Target="slideMasters/slideMaster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116" Type="http://schemas.openxmlformats.org/officeDocument/2006/relationships/slide" Target="slides/slide110.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slide" Target="slides/slide105.xml"/><Relationship Id="rId15" Type="http://schemas.openxmlformats.org/officeDocument/2006/relationships/slide" Target="slides/slide9.xml"/><Relationship Id="rId36" Type="http://schemas.openxmlformats.org/officeDocument/2006/relationships/slide" Target="slides/slide30.xml"/><Relationship Id="rId57" Type="http://schemas.openxmlformats.org/officeDocument/2006/relationships/slide" Target="slides/slide51.xml"/><Relationship Id="rId106" Type="http://schemas.openxmlformats.org/officeDocument/2006/relationships/slide" Target="slides/slide100.xml"/><Relationship Id="rId10" Type="http://schemas.openxmlformats.org/officeDocument/2006/relationships/slide" Target="slides/slide4.xml"/><Relationship Id="rId31" Type="http://schemas.openxmlformats.org/officeDocument/2006/relationships/slide" Target="slides/slide25.xml"/><Relationship Id="rId52" Type="http://schemas.openxmlformats.org/officeDocument/2006/relationships/slide" Target="slides/slide46.xml"/><Relationship Id="rId73" Type="http://schemas.openxmlformats.org/officeDocument/2006/relationships/slide" Target="slides/slide67.xml"/><Relationship Id="rId78" Type="http://schemas.openxmlformats.org/officeDocument/2006/relationships/slide" Target="slides/slide72.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1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6B935A-53F5-42CA-A060-F75555D2C9B6}" type="datetimeFigureOut">
              <a:rPr lang="en-US" smtClean="0"/>
              <a:t>4/18/2020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D0CC1A-0382-4061-9D8D-BE14D45EEA57}" type="slidenum">
              <a:rPr lang="en-US" smtClean="0"/>
              <a:t>‹#›</a:t>
            </a:fld>
            <a:endParaRPr lang="en-US"/>
          </a:p>
        </p:txBody>
      </p:sp>
    </p:spTree>
    <p:extLst>
      <p:ext uri="{BB962C8B-B14F-4D97-AF65-F5344CB8AC3E}">
        <p14:creationId xmlns:p14="http://schemas.microsoft.com/office/powerpoint/2010/main" val="18586605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en.wikipedia.org/wiki/Detroit" TargetMode="External"/><Relationship Id="rId2" Type="http://schemas.openxmlformats.org/officeDocument/2006/relationships/slide" Target="../slides/slide33.xml"/><Relationship Id="rId1" Type="http://schemas.openxmlformats.org/officeDocument/2006/relationships/notesMaster" Target="../notesMasters/notesMaster1.xml"/><Relationship Id="rId4" Type="http://schemas.openxmlformats.org/officeDocument/2006/relationships/hyperlink" Target="https://en.wikipedia.org/wiki/Michigan" TargetMode="Externa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s://en.wikipedia.org/wiki/Institute_of_Electrical_and_Electronics_Engineers" TargetMode="External"/><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3" Type="http://schemas.openxmlformats.org/officeDocument/2006/relationships/hyperlink" Target="https://link.springer.com/chapter/10.1007/978-3-319-46487-9_19" TargetMode="External"/><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3" Type="http://schemas.openxmlformats.org/officeDocument/2006/relationships/hyperlink" Target="http://link.springer.com/chapter/10.1007/978-3-642-33718-5_12" TargetMode="External"/><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C839A6-008C-4A28-B9D2-6B4E741E06E2}"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6594999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Fritz Lang’s Metropolis as viewed. (1927)</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9F083F-3855-42A0-B2D0-2C8B6B465D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0644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Alchemy -&gt; protoscience</a:t>
            </a:r>
          </a:p>
          <a:p>
            <a:r>
              <a:rPr lang="en-US" dirty="0"/>
              <a:t>Turn lead into gold</a:t>
            </a:r>
          </a:p>
          <a:p>
            <a:endParaRPr lang="en-US" dirty="0"/>
          </a:p>
          <a:p>
            <a:r>
              <a:rPr lang="en-US" sz="1200" b="0" i="0" kern="1200" dirty="0">
                <a:solidFill>
                  <a:schemeClr val="tx1"/>
                </a:solidFill>
                <a:effectLst/>
                <a:latin typeface="+mn-lt"/>
                <a:ea typeface="+mn-ea"/>
                <a:cs typeface="+mn-cs"/>
              </a:rPr>
              <a:t>The medieval forerunner of chemistry, based on the supposed transformation of matter. It was concerned particularly with attempts to convert base metals into gold or to find a universal elixir.</a:t>
            </a:r>
          </a:p>
          <a:p>
            <a:r>
              <a:rPr lang="en-US" sz="1200" b="0" i="1" kern="1200" dirty="0">
                <a:solidFill>
                  <a:schemeClr val="tx1"/>
                </a:solidFill>
                <a:effectLst/>
                <a:latin typeface="+mn-lt"/>
                <a:ea typeface="+mn-ea"/>
                <a:cs typeface="+mn-cs"/>
              </a:rPr>
              <a:t>synonyms: </a:t>
            </a:r>
            <a:r>
              <a:rPr lang="en-US" sz="1200" b="0" i="0" kern="1200" dirty="0">
                <a:solidFill>
                  <a:schemeClr val="tx1"/>
                </a:solidFill>
                <a:effectLst/>
                <a:latin typeface="+mn-lt"/>
                <a:ea typeface="+mn-ea"/>
                <a:cs typeface="+mn-cs"/>
              </a:rPr>
              <a:t>chemistry;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 seemingly magical process of transformation, creation, or combination.</a:t>
            </a:r>
          </a:p>
          <a:p>
            <a:r>
              <a:rPr lang="en-US" sz="1200" b="0" i="0" kern="1200" dirty="0">
                <a:solidFill>
                  <a:schemeClr val="tx1"/>
                </a:solidFill>
                <a:effectLst/>
                <a:latin typeface="+mn-lt"/>
                <a:ea typeface="+mn-ea"/>
                <a:cs typeface="+mn-cs"/>
              </a:rPr>
              <a:t>	 -&gt; "finding the person who's right for you requires a very subtle alchemy"</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9F083F-3855-42A0-B2D0-2C8B6B465D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21240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https://www.youtube.com/watch?v=ORHFOnaEzPc</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9F083F-3855-42A0-B2D0-2C8B6B465D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40213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alchemy is ok, there is a place for alchemy…alchemists invented metallurgy, textile dying, glass making, and making medicine.</a:t>
            </a:r>
          </a:p>
          <a:p>
            <a:r>
              <a:rPr lang="en-US" dirty="0"/>
              <a:t>…but they also thought you could cure diseases with leeches, and transmute base metals into gold.”</a:t>
            </a:r>
          </a:p>
          <a:p>
            <a:endParaRPr lang="en-US" dirty="0"/>
          </a:p>
          <a:p>
            <a:endParaRPr lang="en-US" dirty="0"/>
          </a:p>
          <a:p>
            <a:r>
              <a:rPr lang="en-US" dirty="0"/>
              <a:t>“…scientists had to dismantle 2000 years of alchemic theories.”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9F083F-3855-42A0-B2D0-2C8B6B465D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65115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https://www.facebook.com/yann.lecun/posts/10154938130592143</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9F083F-3855-42A0-B2D0-2C8B6B465D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69018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https://www.facebook.com/yann.lecun/posts/10154938130592143</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9F083F-3855-42A0-B2D0-2C8B6B465D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87557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http://www.fast.ai/2018/08/10/fastai-diu-imagenet/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AF55D7-41DC-43A8-A8FE-913361CDB0B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11333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Suppose a person tells us that a particular photo is of people playing Frisbee in the park, then we naturally assume that they can answer questions like “what is the shape of a Frisbee?”, “roughly how far can a person throw a Frisbee?”, “can a person eat a Frisbee?”, “roughly how many people play Frisbee at once?”, “can a 3 month old person play Frisbee?”, “is today’s weather suitable for playing Frisbee?”; in contrast we would not expect a person from another culture who says they have no idea what is happening in the picture to be able to answer all those questions. Today’s image labelling systems that routinely give correct labels, like “people playing Frisbee in a park” to online photos, have no chance of answering those questions. Besides the fact that all they can do is label more images and can not answer questions at all, they have no idea what a person is, that parks are usually outside, that people have ages, that weather is anything more than how it makes a photo look, etc., etc.</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AF55D7-41DC-43A8-A8FE-913361CDB0B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08841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http://rodneybrooks.com/blog/</a:t>
            </a:r>
          </a:p>
        </p:txBody>
      </p:sp>
      <p:sp>
        <p:nvSpPr>
          <p:cNvPr id="4" name="Slide Number Placeholder 3"/>
          <p:cNvSpPr>
            <a:spLocks noGrp="1"/>
          </p:cNvSpPr>
          <p:nvPr>
            <p:ph type="sldNum" sz="quarter" idx="5"/>
          </p:nvPr>
        </p:nvSpPr>
        <p:spPr/>
        <p:txBody>
          <a:bodyPr/>
          <a:lstStyle/>
          <a:p>
            <a:fld id="{7DAF55D7-41DC-43A8-A8FE-913361CDB0B9}" type="slidenum">
              <a:rPr lang="en-US" smtClean="0"/>
              <a:t>16</a:t>
            </a:fld>
            <a:endParaRPr lang="en-US"/>
          </a:p>
        </p:txBody>
      </p:sp>
    </p:spTree>
    <p:extLst>
      <p:ext uri="{BB962C8B-B14F-4D97-AF65-F5344CB8AC3E}">
        <p14:creationId xmlns:p14="http://schemas.microsoft.com/office/powerpoint/2010/main" val="20336361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http://www.isrtv.com/forums/topic/12039-custom-button-box-for-iracing/</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71A369-A4B5-40ED-AA5D-8206DB827C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2611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have tried to make this neutral / apolitical.</a:t>
            </a:r>
          </a:p>
          <a:p>
            <a:endParaRPr lang="en-US" dirty="0"/>
          </a:p>
          <a:p>
            <a:r>
              <a:rPr lang="en-US" dirty="0"/>
              <a:t>I do not intend to offend anyone; nor project my personal opinion onto you.</a:t>
            </a:r>
          </a:p>
          <a:p>
            <a:endParaRPr lang="en-US" dirty="0"/>
          </a:p>
        </p:txBody>
      </p:sp>
      <p:sp>
        <p:nvSpPr>
          <p:cNvPr id="4" name="Slide Number Placeholder 3"/>
          <p:cNvSpPr>
            <a:spLocks noGrp="1"/>
          </p:cNvSpPr>
          <p:nvPr>
            <p:ph type="sldNum" sz="quarter" idx="10"/>
          </p:nvPr>
        </p:nvSpPr>
        <p:spPr/>
        <p:txBody>
          <a:bodyPr/>
          <a:lstStyle/>
          <a:p>
            <a:fld id="{B2D0CC1A-0382-4061-9D8D-BE14D45EEA57}" type="slidenum">
              <a:rPr lang="en-US" smtClean="0"/>
              <a:t>19</a:t>
            </a:fld>
            <a:endParaRPr lang="en-US"/>
          </a:p>
        </p:txBody>
      </p:sp>
    </p:spTree>
    <p:extLst>
      <p:ext uri="{BB962C8B-B14F-4D97-AF65-F5344CB8AC3E}">
        <p14:creationId xmlns:p14="http://schemas.microsoft.com/office/powerpoint/2010/main" val="38442831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http://www.npr.org/2014/11/13/363517842/for-decades-kodak-s-shirley-cards-set-photography-s-skin-tone-standard</a:t>
            </a:r>
          </a:p>
          <a:p>
            <a:endParaRPr lang="en-US" dirty="0"/>
          </a:p>
          <a:p>
            <a:endParaRPr lang="en-US" dirty="0"/>
          </a:p>
        </p:txBody>
      </p:sp>
      <p:sp>
        <p:nvSpPr>
          <p:cNvPr id="4" name="Slide Number Placeholder 3"/>
          <p:cNvSpPr>
            <a:spLocks noGrp="1"/>
          </p:cNvSpPr>
          <p:nvPr>
            <p:ph type="sldNum" sz="quarter" idx="10"/>
          </p:nvPr>
        </p:nvSpPr>
        <p:spPr/>
        <p:txBody>
          <a:bodyPr/>
          <a:lstStyle/>
          <a:p>
            <a:fld id="{B2D0CC1A-0382-4061-9D8D-BE14D45EEA57}" type="slidenum">
              <a:rPr lang="en-US" smtClean="0"/>
              <a:t>22</a:t>
            </a:fld>
            <a:endParaRPr lang="en-US"/>
          </a:p>
        </p:txBody>
      </p:sp>
    </p:spTree>
    <p:extLst>
      <p:ext uri="{BB962C8B-B14F-4D97-AF65-F5344CB8AC3E}">
        <p14:creationId xmlns:p14="http://schemas.microsoft.com/office/powerpoint/2010/main" val="32048719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Cyan Yellow Magenta Black</a:t>
            </a:r>
          </a:p>
          <a:p>
            <a:endParaRPr lang="en-US" dirty="0"/>
          </a:p>
          <a:p>
            <a:r>
              <a:rPr lang="en-US" dirty="0"/>
              <a:t>Paper contrast ratios:</a:t>
            </a:r>
          </a:p>
          <a:p>
            <a:r>
              <a:rPr lang="en-US" dirty="0"/>
              <a:t>https://www.dpreview.com/forums/thread/2848210</a:t>
            </a:r>
          </a:p>
          <a:p>
            <a:r>
              <a:rPr lang="en-US" dirty="0"/>
              <a:t>Typical silver-halide photo lab printers such as Noritsu QSS or Fuji Frontier have a print contrast between 65-85:1. </a:t>
            </a:r>
          </a:p>
          <a:p>
            <a:r>
              <a:rPr lang="en-US" dirty="0"/>
              <a:t>Inkjets can top 150:1 on the glossiest papers with high-end inks or be well below 50:1 on fine art matte papers. Something, obviously, has to give between screen and print. </a:t>
            </a:r>
          </a:p>
        </p:txBody>
      </p:sp>
      <p:sp>
        <p:nvSpPr>
          <p:cNvPr id="4" name="Slide Number Placeholder 3"/>
          <p:cNvSpPr>
            <a:spLocks noGrp="1"/>
          </p:cNvSpPr>
          <p:nvPr>
            <p:ph type="sldNum" sz="quarter" idx="10"/>
          </p:nvPr>
        </p:nvSpPr>
        <p:spPr/>
        <p:txBody>
          <a:bodyPr/>
          <a:lstStyle/>
          <a:p>
            <a:fld id="{B2D0CC1A-0382-4061-9D8D-BE14D45EEA57}" type="slidenum">
              <a:rPr lang="en-US" smtClean="0"/>
              <a:t>23</a:t>
            </a:fld>
            <a:endParaRPr lang="en-US"/>
          </a:p>
        </p:txBody>
      </p:sp>
    </p:spTree>
    <p:extLst>
      <p:ext uri="{BB962C8B-B14F-4D97-AF65-F5344CB8AC3E}">
        <p14:creationId xmlns:p14="http://schemas.microsoft.com/office/powerpoint/2010/main" val="38909409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of slide: so let’s go back in time to before digital cameras – let’s go back to the mid 1950s.</a:t>
            </a:r>
          </a:p>
        </p:txBody>
      </p:sp>
      <p:sp>
        <p:nvSpPr>
          <p:cNvPr id="4" name="Slide Number Placeholder 3"/>
          <p:cNvSpPr>
            <a:spLocks noGrp="1"/>
          </p:cNvSpPr>
          <p:nvPr>
            <p:ph type="sldNum" sz="quarter" idx="10"/>
          </p:nvPr>
        </p:nvSpPr>
        <p:spPr/>
        <p:txBody>
          <a:bodyPr/>
          <a:lstStyle/>
          <a:p>
            <a:fld id="{B2D0CC1A-0382-4061-9D8D-BE14D45EEA57}" type="slidenum">
              <a:rPr lang="en-US" smtClean="0"/>
              <a:t>24</a:t>
            </a:fld>
            <a:endParaRPr lang="en-US"/>
          </a:p>
        </p:txBody>
      </p:sp>
    </p:spTree>
    <p:extLst>
      <p:ext uri="{BB962C8B-B14F-4D97-AF65-F5344CB8AC3E}">
        <p14:creationId xmlns:p14="http://schemas.microsoft.com/office/powerpoint/2010/main" val="16015535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https://en.wikipedia.org/wiki/Kodachrome</a:t>
            </a:r>
          </a:p>
          <a:p>
            <a:r>
              <a:rPr lang="en-US" dirty="0"/>
              <a:t>http://www.picture-newsletter.com/kodak/</a:t>
            </a:r>
          </a:p>
          <a:p>
            <a:endParaRPr lang="en-US" dirty="0"/>
          </a:p>
          <a:p>
            <a:r>
              <a:rPr lang="en-US" dirty="0"/>
              <a:t>Originally, the price of the processing of a roll of film was included in the cost of the film.</a:t>
            </a:r>
          </a:p>
          <a:p>
            <a:r>
              <a:rPr lang="en-US" dirty="0"/>
              <a:t>Around ~1954, this changed</a:t>
            </a:r>
          </a:p>
          <a:p>
            <a:pPr marL="800100" lvl="1" indent="-34290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10"/>
          </p:nvPr>
        </p:nvSpPr>
        <p:spPr/>
        <p:txBody>
          <a:bodyPr/>
          <a:lstStyle/>
          <a:p>
            <a:fld id="{B2D0CC1A-0382-4061-9D8D-BE14D45EEA57}" type="slidenum">
              <a:rPr lang="en-US" smtClean="0"/>
              <a:t>25</a:t>
            </a:fld>
            <a:endParaRPr lang="en-US"/>
          </a:p>
        </p:txBody>
      </p:sp>
    </p:spTree>
    <p:extLst>
      <p:ext uri="{BB962C8B-B14F-4D97-AF65-F5344CB8AC3E}">
        <p14:creationId xmlns:p14="http://schemas.microsoft.com/office/powerpoint/2010/main" val="32574151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https://www.flickr.com/photos/yankeedog57/5653210777</a:t>
            </a:r>
          </a:p>
          <a:p>
            <a:r>
              <a:rPr lang="en-US" dirty="0"/>
              <a:t>Photo - 2011</a:t>
            </a:r>
          </a:p>
          <a:p>
            <a:endParaRPr lang="en-US" dirty="0"/>
          </a:p>
          <a:p>
            <a:r>
              <a:rPr lang="en-US" dirty="0"/>
              <a:t>In </a:t>
            </a:r>
            <a:r>
              <a:rPr lang="en-US" sz="1200" b="0" i="0" kern="1200" dirty="0">
                <a:solidFill>
                  <a:schemeClr val="tx1"/>
                </a:solidFill>
                <a:effectLst/>
                <a:latin typeface="+mn-lt"/>
                <a:ea typeface="+mn-ea"/>
                <a:cs typeface="+mn-cs"/>
              </a:rPr>
              <a:t>downtown Pittsburgh, PA.</a:t>
            </a:r>
          </a:p>
          <a:p>
            <a:r>
              <a:rPr lang="en-US" dirty="0"/>
              <a:t>https://en.wikipedia.org/wiki/Foto_Hut</a:t>
            </a:r>
          </a:p>
        </p:txBody>
      </p:sp>
      <p:sp>
        <p:nvSpPr>
          <p:cNvPr id="4" name="Slide Number Placeholder 3"/>
          <p:cNvSpPr>
            <a:spLocks noGrp="1"/>
          </p:cNvSpPr>
          <p:nvPr>
            <p:ph type="sldNum" sz="quarter" idx="5"/>
          </p:nvPr>
        </p:nvSpPr>
        <p:spPr/>
        <p:txBody>
          <a:bodyPr/>
          <a:lstStyle/>
          <a:p>
            <a:fld id="{B2D0CC1A-0382-4061-9D8D-BE14D45EEA57}" type="slidenum">
              <a:rPr lang="en-US" smtClean="0"/>
              <a:t>26</a:t>
            </a:fld>
            <a:endParaRPr lang="en-US"/>
          </a:p>
        </p:txBody>
      </p:sp>
    </p:spTree>
    <p:extLst>
      <p:ext uri="{BB962C8B-B14F-4D97-AF65-F5344CB8AC3E}">
        <p14:creationId xmlns:p14="http://schemas.microsoft.com/office/powerpoint/2010/main" val="20351549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https://global.canon/en/technology/interview/dreamlabo/index.html</a:t>
            </a:r>
          </a:p>
        </p:txBody>
      </p:sp>
      <p:sp>
        <p:nvSpPr>
          <p:cNvPr id="4" name="Slide Number Placeholder 3"/>
          <p:cNvSpPr>
            <a:spLocks noGrp="1"/>
          </p:cNvSpPr>
          <p:nvPr>
            <p:ph type="sldNum" sz="quarter" idx="5"/>
          </p:nvPr>
        </p:nvSpPr>
        <p:spPr/>
        <p:txBody>
          <a:bodyPr/>
          <a:lstStyle/>
          <a:p>
            <a:fld id="{B2D0CC1A-0382-4061-9D8D-BE14D45EEA57}" type="slidenum">
              <a:rPr lang="en-US" smtClean="0"/>
              <a:t>27</a:t>
            </a:fld>
            <a:endParaRPr lang="en-US"/>
          </a:p>
        </p:txBody>
      </p:sp>
    </p:spTree>
    <p:extLst>
      <p:ext uri="{BB962C8B-B14F-4D97-AF65-F5344CB8AC3E}">
        <p14:creationId xmlns:p14="http://schemas.microsoft.com/office/powerpoint/2010/main" val="25414782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Process is finicky; need regular color calibration.</a:t>
            </a:r>
          </a:p>
          <a:p>
            <a:endParaRPr lang="en-US" dirty="0"/>
          </a:p>
        </p:txBody>
      </p:sp>
      <p:sp>
        <p:nvSpPr>
          <p:cNvPr id="4" name="Slide Number Placeholder 3"/>
          <p:cNvSpPr>
            <a:spLocks noGrp="1"/>
          </p:cNvSpPr>
          <p:nvPr>
            <p:ph type="sldNum" sz="quarter" idx="5"/>
          </p:nvPr>
        </p:nvSpPr>
        <p:spPr/>
        <p:txBody>
          <a:bodyPr/>
          <a:lstStyle/>
          <a:p>
            <a:fld id="{B2D0CC1A-0382-4061-9D8D-BE14D45EEA57}" type="slidenum">
              <a:rPr lang="en-US" smtClean="0"/>
              <a:t>28</a:t>
            </a:fld>
            <a:endParaRPr lang="en-US"/>
          </a:p>
        </p:txBody>
      </p:sp>
    </p:spTree>
    <p:extLst>
      <p:ext uri="{BB962C8B-B14F-4D97-AF65-F5344CB8AC3E}">
        <p14:creationId xmlns:p14="http://schemas.microsoft.com/office/powerpoint/2010/main" val="30541533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Anyone see any issues with this approach?</a:t>
            </a:r>
          </a:p>
          <a:p>
            <a:endParaRPr lang="en-US" dirty="0"/>
          </a:p>
          <a:p>
            <a:r>
              <a:rPr lang="en-US" dirty="0"/>
              <a:t>This one is not actually the original Shirley.</a:t>
            </a:r>
          </a:p>
          <a:p>
            <a:endParaRPr lang="en-US" dirty="0"/>
          </a:p>
          <a:p>
            <a:endParaRPr lang="en-US" dirty="0"/>
          </a:p>
          <a:p>
            <a:r>
              <a:rPr lang="en-US" dirty="0"/>
              <a:t>From </a:t>
            </a:r>
            <a:r>
              <a:rPr lang="en-US" dirty="0" err="1"/>
              <a:t>HowToGeek</a:t>
            </a:r>
            <a:r>
              <a:rPr lang="en-US" dirty="0"/>
              <a:t>: https://www.howtogeek.com/trivia/photo-lab-printers-are-calibrated-using-a-tool-known-as-a/?answer=1</a:t>
            </a:r>
          </a:p>
          <a:p>
            <a:endParaRPr lang="en-US" dirty="0"/>
          </a:p>
          <a:p>
            <a:r>
              <a:rPr lang="en-US" dirty="0"/>
              <a:t>“</a:t>
            </a:r>
            <a:r>
              <a:rPr lang="en-US" sz="1200" b="0" i="0" kern="1200" dirty="0">
                <a:solidFill>
                  <a:schemeClr val="tx1"/>
                </a:solidFill>
                <a:effectLst/>
                <a:latin typeface="+mn-lt"/>
                <a:ea typeface="+mn-ea"/>
                <a:cs typeface="+mn-cs"/>
              </a:rPr>
              <a:t>Although photo development technology advanced significantly over the course of the 20th century, no amount of automation every proved to be a perfect replacement for the human eye and the </a:t>
            </a:r>
            <a:r>
              <a:rPr lang="en-US" sz="1200" b="0" i="0" kern="1200" dirty="0" err="1">
                <a:solidFill>
                  <a:schemeClr val="tx1"/>
                </a:solidFill>
                <a:effectLst/>
                <a:latin typeface="+mn-lt"/>
                <a:ea typeface="+mn-ea"/>
                <a:cs typeface="+mn-cs"/>
              </a:rPr>
              <a:t>viewers</a:t>
            </a:r>
            <a:r>
              <a:rPr lang="en-US" sz="1200" b="0" i="0" kern="1200" dirty="0">
                <a:solidFill>
                  <a:schemeClr val="tx1"/>
                </a:solidFill>
                <a:effectLst/>
                <a:latin typeface="+mn-lt"/>
                <a:ea typeface="+mn-ea"/>
                <a:cs typeface="+mn-cs"/>
              </a:rPr>
              <a:t> acknowledgement that a photo looked balanced and pleasing.</a:t>
            </a:r>
            <a:br>
              <a:rPr lang="en-US" dirty="0"/>
            </a:br>
            <a:br>
              <a:rPr lang="en-US" dirty="0"/>
            </a:br>
            <a:r>
              <a:rPr lang="en-US" sz="1200" b="0" i="0" kern="1200" dirty="0">
                <a:solidFill>
                  <a:schemeClr val="tx1"/>
                </a:solidFill>
                <a:effectLst/>
                <a:latin typeface="+mn-lt"/>
                <a:ea typeface="+mn-ea"/>
                <a:cs typeface="+mn-cs"/>
              </a:rPr>
              <a:t>In the 1950s when the Kodak film monopoly was broken up and independent photo labs sprung up across the U.S., Kodak came up with a novel way to help all these independent labs calibrate their equipment properly: Shirley cards. The cards were actually photo negatives that were developed on the local lab equipment to test color density, tone, and contrast. The original Kodak model was named Shirley and the name stuck: for the ensuing decades the test negatives and the resulting 4×6 photos were known was Shirley cards regardless of whether or not Shirley appeared on them.</a:t>
            </a:r>
            <a:br>
              <a:rPr lang="en-US" dirty="0"/>
            </a:br>
            <a:br>
              <a:rPr lang="en-US" dirty="0"/>
            </a:br>
            <a:r>
              <a:rPr lang="en-US" sz="1200" b="0" i="0" kern="1200" dirty="0">
                <a:solidFill>
                  <a:schemeClr val="tx1"/>
                </a:solidFill>
                <a:effectLst/>
                <a:latin typeface="+mn-lt"/>
                <a:ea typeface="+mn-ea"/>
                <a:cs typeface="+mn-cs"/>
              </a:rPr>
              <a:t>Although the development process is largely entirely digital at this point (and most photographers no longer even use film), Shirley (and her photographic descendants) can still be found in photo lab calibration software today.”</a:t>
            </a:r>
            <a:endParaRPr lang="en-US" dirty="0"/>
          </a:p>
        </p:txBody>
      </p:sp>
      <p:sp>
        <p:nvSpPr>
          <p:cNvPr id="4" name="Slide Number Placeholder 3"/>
          <p:cNvSpPr>
            <a:spLocks noGrp="1"/>
          </p:cNvSpPr>
          <p:nvPr>
            <p:ph type="sldNum" sz="quarter" idx="10"/>
          </p:nvPr>
        </p:nvSpPr>
        <p:spPr/>
        <p:txBody>
          <a:bodyPr/>
          <a:lstStyle/>
          <a:p>
            <a:fld id="{B2D0CC1A-0382-4061-9D8D-BE14D45EEA57}" type="slidenum">
              <a:rPr lang="en-US" smtClean="0"/>
              <a:t>29</a:t>
            </a:fld>
            <a:endParaRPr lang="en-US"/>
          </a:p>
        </p:txBody>
      </p:sp>
    </p:spTree>
    <p:extLst>
      <p:ext uri="{BB962C8B-B14F-4D97-AF65-F5344CB8AC3E}">
        <p14:creationId xmlns:p14="http://schemas.microsoft.com/office/powerpoint/2010/main" val="3840635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Anyone see any issues with this approach?</a:t>
            </a:r>
          </a:p>
          <a:p>
            <a:endParaRPr lang="en-US" dirty="0"/>
          </a:p>
          <a:p>
            <a:endParaRPr lang="en-US" dirty="0"/>
          </a:p>
        </p:txBody>
      </p:sp>
      <p:sp>
        <p:nvSpPr>
          <p:cNvPr id="4" name="Slide Number Placeholder 3"/>
          <p:cNvSpPr>
            <a:spLocks noGrp="1"/>
          </p:cNvSpPr>
          <p:nvPr>
            <p:ph type="sldNum" sz="quarter" idx="10"/>
          </p:nvPr>
        </p:nvSpPr>
        <p:spPr/>
        <p:txBody>
          <a:bodyPr/>
          <a:lstStyle/>
          <a:p>
            <a:fld id="{B2D0CC1A-0382-4061-9D8D-BE14D45EEA57}" type="slidenum">
              <a:rPr lang="en-US" smtClean="0"/>
              <a:t>30</a:t>
            </a:fld>
            <a:endParaRPr lang="en-US"/>
          </a:p>
        </p:txBody>
      </p:sp>
    </p:spTree>
    <p:extLst>
      <p:ext uri="{BB962C8B-B14F-4D97-AF65-F5344CB8AC3E}">
        <p14:creationId xmlns:p14="http://schemas.microsoft.com/office/powerpoint/2010/main" val="10106877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hlinkClick r:id="rId3" tooltip="Detroit"/>
              </a:rPr>
              <a:t>Four Tops - Detroit</a:t>
            </a:r>
            <a:r>
              <a:rPr lang="en-US" dirty="0">
                <a:effectLst/>
              </a:rPr>
              <a:t>, </a:t>
            </a:r>
            <a:r>
              <a:rPr lang="en-US" dirty="0">
                <a:effectLst/>
                <a:hlinkClick r:id="rId4" tooltip="Michigan"/>
              </a:rPr>
              <a:t>Michigan</a:t>
            </a:r>
            <a:r>
              <a:rPr lang="en-US" dirty="0">
                <a:effectLst/>
              </a:rPr>
              <a:t> band who helped to define the city's Motown sound of the 1960s</a:t>
            </a:r>
          </a:p>
          <a:p>
            <a:endParaRPr lang="en-US" dirty="0">
              <a:effectLst/>
            </a:endParaRPr>
          </a:p>
          <a:p>
            <a:r>
              <a:rPr lang="en-US" dirty="0">
                <a:effectLst/>
              </a:rPr>
              <a:t>Song: Reach out (I’ll be there)</a:t>
            </a:r>
            <a:endParaRPr lang="en-US" dirty="0"/>
          </a:p>
        </p:txBody>
      </p:sp>
      <p:sp>
        <p:nvSpPr>
          <p:cNvPr id="4" name="Slide Number Placeholder 3"/>
          <p:cNvSpPr>
            <a:spLocks noGrp="1"/>
          </p:cNvSpPr>
          <p:nvPr>
            <p:ph type="sldNum" sz="quarter" idx="10"/>
          </p:nvPr>
        </p:nvSpPr>
        <p:spPr/>
        <p:txBody>
          <a:bodyPr/>
          <a:lstStyle/>
          <a:p>
            <a:fld id="{B2D0CC1A-0382-4061-9D8D-BE14D45EEA57}" type="slidenum">
              <a:rPr lang="en-US" smtClean="0"/>
              <a:t>33</a:t>
            </a:fld>
            <a:endParaRPr lang="en-US"/>
          </a:p>
        </p:txBody>
      </p:sp>
    </p:spTree>
    <p:extLst>
      <p:ext uri="{BB962C8B-B14F-4D97-AF65-F5344CB8AC3E}">
        <p14:creationId xmlns:p14="http://schemas.microsoft.com/office/powerpoint/2010/main" val="35266821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http://imgur.com/aWUHqz6</a:t>
            </a:r>
          </a:p>
        </p:txBody>
      </p:sp>
      <p:sp>
        <p:nvSpPr>
          <p:cNvPr id="4" name="Slide Number Placeholder 3"/>
          <p:cNvSpPr>
            <a:spLocks noGrp="1"/>
          </p:cNvSpPr>
          <p:nvPr>
            <p:ph type="sldNum" sz="quarter" idx="10"/>
          </p:nvPr>
        </p:nvSpPr>
        <p:spPr/>
        <p:txBody>
          <a:bodyPr/>
          <a:lstStyle/>
          <a:p>
            <a:fld id="{B2D0CC1A-0382-4061-9D8D-BE14D45EEA57}" type="slidenum">
              <a:rPr lang="en-US" smtClean="0"/>
              <a:t>35</a:t>
            </a:fld>
            <a:endParaRPr lang="en-US"/>
          </a:p>
        </p:txBody>
      </p:sp>
    </p:spTree>
    <p:extLst>
      <p:ext uri="{BB962C8B-B14F-4D97-AF65-F5344CB8AC3E}">
        <p14:creationId xmlns:p14="http://schemas.microsoft.com/office/powerpoint/2010/main" val="22291209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https://www.reddit.com/r/funny/comments/1tpe5n/the_hardest_part_of_being_in_a_biracial/</a:t>
            </a:r>
          </a:p>
        </p:txBody>
      </p:sp>
      <p:sp>
        <p:nvSpPr>
          <p:cNvPr id="4" name="Slide Number Placeholder 3"/>
          <p:cNvSpPr>
            <a:spLocks noGrp="1"/>
          </p:cNvSpPr>
          <p:nvPr>
            <p:ph type="sldNum" sz="quarter" idx="10"/>
          </p:nvPr>
        </p:nvSpPr>
        <p:spPr/>
        <p:txBody>
          <a:bodyPr/>
          <a:lstStyle/>
          <a:p>
            <a:fld id="{B2D0CC1A-0382-4061-9D8D-BE14D45EEA57}" type="slidenum">
              <a:rPr lang="en-US" smtClean="0"/>
              <a:t>36</a:t>
            </a:fld>
            <a:endParaRPr lang="en-US"/>
          </a:p>
        </p:txBody>
      </p:sp>
    </p:spTree>
    <p:extLst>
      <p:ext uri="{BB962C8B-B14F-4D97-AF65-F5344CB8AC3E}">
        <p14:creationId xmlns:p14="http://schemas.microsoft.com/office/powerpoint/2010/main" val="25881164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http://www.popphoto.com/gear/2014/08/camera-test-nikon-d810</a:t>
            </a:r>
          </a:p>
        </p:txBody>
      </p:sp>
      <p:sp>
        <p:nvSpPr>
          <p:cNvPr id="4" name="Slide Number Placeholder 3"/>
          <p:cNvSpPr>
            <a:spLocks noGrp="1"/>
          </p:cNvSpPr>
          <p:nvPr>
            <p:ph type="sldNum" sz="quarter" idx="10"/>
          </p:nvPr>
        </p:nvSpPr>
        <p:spPr/>
        <p:txBody>
          <a:bodyPr/>
          <a:lstStyle/>
          <a:p>
            <a:fld id="{B2D0CC1A-0382-4061-9D8D-BE14D45EEA57}" type="slidenum">
              <a:rPr lang="en-US" smtClean="0"/>
              <a:t>37</a:t>
            </a:fld>
            <a:endParaRPr lang="en-US"/>
          </a:p>
        </p:txBody>
      </p:sp>
    </p:spTree>
    <p:extLst>
      <p:ext uri="{BB962C8B-B14F-4D97-AF65-F5344CB8AC3E}">
        <p14:creationId xmlns:p14="http://schemas.microsoft.com/office/powerpoint/2010/main" val="12924314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D0CC1A-0382-4061-9D8D-BE14D45EEA57}" type="slidenum">
              <a:rPr lang="en-US" smtClean="0"/>
              <a:t>38</a:t>
            </a:fld>
            <a:endParaRPr lang="en-US"/>
          </a:p>
        </p:txBody>
      </p:sp>
    </p:spTree>
    <p:extLst>
      <p:ext uri="{BB962C8B-B14F-4D97-AF65-F5344CB8AC3E}">
        <p14:creationId xmlns:p14="http://schemas.microsoft.com/office/powerpoint/2010/main" val="10165713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https://www.theguardian.com/artanddesign/2013/jan/25/racism-colour-photography-exhibition</a:t>
            </a:r>
          </a:p>
          <a:p>
            <a:r>
              <a:rPr lang="en-US" dirty="0"/>
              <a:t>http://www.polaroidland.net/2013/04/06/polaroid-and-apartheid/</a:t>
            </a:r>
          </a:p>
          <a:p>
            <a:endParaRPr lang="en-US" dirty="0"/>
          </a:p>
          <a:p>
            <a:r>
              <a:rPr lang="en-US" dirty="0"/>
              <a:t>E.G., these articles on Polaroid and Apartheid are unconvincing as to what is truly going on.</a:t>
            </a:r>
          </a:p>
        </p:txBody>
      </p:sp>
      <p:sp>
        <p:nvSpPr>
          <p:cNvPr id="4" name="Slide Number Placeholder 3"/>
          <p:cNvSpPr>
            <a:spLocks noGrp="1"/>
          </p:cNvSpPr>
          <p:nvPr>
            <p:ph type="sldNum" sz="quarter" idx="10"/>
          </p:nvPr>
        </p:nvSpPr>
        <p:spPr/>
        <p:txBody>
          <a:bodyPr/>
          <a:lstStyle/>
          <a:p>
            <a:fld id="{B2D0CC1A-0382-4061-9D8D-BE14D45EEA57}" type="slidenum">
              <a:rPr lang="en-US" smtClean="0"/>
              <a:t>40</a:t>
            </a:fld>
            <a:endParaRPr lang="en-US"/>
          </a:p>
        </p:txBody>
      </p:sp>
    </p:spTree>
    <p:extLst>
      <p:ext uri="{BB962C8B-B14F-4D97-AF65-F5344CB8AC3E}">
        <p14:creationId xmlns:p14="http://schemas.microsoft.com/office/powerpoint/2010/main" val="3701919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As of March 13</a:t>
            </a:r>
            <a:r>
              <a:rPr lang="en-US" baseline="30000" dirty="0"/>
              <a:t>th</a:t>
            </a:r>
            <a:r>
              <a:rPr lang="en-US" dirty="0"/>
              <a:t> 2017 - $15 billion is still less than Snap, Inc. – makers of Snapchat - $25 billion market capitalization</a:t>
            </a:r>
          </a:p>
          <a:p>
            <a:r>
              <a:rPr lang="en-US" dirty="0"/>
              <a:t>More than Hershey - $23 </a:t>
            </a:r>
            <a:r>
              <a:rPr lang="en-US" dirty="0" err="1"/>
              <a:t>bil</a:t>
            </a:r>
            <a:endParaRPr lang="en-US" dirty="0"/>
          </a:p>
        </p:txBody>
      </p:sp>
      <p:sp>
        <p:nvSpPr>
          <p:cNvPr id="4" name="Slide Number Placeholder 3"/>
          <p:cNvSpPr>
            <a:spLocks noGrp="1"/>
          </p:cNvSpPr>
          <p:nvPr>
            <p:ph type="sldNum" sz="quarter" idx="10"/>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741F7D38-A548-45BB-8C12-6594C40DC729}" type="slidenum">
              <a:rPr kumimoji="0" lang="en-US" altLang="en-US" sz="13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41</a:t>
            </a:fld>
            <a:endPar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340138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https://www.tesla.com/blog/tragic-loss</a:t>
            </a:r>
          </a:p>
          <a:p>
            <a:r>
              <a:rPr lang="en-US" dirty="0"/>
              <a:t>http://www.theverge.com/2016/7/1/12085218/tesla-autopilot-crash-investigation-radar-automatic-emergency-braking</a:t>
            </a:r>
          </a:p>
        </p:txBody>
      </p:sp>
      <p:sp>
        <p:nvSpPr>
          <p:cNvPr id="4" name="Slide Number Placeholder 3"/>
          <p:cNvSpPr>
            <a:spLocks noGrp="1"/>
          </p:cNvSpPr>
          <p:nvPr>
            <p:ph type="sldNum" sz="quarter" idx="10"/>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741F7D38-A548-45BB-8C12-6594C40DC729}" type="slidenum">
              <a:rPr kumimoji="0" lang="en-US" altLang="en-US" sz="13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42</a:t>
            </a:fld>
            <a:endPar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812258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http://trucker.com/dashcam/dash-cam-week-blind-spots-bs</a:t>
            </a:r>
          </a:p>
        </p:txBody>
      </p:sp>
      <p:sp>
        <p:nvSpPr>
          <p:cNvPr id="4" name="Slide Number Placeholder 3"/>
          <p:cNvSpPr>
            <a:spLocks noGrp="1"/>
          </p:cNvSpPr>
          <p:nvPr>
            <p:ph type="sldNum" sz="quarter" idx="10"/>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741F7D38-A548-45BB-8C12-6594C40DC729}" type="slidenum">
              <a:rPr kumimoji="0" lang="en-US" altLang="en-US" sz="13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44</a:t>
            </a:fld>
            <a:endPar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968308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https://www.tesla.com/blog/tragic-loss</a:t>
            </a:r>
          </a:p>
          <a:p>
            <a:r>
              <a:rPr lang="en-US" dirty="0"/>
              <a:t>http://www.theverge.com/2016/7/1/12085218/tesla-autopilot-crash-investigation-radar-automatic-emergency-braking</a:t>
            </a:r>
          </a:p>
        </p:txBody>
      </p:sp>
      <p:sp>
        <p:nvSpPr>
          <p:cNvPr id="4" name="Slide Number Placeholder 3"/>
          <p:cNvSpPr>
            <a:spLocks noGrp="1"/>
          </p:cNvSpPr>
          <p:nvPr>
            <p:ph type="sldNum" sz="quarter" idx="10"/>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741F7D38-A548-45BB-8C12-6594C40DC729}" type="slidenum">
              <a:rPr kumimoji="0" lang="en-US" altLang="en-US" sz="13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45</a:t>
            </a:fld>
            <a:endPar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667792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https://www.tesla.com/sites/default/files/blog_attachments/tesla_survey_autopilot_awareness.pdf</a:t>
            </a:r>
          </a:p>
          <a:p>
            <a:endParaRPr lang="en-US" dirty="0"/>
          </a:p>
          <a:p>
            <a:r>
              <a:rPr lang="en-US" dirty="0"/>
              <a:t>https://static.nhtsa.gov/odi/inv/2016/INCLA-PE16007-7876.PDF</a:t>
            </a:r>
          </a:p>
        </p:txBody>
      </p:sp>
      <p:sp>
        <p:nvSpPr>
          <p:cNvPr id="4" name="Slide Number Placeholder 3"/>
          <p:cNvSpPr>
            <a:spLocks noGrp="1"/>
          </p:cNvSpPr>
          <p:nvPr>
            <p:ph type="sldNum" sz="quarter" idx="10"/>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741F7D38-A548-45BB-8C12-6594C40DC729}" type="slidenum">
              <a:rPr kumimoji="0" lang="en-US" altLang="en-US" sz="13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46</a:t>
            </a:fld>
            <a:endPar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616397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https://www.bbc.com/news/technology-47468391</a:t>
            </a:r>
          </a:p>
          <a:p>
            <a:r>
              <a:rPr lang="en-US" sz="1200" b="1" u="none" strike="noStrike" kern="1200" dirty="0">
                <a:solidFill>
                  <a:schemeClr val="tx1"/>
                </a:solidFill>
                <a:effectLst/>
                <a:latin typeface="+mn-lt"/>
                <a:ea typeface="+mn-ea"/>
                <a:cs typeface="+mn-cs"/>
              </a:rPr>
              <a:t>Uber 'not liable' for self-driving death</a:t>
            </a:r>
            <a:endParaRPr lang="en-US" dirty="0"/>
          </a:p>
        </p:txBody>
      </p:sp>
      <p:sp>
        <p:nvSpPr>
          <p:cNvPr id="4" name="Slide Number Placeholder 3"/>
          <p:cNvSpPr>
            <a:spLocks noGrp="1"/>
          </p:cNvSpPr>
          <p:nvPr>
            <p:ph type="sldNum" sz="quarter" idx="5"/>
          </p:nvPr>
        </p:nvSpPr>
        <p:spPr/>
        <p:txBody>
          <a:bodyPr/>
          <a:lstStyle/>
          <a:p>
            <a:fld id="{B2D0CC1A-0382-4061-9D8D-BE14D45EEA57}" type="slidenum">
              <a:rPr lang="en-US" smtClean="0"/>
              <a:t>47</a:t>
            </a:fld>
            <a:endParaRPr lang="en-US"/>
          </a:p>
        </p:txBody>
      </p:sp>
    </p:spTree>
    <p:extLst>
      <p:ext uri="{BB962C8B-B14F-4D97-AF65-F5344CB8AC3E}">
        <p14:creationId xmlns:p14="http://schemas.microsoft.com/office/powerpoint/2010/main" val="5087149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Niessner</a:t>
            </a:r>
            <a:r>
              <a:rPr lang="en-US" dirty="0"/>
              <a:t> tweet: </a:t>
            </a:r>
            <a:r>
              <a:rPr lang="en-US" sz="1200" b="0" i="0" kern="1200" dirty="0">
                <a:solidFill>
                  <a:schemeClr val="tx1"/>
                </a:solidFill>
                <a:effectLst/>
                <a:latin typeface="+mn-lt"/>
                <a:ea typeface="+mn-ea"/>
                <a:cs typeface="+mn-cs"/>
              </a:rPr>
              <a:t>https://twitter.com/MattNiessner/status/1142248675701248000?s=20</a:t>
            </a:r>
            <a:endParaRPr lang="en-US" dirty="0"/>
          </a:p>
        </p:txBody>
      </p:sp>
      <p:sp>
        <p:nvSpPr>
          <p:cNvPr id="4" name="Slide Number Placeholder 3"/>
          <p:cNvSpPr>
            <a:spLocks noGrp="1"/>
          </p:cNvSpPr>
          <p:nvPr>
            <p:ph type="sldNum" sz="quarter" idx="5"/>
          </p:nvPr>
        </p:nvSpPr>
        <p:spPr/>
        <p:txBody>
          <a:bodyPr/>
          <a:lstStyle/>
          <a:p>
            <a:fld id="{B2D0CC1A-0382-4061-9D8D-BE14D45EEA57}" type="slidenum">
              <a:rPr lang="en-US" smtClean="0"/>
              <a:t>48</a:t>
            </a:fld>
            <a:endParaRPr lang="en-US"/>
          </a:p>
        </p:txBody>
      </p:sp>
    </p:spTree>
    <p:extLst>
      <p:ext uri="{BB962C8B-B14F-4D97-AF65-F5344CB8AC3E}">
        <p14:creationId xmlns:p14="http://schemas.microsoft.com/office/powerpoint/2010/main" val="18401543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http://www.racked.com/2015/7/7/8906343/instagram-racism</a:t>
            </a:r>
          </a:p>
        </p:txBody>
      </p:sp>
      <p:sp>
        <p:nvSpPr>
          <p:cNvPr id="4" name="Slide Number Placeholder 3"/>
          <p:cNvSpPr>
            <a:spLocks noGrp="1"/>
          </p:cNvSpPr>
          <p:nvPr>
            <p:ph type="sldNum" sz="quarter" idx="10"/>
          </p:nvPr>
        </p:nvSpPr>
        <p:spPr/>
        <p:txBody>
          <a:bodyPr/>
          <a:lstStyle/>
          <a:p>
            <a:fld id="{B2D0CC1A-0382-4061-9D8D-BE14D45EEA57}" type="slidenum">
              <a:rPr lang="en-US" smtClean="0"/>
              <a:t>49</a:t>
            </a:fld>
            <a:endParaRPr lang="en-US"/>
          </a:p>
        </p:txBody>
      </p:sp>
    </p:spTree>
    <p:extLst>
      <p:ext uri="{BB962C8B-B14F-4D97-AF65-F5344CB8AC3E}">
        <p14:creationId xmlns:p14="http://schemas.microsoft.com/office/powerpoint/2010/main" val="7202682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D0CC1A-0382-4061-9D8D-BE14D45EEA57}" type="slidenum">
              <a:rPr lang="en-US" smtClean="0"/>
              <a:t>50</a:t>
            </a:fld>
            <a:endParaRPr lang="en-US"/>
          </a:p>
        </p:txBody>
      </p:sp>
    </p:spTree>
    <p:extLst>
      <p:ext uri="{BB962C8B-B14F-4D97-AF65-F5344CB8AC3E}">
        <p14:creationId xmlns:p14="http://schemas.microsoft.com/office/powerpoint/2010/main" val="16053203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t>
            </a:r>
            <a:r>
              <a:rPr lang="en-US" dirty="0" err="1"/>
              <a:t>FaceApp</a:t>
            </a:r>
            <a:r>
              <a:rPr lang="en-US" dirty="0"/>
              <a:t>?</a:t>
            </a:r>
          </a:p>
          <a:p>
            <a:endParaRPr lang="en-US" dirty="0"/>
          </a:p>
          <a:p>
            <a:r>
              <a:rPr lang="en-US" dirty="0"/>
              <a:t>https://www.faceapp.com/</a:t>
            </a:r>
          </a:p>
        </p:txBody>
      </p:sp>
      <p:sp>
        <p:nvSpPr>
          <p:cNvPr id="4" name="Slide Number Placeholder 3"/>
          <p:cNvSpPr>
            <a:spLocks noGrp="1"/>
          </p:cNvSpPr>
          <p:nvPr>
            <p:ph type="sldNum" sz="quarter" idx="10"/>
          </p:nvPr>
        </p:nvSpPr>
        <p:spPr/>
        <p:txBody>
          <a:bodyPr/>
          <a:lstStyle/>
          <a:p>
            <a:fld id="{14E4F166-CAD4-419F-9AAC-FCF7FF18328D}" type="slidenum">
              <a:rPr lang="en-US" smtClean="0"/>
              <a:t>51</a:t>
            </a:fld>
            <a:endParaRPr lang="en-US"/>
          </a:p>
        </p:txBody>
      </p:sp>
    </p:spTree>
    <p:extLst>
      <p:ext uri="{BB962C8B-B14F-4D97-AF65-F5344CB8AC3E}">
        <p14:creationId xmlns:p14="http://schemas.microsoft.com/office/powerpoint/2010/main" val="18846167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https://techcrunch.com/2017/04/25/faceapp-apologises-for-building-a-racist-ai/</a:t>
            </a:r>
          </a:p>
          <a:p>
            <a:r>
              <a:rPr lang="en-US" dirty="0"/>
              <a:t>http://www.theverge.com/2017/4/25/15419522/faceapp-hot-filter-racist-apology</a:t>
            </a:r>
          </a:p>
        </p:txBody>
      </p:sp>
      <p:sp>
        <p:nvSpPr>
          <p:cNvPr id="4" name="Slide Number Placeholder 3"/>
          <p:cNvSpPr>
            <a:spLocks noGrp="1"/>
          </p:cNvSpPr>
          <p:nvPr>
            <p:ph type="sldNum" sz="quarter" idx="10"/>
          </p:nvPr>
        </p:nvSpPr>
        <p:spPr/>
        <p:txBody>
          <a:bodyPr/>
          <a:lstStyle/>
          <a:p>
            <a:fld id="{14E4F166-CAD4-419F-9AAC-FCF7FF18328D}" type="slidenum">
              <a:rPr lang="en-US" smtClean="0"/>
              <a:t>52</a:t>
            </a:fld>
            <a:endParaRPr lang="en-US"/>
          </a:p>
        </p:txBody>
      </p:sp>
    </p:spTree>
    <p:extLst>
      <p:ext uri="{BB962C8B-B14F-4D97-AF65-F5344CB8AC3E}">
        <p14:creationId xmlns:p14="http://schemas.microsoft.com/office/powerpoint/2010/main" val="38383748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F5F834BC-5DF7-40EE-A2F9-7185788C863B}"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54</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9155" name="Rectangle 2"/>
          <p:cNvSpPr>
            <a:spLocks noGrp="1" noRot="1" noChangeAspect="1" noChangeArrowheads="1" noTextEdit="1"/>
          </p:cNvSpPr>
          <p:nvPr>
            <p:ph type="sldImg"/>
          </p:nvPr>
        </p:nvSpPr>
        <p:spPr bwMode="auto">
          <a:xfrm>
            <a:off x="1139825" y="682625"/>
            <a:ext cx="4552950" cy="3414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6" name="Rectangle 3"/>
          <p:cNvSpPr>
            <a:spLocks noGrp="1" noChangeArrowheads="1"/>
          </p:cNvSpPr>
          <p:nvPr>
            <p:ph type="body" idx="1"/>
          </p:nvPr>
        </p:nvSpPr>
        <p:spPr bwMode="auto">
          <a:xfrm>
            <a:off x="890588" y="4324350"/>
            <a:ext cx="5048250" cy="41703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dirty="0">
                <a:effectLst/>
              </a:rPr>
              <a:t>Lena </a:t>
            </a:r>
            <a:r>
              <a:rPr lang="en-US" dirty="0" err="1">
                <a:effectLst/>
              </a:rPr>
              <a:t>Söderberg</a:t>
            </a:r>
            <a:r>
              <a:rPr lang="en-US" dirty="0">
                <a:effectLst/>
              </a:rPr>
              <a:t> </a:t>
            </a:r>
            <a:endParaRPr lang="en-US" altLang="en-US" dirty="0"/>
          </a:p>
          <a:p>
            <a:pPr eaLnBrk="1" hangingPunct="1"/>
            <a:r>
              <a:rPr lang="en-US" dirty="0"/>
              <a:t>November 1972 Playboy</a:t>
            </a:r>
          </a:p>
          <a:p>
            <a:pPr eaLnBrk="1" hangingPunct="1"/>
            <a:r>
              <a:rPr lang="en-US" dirty="0"/>
              <a:t>https://en.wikipedia.org/wiki/Lenna</a:t>
            </a:r>
          </a:p>
          <a:p>
            <a:pPr eaLnBrk="1" hangingPunct="1"/>
            <a:endParaRPr lang="en-US" dirty="0"/>
          </a:p>
          <a:p>
            <a:pPr eaLnBrk="1" hangingPunct="1"/>
            <a:r>
              <a:rPr lang="en-US" dirty="0"/>
              <a:t>“</a:t>
            </a:r>
            <a:r>
              <a:rPr lang="en-US" dirty="0">
                <a:effectLst/>
              </a:rPr>
              <a:t>In 2015, Lena </a:t>
            </a:r>
            <a:r>
              <a:rPr lang="en-US" dirty="0" err="1">
                <a:effectLst/>
              </a:rPr>
              <a:t>Söderberg</a:t>
            </a:r>
            <a:r>
              <a:rPr lang="en-US" dirty="0">
                <a:effectLst/>
              </a:rPr>
              <a:t> was also guest of honor at the banquet of IEEE ICIP 2015.”</a:t>
            </a:r>
          </a:p>
          <a:p>
            <a:pPr eaLnBrk="1" hangingPunct="1"/>
            <a:r>
              <a:rPr lang="en-US" dirty="0">
                <a:effectLst/>
              </a:rPr>
              <a:t>“To explain Lena's popularity, David C. Munson, editor-in-chief of </a:t>
            </a:r>
            <a:r>
              <a:rPr lang="en-US" i="1" dirty="0">
                <a:effectLst/>
                <a:hlinkClick r:id="rId3" tooltip="Institute of Electrical and Electronics Engineers"/>
              </a:rPr>
              <a:t>IEEE</a:t>
            </a:r>
            <a:r>
              <a:rPr lang="en-US" i="1" dirty="0">
                <a:effectLst/>
              </a:rPr>
              <a:t> Transactions on Image Processing</a:t>
            </a:r>
            <a:r>
              <a:rPr lang="en-US" dirty="0">
                <a:effectLst/>
              </a:rPr>
              <a:t>, noted that it was a good test image because of its detail, flat regions, shading, and texture. However, he also noted that its popularity was largely because an image of an attractive woman appealed to the males in a male-dominated field.”</a:t>
            </a:r>
            <a:endParaRPr lang="en-US" dirty="0"/>
          </a:p>
          <a:p>
            <a:pPr eaLnBrk="1" hangingPunct="1"/>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a:t>Fabio </a:t>
            </a:r>
            <a:r>
              <a:rPr lang="en-US" altLang="en-US" dirty="0" err="1"/>
              <a:t>Lanzoni</a:t>
            </a:r>
            <a:endParaRPr lang="en-US" altLang="en-US" dirty="0"/>
          </a:p>
          <a:p>
            <a:pPr eaLnBrk="1" hangingPunct="1"/>
            <a:r>
              <a:rPr lang="en-US" dirty="0"/>
              <a:t>All around 1980’s heartthrob</a:t>
            </a:r>
          </a:p>
          <a:p>
            <a:pPr eaLnBrk="1" hangingPunct="1"/>
            <a:r>
              <a:rPr lang="en-US" dirty="0"/>
              <a:t>Deanna</a:t>
            </a:r>
            <a:r>
              <a:rPr lang="en-US" baseline="0" dirty="0"/>
              <a:t> Needell introduced him in a 2012 paper.</a:t>
            </a:r>
          </a:p>
        </p:txBody>
      </p:sp>
    </p:spTree>
    <p:extLst>
      <p:ext uri="{BB962C8B-B14F-4D97-AF65-F5344CB8AC3E}">
        <p14:creationId xmlns:p14="http://schemas.microsoft.com/office/powerpoint/2010/main" val="18879562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http://scott.fortmann-roe.com/docs/BiasVariance.html</a:t>
            </a:r>
          </a:p>
          <a:p>
            <a:endParaRPr lang="en-US" dirty="0"/>
          </a:p>
          <a:p>
            <a:r>
              <a:rPr lang="en-US" dirty="0"/>
              <a:t>“Bias: The error due to bias is taken as the difference between the expected (or average) prediction of our model and the correct value which we are trying to predict.</a:t>
            </a:r>
          </a:p>
          <a:p>
            <a:r>
              <a:rPr lang="en-US" dirty="0"/>
              <a:t> Variance: The error due to variance is taken as the variability of a model prediction for a given data point.”</a:t>
            </a:r>
          </a:p>
        </p:txBody>
      </p:sp>
      <p:sp>
        <p:nvSpPr>
          <p:cNvPr id="4" name="Slide Number Placeholder 3"/>
          <p:cNvSpPr>
            <a:spLocks noGrp="1"/>
          </p:cNvSpPr>
          <p:nvPr>
            <p:ph type="sldNum" sz="quarter" idx="10"/>
          </p:nvPr>
        </p:nvSpPr>
        <p:spPr/>
        <p:txBody>
          <a:bodyPr/>
          <a:lstStyle/>
          <a:p>
            <a:fld id="{B2D0CC1A-0382-4061-9D8D-BE14D45EEA57}" type="slidenum">
              <a:rPr lang="en-US" smtClean="0"/>
              <a:t>59</a:t>
            </a:fld>
            <a:endParaRPr lang="en-US"/>
          </a:p>
        </p:txBody>
      </p:sp>
    </p:spTree>
    <p:extLst>
      <p:ext uri="{BB962C8B-B14F-4D97-AF65-F5344CB8AC3E}">
        <p14:creationId xmlns:p14="http://schemas.microsoft.com/office/powerpoint/2010/main" val="16197316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key: 1) Caltech-101, 2) UIUC, 3) MSRC, 4) Tiny Images, 5) ImageNet, 6) PASCAL VOC, 7) LabelMe, 8) SUN-09, 9) 15 Scenes, 10) Corel, 11) Caltech-256, 12) COIL-100.</a:t>
            </a:r>
          </a:p>
          <a:p>
            <a:endParaRPr lang="en-US" dirty="0"/>
          </a:p>
          <a:p>
            <a:r>
              <a:rPr lang="en-US" dirty="0"/>
              <a:t>Large-scale datasets are intended to be representative of the world and everything we see in it, but many of them are not.</a:t>
            </a:r>
          </a:p>
          <a:p>
            <a:endParaRPr lang="en-US" dirty="0"/>
          </a:p>
          <a:p>
            <a:r>
              <a:rPr lang="en-US" dirty="0"/>
              <a:t>In a vision-research lab, most people got 75% correct.</a:t>
            </a:r>
          </a:p>
          <a:p>
            <a:endParaRPr lang="en-US" dirty="0"/>
          </a:p>
        </p:txBody>
      </p:sp>
      <p:sp>
        <p:nvSpPr>
          <p:cNvPr id="4" name="Slide Number Placeholder 3"/>
          <p:cNvSpPr>
            <a:spLocks noGrp="1"/>
          </p:cNvSpPr>
          <p:nvPr>
            <p:ph type="sldNum" sz="quarter" idx="10"/>
          </p:nvPr>
        </p:nvSpPr>
        <p:spPr/>
        <p:txBody>
          <a:bodyPr/>
          <a:lstStyle/>
          <a:p>
            <a:fld id="{B2D0CC1A-0382-4061-9D8D-BE14D45EEA57}" type="slidenum">
              <a:rPr lang="en-US" smtClean="0"/>
              <a:t>62</a:t>
            </a:fld>
            <a:endParaRPr lang="en-US"/>
          </a:p>
        </p:txBody>
      </p:sp>
    </p:spTree>
    <p:extLst>
      <p:ext uri="{BB962C8B-B14F-4D97-AF65-F5344CB8AC3E}">
        <p14:creationId xmlns:p14="http://schemas.microsoft.com/office/powerpoint/2010/main" val="3837188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 course, much of the bias can be accounted for by the divergent goals of the different datasets: some captured more urban scenes, others more rural landscapes; some collected professional photographs, others the amateur snapshots from the Internet; some focused on entire scenes, others on single objects, etc.</a:t>
            </a:r>
          </a:p>
          <a:p>
            <a:endParaRPr lang="en-US" dirty="0"/>
          </a:p>
          <a:p>
            <a:r>
              <a:rPr lang="en-US" dirty="0"/>
              <a:t>UIUC has poor performance because the test set is nothing like the training set (!)</a:t>
            </a:r>
          </a:p>
        </p:txBody>
      </p:sp>
      <p:sp>
        <p:nvSpPr>
          <p:cNvPr id="4" name="Slide Number Placeholder 3"/>
          <p:cNvSpPr>
            <a:spLocks noGrp="1"/>
          </p:cNvSpPr>
          <p:nvPr>
            <p:ph type="sldNum" sz="quarter" idx="10"/>
          </p:nvPr>
        </p:nvSpPr>
        <p:spPr/>
        <p:txBody>
          <a:bodyPr/>
          <a:lstStyle/>
          <a:p>
            <a:fld id="{B2D0CC1A-0382-4061-9D8D-BE14D45EEA57}" type="slidenum">
              <a:rPr lang="en-US" smtClean="0"/>
              <a:t>64</a:t>
            </a:fld>
            <a:endParaRPr lang="en-US"/>
          </a:p>
        </p:txBody>
      </p:sp>
    </p:spTree>
    <p:extLst>
      <p:ext uri="{BB962C8B-B14F-4D97-AF65-F5344CB8AC3E}">
        <p14:creationId xmlns:p14="http://schemas.microsoft.com/office/powerpoint/2010/main" val="241517053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if we just look at one object class across the database?</a:t>
            </a:r>
          </a:p>
          <a:p>
            <a:endParaRPr lang="en-US" dirty="0"/>
          </a:p>
          <a:p>
            <a:r>
              <a:rPr lang="en-US" dirty="0"/>
              <a:t>Yet, even if we try to control for these capture biases by isolating speciﬁc objects of interest, we ﬁnd that the biases are still present in some form.</a:t>
            </a:r>
          </a:p>
          <a:p>
            <a:endParaRPr lang="en-US" dirty="0"/>
          </a:p>
          <a:p>
            <a:r>
              <a:rPr lang="en-US" dirty="0"/>
              <a:t>Classifier still does 61% against a 20% chance.</a:t>
            </a:r>
          </a:p>
        </p:txBody>
      </p:sp>
      <p:sp>
        <p:nvSpPr>
          <p:cNvPr id="4" name="Slide Number Placeholder 3"/>
          <p:cNvSpPr>
            <a:spLocks noGrp="1"/>
          </p:cNvSpPr>
          <p:nvPr>
            <p:ph type="sldNum" sz="quarter" idx="10"/>
          </p:nvPr>
        </p:nvSpPr>
        <p:spPr/>
        <p:txBody>
          <a:bodyPr/>
          <a:lstStyle/>
          <a:p>
            <a:fld id="{B2D0CC1A-0382-4061-9D8D-BE14D45EEA57}" type="slidenum">
              <a:rPr lang="en-US" smtClean="0"/>
              <a:t>65</a:t>
            </a:fld>
            <a:endParaRPr lang="en-US"/>
          </a:p>
        </p:txBody>
      </p:sp>
    </p:spTree>
    <p:extLst>
      <p:ext uri="{BB962C8B-B14F-4D97-AF65-F5344CB8AC3E}">
        <p14:creationId xmlns:p14="http://schemas.microsoft.com/office/powerpoint/2010/main" val="202679254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E.G., a low negative set bias for the boat example would include lots of images of rivers and seas without boats.</a:t>
            </a:r>
          </a:p>
          <a:p>
            <a:endParaRPr lang="en-US" dirty="0"/>
          </a:p>
          <a:p>
            <a:r>
              <a:rPr lang="en-US" dirty="0"/>
              <a:t>Capture bias:</a:t>
            </a:r>
          </a:p>
          <a:p>
            <a:r>
              <a:rPr lang="en-US" dirty="0"/>
              <a:t>Class of ‘mug’</a:t>
            </a:r>
          </a:p>
          <a:p>
            <a:endParaRPr lang="en-US" dirty="0"/>
          </a:p>
          <a:p>
            <a:r>
              <a:rPr lang="en-US" dirty="0"/>
              <a:t>How to resolve selection bias?</a:t>
            </a:r>
          </a:p>
          <a:p>
            <a:r>
              <a:rPr lang="en-US" dirty="0"/>
              <a:t>“Start with a large collection of unannotated images and label them by crowd-sourcing.”</a:t>
            </a:r>
          </a:p>
        </p:txBody>
      </p:sp>
      <p:sp>
        <p:nvSpPr>
          <p:cNvPr id="4" name="Slide Number Placeholder 3"/>
          <p:cNvSpPr>
            <a:spLocks noGrp="1"/>
          </p:cNvSpPr>
          <p:nvPr>
            <p:ph type="sldNum" sz="quarter" idx="10"/>
          </p:nvPr>
        </p:nvSpPr>
        <p:spPr/>
        <p:txBody>
          <a:bodyPr/>
          <a:lstStyle/>
          <a:p>
            <a:fld id="{B2D0CC1A-0382-4061-9D8D-BE14D45EEA57}" type="slidenum">
              <a:rPr lang="en-US" smtClean="0"/>
              <a:t>68</a:t>
            </a:fld>
            <a:endParaRPr lang="en-US"/>
          </a:p>
        </p:txBody>
      </p:sp>
    </p:spTree>
    <p:extLst>
      <p:ext uri="{BB962C8B-B14F-4D97-AF65-F5344CB8AC3E}">
        <p14:creationId xmlns:p14="http://schemas.microsoft.com/office/powerpoint/2010/main" val="285574866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handles point to the right.</a:t>
            </a:r>
          </a:p>
          <a:p>
            <a:endParaRPr lang="en-US" dirty="0"/>
          </a:p>
          <a:p>
            <a:r>
              <a:rPr lang="en-US" dirty="0"/>
              <a:t>Only 6 out of 50 point left.</a:t>
            </a:r>
          </a:p>
        </p:txBody>
      </p:sp>
      <p:sp>
        <p:nvSpPr>
          <p:cNvPr id="4" name="Slide Number Placeholder 3"/>
          <p:cNvSpPr>
            <a:spLocks noGrp="1"/>
          </p:cNvSpPr>
          <p:nvPr>
            <p:ph type="sldNum" sz="quarter" idx="10"/>
          </p:nvPr>
        </p:nvSpPr>
        <p:spPr/>
        <p:txBody>
          <a:bodyPr/>
          <a:lstStyle/>
          <a:p>
            <a:fld id="{B2D0CC1A-0382-4061-9D8D-BE14D45EEA57}" type="slidenum">
              <a:rPr lang="en-US" smtClean="0"/>
              <a:t>69</a:t>
            </a:fld>
            <a:endParaRPr lang="en-US"/>
          </a:p>
        </p:txBody>
      </p:sp>
    </p:spTree>
    <p:extLst>
      <p:ext uri="{BB962C8B-B14F-4D97-AF65-F5344CB8AC3E}">
        <p14:creationId xmlns:p14="http://schemas.microsoft.com/office/powerpoint/2010/main" val="85306135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E.G., a low negative set bias for the boat example would include lots of images of rivers and seas without boats.</a:t>
            </a:r>
          </a:p>
          <a:p>
            <a:endParaRPr lang="en-US" dirty="0"/>
          </a:p>
          <a:p>
            <a:r>
              <a:rPr lang="en-US" dirty="0"/>
              <a:t>Capture bias:</a:t>
            </a:r>
          </a:p>
          <a:p>
            <a:r>
              <a:rPr lang="en-US" dirty="0"/>
              <a:t>Class of ‘mug’</a:t>
            </a:r>
          </a:p>
          <a:p>
            <a:endParaRPr lang="en-US" dirty="0"/>
          </a:p>
          <a:p>
            <a:r>
              <a:rPr lang="en-US" dirty="0"/>
              <a:t>How to resolve selection bias?</a:t>
            </a:r>
          </a:p>
          <a:p>
            <a:r>
              <a:rPr lang="en-US" dirty="0"/>
              <a:t>“Start with a large collection of unannotated images and label them by crowd-sourcing.”</a:t>
            </a:r>
          </a:p>
        </p:txBody>
      </p:sp>
      <p:sp>
        <p:nvSpPr>
          <p:cNvPr id="4" name="Slide Number Placeholder 3"/>
          <p:cNvSpPr>
            <a:spLocks noGrp="1"/>
          </p:cNvSpPr>
          <p:nvPr>
            <p:ph type="sldNum" sz="quarter" idx="10"/>
          </p:nvPr>
        </p:nvSpPr>
        <p:spPr/>
        <p:txBody>
          <a:bodyPr/>
          <a:lstStyle/>
          <a:p>
            <a:fld id="{B2D0CC1A-0382-4061-9D8D-BE14D45EEA57}" type="slidenum">
              <a:rPr lang="en-US" smtClean="0"/>
              <a:t>70</a:t>
            </a:fld>
            <a:endParaRPr lang="en-US"/>
          </a:p>
        </p:txBody>
      </p:sp>
    </p:spTree>
    <p:extLst>
      <p:ext uri="{BB962C8B-B14F-4D97-AF65-F5344CB8AC3E}">
        <p14:creationId xmlns:p14="http://schemas.microsoft.com/office/powerpoint/2010/main" val="195142046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noise, go here:</a:t>
            </a:r>
          </a:p>
          <a:p>
            <a:endParaRPr lang="en-US" dirty="0"/>
          </a:p>
          <a:p>
            <a:pPr marL="0" indent="0">
              <a:buNone/>
            </a:pPr>
            <a:r>
              <a:rPr lang="en-US" dirty="0"/>
              <a:t>The Unreasonable Effectiveness of Noisy Data for Fine-Grained Recognition</a:t>
            </a:r>
          </a:p>
          <a:p>
            <a:r>
              <a:rPr lang="en-US" dirty="0">
                <a:hlinkClick r:id="rId3"/>
              </a:rPr>
              <a:t>https://link.springer.com/chapter/10.1007/978-3-319-46487-9_19</a:t>
            </a:r>
            <a:endParaRPr lang="en-US" dirty="0"/>
          </a:p>
        </p:txBody>
      </p:sp>
      <p:sp>
        <p:nvSpPr>
          <p:cNvPr id="4" name="Slide Number Placeholder 3"/>
          <p:cNvSpPr>
            <a:spLocks noGrp="1"/>
          </p:cNvSpPr>
          <p:nvPr>
            <p:ph type="sldNum" sz="quarter" idx="10"/>
          </p:nvPr>
        </p:nvSpPr>
        <p:spPr/>
        <p:txBody>
          <a:bodyPr/>
          <a:lstStyle/>
          <a:p>
            <a:fld id="{B2D0CC1A-0382-4061-9D8D-BE14D45EEA57}" type="slidenum">
              <a:rPr lang="en-US" smtClean="0"/>
              <a:t>72</a:t>
            </a:fld>
            <a:endParaRPr lang="en-US"/>
          </a:p>
        </p:txBody>
      </p:sp>
    </p:spTree>
    <p:extLst>
      <p:ext uri="{BB962C8B-B14F-4D97-AF65-F5344CB8AC3E}">
        <p14:creationId xmlns:p14="http://schemas.microsoft.com/office/powerpoint/2010/main" val="259559157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Negative set bias:</a:t>
            </a:r>
          </a:p>
          <a:p>
            <a:r>
              <a:rPr lang="en-US" dirty="0"/>
              <a:t>Mark </a:t>
            </a:r>
            <a:r>
              <a:rPr lang="en-US" dirty="0" err="1"/>
              <a:t>Everingham</a:t>
            </a:r>
            <a:r>
              <a:rPr lang="en-US" dirty="0"/>
              <a:t>: use a few standard algorithms (e.g. bag of words) to actively mine hard negatives as part of dataset construction from a very large </a:t>
            </a:r>
            <a:r>
              <a:rPr lang="en-US" dirty="0" err="1"/>
              <a:t>unlabelled</a:t>
            </a:r>
            <a:r>
              <a:rPr lang="en-US" dirty="0"/>
              <a:t> set, and then manually going through them to weed out true positives. The down side is that the resulting dataset will be biased against existing algorithms. </a:t>
            </a:r>
          </a:p>
        </p:txBody>
      </p:sp>
      <p:sp>
        <p:nvSpPr>
          <p:cNvPr id="4" name="Slide Number Placeholder 3"/>
          <p:cNvSpPr>
            <a:spLocks noGrp="1"/>
          </p:cNvSpPr>
          <p:nvPr>
            <p:ph type="sldNum" sz="quarter" idx="10"/>
          </p:nvPr>
        </p:nvSpPr>
        <p:spPr/>
        <p:txBody>
          <a:bodyPr/>
          <a:lstStyle/>
          <a:p>
            <a:fld id="{B2D0CC1A-0382-4061-9D8D-BE14D45EEA57}" type="slidenum">
              <a:rPr lang="en-US" smtClean="0"/>
              <a:t>73</a:t>
            </a:fld>
            <a:endParaRPr lang="en-US"/>
          </a:p>
        </p:txBody>
      </p:sp>
    </p:spTree>
    <p:extLst>
      <p:ext uri="{BB962C8B-B14F-4D97-AF65-F5344CB8AC3E}">
        <p14:creationId xmlns:p14="http://schemas.microsoft.com/office/powerpoint/2010/main" val="377934497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hlinkClick r:id="rId3"/>
              </a:rPr>
              <a:t>http://link.springer.com/chapter/10.1007/978-3-642-33718-5_12</a:t>
            </a:r>
            <a:endParaRPr lang="en-US" dirty="0"/>
          </a:p>
          <a:p>
            <a:endParaRPr lang="en-US" dirty="0"/>
          </a:p>
        </p:txBody>
      </p:sp>
      <p:sp>
        <p:nvSpPr>
          <p:cNvPr id="4" name="Slide Number Placeholder 3"/>
          <p:cNvSpPr>
            <a:spLocks noGrp="1"/>
          </p:cNvSpPr>
          <p:nvPr>
            <p:ph type="sldNum" sz="quarter" idx="10"/>
          </p:nvPr>
        </p:nvSpPr>
        <p:spPr/>
        <p:txBody>
          <a:bodyPr/>
          <a:lstStyle/>
          <a:p>
            <a:fld id="{B2D0CC1A-0382-4061-9D8D-BE14D45EEA57}" type="slidenum">
              <a:rPr lang="en-US" smtClean="0"/>
              <a:t>74</a:t>
            </a:fld>
            <a:endParaRPr lang="en-US"/>
          </a:p>
        </p:txBody>
      </p:sp>
    </p:spTree>
    <p:extLst>
      <p:ext uri="{BB962C8B-B14F-4D97-AF65-F5344CB8AC3E}">
        <p14:creationId xmlns:p14="http://schemas.microsoft.com/office/powerpoint/2010/main" val="92624977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http://www.slate.com/blogs/future_tense/2015/06/30/google_s_image_recognition_software_returns_some_surprisingly_racist_results.html</a:t>
            </a:r>
          </a:p>
          <a:p>
            <a:endParaRPr lang="en-US" dirty="0"/>
          </a:p>
          <a:p>
            <a:r>
              <a:rPr lang="en-US" dirty="0"/>
              <a:t>Jacky </a:t>
            </a:r>
            <a:r>
              <a:rPr lang="en-US" dirty="0" err="1"/>
              <a:t>Alciné</a:t>
            </a:r>
            <a:r>
              <a:rPr lang="en-US" dirty="0"/>
              <a:t> – Brooklyn computer programmer</a:t>
            </a:r>
          </a:p>
        </p:txBody>
      </p:sp>
      <p:sp>
        <p:nvSpPr>
          <p:cNvPr id="4" name="Slide Number Placeholder 3"/>
          <p:cNvSpPr>
            <a:spLocks noGrp="1"/>
          </p:cNvSpPr>
          <p:nvPr>
            <p:ph type="sldNum" sz="quarter" idx="10"/>
          </p:nvPr>
        </p:nvSpPr>
        <p:spPr/>
        <p:txBody>
          <a:bodyPr/>
          <a:lstStyle/>
          <a:p>
            <a:fld id="{B2D0CC1A-0382-4061-9D8D-BE14D45EEA57}" type="slidenum">
              <a:rPr lang="en-US" smtClean="0"/>
              <a:t>78</a:t>
            </a:fld>
            <a:endParaRPr lang="en-US"/>
          </a:p>
        </p:txBody>
      </p:sp>
    </p:spTree>
    <p:extLst>
      <p:ext uri="{BB962C8B-B14F-4D97-AF65-F5344CB8AC3E}">
        <p14:creationId xmlns:p14="http://schemas.microsoft.com/office/powerpoint/2010/main" val="130794811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Yonatan </a:t>
            </a:r>
            <a:r>
              <a:rPr lang="en-US" dirty="0" err="1"/>
              <a:t>Zunger</a:t>
            </a:r>
            <a:r>
              <a:rPr lang="en-US" dirty="0"/>
              <a:t> – Chief Architect of Social</a:t>
            </a:r>
          </a:p>
        </p:txBody>
      </p:sp>
      <p:sp>
        <p:nvSpPr>
          <p:cNvPr id="4" name="Slide Number Placeholder 3"/>
          <p:cNvSpPr>
            <a:spLocks noGrp="1"/>
          </p:cNvSpPr>
          <p:nvPr>
            <p:ph type="sldNum" sz="quarter" idx="10"/>
          </p:nvPr>
        </p:nvSpPr>
        <p:spPr/>
        <p:txBody>
          <a:bodyPr/>
          <a:lstStyle/>
          <a:p>
            <a:fld id="{B2D0CC1A-0382-4061-9D8D-BE14D45EEA57}" type="slidenum">
              <a:rPr lang="en-US" smtClean="0"/>
              <a:t>80</a:t>
            </a:fld>
            <a:endParaRPr lang="en-US"/>
          </a:p>
        </p:txBody>
      </p:sp>
    </p:spTree>
    <p:extLst>
      <p:ext uri="{BB962C8B-B14F-4D97-AF65-F5344CB8AC3E}">
        <p14:creationId xmlns:p14="http://schemas.microsoft.com/office/powerpoint/2010/main" val="43205408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dirty="0">
                <a:solidFill>
                  <a:schemeClr val="tx1"/>
                </a:solidFill>
                <a:effectLst/>
                <a:latin typeface="+mn-lt"/>
                <a:ea typeface="+mn-ea"/>
                <a:cs typeface="+mn-cs"/>
              </a:rPr>
              <a:t>Does Anne Hathaway News Drive Berkshire Hathaway's Stock? </a:t>
            </a:r>
            <a:r>
              <a:rPr lang="en-US" dirty="0"/>
              <a:t>https://www.theatlantic.com/technology/archive/2011/03/does-anne-hathaway-news-drive-berkshire-hathaways-stock/72661/</a:t>
            </a:r>
          </a:p>
        </p:txBody>
      </p:sp>
      <p:sp>
        <p:nvSpPr>
          <p:cNvPr id="4" name="Slide Number Placeholder 3"/>
          <p:cNvSpPr>
            <a:spLocks noGrp="1"/>
          </p:cNvSpPr>
          <p:nvPr>
            <p:ph type="sldNum" sz="quarter" idx="10"/>
          </p:nvPr>
        </p:nvSpPr>
        <p:spPr/>
        <p:txBody>
          <a:bodyPr/>
          <a:lstStyle/>
          <a:p>
            <a:fld id="{B2D0CC1A-0382-4061-9D8D-BE14D45EEA57}" type="slidenum">
              <a:rPr lang="en-US" smtClean="0"/>
              <a:t>81</a:t>
            </a:fld>
            <a:endParaRPr lang="en-US"/>
          </a:p>
        </p:txBody>
      </p:sp>
    </p:spTree>
    <p:extLst>
      <p:ext uri="{BB962C8B-B14F-4D97-AF65-F5344CB8AC3E}">
        <p14:creationId xmlns:p14="http://schemas.microsoft.com/office/powerpoint/2010/main" val="13150653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dirty="0">
                <a:solidFill>
                  <a:schemeClr val="tx1"/>
                </a:solidFill>
                <a:effectLst/>
                <a:latin typeface="+mn-lt"/>
                <a:ea typeface="+mn-ea"/>
                <a:cs typeface="+mn-cs"/>
              </a:rPr>
              <a:t>Does Anne Hathaway News Drive Berkshire Hathaway's Stock? </a:t>
            </a:r>
            <a:r>
              <a:rPr lang="en-US" dirty="0"/>
              <a:t>https://www.theatlantic.com/technology/archive/2011/03/does-anne-hathaway-news-drive-berkshire-hathaways-stock/72661/</a:t>
            </a:r>
          </a:p>
          <a:p>
            <a:endParaRPr lang="en-US" dirty="0"/>
          </a:p>
          <a:p>
            <a:endParaRPr lang="en-US" dirty="0"/>
          </a:p>
          <a:p>
            <a:r>
              <a:rPr lang="en-US" dirty="0"/>
              <a:t>Debiasing Word Embeddings: https://arxiv.org/abs/1607.06520 </a:t>
            </a:r>
          </a:p>
        </p:txBody>
      </p:sp>
      <p:sp>
        <p:nvSpPr>
          <p:cNvPr id="4" name="Slide Number Placeholder 3"/>
          <p:cNvSpPr>
            <a:spLocks noGrp="1"/>
          </p:cNvSpPr>
          <p:nvPr>
            <p:ph type="sldNum" sz="quarter" idx="10"/>
          </p:nvPr>
        </p:nvSpPr>
        <p:spPr/>
        <p:txBody>
          <a:bodyPr/>
          <a:lstStyle/>
          <a:p>
            <a:fld id="{B2D0CC1A-0382-4061-9D8D-BE14D45EEA57}" type="slidenum">
              <a:rPr lang="en-US" smtClean="0"/>
              <a:t>82</a:t>
            </a:fld>
            <a:endParaRPr lang="en-US"/>
          </a:p>
        </p:txBody>
      </p:sp>
    </p:spTree>
    <p:extLst>
      <p:ext uri="{BB962C8B-B14F-4D97-AF65-F5344CB8AC3E}">
        <p14:creationId xmlns:p14="http://schemas.microsoft.com/office/powerpoint/2010/main" val="322244458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Correlation does not equal causation.</a:t>
            </a:r>
          </a:p>
          <a:p>
            <a:endParaRPr lang="en-US" dirty="0"/>
          </a:p>
          <a:p>
            <a:r>
              <a:rPr lang="en-US" dirty="0"/>
              <a:t>Cited causes:</a:t>
            </a:r>
          </a:p>
          <a:p>
            <a:r>
              <a:rPr lang="en-US" dirty="0"/>
              <a:t>the curvature of upper lip which is on average 23 percent larger for criminals than for </a:t>
            </a:r>
            <a:r>
              <a:rPr lang="en-US" dirty="0" err="1"/>
              <a:t>noncriminals</a:t>
            </a:r>
            <a:r>
              <a:rPr lang="en-US" dirty="0"/>
              <a:t>; </a:t>
            </a:r>
          </a:p>
          <a:p>
            <a:r>
              <a:rPr lang="en-US" dirty="0"/>
              <a:t>the distance between two inner corners of the eyes, which is 6 percent shorter; </a:t>
            </a:r>
          </a:p>
          <a:p>
            <a:r>
              <a:rPr lang="en-US" dirty="0"/>
              <a:t>the angle between two lines drawn from the tip of the nose to the corners of the mouth, which is 20 percent smaller</a:t>
            </a:r>
          </a:p>
          <a:p>
            <a:endParaRPr lang="en-US" dirty="0"/>
          </a:p>
          <a:p>
            <a:r>
              <a:rPr lang="en-US" dirty="0"/>
              <a:t>Criminality </a:t>
            </a:r>
          </a:p>
        </p:txBody>
      </p:sp>
      <p:sp>
        <p:nvSpPr>
          <p:cNvPr id="4" name="Slide Number Placeholder 3"/>
          <p:cNvSpPr>
            <a:spLocks noGrp="1"/>
          </p:cNvSpPr>
          <p:nvPr>
            <p:ph type="sldNum" sz="quarter" idx="10"/>
          </p:nvPr>
        </p:nvSpPr>
        <p:spPr/>
        <p:txBody>
          <a:bodyPr/>
          <a:lstStyle/>
          <a:p>
            <a:fld id="{B2D0CC1A-0382-4061-9D8D-BE14D45EEA57}" type="slidenum">
              <a:rPr lang="en-US" smtClean="0"/>
              <a:t>88</a:t>
            </a:fld>
            <a:endParaRPr lang="en-US"/>
          </a:p>
        </p:txBody>
      </p:sp>
    </p:spTree>
    <p:extLst>
      <p:ext uri="{BB962C8B-B14F-4D97-AF65-F5344CB8AC3E}">
        <p14:creationId xmlns:p14="http://schemas.microsoft.com/office/powerpoint/2010/main" val="222281367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PDF for human assessment of criminality trial:</a:t>
            </a:r>
          </a:p>
          <a:p>
            <a:r>
              <a:rPr lang="en-US" dirty="0"/>
              <a:t>http://emilkirkegaard.dk/en/wp-content/uploads/THE-ACCURACY-OF-INFERENCES-ABOUT-CRIMINALITY-.pdf</a:t>
            </a:r>
          </a:p>
          <a:p>
            <a:endParaRPr lang="en-US" dirty="0"/>
          </a:p>
          <a:p>
            <a:r>
              <a:rPr lang="en-US" dirty="0"/>
              <a:t>Predicting First Impressions with Deep Learning</a:t>
            </a:r>
          </a:p>
          <a:p>
            <a:r>
              <a:rPr lang="en-US" dirty="0"/>
              <a:t>https://arxiv.org/abs/1610.08119</a:t>
            </a:r>
          </a:p>
        </p:txBody>
      </p:sp>
      <p:sp>
        <p:nvSpPr>
          <p:cNvPr id="4" name="Slide Number Placeholder 3"/>
          <p:cNvSpPr>
            <a:spLocks noGrp="1"/>
          </p:cNvSpPr>
          <p:nvPr>
            <p:ph type="sldNum" sz="quarter" idx="10"/>
          </p:nvPr>
        </p:nvSpPr>
        <p:spPr/>
        <p:txBody>
          <a:bodyPr/>
          <a:lstStyle/>
          <a:p>
            <a:fld id="{B2D0CC1A-0382-4061-9D8D-BE14D45EEA57}" type="slidenum">
              <a:rPr lang="en-US" smtClean="0"/>
              <a:t>90</a:t>
            </a:fld>
            <a:endParaRPr lang="en-US"/>
          </a:p>
        </p:txBody>
      </p:sp>
    </p:spTree>
    <p:extLst>
      <p:ext uri="{BB962C8B-B14F-4D97-AF65-F5344CB8AC3E}">
        <p14:creationId xmlns:p14="http://schemas.microsoft.com/office/powerpoint/2010/main" val="377441895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test from the </a:t>
            </a:r>
            <a:r>
              <a:rPr lang="en-US" sz="1200" dirty="0"/>
              <a:t>Valla </a:t>
            </a:r>
            <a:r>
              <a:rPr lang="en-US" dirty="0"/>
              <a:t>study on previous slide.</a:t>
            </a:r>
          </a:p>
          <a:p>
            <a:endParaRPr lang="en-US" dirty="0"/>
          </a:p>
          <a:p>
            <a:r>
              <a:rPr lang="en-US" dirty="0"/>
              <a:t>1 – non-criminal</a:t>
            </a:r>
          </a:p>
          <a:p>
            <a:r>
              <a:rPr lang="en-US" dirty="0"/>
              <a:t>2 - non-criminal</a:t>
            </a:r>
          </a:p>
          <a:p>
            <a:r>
              <a:rPr lang="en-US" dirty="0"/>
              <a:t>3- rapist</a:t>
            </a:r>
          </a:p>
          <a:p>
            <a:r>
              <a:rPr lang="en-US" dirty="0"/>
              <a:t>4 – assault</a:t>
            </a:r>
          </a:p>
          <a:p>
            <a:r>
              <a:rPr lang="en-US" dirty="0"/>
              <a:t>5 – arson</a:t>
            </a:r>
          </a:p>
          <a:p>
            <a:r>
              <a:rPr lang="en-US" dirty="0"/>
              <a:t>6 – non-criminal</a:t>
            </a:r>
          </a:p>
        </p:txBody>
      </p:sp>
      <p:sp>
        <p:nvSpPr>
          <p:cNvPr id="4" name="Slide Number Placeholder 3"/>
          <p:cNvSpPr>
            <a:spLocks noGrp="1"/>
          </p:cNvSpPr>
          <p:nvPr>
            <p:ph type="sldNum" sz="quarter" idx="10"/>
          </p:nvPr>
        </p:nvSpPr>
        <p:spPr/>
        <p:txBody>
          <a:bodyPr/>
          <a:lstStyle/>
          <a:p>
            <a:fld id="{B2D0CC1A-0382-4061-9D8D-BE14D45EEA57}" type="slidenum">
              <a:rPr lang="en-US" smtClean="0"/>
              <a:t>91</a:t>
            </a:fld>
            <a:endParaRPr lang="en-US"/>
          </a:p>
        </p:txBody>
      </p:sp>
    </p:spTree>
    <p:extLst>
      <p:ext uri="{BB962C8B-B14F-4D97-AF65-F5344CB8AC3E}">
        <p14:creationId xmlns:p14="http://schemas.microsoft.com/office/powerpoint/2010/main" val="30031960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With great power comes great responsibility!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Requiring a license to use ML? To collect a training data set?</a:t>
            </a:r>
          </a:p>
          <a:p>
            <a:endParaRPr lang="en-US" dirty="0"/>
          </a:p>
        </p:txBody>
      </p:sp>
      <p:sp>
        <p:nvSpPr>
          <p:cNvPr id="4" name="Slide Number Placeholder 3"/>
          <p:cNvSpPr>
            <a:spLocks noGrp="1"/>
          </p:cNvSpPr>
          <p:nvPr>
            <p:ph type="sldNum" sz="quarter" idx="10"/>
          </p:nvPr>
        </p:nvSpPr>
        <p:spPr/>
        <p:txBody>
          <a:bodyPr/>
          <a:lstStyle/>
          <a:p>
            <a:fld id="{B2D0CC1A-0382-4061-9D8D-BE14D45EEA57}" type="slidenum">
              <a:rPr lang="en-US" smtClean="0"/>
              <a:t>94</a:t>
            </a:fld>
            <a:endParaRPr lang="en-US"/>
          </a:p>
        </p:txBody>
      </p:sp>
    </p:spTree>
    <p:extLst>
      <p:ext uri="{BB962C8B-B14F-4D97-AF65-F5344CB8AC3E}">
        <p14:creationId xmlns:p14="http://schemas.microsoft.com/office/powerpoint/2010/main" val="26406929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http://www.slate.com/articles/technology/future_tense/2017/03/the_surprising_creepy_things_algorithms_can_glean_from_photographs.html</a:t>
            </a:r>
          </a:p>
        </p:txBody>
      </p:sp>
      <p:sp>
        <p:nvSpPr>
          <p:cNvPr id="4" name="Slide Number Placeholder 3"/>
          <p:cNvSpPr>
            <a:spLocks noGrp="1"/>
          </p:cNvSpPr>
          <p:nvPr>
            <p:ph type="sldNum" sz="quarter" idx="10"/>
          </p:nvPr>
        </p:nvSpPr>
        <p:spPr/>
        <p:txBody>
          <a:bodyPr/>
          <a:lstStyle/>
          <a:p>
            <a:fld id="{B2D0CC1A-0382-4061-9D8D-BE14D45EEA57}" type="slidenum">
              <a:rPr lang="en-US" smtClean="0"/>
              <a:t>97</a:t>
            </a:fld>
            <a:endParaRPr lang="en-US"/>
          </a:p>
        </p:txBody>
      </p:sp>
    </p:spTree>
    <p:extLst>
      <p:ext uri="{BB962C8B-B14F-4D97-AF65-F5344CB8AC3E}">
        <p14:creationId xmlns:p14="http://schemas.microsoft.com/office/powerpoint/2010/main" val="53334079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https://www.nytimes.com/2019/01/24/technology/amazon-facial-technology-study.html</a:t>
            </a:r>
          </a:p>
        </p:txBody>
      </p:sp>
      <p:sp>
        <p:nvSpPr>
          <p:cNvPr id="4" name="Slide Number Placeholder 3"/>
          <p:cNvSpPr>
            <a:spLocks noGrp="1"/>
          </p:cNvSpPr>
          <p:nvPr>
            <p:ph type="sldNum" sz="quarter" idx="5"/>
          </p:nvPr>
        </p:nvSpPr>
        <p:spPr/>
        <p:txBody>
          <a:bodyPr/>
          <a:lstStyle/>
          <a:p>
            <a:fld id="{B2D0CC1A-0382-4061-9D8D-BE14D45EEA57}" type="slidenum">
              <a:rPr lang="en-US" smtClean="0"/>
              <a:t>100</a:t>
            </a:fld>
            <a:endParaRPr lang="en-US"/>
          </a:p>
        </p:txBody>
      </p:sp>
    </p:spTree>
    <p:extLst>
      <p:ext uri="{BB962C8B-B14F-4D97-AF65-F5344CB8AC3E}">
        <p14:creationId xmlns:p14="http://schemas.microsoft.com/office/powerpoint/2010/main" val="165829155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info on the issues here:</a:t>
            </a:r>
          </a:p>
          <a:p>
            <a:r>
              <a:rPr lang="en-US" dirty="0"/>
              <a:t>https://itif.org/publications/2019/01/27/note-press-facial-analysis-not-facial-recognition</a:t>
            </a:r>
          </a:p>
        </p:txBody>
      </p:sp>
      <p:sp>
        <p:nvSpPr>
          <p:cNvPr id="4" name="Slide Number Placeholder 3"/>
          <p:cNvSpPr>
            <a:spLocks noGrp="1"/>
          </p:cNvSpPr>
          <p:nvPr>
            <p:ph type="sldNum" sz="quarter" idx="5"/>
          </p:nvPr>
        </p:nvSpPr>
        <p:spPr/>
        <p:txBody>
          <a:bodyPr/>
          <a:lstStyle/>
          <a:p>
            <a:fld id="{B2D0CC1A-0382-4061-9D8D-BE14D45EEA57}" type="slidenum">
              <a:rPr lang="en-US" smtClean="0"/>
              <a:t>101</a:t>
            </a:fld>
            <a:endParaRPr lang="en-US"/>
          </a:p>
        </p:txBody>
      </p:sp>
    </p:spTree>
    <p:extLst>
      <p:ext uri="{BB962C8B-B14F-4D97-AF65-F5344CB8AC3E}">
        <p14:creationId xmlns:p14="http://schemas.microsoft.com/office/powerpoint/2010/main" val="122010427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https://whitecollar.thenewinquiry.com/static/whitepaper.pdf</a:t>
            </a:r>
          </a:p>
          <a:p>
            <a:endParaRPr lang="en-US" dirty="0"/>
          </a:p>
          <a:p>
            <a:endParaRPr lang="en-US" dirty="0"/>
          </a:p>
          <a:p>
            <a:r>
              <a:rPr lang="en-US" dirty="0"/>
              <a:t>Brooklyn-based leftist magazine</a:t>
            </a:r>
          </a:p>
          <a:p>
            <a:r>
              <a:rPr lang="en-US" dirty="0"/>
              <a:t>cultural and literary criticism</a:t>
            </a:r>
          </a:p>
          <a:p>
            <a:endParaRPr lang="en-US" dirty="0"/>
          </a:p>
          <a:p>
            <a:endParaRPr lang="en-US" dirty="0"/>
          </a:p>
          <a:p>
            <a:r>
              <a:rPr lang="en-US" dirty="0"/>
              <a:t>We propose and develop a predictive policing algorithm, the White Collar Crime Early Warning System (WCCEWS), for identifying and assessing the risk of large-scale financial crime at the city block level. Our model achieves an impressive 90.12% accuracy at predicting the activity of white collar crime in a given area.</a:t>
            </a:r>
          </a:p>
          <a:p>
            <a:endParaRPr lang="en-US" dirty="0"/>
          </a:p>
          <a:p>
            <a:endParaRPr lang="en-US" dirty="0"/>
          </a:p>
        </p:txBody>
      </p:sp>
      <p:sp>
        <p:nvSpPr>
          <p:cNvPr id="4" name="Slide Number Placeholder 3"/>
          <p:cNvSpPr>
            <a:spLocks noGrp="1"/>
          </p:cNvSpPr>
          <p:nvPr>
            <p:ph type="sldNum" sz="quarter" idx="10"/>
          </p:nvPr>
        </p:nvSpPr>
        <p:spPr/>
        <p:txBody>
          <a:bodyPr/>
          <a:lstStyle/>
          <a:p>
            <a:fld id="{4AEF1C44-8468-42BA-A4C2-F2C6BCEA5D60}" type="slidenum">
              <a:rPr lang="en-US" smtClean="0"/>
              <a:t>102</a:t>
            </a:fld>
            <a:endParaRPr lang="en-US"/>
          </a:p>
        </p:txBody>
      </p:sp>
    </p:spTree>
    <p:extLst>
      <p:ext uri="{BB962C8B-B14F-4D97-AF65-F5344CB8AC3E}">
        <p14:creationId xmlns:p14="http://schemas.microsoft.com/office/powerpoint/2010/main" val="73508899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collected data provided by the Financial Regulatory Authority (FINRA)14 to compile incidents of financial malfeasance dating back to 1964.</a:t>
            </a:r>
          </a:p>
          <a:p>
            <a:r>
              <a:rPr lang="en-US" dirty="0"/>
              <a:t>Our geographical data started in the form of street addresses, which we converted to latitude/longitude coordinates with a popular geocoding service.</a:t>
            </a:r>
          </a:p>
          <a:p>
            <a:r>
              <a:rPr lang="en-US" dirty="0"/>
              <a:t>By incorporating public data sources with a random forest classifier, we are able to achieve 90.12% predictive accuracy.</a:t>
            </a:r>
          </a:p>
        </p:txBody>
      </p:sp>
      <p:sp>
        <p:nvSpPr>
          <p:cNvPr id="4" name="Slide Number Placeholder 3"/>
          <p:cNvSpPr>
            <a:spLocks noGrp="1"/>
          </p:cNvSpPr>
          <p:nvPr>
            <p:ph type="sldNum" sz="quarter" idx="10"/>
          </p:nvPr>
        </p:nvSpPr>
        <p:spPr/>
        <p:txBody>
          <a:bodyPr/>
          <a:lstStyle/>
          <a:p>
            <a:fld id="{4AEF1C44-8468-42BA-A4C2-F2C6BCEA5D60}" type="slidenum">
              <a:rPr lang="en-US" smtClean="0"/>
              <a:t>103</a:t>
            </a:fld>
            <a:endParaRPr lang="en-US"/>
          </a:p>
        </p:txBody>
      </p:sp>
    </p:spTree>
    <p:extLst>
      <p:ext uri="{BB962C8B-B14F-4D97-AF65-F5344CB8AC3E}">
        <p14:creationId xmlns:p14="http://schemas.microsoft.com/office/powerpoint/2010/main" val="23454276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BAB3A96-D6A1-40AA-AF37-02EF9570C6B1}" type="datetimeFigureOut">
              <a:rPr lang="en-US" smtClean="0"/>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35F225-65BE-415C-8488-85B2357E0DD3}" type="slidenum">
              <a:rPr lang="en-US" smtClean="0"/>
              <a:t>‹#›</a:t>
            </a:fld>
            <a:endParaRPr lang="en-US"/>
          </a:p>
        </p:txBody>
      </p:sp>
    </p:spTree>
    <p:extLst>
      <p:ext uri="{BB962C8B-B14F-4D97-AF65-F5344CB8AC3E}">
        <p14:creationId xmlns:p14="http://schemas.microsoft.com/office/powerpoint/2010/main" val="20891609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AB3A96-D6A1-40AA-AF37-02EF9570C6B1}" type="datetimeFigureOut">
              <a:rPr lang="en-US" smtClean="0"/>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35F225-65BE-415C-8488-85B2357E0DD3}" type="slidenum">
              <a:rPr lang="en-US" smtClean="0"/>
              <a:t>‹#›</a:t>
            </a:fld>
            <a:endParaRPr lang="en-US"/>
          </a:p>
        </p:txBody>
      </p:sp>
    </p:spTree>
    <p:extLst>
      <p:ext uri="{BB962C8B-B14F-4D97-AF65-F5344CB8AC3E}">
        <p14:creationId xmlns:p14="http://schemas.microsoft.com/office/powerpoint/2010/main" val="22862511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AB3A96-D6A1-40AA-AF37-02EF9570C6B1}" type="datetimeFigureOut">
              <a:rPr lang="en-US" smtClean="0"/>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35F225-65BE-415C-8488-85B2357E0DD3}" type="slidenum">
              <a:rPr lang="en-US" smtClean="0"/>
              <a:t>‹#›</a:t>
            </a:fld>
            <a:endParaRPr lang="en-US"/>
          </a:p>
        </p:txBody>
      </p:sp>
    </p:spTree>
    <p:extLst>
      <p:ext uri="{BB962C8B-B14F-4D97-AF65-F5344CB8AC3E}">
        <p14:creationId xmlns:p14="http://schemas.microsoft.com/office/powerpoint/2010/main" val="3787854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BAB3A96-D6A1-40AA-AF37-02EF9570C6B1}" type="datetimeFigureOut">
              <a:rPr lang="en-US" smtClean="0"/>
              <a:t>4/18/2020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35F225-65BE-415C-8488-85B2357E0DD3}" type="slidenum">
              <a:rPr lang="en-US" smtClean="0"/>
              <a:t>‹#›</a:t>
            </a:fld>
            <a:endParaRPr lang="en-US"/>
          </a:p>
        </p:txBody>
      </p:sp>
    </p:spTree>
    <p:extLst>
      <p:ext uri="{BB962C8B-B14F-4D97-AF65-F5344CB8AC3E}">
        <p14:creationId xmlns:p14="http://schemas.microsoft.com/office/powerpoint/2010/main" val="2505489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BAB3A96-D6A1-40AA-AF37-02EF9570C6B1}" type="datetimeFigureOut">
              <a:rPr lang="en-US" smtClean="0"/>
              <a:t>4/18/2020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A35F225-65BE-415C-8488-85B2357E0DD3}" type="slidenum">
              <a:rPr lang="en-US" smtClean="0"/>
              <a:t>‹#›</a:t>
            </a:fld>
            <a:endParaRPr lang="en-US"/>
          </a:p>
        </p:txBody>
      </p:sp>
    </p:spTree>
    <p:extLst>
      <p:ext uri="{BB962C8B-B14F-4D97-AF65-F5344CB8AC3E}">
        <p14:creationId xmlns:p14="http://schemas.microsoft.com/office/powerpoint/2010/main" val="26798787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BAB3A96-D6A1-40AA-AF37-02EF9570C6B1}" type="datetimeFigureOut">
              <a:rPr lang="en-US" smtClean="0"/>
              <a:t>4/18/2020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35F225-65BE-415C-8488-85B2357E0DD3}" type="slidenum">
              <a:rPr lang="en-US" smtClean="0"/>
              <a:t>‹#›</a:t>
            </a:fld>
            <a:endParaRPr lang="en-US"/>
          </a:p>
        </p:txBody>
      </p:sp>
    </p:spTree>
    <p:extLst>
      <p:ext uri="{BB962C8B-B14F-4D97-AF65-F5344CB8AC3E}">
        <p14:creationId xmlns:p14="http://schemas.microsoft.com/office/powerpoint/2010/main" val="3291722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AB3A96-D6A1-40AA-AF37-02EF9570C6B1}" type="datetimeFigureOut">
              <a:rPr lang="en-US" smtClean="0"/>
              <a:t>4/18/2020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35F225-65BE-415C-8488-85B2357E0DD3}" type="slidenum">
              <a:rPr lang="en-US" smtClean="0"/>
              <a:t>‹#›</a:t>
            </a:fld>
            <a:endParaRPr lang="en-US"/>
          </a:p>
        </p:txBody>
      </p:sp>
    </p:spTree>
    <p:extLst>
      <p:ext uri="{BB962C8B-B14F-4D97-AF65-F5344CB8AC3E}">
        <p14:creationId xmlns:p14="http://schemas.microsoft.com/office/powerpoint/2010/main" val="1368824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BAB3A96-D6A1-40AA-AF37-02EF9570C6B1}" type="datetimeFigureOut">
              <a:rPr lang="en-US" smtClean="0"/>
              <a:t>4/18/2020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35F225-65BE-415C-8488-85B2357E0DD3}" type="slidenum">
              <a:rPr lang="en-US" smtClean="0"/>
              <a:t>‹#›</a:t>
            </a:fld>
            <a:endParaRPr lang="en-US"/>
          </a:p>
        </p:txBody>
      </p:sp>
    </p:spTree>
    <p:extLst>
      <p:ext uri="{BB962C8B-B14F-4D97-AF65-F5344CB8AC3E}">
        <p14:creationId xmlns:p14="http://schemas.microsoft.com/office/powerpoint/2010/main" val="6571976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BAB3A96-D6A1-40AA-AF37-02EF9570C6B1}" type="datetimeFigureOut">
              <a:rPr lang="en-US" smtClean="0"/>
              <a:t>4/18/2020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35F225-65BE-415C-8488-85B2357E0DD3}" type="slidenum">
              <a:rPr lang="en-US" smtClean="0"/>
              <a:t>‹#›</a:t>
            </a:fld>
            <a:endParaRPr lang="en-US"/>
          </a:p>
        </p:txBody>
      </p:sp>
    </p:spTree>
    <p:extLst>
      <p:ext uri="{BB962C8B-B14F-4D97-AF65-F5344CB8AC3E}">
        <p14:creationId xmlns:p14="http://schemas.microsoft.com/office/powerpoint/2010/main" val="5120202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AB3A96-D6A1-40AA-AF37-02EF9570C6B1}" type="datetimeFigureOut">
              <a:rPr lang="en-US" smtClean="0"/>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35F225-65BE-415C-8488-85B2357E0DD3}" type="slidenum">
              <a:rPr lang="en-US" smtClean="0"/>
              <a:t>‹#›</a:t>
            </a:fld>
            <a:endParaRPr lang="en-US"/>
          </a:p>
        </p:txBody>
      </p:sp>
    </p:spTree>
    <p:extLst>
      <p:ext uri="{BB962C8B-B14F-4D97-AF65-F5344CB8AC3E}">
        <p14:creationId xmlns:p14="http://schemas.microsoft.com/office/powerpoint/2010/main" val="28145659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AB3A96-D6A1-40AA-AF37-02EF9570C6B1}" type="datetimeFigureOut">
              <a:rPr lang="en-US" smtClean="0"/>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35F225-65BE-415C-8488-85B2357E0DD3}" type="slidenum">
              <a:rPr lang="en-US" smtClean="0"/>
              <a:t>‹#›</a:t>
            </a:fld>
            <a:endParaRPr lang="en-US"/>
          </a:p>
        </p:txBody>
      </p:sp>
    </p:spTree>
    <p:extLst>
      <p:ext uri="{BB962C8B-B14F-4D97-AF65-F5344CB8AC3E}">
        <p14:creationId xmlns:p14="http://schemas.microsoft.com/office/powerpoint/2010/main" val="27897678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E624A92-35D0-46B2-901D-83303D62116D}" type="slidenum">
              <a:rPr lang="en-US" altLang="en-US"/>
              <a:pPr>
                <a:defRPr/>
              </a:pPr>
              <a:t>‹#›</a:t>
            </a:fld>
            <a:endParaRPr lang="en-US" altLang="en-US"/>
          </a:p>
        </p:txBody>
      </p:sp>
    </p:spTree>
    <p:extLst>
      <p:ext uri="{BB962C8B-B14F-4D97-AF65-F5344CB8AC3E}">
        <p14:creationId xmlns:p14="http://schemas.microsoft.com/office/powerpoint/2010/main" val="14707086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62193E9-C224-4648-BB49-778FB1E667BB}" type="slidenum">
              <a:rPr lang="en-US" altLang="en-US"/>
              <a:pPr>
                <a:defRPr/>
              </a:pPr>
              <a:t>‹#›</a:t>
            </a:fld>
            <a:endParaRPr lang="en-US" altLang="en-US"/>
          </a:p>
        </p:txBody>
      </p:sp>
    </p:spTree>
    <p:extLst>
      <p:ext uri="{BB962C8B-B14F-4D97-AF65-F5344CB8AC3E}">
        <p14:creationId xmlns:p14="http://schemas.microsoft.com/office/powerpoint/2010/main" val="1731553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7A681D9-0301-486D-A984-63B8B2BFB722}" type="slidenum">
              <a:rPr lang="en-US" altLang="en-US"/>
              <a:pPr>
                <a:defRPr/>
              </a:pPr>
              <a:t>‹#›</a:t>
            </a:fld>
            <a:endParaRPr lang="en-US" altLang="en-US"/>
          </a:p>
        </p:txBody>
      </p:sp>
    </p:spTree>
    <p:extLst>
      <p:ext uri="{BB962C8B-B14F-4D97-AF65-F5344CB8AC3E}">
        <p14:creationId xmlns:p14="http://schemas.microsoft.com/office/powerpoint/2010/main" val="22951056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5023A4C-354F-43C5-B12D-B8AF5DCFF749}" type="slidenum">
              <a:rPr lang="en-US" altLang="en-US"/>
              <a:pPr>
                <a:defRPr/>
              </a:pPr>
              <a:t>‹#›</a:t>
            </a:fld>
            <a:endParaRPr lang="en-US" altLang="en-US"/>
          </a:p>
        </p:txBody>
      </p:sp>
    </p:spTree>
    <p:extLst>
      <p:ext uri="{BB962C8B-B14F-4D97-AF65-F5344CB8AC3E}">
        <p14:creationId xmlns:p14="http://schemas.microsoft.com/office/powerpoint/2010/main" val="28673039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EDE1EC33-248D-4387-8D32-2633C72E3409}" type="slidenum">
              <a:rPr lang="en-US" altLang="en-US"/>
              <a:pPr>
                <a:defRPr/>
              </a:pPr>
              <a:t>‹#›</a:t>
            </a:fld>
            <a:endParaRPr lang="en-US" altLang="en-US"/>
          </a:p>
        </p:txBody>
      </p:sp>
    </p:spTree>
    <p:extLst>
      <p:ext uri="{BB962C8B-B14F-4D97-AF65-F5344CB8AC3E}">
        <p14:creationId xmlns:p14="http://schemas.microsoft.com/office/powerpoint/2010/main" val="11322355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B66E7CF-BAF7-4AF2-AC81-F1B4BC6B094F}" type="slidenum">
              <a:rPr lang="en-US" altLang="en-US"/>
              <a:pPr>
                <a:defRPr/>
              </a:pPr>
              <a:t>‹#›</a:t>
            </a:fld>
            <a:endParaRPr lang="en-US" altLang="en-US"/>
          </a:p>
        </p:txBody>
      </p:sp>
    </p:spTree>
    <p:extLst>
      <p:ext uri="{BB962C8B-B14F-4D97-AF65-F5344CB8AC3E}">
        <p14:creationId xmlns:p14="http://schemas.microsoft.com/office/powerpoint/2010/main" val="558820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91F2791-B904-4287-83FE-E84C7B21EFD8}" type="slidenum">
              <a:rPr lang="en-US" altLang="en-US"/>
              <a:pPr>
                <a:defRPr/>
              </a:pPr>
              <a:t>‹#›</a:t>
            </a:fld>
            <a:endParaRPr lang="en-US" altLang="en-US"/>
          </a:p>
        </p:txBody>
      </p:sp>
    </p:spTree>
    <p:extLst>
      <p:ext uri="{BB962C8B-B14F-4D97-AF65-F5344CB8AC3E}">
        <p14:creationId xmlns:p14="http://schemas.microsoft.com/office/powerpoint/2010/main" val="11240644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F92DBB6-884C-4798-870C-3799A71BCD36}" type="slidenum">
              <a:rPr lang="en-US" altLang="en-US"/>
              <a:pPr>
                <a:defRPr/>
              </a:pPr>
              <a:t>‹#›</a:t>
            </a:fld>
            <a:endParaRPr lang="en-US" altLang="en-US"/>
          </a:p>
        </p:txBody>
      </p:sp>
    </p:spTree>
    <p:extLst>
      <p:ext uri="{BB962C8B-B14F-4D97-AF65-F5344CB8AC3E}">
        <p14:creationId xmlns:p14="http://schemas.microsoft.com/office/powerpoint/2010/main" val="35362483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BA2855F-9927-4B15-9E01-6431A276CABB}" type="slidenum">
              <a:rPr lang="en-US" altLang="en-US"/>
              <a:pPr>
                <a:defRPr/>
              </a:pPr>
              <a:t>‹#›</a:t>
            </a:fld>
            <a:endParaRPr lang="en-US" altLang="en-US"/>
          </a:p>
        </p:txBody>
      </p:sp>
    </p:spTree>
    <p:extLst>
      <p:ext uri="{BB962C8B-B14F-4D97-AF65-F5344CB8AC3E}">
        <p14:creationId xmlns:p14="http://schemas.microsoft.com/office/powerpoint/2010/main" val="5156330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AD20F1D-26C2-4089-A0A0-5E9FFB92F085}" type="slidenum">
              <a:rPr lang="en-US" altLang="en-US"/>
              <a:pPr>
                <a:defRPr/>
              </a:pPr>
              <a:t>‹#›</a:t>
            </a:fld>
            <a:endParaRPr lang="en-US" altLang="en-US"/>
          </a:p>
        </p:txBody>
      </p:sp>
    </p:spTree>
    <p:extLst>
      <p:ext uri="{BB962C8B-B14F-4D97-AF65-F5344CB8AC3E}">
        <p14:creationId xmlns:p14="http://schemas.microsoft.com/office/powerpoint/2010/main" val="36714702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
            <a:ext cx="56769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5A12CE4-D9A2-4C08-BD2E-25059C662098}" type="slidenum">
              <a:rPr lang="en-US" altLang="en-US"/>
              <a:pPr>
                <a:defRPr/>
              </a:pPr>
              <a:t>‹#›</a:t>
            </a:fld>
            <a:endParaRPr lang="en-US" altLang="en-US"/>
          </a:p>
        </p:txBody>
      </p:sp>
    </p:spTree>
    <p:extLst>
      <p:ext uri="{BB962C8B-B14F-4D97-AF65-F5344CB8AC3E}">
        <p14:creationId xmlns:p14="http://schemas.microsoft.com/office/powerpoint/2010/main" val="36059483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Text Placeholder 2"/>
          <p:cNvSpPr>
            <a:spLocks noGrp="1"/>
          </p:cNvSpPr>
          <p:nvPr>
            <p:ph type="body"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9E55428-6124-4D15-9BC2-DD782E0D7687}" type="slidenum">
              <a:rPr lang="en-US" altLang="en-US"/>
              <a:pPr>
                <a:defRPr/>
              </a:pPr>
              <a:t>‹#›</a:t>
            </a:fld>
            <a:endParaRPr lang="en-US" altLang="en-US"/>
          </a:p>
        </p:txBody>
      </p:sp>
    </p:spTree>
    <p:extLst>
      <p:ext uri="{BB962C8B-B14F-4D97-AF65-F5344CB8AC3E}">
        <p14:creationId xmlns:p14="http://schemas.microsoft.com/office/powerpoint/2010/main" val="35823061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B27DABE1-C7B7-4AD5-A56C-F19D25CB4533}" type="slidenum">
              <a:rPr lang="en-US" altLang="en-US"/>
              <a:pPr/>
              <a:t>‹#›</a:t>
            </a:fld>
            <a:endParaRPr lang="en-US" altLang="en-US"/>
          </a:p>
        </p:txBody>
      </p:sp>
    </p:spTree>
    <p:extLst>
      <p:ext uri="{BB962C8B-B14F-4D97-AF65-F5344CB8AC3E}">
        <p14:creationId xmlns:p14="http://schemas.microsoft.com/office/powerpoint/2010/main" val="7044795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311A4088-BDF5-4731-A463-9DB92538252C}" type="slidenum">
              <a:rPr lang="en-US" altLang="en-US"/>
              <a:pPr/>
              <a:t>‹#›</a:t>
            </a:fld>
            <a:endParaRPr lang="en-US" altLang="en-US"/>
          </a:p>
        </p:txBody>
      </p:sp>
    </p:spTree>
    <p:extLst>
      <p:ext uri="{BB962C8B-B14F-4D97-AF65-F5344CB8AC3E}">
        <p14:creationId xmlns:p14="http://schemas.microsoft.com/office/powerpoint/2010/main" val="37595545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FEFC1F5-036B-4049-8653-F7048ED7617F}" type="slidenum">
              <a:rPr lang="en-US" altLang="en-US"/>
              <a:pPr/>
              <a:t>‹#›</a:t>
            </a:fld>
            <a:endParaRPr lang="en-US" altLang="en-US"/>
          </a:p>
        </p:txBody>
      </p:sp>
    </p:spTree>
    <p:extLst>
      <p:ext uri="{BB962C8B-B14F-4D97-AF65-F5344CB8AC3E}">
        <p14:creationId xmlns:p14="http://schemas.microsoft.com/office/powerpoint/2010/main" val="36860100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BEE2319C-CAF5-4C60-9797-611B3C4C6D01}" type="slidenum">
              <a:rPr lang="en-US" altLang="en-US"/>
              <a:pPr/>
              <a:t>‹#›</a:t>
            </a:fld>
            <a:endParaRPr lang="en-US" altLang="en-US"/>
          </a:p>
        </p:txBody>
      </p:sp>
    </p:spTree>
    <p:extLst>
      <p:ext uri="{BB962C8B-B14F-4D97-AF65-F5344CB8AC3E}">
        <p14:creationId xmlns:p14="http://schemas.microsoft.com/office/powerpoint/2010/main" val="1089815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0BA99F8F-AE5D-4D90-AF20-4D04ECD23018}" type="slidenum">
              <a:rPr lang="en-US" altLang="en-US"/>
              <a:pPr/>
              <a:t>‹#›</a:t>
            </a:fld>
            <a:endParaRPr lang="en-US" altLang="en-US"/>
          </a:p>
        </p:txBody>
      </p:sp>
    </p:spTree>
    <p:extLst>
      <p:ext uri="{BB962C8B-B14F-4D97-AF65-F5344CB8AC3E}">
        <p14:creationId xmlns:p14="http://schemas.microsoft.com/office/powerpoint/2010/main" val="62690954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67A76281-5A15-49C5-AEB5-D3F312D19F6B}" type="slidenum">
              <a:rPr lang="en-US" altLang="en-US"/>
              <a:pPr/>
              <a:t>‹#›</a:t>
            </a:fld>
            <a:endParaRPr lang="en-US" altLang="en-US"/>
          </a:p>
        </p:txBody>
      </p:sp>
    </p:spTree>
    <p:extLst>
      <p:ext uri="{BB962C8B-B14F-4D97-AF65-F5344CB8AC3E}">
        <p14:creationId xmlns:p14="http://schemas.microsoft.com/office/powerpoint/2010/main" val="17356359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76E60A61-8266-4F00-BE60-B326953001C8}" type="slidenum">
              <a:rPr lang="en-US" altLang="en-US"/>
              <a:pPr/>
              <a:t>‹#›</a:t>
            </a:fld>
            <a:endParaRPr lang="en-US" altLang="en-US"/>
          </a:p>
        </p:txBody>
      </p:sp>
    </p:spTree>
    <p:extLst>
      <p:ext uri="{BB962C8B-B14F-4D97-AF65-F5344CB8AC3E}">
        <p14:creationId xmlns:p14="http://schemas.microsoft.com/office/powerpoint/2010/main" val="27762117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010740DF-6043-4460-8717-AC6D1278EAA2}" type="slidenum">
              <a:rPr lang="en-US" altLang="en-US"/>
              <a:pPr/>
              <a:t>‹#›</a:t>
            </a:fld>
            <a:endParaRPr lang="en-US" altLang="en-US"/>
          </a:p>
        </p:txBody>
      </p:sp>
    </p:spTree>
    <p:extLst>
      <p:ext uri="{BB962C8B-B14F-4D97-AF65-F5344CB8AC3E}">
        <p14:creationId xmlns:p14="http://schemas.microsoft.com/office/powerpoint/2010/main" val="24478599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CB06EA05-4624-4380-81C6-8BCCC697271E}" type="slidenum">
              <a:rPr lang="en-US" altLang="en-US"/>
              <a:pPr/>
              <a:t>‹#›</a:t>
            </a:fld>
            <a:endParaRPr lang="en-US" altLang="en-US"/>
          </a:p>
        </p:txBody>
      </p:sp>
    </p:spTree>
    <p:extLst>
      <p:ext uri="{BB962C8B-B14F-4D97-AF65-F5344CB8AC3E}">
        <p14:creationId xmlns:p14="http://schemas.microsoft.com/office/powerpoint/2010/main" val="15979085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6DA09426-F337-437A-90C4-2CAC1352C554}" type="slidenum">
              <a:rPr lang="en-US" altLang="en-US"/>
              <a:pPr/>
              <a:t>‹#›</a:t>
            </a:fld>
            <a:endParaRPr lang="en-US" altLang="en-US"/>
          </a:p>
        </p:txBody>
      </p:sp>
    </p:spTree>
    <p:extLst>
      <p:ext uri="{BB962C8B-B14F-4D97-AF65-F5344CB8AC3E}">
        <p14:creationId xmlns:p14="http://schemas.microsoft.com/office/powerpoint/2010/main" val="92873934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F44036F3-F30C-4916-A811-40E040BA3E9E}" type="slidenum">
              <a:rPr lang="en-US" altLang="en-US"/>
              <a:pPr/>
              <a:t>‹#›</a:t>
            </a:fld>
            <a:endParaRPr lang="en-US" altLang="en-US"/>
          </a:p>
        </p:txBody>
      </p:sp>
    </p:spTree>
    <p:extLst>
      <p:ext uri="{BB962C8B-B14F-4D97-AF65-F5344CB8AC3E}">
        <p14:creationId xmlns:p14="http://schemas.microsoft.com/office/powerpoint/2010/main" val="318578051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780034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77381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4520318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679499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2458070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3256158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8069577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4742505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0034012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257060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3725106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95F2F-019F-41AD-AC1D-54710CAD2E51}"/>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F9F63F1F-4FD6-47A4-9AC4-C57C61B01910}"/>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88076E7C-C62F-406E-A958-B0CFE6B66771}"/>
              </a:ext>
            </a:extLst>
          </p:cNvPr>
          <p:cNvSpPr>
            <a:spLocks noGrp="1"/>
          </p:cNvSpPr>
          <p:nvPr>
            <p:ph type="dt" sz="half" idx="10"/>
          </p:nvPr>
        </p:nvSpPr>
        <p:spPr/>
        <p:txBody>
          <a:bodyPr/>
          <a:lstStyle/>
          <a:p>
            <a:fld id="{F9C10BC3-B228-45DF-AEA1-FE4C5E832383}" type="datetimeFigureOut">
              <a:rPr lang="en-US" smtClean="0"/>
              <a:t>4/18/2020</a:t>
            </a:fld>
            <a:endParaRPr lang="en-US"/>
          </a:p>
        </p:txBody>
      </p:sp>
      <p:sp>
        <p:nvSpPr>
          <p:cNvPr id="5" name="Footer Placeholder 4">
            <a:extLst>
              <a:ext uri="{FF2B5EF4-FFF2-40B4-BE49-F238E27FC236}">
                <a16:creationId xmlns:a16="http://schemas.microsoft.com/office/drawing/2014/main" id="{3768AFAE-8FC3-473C-A155-0F1B3AE9D3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E98C87-1084-4A67-8E44-9168158DF120}"/>
              </a:ext>
            </a:extLst>
          </p:cNvPr>
          <p:cNvSpPr>
            <a:spLocks noGrp="1"/>
          </p:cNvSpPr>
          <p:nvPr>
            <p:ph type="sldNum" sz="quarter" idx="12"/>
          </p:nvPr>
        </p:nvSpPr>
        <p:spPr/>
        <p:txBody>
          <a:bodyPr/>
          <a:lstStyle/>
          <a:p>
            <a:fld id="{5F5C6BEB-5C40-4B6F-BF80-46F8BD8ECB3A}" type="slidenum">
              <a:rPr lang="en-US" smtClean="0"/>
              <a:t>‹#›</a:t>
            </a:fld>
            <a:endParaRPr lang="en-US"/>
          </a:p>
        </p:txBody>
      </p:sp>
    </p:spTree>
    <p:extLst>
      <p:ext uri="{BB962C8B-B14F-4D97-AF65-F5344CB8AC3E}">
        <p14:creationId xmlns:p14="http://schemas.microsoft.com/office/powerpoint/2010/main" val="55332317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F3C5F-A63E-406D-BD8A-110413B31F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170782-11F8-4245-AD98-3E831E0E70D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C6F7D7-FC82-47AC-882B-43ECAAD6CB0E}"/>
              </a:ext>
            </a:extLst>
          </p:cNvPr>
          <p:cNvSpPr>
            <a:spLocks noGrp="1"/>
          </p:cNvSpPr>
          <p:nvPr>
            <p:ph type="dt" sz="half" idx="10"/>
          </p:nvPr>
        </p:nvSpPr>
        <p:spPr/>
        <p:txBody>
          <a:bodyPr/>
          <a:lstStyle/>
          <a:p>
            <a:fld id="{F9C10BC3-B228-45DF-AEA1-FE4C5E832383}" type="datetimeFigureOut">
              <a:rPr lang="en-US" smtClean="0"/>
              <a:t>4/18/2020</a:t>
            </a:fld>
            <a:endParaRPr lang="en-US"/>
          </a:p>
        </p:txBody>
      </p:sp>
      <p:sp>
        <p:nvSpPr>
          <p:cNvPr id="5" name="Footer Placeholder 4">
            <a:extLst>
              <a:ext uri="{FF2B5EF4-FFF2-40B4-BE49-F238E27FC236}">
                <a16:creationId xmlns:a16="http://schemas.microsoft.com/office/drawing/2014/main" id="{5C61C3FB-3DCC-4AA8-939D-BA00C9F9AB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66262B-20C8-43DB-B79C-BD8F68780095}"/>
              </a:ext>
            </a:extLst>
          </p:cNvPr>
          <p:cNvSpPr>
            <a:spLocks noGrp="1"/>
          </p:cNvSpPr>
          <p:nvPr>
            <p:ph type="sldNum" sz="quarter" idx="12"/>
          </p:nvPr>
        </p:nvSpPr>
        <p:spPr/>
        <p:txBody>
          <a:bodyPr/>
          <a:lstStyle/>
          <a:p>
            <a:fld id="{5F5C6BEB-5C40-4B6F-BF80-46F8BD8ECB3A}" type="slidenum">
              <a:rPr lang="en-US" smtClean="0"/>
              <a:t>‹#›</a:t>
            </a:fld>
            <a:endParaRPr lang="en-US"/>
          </a:p>
        </p:txBody>
      </p:sp>
    </p:spTree>
    <p:extLst>
      <p:ext uri="{BB962C8B-B14F-4D97-AF65-F5344CB8AC3E}">
        <p14:creationId xmlns:p14="http://schemas.microsoft.com/office/powerpoint/2010/main" val="341004812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EEEF9-5CE5-4543-A805-4DD7D59678F2}"/>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57E01EB9-3032-40DC-87C4-3591ACEE57E2}"/>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26F542E-53CD-42BF-831D-974AB4AB10EA}"/>
              </a:ext>
            </a:extLst>
          </p:cNvPr>
          <p:cNvSpPr>
            <a:spLocks noGrp="1"/>
          </p:cNvSpPr>
          <p:nvPr>
            <p:ph type="dt" sz="half" idx="10"/>
          </p:nvPr>
        </p:nvSpPr>
        <p:spPr/>
        <p:txBody>
          <a:bodyPr/>
          <a:lstStyle/>
          <a:p>
            <a:fld id="{F9C10BC3-B228-45DF-AEA1-FE4C5E832383}" type="datetimeFigureOut">
              <a:rPr lang="en-US" smtClean="0"/>
              <a:t>4/18/2020</a:t>
            </a:fld>
            <a:endParaRPr lang="en-US"/>
          </a:p>
        </p:txBody>
      </p:sp>
      <p:sp>
        <p:nvSpPr>
          <p:cNvPr id="5" name="Footer Placeholder 4">
            <a:extLst>
              <a:ext uri="{FF2B5EF4-FFF2-40B4-BE49-F238E27FC236}">
                <a16:creationId xmlns:a16="http://schemas.microsoft.com/office/drawing/2014/main" id="{C521A9ED-5ACC-4E91-91BA-306A1AE726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71D034-5607-4FE8-8911-1B5807D4A5A2}"/>
              </a:ext>
            </a:extLst>
          </p:cNvPr>
          <p:cNvSpPr>
            <a:spLocks noGrp="1"/>
          </p:cNvSpPr>
          <p:nvPr>
            <p:ph type="sldNum" sz="quarter" idx="12"/>
          </p:nvPr>
        </p:nvSpPr>
        <p:spPr/>
        <p:txBody>
          <a:bodyPr/>
          <a:lstStyle/>
          <a:p>
            <a:fld id="{5F5C6BEB-5C40-4B6F-BF80-46F8BD8ECB3A}" type="slidenum">
              <a:rPr lang="en-US" smtClean="0"/>
              <a:t>‹#›</a:t>
            </a:fld>
            <a:endParaRPr lang="en-US"/>
          </a:p>
        </p:txBody>
      </p:sp>
    </p:spTree>
    <p:extLst>
      <p:ext uri="{BB962C8B-B14F-4D97-AF65-F5344CB8AC3E}">
        <p14:creationId xmlns:p14="http://schemas.microsoft.com/office/powerpoint/2010/main" val="368399902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78500-856A-4932-9530-931BF1476E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A5DA646-2EF8-422D-BAD6-6333A0B51361}"/>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125FFD7-743D-4E9C-B60E-F134B74A13B6}"/>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8DB65CA-7076-41FA-A156-99B0361DA2CE}"/>
              </a:ext>
            </a:extLst>
          </p:cNvPr>
          <p:cNvSpPr>
            <a:spLocks noGrp="1"/>
          </p:cNvSpPr>
          <p:nvPr>
            <p:ph type="dt" sz="half" idx="10"/>
          </p:nvPr>
        </p:nvSpPr>
        <p:spPr/>
        <p:txBody>
          <a:bodyPr/>
          <a:lstStyle/>
          <a:p>
            <a:fld id="{F9C10BC3-B228-45DF-AEA1-FE4C5E832383}" type="datetimeFigureOut">
              <a:rPr lang="en-US" smtClean="0"/>
              <a:t>4/18/2020</a:t>
            </a:fld>
            <a:endParaRPr lang="en-US"/>
          </a:p>
        </p:txBody>
      </p:sp>
      <p:sp>
        <p:nvSpPr>
          <p:cNvPr id="6" name="Footer Placeholder 5">
            <a:extLst>
              <a:ext uri="{FF2B5EF4-FFF2-40B4-BE49-F238E27FC236}">
                <a16:creationId xmlns:a16="http://schemas.microsoft.com/office/drawing/2014/main" id="{53FC335A-77DA-416B-A4AA-7B3187E851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06B4C2-ABDE-4E61-AF81-635F72097446}"/>
              </a:ext>
            </a:extLst>
          </p:cNvPr>
          <p:cNvSpPr>
            <a:spLocks noGrp="1"/>
          </p:cNvSpPr>
          <p:nvPr>
            <p:ph type="sldNum" sz="quarter" idx="12"/>
          </p:nvPr>
        </p:nvSpPr>
        <p:spPr/>
        <p:txBody>
          <a:bodyPr/>
          <a:lstStyle/>
          <a:p>
            <a:fld id="{5F5C6BEB-5C40-4B6F-BF80-46F8BD8ECB3A}" type="slidenum">
              <a:rPr lang="en-US" smtClean="0"/>
              <a:t>‹#›</a:t>
            </a:fld>
            <a:endParaRPr lang="en-US"/>
          </a:p>
        </p:txBody>
      </p:sp>
    </p:spTree>
    <p:extLst>
      <p:ext uri="{BB962C8B-B14F-4D97-AF65-F5344CB8AC3E}">
        <p14:creationId xmlns:p14="http://schemas.microsoft.com/office/powerpoint/2010/main" val="120825391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AC125-6BF1-472B-B39A-2F2809A0EC03}"/>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1C37C28-C45D-4D95-B4DE-2CC5532B77EA}"/>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244C1266-DA85-4166-A8D5-02F9A70FD8C1}"/>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96AF98-BC31-4A90-925D-21C9ACFA726D}"/>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E514EE34-D798-4CB4-ABAB-11BB3849794D}"/>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CBC2B58-57A3-4173-BDDE-26EB5B0D638B}"/>
              </a:ext>
            </a:extLst>
          </p:cNvPr>
          <p:cNvSpPr>
            <a:spLocks noGrp="1"/>
          </p:cNvSpPr>
          <p:nvPr>
            <p:ph type="dt" sz="half" idx="10"/>
          </p:nvPr>
        </p:nvSpPr>
        <p:spPr/>
        <p:txBody>
          <a:bodyPr/>
          <a:lstStyle/>
          <a:p>
            <a:fld id="{F9C10BC3-B228-45DF-AEA1-FE4C5E832383}" type="datetimeFigureOut">
              <a:rPr lang="en-US" smtClean="0"/>
              <a:t>4/18/2020</a:t>
            </a:fld>
            <a:endParaRPr lang="en-US"/>
          </a:p>
        </p:txBody>
      </p:sp>
      <p:sp>
        <p:nvSpPr>
          <p:cNvPr id="8" name="Footer Placeholder 7">
            <a:extLst>
              <a:ext uri="{FF2B5EF4-FFF2-40B4-BE49-F238E27FC236}">
                <a16:creationId xmlns:a16="http://schemas.microsoft.com/office/drawing/2014/main" id="{358085CC-2225-47AC-9004-15A20996C06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9539C65-11DA-4729-966F-93D7C77D8396}"/>
              </a:ext>
            </a:extLst>
          </p:cNvPr>
          <p:cNvSpPr>
            <a:spLocks noGrp="1"/>
          </p:cNvSpPr>
          <p:nvPr>
            <p:ph type="sldNum" sz="quarter" idx="12"/>
          </p:nvPr>
        </p:nvSpPr>
        <p:spPr/>
        <p:txBody>
          <a:bodyPr/>
          <a:lstStyle/>
          <a:p>
            <a:fld id="{5F5C6BEB-5C40-4B6F-BF80-46F8BD8ECB3A}" type="slidenum">
              <a:rPr lang="en-US" smtClean="0"/>
              <a:t>‹#›</a:t>
            </a:fld>
            <a:endParaRPr lang="en-US"/>
          </a:p>
        </p:txBody>
      </p:sp>
    </p:spTree>
    <p:extLst>
      <p:ext uri="{BB962C8B-B14F-4D97-AF65-F5344CB8AC3E}">
        <p14:creationId xmlns:p14="http://schemas.microsoft.com/office/powerpoint/2010/main" val="264056159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839C2-33DB-4C31-8B7E-022140B5912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6126044-9532-4199-B202-C40C50BC3F86}"/>
              </a:ext>
            </a:extLst>
          </p:cNvPr>
          <p:cNvSpPr>
            <a:spLocks noGrp="1"/>
          </p:cNvSpPr>
          <p:nvPr>
            <p:ph type="dt" sz="half" idx="10"/>
          </p:nvPr>
        </p:nvSpPr>
        <p:spPr/>
        <p:txBody>
          <a:bodyPr/>
          <a:lstStyle/>
          <a:p>
            <a:fld id="{F9C10BC3-B228-45DF-AEA1-FE4C5E832383}" type="datetimeFigureOut">
              <a:rPr lang="en-US" smtClean="0"/>
              <a:t>4/18/2020</a:t>
            </a:fld>
            <a:endParaRPr lang="en-US"/>
          </a:p>
        </p:txBody>
      </p:sp>
      <p:sp>
        <p:nvSpPr>
          <p:cNvPr id="4" name="Footer Placeholder 3">
            <a:extLst>
              <a:ext uri="{FF2B5EF4-FFF2-40B4-BE49-F238E27FC236}">
                <a16:creationId xmlns:a16="http://schemas.microsoft.com/office/drawing/2014/main" id="{07488E3C-EC5B-4E27-8C47-1B8A22E226C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3368227-309B-4D29-8C0F-B6F2F0BD542F}"/>
              </a:ext>
            </a:extLst>
          </p:cNvPr>
          <p:cNvSpPr>
            <a:spLocks noGrp="1"/>
          </p:cNvSpPr>
          <p:nvPr>
            <p:ph type="sldNum" sz="quarter" idx="12"/>
          </p:nvPr>
        </p:nvSpPr>
        <p:spPr/>
        <p:txBody>
          <a:bodyPr/>
          <a:lstStyle/>
          <a:p>
            <a:fld id="{5F5C6BEB-5C40-4B6F-BF80-46F8BD8ECB3A}" type="slidenum">
              <a:rPr lang="en-US" smtClean="0"/>
              <a:t>‹#›</a:t>
            </a:fld>
            <a:endParaRPr lang="en-US"/>
          </a:p>
        </p:txBody>
      </p:sp>
    </p:spTree>
    <p:extLst>
      <p:ext uri="{BB962C8B-B14F-4D97-AF65-F5344CB8AC3E}">
        <p14:creationId xmlns:p14="http://schemas.microsoft.com/office/powerpoint/2010/main" val="4343917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BAF25AA-6EB5-422B-8E78-87F4B57889B3}"/>
              </a:ext>
            </a:extLst>
          </p:cNvPr>
          <p:cNvSpPr>
            <a:spLocks noGrp="1"/>
          </p:cNvSpPr>
          <p:nvPr>
            <p:ph type="dt" sz="half" idx="10"/>
          </p:nvPr>
        </p:nvSpPr>
        <p:spPr/>
        <p:txBody>
          <a:bodyPr/>
          <a:lstStyle/>
          <a:p>
            <a:fld id="{F9C10BC3-B228-45DF-AEA1-FE4C5E832383}" type="datetimeFigureOut">
              <a:rPr lang="en-US" smtClean="0"/>
              <a:t>4/18/2020</a:t>
            </a:fld>
            <a:endParaRPr lang="en-US"/>
          </a:p>
        </p:txBody>
      </p:sp>
      <p:sp>
        <p:nvSpPr>
          <p:cNvPr id="3" name="Footer Placeholder 2">
            <a:extLst>
              <a:ext uri="{FF2B5EF4-FFF2-40B4-BE49-F238E27FC236}">
                <a16:creationId xmlns:a16="http://schemas.microsoft.com/office/drawing/2014/main" id="{C560A33D-A822-46C7-9AE3-643E31D0B51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B33621B-4EA0-42AF-BC36-EFFBAAFEB229}"/>
              </a:ext>
            </a:extLst>
          </p:cNvPr>
          <p:cNvSpPr>
            <a:spLocks noGrp="1"/>
          </p:cNvSpPr>
          <p:nvPr>
            <p:ph type="sldNum" sz="quarter" idx="12"/>
          </p:nvPr>
        </p:nvSpPr>
        <p:spPr/>
        <p:txBody>
          <a:bodyPr/>
          <a:lstStyle/>
          <a:p>
            <a:fld id="{5F5C6BEB-5C40-4B6F-BF80-46F8BD8ECB3A}" type="slidenum">
              <a:rPr lang="en-US" smtClean="0"/>
              <a:t>‹#›</a:t>
            </a:fld>
            <a:endParaRPr lang="en-US"/>
          </a:p>
        </p:txBody>
      </p:sp>
    </p:spTree>
    <p:extLst>
      <p:ext uri="{BB962C8B-B14F-4D97-AF65-F5344CB8AC3E}">
        <p14:creationId xmlns:p14="http://schemas.microsoft.com/office/powerpoint/2010/main" val="51828808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B9499-69B0-4A3B-B09A-CC260F52944F}"/>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9A27C8D2-4606-4842-9B50-BF318618269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A06C933-1D96-49CC-9AE8-EAF32FCF19CE}"/>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B870CCF3-FDF8-45A9-B953-31282E488DB1}"/>
              </a:ext>
            </a:extLst>
          </p:cNvPr>
          <p:cNvSpPr>
            <a:spLocks noGrp="1"/>
          </p:cNvSpPr>
          <p:nvPr>
            <p:ph type="dt" sz="half" idx="10"/>
          </p:nvPr>
        </p:nvSpPr>
        <p:spPr/>
        <p:txBody>
          <a:bodyPr/>
          <a:lstStyle/>
          <a:p>
            <a:fld id="{F9C10BC3-B228-45DF-AEA1-FE4C5E832383}" type="datetimeFigureOut">
              <a:rPr lang="en-US" smtClean="0"/>
              <a:t>4/18/2020</a:t>
            </a:fld>
            <a:endParaRPr lang="en-US"/>
          </a:p>
        </p:txBody>
      </p:sp>
      <p:sp>
        <p:nvSpPr>
          <p:cNvPr id="6" name="Footer Placeholder 5">
            <a:extLst>
              <a:ext uri="{FF2B5EF4-FFF2-40B4-BE49-F238E27FC236}">
                <a16:creationId xmlns:a16="http://schemas.microsoft.com/office/drawing/2014/main" id="{00750D66-54C0-4D74-A39D-BC03D1CAFF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6D6082-A42A-4F88-94FB-94BABC5EA24C}"/>
              </a:ext>
            </a:extLst>
          </p:cNvPr>
          <p:cNvSpPr>
            <a:spLocks noGrp="1"/>
          </p:cNvSpPr>
          <p:nvPr>
            <p:ph type="sldNum" sz="quarter" idx="12"/>
          </p:nvPr>
        </p:nvSpPr>
        <p:spPr/>
        <p:txBody>
          <a:bodyPr/>
          <a:lstStyle/>
          <a:p>
            <a:fld id="{5F5C6BEB-5C40-4B6F-BF80-46F8BD8ECB3A}" type="slidenum">
              <a:rPr lang="en-US" smtClean="0"/>
              <a:t>‹#›</a:t>
            </a:fld>
            <a:endParaRPr lang="en-US"/>
          </a:p>
        </p:txBody>
      </p:sp>
    </p:spTree>
    <p:extLst>
      <p:ext uri="{BB962C8B-B14F-4D97-AF65-F5344CB8AC3E}">
        <p14:creationId xmlns:p14="http://schemas.microsoft.com/office/powerpoint/2010/main" val="293266867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93A88-B66A-44D8-BE73-9123F5DD87E4}"/>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977D6CEB-8FBC-47EE-84AD-66555F043ED7}"/>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BD645AE3-31F7-4BD9-9FCD-670AE9C7AB6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073458F9-1E1A-4A55-91D4-0D8665939C72}"/>
              </a:ext>
            </a:extLst>
          </p:cNvPr>
          <p:cNvSpPr>
            <a:spLocks noGrp="1"/>
          </p:cNvSpPr>
          <p:nvPr>
            <p:ph type="dt" sz="half" idx="10"/>
          </p:nvPr>
        </p:nvSpPr>
        <p:spPr/>
        <p:txBody>
          <a:bodyPr/>
          <a:lstStyle/>
          <a:p>
            <a:fld id="{F9C10BC3-B228-45DF-AEA1-FE4C5E832383}" type="datetimeFigureOut">
              <a:rPr lang="en-US" smtClean="0"/>
              <a:t>4/18/2020</a:t>
            </a:fld>
            <a:endParaRPr lang="en-US"/>
          </a:p>
        </p:txBody>
      </p:sp>
      <p:sp>
        <p:nvSpPr>
          <p:cNvPr id="6" name="Footer Placeholder 5">
            <a:extLst>
              <a:ext uri="{FF2B5EF4-FFF2-40B4-BE49-F238E27FC236}">
                <a16:creationId xmlns:a16="http://schemas.microsoft.com/office/drawing/2014/main" id="{E0CFE075-0382-4EA0-8250-1F53BFB137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91475AE-0FA2-490B-84C9-1E8EB6612A98}"/>
              </a:ext>
            </a:extLst>
          </p:cNvPr>
          <p:cNvSpPr>
            <a:spLocks noGrp="1"/>
          </p:cNvSpPr>
          <p:nvPr>
            <p:ph type="sldNum" sz="quarter" idx="12"/>
          </p:nvPr>
        </p:nvSpPr>
        <p:spPr/>
        <p:txBody>
          <a:bodyPr/>
          <a:lstStyle/>
          <a:p>
            <a:fld id="{5F5C6BEB-5C40-4B6F-BF80-46F8BD8ECB3A}" type="slidenum">
              <a:rPr lang="en-US" smtClean="0"/>
              <a:t>‹#›</a:t>
            </a:fld>
            <a:endParaRPr lang="en-US"/>
          </a:p>
        </p:txBody>
      </p:sp>
    </p:spTree>
    <p:extLst>
      <p:ext uri="{BB962C8B-B14F-4D97-AF65-F5344CB8AC3E}">
        <p14:creationId xmlns:p14="http://schemas.microsoft.com/office/powerpoint/2010/main" val="80846996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8112C-80A1-45A7-B1F9-3FDCB2449A6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4F7E3F9-136D-4890-B259-2F641D81FC2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1C5E9A-CA28-4E99-A73E-BCDB6B6A87A2}"/>
              </a:ext>
            </a:extLst>
          </p:cNvPr>
          <p:cNvSpPr>
            <a:spLocks noGrp="1"/>
          </p:cNvSpPr>
          <p:nvPr>
            <p:ph type="dt" sz="half" idx="10"/>
          </p:nvPr>
        </p:nvSpPr>
        <p:spPr/>
        <p:txBody>
          <a:bodyPr/>
          <a:lstStyle/>
          <a:p>
            <a:fld id="{F9C10BC3-B228-45DF-AEA1-FE4C5E832383}" type="datetimeFigureOut">
              <a:rPr lang="en-US" smtClean="0"/>
              <a:t>4/18/2020</a:t>
            </a:fld>
            <a:endParaRPr lang="en-US"/>
          </a:p>
        </p:txBody>
      </p:sp>
      <p:sp>
        <p:nvSpPr>
          <p:cNvPr id="5" name="Footer Placeholder 4">
            <a:extLst>
              <a:ext uri="{FF2B5EF4-FFF2-40B4-BE49-F238E27FC236}">
                <a16:creationId xmlns:a16="http://schemas.microsoft.com/office/drawing/2014/main" id="{48B675F8-23D9-4D1A-9791-3031603FC3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FC74CE-467A-43D5-ADFF-E187B2C4FEC9}"/>
              </a:ext>
            </a:extLst>
          </p:cNvPr>
          <p:cNvSpPr>
            <a:spLocks noGrp="1"/>
          </p:cNvSpPr>
          <p:nvPr>
            <p:ph type="sldNum" sz="quarter" idx="12"/>
          </p:nvPr>
        </p:nvSpPr>
        <p:spPr/>
        <p:txBody>
          <a:bodyPr/>
          <a:lstStyle/>
          <a:p>
            <a:fld id="{5F5C6BEB-5C40-4B6F-BF80-46F8BD8ECB3A}" type="slidenum">
              <a:rPr lang="en-US" smtClean="0"/>
              <a:t>‹#›</a:t>
            </a:fld>
            <a:endParaRPr lang="en-US"/>
          </a:p>
        </p:txBody>
      </p:sp>
    </p:spTree>
    <p:extLst>
      <p:ext uri="{BB962C8B-B14F-4D97-AF65-F5344CB8AC3E}">
        <p14:creationId xmlns:p14="http://schemas.microsoft.com/office/powerpoint/2010/main" val="9898307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76F8B3C-B36D-4FAD-ADF1-E8CE734715DB}"/>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D509609-4569-4889-BE3A-A1939B757CA4}"/>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9C4BF4-DA81-4FB1-8275-7730A8A2B0F6}"/>
              </a:ext>
            </a:extLst>
          </p:cNvPr>
          <p:cNvSpPr>
            <a:spLocks noGrp="1"/>
          </p:cNvSpPr>
          <p:nvPr>
            <p:ph type="dt" sz="half" idx="10"/>
          </p:nvPr>
        </p:nvSpPr>
        <p:spPr/>
        <p:txBody>
          <a:bodyPr/>
          <a:lstStyle/>
          <a:p>
            <a:fld id="{F9C10BC3-B228-45DF-AEA1-FE4C5E832383}" type="datetimeFigureOut">
              <a:rPr lang="en-US" smtClean="0"/>
              <a:t>4/18/2020</a:t>
            </a:fld>
            <a:endParaRPr lang="en-US"/>
          </a:p>
        </p:txBody>
      </p:sp>
      <p:sp>
        <p:nvSpPr>
          <p:cNvPr id="5" name="Footer Placeholder 4">
            <a:extLst>
              <a:ext uri="{FF2B5EF4-FFF2-40B4-BE49-F238E27FC236}">
                <a16:creationId xmlns:a16="http://schemas.microsoft.com/office/drawing/2014/main" id="{336C9D73-867B-4E4B-8C19-96672D2979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67EC6C-CA7F-4DC5-AB6B-467105B7AB47}"/>
              </a:ext>
            </a:extLst>
          </p:cNvPr>
          <p:cNvSpPr>
            <a:spLocks noGrp="1"/>
          </p:cNvSpPr>
          <p:nvPr>
            <p:ph type="sldNum" sz="quarter" idx="12"/>
          </p:nvPr>
        </p:nvSpPr>
        <p:spPr/>
        <p:txBody>
          <a:bodyPr/>
          <a:lstStyle/>
          <a:p>
            <a:fld id="{5F5C6BEB-5C40-4B6F-BF80-46F8BD8ECB3A}" type="slidenum">
              <a:rPr lang="en-US" smtClean="0"/>
              <a:t>‹#›</a:t>
            </a:fld>
            <a:endParaRPr lang="en-US"/>
          </a:p>
        </p:txBody>
      </p:sp>
    </p:spTree>
    <p:extLst>
      <p:ext uri="{BB962C8B-B14F-4D97-AF65-F5344CB8AC3E}">
        <p14:creationId xmlns:p14="http://schemas.microsoft.com/office/powerpoint/2010/main" val="232896898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B16636DB-6A6E-4182-B918-53133F1DC9FD}" type="datetimeFigureOut">
              <a:rPr lang="en-US" smtClean="0"/>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0A13F6-E661-41CD-B3BF-5BC27840E242}" type="slidenum">
              <a:rPr lang="en-US" smtClean="0"/>
              <a:t>‹#›</a:t>
            </a:fld>
            <a:endParaRPr lang="en-US"/>
          </a:p>
        </p:txBody>
      </p:sp>
    </p:spTree>
    <p:extLst>
      <p:ext uri="{BB962C8B-B14F-4D97-AF65-F5344CB8AC3E}">
        <p14:creationId xmlns:p14="http://schemas.microsoft.com/office/powerpoint/2010/main" val="390892199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6636DB-6A6E-4182-B918-53133F1DC9FD}" type="datetimeFigureOut">
              <a:rPr lang="en-US" smtClean="0"/>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0A13F6-E661-41CD-B3BF-5BC27840E242}" type="slidenum">
              <a:rPr lang="en-US" smtClean="0"/>
              <a:t>‹#›</a:t>
            </a:fld>
            <a:endParaRPr lang="en-US"/>
          </a:p>
        </p:txBody>
      </p:sp>
    </p:spTree>
    <p:extLst>
      <p:ext uri="{BB962C8B-B14F-4D97-AF65-F5344CB8AC3E}">
        <p14:creationId xmlns:p14="http://schemas.microsoft.com/office/powerpoint/2010/main" val="279080828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16636DB-6A6E-4182-B918-53133F1DC9FD}" type="datetimeFigureOut">
              <a:rPr lang="en-US" smtClean="0"/>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0A13F6-E661-41CD-B3BF-5BC27840E242}" type="slidenum">
              <a:rPr lang="en-US" smtClean="0"/>
              <a:t>‹#›</a:t>
            </a:fld>
            <a:endParaRPr lang="en-US"/>
          </a:p>
        </p:txBody>
      </p:sp>
    </p:spTree>
    <p:extLst>
      <p:ext uri="{BB962C8B-B14F-4D97-AF65-F5344CB8AC3E}">
        <p14:creationId xmlns:p14="http://schemas.microsoft.com/office/powerpoint/2010/main" val="231109723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16636DB-6A6E-4182-B918-53133F1DC9FD}" type="datetimeFigureOut">
              <a:rPr lang="en-US" smtClean="0"/>
              <a:t>4/18/2020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0A13F6-E661-41CD-B3BF-5BC27840E242}" type="slidenum">
              <a:rPr lang="en-US" smtClean="0"/>
              <a:t>‹#›</a:t>
            </a:fld>
            <a:endParaRPr lang="en-US"/>
          </a:p>
        </p:txBody>
      </p:sp>
    </p:spTree>
    <p:extLst>
      <p:ext uri="{BB962C8B-B14F-4D97-AF65-F5344CB8AC3E}">
        <p14:creationId xmlns:p14="http://schemas.microsoft.com/office/powerpoint/2010/main" val="12677306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16636DB-6A6E-4182-B918-53133F1DC9FD}" type="datetimeFigureOut">
              <a:rPr lang="en-US" smtClean="0"/>
              <a:t>4/18/2020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0A13F6-E661-41CD-B3BF-5BC27840E242}" type="slidenum">
              <a:rPr lang="en-US" smtClean="0"/>
              <a:t>‹#›</a:t>
            </a:fld>
            <a:endParaRPr lang="en-US"/>
          </a:p>
        </p:txBody>
      </p:sp>
    </p:spTree>
    <p:extLst>
      <p:ext uri="{BB962C8B-B14F-4D97-AF65-F5344CB8AC3E}">
        <p14:creationId xmlns:p14="http://schemas.microsoft.com/office/powerpoint/2010/main" val="125113061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16636DB-6A6E-4182-B918-53133F1DC9FD}" type="datetimeFigureOut">
              <a:rPr lang="en-US" smtClean="0"/>
              <a:t>4/18/2020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0A13F6-E661-41CD-B3BF-5BC27840E242}" type="slidenum">
              <a:rPr lang="en-US" smtClean="0"/>
              <a:t>‹#›</a:t>
            </a:fld>
            <a:endParaRPr lang="en-US"/>
          </a:p>
        </p:txBody>
      </p:sp>
    </p:spTree>
    <p:extLst>
      <p:ext uri="{BB962C8B-B14F-4D97-AF65-F5344CB8AC3E}">
        <p14:creationId xmlns:p14="http://schemas.microsoft.com/office/powerpoint/2010/main" val="244396826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6636DB-6A6E-4182-B918-53133F1DC9FD}" type="datetimeFigureOut">
              <a:rPr lang="en-US" smtClean="0"/>
              <a:t>4/18/2020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70A13F6-E661-41CD-B3BF-5BC27840E242}" type="slidenum">
              <a:rPr lang="en-US" smtClean="0"/>
              <a:t>‹#›</a:t>
            </a:fld>
            <a:endParaRPr lang="en-US"/>
          </a:p>
        </p:txBody>
      </p:sp>
    </p:spTree>
    <p:extLst>
      <p:ext uri="{BB962C8B-B14F-4D97-AF65-F5344CB8AC3E}">
        <p14:creationId xmlns:p14="http://schemas.microsoft.com/office/powerpoint/2010/main" val="132256524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B16636DB-6A6E-4182-B918-53133F1DC9FD}" type="datetimeFigureOut">
              <a:rPr lang="en-US" smtClean="0"/>
              <a:t>4/18/2020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0A13F6-E661-41CD-B3BF-5BC27840E242}" type="slidenum">
              <a:rPr lang="en-US" smtClean="0"/>
              <a:t>‹#›</a:t>
            </a:fld>
            <a:endParaRPr lang="en-US"/>
          </a:p>
        </p:txBody>
      </p:sp>
    </p:spTree>
    <p:extLst>
      <p:ext uri="{BB962C8B-B14F-4D97-AF65-F5344CB8AC3E}">
        <p14:creationId xmlns:p14="http://schemas.microsoft.com/office/powerpoint/2010/main" val="224495968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B16636DB-6A6E-4182-B918-53133F1DC9FD}" type="datetimeFigureOut">
              <a:rPr lang="en-US" smtClean="0"/>
              <a:t>4/18/2020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0A13F6-E661-41CD-B3BF-5BC27840E242}" type="slidenum">
              <a:rPr lang="en-US" smtClean="0"/>
              <a:t>‹#›</a:t>
            </a:fld>
            <a:endParaRPr lang="en-US"/>
          </a:p>
        </p:txBody>
      </p:sp>
    </p:spTree>
    <p:extLst>
      <p:ext uri="{BB962C8B-B14F-4D97-AF65-F5344CB8AC3E}">
        <p14:creationId xmlns:p14="http://schemas.microsoft.com/office/powerpoint/2010/main" val="251627628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6636DB-6A6E-4182-B918-53133F1DC9FD}" type="datetimeFigureOut">
              <a:rPr lang="en-US" smtClean="0"/>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0A13F6-E661-41CD-B3BF-5BC27840E242}" type="slidenum">
              <a:rPr lang="en-US" smtClean="0"/>
              <a:t>‹#›</a:t>
            </a:fld>
            <a:endParaRPr lang="en-US"/>
          </a:p>
        </p:txBody>
      </p:sp>
    </p:spTree>
    <p:extLst>
      <p:ext uri="{BB962C8B-B14F-4D97-AF65-F5344CB8AC3E}">
        <p14:creationId xmlns:p14="http://schemas.microsoft.com/office/powerpoint/2010/main" val="201898667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6636DB-6A6E-4182-B918-53133F1DC9FD}" type="datetimeFigureOut">
              <a:rPr lang="en-US" smtClean="0"/>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0A13F6-E661-41CD-B3BF-5BC27840E242}" type="slidenum">
              <a:rPr lang="en-US" smtClean="0"/>
              <a:t>‹#›</a:t>
            </a:fld>
            <a:endParaRPr lang="en-US"/>
          </a:p>
        </p:txBody>
      </p:sp>
    </p:spTree>
    <p:extLst>
      <p:ext uri="{BB962C8B-B14F-4D97-AF65-F5344CB8AC3E}">
        <p14:creationId xmlns:p14="http://schemas.microsoft.com/office/powerpoint/2010/main" val="5140040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AB3A96-D6A1-40AA-AF37-02EF9570C6B1}" type="datetimeFigureOut">
              <a:rPr lang="en-US" smtClean="0"/>
              <a:t>4/18/2020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35F225-65BE-415C-8488-85B2357E0DD3}" type="slidenum">
              <a:rPr lang="en-US" smtClean="0"/>
              <a:t>‹#›</a:t>
            </a:fld>
            <a:endParaRPr lang="en-US"/>
          </a:p>
        </p:txBody>
      </p:sp>
    </p:spTree>
    <p:extLst>
      <p:ext uri="{BB962C8B-B14F-4D97-AF65-F5344CB8AC3E}">
        <p14:creationId xmlns:p14="http://schemas.microsoft.com/office/powerpoint/2010/main" val="31382416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76200"/>
            <a:ext cx="7772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914400"/>
            <a:ext cx="77724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92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atin typeface="Times New Roman" pitchFamily="18" charset="0"/>
                <a:cs typeface="Arial" pitchFamily="34" charset="0"/>
              </a:defRPr>
            </a:lvl1pPr>
          </a:lstStyle>
          <a:p>
            <a:pPr>
              <a:defRPr/>
            </a:pPr>
            <a:endParaRPr lang="en-US"/>
          </a:p>
        </p:txBody>
      </p:sp>
      <p:sp>
        <p:nvSpPr>
          <p:cNvPr id="92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atin typeface="Times New Roman" pitchFamily="18" charset="0"/>
                <a:cs typeface="Arial" pitchFamily="34" charset="0"/>
              </a:defRPr>
            </a:lvl1pPr>
          </a:lstStyle>
          <a:p>
            <a:pPr>
              <a:defRPr/>
            </a:pPr>
            <a:endParaRPr lang="en-US"/>
          </a:p>
        </p:txBody>
      </p:sp>
      <p:sp>
        <p:nvSpPr>
          <p:cNvPr id="92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atin typeface="Times New Roman" panose="02020603050405020304" pitchFamily="18" charset="0"/>
              </a:defRPr>
            </a:lvl1pPr>
          </a:lstStyle>
          <a:p>
            <a:pPr>
              <a:defRPr/>
            </a:pPr>
            <a:fld id="{EAEAE332-6B92-4FFE-B456-477CE6515D4A}" type="slidenum">
              <a:rPr lang="en-US" altLang="en-US"/>
              <a:pPr>
                <a:defRPr/>
              </a:pPr>
              <a:t>‹#›</a:t>
            </a:fld>
            <a:endParaRPr lang="en-US" altLang="en-US"/>
          </a:p>
        </p:txBody>
      </p:sp>
      <p:sp>
        <p:nvSpPr>
          <p:cNvPr id="1031" name="Line 7"/>
          <p:cNvSpPr>
            <a:spLocks noChangeShapeType="1"/>
          </p:cNvSpPr>
          <p:nvPr/>
        </p:nvSpPr>
        <p:spPr bwMode="auto">
          <a:xfrm>
            <a:off x="685800" y="838200"/>
            <a:ext cx="777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40962866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pitchFamily="34" charset="0"/>
        </a:defRPr>
      </a:lvl2pPr>
      <a:lvl3pPr algn="l" rtl="0" eaLnBrk="0" fontAlgn="base" hangingPunct="0">
        <a:spcBef>
          <a:spcPct val="0"/>
        </a:spcBef>
        <a:spcAft>
          <a:spcPct val="0"/>
        </a:spcAft>
        <a:defRPr sz="3400">
          <a:solidFill>
            <a:schemeClr val="tx2"/>
          </a:solidFill>
          <a:latin typeface="Arial" pitchFamily="34" charset="0"/>
        </a:defRPr>
      </a:lvl3pPr>
      <a:lvl4pPr algn="l" rtl="0" eaLnBrk="0" fontAlgn="base" hangingPunct="0">
        <a:spcBef>
          <a:spcPct val="0"/>
        </a:spcBef>
        <a:spcAft>
          <a:spcPct val="0"/>
        </a:spcAft>
        <a:defRPr sz="3400">
          <a:solidFill>
            <a:schemeClr val="tx2"/>
          </a:solidFill>
          <a:latin typeface="Arial" pitchFamily="34" charset="0"/>
        </a:defRPr>
      </a:lvl4pPr>
      <a:lvl5pPr algn="l" rtl="0" eaLnBrk="0" fontAlgn="base" hangingPunct="0">
        <a:spcBef>
          <a:spcPct val="0"/>
        </a:spcBef>
        <a:spcAft>
          <a:spcPct val="0"/>
        </a:spcAft>
        <a:defRPr sz="3400">
          <a:solidFill>
            <a:schemeClr val="tx2"/>
          </a:solidFill>
          <a:latin typeface="Arial" pitchFamily="34" charset="0"/>
        </a:defRPr>
      </a:lvl5pPr>
      <a:lvl6pPr marL="457200" algn="l" rtl="0" eaLnBrk="0" fontAlgn="base" hangingPunct="0">
        <a:spcBef>
          <a:spcPct val="0"/>
        </a:spcBef>
        <a:spcAft>
          <a:spcPct val="0"/>
        </a:spcAft>
        <a:defRPr sz="3400">
          <a:solidFill>
            <a:schemeClr val="tx2"/>
          </a:solidFill>
          <a:latin typeface="Arial" pitchFamily="34" charset="0"/>
        </a:defRPr>
      </a:lvl6pPr>
      <a:lvl7pPr marL="914400" algn="l" rtl="0" eaLnBrk="0" fontAlgn="base" hangingPunct="0">
        <a:spcBef>
          <a:spcPct val="0"/>
        </a:spcBef>
        <a:spcAft>
          <a:spcPct val="0"/>
        </a:spcAft>
        <a:defRPr sz="3400">
          <a:solidFill>
            <a:schemeClr val="tx2"/>
          </a:solidFill>
          <a:latin typeface="Arial" pitchFamily="34" charset="0"/>
        </a:defRPr>
      </a:lvl7pPr>
      <a:lvl8pPr marL="1371600" algn="l" rtl="0" eaLnBrk="0" fontAlgn="base" hangingPunct="0">
        <a:spcBef>
          <a:spcPct val="0"/>
        </a:spcBef>
        <a:spcAft>
          <a:spcPct val="0"/>
        </a:spcAft>
        <a:defRPr sz="3400">
          <a:solidFill>
            <a:schemeClr val="tx2"/>
          </a:solidFill>
          <a:latin typeface="Arial" pitchFamily="34" charset="0"/>
        </a:defRPr>
      </a:lvl8pPr>
      <a:lvl9pPr marL="1828800" algn="l" rtl="0" eaLnBrk="0" fontAlgn="base" hangingPunct="0">
        <a:spcBef>
          <a:spcPct val="0"/>
        </a:spcBef>
        <a:spcAft>
          <a:spcPct val="0"/>
        </a:spcAft>
        <a:defRPr sz="3400">
          <a:solidFill>
            <a:schemeClr val="tx2"/>
          </a:solidFill>
          <a:latin typeface="Arial" pitchFamily="34" charset="0"/>
        </a:defRPr>
      </a:lvl9pPr>
    </p:titleStyle>
    <p:bodyStyle>
      <a:lvl1pPr marL="342900" indent="-342900" algn="l" rtl="0" eaLnBrk="0" fontAlgn="base" hangingPunct="0">
        <a:spcBef>
          <a:spcPct val="20000"/>
        </a:spcBef>
        <a:spcAft>
          <a:spcPct val="0"/>
        </a:spcAft>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2"/>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19F5FCA4-A6AF-47DB-B70C-0E6E026448BA}" type="slidenum">
              <a:rPr lang="en-US" altLang="en-US"/>
              <a:pPr/>
              <a:t>‹#›</a:t>
            </a:fld>
            <a:endParaRPr lang="en-US" altLang="en-US"/>
          </a:p>
        </p:txBody>
      </p:sp>
    </p:spTree>
    <p:extLst>
      <p:ext uri="{BB962C8B-B14F-4D97-AF65-F5344CB8AC3E}">
        <p14:creationId xmlns:p14="http://schemas.microsoft.com/office/powerpoint/2010/main" val="2087377002"/>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4/18/2020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574525787"/>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5EA6C1-4327-452E-AE04-B14B079693F4}"/>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ACBB44C-CBAE-4D34-8443-153623768071}"/>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7A9FC4-FC79-4697-853E-80808ABF9F05}"/>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9C10BC3-B228-45DF-AEA1-FE4C5E832383}" type="datetimeFigureOut">
              <a:rPr lang="en-US" smtClean="0"/>
              <a:t>4/18/2020</a:t>
            </a:fld>
            <a:endParaRPr lang="en-US"/>
          </a:p>
        </p:txBody>
      </p:sp>
      <p:sp>
        <p:nvSpPr>
          <p:cNvPr id="5" name="Footer Placeholder 4">
            <a:extLst>
              <a:ext uri="{FF2B5EF4-FFF2-40B4-BE49-F238E27FC236}">
                <a16:creationId xmlns:a16="http://schemas.microsoft.com/office/drawing/2014/main" id="{26D05203-6D52-47F3-8A33-7A38E44AEDF8}"/>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74E830A-49E8-4DB1-8DD5-94C9832430A3}"/>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F5C6BEB-5C40-4B6F-BF80-46F8BD8ECB3A}" type="slidenum">
              <a:rPr lang="en-US" smtClean="0"/>
              <a:t>‹#›</a:t>
            </a:fld>
            <a:endParaRPr lang="en-US"/>
          </a:p>
        </p:txBody>
      </p:sp>
    </p:spTree>
    <p:extLst>
      <p:ext uri="{BB962C8B-B14F-4D97-AF65-F5344CB8AC3E}">
        <p14:creationId xmlns:p14="http://schemas.microsoft.com/office/powerpoint/2010/main" val="1076694375"/>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16636DB-6A6E-4182-B918-53133F1DC9FD}" type="datetimeFigureOut">
              <a:rPr lang="en-US" smtClean="0"/>
              <a:t>4/18/2020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70A13F6-E661-41CD-B3BF-5BC27840E242}" type="slidenum">
              <a:rPr lang="en-US" smtClean="0"/>
              <a:t>‹#›</a:t>
            </a:fld>
            <a:endParaRPr lang="en-US"/>
          </a:p>
        </p:txBody>
      </p:sp>
    </p:spTree>
    <p:extLst>
      <p:ext uri="{BB962C8B-B14F-4D97-AF65-F5344CB8AC3E}">
        <p14:creationId xmlns:p14="http://schemas.microsoft.com/office/powerpoint/2010/main" val="1938033097"/>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47.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4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7.xml"/></Relationships>
</file>

<file path=ppt/slides/_rels/slide12.xml.rels><?xml version="1.0" encoding="UTF-8" standalone="yes"?>
<Relationships xmlns="http://schemas.openxmlformats.org/package/2006/relationships"><Relationship Id="rId3" Type="http://schemas.openxmlformats.org/officeDocument/2006/relationships/hyperlink" Target="https://qz.com/1034972/the-data-that-changed-the-direction-of-ai-research-and-possibly-the-world/" TargetMode="External"/><Relationship Id="rId7" Type="http://schemas.openxmlformats.org/officeDocument/2006/relationships/hyperlink" Target="https://aws.amazon.com/" TargetMode="External"/><Relationship Id="rId2" Type="http://schemas.openxmlformats.org/officeDocument/2006/relationships/notesSlide" Target="../notesSlides/notesSlide8.xml"/><Relationship Id="rId1" Type="http://schemas.openxmlformats.org/officeDocument/2006/relationships/slideLayout" Target="../slideLayouts/slideLayout47.xml"/><Relationship Id="rId6" Type="http://schemas.openxmlformats.org/officeDocument/2006/relationships/hyperlink" Target="https://pytorch.org/" TargetMode="External"/><Relationship Id="rId5" Type="http://schemas.openxmlformats.org/officeDocument/2006/relationships/hyperlink" Target="https://github.com/fastai/fastai" TargetMode="External"/><Relationship Id="rId4" Type="http://schemas.openxmlformats.org/officeDocument/2006/relationships/hyperlink" Target="https://www.nvidia.com/en-us/data-center/tesla-v100/"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anatomyof.ai/#ai-ref-1-bottom" TargetMode="External"/><Relationship Id="rId2" Type="http://schemas.openxmlformats.org/officeDocument/2006/relationships/hyperlink" Target="https://anatomyof.ai/" TargetMode="External"/><Relationship Id="rId1" Type="http://schemas.openxmlformats.org/officeDocument/2006/relationships/slideLayout" Target="../slideLayouts/slideLayout47.xml"/><Relationship Id="rId4" Type="http://schemas.openxmlformats.org/officeDocument/2006/relationships/hyperlink" Target="https://anatomyof.ai/#ai-ref-2-bottom" TargetMode="Externa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47.xml"/><Relationship Id="rId1" Type="http://schemas.openxmlformats.org/officeDocument/2006/relationships/vmlDrawing" Target="../drawings/vmlDrawing1.vml"/><Relationship Id="rId4" Type="http://schemas.openxmlformats.org/officeDocument/2006/relationships/image" Target="../media/image11.emf"/></Relationships>
</file>

<file path=ppt/slides/_rels/slide15.xml.rels><?xml version="1.0" encoding="UTF-8" standalone="yes"?>
<Relationships xmlns="http://schemas.openxmlformats.org/package/2006/relationships"><Relationship Id="rId3" Type="http://schemas.openxmlformats.org/officeDocument/2006/relationships/hyperlink" Target="https://rodneybrooks.com/the-seven-deadly-sins-of-predicting-the-future-of-ai/" TargetMode="External"/><Relationship Id="rId2" Type="http://schemas.openxmlformats.org/officeDocument/2006/relationships/notesSlide" Target="../notesSlides/notesSlide9.xml"/><Relationship Id="rId1" Type="http://schemas.openxmlformats.org/officeDocument/2006/relationships/slideLayout" Target="../slideLayouts/slideLayout4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5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g"/><Relationship Id="rId4" Type="http://schemas.openxmlformats.org/officeDocument/2006/relationships/image" Target="../media/image14.wmf"/></Relationships>
</file>

<file path=ppt/slides/_rels/slide2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hyperlink" Target="https://en.wikipedia.org/wiki/File:CIExy1931_srgb_gamut.png" TargetMode="External"/><Relationship Id="rId4" Type="http://schemas.openxmlformats.org/officeDocument/2006/relationships/image" Target="../media/image18.jp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www.reddit.com/r/funny/comments/1tpe5n/the_hardest_part_of_being_in_a_biracial/"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hyperlink" Target="https://www.reddit.com/user/whatthecaptcha" TargetMode="External"/><Relationship Id="rId4" Type="http://schemas.openxmlformats.org/officeDocument/2006/relationships/image" Target="../media/image30.jp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www.npr.org/2014/11/13/363517842/for-decades-kodak-s-shirley-cards-set-photography-s-skin-tone-standard/"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hyperlink" Target="https://www.buzzfeed.com/syreetamcfadden/teaching-the-camera-to-see-my-skin/" TargetMode="External"/><Relationship Id="rId4" Type="http://schemas.openxmlformats.org/officeDocument/2006/relationships/hyperlink" Target="https://priceonomics.com/how-photography-was-optimized-for-white-skin/"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4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8.xml"/><Relationship Id="rId1" Type="http://schemas.openxmlformats.org/officeDocument/2006/relationships/slideLayout" Target="../slideLayouts/slideLayout25.xml"/></Relationships>
</file>

<file path=ppt/slides/_rels/slide42.xml.rels><?xml version="1.0" encoding="UTF-8" standalone="yes"?>
<Relationships xmlns="http://schemas.openxmlformats.org/package/2006/relationships"><Relationship Id="rId3" Type="http://schemas.openxmlformats.org/officeDocument/2006/relationships/hyperlink" Target="https://www.tesla.com/blog/tragic-loss" TargetMode="External"/><Relationship Id="rId2" Type="http://schemas.openxmlformats.org/officeDocument/2006/relationships/notesSlide" Target="../notesSlides/notesSlide29.xml"/><Relationship Id="rId1" Type="http://schemas.openxmlformats.org/officeDocument/2006/relationships/slideLayout" Target="../slideLayouts/slideLayout25.xml"/></Relationships>
</file>

<file path=ppt/slides/_rels/slide4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5.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0.xml"/><Relationship Id="rId1" Type="http://schemas.openxmlformats.org/officeDocument/2006/relationships/slideLayout" Target="../slideLayouts/slideLayout25.xml"/></Relationships>
</file>

<file path=ppt/slides/_rels/slide45.xml.rels><?xml version="1.0" encoding="UTF-8" standalone="yes"?>
<Relationships xmlns="http://schemas.openxmlformats.org/package/2006/relationships"><Relationship Id="rId3" Type="http://schemas.openxmlformats.org/officeDocument/2006/relationships/hyperlink" Target="https://www.tesla.com/blog/tragic-loss" TargetMode="External"/><Relationship Id="rId2" Type="http://schemas.openxmlformats.org/officeDocument/2006/relationships/notesSlide" Target="../notesSlides/notesSlide31.xml"/><Relationship Id="rId1" Type="http://schemas.openxmlformats.org/officeDocument/2006/relationships/slideLayout" Target="../slideLayouts/slideLayout25.xml"/></Relationships>
</file>

<file path=ppt/slides/_rels/slide4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2.xml"/><Relationship Id="rId1" Type="http://schemas.openxmlformats.org/officeDocument/2006/relationships/slideLayout" Target="../slideLayouts/slideLayout25.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47.xml.rels><?xml version="1.0" encoding="UTF-8" standalone="yes"?>
<Relationships xmlns="http://schemas.openxmlformats.org/package/2006/relationships"><Relationship Id="rId3" Type="http://schemas.openxmlformats.org/officeDocument/2006/relationships/hyperlink" Target="https://youtu.be/tlThdr3O5Qo" TargetMode="External"/><Relationship Id="rId2" Type="http://schemas.openxmlformats.org/officeDocument/2006/relationships/notesSlide" Target="../notesSlides/notesSlide33.xml"/><Relationship Id="rId1" Type="http://schemas.openxmlformats.org/officeDocument/2006/relationships/slideLayout" Target="../slideLayouts/slideLayout25.xml"/></Relationships>
</file>

<file path=ppt/slides/_rels/slide48.xml.rels><?xml version="1.0" encoding="UTF-8" standalone="yes"?>
<Relationships xmlns="http://schemas.openxmlformats.org/package/2006/relationships"><Relationship Id="rId3" Type="http://schemas.openxmlformats.org/officeDocument/2006/relationships/hyperlink" Target="https://www.nytimes.com/2019/07/17/business/self-driving-autonomous-cars.html" TargetMode="External"/><Relationship Id="rId2" Type="http://schemas.openxmlformats.org/officeDocument/2006/relationships/notesSlide" Target="../notesSlides/notesSlide34.xml"/><Relationship Id="rId1" Type="http://schemas.openxmlformats.org/officeDocument/2006/relationships/slideLayout" Target="../slideLayouts/slideLayout25.xml"/><Relationship Id="rId4" Type="http://schemas.openxmlformats.org/officeDocument/2006/relationships/image" Target="../media/image41.png"/></Relationships>
</file>

<file path=ppt/slides/_rels/slide4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5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9.xml"/><Relationship Id="rId1" Type="http://schemas.openxmlformats.org/officeDocument/2006/relationships/slideLayout" Target="../slideLayouts/slideLayout13.xml"/><Relationship Id="rId4" Type="http://schemas.openxmlformats.org/officeDocument/2006/relationships/image" Target="../media/image48.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6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hyperlink" Target="https://www.youtube.com/watch?time_continue=11&amp;v=fMym_BKWQzk" TargetMode="Externa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hyperlink" Target="http://www.telegraph.co.uk/technology/2016/12/07/robot-passport-checker-rejects-asian-mans-photo-having-eyes/" TargetMode="External"/><Relationship Id="rId2" Type="http://schemas.openxmlformats.org/officeDocument/2006/relationships/hyperlink" Target="https://www.quora.com/What-are-examples-of-computer-vision-bugs-related-to-race" TargetMode="Externa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microsoft.com/office/2007/relationships/media" Target="../media/media1.mp4"/><Relationship Id="rId1" Type="http://schemas.openxmlformats.org/officeDocument/2006/relationships/video" Target="NULL" TargetMode="External"/><Relationship Id="rId5" Type="http://schemas.openxmlformats.org/officeDocument/2006/relationships/hyperlink" Target="https://www.youtube.com/channel/UC7-lWY5QRTDiAgeha89Ikag" TargetMode="External"/><Relationship Id="rId4" Type="http://schemas.openxmlformats.org/officeDocument/2006/relationships/image" Target="../media/image64.png"/></Relationships>
</file>

<file path=ppt/slides/_rels/slide7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hyperlink" Target="https://jacky.wtf/about/" TargetMode="Externa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81.xml.rels><?xml version="1.0" encoding="UTF-8" standalone="yes"?>
<Relationships xmlns="http://schemas.openxmlformats.org/package/2006/relationships"><Relationship Id="rId3" Type="http://schemas.openxmlformats.org/officeDocument/2006/relationships/hyperlink" Target="https://gist.github.com/rspeer/ef750e7e407e04894cb3b78a82d66aed" TargetMode="External"/><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82.xml.rels><?xml version="1.0" encoding="UTF-8" standalone="yes"?>
<Relationships xmlns="http://schemas.openxmlformats.org/package/2006/relationships"><Relationship Id="rId3" Type="http://schemas.openxmlformats.org/officeDocument/2006/relationships/hyperlink" Target="https://gist.github.com/rspeer/ef750e7e407e04894cb3b78a82d66aed" TargetMode="External"/><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8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hyperlink" Target="https://arxiv.org/abs/1606.06565" TargetMode="Externa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hyperlink" Target="https://arxiv.org/abs/1611.04135" TargetMode="External"/><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hyperlink" Target="https://www.technologyreview.com/s/602955/neural-network-learns-to-identify-criminals-by-their-faces/" TargetMode="External"/><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hyperlink" Target="https://www.eventbrite.com/e/new-england-machine-learning-hackathon-hacking-bias-in-ml-tickets-32951771636?aff=NEML" TargetMode="Externa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hyperlink" Target="https://www.si.umich.edu/people/paul-resnick" TargetMode="External"/><Relationship Id="rId2" Type="http://schemas.openxmlformats.org/officeDocument/2006/relationships/hyperlink" Target="https://www.brookings.edu/experts/nicol-turner-lee/" TargetMode="External"/><Relationship Id="rId1" Type="http://schemas.openxmlformats.org/officeDocument/2006/relationships/slideLayout" Target="../slideLayouts/slideLayout2.xml"/><Relationship Id="rId6" Type="http://schemas.openxmlformats.org/officeDocument/2006/relationships/hyperlink" Target="https://www.brookings.edu/research/algorithmic-bias-detection-and-mitigation-best-practices-and-policies-to-reduce-consumer-harms/" TargetMode="External"/><Relationship Id="rId5" Type="http://schemas.openxmlformats.org/officeDocument/2006/relationships/hyperlink" Target="https://www.brookings.edu/research/algorithmic-bias-detection-and-mitigation-best-practices-and-policies-to-reduce-consumer-harms/?fbclid=IwAR2XGeO2yKhkJtD6Mj_VVxwNt10gXleSH6aZmjivoWvP7I5rUYKg0AZcMWw" TargetMode="External"/><Relationship Id="rId4" Type="http://schemas.openxmlformats.org/officeDocument/2006/relationships/hyperlink" Target="https://iapp.org/about/person/0011a00000DlPEyAAN/" TargetMode="External"/></Relationships>
</file>

<file path=ppt/slides/_rels/slide99.xml.rels><?xml version="1.0" encoding="UTF-8" standalone="yes"?>
<Relationships xmlns="http://schemas.openxmlformats.org/package/2006/relationships"><Relationship Id="rId3" Type="http://schemas.openxmlformats.org/officeDocument/2006/relationships/hyperlink" Target="https://www.ajlunited.org/" TargetMode="External"/><Relationship Id="rId2" Type="http://schemas.openxmlformats.org/officeDocument/2006/relationships/hyperlink" Target="https://www.theguardian.com/technology/2017/may/28/joy-buolamwini-when-algorithms-are-racist-facial-recognition-bias/" TargetMode="External"/><Relationship Id="rId1" Type="http://schemas.openxmlformats.org/officeDocument/2006/relationships/slideLayout" Target="../slideLayouts/slideLayout2.xml"/><Relationship Id="rId4" Type="http://schemas.openxmlformats.org/officeDocument/2006/relationships/image" Target="../media/image82.png"/></Relationships>
</file>

<file path=ppt/slides/_rels/slide10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hyperlink" Target="https://www.engadget.com/2019/01/25/amazon-rekognition-facial-analysis-gender-race-bias-mit/" TargetMode="External"/><Relationship Id="rId2" Type="http://schemas.openxmlformats.org/officeDocument/2006/relationships/notesSlide" Target="../notesSlides/notesSlide60.xml"/><Relationship Id="rId1" Type="http://schemas.openxmlformats.org/officeDocument/2006/relationships/slideLayout" Target="../slideLayouts/slideLayout2.xml"/><Relationship Id="rId5" Type="http://schemas.openxmlformats.org/officeDocument/2006/relationships/hyperlink" Target="https://venturebeat.com/2019/01/24/amazon-rekognition-bias-mit/" TargetMode="External"/><Relationship Id="rId4" Type="http://schemas.openxmlformats.org/officeDocument/2006/relationships/hyperlink" Target="http://www.aies-conference.com/wp-content/uploads/2019/01/AIES-19_paper_223.pdf" TargetMode="External"/></Relationships>
</file>

<file path=ppt/slides/_rels/slide10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61.xml"/><Relationship Id="rId1" Type="http://schemas.openxmlformats.org/officeDocument/2006/relationships/slideLayout" Target="../slideLayouts/slideLayout7.xml"/><Relationship Id="rId4" Type="http://schemas.openxmlformats.org/officeDocument/2006/relationships/image" Target="../media/image85.png"/></Relationships>
</file>

<file path=ppt/slides/_rels/slide10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7.xml"/><Relationship Id="rId4" Type="http://schemas.openxmlformats.org/officeDocument/2006/relationships/image" Target="../media/image74.png"/></Relationships>
</file>

<file path=ppt/slides/_rels/slide10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7.xml"/><Relationship Id="rId4" Type="http://schemas.openxmlformats.org/officeDocument/2006/relationships/image" Target="../media/image89.png"/></Relationships>
</file>

<file path=ppt/slides/_rels/slide106.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hyperlink" Target="https://www.reddit.com/r/OculusQuest/comments/cv8ayx/if_this_comment_is_true_the_potential_breach_of/?utm_source=iftt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365A"/>
        </a:solidFill>
        <a:effectLst/>
      </p:bgPr>
    </p:bg>
    <p:spTree>
      <p:nvGrpSpPr>
        <p:cNvPr id="1" name=""/>
        <p:cNvGrpSpPr/>
        <p:nvPr/>
      </p:nvGrpSpPr>
      <p:grpSpPr>
        <a:xfrm>
          <a:off x="0" y="0"/>
          <a:ext cx="0" cy="0"/>
          <a:chOff x="0" y="0"/>
          <a:chExt cx="0" cy="0"/>
        </a:xfrm>
      </p:grpSpPr>
      <p:pic>
        <p:nvPicPr>
          <p:cNvPr id="5" name="Picture 4" descr="A picture containing coral, animal&#10;&#10;Description automatically generated">
            <a:extLst>
              <a:ext uri="{FF2B5EF4-FFF2-40B4-BE49-F238E27FC236}">
                <a16:creationId xmlns:a16="http://schemas.microsoft.com/office/drawing/2014/main" id="{6CC9CEA6-333F-4998-880B-13865A920CE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56750"/>
            <a:ext cx="9144000" cy="5144500"/>
          </a:xfrm>
          <a:prstGeom prst="rect">
            <a:avLst/>
          </a:prstGeom>
        </p:spPr>
      </p:pic>
    </p:spTree>
    <p:extLst>
      <p:ext uri="{BB962C8B-B14F-4D97-AF65-F5344CB8AC3E}">
        <p14:creationId xmlns:p14="http://schemas.microsoft.com/office/powerpoint/2010/main" val="3081588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90909"/>
        </a:solidFill>
        <a:effectLst/>
      </p:bgPr>
    </p:bg>
    <p:spTree>
      <p:nvGrpSpPr>
        <p:cNvPr id="1" name=""/>
        <p:cNvGrpSpPr/>
        <p:nvPr/>
      </p:nvGrpSpPr>
      <p:grpSpPr>
        <a:xfrm>
          <a:off x="0" y="0"/>
          <a:ext cx="0" cy="0"/>
          <a:chOff x="0" y="0"/>
          <a:chExt cx="0" cy="0"/>
        </a:xfrm>
      </p:grpSpPr>
      <p:pic>
        <p:nvPicPr>
          <p:cNvPr id="3074" name="Picture 2" descr="Image result for machine learning drama">
            <a:extLst>
              <a:ext uri="{FF2B5EF4-FFF2-40B4-BE49-F238E27FC236}">
                <a16:creationId xmlns:a16="http://schemas.microsoft.com/office/drawing/2014/main" id="{E13930A0-0B66-4AF7-B490-8D4A28CCD7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045370"/>
            <a:ext cx="6858000" cy="495538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82FB8CB-AD74-4E41-B412-982B7372E842}"/>
              </a:ext>
            </a:extLst>
          </p:cNvPr>
          <p:cNvSpPr>
            <a:spLocks noGrp="1"/>
          </p:cNvSpPr>
          <p:nvPr>
            <p:ph type="title"/>
          </p:nvPr>
        </p:nvSpPr>
        <p:spPr>
          <a:xfrm>
            <a:off x="1990045" y="951310"/>
            <a:ext cx="5915025" cy="994172"/>
          </a:xfrm>
        </p:spPr>
        <p:txBody>
          <a:bodyPr/>
          <a:lstStyle/>
          <a:p>
            <a:r>
              <a:rPr lang="en-US" dirty="0">
                <a:solidFill>
                  <a:schemeClr val="bg1"/>
                </a:solidFill>
                <a:latin typeface="Broadway" panose="04040905080B02020502" pitchFamily="82" charset="0"/>
              </a:rPr>
              <a:t>Newsflash: ML Drama</a:t>
            </a:r>
          </a:p>
        </p:txBody>
      </p:sp>
    </p:spTree>
    <p:extLst>
      <p:ext uri="{BB962C8B-B14F-4D97-AF65-F5344CB8AC3E}">
        <p14:creationId xmlns:p14="http://schemas.microsoft.com/office/powerpoint/2010/main" val="26800664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E21653-6C4F-4A64-B178-D70F81CE2DCD}"/>
              </a:ext>
            </a:extLst>
          </p:cNvPr>
          <p:cNvSpPr>
            <a:spLocks noGrp="1"/>
          </p:cNvSpPr>
          <p:nvPr>
            <p:ph idx="1"/>
          </p:nvPr>
        </p:nvSpPr>
        <p:spPr>
          <a:xfrm>
            <a:off x="1518556" y="1797248"/>
            <a:ext cx="6317753" cy="3263504"/>
          </a:xfrm>
        </p:spPr>
        <p:txBody>
          <a:bodyPr>
            <a:normAutofit/>
          </a:bodyPr>
          <a:lstStyle/>
          <a:p>
            <a:pPr marL="0" indent="0">
              <a:buNone/>
            </a:pPr>
            <a:r>
              <a:rPr lang="en-US" dirty="0" err="1"/>
              <a:t>NeurIPS</a:t>
            </a:r>
            <a:r>
              <a:rPr lang="en-US" dirty="0"/>
              <a:t> (Neural Information Processing Systems) 2017.</a:t>
            </a:r>
          </a:p>
          <a:p>
            <a:pPr marL="0" indent="0">
              <a:buNone/>
            </a:pPr>
            <a:endParaRPr lang="en-US" dirty="0"/>
          </a:p>
          <a:p>
            <a:pPr marL="0" indent="0">
              <a:buNone/>
            </a:pPr>
            <a:r>
              <a:rPr lang="en-US" dirty="0"/>
              <a:t>Ali Rahimi (Google) just won a ‘test of time’ award for work on applying random functions as a basis for training; gave a speech.</a:t>
            </a:r>
          </a:p>
          <a:p>
            <a:endParaRPr lang="en-US" dirty="0"/>
          </a:p>
          <a:p>
            <a:pPr marL="0" indent="0">
              <a:buNone/>
            </a:pPr>
            <a:r>
              <a:rPr lang="en-US" dirty="0"/>
              <a:t>“Artificial Intelligence is the new electricity” – Ng, 2017</a:t>
            </a:r>
          </a:p>
          <a:p>
            <a:pPr marL="0" indent="0">
              <a:buNone/>
            </a:pPr>
            <a:r>
              <a:rPr lang="en-US" dirty="0"/>
              <a:t>“ML has become alchemy” – Rahimi, 2017</a:t>
            </a:r>
          </a:p>
        </p:txBody>
      </p:sp>
    </p:spTree>
    <p:extLst>
      <p:ext uri="{BB962C8B-B14F-4D97-AF65-F5344CB8AC3E}">
        <p14:creationId xmlns:p14="http://schemas.microsoft.com/office/powerpoint/2010/main" val="954835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28F8B-2585-4B9E-9BCD-CBBD6CB71C4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4D0E372-B070-4083-8EA0-4FCBCB3793CD}"/>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DE02C233-2EF1-479A-A26D-06FD1437A2D2}"/>
              </a:ext>
            </a:extLst>
          </p:cNvPr>
          <p:cNvPicPr>
            <a:picLocks noChangeAspect="1"/>
          </p:cNvPicPr>
          <p:nvPr/>
        </p:nvPicPr>
        <p:blipFill>
          <a:blip r:embed="rId3"/>
          <a:stretch>
            <a:fillRect/>
          </a:stretch>
        </p:blipFill>
        <p:spPr>
          <a:xfrm>
            <a:off x="1143000" y="857847"/>
            <a:ext cx="6858000" cy="5142308"/>
          </a:xfrm>
          <a:prstGeom prst="rect">
            <a:avLst/>
          </a:prstGeom>
        </p:spPr>
      </p:pic>
    </p:spTree>
    <p:extLst>
      <p:ext uri="{BB962C8B-B14F-4D97-AF65-F5344CB8AC3E}">
        <p14:creationId xmlns:p14="http://schemas.microsoft.com/office/powerpoint/2010/main" val="15755351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73403-9388-4C17-A6FD-B135495AEB2E}"/>
              </a:ext>
            </a:extLst>
          </p:cNvPr>
          <p:cNvSpPr>
            <a:spLocks noGrp="1"/>
          </p:cNvSpPr>
          <p:nvPr>
            <p:ph type="title"/>
          </p:nvPr>
        </p:nvSpPr>
        <p:spPr/>
        <p:txBody>
          <a:bodyPr/>
          <a:lstStyle/>
          <a:p>
            <a:r>
              <a:rPr lang="en-US" dirty="0"/>
              <a:t>Rahimi, </a:t>
            </a:r>
            <a:r>
              <a:rPr lang="en-US" dirty="0" err="1"/>
              <a:t>NeurIPS</a:t>
            </a:r>
            <a:r>
              <a:rPr lang="en-US" dirty="0"/>
              <a:t> 2017 test of time</a:t>
            </a:r>
          </a:p>
        </p:txBody>
      </p:sp>
      <p:sp>
        <p:nvSpPr>
          <p:cNvPr id="3" name="Content Placeholder 2">
            <a:extLst>
              <a:ext uri="{FF2B5EF4-FFF2-40B4-BE49-F238E27FC236}">
                <a16:creationId xmlns:a16="http://schemas.microsoft.com/office/drawing/2014/main" id="{7A896A33-92E7-4ADC-8095-1DAEE0B80425}"/>
              </a:ext>
            </a:extLst>
          </p:cNvPr>
          <p:cNvSpPr>
            <a:spLocks noGrp="1"/>
          </p:cNvSpPr>
          <p:nvPr>
            <p:ph idx="1"/>
          </p:nvPr>
        </p:nvSpPr>
        <p:spPr>
          <a:xfrm>
            <a:off x="1526723" y="2226469"/>
            <a:ext cx="6074228" cy="3263504"/>
          </a:xfrm>
        </p:spPr>
        <p:txBody>
          <a:bodyPr/>
          <a:lstStyle/>
          <a:p>
            <a:pPr marL="0" indent="0">
              <a:buNone/>
            </a:pPr>
            <a:r>
              <a:rPr lang="en-US" dirty="0"/>
              <a:t>“If you’re building photo-sharing systems, alchemy is ok, but we’re beyond that now.</a:t>
            </a:r>
          </a:p>
          <a:p>
            <a:pPr marL="0" indent="0">
              <a:buNone/>
            </a:pPr>
            <a:endParaRPr lang="en-US" dirty="0"/>
          </a:p>
          <a:p>
            <a:pPr marL="0" indent="0">
              <a:buNone/>
            </a:pPr>
            <a:r>
              <a:rPr lang="en-US" dirty="0"/>
              <a:t>We’re building systems that govern healthcare and mediate our civic dialog; we influence elections.</a:t>
            </a:r>
          </a:p>
          <a:p>
            <a:pPr marL="0" indent="0">
              <a:buNone/>
            </a:pPr>
            <a:endParaRPr lang="en-US" dirty="0"/>
          </a:p>
          <a:p>
            <a:pPr marL="0" indent="0">
              <a:buNone/>
            </a:pPr>
            <a:r>
              <a:rPr lang="en-US" dirty="0"/>
              <a:t>I would like to live in a society whose systems are build on verifiable, rigorous, thorough knowledge, and not on alchemy.”</a:t>
            </a:r>
          </a:p>
        </p:txBody>
      </p:sp>
    </p:spTree>
    <p:extLst>
      <p:ext uri="{BB962C8B-B14F-4D97-AF65-F5344CB8AC3E}">
        <p14:creationId xmlns:p14="http://schemas.microsoft.com/office/powerpoint/2010/main" val="38174474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A3CBD4A-0B5A-421E-89FE-E0C5BFB41B04}"/>
              </a:ext>
            </a:extLst>
          </p:cNvPr>
          <p:cNvPicPr>
            <a:picLocks noChangeAspect="1"/>
          </p:cNvPicPr>
          <p:nvPr/>
        </p:nvPicPr>
        <p:blipFill>
          <a:blip r:embed="rId2"/>
          <a:stretch>
            <a:fillRect/>
          </a:stretch>
        </p:blipFill>
        <p:spPr>
          <a:xfrm>
            <a:off x="2435509" y="2325756"/>
            <a:ext cx="4084694" cy="1727625"/>
          </a:xfrm>
          <a:prstGeom prst="rect">
            <a:avLst/>
          </a:prstGeom>
        </p:spPr>
      </p:pic>
      <p:pic>
        <p:nvPicPr>
          <p:cNvPr id="5" name="Picture 4">
            <a:extLst>
              <a:ext uri="{FF2B5EF4-FFF2-40B4-BE49-F238E27FC236}">
                <a16:creationId xmlns:a16="http://schemas.microsoft.com/office/drawing/2014/main" id="{2979D301-4374-42A0-AF60-C051E26721F8}"/>
              </a:ext>
            </a:extLst>
          </p:cNvPr>
          <p:cNvPicPr>
            <a:picLocks noChangeAspect="1"/>
          </p:cNvPicPr>
          <p:nvPr/>
        </p:nvPicPr>
        <p:blipFill rotWithShape="1">
          <a:blip r:embed="rId3"/>
          <a:srcRect l="874" r="479"/>
          <a:stretch/>
        </p:blipFill>
        <p:spPr>
          <a:xfrm>
            <a:off x="1510393" y="4250602"/>
            <a:ext cx="6147708" cy="1604513"/>
          </a:xfrm>
          <a:prstGeom prst="rect">
            <a:avLst/>
          </a:prstGeom>
        </p:spPr>
      </p:pic>
      <p:sp>
        <p:nvSpPr>
          <p:cNvPr id="6" name="Content Placeholder 2">
            <a:extLst>
              <a:ext uri="{FF2B5EF4-FFF2-40B4-BE49-F238E27FC236}">
                <a16:creationId xmlns:a16="http://schemas.microsoft.com/office/drawing/2014/main" id="{3BB2AFA7-19E8-4913-883F-BED182E7DEF0}"/>
              </a:ext>
            </a:extLst>
          </p:cNvPr>
          <p:cNvSpPr txBox="1">
            <a:spLocks/>
          </p:cNvSpPr>
          <p:nvPr/>
        </p:nvSpPr>
        <p:spPr>
          <a:xfrm>
            <a:off x="2435509" y="1134367"/>
            <a:ext cx="4237265" cy="99417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pPr>
            <a:r>
              <a:rPr lang="en-US" sz="2100" dirty="0">
                <a:solidFill>
                  <a:prstClr val="black"/>
                </a:solidFill>
                <a:latin typeface="Calibri" panose="020F0502020204030204"/>
              </a:rPr>
              <a:t>“This is happening because we apply brittle optimization strategies to loss surfaces we don’t understand.”</a:t>
            </a:r>
          </a:p>
        </p:txBody>
      </p:sp>
    </p:spTree>
    <p:extLst>
      <p:ext uri="{BB962C8B-B14F-4D97-AF65-F5344CB8AC3E}">
        <p14:creationId xmlns:p14="http://schemas.microsoft.com/office/powerpoint/2010/main" val="1741696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3026A92-84EF-48DD-8E19-D762BF9DC7E3}"/>
              </a:ext>
            </a:extLst>
          </p:cNvPr>
          <p:cNvSpPr>
            <a:spLocks noGrp="1"/>
          </p:cNvSpPr>
          <p:nvPr>
            <p:ph idx="1"/>
          </p:nvPr>
        </p:nvSpPr>
        <p:spPr>
          <a:xfrm>
            <a:off x="1614488" y="1786521"/>
            <a:ext cx="5915025" cy="3263504"/>
          </a:xfrm>
        </p:spPr>
        <p:txBody>
          <a:bodyPr/>
          <a:lstStyle/>
          <a:p>
            <a:pPr marL="0" indent="0">
              <a:buNone/>
            </a:pPr>
            <a:r>
              <a:rPr lang="en-US" dirty="0"/>
              <a:t>Yann </a:t>
            </a:r>
            <a:r>
              <a:rPr lang="en-US" dirty="0" err="1"/>
              <a:t>LeCun</a:t>
            </a:r>
            <a:r>
              <a:rPr lang="en-US" dirty="0"/>
              <a:t> retorts:</a:t>
            </a:r>
          </a:p>
        </p:txBody>
      </p:sp>
      <p:pic>
        <p:nvPicPr>
          <p:cNvPr id="4" name="Picture 3">
            <a:extLst>
              <a:ext uri="{FF2B5EF4-FFF2-40B4-BE49-F238E27FC236}">
                <a16:creationId xmlns:a16="http://schemas.microsoft.com/office/drawing/2014/main" id="{AA010669-A289-41E0-89FE-11AB82D3011F}"/>
              </a:ext>
            </a:extLst>
          </p:cNvPr>
          <p:cNvPicPr>
            <a:picLocks noChangeAspect="1"/>
          </p:cNvPicPr>
          <p:nvPr/>
        </p:nvPicPr>
        <p:blipFill>
          <a:blip r:embed="rId3"/>
          <a:stretch>
            <a:fillRect/>
          </a:stretch>
        </p:blipFill>
        <p:spPr>
          <a:xfrm>
            <a:off x="3948964" y="1652662"/>
            <a:ext cx="1964531" cy="585788"/>
          </a:xfrm>
          <a:prstGeom prst="rect">
            <a:avLst/>
          </a:prstGeom>
        </p:spPr>
      </p:pic>
      <p:pic>
        <p:nvPicPr>
          <p:cNvPr id="5" name="Picture 4">
            <a:extLst>
              <a:ext uri="{FF2B5EF4-FFF2-40B4-BE49-F238E27FC236}">
                <a16:creationId xmlns:a16="http://schemas.microsoft.com/office/drawing/2014/main" id="{346ABB33-8298-43B4-9C8B-1E3CF8450808}"/>
              </a:ext>
            </a:extLst>
          </p:cNvPr>
          <p:cNvPicPr>
            <a:picLocks noChangeAspect="1"/>
          </p:cNvPicPr>
          <p:nvPr/>
        </p:nvPicPr>
        <p:blipFill>
          <a:blip r:embed="rId4"/>
          <a:stretch>
            <a:fillRect/>
          </a:stretch>
        </p:blipFill>
        <p:spPr>
          <a:xfrm>
            <a:off x="2003823" y="2380473"/>
            <a:ext cx="5136356" cy="1800225"/>
          </a:xfrm>
          <a:prstGeom prst="rect">
            <a:avLst/>
          </a:prstGeom>
        </p:spPr>
      </p:pic>
      <p:pic>
        <p:nvPicPr>
          <p:cNvPr id="6" name="Picture 5">
            <a:extLst>
              <a:ext uri="{FF2B5EF4-FFF2-40B4-BE49-F238E27FC236}">
                <a16:creationId xmlns:a16="http://schemas.microsoft.com/office/drawing/2014/main" id="{8FAF5D09-FA53-4948-AE53-A347E0E90AA8}"/>
              </a:ext>
            </a:extLst>
          </p:cNvPr>
          <p:cNvPicPr>
            <a:picLocks noChangeAspect="1"/>
          </p:cNvPicPr>
          <p:nvPr/>
        </p:nvPicPr>
        <p:blipFill>
          <a:blip r:embed="rId5"/>
          <a:stretch>
            <a:fillRect/>
          </a:stretch>
        </p:blipFill>
        <p:spPr>
          <a:xfrm>
            <a:off x="2003823" y="4507269"/>
            <a:ext cx="5207794" cy="635794"/>
          </a:xfrm>
          <a:prstGeom prst="rect">
            <a:avLst/>
          </a:prstGeom>
        </p:spPr>
      </p:pic>
    </p:spTree>
    <p:extLst>
      <p:ext uri="{BB962C8B-B14F-4D97-AF65-F5344CB8AC3E}">
        <p14:creationId xmlns:p14="http://schemas.microsoft.com/office/powerpoint/2010/main" val="36355175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3026A92-84EF-48DD-8E19-D762BF9DC7E3}"/>
              </a:ext>
            </a:extLst>
          </p:cNvPr>
          <p:cNvSpPr>
            <a:spLocks noGrp="1"/>
          </p:cNvSpPr>
          <p:nvPr>
            <p:ph idx="1"/>
          </p:nvPr>
        </p:nvSpPr>
        <p:spPr>
          <a:xfrm>
            <a:off x="1614488" y="1797248"/>
            <a:ext cx="5915025" cy="3263504"/>
          </a:xfrm>
        </p:spPr>
        <p:txBody>
          <a:bodyPr/>
          <a:lstStyle/>
          <a:p>
            <a:pPr marL="0" indent="0">
              <a:buNone/>
            </a:pPr>
            <a:r>
              <a:rPr lang="en-US" dirty="0" err="1"/>
              <a:t>Yoshua</a:t>
            </a:r>
            <a:r>
              <a:rPr lang="en-US" dirty="0"/>
              <a:t> </a:t>
            </a:r>
            <a:r>
              <a:rPr lang="en-US" dirty="0" err="1"/>
              <a:t>Bengio</a:t>
            </a:r>
            <a:r>
              <a:rPr lang="en-US" dirty="0"/>
              <a:t> chimes in:</a:t>
            </a:r>
          </a:p>
        </p:txBody>
      </p:sp>
      <p:pic>
        <p:nvPicPr>
          <p:cNvPr id="7" name="Picture 6">
            <a:extLst>
              <a:ext uri="{FF2B5EF4-FFF2-40B4-BE49-F238E27FC236}">
                <a16:creationId xmlns:a16="http://schemas.microsoft.com/office/drawing/2014/main" id="{F94AEAAF-9797-4959-9821-8E44043B9558}"/>
              </a:ext>
            </a:extLst>
          </p:cNvPr>
          <p:cNvPicPr>
            <a:picLocks noChangeAspect="1"/>
          </p:cNvPicPr>
          <p:nvPr/>
        </p:nvPicPr>
        <p:blipFill>
          <a:blip r:embed="rId3"/>
          <a:stretch>
            <a:fillRect/>
          </a:stretch>
        </p:blipFill>
        <p:spPr>
          <a:xfrm>
            <a:off x="2022407" y="2362639"/>
            <a:ext cx="5099188" cy="2698114"/>
          </a:xfrm>
          <a:prstGeom prst="rect">
            <a:avLst/>
          </a:prstGeom>
        </p:spPr>
      </p:pic>
    </p:spTree>
    <p:extLst>
      <p:ext uri="{BB962C8B-B14F-4D97-AF65-F5344CB8AC3E}">
        <p14:creationId xmlns:p14="http://schemas.microsoft.com/office/powerpoint/2010/main" val="27970860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76217-3285-470B-94F7-CFB576B0D960}"/>
              </a:ext>
            </a:extLst>
          </p:cNvPr>
          <p:cNvSpPr>
            <a:spLocks noGrp="1"/>
          </p:cNvSpPr>
          <p:nvPr>
            <p:ph type="title"/>
          </p:nvPr>
        </p:nvSpPr>
        <p:spPr/>
        <p:txBody>
          <a:bodyPr/>
          <a:lstStyle/>
          <a:p>
            <a:r>
              <a:rPr lang="en-US" dirty="0"/>
              <a:t>Compute cost / human cost</a:t>
            </a:r>
          </a:p>
        </p:txBody>
      </p:sp>
      <p:sp>
        <p:nvSpPr>
          <p:cNvPr id="3" name="Content Placeholder 2">
            <a:extLst>
              <a:ext uri="{FF2B5EF4-FFF2-40B4-BE49-F238E27FC236}">
                <a16:creationId xmlns:a16="http://schemas.microsoft.com/office/drawing/2014/main" id="{43BCA711-4283-499F-AC3C-74EEC8CA5FCE}"/>
              </a:ext>
            </a:extLst>
          </p:cNvPr>
          <p:cNvSpPr>
            <a:spLocks noGrp="1"/>
          </p:cNvSpPr>
          <p:nvPr>
            <p:ph idx="1"/>
          </p:nvPr>
        </p:nvSpPr>
        <p:spPr/>
        <p:txBody>
          <a:bodyPr/>
          <a:lstStyle/>
          <a:p>
            <a:r>
              <a:rPr lang="en-US" dirty="0"/>
              <a:t>Recent CVPR best paper: 50,000 GPU hours</a:t>
            </a:r>
          </a:p>
          <a:p>
            <a:r>
              <a:rPr lang="en-US" dirty="0"/>
              <a:t>Google’s commercial object recognizer: continually training for _years_.</a:t>
            </a:r>
          </a:p>
          <a:p>
            <a:endParaRPr lang="en-US" dirty="0"/>
          </a:p>
          <a:p>
            <a:pPr marL="0" indent="0">
              <a:buNone/>
            </a:pPr>
            <a:r>
              <a:rPr lang="en-US" dirty="0"/>
              <a:t>“JFT is an internal Google dataset that has 100 million labeled images with 15,000 labels. When we did this work, Google’s baseline model for JFT was a deep convolutional neural network that had been trained for about six months using asynchronous stochastic gradient descent on a large number of cores.”</a:t>
            </a:r>
          </a:p>
        </p:txBody>
      </p:sp>
    </p:spTree>
    <p:extLst>
      <p:ext uri="{BB962C8B-B14F-4D97-AF65-F5344CB8AC3E}">
        <p14:creationId xmlns:p14="http://schemas.microsoft.com/office/powerpoint/2010/main" val="32817950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5E46A6-BECB-4FFE-9529-3AAEA6139F5C}"/>
              </a:ext>
            </a:extLst>
          </p:cNvPr>
          <p:cNvSpPr>
            <a:spLocks noGrp="1"/>
          </p:cNvSpPr>
          <p:nvPr>
            <p:ph idx="1"/>
          </p:nvPr>
        </p:nvSpPr>
        <p:spPr>
          <a:xfrm>
            <a:off x="5701709" y="5671143"/>
            <a:ext cx="2288658" cy="276694"/>
          </a:xfrm>
        </p:spPr>
        <p:txBody>
          <a:bodyPr>
            <a:normAutofit fontScale="85000" lnSpcReduction="10000"/>
          </a:bodyPr>
          <a:lstStyle/>
          <a:p>
            <a:pPr marL="0" indent="0">
              <a:buNone/>
            </a:pPr>
            <a:r>
              <a:rPr lang="en-US" sz="1500" dirty="0"/>
              <a:t>XKCD; thanks to</a:t>
            </a:r>
            <a:r>
              <a:rPr lang="en-US" sz="1500" b="1" dirty="0"/>
              <a:t> Iuliu </a:t>
            </a:r>
            <a:r>
              <a:rPr lang="en-US" sz="1500" b="1" dirty="0" err="1"/>
              <a:t>Balibanu</a:t>
            </a:r>
            <a:endParaRPr lang="en-US" sz="1500" dirty="0"/>
          </a:p>
        </p:txBody>
      </p:sp>
      <p:pic>
        <p:nvPicPr>
          <p:cNvPr id="4" name="Picture 3">
            <a:extLst>
              <a:ext uri="{FF2B5EF4-FFF2-40B4-BE49-F238E27FC236}">
                <a16:creationId xmlns:a16="http://schemas.microsoft.com/office/drawing/2014/main" id="{4338F20A-E5BD-4F83-86BE-AFA0F3A39794}"/>
              </a:ext>
            </a:extLst>
          </p:cNvPr>
          <p:cNvPicPr>
            <a:picLocks noChangeAspect="1"/>
          </p:cNvPicPr>
          <p:nvPr/>
        </p:nvPicPr>
        <p:blipFill>
          <a:blip r:embed="rId2"/>
          <a:stretch>
            <a:fillRect/>
          </a:stretch>
        </p:blipFill>
        <p:spPr>
          <a:xfrm>
            <a:off x="2857500" y="1714500"/>
            <a:ext cx="3514725" cy="3437195"/>
          </a:xfrm>
          <a:prstGeom prst="rect">
            <a:avLst/>
          </a:prstGeom>
        </p:spPr>
      </p:pic>
    </p:spTree>
    <p:extLst>
      <p:ext uri="{BB962C8B-B14F-4D97-AF65-F5344CB8AC3E}">
        <p14:creationId xmlns:p14="http://schemas.microsoft.com/office/powerpoint/2010/main" val="11640297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5E46A6-BECB-4FFE-9529-3AAEA6139F5C}"/>
              </a:ext>
            </a:extLst>
          </p:cNvPr>
          <p:cNvSpPr>
            <a:spLocks noGrp="1"/>
          </p:cNvSpPr>
          <p:nvPr>
            <p:ph idx="1"/>
          </p:nvPr>
        </p:nvSpPr>
        <p:spPr>
          <a:xfrm>
            <a:off x="2592028" y="5265174"/>
            <a:ext cx="4295468" cy="651272"/>
          </a:xfrm>
        </p:spPr>
        <p:txBody>
          <a:bodyPr>
            <a:normAutofit/>
          </a:bodyPr>
          <a:lstStyle/>
          <a:p>
            <a:pPr marL="0" indent="0">
              <a:buNone/>
            </a:pPr>
            <a:r>
              <a:rPr lang="en-US" sz="1800" i="1" dirty="0"/>
              <a:t>Alt-text: “Crowdsourced steering” doesn’t sound quite as appealing as “self driving”.</a:t>
            </a:r>
          </a:p>
        </p:txBody>
      </p:sp>
      <p:pic>
        <p:nvPicPr>
          <p:cNvPr id="4" name="Picture 3">
            <a:extLst>
              <a:ext uri="{FF2B5EF4-FFF2-40B4-BE49-F238E27FC236}">
                <a16:creationId xmlns:a16="http://schemas.microsoft.com/office/drawing/2014/main" id="{4338F20A-E5BD-4F83-86BE-AFA0F3A39794}"/>
              </a:ext>
            </a:extLst>
          </p:cNvPr>
          <p:cNvPicPr>
            <a:picLocks noChangeAspect="1"/>
          </p:cNvPicPr>
          <p:nvPr/>
        </p:nvPicPr>
        <p:blipFill>
          <a:blip r:embed="rId2"/>
          <a:stretch>
            <a:fillRect/>
          </a:stretch>
        </p:blipFill>
        <p:spPr>
          <a:xfrm>
            <a:off x="2857500" y="1714500"/>
            <a:ext cx="3514725" cy="3437195"/>
          </a:xfrm>
          <a:prstGeom prst="rect">
            <a:avLst/>
          </a:prstGeom>
        </p:spPr>
      </p:pic>
    </p:spTree>
    <p:extLst>
      <p:ext uri="{BB962C8B-B14F-4D97-AF65-F5344CB8AC3E}">
        <p14:creationId xmlns:p14="http://schemas.microsoft.com/office/powerpoint/2010/main" val="4273402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3DFCA-A668-4887-9583-90E87BC08890}"/>
              </a:ext>
            </a:extLst>
          </p:cNvPr>
          <p:cNvSpPr>
            <a:spLocks noGrp="1"/>
          </p:cNvSpPr>
          <p:nvPr>
            <p:ph type="title"/>
          </p:nvPr>
        </p:nvSpPr>
        <p:spPr/>
        <p:txBody>
          <a:bodyPr/>
          <a:lstStyle/>
          <a:p>
            <a:r>
              <a:rPr lang="en-US" dirty="0"/>
              <a:t>Fast.ai – Aug 8</a:t>
            </a:r>
            <a:r>
              <a:rPr lang="en-US" baseline="30000" dirty="0"/>
              <a:t>th</a:t>
            </a:r>
            <a:r>
              <a:rPr lang="en-US" dirty="0"/>
              <a:t> 2018</a:t>
            </a:r>
          </a:p>
        </p:txBody>
      </p:sp>
      <p:sp>
        <p:nvSpPr>
          <p:cNvPr id="3" name="Content Placeholder 2">
            <a:extLst>
              <a:ext uri="{FF2B5EF4-FFF2-40B4-BE49-F238E27FC236}">
                <a16:creationId xmlns:a16="http://schemas.microsoft.com/office/drawing/2014/main" id="{7E221013-0203-4475-8653-F71D3E232A9F}"/>
              </a:ext>
            </a:extLst>
          </p:cNvPr>
          <p:cNvSpPr>
            <a:spLocks noGrp="1"/>
          </p:cNvSpPr>
          <p:nvPr>
            <p:ph idx="1"/>
          </p:nvPr>
        </p:nvSpPr>
        <p:spPr/>
        <p:txBody>
          <a:bodyPr>
            <a:normAutofit/>
          </a:bodyPr>
          <a:lstStyle/>
          <a:p>
            <a:pPr marL="0" indent="0">
              <a:buNone/>
            </a:pPr>
            <a:r>
              <a:rPr lang="en-US" dirty="0"/>
              <a:t>“…managed to train </a:t>
            </a:r>
            <a:r>
              <a:rPr lang="en-US" u="sng" dirty="0">
                <a:hlinkClick r:id="rId3"/>
              </a:rPr>
              <a:t>ImageNet</a:t>
            </a:r>
            <a:r>
              <a:rPr lang="en-US" dirty="0"/>
              <a:t> to 93% accuracy in just 18 minutes, using 16 machines each with 8 </a:t>
            </a:r>
            <a:r>
              <a:rPr lang="en-US" u="sng" dirty="0">
                <a:hlinkClick r:id="rId4"/>
              </a:rPr>
              <a:t>NVIDIA V100</a:t>
            </a:r>
            <a:r>
              <a:rPr lang="en-US" dirty="0"/>
              <a:t> GPUs, running the </a:t>
            </a:r>
            <a:r>
              <a:rPr lang="en-US" u="sng" dirty="0" err="1">
                <a:hlinkClick r:id="rId5"/>
              </a:rPr>
              <a:t>fastai</a:t>
            </a:r>
            <a:r>
              <a:rPr lang="en-US" dirty="0"/>
              <a:t> and </a:t>
            </a:r>
            <a:r>
              <a:rPr lang="en-US" u="sng" dirty="0" err="1">
                <a:hlinkClick r:id="rId6"/>
              </a:rPr>
              <a:t>PyTorch</a:t>
            </a:r>
            <a:r>
              <a:rPr lang="en-US" dirty="0"/>
              <a:t> libraries. This is a new speed record for training </a:t>
            </a:r>
            <a:r>
              <a:rPr lang="en-US" dirty="0" err="1"/>
              <a:t>Imagenet</a:t>
            </a:r>
            <a:r>
              <a:rPr lang="en-US" dirty="0"/>
              <a:t> to this accuracy…”</a:t>
            </a:r>
          </a:p>
          <a:p>
            <a:pPr marL="0" indent="0">
              <a:buNone/>
            </a:pPr>
            <a:endParaRPr lang="en-US" dirty="0"/>
          </a:p>
          <a:p>
            <a:pPr marL="0" indent="0">
              <a:buNone/>
            </a:pPr>
            <a:r>
              <a:rPr lang="en-US" dirty="0"/>
              <a:t>NVIDIA V100 -&gt; $8500k</a:t>
            </a:r>
          </a:p>
          <a:p>
            <a:pPr marL="0" indent="0">
              <a:buNone/>
            </a:pPr>
            <a:r>
              <a:rPr lang="en-US" dirty="0"/>
              <a:t>16*8*8500 = $$$ a million bucks</a:t>
            </a:r>
          </a:p>
          <a:p>
            <a:pPr marL="0" indent="0">
              <a:buNone/>
            </a:pPr>
            <a:endParaRPr lang="en-US" dirty="0"/>
          </a:p>
          <a:p>
            <a:pPr marL="0" indent="0">
              <a:buNone/>
            </a:pPr>
            <a:r>
              <a:rPr lang="en-US" dirty="0"/>
              <a:t>“… on publicly available public </a:t>
            </a:r>
            <a:r>
              <a:rPr lang="en-US" u="sng" dirty="0">
                <a:hlinkClick r:id="rId7"/>
              </a:rPr>
              <a:t>AWS</a:t>
            </a:r>
            <a:r>
              <a:rPr lang="en-US" dirty="0"/>
              <a:t> cloud instances infrastructure, and costs around $40 to run.”</a:t>
            </a:r>
          </a:p>
        </p:txBody>
      </p:sp>
    </p:spTree>
    <p:extLst>
      <p:ext uri="{BB962C8B-B14F-4D97-AF65-F5344CB8AC3E}">
        <p14:creationId xmlns:p14="http://schemas.microsoft.com/office/powerpoint/2010/main" val="619128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B93C7-70C5-4356-B6DC-CE8D1A00470F}"/>
              </a:ext>
            </a:extLst>
          </p:cNvPr>
          <p:cNvSpPr>
            <a:spLocks noGrp="1"/>
          </p:cNvSpPr>
          <p:nvPr>
            <p:ph type="title"/>
          </p:nvPr>
        </p:nvSpPr>
        <p:spPr/>
        <p:txBody>
          <a:bodyPr/>
          <a:lstStyle/>
          <a:p>
            <a:r>
              <a:rPr lang="en-US" dirty="0"/>
              <a:t>Anatomy of an AI System</a:t>
            </a:r>
          </a:p>
        </p:txBody>
      </p:sp>
      <p:sp>
        <p:nvSpPr>
          <p:cNvPr id="3" name="Content Placeholder 2">
            <a:extLst>
              <a:ext uri="{FF2B5EF4-FFF2-40B4-BE49-F238E27FC236}">
                <a16:creationId xmlns:a16="http://schemas.microsoft.com/office/drawing/2014/main" id="{B2336F3A-BDE9-4777-9941-D2AE6661B606}"/>
              </a:ext>
            </a:extLst>
          </p:cNvPr>
          <p:cNvSpPr>
            <a:spLocks noGrp="1"/>
          </p:cNvSpPr>
          <p:nvPr>
            <p:ph idx="1"/>
          </p:nvPr>
        </p:nvSpPr>
        <p:spPr/>
        <p:txBody>
          <a:bodyPr/>
          <a:lstStyle/>
          <a:p>
            <a:r>
              <a:rPr lang="en-US" dirty="0">
                <a:hlinkClick r:id="rId2"/>
              </a:rPr>
              <a:t>https://anatomyof.ai/</a:t>
            </a:r>
            <a:endParaRPr lang="en-US" dirty="0"/>
          </a:p>
          <a:p>
            <a:pPr marL="0" indent="0">
              <a:buNone/>
            </a:pPr>
            <a:r>
              <a:rPr lang="en-US" dirty="0"/>
              <a:t>By Kate Crawford </a:t>
            </a:r>
            <a:r>
              <a:rPr lang="en-US" u="sng" baseline="30000" dirty="0">
                <a:hlinkClick r:id="rId3"/>
              </a:rPr>
              <a:t>1</a:t>
            </a:r>
            <a:r>
              <a:rPr lang="en-US" dirty="0"/>
              <a:t> and </a:t>
            </a:r>
            <a:r>
              <a:rPr lang="en-US" dirty="0" err="1"/>
              <a:t>Vladan</a:t>
            </a:r>
            <a:r>
              <a:rPr lang="en-US" dirty="0"/>
              <a:t> </a:t>
            </a:r>
            <a:r>
              <a:rPr lang="en-US" dirty="0" err="1"/>
              <a:t>Joler</a:t>
            </a:r>
            <a:r>
              <a:rPr lang="en-US" dirty="0"/>
              <a:t> </a:t>
            </a:r>
            <a:r>
              <a:rPr lang="en-US" u="sng" baseline="30000" dirty="0">
                <a:hlinkClick r:id="rId4"/>
              </a:rPr>
              <a:t>2</a:t>
            </a:r>
            <a:r>
              <a:rPr lang="en-US" dirty="0"/>
              <a:t> </a:t>
            </a:r>
            <a:br>
              <a:rPr lang="en-US" dirty="0"/>
            </a:br>
            <a:r>
              <a:rPr lang="en-US" dirty="0"/>
              <a:t>(2018) </a:t>
            </a:r>
          </a:p>
        </p:txBody>
      </p:sp>
    </p:spTree>
    <p:extLst>
      <p:ext uri="{BB962C8B-B14F-4D97-AF65-F5344CB8AC3E}">
        <p14:creationId xmlns:p14="http://schemas.microsoft.com/office/powerpoint/2010/main" val="13374140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5" name="Object 4">
            <a:extLst>
              <a:ext uri="{FF2B5EF4-FFF2-40B4-BE49-F238E27FC236}">
                <a16:creationId xmlns:a16="http://schemas.microsoft.com/office/drawing/2014/main" id="{EC0C10D4-EEAE-4FB0-860F-9608092AEAAF}"/>
              </a:ext>
            </a:extLst>
          </p:cNvPr>
          <p:cNvGraphicFramePr>
            <a:graphicFrameLocks noChangeAspect="1"/>
          </p:cNvGraphicFramePr>
          <p:nvPr/>
        </p:nvGraphicFramePr>
        <p:xfrm>
          <a:off x="848032" y="857250"/>
          <a:ext cx="7573297" cy="5147911"/>
        </p:xfrm>
        <a:graphic>
          <a:graphicData uri="http://schemas.openxmlformats.org/presentationml/2006/ole">
            <mc:AlternateContent xmlns:mc="http://schemas.openxmlformats.org/markup-compatibility/2006">
              <mc:Choice xmlns:v="urn:schemas-microsoft-com:vml" Requires="v">
                <p:oleObj spid="_x0000_s3087" name="Acrobat Document" r:id="rId3" imgW="77540957" imgH="52707322" progId="Acrobat.Document.DC">
                  <p:embed/>
                </p:oleObj>
              </mc:Choice>
              <mc:Fallback>
                <p:oleObj name="Acrobat Document" r:id="rId3" imgW="77540957" imgH="52707322" progId="Acrobat.Document.DC">
                  <p:embed/>
                  <p:pic>
                    <p:nvPicPr>
                      <p:cNvPr id="5" name="Object 4">
                        <a:extLst>
                          <a:ext uri="{FF2B5EF4-FFF2-40B4-BE49-F238E27FC236}">
                            <a16:creationId xmlns:a16="http://schemas.microsoft.com/office/drawing/2014/main" id="{EC0C10D4-EEAE-4FB0-860F-9608092AEAAF}"/>
                          </a:ext>
                        </a:extLst>
                      </p:cNvPr>
                      <p:cNvPicPr/>
                      <p:nvPr/>
                    </p:nvPicPr>
                    <p:blipFill>
                      <a:blip r:embed="rId4"/>
                      <a:stretch>
                        <a:fillRect/>
                      </a:stretch>
                    </p:blipFill>
                    <p:spPr>
                      <a:xfrm>
                        <a:off x="848032" y="857250"/>
                        <a:ext cx="7573297" cy="5147911"/>
                      </a:xfrm>
                      <a:prstGeom prst="rect">
                        <a:avLst/>
                      </a:prstGeom>
                    </p:spPr>
                  </p:pic>
                </p:oleObj>
              </mc:Fallback>
            </mc:AlternateContent>
          </a:graphicData>
        </a:graphic>
      </p:graphicFrame>
    </p:spTree>
    <p:extLst>
      <p:ext uri="{BB962C8B-B14F-4D97-AF65-F5344CB8AC3E}">
        <p14:creationId xmlns:p14="http://schemas.microsoft.com/office/powerpoint/2010/main" val="24104416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8E0AA-7568-4D8B-8268-853EBD51BF61}"/>
              </a:ext>
            </a:extLst>
          </p:cNvPr>
          <p:cNvSpPr>
            <a:spLocks noGrp="1"/>
          </p:cNvSpPr>
          <p:nvPr>
            <p:ph type="title"/>
          </p:nvPr>
        </p:nvSpPr>
        <p:spPr/>
        <p:txBody>
          <a:bodyPr/>
          <a:lstStyle/>
          <a:p>
            <a:r>
              <a:rPr lang="en-US" dirty="0"/>
              <a:t>Rodney Brooks – The Mistakes We Make</a:t>
            </a:r>
          </a:p>
        </p:txBody>
      </p:sp>
      <p:sp>
        <p:nvSpPr>
          <p:cNvPr id="3" name="Content Placeholder 2">
            <a:extLst>
              <a:ext uri="{FF2B5EF4-FFF2-40B4-BE49-F238E27FC236}">
                <a16:creationId xmlns:a16="http://schemas.microsoft.com/office/drawing/2014/main" id="{4078683B-4C1E-428F-ADB3-A2EE5CE1137A}"/>
              </a:ext>
            </a:extLst>
          </p:cNvPr>
          <p:cNvSpPr>
            <a:spLocks noGrp="1"/>
          </p:cNvSpPr>
          <p:nvPr>
            <p:ph idx="1"/>
          </p:nvPr>
        </p:nvSpPr>
        <p:spPr/>
        <p:txBody>
          <a:bodyPr/>
          <a:lstStyle/>
          <a:p>
            <a:r>
              <a:rPr lang="en-US" dirty="0">
                <a:hlinkClick r:id="rId3"/>
              </a:rPr>
              <a:t>https://rodneybrooks.com/the-seven-deadly-sins-of-predicting-the-future-of-ai/</a:t>
            </a:r>
            <a:endParaRPr lang="en-US" dirty="0"/>
          </a:p>
          <a:p>
            <a:endParaRPr lang="en-US" dirty="0"/>
          </a:p>
          <a:p>
            <a:r>
              <a:rPr lang="en-US" dirty="0"/>
              <a:t>Quote in PPTX notes.</a:t>
            </a:r>
          </a:p>
        </p:txBody>
      </p:sp>
    </p:spTree>
    <p:extLst>
      <p:ext uri="{BB962C8B-B14F-4D97-AF65-F5344CB8AC3E}">
        <p14:creationId xmlns:p14="http://schemas.microsoft.com/office/powerpoint/2010/main" val="36123006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C9729-A493-4B0B-94D5-F7A89F3528BD}"/>
              </a:ext>
            </a:extLst>
          </p:cNvPr>
          <p:cNvSpPr>
            <a:spLocks noGrp="1"/>
          </p:cNvSpPr>
          <p:nvPr>
            <p:ph type="title"/>
          </p:nvPr>
        </p:nvSpPr>
        <p:spPr/>
        <p:txBody>
          <a:bodyPr/>
          <a:lstStyle/>
          <a:p>
            <a:r>
              <a:rPr lang="en-US" dirty="0"/>
              <a:t>Rodney Brooks – Artificial General Intelligence Tests</a:t>
            </a:r>
          </a:p>
        </p:txBody>
      </p:sp>
      <p:sp>
        <p:nvSpPr>
          <p:cNvPr id="4" name="TextBox 3">
            <a:extLst>
              <a:ext uri="{FF2B5EF4-FFF2-40B4-BE49-F238E27FC236}">
                <a16:creationId xmlns:a16="http://schemas.microsoft.com/office/drawing/2014/main" id="{BE4A7760-472D-4C29-BCA9-5A28473ACEE0}"/>
              </a:ext>
            </a:extLst>
          </p:cNvPr>
          <p:cNvSpPr txBox="1"/>
          <p:nvPr/>
        </p:nvSpPr>
        <p:spPr>
          <a:xfrm>
            <a:off x="985684" y="1774108"/>
            <a:ext cx="8111613" cy="584775"/>
          </a:xfrm>
          <a:prstGeom prst="rect">
            <a:avLst/>
          </a:prstGeom>
          <a:noFill/>
        </p:spPr>
        <p:txBody>
          <a:bodyPr wrap="square" rtlCol="0">
            <a:spAutoFit/>
          </a:bodyPr>
          <a:lstStyle/>
          <a:p>
            <a:r>
              <a:rPr lang="en-US" sz="1600" b="1" dirty="0"/>
              <a:t>2</a:t>
            </a:r>
            <a:r>
              <a:rPr lang="en-US" sz="1600" dirty="0"/>
              <a:t>, 4, 6, 8 year old competency tasks: </a:t>
            </a:r>
          </a:p>
          <a:p>
            <a:r>
              <a:rPr lang="en-US" sz="1600" b="1" dirty="0"/>
              <a:t>object recognition</a:t>
            </a:r>
            <a:r>
              <a:rPr lang="en-US" sz="1600" dirty="0"/>
              <a:t>, language understanding, manual dexterity, social understanding.</a:t>
            </a:r>
          </a:p>
        </p:txBody>
      </p:sp>
      <p:sp>
        <p:nvSpPr>
          <p:cNvPr id="5" name="TextBox 4">
            <a:extLst>
              <a:ext uri="{FF2B5EF4-FFF2-40B4-BE49-F238E27FC236}">
                <a16:creationId xmlns:a16="http://schemas.microsoft.com/office/drawing/2014/main" id="{E6E9B018-D727-4B92-96F6-E1AE97D5B604}"/>
              </a:ext>
            </a:extLst>
          </p:cNvPr>
          <p:cNvSpPr txBox="1"/>
          <p:nvPr/>
        </p:nvSpPr>
        <p:spPr>
          <a:xfrm>
            <a:off x="764541" y="2612308"/>
            <a:ext cx="7529052" cy="1815882"/>
          </a:xfrm>
          <a:prstGeom prst="rect">
            <a:avLst/>
          </a:prstGeom>
          <a:noFill/>
        </p:spPr>
        <p:txBody>
          <a:bodyPr wrap="square" rtlCol="0">
            <a:spAutoFit/>
          </a:bodyPr>
          <a:lstStyle/>
          <a:p>
            <a:pPr algn="just"/>
            <a:r>
              <a:rPr lang="en-US" sz="1600" dirty="0"/>
              <a:t>“A two year old child can know that something is deliberately meant to function as a chair even if it is unlike any chair they have seen before. It can have a different number of legs, it can be made of different material, its legs can be shaped very oddly, it can even be a toy chair meant for dolls. A two year old child is not fazed by this at all. Despite having no visual features in common with any other chair the child has ever seen before the child can declare a new chair to be a chair. This is completely different from how a neural network is able to classify things visually.”</a:t>
            </a:r>
          </a:p>
        </p:txBody>
      </p:sp>
      <p:sp>
        <p:nvSpPr>
          <p:cNvPr id="6" name="TextBox 5">
            <a:extLst>
              <a:ext uri="{FF2B5EF4-FFF2-40B4-BE49-F238E27FC236}">
                <a16:creationId xmlns:a16="http://schemas.microsoft.com/office/drawing/2014/main" id="{CD98D3C0-B59D-4E9D-BD0B-01632B16B0B8}"/>
              </a:ext>
            </a:extLst>
          </p:cNvPr>
          <p:cNvSpPr txBox="1"/>
          <p:nvPr/>
        </p:nvSpPr>
        <p:spPr>
          <a:xfrm>
            <a:off x="764541" y="4598425"/>
            <a:ext cx="7546175" cy="2062103"/>
          </a:xfrm>
          <a:prstGeom prst="rect">
            <a:avLst/>
          </a:prstGeom>
          <a:noFill/>
        </p:spPr>
        <p:txBody>
          <a:bodyPr wrap="square" rtlCol="0">
            <a:spAutoFit/>
          </a:bodyPr>
          <a:lstStyle/>
          <a:p>
            <a:pPr algn="just"/>
            <a:r>
              <a:rPr lang="en-US" sz="1600" dirty="0"/>
              <a:t>“But wait, there is more! A two year old can do one-shot visual learning from multiple different sources. Suppose a two year old has never been exposed to a giraffe in any way at all. Then seeing just one of a hand drawn picture of a giraffe, a photo of a giraffe, a stuffed toy giraffe, a movie of a giraffe, or seeing one in person for just a few seconds, will forever lock the concept of a giraffe into that two year old’s mind. That child will forever be able to recognize a giraffe as a giraffe, whatever form it is represented in. Most people have never seen a live giraffe, and none have ever seen a live dinosaur, but the are easy for anyone to recognize.”</a:t>
            </a:r>
          </a:p>
        </p:txBody>
      </p:sp>
    </p:spTree>
    <p:extLst>
      <p:ext uri="{BB962C8B-B14F-4D97-AF65-F5344CB8AC3E}">
        <p14:creationId xmlns:p14="http://schemas.microsoft.com/office/powerpoint/2010/main" val="1972586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 James…</a:t>
            </a:r>
          </a:p>
        </p:txBody>
      </p:sp>
      <p:sp>
        <p:nvSpPr>
          <p:cNvPr id="3" name="Content Placeholder 2"/>
          <p:cNvSpPr>
            <a:spLocks noGrp="1"/>
          </p:cNvSpPr>
          <p:nvPr>
            <p:ph idx="1"/>
          </p:nvPr>
        </p:nvSpPr>
        <p:spPr>
          <a:xfrm>
            <a:off x="662279" y="1973364"/>
            <a:ext cx="8313872" cy="4519510"/>
          </a:xfrm>
        </p:spPr>
        <p:txBody>
          <a:bodyPr>
            <a:normAutofit/>
          </a:bodyPr>
          <a:lstStyle/>
          <a:p>
            <a:pPr marL="0" indent="0">
              <a:buNone/>
            </a:pPr>
            <a:r>
              <a:rPr lang="en-US" sz="2800" i="1" dirty="0"/>
              <a:t>…I thought we could treat machine learning like a magical black box? I like black boxes.</a:t>
            </a:r>
          </a:p>
          <a:p>
            <a:pPr marL="0" indent="0">
              <a:buNone/>
            </a:pPr>
            <a:endParaRPr lang="en-US" sz="2800" i="1" dirty="0"/>
          </a:p>
          <a:p>
            <a:pPr marL="0" indent="0">
              <a:buNone/>
            </a:pPr>
            <a:r>
              <a:rPr lang="en-US" sz="2800" dirty="0"/>
              <a:t>Deep learning is: </a:t>
            </a:r>
            <a:br>
              <a:rPr lang="en-US" sz="2800" dirty="0"/>
            </a:br>
            <a:r>
              <a:rPr lang="en-US" sz="2800" dirty="0"/>
              <a:t>- a black box </a:t>
            </a:r>
            <a:br>
              <a:rPr lang="en-US" sz="2800" dirty="0"/>
            </a:br>
            <a:r>
              <a:rPr lang="en-US" sz="2800" dirty="0"/>
              <a:t>- </a:t>
            </a:r>
            <a:r>
              <a:rPr lang="en-US" sz="2800" i="1" dirty="0"/>
              <a:t>also a black art</a:t>
            </a:r>
            <a:r>
              <a:rPr lang="en-US" sz="2800" dirty="0"/>
              <a:t>.</a:t>
            </a:r>
          </a:p>
          <a:p>
            <a:pPr marL="0" indent="0">
              <a:buNone/>
            </a:pPr>
            <a:endParaRPr lang="en-US" sz="2800" dirty="0"/>
          </a:p>
          <a:p>
            <a:pPr marL="0" indent="0">
              <a:buNone/>
            </a:pPr>
            <a:r>
              <a:rPr lang="en-US" sz="2800" dirty="0"/>
              <a:t>- Grad student </a:t>
            </a:r>
            <a:br>
              <a:rPr lang="en-US" sz="2800" dirty="0"/>
            </a:br>
            <a:r>
              <a:rPr lang="en-US" sz="2800" dirty="0"/>
              <a:t>  gradient descent : (</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52946" y="3285640"/>
            <a:ext cx="4433627" cy="2866271"/>
          </a:xfrm>
          <a:prstGeom prst="rect">
            <a:avLst/>
          </a:prstGeom>
        </p:spPr>
      </p:pic>
    </p:spTree>
    <p:extLst>
      <p:ext uri="{BB962C8B-B14F-4D97-AF65-F5344CB8AC3E}">
        <p14:creationId xmlns:p14="http://schemas.microsoft.com/office/powerpoint/2010/main" val="23118494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CV and society</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8243443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CV / ML is a tool</a:t>
            </a:r>
          </a:p>
        </p:txBody>
      </p:sp>
      <p:sp>
        <p:nvSpPr>
          <p:cNvPr id="3" name="Content Placeholder 2"/>
          <p:cNvSpPr>
            <a:spLocks noGrp="1"/>
          </p:cNvSpPr>
          <p:nvPr>
            <p:ph idx="1"/>
          </p:nvPr>
        </p:nvSpPr>
        <p:spPr>
          <a:xfrm>
            <a:off x="494779" y="1825625"/>
            <a:ext cx="8286614" cy="4351338"/>
          </a:xfrm>
        </p:spPr>
        <p:txBody>
          <a:bodyPr>
            <a:normAutofit/>
          </a:bodyPr>
          <a:lstStyle/>
          <a:p>
            <a:pPr marL="0" indent="0">
              <a:buNone/>
            </a:pPr>
            <a:r>
              <a:rPr lang="en-US" dirty="0"/>
              <a:t>Any tool can be used for good or bad.</a:t>
            </a:r>
          </a:p>
          <a:p>
            <a:r>
              <a:rPr lang="en-US" dirty="0"/>
              <a:t>Definition of good/bad </a:t>
            </a:r>
            <a:r>
              <a:rPr lang="en-US" i="1" dirty="0"/>
              <a:t>can </a:t>
            </a:r>
            <a:r>
              <a:rPr lang="en-US" dirty="0"/>
              <a:t>vary with point of view.</a:t>
            </a:r>
          </a:p>
          <a:p>
            <a:pPr marL="0" indent="0">
              <a:buNone/>
            </a:pPr>
            <a:endParaRPr lang="en-US" dirty="0"/>
          </a:p>
          <a:p>
            <a:pPr marL="0" indent="0">
              <a:buNone/>
            </a:pPr>
            <a:endParaRPr lang="en-US" dirty="0"/>
          </a:p>
          <a:p>
            <a:pPr marL="0" indent="0">
              <a:buNone/>
            </a:pPr>
            <a:r>
              <a:rPr lang="en-US" dirty="0"/>
              <a:t>Tools are created and used in the real world.</a:t>
            </a:r>
          </a:p>
          <a:p>
            <a:pPr lvl="1"/>
            <a:r>
              <a:rPr lang="en-US" dirty="0"/>
              <a:t>Time/money trade-offs</a:t>
            </a:r>
          </a:p>
          <a:p>
            <a:pPr lvl="1"/>
            <a:r>
              <a:rPr lang="en-US" dirty="0"/>
              <a:t>Different agendas</a:t>
            </a:r>
          </a:p>
          <a:p>
            <a:pPr lvl="1"/>
            <a:r>
              <a:rPr lang="en-US" dirty="0"/>
              <a:t>Advertent or inadvertent</a:t>
            </a:r>
          </a:p>
          <a:p>
            <a:pPr lvl="1"/>
            <a:r>
              <a:rPr lang="en-US" dirty="0"/>
              <a:t>With or without awareness</a:t>
            </a:r>
          </a:p>
        </p:txBody>
      </p:sp>
    </p:spTree>
    <p:extLst>
      <p:ext uri="{BB962C8B-B14F-4D97-AF65-F5344CB8AC3E}">
        <p14:creationId xmlns:p14="http://schemas.microsoft.com/office/powerpoint/2010/main" val="2752244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7" end="7"/>
                                            </p:txEl>
                                          </p:spTgt>
                                        </p:tgtEl>
                                        <p:attrNameLst>
                                          <p:attrName>style.visibility</p:attrName>
                                        </p:attrNameLst>
                                      </p:cBhvr>
                                      <p:to>
                                        <p:strVal val="visible"/>
                                      </p:to>
                                    </p:set>
                                    <p:animEffect transition="in" filter="fade">
                                      <p:cBhvr>
                                        <p:cTn id="18" dur="500"/>
                                        <p:tgtEl>
                                          <p:spTgt spid="3">
                                            <p:txEl>
                                              <p:pRg st="7" end="7"/>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Effect transition="in" filter="fade">
                                      <p:cBhvr>
                                        <p:cTn id="21" dur="500"/>
                                        <p:tgtEl>
                                          <p:spTgt spid="3">
                                            <p:txEl>
                                              <p:pRg st="8" end="8"/>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Computer vision domain</a:t>
            </a:r>
          </a:p>
        </p:txBody>
      </p:sp>
      <p:sp>
        <p:nvSpPr>
          <p:cNvPr id="4" name="TextBox 3"/>
          <p:cNvSpPr txBox="1"/>
          <p:nvPr/>
        </p:nvSpPr>
        <p:spPr>
          <a:xfrm>
            <a:off x="1954920" y="4162097"/>
            <a:ext cx="1284890" cy="1477328"/>
          </a:xfrm>
          <a:prstGeom prst="rect">
            <a:avLst/>
          </a:prstGeom>
          <a:noFill/>
        </p:spPr>
        <p:txBody>
          <a:bodyPr wrap="square" rtlCol="0">
            <a:spAutoFit/>
          </a:bodyPr>
          <a:lstStyle/>
          <a:p>
            <a:r>
              <a:rPr lang="en-US" dirty="0"/>
              <a:t>Camera</a:t>
            </a:r>
          </a:p>
          <a:p>
            <a:pPr marL="285750" indent="-285750">
              <a:buFontTx/>
              <a:buChar char="-"/>
            </a:pPr>
            <a:r>
              <a:rPr lang="en-US" dirty="0"/>
              <a:t>Optics</a:t>
            </a:r>
          </a:p>
          <a:p>
            <a:pPr marL="285750" indent="-285750">
              <a:buFontTx/>
              <a:buChar char="-"/>
            </a:pPr>
            <a:r>
              <a:rPr lang="en-US" dirty="0"/>
              <a:t>Dynamic range</a:t>
            </a:r>
          </a:p>
          <a:p>
            <a:pPr marL="285750" indent="-285750">
              <a:buFontTx/>
              <a:buChar char="-"/>
            </a:pPr>
            <a:r>
              <a:rPr lang="en-US" dirty="0"/>
              <a:t>Color</a:t>
            </a:r>
          </a:p>
        </p:txBody>
      </p:sp>
      <p:sp>
        <p:nvSpPr>
          <p:cNvPr id="5" name="TextBox 4"/>
          <p:cNvSpPr txBox="1"/>
          <p:nvPr/>
        </p:nvSpPr>
        <p:spPr>
          <a:xfrm>
            <a:off x="1954920" y="2420270"/>
            <a:ext cx="1458311" cy="1477328"/>
          </a:xfrm>
          <a:prstGeom prst="rect">
            <a:avLst/>
          </a:prstGeom>
          <a:noFill/>
        </p:spPr>
        <p:txBody>
          <a:bodyPr wrap="square" rtlCol="0">
            <a:spAutoFit/>
          </a:bodyPr>
          <a:lstStyle/>
          <a:p>
            <a:r>
              <a:rPr lang="en-US" dirty="0"/>
              <a:t>Eye</a:t>
            </a:r>
          </a:p>
          <a:p>
            <a:pPr marL="285750" indent="-285750">
              <a:buFontTx/>
              <a:buChar char="-"/>
            </a:pPr>
            <a:r>
              <a:rPr lang="en-US" dirty="0"/>
              <a:t>Optics</a:t>
            </a:r>
          </a:p>
          <a:p>
            <a:pPr marL="285750" indent="-285750">
              <a:buFontTx/>
              <a:buChar char="-"/>
            </a:pPr>
            <a:r>
              <a:rPr lang="en-US" dirty="0"/>
              <a:t>Dynamic range</a:t>
            </a:r>
          </a:p>
          <a:p>
            <a:pPr marL="285750" indent="-285750">
              <a:buFontTx/>
              <a:buChar char="-"/>
            </a:pPr>
            <a:r>
              <a:rPr lang="en-US" dirty="0"/>
              <a:t>Color</a:t>
            </a:r>
          </a:p>
        </p:txBody>
      </p:sp>
      <p:sp>
        <p:nvSpPr>
          <p:cNvPr id="6" name="TextBox 5"/>
          <p:cNvSpPr txBox="1"/>
          <p:nvPr/>
        </p:nvSpPr>
        <p:spPr>
          <a:xfrm>
            <a:off x="18719" y="3426849"/>
            <a:ext cx="1474076" cy="1200329"/>
          </a:xfrm>
          <a:prstGeom prst="rect">
            <a:avLst/>
          </a:prstGeom>
          <a:noFill/>
        </p:spPr>
        <p:txBody>
          <a:bodyPr wrap="square" rtlCol="0">
            <a:spAutoFit/>
          </a:bodyPr>
          <a:lstStyle/>
          <a:p>
            <a:pPr algn="ctr"/>
            <a:r>
              <a:rPr lang="en-US" dirty="0"/>
              <a:t>In the beginning, there was light.</a:t>
            </a:r>
          </a:p>
        </p:txBody>
      </p:sp>
      <p:cxnSp>
        <p:nvCxnSpPr>
          <p:cNvPr id="8" name="Straight Arrow Connector 7"/>
          <p:cNvCxnSpPr>
            <a:cxnSpLocks/>
            <a:stCxn id="6" idx="3"/>
          </p:cNvCxnSpPr>
          <p:nvPr/>
        </p:nvCxnSpPr>
        <p:spPr>
          <a:xfrm flipV="1">
            <a:off x="1492795" y="4027013"/>
            <a:ext cx="399071"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cxnSpLocks/>
          </p:cNvCxnSpPr>
          <p:nvPr/>
        </p:nvCxnSpPr>
        <p:spPr>
          <a:xfrm>
            <a:off x="3239810" y="4027013"/>
            <a:ext cx="46509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897035" y="2531596"/>
            <a:ext cx="1694793" cy="2862322"/>
          </a:xfrm>
          <a:prstGeom prst="rect">
            <a:avLst/>
          </a:prstGeom>
          <a:noFill/>
        </p:spPr>
        <p:txBody>
          <a:bodyPr wrap="square" rtlCol="0">
            <a:spAutoFit/>
          </a:bodyPr>
          <a:lstStyle/>
          <a:p>
            <a:r>
              <a:rPr lang="en-US" dirty="0"/>
              <a:t>Digital processing</a:t>
            </a:r>
          </a:p>
          <a:p>
            <a:br>
              <a:rPr lang="en-US" dirty="0"/>
            </a:br>
            <a:r>
              <a:rPr lang="en-US" dirty="0"/>
              <a:t>Low-level features</a:t>
            </a:r>
          </a:p>
          <a:p>
            <a:endParaRPr lang="en-US" dirty="0"/>
          </a:p>
          <a:p>
            <a:r>
              <a:rPr lang="en-US" dirty="0"/>
              <a:t>Calibration</a:t>
            </a:r>
          </a:p>
          <a:p>
            <a:pPr marL="285750" indent="-285750">
              <a:buFontTx/>
              <a:buChar char="-"/>
            </a:pPr>
            <a:r>
              <a:rPr lang="en-US" dirty="0"/>
              <a:t>Geometric</a:t>
            </a:r>
          </a:p>
          <a:p>
            <a:pPr marL="285750" indent="-285750">
              <a:buFontTx/>
              <a:buChar char="-"/>
            </a:pPr>
            <a:r>
              <a:rPr lang="en-US" dirty="0"/>
              <a:t>Photometric</a:t>
            </a:r>
          </a:p>
          <a:p>
            <a:pPr marL="285750" indent="-285750">
              <a:buFontTx/>
              <a:buChar char="-"/>
            </a:pPr>
            <a:r>
              <a:rPr lang="en-US" dirty="0"/>
              <a:t>Radiometric</a:t>
            </a:r>
          </a:p>
        </p:txBody>
      </p:sp>
      <p:cxnSp>
        <p:nvCxnSpPr>
          <p:cNvPr id="13" name="Straight Arrow Connector 12"/>
          <p:cNvCxnSpPr>
            <a:cxnSpLocks/>
          </p:cNvCxnSpPr>
          <p:nvPr/>
        </p:nvCxnSpPr>
        <p:spPr>
          <a:xfrm>
            <a:off x="5378994" y="4033819"/>
            <a:ext cx="42566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525075" y="3288349"/>
            <a:ext cx="1489842" cy="1477328"/>
          </a:xfrm>
          <a:prstGeom prst="rect">
            <a:avLst/>
          </a:prstGeom>
          <a:noFill/>
        </p:spPr>
        <p:txBody>
          <a:bodyPr wrap="square" rtlCol="0">
            <a:spAutoFit/>
          </a:bodyPr>
          <a:lstStyle/>
          <a:p>
            <a:r>
              <a:rPr lang="en-US" dirty="0"/>
              <a:t>Model fitting</a:t>
            </a:r>
          </a:p>
          <a:p>
            <a:endParaRPr lang="en-US" dirty="0"/>
          </a:p>
          <a:p>
            <a:r>
              <a:rPr lang="en-US" dirty="0"/>
              <a:t>Recognition</a:t>
            </a:r>
          </a:p>
          <a:p>
            <a:endParaRPr lang="en-US" dirty="0"/>
          </a:p>
          <a:p>
            <a:r>
              <a:rPr lang="en-US" dirty="0"/>
              <a:t>Classification</a:t>
            </a:r>
          </a:p>
        </p:txBody>
      </p:sp>
      <p:sp>
        <p:nvSpPr>
          <p:cNvPr id="21" name="TextBox 20"/>
          <p:cNvSpPr txBox="1"/>
          <p:nvPr/>
        </p:nvSpPr>
        <p:spPr>
          <a:xfrm>
            <a:off x="5822401" y="3295155"/>
            <a:ext cx="1489842" cy="1200329"/>
          </a:xfrm>
          <a:prstGeom prst="rect">
            <a:avLst/>
          </a:prstGeom>
          <a:noFill/>
        </p:spPr>
        <p:txBody>
          <a:bodyPr wrap="square" rtlCol="0">
            <a:spAutoFit/>
          </a:bodyPr>
          <a:lstStyle/>
          <a:p>
            <a:r>
              <a:rPr lang="en-US" dirty="0"/>
              <a:t>Data collection</a:t>
            </a:r>
          </a:p>
          <a:p>
            <a:endParaRPr lang="en-US" dirty="0"/>
          </a:p>
          <a:p>
            <a:r>
              <a:rPr lang="en-US" dirty="0"/>
              <a:t>Labeling</a:t>
            </a:r>
          </a:p>
        </p:txBody>
      </p:sp>
      <p:cxnSp>
        <p:nvCxnSpPr>
          <p:cNvPr id="25" name="Straight Arrow Connector 24"/>
          <p:cNvCxnSpPr>
            <a:cxnSpLocks/>
          </p:cNvCxnSpPr>
          <p:nvPr/>
        </p:nvCxnSpPr>
        <p:spPr>
          <a:xfrm>
            <a:off x="7018273" y="4018053"/>
            <a:ext cx="46509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29747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Computer vision domain</a:t>
            </a:r>
          </a:p>
        </p:txBody>
      </p:sp>
      <p:sp>
        <p:nvSpPr>
          <p:cNvPr id="4" name="TextBox 3"/>
          <p:cNvSpPr txBox="1"/>
          <p:nvPr/>
        </p:nvSpPr>
        <p:spPr>
          <a:xfrm>
            <a:off x="1954920" y="4162097"/>
            <a:ext cx="1284890" cy="1477328"/>
          </a:xfrm>
          <a:prstGeom prst="rect">
            <a:avLst/>
          </a:prstGeom>
          <a:noFill/>
        </p:spPr>
        <p:txBody>
          <a:bodyPr wrap="square" rtlCol="0">
            <a:spAutoFit/>
          </a:bodyPr>
          <a:lstStyle/>
          <a:p>
            <a:r>
              <a:rPr lang="en-US" dirty="0"/>
              <a:t>Camera</a:t>
            </a:r>
          </a:p>
          <a:p>
            <a:pPr marL="285750" indent="-285750">
              <a:buFontTx/>
              <a:buChar char="-"/>
            </a:pPr>
            <a:r>
              <a:rPr lang="en-US" dirty="0"/>
              <a:t>Optics</a:t>
            </a:r>
          </a:p>
          <a:p>
            <a:pPr marL="285750" indent="-285750">
              <a:buFontTx/>
              <a:buChar char="-"/>
            </a:pPr>
            <a:r>
              <a:rPr lang="en-US" dirty="0"/>
              <a:t>Dynamic range</a:t>
            </a:r>
          </a:p>
          <a:p>
            <a:pPr marL="285750" indent="-285750">
              <a:buFontTx/>
              <a:buChar char="-"/>
            </a:pPr>
            <a:r>
              <a:rPr lang="en-US" dirty="0"/>
              <a:t>Color</a:t>
            </a:r>
          </a:p>
        </p:txBody>
      </p:sp>
      <p:sp>
        <p:nvSpPr>
          <p:cNvPr id="5" name="TextBox 4"/>
          <p:cNvSpPr txBox="1"/>
          <p:nvPr/>
        </p:nvSpPr>
        <p:spPr>
          <a:xfrm>
            <a:off x="1954920" y="2420270"/>
            <a:ext cx="1458311" cy="1477328"/>
          </a:xfrm>
          <a:prstGeom prst="rect">
            <a:avLst/>
          </a:prstGeom>
          <a:noFill/>
        </p:spPr>
        <p:txBody>
          <a:bodyPr wrap="square" rtlCol="0">
            <a:spAutoFit/>
          </a:bodyPr>
          <a:lstStyle/>
          <a:p>
            <a:r>
              <a:rPr lang="en-US" dirty="0"/>
              <a:t>Eye</a:t>
            </a:r>
          </a:p>
          <a:p>
            <a:pPr marL="285750" indent="-285750">
              <a:buFontTx/>
              <a:buChar char="-"/>
            </a:pPr>
            <a:r>
              <a:rPr lang="en-US" dirty="0"/>
              <a:t>Optics</a:t>
            </a:r>
          </a:p>
          <a:p>
            <a:pPr marL="285750" indent="-285750">
              <a:buFontTx/>
              <a:buChar char="-"/>
            </a:pPr>
            <a:r>
              <a:rPr lang="en-US" dirty="0"/>
              <a:t>Dynamic range</a:t>
            </a:r>
          </a:p>
          <a:p>
            <a:pPr marL="285750" indent="-285750">
              <a:buFontTx/>
              <a:buChar char="-"/>
            </a:pPr>
            <a:r>
              <a:rPr lang="en-US" dirty="0"/>
              <a:t>Color</a:t>
            </a:r>
          </a:p>
        </p:txBody>
      </p:sp>
      <p:sp>
        <p:nvSpPr>
          <p:cNvPr id="6" name="TextBox 5"/>
          <p:cNvSpPr txBox="1"/>
          <p:nvPr/>
        </p:nvSpPr>
        <p:spPr>
          <a:xfrm>
            <a:off x="18719" y="3426849"/>
            <a:ext cx="1474076" cy="1200329"/>
          </a:xfrm>
          <a:prstGeom prst="rect">
            <a:avLst/>
          </a:prstGeom>
          <a:noFill/>
        </p:spPr>
        <p:txBody>
          <a:bodyPr wrap="square" rtlCol="0">
            <a:spAutoFit/>
          </a:bodyPr>
          <a:lstStyle/>
          <a:p>
            <a:pPr algn="ctr"/>
            <a:r>
              <a:rPr lang="en-US" dirty="0"/>
              <a:t>In the beginning, there was light.</a:t>
            </a:r>
          </a:p>
        </p:txBody>
      </p:sp>
      <p:cxnSp>
        <p:nvCxnSpPr>
          <p:cNvPr id="8" name="Straight Arrow Connector 7"/>
          <p:cNvCxnSpPr>
            <a:cxnSpLocks/>
            <a:stCxn id="6" idx="3"/>
          </p:cNvCxnSpPr>
          <p:nvPr/>
        </p:nvCxnSpPr>
        <p:spPr>
          <a:xfrm flipV="1">
            <a:off x="1492795" y="4027013"/>
            <a:ext cx="399071"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cxnSpLocks/>
          </p:cNvCxnSpPr>
          <p:nvPr/>
        </p:nvCxnSpPr>
        <p:spPr>
          <a:xfrm>
            <a:off x="3239810" y="4027013"/>
            <a:ext cx="46509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897035" y="2531596"/>
            <a:ext cx="1694793" cy="2862322"/>
          </a:xfrm>
          <a:prstGeom prst="rect">
            <a:avLst/>
          </a:prstGeom>
          <a:noFill/>
        </p:spPr>
        <p:txBody>
          <a:bodyPr wrap="square" rtlCol="0">
            <a:spAutoFit/>
          </a:bodyPr>
          <a:lstStyle/>
          <a:p>
            <a:r>
              <a:rPr lang="en-US" dirty="0"/>
              <a:t>Digital processing</a:t>
            </a:r>
          </a:p>
          <a:p>
            <a:br>
              <a:rPr lang="en-US" dirty="0"/>
            </a:br>
            <a:r>
              <a:rPr lang="en-US" dirty="0"/>
              <a:t>Low-level features</a:t>
            </a:r>
          </a:p>
          <a:p>
            <a:endParaRPr lang="en-US" dirty="0"/>
          </a:p>
          <a:p>
            <a:r>
              <a:rPr lang="en-US" dirty="0"/>
              <a:t>Calibration</a:t>
            </a:r>
          </a:p>
          <a:p>
            <a:pPr marL="285750" indent="-285750">
              <a:buFontTx/>
              <a:buChar char="-"/>
            </a:pPr>
            <a:r>
              <a:rPr lang="en-US" dirty="0"/>
              <a:t>Geometric</a:t>
            </a:r>
          </a:p>
          <a:p>
            <a:pPr marL="285750" indent="-285750">
              <a:buFontTx/>
              <a:buChar char="-"/>
            </a:pPr>
            <a:r>
              <a:rPr lang="en-US" dirty="0"/>
              <a:t>Photometric</a:t>
            </a:r>
          </a:p>
          <a:p>
            <a:pPr marL="285750" indent="-285750">
              <a:buFontTx/>
              <a:buChar char="-"/>
            </a:pPr>
            <a:r>
              <a:rPr lang="en-US" dirty="0"/>
              <a:t>Radiometric</a:t>
            </a:r>
          </a:p>
        </p:txBody>
      </p:sp>
      <p:cxnSp>
        <p:nvCxnSpPr>
          <p:cNvPr id="13" name="Straight Arrow Connector 12"/>
          <p:cNvCxnSpPr>
            <a:cxnSpLocks/>
          </p:cNvCxnSpPr>
          <p:nvPr/>
        </p:nvCxnSpPr>
        <p:spPr>
          <a:xfrm>
            <a:off x="5378994" y="4033819"/>
            <a:ext cx="42566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525075" y="3288349"/>
            <a:ext cx="1489842" cy="1477328"/>
          </a:xfrm>
          <a:prstGeom prst="rect">
            <a:avLst/>
          </a:prstGeom>
          <a:noFill/>
        </p:spPr>
        <p:txBody>
          <a:bodyPr wrap="square" rtlCol="0">
            <a:spAutoFit/>
          </a:bodyPr>
          <a:lstStyle/>
          <a:p>
            <a:r>
              <a:rPr lang="en-US" dirty="0"/>
              <a:t>Model fitting</a:t>
            </a:r>
          </a:p>
          <a:p>
            <a:endParaRPr lang="en-US" dirty="0"/>
          </a:p>
          <a:p>
            <a:r>
              <a:rPr lang="en-US" dirty="0"/>
              <a:t>Recognition</a:t>
            </a:r>
          </a:p>
          <a:p>
            <a:endParaRPr lang="en-US" dirty="0"/>
          </a:p>
          <a:p>
            <a:r>
              <a:rPr lang="en-US" dirty="0"/>
              <a:t>Classification</a:t>
            </a:r>
          </a:p>
        </p:txBody>
      </p:sp>
      <p:sp>
        <p:nvSpPr>
          <p:cNvPr id="21" name="TextBox 20"/>
          <p:cNvSpPr txBox="1"/>
          <p:nvPr/>
        </p:nvSpPr>
        <p:spPr>
          <a:xfrm>
            <a:off x="5822401" y="3295155"/>
            <a:ext cx="1489842" cy="1200329"/>
          </a:xfrm>
          <a:prstGeom prst="rect">
            <a:avLst/>
          </a:prstGeom>
          <a:noFill/>
        </p:spPr>
        <p:txBody>
          <a:bodyPr wrap="square" rtlCol="0">
            <a:spAutoFit/>
          </a:bodyPr>
          <a:lstStyle/>
          <a:p>
            <a:r>
              <a:rPr lang="en-US" dirty="0"/>
              <a:t>Data collection</a:t>
            </a:r>
          </a:p>
          <a:p>
            <a:endParaRPr lang="en-US" dirty="0"/>
          </a:p>
          <a:p>
            <a:r>
              <a:rPr lang="en-US" dirty="0"/>
              <a:t>Labeling</a:t>
            </a:r>
          </a:p>
        </p:txBody>
      </p:sp>
      <p:cxnSp>
        <p:nvCxnSpPr>
          <p:cNvPr id="25" name="Straight Arrow Connector 24"/>
          <p:cNvCxnSpPr>
            <a:cxnSpLocks/>
          </p:cNvCxnSpPr>
          <p:nvPr/>
        </p:nvCxnSpPr>
        <p:spPr>
          <a:xfrm>
            <a:off x="7018273" y="4018053"/>
            <a:ext cx="46509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704900" y="4156429"/>
            <a:ext cx="1970686" cy="123748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115757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49" y="1"/>
            <a:ext cx="7886700" cy="884928"/>
          </a:xfrm>
        </p:spPr>
        <p:txBody>
          <a:bodyPr/>
          <a:lstStyle/>
          <a:p>
            <a:pPr algn="ctr"/>
            <a:r>
              <a:rPr lang="en-US" dirty="0"/>
              <a:t>Light response curves</a:t>
            </a:r>
          </a:p>
        </p:txBody>
      </p:sp>
      <p:pic>
        <p:nvPicPr>
          <p:cNvPr id="4" name="Picture 4" descr="humaney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675" y="1327451"/>
            <a:ext cx="3501905" cy="2093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0116" r="13429" b="3922"/>
          <a:stretch/>
        </p:blipFill>
        <p:spPr bwMode="auto">
          <a:xfrm>
            <a:off x="628649" y="3783723"/>
            <a:ext cx="3612931" cy="2822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3"/>
          <p:cNvSpPr>
            <a:spLocks noChangeArrowheads="1"/>
          </p:cNvSpPr>
          <p:nvPr/>
        </p:nvSpPr>
        <p:spPr bwMode="auto">
          <a:xfrm>
            <a:off x="1655302" y="6596014"/>
            <a:ext cx="167065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buFontTx/>
              <a:buNone/>
            </a:pPr>
            <a:r>
              <a:rPr lang="en-US" altLang="en-US" sz="1000" dirty="0">
                <a:latin typeface="EngraversGothic BT Regular" charset="0"/>
              </a:rPr>
              <a:t>© Stephen E. Palmer, 2002</a:t>
            </a:r>
          </a:p>
        </p:txBody>
      </p:sp>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80405" y="3902737"/>
            <a:ext cx="4205939" cy="2693277"/>
          </a:xfrm>
          <a:prstGeom prst="rect">
            <a:avLst/>
          </a:prstGeom>
        </p:spPr>
      </p:pic>
      <p:pic>
        <p:nvPicPr>
          <p:cNvPr id="9" name="Picture 5" descr="BayerPatternFiltratio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11082" y="816740"/>
            <a:ext cx="2973680" cy="2966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4667337" y="1003943"/>
            <a:ext cx="1048407" cy="646331"/>
          </a:xfrm>
          <a:prstGeom prst="rect">
            <a:avLst/>
          </a:prstGeom>
          <a:noFill/>
        </p:spPr>
        <p:txBody>
          <a:bodyPr wrap="square" rtlCol="0">
            <a:spAutoFit/>
          </a:bodyPr>
          <a:lstStyle/>
          <a:p>
            <a:r>
              <a:rPr lang="en-US" dirty="0"/>
              <a:t>Camera</a:t>
            </a:r>
          </a:p>
          <a:p>
            <a:r>
              <a:rPr lang="en-US" dirty="0"/>
              <a:t>Sensor:</a:t>
            </a:r>
          </a:p>
        </p:txBody>
      </p:sp>
      <p:sp>
        <p:nvSpPr>
          <p:cNvPr id="11" name="TextBox 10"/>
          <p:cNvSpPr txBox="1"/>
          <p:nvPr/>
        </p:nvSpPr>
        <p:spPr>
          <a:xfrm>
            <a:off x="0" y="1005574"/>
            <a:ext cx="1048407" cy="646331"/>
          </a:xfrm>
          <a:prstGeom prst="rect">
            <a:avLst/>
          </a:prstGeom>
          <a:noFill/>
        </p:spPr>
        <p:txBody>
          <a:bodyPr wrap="square" rtlCol="0">
            <a:spAutoFit/>
          </a:bodyPr>
          <a:lstStyle/>
          <a:p>
            <a:r>
              <a:rPr lang="en-US" dirty="0"/>
              <a:t>Eye</a:t>
            </a:r>
          </a:p>
          <a:p>
            <a:r>
              <a:rPr lang="en-US" dirty="0"/>
              <a:t>Sensor:</a:t>
            </a:r>
          </a:p>
        </p:txBody>
      </p:sp>
      <p:cxnSp>
        <p:nvCxnSpPr>
          <p:cNvPr id="13" name="Straight Connector 12"/>
          <p:cNvCxnSpPr>
            <a:cxnSpLocks/>
          </p:cNvCxnSpPr>
          <p:nvPr/>
        </p:nvCxnSpPr>
        <p:spPr>
          <a:xfrm flipV="1">
            <a:off x="4571999" y="1444576"/>
            <a:ext cx="0" cy="5161177"/>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8232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696971"/>
          </a:xfrm>
        </p:spPr>
        <p:txBody>
          <a:bodyPr/>
          <a:lstStyle/>
          <a:p>
            <a:pPr algn="ctr"/>
            <a:r>
              <a:rPr lang="en-US" dirty="0"/>
              <a:t>Light/reflectance output curves</a:t>
            </a:r>
          </a:p>
        </p:txBody>
      </p:sp>
      <p:pic>
        <p:nvPicPr>
          <p:cNvPr id="7" name="Content Placeholder 6"/>
          <p:cNvPicPr>
            <a:picLocks noGrp="1" noChangeAspect="1"/>
          </p:cNvPicPr>
          <p:nvPr>
            <p:ph idx="1"/>
          </p:nvPr>
        </p:nvPicPr>
        <p:blipFill rotWithShape="1">
          <a:blip r:embed="rId3">
            <a:extLst>
              <a:ext uri="{28A0092B-C50C-407E-A947-70E740481C1C}">
                <a14:useLocalDpi xmlns:a14="http://schemas.microsoft.com/office/drawing/2010/main" val="0"/>
              </a:ext>
            </a:extLst>
          </a:blip>
          <a:srcRect t="18049" b="20533"/>
          <a:stretch/>
        </p:blipFill>
        <p:spPr>
          <a:xfrm>
            <a:off x="671099" y="4523018"/>
            <a:ext cx="3025790" cy="1858397"/>
          </a:xfrm>
        </p:spPr>
      </p:pic>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t="9476" b="-372"/>
          <a:stretch/>
        </p:blipFill>
        <p:spPr>
          <a:xfrm>
            <a:off x="639288" y="1464291"/>
            <a:ext cx="3089413" cy="2808164"/>
          </a:xfrm>
          <a:prstGeom prst="rect">
            <a:avLst/>
          </a:prstGeom>
        </p:spPr>
      </p:pic>
      <p:sp>
        <p:nvSpPr>
          <p:cNvPr id="10" name="TextBox 9"/>
          <p:cNvSpPr txBox="1"/>
          <p:nvPr/>
        </p:nvSpPr>
        <p:spPr>
          <a:xfrm>
            <a:off x="3828143" y="1434047"/>
            <a:ext cx="4535464" cy="1200329"/>
          </a:xfrm>
          <a:prstGeom prst="rect">
            <a:avLst/>
          </a:prstGeom>
          <a:noFill/>
        </p:spPr>
        <p:txBody>
          <a:bodyPr wrap="square" rtlCol="0">
            <a:spAutoFit/>
          </a:bodyPr>
          <a:lstStyle/>
          <a:p>
            <a:r>
              <a:rPr lang="en-US" dirty="0"/>
              <a:t>250-500:1 contrast ratio (OLED = inf.)</a:t>
            </a:r>
          </a:p>
          <a:p>
            <a:r>
              <a:rPr lang="en-US" dirty="0"/>
              <a:t>6 / 8 / 10 bit dynamic range</a:t>
            </a:r>
          </a:p>
          <a:p>
            <a:r>
              <a:rPr lang="en-US" dirty="0"/>
              <a:t>3 / 4 additive primaries (RGB, rarely +yellow)</a:t>
            </a:r>
          </a:p>
          <a:p>
            <a:r>
              <a:rPr lang="en-US" dirty="0"/>
              <a:t>Defines a gamut</a:t>
            </a:r>
          </a:p>
        </p:txBody>
      </p:sp>
      <p:sp>
        <p:nvSpPr>
          <p:cNvPr id="11" name="TextBox 10"/>
          <p:cNvSpPr txBox="1"/>
          <p:nvPr/>
        </p:nvSpPr>
        <p:spPr>
          <a:xfrm>
            <a:off x="3728701" y="4852051"/>
            <a:ext cx="3752193" cy="1200329"/>
          </a:xfrm>
          <a:prstGeom prst="rect">
            <a:avLst/>
          </a:prstGeom>
          <a:noFill/>
        </p:spPr>
        <p:txBody>
          <a:bodyPr wrap="square" rtlCol="0">
            <a:spAutoFit/>
          </a:bodyPr>
          <a:lstStyle/>
          <a:p>
            <a:r>
              <a:rPr lang="en-US" dirty="0"/>
              <a:t>50-150:1 contrast ratio</a:t>
            </a:r>
          </a:p>
          <a:p>
            <a:r>
              <a:rPr lang="en-US" dirty="0"/>
              <a:t>??? dynamic range</a:t>
            </a:r>
          </a:p>
          <a:p>
            <a:r>
              <a:rPr lang="en-US" dirty="0"/>
              <a:t>4 subtractive primaries (CYMK)</a:t>
            </a:r>
          </a:p>
          <a:p>
            <a:r>
              <a:rPr lang="en-US" dirty="0"/>
              <a:t>Defines a gamut</a:t>
            </a:r>
          </a:p>
        </p:txBody>
      </p:sp>
      <p:pic>
        <p:nvPicPr>
          <p:cNvPr id="6146" name="Picture 2" descr="https://upload.wikimedia.org/wikipedia/commons/thumb/d/d3/CIExy1931_srgb_gamut.png/240px-CIExy1931_srgb_gamut.pn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56647" y="2531766"/>
            <a:ext cx="2286000" cy="2524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52349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62807" y="4542987"/>
            <a:ext cx="6552543" cy="1325563"/>
          </a:xfrm>
        </p:spPr>
        <p:txBody>
          <a:bodyPr>
            <a:normAutofit/>
          </a:bodyPr>
          <a:lstStyle/>
          <a:p>
            <a:r>
              <a:rPr lang="en-US" sz="3600" dirty="0"/>
              <a:t>How do we calibrate these?</a:t>
            </a:r>
          </a:p>
        </p:txBody>
      </p:sp>
      <p:sp>
        <p:nvSpPr>
          <p:cNvPr id="3" name="Content Placeholder 2"/>
          <p:cNvSpPr>
            <a:spLocks noGrp="1"/>
          </p:cNvSpPr>
          <p:nvPr>
            <p:ph idx="1"/>
          </p:nvPr>
        </p:nvSpPr>
        <p:spPr>
          <a:xfrm>
            <a:off x="628650" y="1100410"/>
            <a:ext cx="7886700" cy="4351338"/>
          </a:xfrm>
        </p:spPr>
        <p:txBody>
          <a:bodyPr/>
          <a:lstStyle/>
          <a:p>
            <a:pPr marL="0" indent="0">
              <a:buNone/>
            </a:pPr>
            <a:r>
              <a:rPr lang="en-US" dirty="0"/>
              <a:t>We want:</a:t>
            </a:r>
          </a:p>
          <a:p>
            <a:pPr marL="0" indent="0" algn="ctr">
              <a:buNone/>
            </a:pPr>
            <a:endParaRPr lang="en-US" dirty="0"/>
          </a:p>
          <a:p>
            <a:pPr marL="0" indent="0" algn="ctr">
              <a:buNone/>
            </a:pPr>
            <a:r>
              <a:rPr lang="en-US" dirty="0"/>
              <a:t>Colors we see with our eyes in the world</a:t>
            </a:r>
          </a:p>
          <a:p>
            <a:pPr marL="0" indent="0" algn="ctr">
              <a:buNone/>
            </a:pPr>
            <a:r>
              <a:rPr lang="en-US" dirty="0"/>
              <a:t>=</a:t>
            </a:r>
          </a:p>
          <a:p>
            <a:pPr marL="0" indent="0" algn="ctr">
              <a:buNone/>
            </a:pPr>
            <a:r>
              <a:rPr lang="en-US" dirty="0"/>
              <a:t>Colors we see with our eyes in the reproduction</a:t>
            </a:r>
          </a:p>
        </p:txBody>
      </p:sp>
    </p:spTree>
    <p:extLst>
      <p:ext uri="{BB962C8B-B14F-4D97-AF65-F5344CB8AC3E}">
        <p14:creationId xmlns:p14="http://schemas.microsoft.com/office/powerpoint/2010/main" val="24803691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 Warp:</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0433" y="2984064"/>
            <a:ext cx="4981903" cy="3321269"/>
          </a:xfrm>
          <a:prstGeom prst="rect">
            <a:avLst/>
          </a:prstGeom>
        </p:spPr>
      </p:pic>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5082" y="2984064"/>
            <a:ext cx="3105807" cy="2070538"/>
          </a:xfrm>
          <a:prstGeom prst="rect">
            <a:avLst/>
          </a:prstGeom>
        </p:spPr>
      </p:pic>
      <p:sp>
        <p:nvSpPr>
          <p:cNvPr id="4" name="Rectangle 3"/>
          <p:cNvSpPr/>
          <p:nvPr/>
        </p:nvSpPr>
        <p:spPr>
          <a:xfrm>
            <a:off x="4880012" y="6488668"/>
            <a:ext cx="4263988" cy="369332"/>
          </a:xfrm>
          <a:prstGeom prst="rect">
            <a:avLst/>
          </a:prstGeom>
        </p:spPr>
        <p:txBody>
          <a:bodyPr wrap="none">
            <a:spAutoFit/>
          </a:bodyPr>
          <a:lstStyle/>
          <a:p>
            <a:r>
              <a:rPr lang="en-US" dirty="0">
                <a:solidFill>
                  <a:schemeClr val="bg1">
                    <a:lumMod val="50000"/>
                  </a:schemeClr>
                </a:solidFill>
              </a:rPr>
              <a:t>http://www.picture-newsletter.com/kodak/</a:t>
            </a:r>
          </a:p>
        </p:txBody>
      </p:sp>
      <p:sp>
        <p:nvSpPr>
          <p:cNvPr id="3" name="Rectangle 2">
            <a:extLst>
              <a:ext uri="{FF2B5EF4-FFF2-40B4-BE49-F238E27FC236}">
                <a16:creationId xmlns:a16="http://schemas.microsoft.com/office/drawing/2014/main" id="{09F1DE1A-CAEB-47DE-A1AC-152202BC1B70}"/>
              </a:ext>
            </a:extLst>
          </p:cNvPr>
          <p:cNvSpPr/>
          <p:nvPr/>
        </p:nvSpPr>
        <p:spPr>
          <a:xfrm>
            <a:off x="3409545" y="628195"/>
            <a:ext cx="5156668" cy="769441"/>
          </a:xfrm>
          <a:prstGeom prst="rect">
            <a:avLst/>
          </a:prstGeom>
        </p:spPr>
        <p:txBody>
          <a:bodyPr wrap="none">
            <a:spAutoFit/>
          </a:bodyPr>
          <a:lstStyle/>
          <a:p>
            <a:r>
              <a:rPr lang="en-US" sz="4400" dirty="0">
                <a:latin typeface="+mj-lt"/>
                <a:ea typeface="+mj-ea"/>
                <a:cs typeface="+mj-cs"/>
              </a:rPr>
              <a:t>Photo Film processing</a:t>
            </a:r>
          </a:p>
        </p:txBody>
      </p:sp>
      <p:sp>
        <p:nvSpPr>
          <p:cNvPr id="5" name="TextBox 4">
            <a:extLst>
              <a:ext uri="{FF2B5EF4-FFF2-40B4-BE49-F238E27FC236}">
                <a16:creationId xmlns:a16="http://schemas.microsoft.com/office/drawing/2014/main" id="{B413DC78-E39B-45EE-ABB6-D698E08FDA12}"/>
              </a:ext>
            </a:extLst>
          </p:cNvPr>
          <p:cNvSpPr txBox="1"/>
          <p:nvPr/>
        </p:nvSpPr>
        <p:spPr>
          <a:xfrm>
            <a:off x="2175894" y="1666581"/>
            <a:ext cx="5247461" cy="923330"/>
          </a:xfrm>
          <a:prstGeom prst="rect">
            <a:avLst/>
          </a:prstGeom>
          <a:noFill/>
        </p:spPr>
        <p:txBody>
          <a:bodyPr wrap="square" rtlCol="0">
            <a:spAutoFit/>
          </a:bodyPr>
          <a:lstStyle/>
          <a:p>
            <a:r>
              <a:rPr lang="en-US" dirty="0"/>
              <a:t>Price of film roll included film development costs.</a:t>
            </a:r>
          </a:p>
          <a:p>
            <a:r>
              <a:rPr lang="en-US" dirty="0"/>
              <a:t>Actually a monopoly!</a:t>
            </a:r>
          </a:p>
          <a:p>
            <a:r>
              <a:rPr lang="en-US" dirty="0"/>
              <a:t>1954 – broken up; independent film developers.</a:t>
            </a:r>
          </a:p>
        </p:txBody>
      </p:sp>
    </p:spTree>
    <p:extLst>
      <p:ext uri="{BB962C8B-B14F-4D97-AF65-F5344CB8AC3E}">
        <p14:creationId xmlns:p14="http://schemas.microsoft.com/office/powerpoint/2010/main" val="2135709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CC0AEA4-A3DA-4D23-B21F-9E5FDE5B2E4A}"/>
              </a:ext>
            </a:extLst>
          </p:cNvPr>
          <p:cNvPicPr>
            <a:picLocks noChangeAspect="1"/>
          </p:cNvPicPr>
          <p:nvPr/>
        </p:nvPicPr>
        <p:blipFill>
          <a:blip r:embed="rId3"/>
          <a:stretch>
            <a:fillRect/>
          </a:stretch>
        </p:blipFill>
        <p:spPr>
          <a:xfrm>
            <a:off x="331596" y="292316"/>
            <a:ext cx="1668026" cy="1465841"/>
          </a:xfrm>
          <a:prstGeom prst="rect">
            <a:avLst/>
          </a:prstGeom>
        </p:spPr>
      </p:pic>
      <p:sp>
        <p:nvSpPr>
          <p:cNvPr id="5" name="TextBox 4">
            <a:extLst>
              <a:ext uri="{FF2B5EF4-FFF2-40B4-BE49-F238E27FC236}">
                <a16:creationId xmlns:a16="http://schemas.microsoft.com/office/drawing/2014/main" id="{62693EC0-AD93-42A8-9C3E-FDAA97906CEC}"/>
              </a:ext>
            </a:extLst>
          </p:cNvPr>
          <p:cNvSpPr txBox="1"/>
          <p:nvPr/>
        </p:nvSpPr>
        <p:spPr>
          <a:xfrm>
            <a:off x="-10050" y="6531428"/>
            <a:ext cx="2150349" cy="307777"/>
          </a:xfrm>
          <a:prstGeom prst="rect">
            <a:avLst/>
          </a:prstGeom>
          <a:noFill/>
        </p:spPr>
        <p:txBody>
          <a:bodyPr wrap="square" rtlCol="0">
            <a:spAutoFit/>
          </a:bodyPr>
          <a:lstStyle/>
          <a:p>
            <a:r>
              <a:rPr lang="en-US" sz="1400" dirty="0">
                <a:solidFill>
                  <a:schemeClr val="bg1">
                    <a:lumMod val="50000"/>
                  </a:schemeClr>
                </a:solidFill>
              </a:rPr>
              <a:t>[Don Henderson – Flickr]</a:t>
            </a:r>
          </a:p>
        </p:txBody>
      </p:sp>
      <p:pic>
        <p:nvPicPr>
          <p:cNvPr id="6" name="Picture 5">
            <a:extLst>
              <a:ext uri="{FF2B5EF4-FFF2-40B4-BE49-F238E27FC236}">
                <a16:creationId xmlns:a16="http://schemas.microsoft.com/office/drawing/2014/main" id="{3CA08F13-F0AC-4C3F-8396-7663C9888E9C}"/>
              </a:ext>
            </a:extLst>
          </p:cNvPr>
          <p:cNvPicPr>
            <a:picLocks noChangeAspect="1"/>
          </p:cNvPicPr>
          <p:nvPr/>
        </p:nvPicPr>
        <p:blipFill>
          <a:blip r:embed="rId4"/>
          <a:stretch>
            <a:fillRect/>
          </a:stretch>
        </p:blipFill>
        <p:spPr>
          <a:xfrm>
            <a:off x="2439719" y="1825624"/>
            <a:ext cx="6692405" cy="5032375"/>
          </a:xfrm>
          <a:prstGeom prst="rect">
            <a:avLst/>
          </a:prstGeom>
        </p:spPr>
      </p:pic>
      <p:sp>
        <p:nvSpPr>
          <p:cNvPr id="7" name="TextBox 6">
            <a:extLst>
              <a:ext uri="{FF2B5EF4-FFF2-40B4-BE49-F238E27FC236}">
                <a16:creationId xmlns:a16="http://schemas.microsoft.com/office/drawing/2014/main" id="{13C9E0F9-2D07-4744-BB3A-790DF0142742}"/>
              </a:ext>
            </a:extLst>
          </p:cNvPr>
          <p:cNvSpPr txBox="1"/>
          <p:nvPr/>
        </p:nvSpPr>
        <p:spPr>
          <a:xfrm>
            <a:off x="75957" y="2674375"/>
            <a:ext cx="2362443" cy="1200329"/>
          </a:xfrm>
          <a:prstGeom prst="rect">
            <a:avLst/>
          </a:prstGeom>
          <a:noFill/>
        </p:spPr>
        <p:txBody>
          <a:bodyPr wrap="square" rtlCol="0">
            <a:spAutoFit/>
          </a:bodyPr>
          <a:lstStyle/>
          <a:p>
            <a:r>
              <a:rPr lang="en-US" dirty="0"/>
              <a:t>Not actually a Kodak shop…</a:t>
            </a:r>
          </a:p>
          <a:p>
            <a:endParaRPr lang="en-US" dirty="0"/>
          </a:p>
          <a:p>
            <a:r>
              <a:rPr lang="en-US" dirty="0"/>
              <a:t>An independent chain!</a:t>
            </a:r>
          </a:p>
        </p:txBody>
      </p:sp>
      <p:sp>
        <p:nvSpPr>
          <p:cNvPr id="8" name="TextBox 7">
            <a:extLst>
              <a:ext uri="{FF2B5EF4-FFF2-40B4-BE49-F238E27FC236}">
                <a16:creationId xmlns:a16="http://schemas.microsoft.com/office/drawing/2014/main" id="{B103626E-9BCF-4B20-892A-E4B81543B928}"/>
              </a:ext>
            </a:extLst>
          </p:cNvPr>
          <p:cNvSpPr txBox="1"/>
          <p:nvPr/>
        </p:nvSpPr>
        <p:spPr>
          <a:xfrm>
            <a:off x="75957" y="4306529"/>
            <a:ext cx="2441100" cy="1200329"/>
          </a:xfrm>
          <a:prstGeom prst="rect">
            <a:avLst/>
          </a:prstGeom>
          <a:noFill/>
        </p:spPr>
        <p:txBody>
          <a:bodyPr wrap="square" rtlCol="0">
            <a:spAutoFit/>
          </a:bodyPr>
          <a:lstStyle/>
          <a:p>
            <a:r>
              <a:rPr lang="en-US" i="1" dirty="0"/>
              <a:t>New problem:</a:t>
            </a:r>
          </a:p>
          <a:p>
            <a:r>
              <a:rPr lang="en-US" dirty="0"/>
              <a:t>How to control quality of output across these different developers?</a:t>
            </a:r>
          </a:p>
        </p:txBody>
      </p:sp>
    </p:spTree>
    <p:extLst>
      <p:ext uri="{BB962C8B-B14F-4D97-AF65-F5344CB8AC3E}">
        <p14:creationId xmlns:p14="http://schemas.microsoft.com/office/powerpoint/2010/main" val="1915497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1A3C6-02D0-4823-B266-4B0F34436086}"/>
              </a:ext>
            </a:extLst>
          </p:cNvPr>
          <p:cNvSpPr>
            <a:spLocks noGrp="1"/>
          </p:cNvSpPr>
          <p:nvPr>
            <p:ph type="title"/>
          </p:nvPr>
        </p:nvSpPr>
        <p:spPr/>
        <p:txBody>
          <a:bodyPr>
            <a:normAutofit/>
          </a:bodyPr>
          <a:lstStyle/>
          <a:p>
            <a:r>
              <a:rPr lang="en-US" sz="4000" dirty="0"/>
              <a:t>Modern Commercial Photo Printer</a:t>
            </a:r>
          </a:p>
        </p:txBody>
      </p:sp>
      <p:sp>
        <p:nvSpPr>
          <p:cNvPr id="3" name="Content Placeholder 2">
            <a:extLst>
              <a:ext uri="{FF2B5EF4-FFF2-40B4-BE49-F238E27FC236}">
                <a16:creationId xmlns:a16="http://schemas.microsoft.com/office/drawing/2014/main" id="{E9056400-CD5D-4179-92C6-FF752230277D}"/>
              </a:ext>
            </a:extLst>
          </p:cNvPr>
          <p:cNvSpPr>
            <a:spLocks noGrp="1"/>
          </p:cNvSpPr>
          <p:nvPr>
            <p:ph idx="1"/>
          </p:nvPr>
        </p:nvSpPr>
        <p:spPr/>
        <p:txBody>
          <a:bodyPr/>
          <a:lstStyle/>
          <a:p>
            <a:pPr marL="0" indent="0">
              <a:buNone/>
            </a:pPr>
            <a:r>
              <a:rPr lang="en-US" b="1" dirty="0"/>
              <a:t>Canon </a:t>
            </a:r>
            <a:r>
              <a:rPr lang="en-US" b="1" dirty="0" err="1"/>
              <a:t>DreamLabo</a:t>
            </a:r>
            <a:r>
              <a:rPr lang="en-US" b="1" dirty="0"/>
              <a:t> 5000</a:t>
            </a:r>
          </a:p>
          <a:p>
            <a:endParaRPr lang="en-US" dirty="0"/>
          </a:p>
        </p:txBody>
      </p:sp>
      <p:pic>
        <p:nvPicPr>
          <p:cNvPr id="2050" name="Picture 2" descr="https://global.canon/en/technology/interview/img/dreamlabo/keyvisual.jpg">
            <a:extLst>
              <a:ext uri="{FF2B5EF4-FFF2-40B4-BE49-F238E27FC236}">
                <a16:creationId xmlns:a16="http://schemas.microsoft.com/office/drawing/2014/main" id="{AD959D59-42DB-4E63-BDBC-5EC43334BCA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7564"/>
          <a:stretch/>
        </p:blipFill>
        <p:spPr bwMode="auto">
          <a:xfrm>
            <a:off x="1416850" y="2576025"/>
            <a:ext cx="6524070" cy="40112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70937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47751-8699-4397-9F46-50EAE49DD92B}"/>
              </a:ext>
            </a:extLst>
          </p:cNvPr>
          <p:cNvSpPr>
            <a:spLocks noGrp="1"/>
          </p:cNvSpPr>
          <p:nvPr>
            <p:ph type="title"/>
          </p:nvPr>
        </p:nvSpPr>
        <p:spPr/>
        <p:txBody>
          <a:bodyPr/>
          <a:lstStyle/>
          <a:p>
            <a:r>
              <a:rPr lang="en-US" dirty="0"/>
              <a:t>Here’s the process:</a:t>
            </a:r>
          </a:p>
        </p:txBody>
      </p:sp>
      <p:sp>
        <p:nvSpPr>
          <p:cNvPr id="3" name="Content Placeholder 2">
            <a:extLst>
              <a:ext uri="{FF2B5EF4-FFF2-40B4-BE49-F238E27FC236}">
                <a16:creationId xmlns:a16="http://schemas.microsoft.com/office/drawing/2014/main" id="{5B660E71-1E54-42C0-A1DD-F0EAD9E5E7EC}"/>
              </a:ext>
            </a:extLst>
          </p:cNvPr>
          <p:cNvSpPr>
            <a:spLocks noGrp="1"/>
          </p:cNvSpPr>
          <p:nvPr>
            <p:ph idx="1"/>
          </p:nvPr>
        </p:nvSpPr>
        <p:spPr>
          <a:xfrm>
            <a:off x="628650" y="1825624"/>
            <a:ext cx="7886700" cy="4820981"/>
          </a:xfrm>
        </p:spPr>
        <p:txBody>
          <a:bodyPr>
            <a:normAutofit fontScale="70000" lnSpcReduction="20000"/>
          </a:bodyPr>
          <a:lstStyle/>
          <a:p>
            <a:pPr marL="0" indent="0">
              <a:buNone/>
            </a:pPr>
            <a:r>
              <a:rPr lang="en-US" dirty="0"/>
              <a:t>1. Kodak produces a photosensitive chemical film.</a:t>
            </a:r>
          </a:p>
          <a:p>
            <a:pPr marL="800100" lvl="1" indent="-342900"/>
            <a:r>
              <a:rPr lang="en-US" dirty="0"/>
              <a:t>Different compounds gave different spectral responses.</a:t>
            </a:r>
          </a:p>
          <a:p>
            <a:pPr marL="800100" lvl="1" indent="-342900"/>
            <a:r>
              <a:rPr lang="en-US" dirty="0"/>
              <a:t>Kodak calibrates these responses using photometers and using test scenes.</a:t>
            </a:r>
          </a:p>
          <a:p>
            <a:endParaRPr lang="en-US" dirty="0"/>
          </a:p>
          <a:p>
            <a:pPr marL="0" indent="0">
              <a:buNone/>
            </a:pPr>
            <a:r>
              <a:rPr lang="en-US" dirty="0"/>
              <a:t>2. You buy Kodak film from the store and put it in your camera.</a:t>
            </a:r>
          </a:p>
          <a:p>
            <a:pPr marL="800100" lvl="1" indent="-342900"/>
            <a:r>
              <a:rPr lang="en-US" dirty="0"/>
              <a:t>Play with your family in the park</a:t>
            </a:r>
          </a:p>
          <a:p>
            <a:pPr marL="800100" lvl="1" indent="-342900"/>
            <a:r>
              <a:rPr lang="en-US" dirty="0"/>
              <a:t>Take photos.</a:t>
            </a:r>
          </a:p>
          <a:p>
            <a:pPr marL="800100" lvl="1" indent="-342900"/>
            <a:endParaRPr lang="en-US" dirty="0"/>
          </a:p>
          <a:p>
            <a:pPr marL="0" indent="0">
              <a:buNone/>
            </a:pPr>
            <a:r>
              <a:rPr lang="en-US" dirty="0"/>
              <a:t>3. You take the film back to the store/lab for development.</a:t>
            </a:r>
          </a:p>
          <a:p>
            <a:pPr marL="800100" lvl="1" indent="-342900"/>
            <a:r>
              <a:rPr lang="en-US" dirty="0"/>
              <a:t>Kodak needs the lab to reproduce the film’s intended spectral response</a:t>
            </a:r>
          </a:p>
          <a:p>
            <a:pPr marL="800100" lvl="1" indent="-342900"/>
            <a:r>
              <a:rPr lang="en-US" dirty="0"/>
              <a:t>Needs to </a:t>
            </a:r>
            <a:r>
              <a:rPr lang="en-US" i="1" dirty="0"/>
              <a:t>calibrate </a:t>
            </a:r>
            <a:r>
              <a:rPr lang="en-US" dirty="0"/>
              <a:t>the chemical development/printer to a target</a:t>
            </a:r>
          </a:p>
          <a:p>
            <a:pPr marL="0" indent="0">
              <a:buNone/>
            </a:pPr>
            <a:endParaRPr lang="en-US" dirty="0"/>
          </a:p>
          <a:p>
            <a:pPr marL="0" indent="0">
              <a:buNone/>
            </a:pPr>
            <a:r>
              <a:rPr lang="en-US" i="1" dirty="0"/>
              <a:t>Solution: </a:t>
            </a:r>
            <a:br>
              <a:rPr lang="en-US" i="1" dirty="0"/>
            </a:br>
            <a:r>
              <a:rPr lang="en-US" dirty="0"/>
              <a:t>Kodak sends test negatives and test prints to printer technicians to check that their output matches the intended response of the film!</a:t>
            </a:r>
          </a:p>
          <a:p>
            <a:pPr marL="0" indent="0">
              <a:buNone/>
            </a:pPr>
            <a:endParaRPr lang="en-US" dirty="0"/>
          </a:p>
        </p:txBody>
      </p:sp>
    </p:spTree>
    <p:extLst>
      <p:ext uri="{BB962C8B-B14F-4D97-AF65-F5344CB8AC3E}">
        <p14:creationId xmlns:p14="http://schemas.microsoft.com/office/powerpoint/2010/main" val="366315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fade">
                                      <p:cBhvr>
                                        <p:cTn id="29" dur="500"/>
                                        <p:tgtEl>
                                          <p:spTgt spid="3">
                                            <p:txEl>
                                              <p:pRg st="8" end="8"/>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fade">
                                      <p:cBhvr>
                                        <p:cTn id="32" dur="500"/>
                                        <p:tgtEl>
                                          <p:spTgt spid="3">
                                            <p:txEl>
                                              <p:pRg st="9" end="9"/>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animEffect transition="in" filter="fade">
                                      <p:cBhvr>
                                        <p:cTn id="35" dur="500"/>
                                        <p:tgtEl>
                                          <p:spTgt spid="3">
                                            <p:txEl>
                                              <p:pRg st="10" end="1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
                                            <p:txEl>
                                              <p:pRg st="12" end="12"/>
                                            </p:txEl>
                                          </p:spTgt>
                                        </p:tgtEl>
                                        <p:attrNameLst>
                                          <p:attrName>style.visibility</p:attrName>
                                        </p:attrNameLst>
                                      </p:cBhvr>
                                      <p:to>
                                        <p:strVal val="visible"/>
                                      </p:to>
                                    </p:set>
                                    <p:animEffect transition="in" filter="fade">
                                      <p:cBhvr>
                                        <p:cTn id="40"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Kodak’s test input + output</a:t>
            </a:r>
          </a:p>
        </p:txBody>
      </p:sp>
      <p:sp>
        <p:nvSpPr>
          <p:cNvPr id="3" name="Content Placeholder 2"/>
          <p:cNvSpPr>
            <a:spLocks noGrp="1"/>
          </p:cNvSpPr>
          <p:nvPr>
            <p:ph idx="1"/>
          </p:nvPr>
        </p:nvSpPr>
        <p:spPr>
          <a:xfrm>
            <a:off x="628650" y="1825625"/>
            <a:ext cx="4361136" cy="4351338"/>
          </a:xfrm>
        </p:spPr>
        <p:txBody>
          <a:bodyPr>
            <a:normAutofit fontScale="85000" lnSpcReduction="20000"/>
          </a:bodyPr>
          <a:lstStyle/>
          <a:p>
            <a:r>
              <a:rPr lang="en-US" dirty="0"/>
              <a:t>‘Shirley cards’ – 1950s/60s</a:t>
            </a:r>
          </a:p>
          <a:p>
            <a:endParaRPr lang="en-US" dirty="0"/>
          </a:p>
          <a:p>
            <a:r>
              <a:rPr lang="en-US" dirty="0"/>
              <a:t>Shirley was photographed hundreds of times by Kodak.</a:t>
            </a:r>
          </a:p>
          <a:p>
            <a:r>
              <a:rPr lang="en-US" dirty="0"/>
              <a:t>One negative was processed as per Kodak specifications.</a:t>
            </a:r>
          </a:p>
          <a:p>
            <a:endParaRPr lang="en-US" dirty="0"/>
          </a:p>
          <a:p>
            <a:r>
              <a:rPr lang="en-US" dirty="0"/>
              <a:t>A new unexposed negative + processed output was sent to each printer lab.</a:t>
            </a:r>
          </a:p>
          <a:p>
            <a:r>
              <a:rPr lang="en-US" dirty="0"/>
              <a:t>Colors were calibrated on site to match the target Shirley card.</a:t>
            </a:r>
          </a:p>
        </p:txBody>
      </p:sp>
      <p:pic>
        <p:nvPicPr>
          <p:cNvPr id="4" name="Content Placeholder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86834" y="1825625"/>
            <a:ext cx="3128516" cy="4351338"/>
          </a:xfrm>
          <a:prstGeom prst="rect">
            <a:avLst/>
          </a:prstGeom>
        </p:spPr>
      </p:pic>
      <p:sp>
        <p:nvSpPr>
          <p:cNvPr id="5" name="TextBox 4"/>
          <p:cNvSpPr txBox="1"/>
          <p:nvPr/>
        </p:nvSpPr>
        <p:spPr>
          <a:xfrm>
            <a:off x="7260021" y="6282559"/>
            <a:ext cx="1255329" cy="369332"/>
          </a:xfrm>
          <a:prstGeom prst="rect">
            <a:avLst/>
          </a:prstGeom>
          <a:noFill/>
        </p:spPr>
        <p:txBody>
          <a:bodyPr wrap="square" rtlCol="0">
            <a:spAutoFit/>
          </a:bodyPr>
          <a:lstStyle/>
          <a:p>
            <a:r>
              <a:rPr lang="en-US" dirty="0"/>
              <a:t>Circa 1960</a:t>
            </a:r>
          </a:p>
        </p:txBody>
      </p:sp>
    </p:spTree>
    <p:extLst>
      <p:ext uri="{BB962C8B-B14F-4D97-AF65-F5344CB8AC3E}">
        <p14:creationId xmlns:p14="http://schemas.microsoft.com/office/powerpoint/2010/main" val="2236292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Kodak’s test input + output</a:t>
            </a:r>
          </a:p>
        </p:txBody>
      </p:sp>
      <p:sp>
        <p:nvSpPr>
          <p:cNvPr id="3" name="Content Placeholder 2"/>
          <p:cNvSpPr>
            <a:spLocks noGrp="1"/>
          </p:cNvSpPr>
          <p:nvPr>
            <p:ph idx="1"/>
          </p:nvPr>
        </p:nvSpPr>
        <p:spPr>
          <a:xfrm>
            <a:off x="628650" y="1825625"/>
            <a:ext cx="4361136" cy="4351338"/>
          </a:xfrm>
        </p:spPr>
        <p:txBody>
          <a:bodyPr>
            <a:normAutofit/>
          </a:bodyPr>
          <a:lstStyle/>
          <a:p>
            <a:r>
              <a:rPr lang="en-US" dirty="0"/>
              <a:t>‘Shirley cards’ – 1950s/60s</a:t>
            </a:r>
          </a:p>
          <a:p>
            <a:endParaRPr lang="en-US" dirty="0"/>
          </a:p>
          <a:p>
            <a:r>
              <a:rPr lang="en-US" dirty="0"/>
              <a:t>Any issues with this approach?</a:t>
            </a:r>
          </a:p>
        </p:txBody>
      </p:sp>
      <p:pic>
        <p:nvPicPr>
          <p:cNvPr id="4" name="Content Placeholder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86834" y="1825625"/>
            <a:ext cx="3128516" cy="4351338"/>
          </a:xfrm>
          <a:prstGeom prst="rect">
            <a:avLst/>
          </a:prstGeom>
        </p:spPr>
      </p:pic>
      <p:sp>
        <p:nvSpPr>
          <p:cNvPr id="5" name="TextBox 4"/>
          <p:cNvSpPr txBox="1"/>
          <p:nvPr/>
        </p:nvSpPr>
        <p:spPr>
          <a:xfrm>
            <a:off x="7260021" y="6282559"/>
            <a:ext cx="1255329" cy="369332"/>
          </a:xfrm>
          <a:prstGeom prst="rect">
            <a:avLst/>
          </a:prstGeom>
          <a:noFill/>
        </p:spPr>
        <p:txBody>
          <a:bodyPr wrap="square" rtlCol="0">
            <a:spAutoFit/>
          </a:bodyPr>
          <a:lstStyle/>
          <a:p>
            <a:r>
              <a:rPr lang="en-US" dirty="0"/>
              <a:t>Circa 1960</a:t>
            </a:r>
          </a:p>
        </p:txBody>
      </p:sp>
    </p:spTree>
    <p:extLst>
      <p:ext uri="{BB962C8B-B14F-4D97-AF65-F5344CB8AC3E}">
        <p14:creationId xmlns:p14="http://schemas.microsoft.com/office/powerpoint/2010/main" val="34988487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07509" y="1825625"/>
            <a:ext cx="6128982" cy="4351338"/>
          </a:xfrm>
        </p:spPr>
      </p:pic>
    </p:spTree>
    <p:extLst>
      <p:ext uri="{BB962C8B-B14F-4D97-AF65-F5344CB8AC3E}">
        <p14:creationId xmlns:p14="http://schemas.microsoft.com/office/powerpoint/2010/main" val="15628372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 time</a:t>
            </a:r>
          </a:p>
        </p:txBody>
      </p:sp>
      <p:sp>
        <p:nvSpPr>
          <p:cNvPr id="3" name="Content Placeholder 2"/>
          <p:cNvSpPr>
            <a:spLocks noGrp="1"/>
          </p:cNvSpPr>
          <p:nvPr>
            <p:ph idx="1"/>
          </p:nvPr>
        </p:nvSpPr>
        <p:spPr>
          <a:xfrm>
            <a:off x="378372" y="1825625"/>
            <a:ext cx="4004442" cy="4351338"/>
          </a:xfrm>
        </p:spPr>
        <p:txBody>
          <a:bodyPr>
            <a:normAutofit fontScale="85000" lnSpcReduction="10000"/>
          </a:bodyPr>
          <a:lstStyle/>
          <a:p>
            <a:r>
              <a:rPr lang="en-US" dirty="0"/>
              <a:t>1978: </a:t>
            </a:r>
            <a:r>
              <a:rPr lang="en-US" sz="2600" dirty="0"/>
              <a:t>Filmmaker Jean-Luc Godard refuses to use Kodachrome film in Mozambique.</a:t>
            </a:r>
            <a:endParaRPr lang="en-US" dirty="0"/>
          </a:p>
          <a:p>
            <a:endParaRPr lang="en-US" dirty="0"/>
          </a:p>
          <a:p>
            <a:r>
              <a:rPr lang="en-US" dirty="0"/>
              <a:t>1980s: Chocolate and furniture manufacturers complain.</a:t>
            </a:r>
          </a:p>
          <a:p>
            <a:endParaRPr lang="en-US" dirty="0"/>
          </a:p>
          <a:p>
            <a:r>
              <a:rPr lang="en-US" dirty="0"/>
              <a:t>1986: </a:t>
            </a:r>
            <a:r>
              <a:rPr lang="en-US" dirty="0" err="1"/>
              <a:t>Kodacolor</a:t>
            </a:r>
            <a:r>
              <a:rPr lang="en-US" dirty="0"/>
              <a:t> VR-G (or Gold) – film for dark browns.</a:t>
            </a:r>
          </a:p>
          <a:p>
            <a:pPr lvl="1"/>
            <a:r>
              <a:rPr lang="en-US" dirty="0"/>
              <a:t>“Photograph the details of a dark horse in low light.”</a:t>
            </a:r>
          </a:p>
          <a:p>
            <a:endParaRPr lang="en-US" dirty="0"/>
          </a:p>
          <a:p>
            <a:endParaRPr lang="en-US" dirty="0"/>
          </a:p>
          <a:p>
            <a:endParaRPr lang="en-US" dirty="0"/>
          </a:p>
        </p:txBody>
      </p:sp>
      <p:pic>
        <p:nvPicPr>
          <p:cNvPr id="7170" name="Picture 2" descr="http://media.npr.org/assets/img/2014/11/12/multicultshirleykodak_custom-debe1d6b41ad9c1cbd386ac79f8ccd1d058b0b9f-s400-c8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05350" y="1825625"/>
            <a:ext cx="3810000" cy="450532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668814" y="6330950"/>
            <a:ext cx="1846536" cy="369332"/>
          </a:xfrm>
          <a:prstGeom prst="rect">
            <a:avLst/>
          </a:prstGeom>
          <a:noFill/>
        </p:spPr>
        <p:txBody>
          <a:bodyPr wrap="square" rtlCol="0">
            <a:spAutoFit/>
          </a:bodyPr>
          <a:lstStyle/>
          <a:p>
            <a:r>
              <a:rPr lang="en-US" dirty="0"/>
              <a:t>Shirley card, 1996</a:t>
            </a:r>
          </a:p>
        </p:txBody>
      </p:sp>
    </p:spTree>
    <p:extLst>
      <p:ext uri="{BB962C8B-B14F-4D97-AF65-F5344CB8AC3E}">
        <p14:creationId xmlns:p14="http://schemas.microsoft.com/office/powerpoint/2010/main" val="1148369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764136"/>
          </a:xfrm>
        </p:spPr>
        <p:txBody>
          <a:bodyPr/>
          <a:lstStyle/>
          <a:p>
            <a:r>
              <a:rPr lang="en-US" dirty="0"/>
              <a:t>1980s – adverts</a:t>
            </a:r>
          </a:p>
        </p:txBody>
      </p:sp>
      <p:pic>
        <p:nvPicPr>
          <p:cNvPr id="8194" name="Picture 2" descr="1988 Bill Cosby Kodak Colorwatch System Look How Well I've Developed Photo Ad | eBa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7762" y="1397520"/>
            <a:ext cx="3427588" cy="4608457"/>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s://s-media-cache-ak0.pinimg.com/236x/02/e7/65/02e765e4c45677c56764b4ba2de5abcf.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8988" y="1397520"/>
            <a:ext cx="3197116" cy="451118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856390" y="6064117"/>
            <a:ext cx="2057400" cy="369332"/>
          </a:xfrm>
          <a:prstGeom prst="rect">
            <a:avLst/>
          </a:prstGeom>
          <a:noFill/>
        </p:spPr>
        <p:txBody>
          <a:bodyPr wrap="square" rtlCol="0">
            <a:spAutoFit/>
          </a:bodyPr>
          <a:lstStyle/>
          <a:p>
            <a:r>
              <a:rPr lang="en-US" dirty="0"/>
              <a:t>The Four Tops!</a:t>
            </a:r>
          </a:p>
        </p:txBody>
      </p:sp>
      <p:sp>
        <p:nvSpPr>
          <p:cNvPr id="7" name="TextBox 6"/>
          <p:cNvSpPr txBox="1"/>
          <p:nvPr/>
        </p:nvSpPr>
        <p:spPr>
          <a:xfrm>
            <a:off x="5006502" y="6043604"/>
            <a:ext cx="3618689" cy="646331"/>
          </a:xfrm>
          <a:prstGeom prst="rect">
            <a:avLst/>
          </a:prstGeom>
          <a:noFill/>
        </p:spPr>
        <p:txBody>
          <a:bodyPr wrap="square" rtlCol="0">
            <a:spAutoFit/>
          </a:bodyPr>
          <a:lstStyle/>
          <a:p>
            <a:pPr algn="ctr"/>
            <a:r>
              <a:rPr lang="en-US" dirty="0"/>
              <a:t>Bill Cosby! </a:t>
            </a:r>
          </a:p>
          <a:p>
            <a:pPr algn="ctr"/>
            <a:r>
              <a:rPr lang="en-US" dirty="0"/>
              <a:t>Some other issues here now too : (</a:t>
            </a:r>
          </a:p>
        </p:txBody>
      </p:sp>
    </p:spTree>
    <p:extLst>
      <p:ext uri="{BB962C8B-B14F-4D97-AF65-F5344CB8AC3E}">
        <p14:creationId xmlns:p14="http://schemas.microsoft.com/office/powerpoint/2010/main" val="36434365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2323" y="365126"/>
            <a:ext cx="8177720" cy="1325563"/>
          </a:xfrm>
        </p:spPr>
        <p:txBody>
          <a:bodyPr/>
          <a:lstStyle/>
          <a:p>
            <a:pPr algn="ctr"/>
            <a:r>
              <a:rPr lang="en-US" dirty="0"/>
              <a:t>What are the underlying </a:t>
            </a:r>
            <a:br>
              <a:rPr lang="en-US" dirty="0"/>
            </a:br>
            <a:r>
              <a:rPr lang="en-US" dirty="0"/>
              <a:t>technical problems?</a:t>
            </a:r>
          </a:p>
        </p:txBody>
      </p:sp>
      <p:sp>
        <p:nvSpPr>
          <p:cNvPr id="3" name="Content Placeholder 2"/>
          <p:cNvSpPr>
            <a:spLocks noGrp="1"/>
          </p:cNvSpPr>
          <p:nvPr>
            <p:ph idx="1"/>
          </p:nvPr>
        </p:nvSpPr>
        <p:spPr>
          <a:xfrm>
            <a:off x="628650" y="2141536"/>
            <a:ext cx="7886700" cy="4351338"/>
          </a:xfrm>
        </p:spPr>
        <p:txBody>
          <a:bodyPr/>
          <a:lstStyle/>
          <a:p>
            <a:pPr marL="0" indent="0" algn="ctr">
              <a:buNone/>
            </a:pPr>
            <a:r>
              <a:rPr lang="en-US" i="1" dirty="0"/>
              <a:t>How do they relate to egalitarianism</a:t>
            </a:r>
          </a:p>
          <a:p>
            <a:pPr marL="0" indent="0" algn="ctr">
              <a:buNone/>
            </a:pPr>
            <a:r>
              <a:rPr lang="en-US" i="1" dirty="0"/>
              <a:t>…and how might we overcome them?</a:t>
            </a:r>
          </a:p>
          <a:p>
            <a:pPr algn="ctr"/>
            <a:endParaRPr lang="en-US" dirty="0"/>
          </a:p>
          <a:p>
            <a:pPr marL="0" indent="0" algn="ctr">
              <a:buNone/>
            </a:pPr>
            <a:r>
              <a:rPr lang="en-US" dirty="0"/>
              <a:t>Think-pair-share.</a:t>
            </a:r>
          </a:p>
        </p:txBody>
      </p:sp>
    </p:spTree>
    <p:extLst>
      <p:ext uri="{BB962C8B-B14F-4D97-AF65-F5344CB8AC3E}">
        <p14:creationId xmlns:p14="http://schemas.microsoft.com/office/powerpoint/2010/main" val="19374402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Issues</a:t>
            </a:r>
          </a:p>
        </p:txBody>
      </p:sp>
      <p:sp>
        <p:nvSpPr>
          <p:cNvPr id="3" name="Content Placeholder 2"/>
          <p:cNvSpPr>
            <a:spLocks noGrp="1"/>
          </p:cNvSpPr>
          <p:nvPr>
            <p:ph idx="1"/>
          </p:nvPr>
        </p:nvSpPr>
        <p:spPr/>
        <p:txBody>
          <a:bodyPr/>
          <a:lstStyle/>
          <a:p>
            <a:r>
              <a:rPr lang="en-US" dirty="0"/>
              <a:t>Dynamic range: not enough!</a:t>
            </a:r>
          </a:p>
          <a:p>
            <a:r>
              <a:rPr lang="en-US" dirty="0"/>
              <a:t>Color balance: </a:t>
            </a:r>
          </a:p>
        </p:txBody>
      </p:sp>
    </p:spTree>
    <p:extLst>
      <p:ext uri="{BB962C8B-B14F-4D97-AF65-F5344CB8AC3E}">
        <p14:creationId xmlns:p14="http://schemas.microsoft.com/office/powerpoint/2010/main" val="9596497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 digital fixes this, right?</a:t>
            </a:r>
          </a:p>
        </p:txBody>
      </p:sp>
      <p:sp>
        <p:nvSpPr>
          <p:cNvPr id="3" name="Content Placeholder 2"/>
          <p:cNvSpPr>
            <a:spLocks noGrp="1"/>
          </p:cNvSpPr>
          <p:nvPr>
            <p:ph idx="1"/>
          </p:nvPr>
        </p:nvSpPr>
        <p:spPr>
          <a:xfrm>
            <a:off x="628650" y="1825625"/>
            <a:ext cx="4684329" cy="4351338"/>
          </a:xfrm>
        </p:spPr>
        <p:txBody>
          <a:bodyPr/>
          <a:lstStyle/>
          <a:p>
            <a:r>
              <a:rPr lang="en-US" dirty="0"/>
              <a:t>Well…</a:t>
            </a:r>
          </a:p>
          <a:p>
            <a:endParaRPr lang="en-US" dirty="0"/>
          </a:p>
          <a:p>
            <a:pPr marL="0" indent="0">
              <a:buNone/>
            </a:pPr>
            <a:r>
              <a:rPr lang="en-US" dirty="0"/>
              <a:t>“</a:t>
            </a:r>
            <a:r>
              <a:rPr lang="en-US" dirty="0">
                <a:hlinkClick r:id="rId3"/>
              </a:rPr>
              <a:t>The hardest part of being in a biracial relationship is taking a picture together.”</a:t>
            </a:r>
            <a:endParaRPr lang="en-US"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33544" y="1907626"/>
            <a:ext cx="3069021" cy="4603531"/>
          </a:xfrm>
          <a:prstGeom prst="rect">
            <a:avLst/>
          </a:prstGeom>
        </p:spPr>
      </p:pic>
      <p:sp>
        <p:nvSpPr>
          <p:cNvPr id="5" name="TextBox 4"/>
          <p:cNvSpPr txBox="1"/>
          <p:nvPr/>
        </p:nvSpPr>
        <p:spPr>
          <a:xfrm>
            <a:off x="6960476" y="6511157"/>
            <a:ext cx="1742089" cy="369332"/>
          </a:xfrm>
          <a:prstGeom prst="rect">
            <a:avLst/>
          </a:prstGeom>
          <a:noFill/>
        </p:spPr>
        <p:txBody>
          <a:bodyPr wrap="square" rtlCol="0">
            <a:spAutoFit/>
          </a:bodyPr>
          <a:lstStyle/>
          <a:p>
            <a:r>
              <a:rPr lang="en-US" dirty="0" err="1">
                <a:hlinkClick r:id="rId5"/>
              </a:rPr>
              <a:t>whatthecaptcha</a:t>
            </a:r>
            <a:endParaRPr lang="en-US" dirty="0"/>
          </a:p>
        </p:txBody>
      </p:sp>
    </p:spTree>
    <p:extLst>
      <p:ext uri="{BB962C8B-B14F-4D97-AF65-F5344CB8AC3E}">
        <p14:creationId xmlns:p14="http://schemas.microsoft.com/office/powerpoint/2010/main" val="38680570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 digital fixes this, right?</a:t>
            </a:r>
          </a:p>
        </p:txBody>
      </p:sp>
      <p:sp>
        <p:nvSpPr>
          <p:cNvPr id="3" name="Content Placeholder 2"/>
          <p:cNvSpPr>
            <a:spLocks noGrp="1"/>
          </p:cNvSpPr>
          <p:nvPr>
            <p:ph idx="1"/>
          </p:nvPr>
        </p:nvSpPr>
        <p:spPr>
          <a:xfrm>
            <a:off x="628650" y="1825625"/>
            <a:ext cx="5464722" cy="4351338"/>
          </a:xfrm>
        </p:spPr>
        <p:txBody>
          <a:bodyPr/>
          <a:lstStyle/>
          <a:p>
            <a:pPr marL="0" indent="0">
              <a:buNone/>
            </a:pPr>
            <a:r>
              <a:rPr lang="en-US" dirty="0"/>
              <a:t>…it’s a lot better.</a:t>
            </a:r>
          </a:p>
          <a:p>
            <a:endParaRPr lang="en-US" dirty="0"/>
          </a:p>
          <a:p>
            <a:pPr>
              <a:buFontTx/>
              <a:buChar char="-"/>
            </a:pPr>
            <a:r>
              <a:rPr lang="en-US" dirty="0"/>
              <a:t>14-bit sensors (≈ eye’s static range)</a:t>
            </a:r>
          </a:p>
          <a:p>
            <a:pPr>
              <a:buFontTx/>
              <a:buChar char="-"/>
            </a:pPr>
            <a:r>
              <a:rPr lang="en-US" dirty="0"/>
              <a:t>High-dynamic range by combining low-dynamic range</a:t>
            </a:r>
          </a:p>
          <a:p>
            <a:pPr>
              <a:buFontTx/>
              <a:buChar char="-"/>
            </a:pPr>
            <a:r>
              <a:rPr lang="en-US" dirty="0"/>
              <a:t>Digital post-processing for color balance</a:t>
            </a:r>
          </a:p>
        </p:txBody>
      </p:sp>
    </p:spTree>
    <p:extLst>
      <p:ext uri="{BB962C8B-B14F-4D97-AF65-F5344CB8AC3E}">
        <p14:creationId xmlns:p14="http://schemas.microsoft.com/office/powerpoint/2010/main" val="16222416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p:txBody>
          <a:bodyPr>
            <a:normAutofit fontScale="92500"/>
          </a:bodyPr>
          <a:lstStyle/>
          <a:p>
            <a:pPr marL="0" indent="0">
              <a:buNone/>
            </a:pPr>
            <a:r>
              <a:rPr lang="en-US" i="1" dirty="0"/>
              <a:t>Canadian Journal of Communication</a:t>
            </a:r>
            <a:r>
              <a:rPr lang="en-US" dirty="0"/>
              <a:t>:</a:t>
            </a:r>
          </a:p>
          <a:p>
            <a:pPr marL="0" indent="0">
              <a:buNone/>
            </a:pPr>
            <a:r>
              <a:rPr lang="en-US" dirty="0"/>
              <a:t>Roth et al., Looking at Shirley, the Ultimate Norm: </a:t>
            </a:r>
            <a:r>
              <a:rPr lang="en-US" dirty="0" err="1"/>
              <a:t>Colour</a:t>
            </a:r>
            <a:r>
              <a:rPr lang="en-US" dirty="0"/>
              <a:t> Balance, Image Technologies, and Cognitive Equity</a:t>
            </a:r>
          </a:p>
          <a:p>
            <a:pPr marL="0" indent="0">
              <a:buNone/>
            </a:pPr>
            <a:r>
              <a:rPr lang="en-US" sz="2200" dirty="0"/>
              <a:t>http://www.cjc-online.ca/index.php/journal/article/view/2196</a:t>
            </a:r>
          </a:p>
          <a:p>
            <a:endParaRPr lang="en-US" dirty="0"/>
          </a:p>
          <a:p>
            <a:endParaRPr lang="en-US" dirty="0"/>
          </a:p>
          <a:p>
            <a:pPr marL="0" indent="0">
              <a:buNone/>
            </a:pPr>
            <a:r>
              <a:rPr lang="en-US" sz="1800" dirty="0">
                <a:hlinkClick r:id="rId3"/>
              </a:rPr>
              <a:t>http://www.npr.org/2014/11/13/363517842/for-decades-kodak-s-shirley-cards-set-photography-s-skin-tone-standard/</a:t>
            </a:r>
            <a:r>
              <a:rPr lang="en-US" sz="1800" dirty="0"/>
              <a:t> </a:t>
            </a:r>
          </a:p>
          <a:p>
            <a:pPr marL="0" indent="0">
              <a:buNone/>
            </a:pPr>
            <a:r>
              <a:rPr lang="en-US" sz="1800" dirty="0">
                <a:hlinkClick r:id="rId4"/>
              </a:rPr>
              <a:t>https://priceonomics.com/how-photography-was-optimized-for-white-skin/</a:t>
            </a:r>
            <a:endParaRPr lang="en-US" sz="1800" dirty="0"/>
          </a:p>
          <a:p>
            <a:pPr marL="0" indent="0">
              <a:buNone/>
            </a:pPr>
            <a:r>
              <a:rPr lang="en-US" sz="2000" dirty="0">
                <a:hlinkClick r:id="rId5"/>
              </a:rPr>
              <a:t>https://www.buzzfeed.com/syreetamcfadden/teaching-the-camera-to-see-my-skin/</a:t>
            </a:r>
            <a:r>
              <a:rPr lang="en-US" sz="2000" dirty="0"/>
              <a:t> </a:t>
            </a:r>
          </a:p>
        </p:txBody>
      </p:sp>
    </p:spTree>
    <p:extLst>
      <p:ext uri="{BB962C8B-B14F-4D97-AF65-F5344CB8AC3E}">
        <p14:creationId xmlns:p14="http://schemas.microsoft.com/office/powerpoint/2010/main" val="4894229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Word of warning</a:t>
            </a:r>
          </a:p>
        </p:txBody>
      </p:sp>
      <p:sp>
        <p:nvSpPr>
          <p:cNvPr id="3" name="Content Placeholder 2"/>
          <p:cNvSpPr>
            <a:spLocks noGrp="1"/>
          </p:cNvSpPr>
          <p:nvPr>
            <p:ph idx="1"/>
          </p:nvPr>
        </p:nvSpPr>
        <p:spPr/>
        <p:txBody>
          <a:bodyPr/>
          <a:lstStyle/>
          <a:p>
            <a:r>
              <a:rPr lang="en-US" dirty="0"/>
              <a:t>Around 2013/2014 there were a lot of articles about this issue.</a:t>
            </a:r>
          </a:p>
          <a:p>
            <a:r>
              <a:rPr lang="en-US" dirty="0"/>
              <a:t>Many articles rewrite the same few sources.</a:t>
            </a:r>
          </a:p>
          <a:p>
            <a:r>
              <a:rPr lang="en-US" dirty="0"/>
              <a:t>Some do not have a technical background, and sometimes technical issues are confused.</a:t>
            </a:r>
          </a:p>
          <a:p>
            <a:r>
              <a:rPr lang="en-US" dirty="0"/>
              <a:t>‘Internet comments’ warning.</a:t>
            </a:r>
          </a:p>
          <a:p>
            <a:endParaRPr lang="en-US" dirty="0"/>
          </a:p>
          <a:p>
            <a:r>
              <a:rPr lang="en-US" dirty="0"/>
              <a:t>‘Take care.’</a:t>
            </a:r>
          </a:p>
        </p:txBody>
      </p:sp>
    </p:spTree>
    <p:extLst>
      <p:ext uri="{BB962C8B-B14F-4D97-AF65-F5344CB8AC3E}">
        <p14:creationId xmlns:p14="http://schemas.microsoft.com/office/powerpoint/2010/main" val="13313197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762108"/>
          </a:xfrm>
        </p:spPr>
        <p:txBody>
          <a:bodyPr/>
          <a:lstStyle/>
          <a:p>
            <a:r>
              <a:rPr lang="en-US" dirty="0"/>
              <a:t>Polaroid and Apartheid</a:t>
            </a:r>
          </a:p>
        </p:txBody>
      </p:sp>
      <p:pic>
        <p:nvPicPr>
          <p:cNvPr id="5" name="Picture 4"/>
          <p:cNvPicPr>
            <a:picLocks noChangeAspect="1"/>
          </p:cNvPicPr>
          <p:nvPr/>
        </p:nvPicPr>
        <p:blipFill>
          <a:blip r:embed="rId3"/>
          <a:stretch>
            <a:fillRect/>
          </a:stretch>
        </p:blipFill>
        <p:spPr>
          <a:xfrm>
            <a:off x="543910" y="1512099"/>
            <a:ext cx="4864909" cy="3273096"/>
          </a:xfrm>
          <a:prstGeom prst="rect">
            <a:avLst/>
          </a:prstGeom>
        </p:spPr>
      </p:pic>
      <p:pic>
        <p:nvPicPr>
          <p:cNvPr id="6" name="Picture 5"/>
          <p:cNvPicPr>
            <a:picLocks noChangeAspect="1"/>
          </p:cNvPicPr>
          <p:nvPr/>
        </p:nvPicPr>
        <p:blipFill>
          <a:blip r:embed="rId4"/>
          <a:stretch>
            <a:fillRect/>
          </a:stretch>
        </p:blipFill>
        <p:spPr>
          <a:xfrm>
            <a:off x="5844281" y="2167758"/>
            <a:ext cx="2766808" cy="4501055"/>
          </a:xfrm>
          <a:prstGeom prst="rect">
            <a:avLst/>
          </a:prstGeom>
        </p:spPr>
      </p:pic>
      <p:pic>
        <p:nvPicPr>
          <p:cNvPr id="7" name="Picture 6"/>
          <p:cNvPicPr>
            <a:picLocks noChangeAspect="1"/>
          </p:cNvPicPr>
          <p:nvPr/>
        </p:nvPicPr>
        <p:blipFill>
          <a:blip r:embed="rId5"/>
          <a:stretch>
            <a:fillRect/>
          </a:stretch>
        </p:blipFill>
        <p:spPr>
          <a:xfrm>
            <a:off x="5907342" y="1512099"/>
            <a:ext cx="2944995" cy="485835"/>
          </a:xfrm>
          <a:prstGeom prst="rect">
            <a:avLst/>
          </a:prstGeom>
        </p:spPr>
      </p:pic>
    </p:spTree>
    <p:extLst>
      <p:ext uri="{BB962C8B-B14F-4D97-AF65-F5344CB8AC3E}">
        <p14:creationId xmlns:p14="http://schemas.microsoft.com/office/powerpoint/2010/main" val="36636845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3733800" cy="1143000"/>
          </a:xfrm>
        </p:spPr>
        <p:txBody>
          <a:bodyPr/>
          <a:lstStyle/>
          <a:p>
            <a:r>
              <a:rPr lang="en-US" sz="3200" dirty="0"/>
              <a:t>CV as making bank</a:t>
            </a:r>
          </a:p>
        </p:txBody>
      </p:sp>
      <p:sp>
        <p:nvSpPr>
          <p:cNvPr id="3" name="Content Placeholder 2"/>
          <p:cNvSpPr>
            <a:spLocks noGrp="1"/>
          </p:cNvSpPr>
          <p:nvPr>
            <p:ph idx="1"/>
          </p:nvPr>
        </p:nvSpPr>
        <p:spPr>
          <a:xfrm>
            <a:off x="304800" y="1600202"/>
            <a:ext cx="4114800" cy="4525963"/>
          </a:xfrm>
        </p:spPr>
        <p:txBody>
          <a:bodyPr/>
          <a:lstStyle/>
          <a:p>
            <a:r>
              <a:rPr lang="en-US" sz="2400" dirty="0"/>
              <a:t>Intel buys Mobileye!</a:t>
            </a:r>
          </a:p>
          <a:p>
            <a:r>
              <a:rPr lang="en-US" sz="2400" dirty="0"/>
              <a:t>$15 billion</a:t>
            </a:r>
          </a:p>
          <a:p>
            <a:endParaRPr lang="en-US" sz="2400" dirty="0"/>
          </a:p>
          <a:p>
            <a:r>
              <a:rPr lang="en-US" sz="2400" dirty="0"/>
              <a:t>Mobileye:</a:t>
            </a:r>
          </a:p>
          <a:p>
            <a:pPr lvl="1"/>
            <a:r>
              <a:rPr lang="en-US" sz="2000" dirty="0"/>
              <a:t>Spin-off from Hebrew University, Israel</a:t>
            </a:r>
          </a:p>
          <a:p>
            <a:pPr lvl="1"/>
            <a:r>
              <a:rPr lang="en-US" sz="2000" dirty="0"/>
              <a:t>450 engineers</a:t>
            </a:r>
          </a:p>
          <a:p>
            <a:pPr lvl="1"/>
            <a:r>
              <a:rPr lang="en-US" sz="2000" dirty="0"/>
              <a:t>15 million cars installed</a:t>
            </a:r>
          </a:p>
          <a:p>
            <a:pPr lvl="1"/>
            <a:r>
              <a:rPr lang="en-US" sz="2000" dirty="0"/>
              <a:t>313 car models</a:t>
            </a:r>
          </a:p>
        </p:txBody>
      </p:sp>
      <p:pic>
        <p:nvPicPr>
          <p:cNvPr id="4" name="Picture 3"/>
          <p:cNvPicPr>
            <a:picLocks noChangeAspect="1"/>
          </p:cNvPicPr>
          <p:nvPr/>
        </p:nvPicPr>
        <p:blipFill>
          <a:blip r:embed="rId3"/>
          <a:stretch>
            <a:fillRect/>
          </a:stretch>
        </p:blipFill>
        <p:spPr>
          <a:xfrm>
            <a:off x="4572000" y="0"/>
            <a:ext cx="4562920" cy="6858000"/>
          </a:xfrm>
          <a:prstGeom prst="rect">
            <a:avLst/>
          </a:prstGeom>
        </p:spPr>
      </p:pic>
    </p:spTree>
    <p:extLst>
      <p:ext uri="{BB962C8B-B14F-4D97-AF65-F5344CB8AC3E}">
        <p14:creationId xmlns:p14="http://schemas.microsoft.com/office/powerpoint/2010/main" val="15086897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June 2016 - Tesla left Mobileye</a:t>
            </a:r>
          </a:p>
        </p:txBody>
      </p:sp>
      <p:sp>
        <p:nvSpPr>
          <p:cNvPr id="3" name="Content Placeholder 2"/>
          <p:cNvSpPr>
            <a:spLocks noGrp="1"/>
          </p:cNvSpPr>
          <p:nvPr>
            <p:ph idx="1"/>
          </p:nvPr>
        </p:nvSpPr>
        <p:spPr>
          <a:xfrm>
            <a:off x="304800" y="1600201"/>
            <a:ext cx="8610600" cy="2667000"/>
          </a:xfrm>
        </p:spPr>
        <p:txBody>
          <a:bodyPr/>
          <a:lstStyle/>
          <a:p>
            <a:r>
              <a:rPr lang="en-US" sz="2400" dirty="0"/>
              <a:t>Fatal crash – car ‘autopilot’ ran into a tractor trailer.</a:t>
            </a:r>
          </a:p>
          <a:p>
            <a:pPr marL="0" indent="0">
              <a:buNone/>
            </a:pPr>
            <a:r>
              <a:rPr lang="en-US" sz="2400" dirty="0"/>
              <a:t>“What we know is that the vehicle was on a divided highway with Autopilot engaged when a tractor trailer drove across the highway perpendicular to the Model S. Neither Autopilot nor the driver noticed the white side of the tractor trailer against a brightly lit sky, so the brake was not applied.” – </a:t>
            </a:r>
            <a:r>
              <a:rPr lang="en-US" sz="2400" dirty="0">
                <a:hlinkClick r:id="rId3"/>
              </a:rPr>
              <a:t>Tesla blog</a:t>
            </a:r>
            <a:r>
              <a:rPr lang="en-US" sz="2400" dirty="0"/>
              <a:t>.</a:t>
            </a:r>
          </a:p>
          <a:p>
            <a:pPr marL="0" indent="0">
              <a:buNone/>
            </a:pPr>
            <a:endParaRPr lang="en-US" sz="2400" dirty="0"/>
          </a:p>
          <a:p>
            <a:pPr marL="0" indent="0">
              <a:buNone/>
            </a:pPr>
            <a:endParaRPr lang="en-US" sz="2400" dirty="0"/>
          </a:p>
        </p:txBody>
      </p:sp>
      <p:sp>
        <p:nvSpPr>
          <p:cNvPr id="4" name="Rectangle 3"/>
          <p:cNvSpPr/>
          <p:nvPr/>
        </p:nvSpPr>
        <p:spPr>
          <a:xfrm>
            <a:off x="2057400" y="4449766"/>
            <a:ext cx="5257800" cy="954107"/>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What computer vision problems does this sound like?</a:t>
            </a:r>
          </a:p>
        </p:txBody>
      </p:sp>
    </p:spTree>
    <p:extLst>
      <p:ext uri="{BB962C8B-B14F-4D97-AF65-F5344CB8AC3E}">
        <p14:creationId xmlns:p14="http://schemas.microsoft.com/office/powerpoint/2010/main" val="2081839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5534" y="302070"/>
            <a:ext cx="8372932" cy="6137970"/>
          </a:xfrm>
        </p:spPr>
      </p:pic>
    </p:spTree>
    <p:extLst>
      <p:ext uri="{BB962C8B-B14F-4D97-AF65-F5344CB8AC3E}">
        <p14:creationId xmlns:p14="http://schemas.microsoft.com/office/powerpoint/2010/main" val="26758715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47802" y="1828802"/>
            <a:ext cx="6717673" cy="3782219"/>
          </a:xfrm>
        </p:spPr>
      </p:pic>
    </p:spTree>
    <p:extLst>
      <p:ext uri="{BB962C8B-B14F-4D97-AF65-F5344CB8AC3E}">
        <p14:creationId xmlns:p14="http://schemas.microsoft.com/office/powerpoint/2010/main" val="27890198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June 2016 - Tesla left Mobileye</a:t>
            </a:r>
          </a:p>
        </p:txBody>
      </p:sp>
      <p:sp>
        <p:nvSpPr>
          <p:cNvPr id="3" name="Content Placeholder 2"/>
          <p:cNvSpPr>
            <a:spLocks noGrp="1"/>
          </p:cNvSpPr>
          <p:nvPr>
            <p:ph idx="1"/>
          </p:nvPr>
        </p:nvSpPr>
        <p:spPr>
          <a:xfrm>
            <a:off x="304800" y="1600201"/>
            <a:ext cx="8610600" cy="2667000"/>
          </a:xfrm>
        </p:spPr>
        <p:txBody>
          <a:bodyPr/>
          <a:lstStyle/>
          <a:p>
            <a:r>
              <a:rPr lang="en-US" sz="2400" dirty="0"/>
              <a:t>Fatal crash – car ‘autopilot’ ran into a tractor trailer.</a:t>
            </a:r>
          </a:p>
          <a:p>
            <a:pPr marL="0" indent="0">
              <a:buNone/>
            </a:pPr>
            <a:r>
              <a:rPr lang="en-US" sz="2400" dirty="0"/>
              <a:t>“What we know is that the vehicle was on a divided highway with Autopilot engaged when a tractor trailer drove across the highway perpendicular to the Model S. Neither Autopilot nor the driver noticed the white side of the tractor trailer against a brightly lit sky, so the brake was not applied.” – </a:t>
            </a:r>
            <a:r>
              <a:rPr lang="en-US" sz="2400" dirty="0">
                <a:hlinkClick r:id="rId3"/>
              </a:rPr>
              <a:t>Tesla blog</a:t>
            </a:r>
            <a:r>
              <a:rPr lang="en-US" sz="2400" dirty="0"/>
              <a:t>.</a:t>
            </a:r>
          </a:p>
          <a:p>
            <a:pPr marL="0" indent="0">
              <a:buNone/>
            </a:pPr>
            <a:endParaRPr lang="en-US" sz="2400" dirty="0"/>
          </a:p>
          <a:p>
            <a:pPr marL="0" indent="0">
              <a:buNone/>
            </a:pPr>
            <a:endParaRPr lang="en-US" sz="2400" dirty="0"/>
          </a:p>
        </p:txBody>
      </p:sp>
      <p:sp>
        <p:nvSpPr>
          <p:cNvPr id="4" name="Rectangle 3"/>
          <p:cNvSpPr/>
          <p:nvPr/>
        </p:nvSpPr>
        <p:spPr>
          <a:xfrm>
            <a:off x="2057400" y="4449766"/>
            <a:ext cx="5257800" cy="954107"/>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What computer vision problems does this sound like?</a:t>
            </a:r>
          </a:p>
        </p:txBody>
      </p:sp>
      <p:sp>
        <p:nvSpPr>
          <p:cNvPr id="5" name="Rectangle 4"/>
          <p:cNvSpPr/>
          <p:nvPr/>
        </p:nvSpPr>
        <p:spPr>
          <a:xfrm>
            <a:off x="2286000" y="5610820"/>
            <a:ext cx="4572000" cy="954107"/>
          </a:xfrm>
          <a:prstGeom prst="rect">
            <a:avLst/>
          </a:prstGeom>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What HCI problems does this sound like?</a:t>
            </a:r>
          </a:p>
        </p:txBody>
      </p:sp>
    </p:spTree>
    <p:extLst>
      <p:ext uri="{BB962C8B-B14F-4D97-AF65-F5344CB8AC3E}">
        <p14:creationId xmlns:p14="http://schemas.microsoft.com/office/powerpoint/2010/main" val="631042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Autosteer</a:t>
            </a:r>
          </a:p>
        </p:txBody>
      </p:sp>
      <p:sp>
        <p:nvSpPr>
          <p:cNvPr id="3" name="Content Placeholder 2"/>
          <p:cNvSpPr>
            <a:spLocks noGrp="1"/>
          </p:cNvSpPr>
          <p:nvPr>
            <p:ph idx="1"/>
          </p:nvPr>
        </p:nvSpPr>
        <p:spPr/>
        <p:txBody>
          <a:bodyPr/>
          <a:lstStyle/>
          <a:p>
            <a:endParaRPr lang="en-US" dirty="0"/>
          </a:p>
        </p:txBody>
      </p:sp>
      <p:pic>
        <p:nvPicPr>
          <p:cNvPr id="5" name="Picture 4"/>
          <p:cNvPicPr>
            <a:picLocks noChangeAspect="1"/>
          </p:cNvPicPr>
          <p:nvPr/>
        </p:nvPicPr>
        <p:blipFill>
          <a:blip r:embed="rId3"/>
          <a:stretch>
            <a:fillRect/>
          </a:stretch>
        </p:blipFill>
        <p:spPr>
          <a:xfrm>
            <a:off x="478538" y="1621538"/>
            <a:ext cx="3228975" cy="1190625"/>
          </a:xfrm>
          <a:prstGeom prst="rect">
            <a:avLst/>
          </a:prstGeom>
        </p:spPr>
      </p:pic>
      <p:pic>
        <p:nvPicPr>
          <p:cNvPr id="6" name="Picture 5"/>
          <p:cNvPicPr>
            <a:picLocks noChangeAspect="1"/>
          </p:cNvPicPr>
          <p:nvPr/>
        </p:nvPicPr>
        <p:blipFill>
          <a:blip r:embed="rId4"/>
          <a:stretch>
            <a:fillRect/>
          </a:stretch>
        </p:blipFill>
        <p:spPr>
          <a:xfrm>
            <a:off x="478538" y="3021362"/>
            <a:ext cx="3190875" cy="2895600"/>
          </a:xfrm>
          <a:prstGeom prst="rect">
            <a:avLst/>
          </a:prstGeom>
        </p:spPr>
      </p:pic>
      <p:pic>
        <p:nvPicPr>
          <p:cNvPr id="7" name="Picture 6"/>
          <p:cNvPicPr>
            <a:picLocks noChangeAspect="1"/>
          </p:cNvPicPr>
          <p:nvPr/>
        </p:nvPicPr>
        <p:blipFill>
          <a:blip r:embed="rId5"/>
          <a:stretch>
            <a:fillRect/>
          </a:stretch>
        </p:blipFill>
        <p:spPr>
          <a:xfrm>
            <a:off x="4505327" y="3106740"/>
            <a:ext cx="4181475" cy="3019425"/>
          </a:xfrm>
          <a:prstGeom prst="rect">
            <a:avLst/>
          </a:prstGeom>
        </p:spPr>
      </p:pic>
      <p:pic>
        <p:nvPicPr>
          <p:cNvPr id="8" name="Picture 7"/>
          <p:cNvPicPr>
            <a:picLocks noChangeAspect="1"/>
          </p:cNvPicPr>
          <p:nvPr/>
        </p:nvPicPr>
        <p:blipFill>
          <a:blip r:embed="rId6"/>
          <a:stretch>
            <a:fillRect/>
          </a:stretch>
        </p:blipFill>
        <p:spPr>
          <a:xfrm>
            <a:off x="5943602" y="1368172"/>
            <a:ext cx="1533525" cy="1562100"/>
          </a:xfrm>
          <a:prstGeom prst="rect">
            <a:avLst/>
          </a:prstGeom>
        </p:spPr>
      </p:pic>
    </p:spTree>
    <p:extLst>
      <p:ext uri="{BB962C8B-B14F-4D97-AF65-F5344CB8AC3E}">
        <p14:creationId xmlns:p14="http://schemas.microsoft.com/office/powerpoint/2010/main" val="1729240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82A59-2D03-4A32-A050-9A920888895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8784B0B-7654-4F29-9FA1-2618BAEA0A83}"/>
              </a:ext>
            </a:extLst>
          </p:cNvPr>
          <p:cNvSpPr>
            <a:spLocks noGrp="1"/>
          </p:cNvSpPr>
          <p:nvPr>
            <p:ph idx="1"/>
          </p:nvPr>
        </p:nvSpPr>
        <p:spPr/>
        <p:txBody>
          <a:bodyPr/>
          <a:lstStyle/>
          <a:p>
            <a:r>
              <a:rPr lang="en-US" dirty="0"/>
              <a:t>https://www.bbc.com/news/technology-47468391</a:t>
            </a:r>
          </a:p>
          <a:p>
            <a:r>
              <a:rPr lang="en-US" b="1" kern="1200" dirty="0"/>
              <a:t>Uber 'not liable' for self-driving death</a:t>
            </a:r>
          </a:p>
          <a:p>
            <a:endParaRPr lang="en-US" b="1" kern="1200" dirty="0"/>
          </a:p>
          <a:p>
            <a:endParaRPr lang="en-US" b="1" kern="1200" dirty="0"/>
          </a:p>
          <a:p>
            <a:pPr marL="0" indent="0">
              <a:buNone/>
            </a:pPr>
            <a:r>
              <a:rPr lang="en-US" b="1" kern="1200" dirty="0"/>
              <a:t>Full self driving example</a:t>
            </a:r>
          </a:p>
          <a:p>
            <a:r>
              <a:rPr lang="en-US" dirty="0">
                <a:hlinkClick r:id="rId3"/>
              </a:rPr>
              <a:t>https://youtu.be/tlThdr3O5Qo</a:t>
            </a:r>
            <a:endParaRPr lang="en-US" dirty="0"/>
          </a:p>
          <a:p>
            <a:endParaRPr lang="en-US"/>
          </a:p>
          <a:p>
            <a:pPr marL="0" indent="0">
              <a:buNone/>
            </a:pPr>
            <a:endParaRPr lang="en-US" dirty="0"/>
          </a:p>
          <a:p>
            <a:endParaRPr lang="en-US" dirty="0"/>
          </a:p>
        </p:txBody>
      </p:sp>
    </p:spTree>
    <p:extLst>
      <p:ext uri="{BB962C8B-B14F-4D97-AF65-F5344CB8AC3E}">
        <p14:creationId xmlns:p14="http://schemas.microsoft.com/office/powerpoint/2010/main" val="37398135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959F4-B7B6-4146-B16B-47D413347C83}"/>
              </a:ext>
            </a:extLst>
          </p:cNvPr>
          <p:cNvSpPr>
            <a:spLocks noGrp="1"/>
          </p:cNvSpPr>
          <p:nvPr>
            <p:ph type="title"/>
          </p:nvPr>
        </p:nvSpPr>
        <p:spPr/>
        <p:txBody>
          <a:bodyPr/>
          <a:lstStyle/>
          <a:p>
            <a:r>
              <a:rPr lang="en-US" dirty="0"/>
              <a:t>State of Self-driving Cars</a:t>
            </a:r>
          </a:p>
        </p:txBody>
      </p:sp>
      <p:sp>
        <p:nvSpPr>
          <p:cNvPr id="3" name="Content Placeholder 2">
            <a:extLst>
              <a:ext uri="{FF2B5EF4-FFF2-40B4-BE49-F238E27FC236}">
                <a16:creationId xmlns:a16="http://schemas.microsoft.com/office/drawing/2014/main" id="{1AFFB991-280A-4C8A-BD47-2ACB316C534E}"/>
              </a:ext>
            </a:extLst>
          </p:cNvPr>
          <p:cNvSpPr>
            <a:spLocks noGrp="1"/>
          </p:cNvSpPr>
          <p:nvPr>
            <p:ph idx="1"/>
          </p:nvPr>
        </p:nvSpPr>
        <p:spPr/>
        <p:txBody>
          <a:bodyPr/>
          <a:lstStyle/>
          <a:p>
            <a:r>
              <a:rPr lang="en-US" dirty="0"/>
              <a:t>NYTimes:</a:t>
            </a:r>
            <a:br>
              <a:rPr lang="en-US" dirty="0"/>
            </a:br>
            <a:r>
              <a:rPr lang="en-US" dirty="0">
                <a:hlinkClick r:id="rId3"/>
              </a:rPr>
              <a:t>https://www.nytimes.com/2019/07/17/business/self-driving-autonomous-cars.html</a:t>
            </a:r>
            <a:endParaRPr lang="en-US" dirty="0"/>
          </a:p>
          <a:p>
            <a:endParaRPr lang="en-US" dirty="0"/>
          </a:p>
          <a:p>
            <a:r>
              <a:rPr lang="en-US" dirty="0"/>
              <a:t>Matthias </a:t>
            </a:r>
            <a:r>
              <a:rPr lang="en-US" dirty="0" err="1"/>
              <a:t>Niessner</a:t>
            </a:r>
            <a:r>
              <a:rPr lang="en-US" dirty="0"/>
              <a:t>:</a:t>
            </a:r>
          </a:p>
        </p:txBody>
      </p:sp>
      <p:pic>
        <p:nvPicPr>
          <p:cNvPr id="4" name="Picture 3">
            <a:extLst>
              <a:ext uri="{FF2B5EF4-FFF2-40B4-BE49-F238E27FC236}">
                <a16:creationId xmlns:a16="http://schemas.microsoft.com/office/drawing/2014/main" id="{96C3420F-0CF3-4242-8FFC-8F001640D1CC}"/>
              </a:ext>
            </a:extLst>
          </p:cNvPr>
          <p:cNvPicPr>
            <a:picLocks noChangeAspect="1"/>
          </p:cNvPicPr>
          <p:nvPr/>
        </p:nvPicPr>
        <p:blipFill>
          <a:blip r:embed="rId4"/>
          <a:stretch>
            <a:fillRect/>
          </a:stretch>
        </p:blipFill>
        <p:spPr>
          <a:xfrm>
            <a:off x="1718864" y="4119730"/>
            <a:ext cx="5706271" cy="2838846"/>
          </a:xfrm>
          <a:prstGeom prst="rect">
            <a:avLst/>
          </a:prstGeom>
        </p:spPr>
      </p:pic>
    </p:spTree>
    <p:extLst>
      <p:ext uri="{BB962C8B-B14F-4D97-AF65-F5344CB8AC3E}">
        <p14:creationId xmlns:p14="http://schemas.microsoft.com/office/powerpoint/2010/main" val="16811951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Instagram filters</a:t>
            </a:r>
          </a:p>
        </p:txBody>
      </p:sp>
      <p:sp>
        <p:nvSpPr>
          <p:cNvPr id="3" name="Content Placeholder 2"/>
          <p:cNvSpPr>
            <a:spLocks noGrp="1"/>
          </p:cNvSpPr>
          <p:nvPr>
            <p:ph idx="1"/>
          </p:nvPr>
        </p:nvSpPr>
        <p:spPr>
          <a:xfrm>
            <a:off x="628650" y="1825625"/>
            <a:ext cx="3935467" cy="4351338"/>
          </a:xfrm>
        </p:spPr>
        <p:txBody>
          <a:bodyPr/>
          <a:lstStyle/>
          <a:p>
            <a:r>
              <a:rPr lang="en-US" dirty="0"/>
              <a:t>Filters that brighten</a:t>
            </a:r>
          </a:p>
          <a:p>
            <a:r>
              <a:rPr lang="en-US" dirty="0"/>
              <a:t>Filters that darken</a:t>
            </a:r>
          </a:p>
          <a:p>
            <a:endParaRPr lang="en-US" dirty="0"/>
          </a:p>
          <a:p>
            <a:r>
              <a:rPr lang="en-US" dirty="0"/>
              <a:t>Filters can do anything!</a:t>
            </a:r>
          </a:p>
          <a:p>
            <a:endParaRPr lang="en-US" dirty="0"/>
          </a:p>
          <a:p>
            <a:endParaRPr lang="en-US" dirty="0"/>
          </a:p>
        </p:txBody>
      </p:sp>
      <p:pic>
        <p:nvPicPr>
          <p:cNvPr id="6" name="Picture 5"/>
          <p:cNvPicPr>
            <a:picLocks noChangeAspect="1"/>
          </p:cNvPicPr>
          <p:nvPr/>
        </p:nvPicPr>
        <p:blipFill>
          <a:blip r:embed="rId3"/>
          <a:stretch>
            <a:fillRect/>
          </a:stretch>
        </p:blipFill>
        <p:spPr>
          <a:xfrm>
            <a:off x="5015306" y="2506718"/>
            <a:ext cx="4015683" cy="4233041"/>
          </a:xfrm>
          <a:prstGeom prst="rect">
            <a:avLst/>
          </a:prstGeom>
        </p:spPr>
      </p:pic>
    </p:spTree>
    <p:extLst>
      <p:ext uri="{BB962C8B-B14F-4D97-AF65-F5344CB8AC3E}">
        <p14:creationId xmlns:p14="http://schemas.microsoft.com/office/powerpoint/2010/main" val="1569782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Snapchat</a:t>
            </a:r>
          </a:p>
        </p:txBody>
      </p:sp>
      <p:pic>
        <p:nvPicPr>
          <p:cNvPr id="4" name="Picture 3"/>
          <p:cNvPicPr>
            <a:picLocks noChangeAspect="1"/>
          </p:cNvPicPr>
          <p:nvPr/>
        </p:nvPicPr>
        <p:blipFill>
          <a:blip r:embed="rId3"/>
          <a:stretch>
            <a:fillRect/>
          </a:stretch>
        </p:blipFill>
        <p:spPr>
          <a:xfrm>
            <a:off x="4334420" y="1825625"/>
            <a:ext cx="4589026" cy="4367868"/>
          </a:xfrm>
          <a:prstGeom prst="rect">
            <a:avLst/>
          </a:prstGeom>
        </p:spPr>
      </p:pic>
      <p:pic>
        <p:nvPicPr>
          <p:cNvPr id="5" name="Picture 4"/>
          <p:cNvPicPr>
            <a:picLocks noChangeAspect="1"/>
          </p:cNvPicPr>
          <p:nvPr/>
        </p:nvPicPr>
        <p:blipFill>
          <a:blip r:embed="rId4"/>
          <a:stretch>
            <a:fillRect/>
          </a:stretch>
        </p:blipFill>
        <p:spPr>
          <a:xfrm>
            <a:off x="849368" y="1690689"/>
            <a:ext cx="2514092" cy="5033304"/>
          </a:xfrm>
          <a:prstGeom prst="rect">
            <a:avLst/>
          </a:prstGeom>
        </p:spPr>
      </p:pic>
      <p:sp>
        <p:nvSpPr>
          <p:cNvPr id="6" name="TextBox 5"/>
          <p:cNvSpPr txBox="1"/>
          <p:nvPr/>
        </p:nvSpPr>
        <p:spPr>
          <a:xfrm>
            <a:off x="7062952" y="6193493"/>
            <a:ext cx="1860494" cy="369332"/>
          </a:xfrm>
          <a:prstGeom prst="rect">
            <a:avLst/>
          </a:prstGeom>
          <a:noFill/>
        </p:spPr>
        <p:txBody>
          <a:bodyPr wrap="square" rtlCol="0">
            <a:spAutoFit/>
          </a:bodyPr>
          <a:lstStyle/>
          <a:p>
            <a:r>
              <a:rPr lang="en-US" dirty="0"/>
              <a:t>“Anime inspired”</a:t>
            </a:r>
          </a:p>
        </p:txBody>
      </p:sp>
      <p:sp>
        <p:nvSpPr>
          <p:cNvPr id="7" name="TextBox 6"/>
          <p:cNvSpPr txBox="1"/>
          <p:nvPr/>
        </p:nvSpPr>
        <p:spPr>
          <a:xfrm>
            <a:off x="2758966" y="6488668"/>
            <a:ext cx="825212" cy="369332"/>
          </a:xfrm>
          <a:prstGeom prst="rect">
            <a:avLst/>
          </a:prstGeom>
          <a:noFill/>
        </p:spPr>
        <p:txBody>
          <a:bodyPr wrap="square" rtlCol="0">
            <a:spAutoFit/>
          </a:bodyPr>
          <a:lstStyle/>
          <a:p>
            <a:r>
              <a:rPr lang="en-US" dirty="0"/>
              <a:t>4/20</a:t>
            </a:r>
          </a:p>
        </p:txBody>
      </p:sp>
    </p:spTree>
    <p:extLst>
      <p:ext uri="{BB962C8B-B14F-4D97-AF65-F5344CB8AC3E}">
        <p14:creationId xmlns:p14="http://schemas.microsoft.com/office/powerpoint/2010/main" val="35879826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FaceApp</a:t>
            </a:r>
            <a:endParaRPr lang="en-US" dirty="0"/>
          </a:p>
        </p:txBody>
      </p:sp>
      <p:sp>
        <p:nvSpPr>
          <p:cNvPr id="3" name="Content Placeholder 2"/>
          <p:cNvSpPr>
            <a:spLocks noGrp="1"/>
          </p:cNvSpPr>
          <p:nvPr>
            <p:ph idx="1"/>
          </p:nvPr>
        </p:nvSpPr>
        <p:spPr/>
        <p:txBody>
          <a:bodyPr/>
          <a:lstStyle/>
          <a:p>
            <a:r>
              <a:rPr lang="en-US" dirty="0"/>
              <a:t>Learning-based face transformations</a:t>
            </a:r>
          </a:p>
        </p:txBody>
      </p:sp>
      <p:pic>
        <p:nvPicPr>
          <p:cNvPr id="4" name="Picture 3"/>
          <p:cNvPicPr>
            <a:picLocks noChangeAspect="1"/>
          </p:cNvPicPr>
          <p:nvPr/>
        </p:nvPicPr>
        <p:blipFill>
          <a:blip r:embed="rId3"/>
          <a:stretch>
            <a:fillRect/>
          </a:stretch>
        </p:blipFill>
        <p:spPr>
          <a:xfrm>
            <a:off x="0" y="2637167"/>
            <a:ext cx="9144000" cy="3764801"/>
          </a:xfrm>
          <a:prstGeom prst="rect">
            <a:avLst/>
          </a:prstGeom>
        </p:spPr>
      </p:pic>
    </p:spTree>
    <p:extLst>
      <p:ext uri="{BB962C8B-B14F-4D97-AF65-F5344CB8AC3E}">
        <p14:creationId xmlns:p14="http://schemas.microsoft.com/office/powerpoint/2010/main" val="20275060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558657" y="0"/>
            <a:ext cx="8026685" cy="6858000"/>
          </a:xfrm>
          <a:prstGeom prst="rect">
            <a:avLst/>
          </a:prstGeom>
        </p:spPr>
      </p:pic>
      <p:sp>
        <p:nvSpPr>
          <p:cNvPr id="5" name="TextBox 4"/>
          <p:cNvSpPr txBox="1"/>
          <p:nvPr/>
        </p:nvSpPr>
        <p:spPr>
          <a:xfrm>
            <a:off x="4571999" y="1543574"/>
            <a:ext cx="1333850" cy="338554"/>
          </a:xfrm>
          <a:prstGeom prst="rect">
            <a:avLst/>
          </a:prstGeom>
          <a:noFill/>
        </p:spPr>
        <p:txBody>
          <a:bodyPr wrap="square" rtlCol="0">
            <a:spAutoFit/>
          </a:bodyPr>
          <a:lstStyle/>
          <a:p>
            <a:r>
              <a:rPr lang="en-US" sz="1600" dirty="0"/>
              <a:t>2017/04/25</a:t>
            </a:r>
          </a:p>
        </p:txBody>
      </p:sp>
    </p:spTree>
    <p:extLst>
      <p:ext uri="{BB962C8B-B14F-4D97-AF65-F5344CB8AC3E}">
        <p14:creationId xmlns:p14="http://schemas.microsoft.com/office/powerpoint/2010/main" val="4456612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955F66D-8CC8-4934-AC2B-CF9A5DAD6F47}"/>
              </a:ext>
            </a:extLst>
          </p:cNvPr>
          <p:cNvSpPr>
            <a:spLocks noGrp="1"/>
          </p:cNvSpPr>
          <p:nvPr>
            <p:ph type="title"/>
          </p:nvPr>
        </p:nvSpPr>
        <p:spPr/>
        <p:txBody>
          <a:bodyPr/>
          <a:lstStyle/>
          <a:p>
            <a:r>
              <a:rPr lang="en-US" dirty="0"/>
              <a:t>Lena and Fabio</a:t>
            </a:r>
          </a:p>
        </p:txBody>
      </p:sp>
      <p:sp>
        <p:nvSpPr>
          <p:cNvPr id="8" name="Text Placeholder 7">
            <a:extLst>
              <a:ext uri="{FF2B5EF4-FFF2-40B4-BE49-F238E27FC236}">
                <a16:creationId xmlns:a16="http://schemas.microsoft.com/office/drawing/2014/main" id="{6F8EEE70-71D1-4D46-A937-9FD74D841E0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0958144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152400" y="76200"/>
            <a:ext cx="8855074" cy="838200"/>
          </a:xfrm>
        </p:spPr>
        <p:txBody>
          <a:bodyPr/>
          <a:lstStyle/>
          <a:p>
            <a:r>
              <a:rPr lang="en-US" altLang="en-US" dirty="0"/>
              <a:t>Examples: Controversy and Appropriateness</a:t>
            </a:r>
          </a:p>
        </p:txBody>
      </p:sp>
      <p:sp>
        <p:nvSpPr>
          <p:cNvPr id="48131" name="Rectangle 3"/>
          <p:cNvSpPr>
            <a:spLocks noGrp="1" noChangeArrowheads="1"/>
          </p:cNvSpPr>
          <p:nvPr>
            <p:ph type="body" idx="1"/>
          </p:nvPr>
        </p:nvSpPr>
        <p:spPr>
          <a:xfrm>
            <a:off x="457200" y="5791200"/>
            <a:ext cx="3733800" cy="609600"/>
          </a:xfrm>
        </p:spPr>
        <p:txBody>
          <a:bodyPr/>
          <a:lstStyle/>
          <a:p>
            <a:pPr algn="ctr">
              <a:buFont typeface="Arial" panose="020B0604020202020204" pitchFamily="34" charset="0"/>
              <a:buNone/>
            </a:pPr>
            <a:r>
              <a:rPr lang="en-US" altLang="en-US" dirty="0"/>
              <a:t>‘Lena’</a:t>
            </a:r>
          </a:p>
        </p:txBody>
      </p:sp>
      <p:pic>
        <p:nvPicPr>
          <p:cNvPr id="48132" name="Picture 4" descr="le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760" y="1676399"/>
            <a:ext cx="3657599" cy="3657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21275" y="1676400"/>
            <a:ext cx="3657599" cy="3657599"/>
          </a:xfrm>
          <a:prstGeom prst="rect">
            <a:avLst/>
          </a:prstGeom>
        </p:spPr>
      </p:pic>
      <p:sp>
        <p:nvSpPr>
          <p:cNvPr id="3" name="TextBox 2"/>
          <p:cNvSpPr txBox="1"/>
          <p:nvPr/>
        </p:nvSpPr>
        <p:spPr>
          <a:xfrm>
            <a:off x="6477000" y="5834389"/>
            <a:ext cx="1371600" cy="52322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‘Fabio’</a:t>
            </a:r>
          </a:p>
        </p:txBody>
      </p:sp>
      <p:sp>
        <p:nvSpPr>
          <p:cNvPr id="4" name="TextBox 3"/>
          <p:cNvSpPr txBox="1"/>
          <p:nvPr/>
        </p:nvSpPr>
        <p:spPr>
          <a:xfrm>
            <a:off x="5121275" y="6519445"/>
            <a:ext cx="3886200" cy="30777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Deanna Needell @ Claremont McKenna, 2012</a:t>
            </a:r>
          </a:p>
        </p:txBody>
      </p:sp>
      <p:sp>
        <p:nvSpPr>
          <p:cNvPr id="5" name="Rectangle 4"/>
          <p:cNvSpPr/>
          <p:nvPr/>
        </p:nvSpPr>
        <p:spPr>
          <a:xfrm>
            <a:off x="990600" y="6519445"/>
            <a:ext cx="2927404" cy="307777"/>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Alexander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Sawchuk</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 USC, 1973</a:t>
            </a:r>
          </a:p>
        </p:txBody>
      </p:sp>
    </p:spTree>
    <p:extLst>
      <p:ext uri="{BB962C8B-B14F-4D97-AF65-F5344CB8AC3E}">
        <p14:creationId xmlns:p14="http://schemas.microsoft.com/office/powerpoint/2010/main" val="1377761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If it wasn’t clear from class…</a:t>
            </a:r>
          </a:p>
        </p:txBody>
      </p:sp>
      <p:sp>
        <p:nvSpPr>
          <p:cNvPr id="3" name="Content Placeholder 2"/>
          <p:cNvSpPr>
            <a:spLocks noGrp="1"/>
          </p:cNvSpPr>
          <p:nvPr>
            <p:ph idx="1"/>
          </p:nvPr>
        </p:nvSpPr>
        <p:spPr>
          <a:xfrm>
            <a:off x="685800" y="1219200"/>
            <a:ext cx="7772400" cy="4953000"/>
          </a:xfrm>
        </p:spPr>
        <p:txBody>
          <a:bodyPr/>
          <a:lstStyle/>
          <a:p>
            <a:r>
              <a:rPr lang="en-US" dirty="0"/>
              <a:t>Use of Lena is now generally considered inappropriate, as it is not inclusive.</a:t>
            </a:r>
          </a:p>
          <a:p>
            <a:endParaRPr lang="en-US" dirty="0"/>
          </a:p>
          <a:p>
            <a:r>
              <a:rPr lang="en-US" dirty="0"/>
              <a:t>If you wish to include models, then please respect diversity.</a:t>
            </a:r>
          </a:p>
          <a:p>
            <a:endParaRPr lang="en-US" dirty="0"/>
          </a:p>
          <a:p>
            <a:r>
              <a:rPr lang="en-US" dirty="0"/>
              <a:t>We will approach diversity issues in more detail when we start to talk about machine learning and datasets.</a:t>
            </a:r>
          </a:p>
        </p:txBody>
      </p:sp>
    </p:spTree>
    <p:extLst>
      <p:ext uri="{BB962C8B-B14F-4D97-AF65-F5344CB8AC3E}">
        <p14:creationId xmlns:p14="http://schemas.microsoft.com/office/powerpoint/2010/main" val="280825857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E66B3-1852-4274-9501-B2D3B179B10D}"/>
              </a:ext>
            </a:extLst>
          </p:cNvPr>
          <p:cNvSpPr>
            <a:spLocks noGrp="1"/>
          </p:cNvSpPr>
          <p:nvPr>
            <p:ph type="title"/>
          </p:nvPr>
        </p:nvSpPr>
        <p:spPr/>
        <p:txBody>
          <a:bodyPr/>
          <a:lstStyle/>
          <a:p>
            <a:r>
              <a:rPr lang="en-US" dirty="0"/>
              <a:t>Wired article explaining it all</a:t>
            </a:r>
          </a:p>
        </p:txBody>
      </p:sp>
      <p:sp>
        <p:nvSpPr>
          <p:cNvPr id="3" name="Content Placeholder 2">
            <a:extLst>
              <a:ext uri="{FF2B5EF4-FFF2-40B4-BE49-F238E27FC236}">
                <a16:creationId xmlns:a16="http://schemas.microsoft.com/office/drawing/2014/main" id="{DDA979B7-2B19-4900-9CDD-C94F6D4432E6}"/>
              </a:ext>
            </a:extLst>
          </p:cNvPr>
          <p:cNvSpPr>
            <a:spLocks noGrp="1"/>
          </p:cNvSpPr>
          <p:nvPr>
            <p:ph idx="1"/>
          </p:nvPr>
        </p:nvSpPr>
        <p:spPr/>
        <p:txBody>
          <a:bodyPr/>
          <a:lstStyle/>
          <a:p>
            <a:r>
              <a:rPr lang="en-US"/>
              <a:t>https://www.wired.com/story/finding-lena-the-patron-saint-of-jpegs/</a:t>
            </a:r>
          </a:p>
        </p:txBody>
      </p:sp>
    </p:spTree>
    <p:extLst>
      <p:ext uri="{BB962C8B-B14F-4D97-AF65-F5344CB8AC3E}">
        <p14:creationId xmlns:p14="http://schemas.microsoft.com/office/powerpoint/2010/main" val="34529455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Dataset Bias</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3228487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Computer vision domain</a:t>
            </a:r>
          </a:p>
        </p:txBody>
      </p:sp>
      <p:sp>
        <p:nvSpPr>
          <p:cNvPr id="4" name="TextBox 3"/>
          <p:cNvSpPr txBox="1"/>
          <p:nvPr/>
        </p:nvSpPr>
        <p:spPr>
          <a:xfrm>
            <a:off x="1954920" y="4162097"/>
            <a:ext cx="1284890" cy="1477328"/>
          </a:xfrm>
          <a:prstGeom prst="rect">
            <a:avLst/>
          </a:prstGeom>
          <a:noFill/>
        </p:spPr>
        <p:txBody>
          <a:bodyPr wrap="square" rtlCol="0">
            <a:spAutoFit/>
          </a:bodyPr>
          <a:lstStyle/>
          <a:p>
            <a:r>
              <a:rPr lang="en-US" dirty="0"/>
              <a:t>Camera</a:t>
            </a:r>
          </a:p>
          <a:p>
            <a:pPr marL="285750" indent="-285750">
              <a:buFontTx/>
              <a:buChar char="-"/>
            </a:pPr>
            <a:r>
              <a:rPr lang="en-US" dirty="0"/>
              <a:t>Optics</a:t>
            </a:r>
          </a:p>
          <a:p>
            <a:pPr marL="285750" indent="-285750">
              <a:buFontTx/>
              <a:buChar char="-"/>
            </a:pPr>
            <a:r>
              <a:rPr lang="en-US" dirty="0"/>
              <a:t>Dynamic range</a:t>
            </a:r>
          </a:p>
          <a:p>
            <a:pPr marL="285750" indent="-285750">
              <a:buFontTx/>
              <a:buChar char="-"/>
            </a:pPr>
            <a:r>
              <a:rPr lang="en-US" dirty="0"/>
              <a:t>Color</a:t>
            </a:r>
          </a:p>
        </p:txBody>
      </p:sp>
      <p:sp>
        <p:nvSpPr>
          <p:cNvPr id="5" name="TextBox 4"/>
          <p:cNvSpPr txBox="1"/>
          <p:nvPr/>
        </p:nvSpPr>
        <p:spPr>
          <a:xfrm>
            <a:off x="1954920" y="2420270"/>
            <a:ext cx="1458311" cy="1477328"/>
          </a:xfrm>
          <a:prstGeom prst="rect">
            <a:avLst/>
          </a:prstGeom>
          <a:noFill/>
        </p:spPr>
        <p:txBody>
          <a:bodyPr wrap="square" rtlCol="0">
            <a:spAutoFit/>
          </a:bodyPr>
          <a:lstStyle/>
          <a:p>
            <a:r>
              <a:rPr lang="en-US" dirty="0"/>
              <a:t>Eye</a:t>
            </a:r>
          </a:p>
          <a:p>
            <a:pPr marL="285750" indent="-285750">
              <a:buFontTx/>
              <a:buChar char="-"/>
            </a:pPr>
            <a:r>
              <a:rPr lang="en-US" dirty="0"/>
              <a:t>Optics</a:t>
            </a:r>
          </a:p>
          <a:p>
            <a:pPr marL="285750" indent="-285750">
              <a:buFontTx/>
              <a:buChar char="-"/>
            </a:pPr>
            <a:r>
              <a:rPr lang="en-US" dirty="0"/>
              <a:t>Dynamic range</a:t>
            </a:r>
          </a:p>
          <a:p>
            <a:pPr marL="285750" indent="-285750">
              <a:buFontTx/>
              <a:buChar char="-"/>
            </a:pPr>
            <a:r>
              <a:rPr lang="en-US" dirty="0"/>
              <a:t>Color</a:t>
            </a:r>
          </a:p>
        </p:txBody>
      </p:sp>
      <p:sp>
        <p:nvSpPr>
          <p:cNvPr id="6" name="TextBox 5"/>
          <p:cNvSpPr txBox="1"/>
          <p:nvPr/>
        </p:nvSpPr>
        <p:spPr>
          <a:xfrm>
            <a:off x="18719" y="3426849"/>
            <a:ext cx="1474076" cy="1200329"/>
          </a:xfrm>
          <a:prstGeom prst="rect">
            <a:avLst/>
          </a:prstGeom>
          <a:noFill/>
        </p:spPr>
        <p:txBody>
          <a:bodyPr wrap="square" rtlCol="0">
            <a:spAutoFit/>
          </a:bodyPr>
          <a:lstStyle/>
          <a:p>
            <a:pPr algn="ctr"/>
            <a:r>
              <a:rPr lang="en-US" dirty="0"/>
              <a:t>In the beginning, there was light.</a:t>
            </a:r>
          </a:p>
        </p:txBody>
      </p:sp>
      <p:cxnSp>
        <p:nvCxnSpPr>
          <p:cNvPr id="8" name="Straight Arrow Connector 7"/>
          <p:cNvCxnSpPr>
            <a:cxnSpLocks/>
            <a:stCxn id="6" idx="3"/>
          </p:cNvCxnSpPr>
          <p:nvPr/>
        </p:nvCxnSpPr>
        <p:spPr>
          <a:xfrm flipV="1">
            <a:off x="1492795" y="4027013"/>
            <a:ext cx="399071"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cxnSpLocks/>
          </p:cNvCxnSpPr>
          <p:nvPr/>
        </p:nvCxnSpPr>
        <p:spPr>
          <a:xfrm>
            <a:off x="3239810" y="4027013"/>
            <a:ext cx="46509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897035" y="2531596"/>
            <a:ext cx="1694793" cy="2862322"/>
          </a:xfrm>
          <a:prstGeom prst="rect">
            <a:avLst/>
          </a:prstGeom>
          <a:noFill/>
        </p:spPr>
        <p:txBody>
          <a:bodyPr wrap="square" rtlCol="0">
            <a:spAutoFit/>
          </a:bodyPr>
          <a:lstStyle/>
          <a:p>
            <a:r>
              <a:rPr lang="en-US" dirty="0"/>
              <a:t>Digital processing</a:t>
            </a:r>
          </a:p>
          <a:p>
            <a:br>
              <a:rPr lang="en-US" dirty="0"/>
            </a:br>
            <a:r>
              <a:rPr lang="en-US" dirty="0"/>
              <a:t>Low-level features</a:t>
            </a:r>
          </a:p>
          <a:p>
            <a:endParaRPr lang="en-US" dirty="0"/>
          </a:p>
          <a:p>
            <a:r>
              <a:rPr lang="en-US" dirty="0"/>
              <a:t>Calibration</a:t>
            </a:r>
          </a:p>
          <a:p>
            <a:pPr marL="285750" indent="-285750">
              <a:buFontTx/>
              <a:buChar char="-"/>
            </a:pPr>
            <a:r>
              <a:rPr lang="en-US" dirty="0"/>
              <a:t>Geometric</a:t>
            </a:r>
          </a:p>
          <a:p>
            <a:pPr marL="285750" indent="-285750">
              <a:buFontTx/>
              <a:buChar char="-"/>
            </a:pPr>
            <a:r>
              <a:rPr lang="en-US" dirty="0"/>
              <a:t>Photometric</a:t>
            </a:r>
          </a:p>
          <a:p>
            <a:pPr marL="285750" indent="-285750">
              <a:buFontTx/>
              <a:buChar char="-"/>
            </a:pPr>
            <a:r>
              <a:rPr lang="en-US" dirty="0"/>
              <a:t>Radiometric</a:t>
            </a:r>
          </a:p>
        </p:txBody>
      </p:sp>
      <p:cxnSp>
        <p:nvCxnSpPr>
          <p:cNvPr id="13" name="Straight Arrow Connector 12"/>
          <p:cNvCxnSpPr>
            <a:cxnSpLocks/>
          </p:cNvCxnSpPr>
          <p:nvPr/>
        </p:nvCxnSpPr>
        <p:spPr>
          <a:xfrm>
            <a:off x="5378994" y="4033819"/>
            <a:ext cx="42566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525075" y="3288349"/>
            <a:ext cx="1489842" cy="1477328"/>
          </a:xfrm>
          <a:prstGeom prst="rect">
            <a:avLst/>
          </a:prstGeom>
          <a:noFill/>
        </p:spPr>
        <p:txBody>
          <a:bodyPr wrap="square" rtlCol="0">
            <a:spAutoFit/>
          </a:bodyPr>
          <a:lstStyle/>
          <a:p>
            <a:r>
              <a:rPr lang="en-US" dirty="0"/>
              <a:t>Model fitting</a:t>
            </a:r>
          </a:p>
          <a:p>
            <a:endParaRPr lang="en-US" dirty="0"/>
          </a:p>
          <a:p>
            <a:r>
              <a:rPr lang="en-US" dirty="0"/>
              <a:t>Recognition</a:t>
            </a:r>
          </a:p>
          <a:p>
            <a:endParaRPr lang="en-US" dirty="0"/>
          </a:p>
          <a:p>
            <a:r>
              <a:rPr lang="en-US" dirty="0"/>
              <a:t>Classification</a:t>
            </a:r>
          </a:p>
        </p:txBody>
      </p:sp>
      <p:sp>
        <p:nvSpPr>
          <p:cNvPr id="21" name="TextBox 20"/>
          <p:cNvSpPr txBox="1"/>
          <p:nvPr/>
        </p:nvSpPr>
        <p:spPr>
          <a:xfrm>
            <a:off x="5822401" y="3295155"/>
            <a:ext cx="1489842" cy="1200329"/>
          </a:xfrm>
          <a:prstGeom prst="rect">
            <a:avLst/>
          </a:prstGeom>
          <a:noFill/>
        </p:spPr>
        <p:txBody>
          <a:bodyPr wrap="square" rtlCol="0">
            <a:spAutoFit/>
          </a:bodyPr>
          <a:lstStyle/>
          <a:p>
            <a:r>
              <a:rPr lang="en-US" dirty="0"/>
              <a:t>Data collection</a:t>
            </a:r>
          </a:p>
          <a:p>
            <a:endParaRPr lang="en-US" dirty="0"/>
          </a:p>
          <a:p>
            <a:r>
              <a:rPr lang="en-US" dirty="0"/>
              <a:t>Labeling</a:t>
            </a:r>
          </a:p>
        </p:txBody>
      </p:sp>
      <p:cxnSp>
        <p:nvCxnSpPr>
          <p:cNvPr id="25" name="Straight Arrow Connector 24"/>
          <p:cNvCxnSpPr>
            <a:cxnSpLocks/>
          </p:cNvCxnSpPr>
          <p:nvPr/>
        </p:nvCxnSpPr>
        <p:spPr>
          <a:xfrm>
            <a:off x="7018273" y="4018053"/>
            <a:ext cx="46509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5591828" y="3066393"/>
            <a:ext cx="1542069" cy="169928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693307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Bias/variance trade-off</a:t>
            </a:r>
          </a:p>
        </p:txBody>
      </p:sp>
      <p:pic>
        <p:nvPicPr>
          <p:cNvPr id="6" name="Picture 5"/>
          <p:cNvPicPr>
            <a:picLocks noChangeAspect="1"/>
          </p:cNvPicPr>
          <p:nvPr/>
        </p:nvPicPr>
        <p:blipFill>
          <a:blip r:embed="rId3"/>
          <a:stretch>
            <a:fillRect/>
          </a:stretch>
        </p:blipFill>
        <p:spPr>
          <a:xfrm>
            <a:off x="2183805" y="1611862"/>
            <a:ext cx="4776390" cy="4662486"/>
          </a:xfrm>
          <a:prstGeom prst="rect">
            <a:avLst/>
          </a:prstGeom>
        </p:spPr>
      </p:pic>
      <p:sp>
        <p:nvSpPr>
          <p:cNvPr id="7" name="Rectangle 6"/>
          <p:cNvSpPr/>
          <p:nvPr/>
        </p:nvSpPr>
        <p:spPr>
          <a:xfrm>
            <a:off x="7031178" y="6488668"/>
            <a:ext cx="2112822" cy="369332"/>
          </a:xfrm>
          <a:prstGeom prst="rect">
            <a:avLst/>
          </a:prstGeom>
        </p:spPr>
        <p:txBody>
          <a:bodyPr wrap="none">
            <a:spAutoFit/>
          </a:bodyPr>
          <a:lstStyle/>
          <a:p>
            <a:r>
              <a:rPr lang="en-US" dirty="0">
                <a:solidFill>
                  <a:schemeClr val="bg1">
                    <a:lumMod val="50000"/>
                  </a:schemeClr>
                </a:solidFill>
              </a:rPr>
              <a:t>Scott </a:t>
            </a:r>
            <a:r>
              <a:rPr lang="en-US" dirty="0" err="1">
                <a:solidFill>
                  <a:schemeClr val="bg1">
                    <a:lumMod val="50000"/>
                  </a:schemeClr>
                </a:solidFill>
              </a:rPr>
              <a:t>Fortmann</a:t>
            </a:r>
            <a:r>
              <a:rPr lang="en-US" dirty="0">
                <a:solidFill>
                  <a:schemeClr val="bg1">
                    <a:lumMod val="50000"/>
                  </a:schemeClr>
                </a:solidFill>
              </a:rPr>
              <a:t>-Roe </a:t>
            </a:r>
          </a:p>
        </p:txBody>
      </p:sp>
      <p:sp>
        <p:nvSpPr>
          <p:cNvPr id="8" name="TextBox 7"/>
          <p:cNvSpPr txBox="1"/>
          <p:nvPr/>
        </p:nvSpPr>
        <p:spPr>
          <a:xfrm>
            <a:off x="55179" y="6101255"/>
            <a:ext cx="3003331" cy="646331"/>
          </a:xfrm>
          <a:prstGeom prst="rect">
            <a:avLst/>
          </a:prstGeom>
          <a:noFill/>
        </p:spPr>
        <p:txBody>
          <a:bodyPr wrap="square" rtlCol="0">
            <a:spAutoFit/>
          </a:bodyPr>
          <a:lstStyle/>
          <a:p>
            <a:r>
              <a:rPr lang="en-US" dirty="0"/>
              <a:t>Bias = accuracy</a:t>
            </a:r>
          </a:p>
          <a:p>
            <a:r>
              <a:rPr lang="en-US" dirty="0"/>
              <a:t>Variance = precision</a:t>
            </a:r>
          </a:p>
        </p:txBody>
      </p:sp>
    </p:spTree>
    <p:extLst>
      <p:ext uri="{BB962C8B-B14F-4D97-AF65-F5344CB8AC3E}">
        <p14:creationId xmlns:p14="http://schemas.microsoft.com/office/powerpoint/2010/main" val="80035466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Unbiased Look at Dataset Bias</a:t>
            </a:r>
          </a:p>
        </p:txBody>
      </p:sp>
      <p:sp>
        <p:nvSpPr>
          <p:cNvPr id="3" name="Text Placeholder 2"/>
          <p:cNvSpPr>
            <a:spLocks noGrp="1"/>
          </p:cNvSpPr>
          <p:nvPr>
            <p:ph type="body" idx="1"/>
          </p:nvPr>
        </p:nvSpPr>
        <p:spPr/>
        <p:txBody>
          <a:bodyPr>
            <a:normAutofit fontScale="85000" lnSpcReduction="20000"/>
          </a:bodyPr>
          <a:lstStyle/>
          <a:p>
            <a:r>
              <a:rPr lang="en-US" dirty="0" err="1"/>
              <a:t>Torralba</a:t>
            </a:r>
            <a:r>
              <a:rPr lang="en-US" dirty="0"/>
              <a:t> and </a:t>
            </a:r>
            <a:r>
              <a:rPr lang="en-US" dirty="0" err="1"/>
              <a:t>Efros</a:t>
            </a:r>
            <a:r>
              <a:rPr lang="en-US" dirty="0"/>
              <a:t>, CVPR 2011</a:t>
            </a:r>
          </a:p>
          <a:p>
            <a:endParaRPr lang="en-US" dirty="0"/>
          </a:p>
          <a:p>
            <a:r>
              <a:rPr lang="en-US" dirty="0"/>
              <a:t>“The authors would like to thank the </a:t>
            </a:r>
            <a:r>
              <a:rPr lang="en-US" dirty="0" err="1"/>
              <a:t>Eyjafjallajokull</a:t>
            </a:r>
            <a:r>
              <a:rPr lang="en-US" dirty="0"/>
              <a:t> volcano as well as the wonderful </a:t>
            </a:r>
            <a:r>
              <a:rPr lang="en-US" dirty="0" err="1"/>
              <a:t>kirs</a:t>
            </a:r>
            <a:r>
              <a:rPr lang="en-US" dirty="0"/>
              <a:t> at the </a:t>
            </a:r>
            <a:r>
              <a:rPr lang="en-US" dirty="0" err="1"/>
              <a:t>Buvette</a:t>
            </a:r>
            <a:r>
              <a:rPr lang="en-US" dirty="0"/>
              <a:t> in Jardin du Luxembourg for the motivation (former) and the inspiration (latter) to write this paper.“</a:t>
            </a:r>
          </a:p>
        </p:txBody>
      </p:sp>
      <p:sp>
        <p:nvSpPr>
          <p:cNvPr id="4" name="TextBox 3"/>
          <p:cNvSpPr txBox="1"/>
          <p:nvPr/>
        </p:nvSpPr>
        <p:spPr>
          <a:xfrm>
            <a:off x="4978400" y="6488668"/>
            <a:ext cx="4165600" cy="369332"/>
          </a:xfrm>
          <a:prstGeom prst="rect">
            <a:avLst/>
          </a:prstGeom>
          <a:noFill/>
        </p:spPr>
        <p:txBody>
          <a:bodyPr wrap="square" rtlCol="0">
            <a:spAutoFit/>
          </a:bodyPr>
          <a:lstStyle/>
          <a:p>
            <a:r>
              <a:rPr lang="en-US" dirty="0">
                <a:solidFill>
                  <a:schemeClr val="bg1">
                    <a:lumMod val="50000"/>
                  </a:schemeClr>
                </a:solidFill>
              </a:rPr>
              <a:t>Next few slide contents are from the paper</a:t>
            </a:r>
          </a:p>
        </p:txBody>
      </p:sp>
    </p:spTree>
    <p:extLst>
      <p:ext uri="{BB962C8B-B14F-4D97-AF65-F5344CB8AC3E}">
        <p14:creationId xmlns:p14="http://schemas.microsoft.com/office/powerpoint/2010/main" val="417218244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Progression of dataset complexity</a:t>
            </a:r>
          </a:p>
        </p:txBody>
      </p:sp>
      <p:sp>
        <p:nvSpPr>
          <p:cNvPr id="3" name="Content Placeholder 2"/>
          <p:cNvSpPr>
            <a:spLocks noGrp="1"/>
          </p:cNvSpPr>
          <p:nvPr>
            <p:ph idx="1"/>
          </p:nvPr>
        </p:nvSpPr>
        <p:spPr/>
        <p:txBody>
          <a:bodyPr/>
          <a:lstStyle/>
          <a:p>
            <a:r>
              <a:rPr lang="en-US" dirty="0"/>
              <a:t>COIL-100: </a:t>
            </a:r>
          </a:p>
          <a:p>
            <a:endParaRPr lang="en-US" dirty="0"/>
          </a:p>
          <a:p>
            <a:endParaRPr lang="en-US" dirty="0"/>
          </a:p>
          <a:p>
            <a:r>
              <a:rPr lang="en-US" dirty="0"/>
              <a:t>15 scenes: Out of the lab, backgrounds</a:t>
            </a:r>
          </a:p>
          <a:p>
            <a:r>
              <a:rPr lang="en-US" dirty="0"/>
              <a:t>Caltech-101: Google-mined, single object in middle.</a:t>
            </a:r>
          </a:p>
          <a:p>
            <a:r>
              <a:rPr lang="en-US" dirty="0"/>
              <a:t>LabelMe: Multiple objects, anywhere</a:t>
            </a:r>
          </a:p>
          <a:p>
            <a:r>
              <a:rPr lang="en-US" dirty="0"/>
              <a:t>PASCAL VOC: More rigorous testing standards</a:t>
            </a:r>
          </a:p>
          <a:p>
            <a:r>
              <a:rPr lang="en-US" dirty="0"/>
              <a:t>ImageNet: Internet-scale, real-world</a:t>
            </a:r>
          </a:p>
        </p:txBody>
      </p:sp>
      <p:pic>
        <p:nvPicPr>
          <p:cNvPr id="4" name="Content Placeholder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22481" y="1510862"/>
            <a:ext cx="1219200" cy="12192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9489" y="1510862"/>
            <a:ext cx="1219200" cy="12192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76497" y="1510862"/>
            <a:ext cx="1219200" cy="1219200"/>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45473" y="1510862"/>
            <a:ext cx="1219200" cy="1219200"/>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68465" y="1510862"/>
            <a:ext cx="1219200" cy="1219200"/>
          </a:xfrm>
          <a:prstGeom prst="rect">
            <a:avLst/>
          </a:prstGeom>
        </p:spPr>
      </p:pic>
    </p:spTree>
    <p:extLst>
      <p:ext uri="{BB962C8B-B14F-4D97-AF65-F5344CB8AC3E}">
        <p14:creationId xmlns:p14="http://schemas.microsoft.com/office/powerpoint/2010/main" val="3187422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772373" y="0"/>
            <a:ext cx="5599253" cy="6858000"/>
          </a:xfrm>
          <a:prstGeom prst="rect">
            <a:avLst/>
          </a:prstGeom>
        </p:spPr>
      </p:pic>
    </p:spTree>
    <p:extLst>
      <p:ext uri="{BB962C8B-B14F-4D97-AF65-F5344CB8AC3E}">
        <p14:creationId xmlns:p14="http://schemas.microsoft.com/office/powerpoint/2010/main" val="321244097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Quick reminder of all the ones we have seen so far</a:t>
            </a:r>
          </a:p>
        </p:txBody>
      </p:sp>
      <p:sp>
        <p:nvSpPr>
          <p:cNvPr id="3" name="Content Placeholder 2"/>
          <p:cNvSpPr>
            <a:spLocks noGrp="1"/>
          </p:cNvSpPr>
          <p:nvPr>
            <p:ph idx="1"/>
          </p:nvPr>
        </p:nvSpPr>
        <p:spPr/>
        <p:txBody>
          <a:bodyPr/>
          <a:lstStyle/>
          <a:p>
            <a:r>
              <a:rPr lang="en-US" dirty="0"/>
              <a:t>Caltech 101</a:t>
            </a:r>
          </a:p>
          <a:p>
            <a:r>
              <a:rPr lang="en-US" dirty="0"/>
              <a:t>LabelMe</a:t>
            </a:r>
          </a:p>
          <a:p>
            <a:r>
              <a:rPr lang="en-US" dirty="0"/>
              <a:t>SUN 09</a:t>
            </a:r>
          </a:p>
          <a:p>
            <a:r>
              <a:rPr lang="en-US" dirty="0"/>
              <a:t>15 Scenes</a:t>
            </a:r>
          </a:p>
          <a:p>
            <a:r>
              <a:rPr lang="en-US" dirty="0"/>
              <a:t>Tiny Images</a:t>
            </a:r>
          </a:p>
        </p:txBody>
      </p:sp>
    </p:spTree>
    <p:extLst>
      <p:ext uri="{BB962C8B-B14F-4D97-AF65-F5344CB8AC3E}">
        <p14:creationId xmlns:p14="http://schemas.microsoft.com/office/powerpoint/2010/main" val="225260578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CV plays name that dataset!</a:t>
            </a:r>
          </a:p>
        </p:txBody>
      </p:sp>
      <p:pic>
        <p:nvPicPr>
          <p:cNvPr id="4" name="Picture 3"/>
          <p:cNvPicPr>
            <a:picLocks noChangeAspect="1"/>
          </p:cNvPicPr>
          <p:nvPr/>
        </p:nvPicPr>
        <p:blipFill>
          <a:blip r:embed="rId3"/>
          <a:stretch>
            <a:fillRect/>
          </a:stretch>
        </p:blipFill>
        <p:spPr>
          <a:xfrm>
            <a:off x="0" y="1486890"/>
            <a:ext cx="9144000" cy="4467543"/>
          </a:xfrm>
          <a:prstGeom prst="rect">
            <a:avLst/>
          </a:prstGeom>
        </p:spPr>
      </p:pic>
    </p:spTree>
    <p:extLst>
      <p:ext uri="{BB962C8B-B14F-4D97-AF65-F5344CB8AC3E}">
        <p14:creationId xmlns:p14="http://schemas.microsoft.com/office/powerpoint/2010/main" val="63751487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914400" y="0"/>
            <a:ext cx="7315200" cy="6858000"/>
          </a:xfrm>
          <a:prstGeom prst="rect">
            <a:avLst/>
          </a:prstGeom>
        </p:spPr>
      </p:pic>
    </p:spTree>
    <p:extLst>
      <p:ext uri="{BB962C8B-B14F-4D97-AF65-F5344CB8AC3E}">
        <p14:creationId xmlns:p14="http://schemas.microsoft.com/office/powerpoint/2010/main" val="15897388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Measuring Dataset Bias</a:t>
            </a:r>
          </a:p>
        </p:txBody>
      </p:sp>
      <p:sp>
        <p:nvSpPr>
          <p:cNvPr id="3" name="Content Placeholder 2"/>
          <p:cNvSpPr>
            <a:spLocks noGrp="1"/>
          </p:cNvSpPr>
          <p:nvPr>
            <p:ph idx="1"/>
          </p:nvPr>
        </p:nvSpPr>
        <p:spPr/>
        <p:txBody>
          <a:bodyPr/>
          <a:lstStyle/>
          <a:p>
            <a:r>
              <a:rPr lang="en-US" dirty="0"/>
              <a:t>Idea: cross-dataset generalization</a:t>
            </a:r>
          </a:p>
          <a:p>
            <a:endParaRPr lang="en-US" dirty="0"/>
          </a:p>
          <a:p>
            <a:r>
              <a:rPr lang="en-US" dirty="0"/>
              <a:t>Train an object classifier on one dataset</a:t>
            </a:r>
          </a:p>
          <a:p>
            <a:r>
              <a:rPr lang="en-US" dirty="0"/>
              <a:t>Test on the same object class on another dataset</a:t>
            </a:r>
          </a:p>
          <a:p>
            <a:r>
              <a:rPr lang="en-US" dirty="0"/>
              <a:t>Observe performance as measure of bias</a:t>
            </a:r>
          </a:p>
        </p:txBody>
      </p:sp>
    </p:spTree>
    <p:extLst>
      <p:ext uri="{BB962C8B-B14F-4D97-AF65-F5344CB8AC3E}">
        <p14:creationId xmlns:p14="http://schemas.microsoft.com/office/powerpoint/2010/main" val="3025752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0" y="1690689"/>
            <a:ext cx="9144000" cy="465701"/>
          </a:xfrm>
          <a:prstGeom prst="rect">
            <a:avLst/>
          </a:prstGeom>
        </p:spPr>
      </p:pic>
      <p:pic>
        <p:nvPicPr>
          <p:cNvPr id="5" name="Picture 4"/>
          <p:cNvPicPr>
            <a:picLocks noChangeAspect="1"/>
          </p:cNvPicPr>
          <p:nvPr/>
        </p:nvPicPr>
        <p:blipFill>
          <a:blip r:embed="rId3"/>
          <a:stretch>
            <a:fillRect/>
          </a:stretch>
        </p:blipFill>
        <p:spPr>
          <a:xfrm>
            <a:off x="15766" y="2146372"/>
            <a:ext cx="9144000" cy="1493200"/>
          </a:xfrm>
          <a:prstGeom prst="rect">
            <a:avLst/>
          </a:prstGeom>
        </p:spPr>
      </p:pic>
      <p:pic>
        <p:nvPicPr>
          <p:cNvPr id="6" name="Picture 5"/>
          <p:cNvPicPr>
            <a:picLocks noChangeAspect="1"/>
          </p:cNvPicPr>
          <p:nvPr/>
        </p:nvPicPr>
        <p:blipFill>
          <a:blip r:embed="rId4"/>
          <a:stretch>
            <a:fillRect/>
          </a:stretch>
        </p:blipFill>
        <p:spPr>
          <a:xfrm>
            <a:off x="7883" y="3686225"/>
            <a:ext cx="9144000" cy="1456239"/>
          </a:xfrm>
          <a:prstGeom prst="rect">
            <a:avLst/>
          </a:prstGeom>
        </p:spPr>
      </p:pic>
    </p:spTree>
    <p:extLst>
      <p:ext uri="{BB962C8B-B14F-4D97-AF65-F5344CB8AC3E}">
        <p14:creationId xmlns:p14="http://schemas.microsoft.com/office/powerpoint/2010/main" val="3028982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Different kinds of bias</a:t>
            </a:r>
          </a:p>
        </p:txBody>
      </p:sp>
      <p:sp>
        <p:nvSpPr>
          <p:cNvPr id="3" name="Content Placeholder 2"/>
          <p:cNvSpPr>
            <a:spLocks noGrp="1"/>
          </p:cNvSpPr>
          <p:nvPr>
            <p:ph idx="1"/>
          </p:nvPr>
        </p:nvSpPr>
        <p:spPr>
          <a:xfrm>
            <a:off x="628650" y="1825624"/>
            <a:ext cx="7886700" cy="4620895"/>
          </a:xfrm>
        </p:spPr>
        <p:txBody>
          <a:bodyPr>
            <a:normAutofit/>
          </a:bodyPr>
          <a:lstStyle/>
          <a:p>
            <a:r>
              <a:rPr lang="en-US" sz="2200" i="1" dirty="0"/>
              <a:t>Selection bias</a:t>
            </a:r>
          </a:p>
          <a:p>
            <a:pPr lvl="1"/>
            <a:r>
              <a:rPr lang="en-US" sz="1900" dirty="0"/>
              <a:t>Retrieve different kinds of images; keywords/search engines can bias.</a:t>
            </a:r>
          </a:p>
          <a:p>
            <a:pPr lvl="1"/>
            <a:endParaRPr lang="en-US" sz="600" dirty="0"/>
          </a:p>
          <a:p>
            <a:r>
              <a:rPr lang="en-US" sz="2200" i="1" dirty="0"/>
              <a:t>Capture bias</a:t>
            </a:r>
          </a:p>
          <a:p>
            <a:pPr lvl="1"/>
            <a:r>
              <a:rPr lang="en-US" sz="1900" dirty="0"/>
              <a:t>Objects photographed in similar ways that do not generalize, e.g., </a:t>
            </a:r>
            <a:r>
              <a:rPr lang="en-US" sz="2000" dirty="0"/>
              <a:t>object always in center, race track car vs. street car, mugs.</a:t>
            </a:r>
          </a:p>
          <a:p>
            <a:pPr lvl="1"/>
            <a:endParaRPr lang="en-US" sz="1900" dirty="0"/>
          </a:p>
        </p:txBody>
      </p:sp>
    </p:spTree>
    <p:extLst>
      <p:ext uri="{BB962C8B-B14F-4D97-AF65-F5344CB8AC3E}">
        <p14:creationId xmlns:p14="http://schemas.microsoft.com/office/powerpoint/2010/main" val="1875536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804862" y="432594"/>
            <a:ext cx="7534275" cy="1190625"/>
          </a:xfrm>
          <a:prstGeom prst="rect">
            <a:avLst/>
          </a:prstGeom>
        </p:spPr>
      </p:pic>
      <p:pic>
        <p:nvPicPr>
          <p:cNvPr id="5" name="Picture 4"/>
          <p:cNvPicPr>
            <a:picLocks noChangeAspect="1"/>
          </p:cNvPicPr>
          <p:nvPr/>
        </p:nvPicPr>
        <p:blipFill>
          <a:blip r:embed="rId4"/>
          <a:stretch>
            <a:fillRect/>
          </a:stretch>
        </p:blipFill>
        <p:spPr>
          <a:xfrm>
            <a:off x="804862" y="1899171"/>
            <a:ext cx="7534275" cy="3890978"/>
          </a:xfrm>
          <a:prstGeom prst="rect">
            <a:avLst/>
          </a:prstGeom>
        </p:spPr>
      </p:pic>
    </p:spTree>
    <p:extLst>
      <p:ext uri="{BB962C8B-B14F-4D97-AF65-F5344CB8AC3E}">
        <p14:creationId xmlns:p14="http://schemas.microsoft.com/office/powerpoint/2010/main" val="262260201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Different kinds of bias</a:t>
            </a:r>
          </a:p>
        </p:txBody>
      </p:sp>
      <p:sp>
        <p:nvSpPr>
          <p:cNvPr id="3" name="Content Placeholder 2"/>
          <p:cNvSpPr>
            <a:spLocks noGrp="1"/>
          </p:cNvSpPr>
          <p:nvPr>
            <p:ph idx="1"/>
          </p:nvPr>
        </p:nvSpPr>
        <p:spPr>
          <a:xfrm>
            <a:off x="628650" y="1825624"/>
            <a:ext cx="7886700" cy="4620895"/>
          </a:xfrm>
        </p:spPr>
        <p:txBody>
          <a:bodyPr>
            <a:normAutofit fontScale="77500" lnSpcReduction="20000"/>
          </a:bodyPr>
          <a:lstStyle/>
          <a:p>
            <a:r>
              <a:rPr lang="en-US" i="1" dirty="0"/>
              <a:t>Selection bias</a:t>
            </a:r>
          </a:p>
          <a:p>
            <a:pPr lvl="1"/>
            <a:r>
              <a:rPr lang="en-US" dirty="0"/>
              <a:t>Retrieve different kinds of images; keywords/search engines can bias.</a:t>
            </a:r>
          </a:p>
          <a:p>
            <a:pPr lvl="1"/>
            <a:endParaRPr lang="en-US" dirty="0"/>
          </a:p>
          <a:p>
            <a:r>
              <a:rPr lang="en-US" i="1" dirty="0"/>
              <a:t>Capture bias</a:t>
            </a:r>
          </a:p>
          <a:p>
            <a:pPr lvl="1"/>
            <a:r>
              <a:rPr lang="en-US" dirty="0"/>
              <a:t>Objects photographed in similar ways that do not generalize, e.g., object always in center, race track car vs. street car, mugs.</a:t>
            </a:r>
          </a:p>
          <a:p>
            <a:pPr lvl="1"/>
            <a:endParaRPr lang="en-US" dirty="0"/>
          </a:p>
          <a:p>
            <a:r>
              <a:rPr lang="en-US" i="1" dirty="0"/>
              <a:t>Category/label bias</a:t>
            </a:r>
          </a:p>
          <a:p>
            <a:pPr lvl="1"/>
            <a:r>
              <a:rPr lang="en-US" dirty="0"/>
              <a:t>Poorly-defined classes, e.g., painting vs. picture</a:t>
            </a:r>
          </a:p>
          <a:p>
            <a:pPr lvl="1"/>
            <a:endParaRPr lang="en-US" dirty="0"/>
          </a:p>
          <a:p>
            <a:r>
              <a:rPr lang="en-US" i="1" dirty="0"/>
              <a:t>Negative set bias</a:t>
            </a:r>
          </a:p>
          <a:p>
            <a:pPr lvl="1"/>
            <a:r>
              <a:rPr lang="en-US" dirty="0"/>
              <a:t>In one vs. all classification, ‘all’ or “the rest of the world” is not well represented.</a:t>
            </a:r>
          </a:p>
          <a:p>
            <a:pPr lvl="1"/>
            <a:r>
              <a:rPr lang="en-US" dirty="0"/>
              <a:t>“Are features which helps classify ‘boat’ object really the boat, or are they the water it sits on?”</a:t>
            </a:r>
          </a:p>
          <a:p>
            <a:pPr lvl="2"/>
            <a:r>
              <a:rPr lang="en-US" dirty="0"/>
              <a:t>Low bias negative set would include many boat-free images of rivers and lakes.</a:t>
            </a:r>
          </a:p>
        </p:txBody>
      </p:sp>
    </p:spTree>
    <p:extLst>
      <p:ext uri="{BB962C8B-B14F-4D97-AF65-F5344CB8AC3E}">
        <p14:creationId xmlns:p14="http://schemas.microsoft.com/office/powerpoint/2010/main" val="944209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500"/>
                                        <p:tgtEl>
                                          <p:spTgt spid="3">
                                            <p:txEl>
                                              <p:pRg st="6" end="6"/>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7" end="7"/>
                                            </p:txEl>
                                          </p:spTgt>
                                        </p:tgtEl>
                                        <p:attrNameLst>
                                          <p:attrName>style.visibility</p:attrName>
                                        </p:attrNameLst>
                                      </p:cBhvr>
                                      <p:to>
                                        <p:strVal val="visible"/>
                                      </p:to>
                                    </p:set>
                                    <p:animEffect transition="in" filter="fade">
                                      <p:cBhvr>
                                        <p:cTn id="10" dur="500"/>
                                        <p:tgtEl>
                                          <p:spTgt spid="3">
                                            <p:txEl>
                                              <p:pRg st="7" end="7"/>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animEffect transition="in" filter="fade">
                                      <p:cBhvr>
                                        <p:cTn id="15" dur="500"/>
                                        <p:tgtEl>
                                          <p:spTgt spid="3">
                                            <p:txEl>
                                              <p:pRg st="9" end="9"/>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10" end="10"/>
                                            </p:txEl>
                                          </p:spTgt>
                                        </p:tgtEl>
                                        <p:attrNameLst>
                                          <p:attrName>style.visibility</p:attrName>
                                        </p:attrNameLst>
                                      </p:cBhvr>
                                      <p:to>
                                        <p:strVal val="visible"/>
                                      </p:to>
                                    </p:set>
                                    <p:animEffect transition="in" filter="fade">
                                      <p:cBhvr>
                                        <p:cTn id="18" dur="500"/>
                                        <p:tgtEl>
                                          <p:spTgt spid="3">
                                            <p:txEl>
                                              <p:pRg st="10" end="10"/>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animEffect transition="in" filter="fade">
                                      <p:cBhvr>
                                        <p:cTn id="21" dur="500"/>
                                        <p:tgtEl>
                                          <p:spTgt spid="3">
                                            <p:txEl>
                                              <p:pRg st="11" end="11"/>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12" end="12"/>
                                            </p:txEl>
                                          </p:spTgt>
                                        </p:tgtEl>
                                        <p:attrNameLst>
                                          <p:attrName>style.visibility</p:attrName>
                                        </p:attrNameLst>
                                      </p:cBhvr>
                                      <p:to>
                                        <p:strVal val="visible"/>
                                      </p:to>
                                    </p:set>
                                    <p:animEffect transition="in" filter="fade">
                                      <p:cBhvr>
                                        <p:cTn id="24"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Measuring Negative Set Bias</a:t>
            </a:r>
          </a:p>
        </p:txBody>
      </p:sp>
      <p:sp>
        <p:nvSpPr>
          <p:cNvPr id="3" name="Content Placeholder 2"/>
          <p:cNvSpPr>
            <a:spLocks noGrp="1"/>
          </p:cNvSpPr>
          <p:nvPr>
            <p:ph idx="1"/>
          </p:nvPr>
        </p:nvSpPr>
        <p:spPr>
          <a:xfrm>
            <a:off x="628650" y="1600201"/>
            <a:ext cx="7886700" cy="4576762"/>
          </a:xfrm>
        </p:spPr>
        <p:txBody>
          <a:bodyPr/>
          <a:lstStyle/>
          <a:p>
            <a:r>
              <a:rPr lang="en-US" dirty="0"/>
              <a:t>Take negative examples from other datasets and add to superset; train against this.</a:t>
            </a:r>
          </a:p>
          <a:p>
            <a:endParaRPr lang="en-US" dirty="0"/>
          </a:p>
          <a:p>
            <a:endParaRPr lang="en-US" dirty="0"/>
          </a:p>
          <a:p>
            <a:endParaRPr lang="en-US" dirty="0"/>
          </a:p>
          <a:p>
            <a:endParaRPr lang="en-US" dirty="0"/>
          </a:p>
          <a:p>
            <a:endParaRPr lang="en-US" dirty="0"/>
          </a:p>
          <a:p>
            <a:r>
              <a:rPr lang="en-US" dirty="0"/>
              <a:t>Drop in performance of ‘all’ suggests negative examples are being misclassified</a:t>
            </a:r>
          </a:p>
          <a:p>
            <a:endParaRPr lang="en-US" dirty="0"/>
          </a:p>
        </p:txBody>
      </p:sp>
      <p:pic>
        <p:nvPicPr>
          <p:cNvPr id="4" name="Picture 3"/>
          <p:cNvPicPr>
            <a:picLocks noChangeAspect="1"/>
          </p:cNvPicPr>
          <p:nvPr/>
        </p:nvPicPr>
        <p:blipFill>
          <a:blip r:embed="rId2"/>
          <a:stretch>
            <a:fillRect/>
          </a:stretch>
        </p:blipFill>
        <p:spPr>
          <a:xfrm>
            <a:off x="171450" y="2601277"/>
            <a:ext cx="8801100" cy="1685925"/>
          </a:xfrm>
          <a:prstGeom prst="rect">
            <a:avLst/>
          </a:prstGeom>
        </p:spPr>
      </p:pic>
    </p:spTree>
    <p:extLst>
      <p:ext uri="{BB962C8B-B14F-4D97-AF65-F5344CB8AC3E}">
        <p14:creationId xmlns:p14="http://schemas.microsoft.com/office/powerpoint/2010/main" val="429027844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Overcoming bias at collection time</a:t>
            </a:r>
          </a:p>
        </p:txBody>
      </p:sp>
      <p:sp>
        <p:nvSpPr>
          <p:cNvPr id="3" name="Content Placeholder 2"/>
          <p:cNvSpPr>
            <a:spLocks noGrp="1"/>
          </p:cNvSpPr>
          <p:nvPr>
            <p:ph idx="1"/>
          </p:nvPr>
        </p:nvSpPr>
        <p:spPr>
          <a:xfrm>
            <a:off x="628650" y="1825625"/>
            <a:ext cx="8271510" cy="4351338"/>
          </a:xfrm>
        </p:spPr>
        <p:txBody>
          <a:bodyPr/>
          <a:lstStyle/>
          <a:p>
            <a:r>
              <a:rPr lang="en-US" i="1" dirty="0"/>
              <a:t>Selection bias</a:t>
            </a:r>
          </a:p>
          <a:p>
            <a:pPr lvl="1"/>
            <a:r>
              <a:rPr lang="en-US" dirty="0"/>
              <a:t>Multiple keywords, search engines, countries.</a:t>
            </a:r>
          </a:p>
          <a:p>
            <a:pPr lvl="1"/>
            <a:r>
              <a:rPr lang="en-US" dirty="0"/>
              <a:t>Collect unknown images and label them by crowd-sourcing.</a:t>
            </a:r>
          </a:p>
          <a:p>
            <a:pPr lvl="1"/>
            <a:endParaRPr lang="en-US" dirty="0"/>
          </a:p>
          <a:p>
            <a:r>
              <a:rPr lang="en-US" i="1" dirty="0"/>
              <a:t>Capture bias</a:t>
            </a:r>
          </a:p>
          <a:p>
            <a:pPr lvl="1"/>
            <a:r>
              <a:rPr lang="en-US" dirty="0"/>
              <a:t>Better sampling</a:t>
            </a:r>
          </a:p>
          <a:p>
            <a:pPr lvl="1"/>
            <a:r>
              <a:rPr lang="en-US" dirty="0"/>
              <a:t>Different transforms: noise, flips, rotations, affine, crops.</a:t>
            </a:r>
          </a:p>
          <a:p>
            <a:pPr lvl="1"/>
            <a:endParaRPr lang="en-US" i="1" dirty="0"/>
          </a:p>
        </p:txBody>
      </p:sp>
    </p:spTree>
    <p:extLst>
      <p:ext uri="{BB962C8B-B14F-4D97-AF65-F5344CB8AC3E}">
        <p14:creationId xmlns:p14="http://schemas.microsoft.com/office/powerpoint/2010/main" val="3968628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Overcoming bias at collection time</a:t>
            </a:r>
          </a:p>
        </p:txBody>
      </p:sp>
      <p:sp>
        <p:nvSpPr>
          <p:cNvPr id="3" name="Content Placeholder 2"/>
          <p:cNvSpPr>
            <a:spLocks noGrp="1"/>
          </p:cNvSpPr>
          <p:nvPr>
            <p:ph idx="1"/>
          </p:nvPr>
        </p:nvSpPr>
        <p:spPr>
          <a:xfrm>
            <a:off x="628649" y="1825625"/>
            <a:ext cx="8379163" cy="4351338"/>
          </a:xfrm>
        </p:spPr>
        <p:txBody>
          <a:bodyPr/>
          <a:lstStyle/>
          <a:p>
            <a:r>
              <a:rPr lang="en-US" i="1" dirty="0"/>
              <a:t>Category/label bias</a:t>
            </a:r>
          </a:p>
          <a:p>
            <a:pPr lvl="1"/>
            <a:r>
              <a:rPr lang="en-US" dirty="0"/>
              <a:t>Clear instruction to </a:t>
            </a:r>
            <a:r>
              <a:rPr lang="en-US" dirty="0" err="1"/>
              <a:t>turkers</a:t>
            </a:r>
            <a:r>
              <a:rPr lang="en-US" dirty="0"/>
              <a:t>; unambiguous classes (possible?)</a:t>
            </a:r>
          </a:p>
          <a:p>
            <a:pPr lvl="1"/>
            <a:r>
              <a:rPr lang="en-US" dirty="0"/>
              <a:t>Pre-label clustering, or multiple acceptable answers.</a:t>
            </a:r>
          </a:p>
          <a:p>
            <a:pPr lvl="1"/>
            <a:endParaRPr lang="en-US" dirty="0"/>
          </a:p>
          <a:p>
            <a:r>
              <a:rPr lang="en-US" i="1" dirty="0"/>
              <a:t>Negative set bias</a:t>
            </a:r>
          </a:p>
          <a:p>
            <a:pPr lvl="1"/>
            <a:r>
              <a:rPr lang="en-US" dirty="0"/>
              <a:t>Cross-dataset mining</a:t>
            </a:r>
          </a:p>
          <a:p>
            <a:pPr lvl="1"/>
            <a:r>
              <a:rPr lang="en-US" dirty="0"/>
              <a:t>Mine for hard negatives from unlabeled set using a reliable algorithm and high threshold.</a:t>
            </a:r>
          </a:p>
          <a:p>
            <a:pPr lvl="1"/>
            <a:endParaRPr lang="en-US" i="1" dirty="0"/>
          </a:p>
        </p:txBody>
      </p:sp>
    </p:spTree>
    <p:extLst>
      <p:ext uri="{BB962C8B-B14F-4D97-AF65-F5344CB8AC3E}">
        <p14:creationId xmlns:p14="http://schemas.microsoft.com/office/powerpoint/2010/main" val="4200836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Undoing the Damage of Dataset Bias</a:t>
            </a:r>
          </a:p>
        </p:txBody>
      </p:sp>
      <p:sp>
        <p:nvSpPr>
          <p:cNvPr id="3" name="Text Placeholder 2"/>
          <p:cNvSpPr>
            <a:spLocks noGrp="1"/>
          </p:cNvSpPr>
          <p:nvPr>
            <p:ph type="body" idx="1"/>
          </p:nvPr>
        </p:nvSpPr>
        <p:spPr/>
        <p:txBody>
          <a:bodyPr>
            <a:normAutofit fontScale="85000" lnSpcReduction="20000"/>
          </a:bodyPr>
          <a:lstStyle/>
          <a:p>
            <a:r>
              <a:rPr lang="en-US" dirty="0"/>
              <a:t>Khosla et al., ECCV 2012</a:t>
            </a:r>
          </a:p>
          <a:p>
            <a:endParaRPr lang="en-US" dirty="0"/>
          </a:p>
          <a:p>
            <a:r>
              <a:rPr lang="en-US" dirty="0"/>
              <a:t>“While it remains in question whether creating an unbiased dataset is possible given limited resources, we propose a discriminative framework that directly exploits dataset bias during training.”</a:t>
            </a:r>
          </a:p>
        </p:txBody>
      </p:sp>
    </p:spTree>
    <p:extLst>
      <p:ext uri="{BB962C8B-B14F-4D97-AF65-F5344CB8AC3E}">
        <p14:creationId xmlns:p14="http://schemas.microsoft.com/office/powerpoint/2010/main" val="3429540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37E93-B24E-46C1-B573-28B6727866A5}"/>
              </a:ext>
            </a:extLst>
          </p:cNvPr>
          <p:cNvSpPr>
            <a:spLocks noGrp="1"/>
          </p:cNvSpPr>
          <p:nvPr>
            <p:ph type="title"/>
          </p:nvPr>
        </p:nvSpPr>
        <p:spPr/>
        <p:txBody>
          <a:bodyPr/>
          <a:lstStyle/>
          <a:p>
            <a:r>
              <a:rPr lang="en-US" dirty="0"/>
              <a:t>More info</a:t>
            </a:r>
          </a:p>
        </p:txBody>
      </p:sp>
      <p:sp>
        <p:nvSpPr>
          <p:cNvPr id="3" name="Content Placeholder 2">
            <a:extLst>
              <a:ext uri="{FF2B5EF4-FFF2-40B4-BE49-F238E27FC236}">
                <a16:creationId xmlns:a16="http://schemas.microsoft.com/office/drawing/2014/main" id="{006A50D6-351A-427F-9C7C-25CA34B9588A}"/>
              </a:ext>
            </a:extLst>
          </p:cNvPr>
          <p:cNvSpPr>
            <a:spLocks noGrp="1"/>
          </p:cNvSpPr>
          <p:nvPr>
            <p:ph idx="1"/>
          </p:nvPr>
        </p:nvSpPr>
        <p:spPr/>
        <p:txBody>
          <a:bodyPr/>
          <a:lstStyle/>
          <a:p>
            <a:pPr marL="0" indent="0">
              <a:buNone/>
            </a:pPr>
            <a:r>
              <a:rPr lang="en-US" dirty="0"/>
              <a:t>Kate Crawford @ NIPS 2017</a:t>
            </a:r>
          </a:p>
          <a:p>
            <a:pPr marL="0" indent="0">
              <a:buNone/>
            </a:pPr>
            <a:r>
              <a:rPr lang="en-US" dirty="0">
                <a:hlinkClick r:id="rId2"/>
              </a:rPr>
              <a:t>https://www.youtube.com/watch?v=fMym_BKWQzk</a:t>
            </a:r>
            <a:endParaRPr lang="en-US" dirty="0"/>
          </a:p>
          <a:p>
            <a:pPr marL="0" indent="0">
              <a:buNone/>
            </a:pPr>
            <a:endParaRPr lang="en-US" dirty="0"/>
          </a:p>
          <a:p>
            <a:pPr marL="0" indent="0">
              <a:buNone/>
            </a:pPr>
            <a:r>
              <a:rPr lang="en-US" dirty="0"/>
              <a:t>The Trouble with Bias</a:t>
            </a:r>
          </a:p>
          <a:p>
            <a:pPr marL="0" indent="0">
              <a:buNone/>
            </a:pPr>
            <a:endParaRPr lang="en-US" dirty="0"/>
          </a:p>
        </p:txBody>
      </p:sp>
    </p:spTree>
    <p:extLst>
      <p:ext uri="{BB962C8B-B14F-4D97-AF65-F5344CB8AC3E}">
        <p14:creationId xmlns:p14="http://schemas.microsoft.com/office/powerpoint/2010/main" val="44216178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examples</a:t>
            </a:r>
          </a:p>
        </p:txBody>
      </p:sp>
      <p:sp>
        <p:nvSpPr>
          <p:cNvPr id="3" name="Text Placeholder 2"/>
          <p:cNvSpPr>
            <a:spLocks noGrp="1"/>
          </p:cNvSpPr>
          <p:nvPr>
            <p:ph type="body" idx="1"/>
          </p:nvPr>
        </p:nvSpPr>
        <p:spPr/>
        <p:txBody>
          <a:bodyPr>
            <a:normAutofit lnSpcReduction="10000"/>
          </a:bodyPr>
          <a:lstStyle/>
          <a:p>
            <a:r>
              <a:rPr lang="en-US" dirty="0">
                <a:hlinkClick r:id="rId2"/>
              </a:rPr>
              <a:t>https://www.quora.com/What-are-examples-of-computer-vision-bugs-related-to-race</a:t>
            </a:r>
            <a:endParaRPr lang="en-US" dirty="0"/>
          </a:p>
          <a:p>
            <a:r>
              <a:rPr lang="en-US" dirty="0">
                <a:hlinkClick r:id="rId3"/>
              </a:rPr>
              <a:t>http://www.telegraph.co.uk/technology/2016/12/07/robot-passport-checker-rejects-asian-mans-photo-having-eyes/</a:t>
            </a:r>
            <a:r>
              <a:rPr lang="en-US" dirty="0"/>
              <a:t> </a:t>
            </a:r>
          </a:p>
        </p:txBody>
      </p:sp>
      <p:sp>
        <p:nvSpPr>
          <p:cNvPr id="4" name="TextBox 3"/>
          <p:cNvSpPr txBox="1"/>
          <p:nvPr/>
        </p:nvSpPr>
        <p:spPr>
          <a:xfrm>
            <a:off x="6672649" y="6376086"/>
            <a:ext cx="2471351" cy="369332"/>
          </a:xfrm>
          <a:prstGeom prst="rect">
            <a:avLst/>
          </a:prstGeom>
          <a:noFill/>
        </p:spPr>
        <p:txBody>
          <a:bodyPr wrap="square" rtlCol="0">
            <a:spAutoFit/>
          </a:bodyPr>
          <a:lstStyle/>
          <a:p>
            <a:r>
              <a:rPr lang="en-US" dirty="0">
                <a:solidFill>
                  <a:schemeClr val="bg1">
                    <a:lumMod val="50000"/>
                  </a:schemeClr>
                </a:solidFill>
              </a:rPr>
              <a:t>Thank you Tiffany Chen</a:t>
            </a:r>
          </a:p>
        </p:txBody>
      </p:sp>
    </p:spTree>
    <p:extLst>
      <p:ext uri="{BB962C8B-B14F-4D97-AF65-F5344CB8AC3E}">
        <p14:creationId xmlns:p14="http://schemas.microsoft.com/office/powerpoint/2010/main" val="332815518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HP_webcam_race">
            <a:hlinkClick r:id="" action="ppaction://media"/>
          </p:cNvPr>
          <p:cNvPicPr>
            <a:picLocks noChangeAspect="1"/>
          </p:cNvPicPr>
          <p:nvPr>
            <a:videoFile r:link="rId1"/>
            <p:extLst>
              <p:ext uri="{DAA4B4D4-6D71-4841-9C94-3DE7FCFB9230}">
                <p14:media xmlns:p14="http://schemas.microsoft.com/office/powerpoint/2010/main" r:embed="rId2">
                  <p14:trim st="31037" end="59414.3333"/>
                </p14:media>
              </p:ext>
            </p:extLst>
          </p:nvPr>
        </p:nvPicPr>
        <p:blipFill>
          <a:blip r:embed="rId4"/>
          <a:stretch>
            <a:fillRect/>
          </a:stretch>
        </p:blipFill>
        <p:spPr>
          <a:xfrm>
            <a:off x="1354460" y="1129571"/>
            <a:ext cx="6425556" cy="4819167"/>
          </a:xfrm>
          <a:prstGeom prst="rect">
            <a:avLst/>
          </a:prstGeom>
        </p:spPr>
      </p:pic>
      <p:sp>
        <p:nvSpPr>
          <p:cNvPr id="5" name="TextBox 4"/>
          <p:cNvSpPr txBox="1"/>
          <p:nvPr/>
        </p:nvSpPr>
        <p:spPr>
          <a:xfrm>
            <a:off x="7780016" y="6425515"/>
            <a:ext cx="1363984" cy="369332"/>
          </a:xfrm>
          <a:prstGeom prst="rect">
            <a:avLst/>
          </a:prstGeom>
          <a:noFill/>
        </p:spPr>
        <p:txBody>
          <a:bodyPr wrap="square" rtlCol="0">
            <a:spAutoFit/>
          </a:bodyPr>
          <a:lstStyle/>
          <a:p>
            <a:r>
              <a:rPr lang="en-US" dirty="0">
                <a:hlinkClick r:id="rId5"/>
              </a:rPr>
              <a:t>wzamen01</a:t>
            </a:r>
            <a:r>
              <a:rPr lang="en-US" dirty="0"/>
              <a:t> </a:t>
            </a:r>
          </a:p>
        </p:txBody>
      </p:sp>
      <p:sp>
        <p:nvSpPr>
          <p:cNvPr id="7" name="TextBox 6"/>
          <p:cNvSpPr txBox="1"/>
          <p:nvPr/>
        </p:nvSpPr>
        <p:spPr>
          <a:xfrm>
            <a:off x="656324" y="244851"/>
            <a:ext cx="7821827" cy="646331"/>
          </a:xfrm>
          <a:prstGeom prst="rect">
            <a:avLst/>
          </a:prstGeom>
          <a:noFill/>
        </p:spPr>
        <p:txBody>
          <a:bodyPr wrap="square" rtlCol="0">
            <a:spAutoFit/>
          </a:bodyPr>
          <a:lstStyle/>
          <a:p>
            <a:r>
              <a:rPr lang="en-US" sz="3600" dirty="0"/>
              <a:t>Viola-Jones with a bad training database</a:t>
            </a:r>
          </a:p>
        </p:txBody>
      </p:sp>
    </p:spTree>
    <p:extLst>
      <p:ext uri="{BB962C8B-B14F-4D97-AF65-F5344CB8AC3E}">
        <p14:creationId xmlns:p14="http://schemas.microsoft.com/office/powerpoint/2010/main" val="175573156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Google Photos (2015)</a:t>
            </a:r>
          </a:p>
        </p:txBody>
      </p:sp>
      <p:pic>
        <p:nvPicPr>
          <p:cNvPr id="4" name="Picture 3"/>
          <p:cNvPicPr>
            <a:picLocks noChangeAspect="1"/>
          </p:cNvPicPr>
          <p:nvPr/>
        </p:nvPicPr>
        <p:blipFill>
          <a:blip r:embed="rId3"/>
          <a:stretch>
            <a:fillRect/>
          </a:stretch>
        </p:blipFill>
        <p:spPr>
          <a:xfrm>
            <a:off x="466725" y="1715294"/>
            <a:ext cx="5010150" cy="4572000"/>
          </a:xfrm>
          <a:prstGeom prst="rect">
            <a:avLst/>
          </a:prstGeom>
        </p:spPr>
      </p:pic>
      <p:sp>
        <p:nvSpPr>
          <p:cNvPr id="5" name="TextBox 4"/>
          <p:cNvSpPr txBox="1"/>
          <p:nvPr/>
        </p:nvSpPr>
        <p:spPr>
          <a:xfrm>
            <a:off x="0" y="6485521"/>
            <a:ext cx="1324304" cy="369332"/>
          </a:xfrm>
          <a:prstGeom prst="rect">
            <a:avLst/>
          </a:prstGeom>
          <a:noFill/>
        </p:spPr>
        <p:txBody>
          <a:bodyPr wrap="square" rtlCol="0">
            <a:spAutoFit/>
          </a:bodyPr>
          <a:lstStyle/>
          <a:p>
            <a:r>
              <a:rPr lang="en-US" dirty="0">
                <a:hlinkClick r:id="rId4"/>
              </a:rPr>
              <a:t>Jacky </a:t>
            </a:r>
            <a:r>
              <a:rPr lang="en-US" dirty="0" err="1">
                <a:hlinkClick r:id="rId4"/>
              </a:rPr>
              <a:t>Alciné</a:t>
            </a:r>
            <a:r>
              <a:rPr lang="en-US" dirty="0"/>
              <a:t> </a:t>
            </a:r>
          </a:p>
        </p:txBody>
      </p:sp>
    </p:spTree>
    <p:extLst>
      <p:ext uri="{BB962C8B-B14F-4D97-AF65-F5344CB8AC3E}">
        <p14:creationId xmlns:p14="http://schemas.microsoft.com/office/powerpoint/2010/main" val="13751054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Google Photos (2015)</a:t>
            </a:r>
          </a:p>
        </p:txBody>
      </p:sp>
      <p:sp>
        <p:nvSpPr>
          <p:cNvPr id="3" name="Content Placeholder 2"/>
          <p:cNvSpPr>
            <a:spLocks noGrp="1"/>
          </p:cNvSpPr>
          <p:nvPr>
            <p:ph idx="1"/>
          </p:nvPr>
        </p:nvSpPr>
        <p:spPr/>
        <p:txBody>
          <a:bodyPr/>
          <a:lstStyle/>
          <a:p>
            <a:r>
              <a:rPr lang="en-US" dirty="0"/>
              <a:t>What do you think the problem was?</a:t>
            </a:r>
          </a:p>
          <a:p>
            <a:r>
              <a:rPr lang="en-US" dirty="0"/>
              <a:t>How could you fix it?</a:t>
            </a:r>
          </a:p>
          <a:p>
            <a:endParaRPr lang="en-US" dirty="0"/>
          </a:p>
          <a:p>
            <a:r>
              <a:rPr lang="en-US" dirty="0"/>
              <a:t>Has it been fixed? Anyone use Google Photos?</a:t>
            </a:r>
          </a:p>
        </p:txBody>
      </p:sp>
    </p:spTree>
    <p:extLst>
      <p:ext uri="{BB962C8B-B14F-4D97-AF65-F5344CB8AC3E}">
        <p14:creationId xmlns:p14="http://schemas.microsoft.com/office/powerpoint/2010/main" val="2966622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Google Photos (2015)</a:t>
            </a:r>
          </a:p>
        </p:txBody>
      </p:sp>
      <p:pic>
        <p:nvPicPr>
          <p:cNvPr id="4" name="Picture 3"/>
          <p:cNvPicPr>
            <a:picLocks noChangeAspect="1"/>
          </p:cNvPicPr>
          <p:nvPr/>
        </p:nvPicPr>
        <p:blipFill>
          <a:blip r:embed="rId3"/>
          <a:stretch>
            <a:fillRect/>
          </a:stretch>
        </p:blipFill>
        <p:spPr>
          <a:xfrm>
            <a:off x="332384" y="1927176"/>
            <a:ext cx="5358962" cy="3053150"/>
          </a:xfrm>
          <a:prstGeom prst="rect">
            <a:avLst/>
          </a:prstGeom>
        </p:spPr>
      </p:pic>
      <p:pic>
        <p:nvPicPr>
          <p:cNvPr id="5" name="Picture 4"/>
          <p:cNvPicPr>
            <a:picLocks noChangeAspect="1"/>
          </p:cNvPicPr>
          <p:nvPr/>
        </p:nvPicPr>
        <p:blipFill>
          <a:blip r:embed="rId4"/>
          <a:stretch>
            <a:fillRect/>
          </a:stretch>
        </p:blipFill>
        <p:spPr>
          <a:xfrm>
            <a:off x="332384" y="3760080"/>
            <a:ext cx="5437636" cy="2887572"/>
          </a:xfrm>
          <a:prstGeom prst="rect">
            <a:avLst/>
          </a:prstGeom>
        </p:spPr>
      </p:pic>
      <p:sp>
        <p:nvSpPr>
          <p:cNvPr id="3" name="TextBox 2">
            <a:extLst>
              <a:ext uri="{FF2B5EF4-FFF2-40B4-BE49-F238E27FC236}">
                <a16:creationId xmlns:a16="http://schemas.microsoft.com/office/drawing/2014/main" id="{09082375-B352-43C0-B30A-44FEAEF4F90E}"/>
              </a:ext>
            </a:extLst>
          </p:cNvPr>
          <p:cNvSpPr txBox="1"/>
          <p:nvPr/>
        </p:nvSpPr>
        <p:spPr>
          <a:xfrm>
            <a:off x="1329447" y="3424136"/>
            <a:ext cx="531778" cy="369332"/>
          </a:xfrm>
          <a:prstGeom prst="rect">
            <a:avLst/>
          </a:prstGeom>
          <a:noFill/>
        </p:spPr>
        <p:txBody>
          <a:bodyPr wrap="square" rtlCol="0">
            <a:spAutoFit/>
          </a:bodyPr>
          <a:lstStyle/>
          <a:p>
            <a:r>
              <a:rPr lang="en-US" dirty="0"/>
              <a:t>[in]</a:t>
            </a:r>
          </a:p>
        </p:txBody>
      </p:sp>
    </p:spTree>
    <p:extLst>
      <p:ext uri="{BB962C8B-B14F-4D97-AF65-F5344CB8AC3E}">
        <p14:creationId xmlns:p14="http://schemas.microsoft.com/office/powerpoint/2010/main" val="298279537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D83A9-5C4D-47CE-9F6C-B87FD183E320}"/>
              </a:ext>
            </a:extLst>
          </p:cNvPr>
          <p:cNvSpPr>
            <a:spLocks noGrp="1"/>
          </p:cNvSpPr>
          <p:nvPr>
            <p:ph type="title"/>
          </p:nvPr>
        </p:nvSpPr>
        <p:spPr/>
        <p:txBody>
          <a:bodyPr/>
          <a:lstStyle/>
          <a:p>
            <a:r>
              <a:rPr lang="en-US" dirty="0"/>
              <a:t>Not just a vision problem</a:t>
            </a:r>
          </a:p>
        </p:txBody>
      </p:sp>
      <p:sp>
        <p:nvSpPr>
          <p:cNvPr id="3" name="Content Placeholder 2">
            <a:extLst>
              <a:ext uri="{FF2B5EF4-FFF2-40B4-BE49-F238E27FC236}">
                <a16:creationId xmlns:a16="http://schemas.microsoft.com/office/drawing/2014/main" id="{6B809D52-8D6B-4D99-8B76-7047D24650E6}"/>
              </a:ext>
            </a:extLst>
          </p:cNvPr>
          <p:cNvSpPr>
            <a:spLocks noGrp="1"/>
          </p:cNvSpPr>
          <p:nvPr>
            <p:ph idx="1"/>
          </p:nvPr>
        </p:nvSpPr>
        <p:spPr/>
        <p:txBody>
          <a:bodyPr/>
          <a:lstStyle/>
          <a:p>
            <a:pPr marL="0" indent="0">
              <a:buNone/>
            </a:pPr>
            <a:r>
              <a:rPr lang="en-US" dirty="0"/>
              <a:t>Text embeddings also suffer:</a:t>
            </a:r>
          </a:p>
          <a:p>
            <a:pPr marL="0" indent="0">
              <a:buNone/>
            </a:pPr>
            <a:r>
              <a:rPr lang="en-US" dirty="0">
                <a:hlinkClick r:id="rId3"/>
              </a:rPr>
              <a:t>https://gist.github.com/rspeer/ef750e7e407e04894cb3b78a82d66aed</a:t>
            </a:r>
            <a:r>
              <a:rPr lang="en-US" dirty="0"/>
              <a:t> </a:t>
            </a:r>
          </a:p>
          <a:p>
            <a:pPr marL="0" indent="0">
              <a:buNone/>
            </a:pPr>
            <a:endParaRPr lang="en-US" dirty="0"/>
          </a:p>
          <a:p>
            <a:pPr marL="0" indent="0">
              <a:buNone/>
            </a:pPr>
            <a:r>
              <a:rPr lang="en-US" dirty="0"/>
              <a:t>‘Sentiment analysis’ -&gt;</a:t>
            </a:r>
          </a:p>
        </p:txBody>
      </p:sp>
      <p:sp>
        <p:nvSpPr>
          <p:cNvPr id="4" name="TextBox 3">
            <a:extLst>
              <a:ext uri="{FF2B5EF4-FFF2-40B4-BE49-F238E27FC236}">
                <a16:creationId xmlns:a16="http://schemas.microsoft.com/office/drawing/2014/main" id="{F9788B28-A5A2-4B79-9FD6-FA8C0000A277}"/>
              </a:ext>
            </a:extLst>
          </p:cNvPr>
          <p:cNvSpPr txBox="1"/>
          <p:nvPr/>
        </p:nvSpPr>
        <p:spPr>
          <a:xfrm>
            <a:off x="7996136" y="6467541"/>
            <a:ext cx="1984443" cy="369332"/>
          </a:xfrm>
          <a:prstGeom prst="rect">
            <a:avLst/>
          </a:prstGeom>
          <a:noFill/>
        </p:spPr>
        <p:txBody>
          <a:bodyPr wrap="square" rtlCol="0">
            <a:spAutoFit/>
          </a:bodyPr>
          <a:lstStyle/>
          <a:p>
            <a:r>
              <a:rPr lang="en-US" dirty="0">
                <a:solidFill>
                  <a:schemeClr val="bg1">
                    <a:lumMod val="50000"/>
                  </a:schemeClr>
                </a:solidFill>
              </a:rPr>
              <a:t>Rob Speer</a:t>
            </a:r>
          </a:p>
        </p:txBody>
      </p:sp>
      <p:pic>
        <p:nvPicPr>
          <p:cNvPr id="5" name="Picture 4">
            <a:extLst>
              <a:ext uri="{FF2B5EF4-FFF2-40B4-BE49-F238E27FC236}">
                <a16:creationId xmlns:a16="http://schemas.microsoft.com/office/drawing/2014/main" id="{C254B5BE-BFAF-4FE4-AE30-4BEDC23F0FCB}"/>
              </a:ext>
            </a:extLst>
          </p:cNvPr>
          <p:cNvPicPr>
            <a:picLocks noChangeAspect="1"/>
          </p:cNvPicPr>
          <p:nvPr/>
        </p:nvPicPr>
        <p:blipFill>
          <a:blip r:embed="rId4"/>
          <a:stretch>
            <a:fillRect/>
          </a:stretch>
        </p:blipFill>
        <p:spPr>
          <a:xfrm>
            <a:off x="2247596" y="4287752"/>
            <a:ext cx="4467225" cy="2066925"/>
          </a:xfrm>
          <a:prstGeom prst="rect">
            <a:avLst/>
          </a:prstGeom>
        </p:spPr>
      </p:pic>
    </p:spTree>
    <p:extLst>
      <p:ext uri="{BB962C8B-B14F-4D97-AF65-F5344CB8AC3E}">
        <p14:creationId xmlns:p14="http://schemas.microsoft.com/office/powerpoint/2010/main" val="413652127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D83A9-5C4D-47CE-9F6C-B87FD183E320}"/>
              </a:ext>
            </a:extLst>
          </p:cNvPr>
          <p:cNvSpPr>
            <a:spLocks noGrp="1"/>
          </p:cNvSpPr>
          <p:nvPr>
            <p:ph type="title"/>
          </p:nvPr>
        </p:nvSpPr>
        <p:spPr/>
        <p:txBody>
          <a:bodyPr/>
          <a:lstStyle/>
          <a:p>
            <a:r>
              <a:rPr lang="en-US" dirty="0"/>
              <a:t>Not just a vision problem</a:t>
            </a:r>
          </a:p>
        </p:txBody>
      </p:sp>
      <p:sp>
        <p:nvSpPr>
          <p:cNvPr id="3" name="Content Placeholder 2">
            <a:extLst>
              <a:ext uri="{FF2B5EF4-FFF2-40B4-BE49-F238E27FC236}">
                <a16:creationId xmlns:a16="http://schemas.microsoft.com/office/drawing/2014/main" id="{6B809D52-8D6B-4D99-8B76-7047D24650E6}"/>
              </a:ext>
            </a:extLst>
          </p:cNvPr>
          <p:cNvSpPr>
            <a:spLocks noGrp="1"/>
          </p:cNvSpPr>
          <p:nvPr>
            <p:ph idx="1"/>
          </p:nvPr>
        </p:nvSpPr>
        <p:spPr/>
        <p:txBody>
          <a:bodyPr/>
          <a:lstStyle/>
          <a:p>
            <a:pPr marL="0" indent="0">
              <a:buNone/>
            </a:pPr>
            <a:r>
              <a:rPr lang="en-US" dirty="0"/>
              <a:t>Text embeddings also suffer:</a:t>
            </a:r>
          </a:p>
          <a:p>
            <a:pPr marL="0" indent="0">
              <a:buNone/>
            </a:pPr>
            <a:r>
              <a:rPr lang="en-US" dirty="0">
                <a:hlinkClick r:id="rId3"/>
              </a:rPr>
              <a:t>https://gist.github.com/rspeer/ef750e7e407e04894cb3b78a82d66aed</a:t>
            </a:r>
            <a:r>
              <a:rPr lang="en-US" dirty="0"/>
              <a:t> </a:t>
            </a:r>
          </a:p>
          <a:p>
            <a:pPr marL="0" indent="0">
              <a:buNone/>
            </a:pPr>
            <a:endParaRPr lang="en-US" dirty="0"/>
          </a:p>
          <a:p>
            <a:pPr marL="0" indent="0">
              <a:buNone/>
            </a:pPr>
            <a:r>
              <a:rPr lang="en-US" dirty="0"/>
              <a:t>‘Sentiment analysis’ -&gt;</a:t>
            </a:r>
          </a:p>
        </p:txBody>
      </p:sp>
      <p:sp>
        <p:nvSpPr>
          <p:cNvPr id="4" name="TextBox 3">
            <a:extLst>
              <a:ext uri="{FF2B5EF4-FFF2-40B4-BE49-F238E27FC236}">
                <a16:creationId xmlns:a16="http://schemas.microsoft.com/office/drawing/2014/main" id="{F9788B28-A5A2-4B79-9FD6-FA8C0000A277}"/>
              </a:ext>
            </a:extLst>
          </p:cNvPr>
          <p:cNvSpPr txBox="1"/>
          <p:nvPr/>
        </p:nvSpPr>
        <p:spPr>
          <a:xfrm>
            <a:off x="7996136" y="6467541"/>
            <a:ext cx="1984443" cy="369332"/>
          </a:xfrm>
          <a:prstGeom prst="rect">
            <a:avLst/>
          </a:prstGeom>
          <a:noFill/>
        </p:spPr>
        <p:txBody>
          <a:bodyPr wrap="square" rtlCol="0">
            <a:spAutoFit/>
          </a:bodyPr>
          <a:lstStyle/>
          <a:p>
            <a:r>
              <a:rPr lang="en-US" dirty="0">
                <a:solidFill>
                  <a:schemeClr val="bg1">
                    <a:lumMod val="50000"/>
                  </a:schemeClr>
                </a:solidFill>
              </a:rPr>
              <a:t>Rob Speer</a:t>
            </a:r>
          </a:p>
        </p:txBody>
      </p:sp>
      <p:pic>
        <p:nvPicPr>
          <p:cNvPr id="6" name="Picture 5">
            <a:extLst>
              <a:ext uri="{FF2B5EF4-FFF2-40B4-BE49-F238E27FC236}">
                <a16:creationId xmlns:a16="http://schemas.microsoft.com/office/drawing/2014/main" id="{6508CE7B-A171-4D9B-85AB-F25BDBDF1C8F}"/>
              </a:ext>
            </a:extLst>
          </p:cNvPr>
          <p:cNvPicPr>
            <a:picLocks noChangeAspect="1"/>
          </p:cNvPicPr>
          <p:nvPr/>
        </p:nvPicPr>
        <p:blipFill>
          <a:blip r:embed="rId4"/>
          <a:stretch>
            <a:fillRect/>
          </a:stretch>
        </p:blipFill>
        <p:spPr>
          <a:xfrm>
            <a:off x="2257121" y="4289982"/>
            <a:ext cx="4448175" cy="2019300"/>
          </a:xfrm>
          <a:prstGeom prst="rect">
            <a:avLst/>
          </a:prstGeom>
        </p:spPr>
      </p:pic>
    </p:spTree>
    <p:extLst>
      <p:ext uri="{BB962C8B-B14F-4D97-AF65-F5344CB8AC3E}">
        <p14:creationId xmlns:p14="http://schemas.microsoft.com/office/powerpoint/2010/main" val="21032944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CD31E-E76A-433D-97B6-E306942AF77D}"/>
              </a:ext>
            </a:extLst>
          </p:cNvPr>
          <p:cNvSpPr>
            <a:spLocks noGrp="1"/>
          </p:cNvSpPr>
          <p:nvPr>
            <p:ph type="title"/>
          </p:nvPr>
        </p:nvSpPr>
        <p:spPr/>
        <p:txBody>
          <a:bodyPr/>
          <a:lstStyle/>
          <a:p>
            <a:r>
              <a:rPr lang="en-US" dirty="0"/>
              <a:t>Word embedding trained on Google News – word2vec</a:t>
            </a:r>
          </a:p>
        </p:txBody>
      </p:sp>
      <p:pic>
        <p:nvPicPr>
          <p:cNvPr id="6" name="Picture 5">
            <a:extLst>
              <a:ext uri="{FF2B5EF4-FFF2-40B4-BE49-F238E27FC236}">
                <a16:creationId xmlns:a16="http://schemas.microsoft.com/office/drawing/2014/main" id="{070A804F-3163-420D-B5CC-2FF953CA5760}"/>
              </a:ext>
            </a:extLst>
          </p:cNvPr>
          <p:cNvPicPr>
            <a:picLocks noChangeAspect="1"/>
          </p:cNvPicPr>
          <p:nvPr/>
        </p:nvPicPr>
        <p:blipFill>
          <a:blip r:embed="rId2"/>
          <a:stretch>
            <a:fillRect/>
          </a:stretch>
        </p:blipFill>
        <p:spPr>
          <a:xfrm>
            <a:off x="1352348" y="3133725"/>
            <a:ext cx="6115050" cy="3724275"/>
          </a:xfrm>
          <a:prstGeom prst="rect">
            <a:avLst/>
          </a:prstGeom>
        </p:spPr>
      </p:pic>
      <p:pic>
        <p:nvPicPr>
          <p:cNvPr id="7" name="Picture 6">
            <a:extLst>
              <a:ext uri="{FF2B5EF4-FFF2-40B4-BE49-F238E27FC236}">
                <a16:creationId xmlns:a16="http://schemas.microsoft.com/office/drawing/2014/main" id="{6EECF892-4ADF-4529-8D4F-49850E88C651}"/>
              </a:ext>
            </a:extLst>
          </p:cNvPr>
          <p:cNvPicPr>
            <a:picLocks noChangeAspect="1"/>
          </p:cNvPicPr>
          <p:nvPr/>
        </p:nvPicPr>
        <p:blipFill>
          <a:blip r:embed="rId3"/>
          <a:stretch>
            <a:fillRect/>
          </a:stretch>
        </p:blipFill>
        <p:spPr>
          <a:xfrm>
            <a:off x="2543175" y="1726407"/>
            <a:ext cx="4057650" cy="1371600"/>
          </a:xfrm>
          <a:prstGeom prst="rect">
            <a:avLst/>
          </a:prstGeom>
        </p:spPr>
      </p:pic>
    </p:spTree>
    <p:extLst>
      <p:ext uri="{BB962C8B-B14F-4D97-AF65-F5344CB8AC3E}">
        <p14:creationId xmlns:p14="http://schemas.microsoft.com/office/powerpoint/2010/main" val="293222527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 ‘Safety’</a:t>
            </a:r>
          </a:p>
        </p:txBody>
      </p:sp>
      <p:sp>
        <p:nvSpPr>
          <p:cNvPr id="3" name="Content Placeholder 2"/>
          <p:cNvSpPr>
            <a:spLocks noGrp="1"/>
          </p:cNvSpPr>
          <p:nvPr>
            <p:ph idx="1"/>
          </p:nvPr>
        </p:nvSpPr>
        <p:spPr/>
        <p:txBody>
          <a:bodyPr/>
          <a:lstStyle/>
          <a:p>
            <a:pPr marL="0" indent="0">
              <a:buNone/>
            </a:pPr>
            <a:r>
              <a:rPr lang="en-US" dirty="0"/>
              <a:t>Concrete Problems in AI Safety</a:t>
            </a:r>
          </a:p>
          <a:p>
            <a:r>
              <a:rPr lang="en-US" dirty="0">
                <a:hlinkClick r:id="rId2"/>
              </a:rPr>
              <a:t>https://arxiv.org/abs/1606.06565</a:t>
            </a:r>
            <a:endParaRPr lang="en-US" dirty="0"/>
          </a:p>
          <a:p>
            <a:pPr marL="0" indent="0">
              <a:buNone/>
            </a:pPr>
            <a:endParaRPr lang="en-US" dirty="0"/>
          </a:p>
          <a:p>
            <a:pPr marL="0" indent="0">
              <a:buNone/>
            </a:pPr>
            <a:r>
              <a:rPr lang="en-US" dirty="0"/>
              <a:t>In context of robots, but promising ideas</a:t>
            </a:r>
          </a:p>
          <a:p>
            <a:pPr lvl="1"/>
            <a:r>
              <a:rPr lang="en-US" dirty="0" err="1"/>
              <a:t>Regularizer</a:t>
            </a:r>
            <a:r>
              <a:rPr lang="en-US" dirty="0"/>
              <a:t> based on expert ‘risk’ of class confusion</a:t>
            </a:r>
          </a:p>
          <a:p>
            <a:endParaRPr lang="en-US" dirty="0"/>
          </a:p>
          <a:p>
            <a:endParaRPr lang="en-US" dirty="0"/>
          </a:p>
        </p:txBody>
      </p:sp>
    </p:spTree>
    <p:extLst>
      <p:ext uri="{BB962C8B-B14F-4D97-AF65-F5344CB8AC3E}">
        <p14:creationId xmlns:p14="http://schemas.microsoft.com/office/powerpoint/2010/main" val="264717520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Criminality</a:t>
            </a:r>
          </a:p>
        </p:txBody>
      </p:sp>
      <p:sp>
        <p:nvSpPr>
          <p:cNvPr id="3" name="Content Placeholder 2"/>
          <p:cNvSpPr>
            <a:spLocks noGrp="1"/>
          </p:cNvSpPr>
          <p:nvPr>
            <p:ph idx="1"/>
          </p:nvPr>
        </p:nvSpPr>
        <p:spPr/>
        <p:txBody>
          <a:bodyPr/>
          <a:lstStyle/>
          <a:p>
            <a:r>
              <a:rPr lang="en-US" dirty="0"/>
              <a:t>Wu and Zhang, </a:t>
            </a:r>
            <a:r>
              <a:rPr lang="en-US" i="1" dirty="0"/>
              <a:t>Automated Inference on Criminality using Face Images</a:t>
            </a:r>
            <a:r>
              <a:rPr lang="en-US" dirty="0"/>
              <a:t>, on </a:t>
            </a:r>
            <a:r>
              <a:rPr lang="en-US" dirty="0" err="1"/>
              <a:t>arXiv</a:t>
            </a:r>
            <a:r>
              <a:rPr lang="en-US" dirty="0"/>
              <a:t> 2016</a:t>
            </a:r>
          </a:p>
        </p:txBody>
      </p:sp>
      <p:pic>
        <p:nvPicPr>
          <p:cNvPr id="4" name="Picture 3"/>
          <p:cNvPicPr>
            <a:picLocks noChangeAspect="1"/>
          </p:cNvPicPr>
          <p:nvPr/>
        </p:nvPicPr>
        <p:blipFill>
          <a:blip r:embed="rId2"/>
          <a:stretch>
            <a:fillRect/>
          </a:stretch>
        </p:blipFill>
        <p:spPr>
          <a:xfrm>
            <a:off x="2816250" y="2824945"/>
            <a:ext cx="3731993" cy="3566127"/>
          </a:xfrm>
          <a:prstGeom prst="rect">
            <a:avLst/>
          </a:prstGeom>
        </p:spPr>
      </p:pic>
      <p:sp>
        <p:nvSpPr>
          <p:cNvPr id="5" name="TextBox 4"/>
          <p:cNvSpPr txBox="1"/>
          <p:nvPr/>
        </p:nvSpPr>
        <p:spPr>
          <a:xfrm>
            <a:off x="6718300" y="6489700"/>
            <a:ext cx="2425700" cy="369332"/>
          </a:xfrm>
          <a:prstGeom prst="rect">
            <a:avLst/>
          </a:prstGeom>
          <a:noFill/>
        </p:spPr>
        <p:txBody>
          <a:bodyPr wrap="square" rtlCol="0">
            <a:spAutoFit/>
          </a:bodyPr>
          <a:lstStyle/>
          <a:p>
            <a:r>
              <a:rPr lang="en-US" dirty="0">
                <a:solidFill>
                  <a:schemeClr val="bg1">
                    <a:lumMod val="50000"/>
                  </a:schemeClr>
                </a:solidFill>
              </a:rPr>
              <a:t>Slide figures from paper</a:t>
            </a:r>
          </a:p>
        </p:txBody>
      </p:sp>
      <p:sp>
        <p:nvSpPr>
          <p:cNvPr id="6" name="Rectangle 5">
            <a:extLst>
              <a:ext uri="{FF2B5EF4-FFF2-40B4-BE49-F238E27FC236}">
                <a16:creationId xmlns:a16="http://schemas.microsoft.com/office/drawing/2014/main" id="{5067D4FD-2CE4-4BD9-9743-DD4995B6DC6F}"/>
              </a:ext>
            </a:extLst>
          </p:cNvPr>
          <p:cNvSpPr/>
          <p:nvPr/>
        </p:nvSpPr>
        <p:spPr>
          <a:xfrm>
            <a:off x="-28589" y="6512828"/>
            <a:ext cx="3365601" cy="369332"/>
          </a:xfrm>
          <a:prstGeom prst="rect">
            <a:avLst/>
          </a:prstGeom>
        </p:spPr>
        <p:txBody>
          <a:bodyPr wrap="none">
            <a:spAutoFit/>
          </a:bodyPr>
          <a:lstStyle/>
          <a:p>
            <a:r>
              <a:rPr lang="en-US" dirty="0">
                <a:hlinkClick r:id="rId3"/>
              </a:rPr>
              <a:t>https://arxiv.org/abs/1611.04135</a:t>
            </a:r>
            <a:r>
              <a:rPr lang="en-US" dirty="0"/>
              <a:t> </a:t>
            </a:r>
          </a:p>
        </p:txBody>
      </p:sp>
    </p:spTree>
    <p:extLst>
      <p:ext uri="{BB962C8B-B14F-4D97-AF65-F5344CB8AC3E}">
        <p14:creationId xmlns:p14="http://schemas.microsoft.com/office/powerpoint/2010/main" val="81358552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i="1" dirty="0"/>
              <a:t>“Unlike a human examiner/judge, a computer vision algorithm or classifier has absolutely no subjective </a:t>
            </a:r>
            <a:r>
              <a:rPr lang="en-US" i="1" dirty="0" err="1"/>
              <a:t>baggages</a:t>
            </a:r>
            <a:r>
              <a:rPr lang="en-US" i="1" dirty="0"/>
              <a:t>, having no emotions, no biases whatsoever due to past experience, race, religion, political doctrine, gender, age, etc., no mental fatigue, no preconditioning of a bad sleep or meal. The automated inference on criminality eliminates the variable of meta-accuracy (the competence of the human judge/examiner) all together.”</a:t>
            </a:r>
            <a:endParaRPr lang="en-US" dirty="0"/>
          </a:p>
        </p:txBody>
      </p:sp>
    </p:spTree>
    <p:extLst>
      <p:ext uri="{BB962C8B-B14F-4D97-AF65-F5344CB8AC3E}">
        <p14:creationId xmlns:p14="http://schemas.microsoft.com/office/powerpoint/2010/main" val="154470886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Criminality</a:t>
            </a:r>
          </a:p>
        </p:txBody>
      </p:sp>
      <p:sp>
        <p:nvSpPr>
          <p:cNvPr id="3" name="Content Placeholder 2"/>
          <p:cNvSpPr>
            <a:spLocks noGrp="1"/>
          </p:cNvSpPr>
          <p:nvPr>
            <p:ph idx="1"/>
          </p:nvPr>
        </p:nvSpPr>
        <p:spPr>
          <a:xfrm>
            <a:off x="628650" y="1825625"/>
            <a:ext cx="8119110" cy="4351338"/>
          </a:xfrm>
        </p:spPr>
        <p:txBody>
          <a:bodyPr/>
          <a:lstStyle/>
          <a:p>
            <a:r>
              <a:rPr lang="en-US" dirty="0"/>
              <a:t>1100 non-criminal, 730 criminal Chinese face photos</a:t>
            </a:r>
          </a:p>
          <a:p>
            <a:r>
              <a:rPr lang="en-US" dirty="0"/>
              <a:t>Tested various features + classifiers</a:t>
            </a:r>
          </a:p>
        </p:txBody>
      </p:sp>
      <p:pic>
        <p:nvPicPr>
          <p:cNvPr id="5" name="Picture 4"/>
          <p:cNvPicPr>
            <a:picLocks noChangeAspect="1"/>
          </p:cNvPicPr>
          <p:nvPr/>
        </p:nvPicPr>
        <p:blipFill>
          <a:blip r:embed="rId2"/>
          <a:stretch>
            <a:fillRect/>
          </a:stretch>
        </p:blipFill>
        <p:spPr>
          <a:xfrm>
            <a:off x="2333296" y="3158092"/>
            <a:ext cx="4579884" cy="3309710"/>
          </a:xfrm>
          <a:prstGeom prst="rect">
            <a:avLst/>
          </a:prstGeom>
        </p:spPr>
      </p:pic>
    </p:spTree>
    <p:extLst>
      <p:ext uri="{BB962C8B-B14F-4D97-AF65-F5344CB8AC3E}">
        <p14:creationId xmlns:p14="http://schemas.microsoft.com/office/powerpoint/2010/main" val="206010152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Criminality</a:t>
            </a:r>
          </a:p>
        </p:txBody>
      </p:sp>
      <p:sp>
        <p:nvSpPr>
          <p:cNvPr id="3" name="Content Placeholder 2"/>
          <p:cNvSpPr>
            <a:spLocks noGrp="1"/>
          </p:cNvSpPr>
          <p:nvPr>
            <p:ph idx="1"/>
          </p:nvPr>
        </p:nvSpPr>
        <p:spPr>
          <a:xfrm>
            <a:off x="3894083" y="805602"/>
            <a:ext cx="4621267" cy="586499"/>
          </a:xfrm>
        </p:spPr>
        <p:txBody>
          <a:bodyPr/>
          <a:lstStyle/>
          <a:p>
            <a:pPr marL="0" indent="0">
              <a:buNone/>
            </a:pPr>
            <a:r>
              <a:rPr lang="en-US" dirty="0"/>
              <a:t>K-means, averaging clusters</a:t>
            </a:r>
          </a:p>
        </p:txBody>
      </p:sp>
      <p:pic>
        <p:nvPicPr>
          <p:cNvPr id="4" name="Picture 3"/>
          <p:cNvPicPr>
            <a:picLocks noChangeAspect="1"/>
          </p:cNvPicPr>
          <p:nvPr/>
        </p:nvPicPr>
        <p:blipFill>
          <a:blip r:embed="rId3"/>
          <a:stretch>
            <a:fillRect/>
          </a:stretch>
        </p:blipFill>
        <p:spPr>
          <a:xfrm>
            <a:off x="1878888" y="1690689"/>
            <a:ext cx="5386223" cy="4594131"/>
          </a:xfrm>
          <a:prstGeom prst="rect">
            <a:avLst/>
          </a:prstGeom>
        </p:spPr>
      </p:pic>
    </p:spTree>
    <p:extLst>
      <p:ext uri="{BB962C8B-B14F-4D97-AF65-F5344CB8AC3E}">
        <p14:creationId xmlns:p14="http://schemas.microsoft.com/office/powerpoint/2010/main" val="346635255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biases might exist? Discuss!</a:t>
            </a:r>
          </a:p>
        </p:txBody>
      </p:sp>
      <p:sp>
        <p:nvSpPr>
          <p:cNvPr id="3" name="Content Placeholder 2"/>
          <p:cNvSpPr>
            <a:spLocks noGrp="1"/>
          </p:cNvSpPr>
          <p:nvPr>
            <p:ph idx="1"/>
          </p:nvPr>
        </p:nvSpPr>
        <p:spPr/>
        <p:txBody>
          <a:bodyPr/>
          <a:lstStyle/>
          <a:p>
            <a:r>
              <a:rPr lang="en-US" dirty="0"/>
              <a:t>Selection bias</a:t>
            </a:r>
          </a:p>
          <a:p>
            <a:r>
              <a:rPr lang="en-US" dirty="0"/>
              <a:t>Capture bias</a:t>
            </a:r>
          </a:p>
          <a:p>
            <a:r>
              <a:rPr lang="en-US" dirty="0"/>
              <a:t>Category/label bias</a:t>
            </a:r>
          </a:p>
          <a:p>
            <a:r>
              <a:rPr lang="en-US" dirty="0"/>
              <a:t>Negative set bias</a:t>
            </a:r>
          </a:p>
        </p:txBody>
      </p:sp>
    </p:spTree>
    <p:extLst>
      <p:ext uri="{BB962C8B-B14F-4D97-AF65-F5344CB8AC3E}">
        <p14:creationId xmlns:p14="http://schemas.microsoft.com/office/powerpoint/2010/main" val="171430590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 this real?</a:t>
            </a:r>
          </a:p>
        </p:txBody>
      </p:sp>
      <p:sp>
        <p:nvSpPr>
          <p:cNvPr id="3" name="Content Placeholder 2"/>
          <p:cNvSpPr>
            <a:spLocks noGrp="1"/>
          </p:cNvSpPr>
          <p:nvPr>
            <p:ph idx="1"/>
          </p:nvPr>
        </p:nvSpPr>
        <p:spPr>
          <a:xfrm>
            <a:off x="628650" y="1825625"/>
            <a:ext cx="8058150" cy="4351338"/>
          </a:xfrm>
        </p:spPr>
        <p:txBody>
          <a:bodyPr>
            <a:normAutofit fontScale="70000" lnSpcReduction="20000"/>
          </a:bodyPr>
          <a:lstStyle/>
          <a:p>
            <a:pPr marL="0" indent="0">
              <a:buNone/>
            </a:pPr>
            <a:r>
              <a:rPr lang="en-US" sz="3400" dirty="0"/>
              <a:t>Whatever the case, it needs care! Significant ramifications.</a:t>
            </a:r>
          </a:p>
          <a:p>
            <a:endParaRPr lang="en-US" dirty="0"/>
          </a:p>
          <a:p>
            <a:pPr marL="0" indent="0">
              <a:buNone/>
            </a:pPr>
            <a:r>
              <a:rPr lang="en-US" sz="3400" dirty="0"/>
              <a:t>Can humans do this?</a:t>
            </a:r>
          </a:p>
          <a:p>
            <a:pPr lvl="1"/>
            <a:r>
              <a:rPr lang="en-US" i="1" dirty="0"/>
              <a:t>Small but statistically significant ability to tell criminal from non-criminal in photo.</a:t>
            </a:r>
          </a:p>
          <a:p>
            <a:endParaRPr lang="en-US" dirty="0"/>
          </a:p>
          <a:p>
            <a:pPr marL="0" indent="0">
              <a:buNone/>
            </a:pPr>
            <a:r>
              <a:rPr lang="en-US" sz="2600" dirty="0"/>
              <a:t>Valla, J., Williams, W., &amp; </a:t>
            </a:r>
            <a:r>
              <a:rPr lang="en-US" sz="2600" dirty="0" err="1"/>
              <a:t>Ceci</a:t>
            </a:r>
            <a:r>
              <a:rPr lang="en-US" sz="2600" dirty="0"/>
              <a:t>, S. J. (2011). </a:t>
            </a:r>
          </a:p>
          <a:p>
            <a:pPr marL="0" indent="0">
              <a:buNone/>
            </a:pPr>
            <a:r>
              <a:rPr lang="en-US" sz="2600" dirty="0"/>
              <a:t>The accuracy of inferences about criminality based on facial appearance. </a:t>
            </a:r>
          </a:p>
          <a:p>
            <a:pPr marL="0" indent="0">
              <a:buNone/>
            </a:pPr>
            <a:r>
              <a:rPr lang="en-US" sz="2600" i="1" dirty="0"/>
              <a:t>Journal of Social, Evolutionary, and Cultural Psychology, 5</a:t>
            </a:r>
            <a:r>
              <a:rPr lang="en-US" sz="2600" dirty="0"/>
              <a:t>(1), 66-91</a:t>
            </a:r>
            <a:r>
              <a:rPr lang="en-US" sz="2600" i="1" dirty="0"/>
              <a:t>.</a:t>
            </a:r>
            <a:endParaRPr lang="en-US" sz="2600" dirty="0"/>
          </a:p>
          <a:p>
            <a:endParaRPr lang="en-US" dirty="0"/>
          </a:p>
          <a:p>
            <a:pPr marL="0" indent="0">
              <a:buNone/>
            </a:pPr>
            <a:r>
              <a:rPr lang="en-US" dirty="0"/>
              <a:t>Same biases?</a:t>
            </a:r>
          </a:p>
          <a:p>
            <a:pPr marL="0" indent="0">
              <a:buNone/>
            </a:pPr>
            <a:r>
              <a:rPr lang="en-US" dirty="0"/>
              <a:t>MIT Technology Review has a good overview:</a:t>
            </a:r>
          </a:p>
          <a:p>
            <a:pPr marL="0" indent="0">
              <a:buNone/>
            </a:pPr>
            <a:r>
              <a:rPr lang="en-US" dirty="0">
                <a:hlinkClick r:id="rId3"/>
              </a:rPr>
              <a:t>https://www.technologyreview.com/s/602955/neural-network-learns-to-identify-criminals-by-their-faces/</a:t>
            </a:r>
            <a:r>
              <a:rPr lang="en-US" dirty="0"/>
              <a:t> </a:t>
            </a:r>
          </a:p>
        </p:txBody>
      </p:sp>
    </p:spTree>
    <p:extLst>
      <p:ext uri="{BB962C8B-B14F-4D97-AF65-F5344CB8AC3E}">
        <p14:creationId xmlns:p14="http://schemas.microsoft.com/office/powerpoint/2010/main" val="1059568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fade">
                                      <p:cBhvr>
                                        <p:cTn id="16" dur="500"/>
                                        <p:tgtEl>
                                          <p:spTgt spid="3">
                                            <p:txEl>
                                              <p:pRg st="6" end="6"/>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Effect transition="in" filter="fade">
                                      <p:cBhvr>
                                        <p:cTn id="19" dur="500"/>
                                        <p:tgtEl>
                                          <p:spTgt spid="3">
                                            <p:txEl>
                                              <p:pRg st="7" end="7"/>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9" end="9"/>
                                            </p:txEl>
                                          </p:spTgt>
                                        </p:tgtEl>
                                        <p:attrNameLst>
                                          <p:attrName>style.visibility</p:attrName>
                                        </p:attrNameLst>
                                      </p:cBhvr>
                                      <p:to>
                                        <p:strVal val="visible"/>
                                      </p:to>
                                    </p:set>
                                    <p:animEffect transition="in" filter="fade">
                                      <p:cBhvr>
                                        <p:cTn id="22" dur="500"/>
                                        <p:tgtEl>
                                          <p:spTgt spid="3">
                                            <p:txEl>
                                              <p:pRg st="9" end="9"/>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animEffect transition="in" filter="fade">
                                      <p:cBhvr>
                                        <p:cTn id="27" dur="500"/>
                                        <p:tgtEl>
                                          <p:spTgt spid="3">
                                            <p:txEl>
                                              <p:pRg st="10" end="10"/>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11" end="11"/>
                                            </p:txEl>
                                          </p:spTgt>
                                        </p:tgtEl>
                                        <p:attrNameLst>
                                          <p:attrName>style.visibility</p:attrName>
                                        </p:attrNameLst>
                                      </p:cBhvr>
                                      <p:to>
                                        <p:strVal val="visible"/>
                                      </p:to>
                                    </p:set>
                                    <p:animEffect transition="in" filter="fade">
                                      <p:cBhvr>
                                        <p:cTn id="30"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1890712" y="352425"/>
            <a:ext cx="5362575" cy="6153150"/>
          </a:xfrm>
          <a:prstGeom prst="rect">
            <a:avLst/>
          </a:prstGeom>
        </p:spPr>
      </p:pic>
      <p:sp>
        <p:nvSpPr>
          <p:cNvPr id="5" name="Rectangle 4"/>
          <p:cNvSpPr/>
          <p:nvPr/>
        </p:nvSpPr>
        <p:spPr>
          <a:xfrm>
            <a:off x="5182723" y="6455845"/>
            <a:ext cx="3961277" cy="369332"/>
          </a:xfrm>
          <a:prstGeom prst="rect">
            <a:avLst/>
          </a:prstGeom>
        </p:spPr>
        <p:txBody>
          <a:bodyPr wrap="none">
            <a:spAutoFit/>
          </a:bodyPr>
          <a:lstStyle/>
          <a:p>
            <a:r>
              <a:rPr lang="en-US" dirty="0">
                <a:solidFill>
                  <a:schemeClr val="bg1">
                    <a:lumMod val="50000"/>
                  </a:schemeClr>
                </a:solidFill>
              </a:rPr>
              <a:t>Valla, J., Williams, W., &amp; </a:t>
            </a:r>
            <a:r>
              <a:rPr lang="en-US" dirty="0" err="1">
                <a:solidFill>
                  <a:schemeClr val="bg1">
                    <a:lumMod val="50000"/>
                  </a:schemeClr>
                </a:solidFill>
              </a:rPr>
              <a:t>Ceci</a:t>
            </a:r>
            <a:r>
              <a:rPr lang="en-US" dirty="0">
                <a:solidFill>
                  <a:schemeClr val="bg1">
                    <a:lumMod val="50000"/>
                  </a:schemeClr>
                </a:solidFill>
              </a:rPr>
              <a:t>, S. J. (2011)</a:t>
            </a:r>
          </a:p>
        </p:txBody>
      </p:sp>
    </p:spTree>
    <p:extLst>
      <p:ext uri="{BB962C8B-B14F-4D97-AF65-F5344CB8AC3E}">
        <p14:creationId xmlns:p14="http://schemas.microsoft.com/office/powerpoint/2010/main" val="81327643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FA5C3-E7CF-4010-80F4-1B63F52B7EC3}"/>
              </a:ext>
            </a:extLst>
          </p:cNvPr>
          <p:cNvSpPr>
            <a:spLocks noGrp="1"/>
          </p:cNvSpPr>
          <p:nvPr>
            <p:ph type="title"/>
          </p:nvPr>
        </p:nvSpPr>
        <p:spPr/>
        <p:txBody>
          <a:bodyPr/>
          <a:lstStyle/>
          <a:p>
            <a:r>
              <a:rPr lang="en-US" dirty="0"/>
              <a:t>This one must be an art project…</a:t>
            </a:r>
          </a:p>
        </p:txBody>
      </p:sp>
      <p:sp>
        <p:nvSpPr>
          <p:cNvPr id="3" name="Content Placeholder 2">
            <a:extLst>
              <a:ext uri="{FF2B5EF4-FFF2-40B4-BE49-F238E27FC236}">
                <a16:creationId xmlns:a16="http://schemas.microsoft.com/office/drawing/2014/main" id="{F090E51F-18CB-43E5-B078-A28972C1AA4C}"/>
              </a:ext>
            </a:extLst>
          </p:cNvPr>
          <p:cNvSpPr>
            <a:spLocks noGrp="1"/>
          </p:cNvSpPr>
          <p:nvPr>
            <p:ph idx="1"/>
          </p:nvPr>
        </p:nvSpPr>
        <p:spPr>
          <a:xfrm>
            <a:off x="628650" y="1825625"/>
            <a:ext cx="7886700" cy="4351338"/>
          </a:xfrm>
        </p:spPr>
        <p:txBody>
          <a:bodyPr/>
          <a:lstStyle/>
          <a:p>
            <a:pPr marL="0" indent="0">
              <a:buNone/>
            </a:pPr>
            <a:r>
              <a:rPr lang="en-US" dirty="0" err="1"/>
              <a:t>Faception</a:t>
            </a:r>
            <a:r>
              <a:rPr lang="en-US" dirty="0"/>
              <a:t> – “New A.I. Analyzes Facial Structure To See Who's A Terrorist</a:t>
            </a:r>
            <a:r>
              <a:rPr lang="en-US" b="1" dirty="0"/>
              <a:t>”</a:t>
            </a:r>
            <a:endParaRPr lang="en-US" dirty="0"/>
          </a:p>
          <a:p>
            <a:pPr lvl="1"/>
            <a:r>
              <a:rPr lang="en-US" dirty="0"/>
              <a:t>https://www.popsci.com/start-up-is-selling-ai-that-claims-to-identify-terrorists-based-on-their-face</a:t>
            </a:r>
          </a:p>
        </p:txBody>
      </p:sp>
      <p:pic>
        <p:nvPicPr>
          <p:cNvPr id="5" name="Picture 4">
            <a:extLst>
              <a:ext uri="{FF2B5EF4-FFF2-40B4-BE49-F238E27FC236}">
                <a16:creationId xmlns:a16="http://schemas.microsoft.com/office/drawing/2014/main" id="{2F74B6F4-2209-47A6-82F5-15035A04B334}"/>
              </a:ext>
            </a:extLst>
          </p:cNvPr>
          <p:cNvPicPr>
            <a:picLocks noChangeAspect="1"/>
          </p:cNvPicPr>
          <p:nvPr/>
        </p:nvPicPr>
        <p:blipFill>
          <a:blip r:embed="rId2"/>
          <a:stretch>
            <a:fillRect/>
          </a:stretch>
        </p:blipFill>
        <p:spPr>
          <a:xfrm>
            <a:off x="1156290" y="0"/>
            <a:ext cx="6831419" cy="6858000"/>
          </a:xfrm>
          <a:prstGeom prst="rect">
            <a:avLst/>
          </a:prstGeom>
        </p:spPr>
      </p:pic>
    </p:spTree>
    <p:extLst>
      <p:ext uri="{BB962C8B-B14F-4D97-AF65-F5344CB8AC3E}">
        <p14:creationId xmlns:p14="http://schemas.microsoft.com/office/powerpoint/2010/main" val="2200095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D350B-A3DF-41DD-A382-DFC3054D4BC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9DA099D-882C-4CA3-AE08-A650A1B4312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25FD13A-545E-43C9-8518-3B533D71B4E3}"/>
              </a:ext>
            </a:extLst>
          </p:cNvPr>
          <p:cNvPicPr>
            <a:picLocks noChangeAspect="1"/>
          </p:cNvPicPr>
          <p:nvPr/>
        </p:nvPicPr>
        <p:blipFill>
          <a:blip r:embed="rId2"/>
          <a:stretch>
            <a:fillRect/>
          </a:stretch>
        </p:blipFill>
        <p:spPr>
          <a:xfrm>
            <a:off x="1052059" y="0"/>
            <a:ext cx="7039881" cy="6858000"/>
          </a:xfrm>
          <a:prstGeom prst="rect">
            <a:avLst/>
          </a:prstGeom>
        </p:spPr>
      </p:pic>
    </p:spTree>
    <p:extLst>
      <p:ext uri="{BB962C8B-B14F-4D97-AF65-F5344CB8AC3E}">
        <p14:creationId xmlns:p14="http://schemas.microsoft.com/office/powerpoint/2010/main" val="123642878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r>
              <a:rPr lang="en-US" dirty="0"/>
              <a:t>“Guns don't kill people, </a:t>
            </a:r>
            <a:r>
              <a:rPr lang="en-US" i="1" dirty="0"/>
              <a:t>people</a:t>
            </a:r>
            <a:r>
              <a:rPr lang="en-US" dirty="0"/>
              <a:t> kill people!”</a:t>
            </a:r>
          </a:p>
          <a:p>
            <a:pPr marL="0" indent="0">
              <a:buNone/>
            </a:pPr>
            <a:endParaRPr lang="en-US" dirty="0"/>
          </a:p>
          <a:p>
            <a:pPr marL="0" indent="0">
              <a:buNone/>
            </a:pPr>
            <a:endParaRPr lang="en-US" dirty="0"/>
          </a:p>
          <a:p>
            <a:pPr marL="0" indent="0" algn="ctr">
              <a:buNone/>
            </a:pPr>
            <a:r>
              <a:rPr lang="en-US" dirty="0"/>
              <a:t>“Machine learning doesn’t kill people, </a:t>
            </a:r>
            <a:br>
              <a:rPr lang="en-US" dirty="0"/>
            </a:br>
            <a:r>
              <a:rPr lang="en-US" i="1" dirty="0"/>
              <a:t>training data </a:t>
            </a:r>
            <a:r>
              <a:rPr lang="en-US" dirty="0"/>
              <a:t>kills people!”</a:t>
            </a:r>
          </a:p>
          <a:p>
            <a:pPr marL="0" indent="0" algn="ctr">
              <a:buNone/>
            </a:pPr>
            <a:r>
              <a:rPr lang="en-US" sz="2000" dirty="0"/>
              <a:t>					- </a:t>
            </a:r>
            <a:r>
              <a:rPr lang="en-US" sz="2000" i="1" dirty="0"/>
              <a:t>ML community, all the time.</a:t>
            </a:r>
          </a:p>
        </p:txBody>
      </p:sp>
      <p:pic>
        <p:nvPicPr>
          <p:cNvPr id="2" name="Picture 1"/>
          <p:cNvPicPr>
            <a:picLocks noChangeAspect="1"/>
          </p:cNvPicPr>
          <p:nvPr/>
        </p:nvPicPr>
        <p:blipFill rotWithShape="1">
          <a:blip r:embed="rId3"/>
          <a:srcRect l="5487" t="7681" r="35847"/>
          <a:stretch/>
        </p:blipFill>
        <p:spPr>
          <a:xfrm>
            <a:off x="9334500" y="6261100"/>
            <a:ext cx="3632200" cy="1011238"/>
          </a:xfrm>
          <a:prstGeom prst="rect">
            <a:avLst/>
          </a:prstGeom>
        </p:spPr>
      </p:pic>
      <p:sp>
        <p:nvSpPr>
          <p:cNvPr id="4" name="TextBox 3"/>
          <p:cNvSpPr txBox="1"/>
          <p:nvPr/>
        </p:nvSpPr>
        <p:spPr>
          <a:xfrm>
            <a:off x="7912100" y="6388100"/>
            <a:ext cx="1231900" cy="369332"/>
          </a:xfrm>
          <a:prstGeom prst="rect">
            <a:avLst/>
          </a:prstGeom>
          <a:noFill/>
        </p:spPr>
        <p:txBody>
          <a:bodyPr wrap="square" rtlCol="0">
            <a:spAutoFit/>
          </a:bodyPr>
          <a:lstStyle/>
          <a:p>
            <a:r>
              <a:rPr lang="en-US" dirty="0">
                <a:solidFill>
                  <a:schemeClr val="bg1">
                    <a:lumMod val="50000"/>
                  </a:schemeClr>
                </a:solidFill>
              </a:rPr>
              <a:t>@</a:t>
            </a:r>
            <a:r>
              <a:rPr lang="en-US" dirty="0" err="1">
                <a:solidFill>
                  <a:schemeClr val="bg1">
                    <a:lumMod val="50000"/>
                  </a:schemeClr>
                </a:solidFill>
              </a:rPr>
              <a:t>vielmetti</a:t>
            </a:r>
            <a:endParaRPr lang="en-US" dirty="0">
              <a:solidFill>
                <a:schemeClr val="bg1">
                  <a:lumMod val="50000"/>
                </a:schemeClr>
              </a:solidFill>
            </a:endParaRPr>
          </a:p>
        </p:txBody>
      </p:sp>
    </p:spTree>
    <p:extLst>
      <p:ext uri="{BB962C8B-B14F-4D97-AF65-F5344CB8AC3E}">
        <p14:creationId xmlns:p14="http://schemas.microsoft.com/office/powerpoint/2010/main" val="4122146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Dataset improvement: MS COCO</a:t>
            </a:r>
          </a:p>
        </p:txBody>
      </p:sp>
      <p:pic>
        <p:nvPicPr>
          <p:cNvPr id="4" name="Content Placeholder 3"/>
          <p:cNvPicPr>
            <a:picLocks noGrp="1" noChangeAspect="1"/>
          </p:cNvPicPr>
          <p:nvPr>
            <p:ph idx="1"/>
          </p:nvPr>
        </p:nvPicPr>
        <p:blipFill>
          <a:blip r:embed="rId2"/>
          <a:stretch>
            <a:fillRect/>
          </a:stretch>
        </p:blipFill>
        <p:spPr>
          <a:xfrm>
            <a:off x="1188717" y="1810385"/>
            <a:ext cx="2819406" cy="4351338"/>
          </a:xfrm>
          <a:prstGeom prst="rect">
            <a:avLst/>
          </a:prstGeom>
        </p:spPr>
      </p:pic>
      <p:pic>
        <p:nvPicPr>
          <p:cNvPr id="5" name="Picture 4"/>
          <p:cNvPicPr>
            <a:picLocks noChangeAspect="1"/>
          </p:cNvPicPr>
          <p:nvPr/>
        </p:nvPicPr>
        <p:blipFill>
          <a:blip r:embed="rId3"/>
          <a:stretch>
            <a:fillRect/>
          </a:stretch>
        </p:blipFill>
        <p:spPr>
          <a:xfrm>
            <a:off x="4660583" y="1810385"/>
            <a:ext cx="3430724" cy="4224337"/>
          </a:xfrm>
          <a:prstGeom prst="rect">
            <a:avLst/>
          </a:prstGeom>
        </p:spPr>
      </p:pic>
    </p:spTree>
    <p:extLst>
      <p:ext uri="{BB962C8B-B14F-4D97-AF65-F5344CB8AC3E}">
        <p14:creationId xmlns:p14="http://schemas.microsoft.com/office/powerpoint/2010/main" val="129070709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Help Do Something About It: Upcoming Hackathon</a:t>
            </a:r>
          </a:p>
        </p:txBody>
      </p:sp>
      <p:sp>
        <p:nvSpPr>
          <p:cNvPr id="3" name="Content Placeholder 2"/>
          <p:cNvSpPr>
            <a:spLocks noGrp="1"/>
          </p:cNvSpPr>
          <p:nvPr>
            <p:ph idx="1"/>
          </p:nvPr>
        </p:nvSpPr>
        <p:spPr/>
        <p:txBody>
          <a:bodyPr>
            <a:normAutofit/>
          </a:bodyPr>
          <a:lstStyle/>
          <a:p>
            <a:pPr marL="0" indent="0">
              <a:buNone/>
            </a:pPr>
            <a:r>
              <a:rPr lang="en-US" dirty="0"/>
              <a:t>May 11</a:t>
            </a:r>
            <a:r>
              <a:rPr lang="en-US" baseline="30000" dirty="0"/>
              <a:t>th</a:t>
            </a:r>
            <a:r>
              <a:rPr lang="en-US" dirty="0"/>
              <a:t> 2017 @ Microsoft New England in Boston</a:t>
            </a:r>
          </a:p>
          <a:p>
            <a:pPr marL="0" indent="0">
              <a:buNone/>
            </a:pPr>
            <a:r>
              <a:rPr lang="en-US" dirty="0"/>
              <a:t>Organized by New England Machine Learning Day</a:t>
            </a:r>
          </a:p>
          <a:p>
            <a:pPr marL="0" indent="0">
              <a:buNone/>
            </a:pPr>
            <a:r>
              <a:rPr lang="en-US" b="1" dirty="0"/>
              <a:t>Hacking Bias in ML </a:t>
            </a:r>
          </a:p>
          <a:p>
            <a:pPr marL="0" indent="0">
              <a:buNone/>
            </a:pPr>
            <a:endParaRPr lang="en-US" b="1" dirty="0"/>
          </a:p>
          <a:p>
            <a:pPr marL="0" indent="0">
              <a:buNone/>
            </a:pPr>
            <a:r>
              <a:rPr lang="en-US" dirty="0"/>
              <a:t>Ex-Brown PhD will be there - </a:t>
            </a:r>
            <a:r>
              <a:rPr lang="en-US" i="1" dirty="0"/>
              <a:t>Genevieve Patterson</a:t>
            </a:r>
            <a:endParaRPr lang="en-US" i="1" dirty="0">
              <a:hlinkClick r:id="rId2"/>
            </a:endParaRPr>
          </a:p>
          <a:p>
            <a:pPr marL="0" indent="0">
              <a:buNone/>
            </a:pPr>
            <a:endParaRPr lang="en-US" dirty="0">
              <a:hlinkClick r:id="rId2"/>
            </a:endParaRPr>
          </a:p>
          <a:p>
            <a:pPr marL="0" indent="0">
              <a:buNone/>
            </a:pPr>
            <a:r>
              <a:rPr lang="en-US" dirty="0">
                <a:hlinkClick r:id="rId2"/>
              </a:rPr>
              <a:t>https://www.eventbrite.com/e/new-england-machine-learning-hackathon-hacking-bias-in-ml-tickets-32951771636?aff=NEML</a:t>
            </a:r>
            <a:endParaRPr lang="en-US" dirty="0"/>
          </a:p>
        </p:txBody>
      </p:sp>
    </p:spTree>
    <p:extLst>
      <p:ext uri="{BB962C8B-B14F-4D97-AF65-F5344CB8AC3E}">
        <p14:creationId xmlns:p14="http://schemas.microsoft.com/office/powerpoint/2010/main" val="155882232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Decent Pew Overview on Big Picture</a:t>
            </a:r>
          </a:p>
        </p:txBody>
      </p:sp>
      <p:sp>
        <p:nvSpPr>
          <p:cNvPr id="3" name="Content Placeholder 2"/>
          <p:cNvSpPr>
            <a:spLocks noGrp="1"/>
          </p:cNvSpPr>
          <p:nvPr>
            <p:ph idx="1"/>
          </p:nvPr>
        </p:nvSpPr>
        <p:spPr>
          <a:xfrm>
            <a:off x="628650" y="1825624"/>
            <a:ext cx="7886700" cy="5168299"/>
          </a:xfrm>
        </p:spPr>
        <p:txBody>
          <a:bodyPr>
            <a:normAutofit lnSpcReduction="10000"/>
          </a:bodyPr>
          <a:lstStyle/>
          <a:p>
            <a:pPr marL="0" indent="0">
              <a:buNone/>
            </a:pPr>
            <a:r>
              <a:rPr lang="en-US" dirty="0" err="1"/>
              <a:t>Rainie</a:t>
            </a:r>
            <a:r>
              <a:rPr lang="en-US" dirty="0"/>
              <a:t> and Anderson</a:t>
            </a:r>
          </a:p>
          <a:p>
            <a:pPr marL="0" indent="0">
              <a:buNone/>
            </a:pPr>
            <a:r>
              <a:rPr lang="en-US" i="1" dirty="0"/>
              <a:t>Code-Dependent: </a:t>
            </a:r>
          </a:p>
          <a:p>
            <a:pPr marL="0" indent="0">
              <a:buNone/>
            </a:pPr>
            <a:r>
              <a:rPr lang="en-US" i="1" dirty="0"/>
              <a:t>Pros and Cons of the </a:t>
            </a:r>
          </a:p>
          <a:p>
            <a:pPr marL="0" indent="0">
              <a:buNone/>
            </a:pPr>
            <a:r>
              <a:rPr lang="en-US" i="1" dirty="0"/>
              <a:t>Algorithm Age</a:t>
            </a:r>
          </a:p>
          <a:p>
            <a:pPr marL="0" indent="0">
              <a:buNone/>
            </a:pPr>
            <a:endParaRPr lang="en-US" dirty="0"/>
          </a:p>
          <a:p>
            <a:pPr marL="0" indent="0">
              <a:buNone/>
            </a:pPr>
            <a:endParaRPr lang="en-US" dirty="0"/>
          </a:p>
          <a:p>
            <a:endParaRPr lang="en-US" dirty="0"/>
          </a:p>
          <a:p>
            <a:endParaRPr lang="en-US" dirty="0"/>
          </a:p>
          <a:p>
            <a:endParaRPr lang="en-US" dirty="0"/>
          </a:p>
          <a:p>
            <a:pPr marL="0" indent="0">
              <a:buNone/>
            </a:pPr>
            <a:r>
              <a:rPr lang="en-US" sz="2000" dirty="0"/>
              <a:t>http://www.pewinternet.org/2017/02/08/code-dependent-pros-and-cons-of-the-algorithm-age/</a:t>
            </a:r>
          </a:p>
        </p:txBody>
      </p:sp>
      <p:pic>
        <p:nvPicPr>
          <p:cNvPr id="5" name="Picture 4"/>
          <p:cNvPicPr>
            <a:picLocks noChangeAspect="1"/>
          </p:cNvPicPr>
          <p:nvPr/>
        </p:nvPicPr>
        <p:blipFill>
          <a:blip r:embed="rId3"/>
          <a:stretch>
            <a:fillRect/>
          </a:stretch>
        </p:blipFill>
        <p:spPr>
          <a:xfrm>
            <a:off x="4141005" y="1825624"/>
            <a:ext cx="4374345" cy="3941116"/>
          </a:xfrm>
          <a:prstGeom prst="rect">
            <a:avLst/>
          </a:prstGeom>
        </p:spPr>
      </p:pic>
    </p:spTree>
    <p:extLst>
      <p:ext uri="{BB962C8B-B14F-4D97-AF65-F5344CB8AC3E}">
        <p14:creationId xmlns:p14="http://schemas.microsoft.com/office/powerpoint/2010/main" val="243057235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862A7-0964-4BE1-A39B-F0A2F60CE2DE}"/>
              </a:ext>
            </a:extLst>
          </p:cNvPr>
          <p:cNvSpPr>
            <a:spLocks noGrp="1"/>
          </p:cNvSpPr>
          <p:nvPr>
            <p:ph type="title"/>
          </p:nvPr>
        </p:nvSpPr>
        <p:spPr/>
        <p:txBody>
          <a:bodyPr/>
          <a:lstStyle/>
          <a:p>
            <a:r>
              <a:rPr lang="en-US" dirty="0"/>
              <a:t>Brookings Report</a:t>
            </a:r>
          </a:p>
        </p:txBody>
      </p:sp>
      <p:sp>
        <p:nvSpPr>
          <p:cNvPr id="3" name="Content Placeholder 2">
            <a:extLst>
              <a:ext uri="{FF2B5EF4-FFF2-40B4-BE49-F238E27FC236}">
                <a16:creationId xmlns:a16="http://schemas.microsoft.com/office/drawing/2014/main" id="{037BBAF9-6903-4628-ABBB-9B28ED32A60F}"/>
              </a:ext>
            </a:extLst>
          </p:cNvPr>
          <p:cNvSpPr>
            <a:spLocks noGrp="1"/>
          </p:cNvSpPr>
          <p:nvPr>
            <p:ph idx="1"/>
          </p:nvPr>
        </p:nvSpPr>
        <p:spPr/>
        <p:txBody>
          <a:bodyPr>
            <a:normAutofit/>
          </a:bodyPr>
          <a:lstStyle/>
          <a:p>
            <a:pPr marL="0" indent="0" fontAlgn="base">
              <a:buNone/>
            </a:pPr>
            <a:r>
              <a:rPr lang="en-US" b="1" dirty="0"/>
              <a:t>Algorithmic bias detection and mitigation: Best practices and policies to reduce consumer harms</a:t>
            </a:r>
          </a:p>
          <a:p>
            <a:pPr marL="0" indent="0">
              <a:buNone/>
            </a:pPr>
            <a:r>
              <a:rPr lang="en-US" b="1" dirty="0">
                <a:hlinkClick r:id="rId2"/>
              </a:rPr>
              <a:t>Nicol Turner Lee</a:t>
            </a:r>
            <a:r>
              <a:rPr lang="en-US" dirty="0"/>
              <a:t>, </a:t>
            </a:r>
            <a:r>
              <a:rPr lang="en-US" b="1" dirty="0">
                <a:hlinkClick r:id="rId3"/>
              </a:rPr>
              <a:t>Paul Resnick</a:t>
            </a:r>
            <a:r>
              <a:rPr lang="en-US" dirty="0"/>
              <a:t>, and </a:t>
            </a:r>
            <a:r>
              <a:rPr lang="en-US" b="1" dirty="0">
                <a:hlinkClick r:id="rId4"/>
              </a:rPr>
              <a:t>Genie Barton</a:t>
            </a:r>
            <a:endParaRPr lang="en-US" b="1" dirty="0"/>
          </a:p>
          <a:p>
            <a:pPr marL="0" indent="0">
              <a:buNone/>
            </a:pPr>
            <a:r>
              <a:rPr lang="en-US" dirty="0"/>
              <a:t>May 22, 2019</a:t>
            </a:r>
            <a:endParaRPr lang="en-US" dirty="0">
              <a:hlinkClick r:id="rId5"/>
            </a:endParaRPr>
          </a:p>
          <a:p>
            <a:pPr marL="0" indent="0">
              <a:buNone/>
            </a:pPr>
            <a:endParaRPr lang="en-US" dirty="0">
              <a:hlinkClick r:id="rId5"/>
            </a:endParaRPr>
          </a:p>
          <a:p>
            <a:pPr marL="0" indent="0">
              <a:buNone/>
            </a:pPr>
            <a:r>
              <a:rPr lang="en-US">
                <a:hlinkClick r:id="rId6"/>
              </a:rPr>
              <a:t>https://www.brookings.edu/research/algorithmic-bias-detection-and-mitigation-best-practices-and-policies-to-reduce-consumer-harms/</a:t>
            </a:r>
            <a:endParaRPr lang="en-US" dirty="0">
              <a:hlinkClick r:id="rId5"/>
            </a:endParaRPr>
          </a:p>
        </p:txBody>
      </p:sp>
    </p:spTree>
    <p:extLst>
      <p:ext uri="{BB962C8B-B14F-4D97-AF65-F5344CB8AC3E}">
        <p14:creationId xmlns:p14="http://schemas.microsoft.com/office/powerpoint/2010/main" val="348581301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F71F-7F53-49B8-BDDC-DBC58593E041}"/>
              </a:ext>
            </a:extLst>
          </p:cNvPr>
          <p:cNvSpPr>
            <a:spLocks noGrp="1"/>
          </p:cNvSpPr>
          <p:nvPr>
            <p:ph type="title"/>
          </p:nvPr>
        </p:nvSpPr>
        <p:spPr/>
        <p:txBody>
          <a:bodyPr/>
          <a:lstStyle/>
          <a:p>
            <a:r>
              <a:rPr lang="en-US" dirty="0"/>
              <a:t>Help Do Something About It</a:t>
            </a:r>
          </a:p>
        </p:txBody>
      </p:sp>
      <p:sp>
        <p:nvSpPr>
          <p:cNvPr id="3" name="Content Placeholder 2">
            <a:extLst>
              <a:ext uri="{FF2B5EF4-FFF2-40B4-BE49-F238E27FC236}">
                <a16:creationId xmlns:a16="http://schemas.microsoft.com/office/drawing/2014/main" id="{63C09515-5E69-47DB-895D-9CA769DF1A6C}"/>
              </a:ext>
            </a:extLst>
          </p:cNvPr>
          <p:cNvSpPr>
            <a:spLocks noGrp="1"/>
          </p:cNvSpPr>
          <p:nvPr>
            <p:ph idx="1"/>
          </p:nvPr>
        </p:nvSpPr>
        <p:spPr/>
        <p:txBody>
          <a:bodyPr/>
          <a:lstStyle/>
          <a:p>
            <a:pPr marL="0" indent="0">
              <a:buNone/>
            </a:pPr>
            <a:r>
              <a:rPr lang="en-US" dirty="0"/>
              <a:t>Joy </a:t>
            </a:r>
            <a:r>
              <a:rPr lang="en-US" dirty="0" err="1"/>
              <a:t>Buolamwini</a:t>
            </a:r>
            <a:endParaRPr lang="en-US" dirty="0"/>
          </a:p>
          <a:p>
            <a:pPr marL="0" indent="0">
              <a:buNone/>
            </a:pPr>
            <a:r>
              <a:rPr lang="en-US" dirty="0">
                <a:hlinkClick r:id="rId2"/>
              </a:rPr>
              <a:t>https://www.theguardian.com/technology/2017/may/28/joy-buolamwini-when-algorithms-are-racist-facial-recognition-bias/</a:t>
            </a:r>
            <a:r>
              <a:rPr lang="en-US" dirty="0"/>
              <a:t> </a:t>
            </a:r>
          </a:p>
          <a:p>
            <a:pPr marL="0" indent="0">
              <a:buNone/>
            </a:pPr>
            <a:endParaRPr lang="en-US" dirty="0"/>
          </a:p>
          <a:p>
            <a:pPr marL="0" indent="0">
              <a:buNone/>
            </a:pPr>
            <a:r>
              <a:rPr lang="en-US" dirty="0"/>
              <a:t>Founded ‘Algorithmic Justice League’</a:t>
            </a:r>
          </a:p>
          <a:p>
            <a:pPr marL="0" indent="0">
              <a:buNone/>
            </a:pPr>
            <a:r>
              <a:rPr lang="en-US" dirty="0">
                <a:hlinkClick r:id="rId3"/>
              </a:rPr>
              <a:t>https://www.ajlunited.org/</a:t>
            </a:r>
            <a:r>
              <a:rPr lang="en-US" dirty="0"/>
              <a:t> </a:t>
            </a:r>
          </a:p>
          <a:p>
            <a:pPr marL="0" indent="0">
              <a:buNone/>
            </a:pPr>
            <a:endParaRPr lang="en-US" dirty="0"/>
          </a:p>
        </p:txBody>
      </p:sp>
      <p:pic>
        <p:nvPicPr>
          <p:cNvPr id="4" name="Picture 3">
            <a:extLst>
              <a:ext uri="{FF2B5EF4-FFF2-40B4-BE49-F238E27FC236}">
                <a16:creationId xmlns:a16="http://schemas.microsoft.com/office/drawing/2014/main" id="{C068BE53-8485-487B-802B-C40B28B7CA70}"/>
              </a:ext>
            </a:extLst>
          </p:cNvPr>
          <p:cNvPicPr>
            <a:picLocks noChangeAspect="1"/>
          </p:cNvPicPr>
          <p:nvPr/>
        </p:nvPicPr>
        <p:blipFill>
          <a:blip r:embed="rId4"/>
          <a:stretch>
            <a:fillRect/>
          </a:stretch>
        </p:blipFill>
        <p:spPr>
          <a:xfrm>
            <a:off x="6609033" y="4001294"/>
            <a:ext cx="828675" cy="838200"/>
          </a:xfrm>
          <a:prstGeom prst="rect">
            <a:avLst/>
          </a:prstGeom>
        </p:spPr>
      </p:pic>
    </p:spTree>
    <p:extLst>
      <p:ext uri="{BB962C8B-B14F-4D97-AF65-F5344CB8AC3E}">
        <p14:creationId xmlns:p14="http://schemas.microsoft.com/office/powerpoint/2010/main" val="282407087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CA27A-CD66-4AAD-BCC6-CC4077DE9BA8}"/>
              </a:ext>
            </a:extLst>
          </p:cNvPr>
          <p:cNvSpPr>
            <a:spLocks noGrp="1"/>
          </p:cNvSpPr>
          <p:nvPr>
            <p:ph type="title"/>
          </p:nvPr>
        </p:nvSpPr>
        <p:spPr/>
        <p:txBody>
          <a:bodyPr/>
          <a:lstStyle/>
          <a:p>
            <a:r>
              <a:rPr lang="en-US" dirty="0"/>
              <a:t>Look at Joy’s paper on face bias in commercial </a:t>
            </a:r>
            <a:r>
              <a:rPr lang="en-US" dirty="0" err="1"/>
              <a:t>softwares</a:t>
            </a:r>
            <a:endParaRPr lang="en-US" dirty="0"/>
          </a:p>
        </p:txBody>
      </p:sp>
      <p:pic>
        <p:nvPicPr>
          <p:cNvPr id="4" name="Content Placeholder 3">
            <a:extLst>
              <a:ext uri="{FF2B5EF4-FFF2-40B4-BE49-F238E27FC236}">
                <a16:creationId xmlns:a16="http://schemas.microsoft.com/office/drawing/2014/main" id="{0DE048EE-40D7-4C47-8D33-7CF065F41FCB}"/>
              </a:ext>
            </a:extLst>
          </p:cNvPr>
          <p:cNvPicPr>
            <a:picLocks noGrp="1" noChangeAspect="1"/>
          </p:cNvPicPr>
          <p:nvPr>
            <p:ph idx="1"/>
          </p:nvPr>
        </p:nvPicPr>
        <p:blipFill rotWithShape="1">
          <a:blip r:embed="rId3"/>
          <a:srcRect b="1322"/>
          <a:stretch/>
        </p:blipFill>
        <p:spPr>
          <a:xfrm>
            <a:off x="1935212" y="1825625"/>
            <a:ext cx="5273576" cy="4293821"/>
          </a:xfrm>
          <a:prstGeom prst="rect">
            <a:avLst/>
          </a:prstGeom>
        </p:spPr>
      </p:pic>
      <p:sp>
        <p:nvSpPr>
          <p:cNvPr id="3" name="TextBox 2">
            <a:extLst>
              <a:ext uri="{FF2B5EF4-FFF2-40B4-BE49-F238E27FC236}">
                <a16:creationId xmlns:a16="http://schemas.microsoft.com/office/drawing/2014/main" id="{E8887559-A241-457C-8B7E-622F97AC7B9E}"/>
              </a:ext>
            </a:extLst>
          </p:cNvPr>
          <p:cNvSpPr txBox="1"/>
          <p:nvPr/>
        </p:nvSpPr>
        <p:spPr>
          <a:xfrm>
            <a:off x="7372912" y="6459415"/>
            <a:ext cx="1935212" cy="369332"/>
          </a:xfrm>
          <a:prstGeom prst="rect">
            <a:avLst/>
          </a:prstGeom>
          <a:noFill/>
        </p:spPr>
        <p:txBody>
          <a:bodyPr wrap="square" rtlCol="0">
            <a:spAutoFit/>
          </a:bodyPr>
          <a:lstStyle/>
          <a:p>
            <a:r>
              <a:rPr lang="en-US" dirty="0">
                <a:solidFill>
                  <a:schemeClr val="bg1">
                    <a:lumMod val="50000"/>
                  </a:schemeClr>
                </a:solidFill>
              </a:rPr>
              <a:t>[New York Times]</a:t>
            </a:r>
          </a:p>
        </p:txBody>
      </p:sp>
    </p:spTree>
    <p:extLst>
      <p:ext uri="{BB962C8B-B14F-4D97-AF65-F5344CB8AC3E}">
        <p14:creationId xmlns:p14="http://schemas.microsoft.com/office/powerpoint/2010/main" val="125599663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1A27D-71A3-48CD-91CA-DA0F92965FDB}"/>
              </a:ext>
            </a:extLst>
          </p:cNvPr>
          <p:cNvSpPr>
            <a:spLocks noGrp="1"/>
          </p:cNvSpPr>
          <p:nvPr>
            <p:ph type="title"/>
          </p:nvPr>
        </p:nvSpPr>
        <p:spPr/>
        <p:txBody>
          <a:bodyPr/>
          <a:lstStyle/>
          <a:p>
            <a:r>
              <a:rPr lang="en-US" dirty="0"/>
              <a:t>Effect of public shaming on face recognition databases</a:t>
            </a:r>
          </a:p>
        </p:txBody>
      </p:sp>
      <p:sp>
        <p:nvSpPr>
          <p:cNvPr id="3" name="Content Placeholder 2">
            <a:extLst>
              <a:ext uri="{FF2B5EF4-FFF2-40B4-BE49-F238E27FC236}">
                <a16:creationId xmlns:a16="http://schemas.microsoft.com/office/drawing/2014/main" id="{27A93008-19E3-4E3A-9A90-D51A813D9D29}"/>
              </a:ext>
            </a:extLst>
          </p:cNvPr>
          <p:cNvSpPr>
            <a:spLocks noGrp="1"/>
          </p:cNvSpPr>
          <p:nvPr>
            <p:ph idx="1"/>
          </p:nvPr>
        </p:nvSpPr>
        <p:spPr/>
        <p:txBody>
          <a:bodyPr>
            <a:normAutofit fontScale="62500" lnSpcReduction="20000"/>
          </a:bodyPr>
          <a:lstStyle/>
          <a:p>
            <a:pPr marL="0" indent="0">
              <a:buNone/>
            </a:pPr>
            <a:r>
              <a:rPr lang="en-US" dirty="0">
                <a:hlinkClick r:id="rId3"/>
              </a:rPr>
              <a:t>https://www.engadget.com/2019/01/25/amazon-rekognition-facial-analysis-gender-race-bias-mit/</a:t>
            </a:r>
            <a:endParaRPr lang="en-US" dirty="0"/>
          </a:p>
          <a:p>
            <a:pPr marL="0" indent="0">
              <a:buNone/>
            </a:pPr>
            <a:r>
              <a:rPr lang="en-US" dirty="0"/>
              <a:t>The paper: </a:t>
            </a:r>
            <a:r>
              <a:rPr lang="en-US" dirty="0">
                <a:hlinkClick r:id="rId4"/>
              </a:rPr>
              <a:t>http://www.aies-conference.com/wp-content/uploads/2019/01/AIES-19_paper_223.pdf</a:t>
            </a:r>
            <a:endParaRPr lang="en-US" dirty="0"/>
          </a:p>
          <a:p>
            <a:endParaRPr lang="en-US" dirty="0"/>
          </a:p>
          <a:p>
            <a:pPr marL="0" indent="0">
              <a:buNone/>
            </a:pPr>
            <a:r>
              <a:rPr lang="en-US" dirty="0"/>
              <a:t>“However, Amazon has disputed the results of MIT's tests, which took place over the course of 2018. It argued the researchers hadn't used the current version of </a:t>
            </a:r>
            <a:r>
              <a:rPr lang="en-US" dirty="0" err="1"/>
              <a:t>Rekognition</a:t>
            </a:r>
            <a:r>
              <a:rPr lang="en-US" dirty="0"/>
              <a:t>, and said the gender identification test used facial analysis (which picks out faces from images and assigns generic attributes to them), rather than facial recognition, which looks for a match for a specific face. It noted that they are distinct software packages.”</a:t>
            </a:r>
          </a:p>
          <a:p>
            <a:pPr marL="0" indent="0">
              <a:buNone/>
            </a:pPr>
            <a:endParaRPr lang="en-US" dirty="0"/>
          </a:p>
          <a:p>
            <a:pPr marL="0" indent="0">
              <a:buNone/>
            </a:pPr>
            <a:r>
              <a:rPr lang="en-US" dirty="0"/>
              <a:t>"Using an up-to-date version of Amazon </a:t>
            </a:r>
            <a:r>
              <a:rPr lang="en-US" dirty="0" err="1"/>
              <a:t>Rekognition</a:t>
            </a:r>
            <a:r>
              <a:rPr lang="en-US" dirty="0"/>
              <a:t> with similar data downloaded from parliamentary websites and the </a:t>
            </a:r>
            <a:r>
              <a:rPr lang="en-US" dirty="0" err="1"/>
              <a:t>Megaface</a:t>
            </a:r>
            <a:r>
              <a:rPr lang="en-US" dirty="0"/>
              <a:t> dataset of [1 million] images, we found exactly zero false positive matches with the recommended 99 [percent] confidence threshold," Matt Wood, general manager of deep learning and AI at Amazon Web Services, </a:t>
            </a:r>
            <a:r>
              <a:rPr lang="en-US" dirty="0">
                <a:hlinkClick r:id="rId5"/>
              </a:rPr>
              <a:t>told</a:t>
            </a:r>
            <a:r>
              <a:rPr lang="en-US" dirty="0"/>
              <a:t> </a:t>
            </a:r>
            <a:r>
              <a:rPr lang="en-US" i="1" dirty="0"/>
              <a:t>VentureBeat</a:t>
            </a:r>
            <a:r>
              <a:rPr lang="en-US" dirty="0"/>
              <a:t>.</a:t>
            </a:r>
          </a:p>
        </p:txBody>
      </p:sp>
      <p:sp>
        <p:nvSpPr>
          <p:cNvPr id="4" name="Rectangle 3">
            <a:extLst>
              <a:ext uri="{FF2B5EF4-FFF2-40B4-BE49-F238E27FC236}">
                <a16:creationId xmlns:a16="http://schemas.microsoft.com/office/drawing/2014/main" id="{09D7236D-D49F-44E2-8ADB-FA2207A448BF}"/>
              </a:ext>
            </a:extLst>
          </p:cNvPr>
          <p:cNvSpPr/>
          <p:nvPr/>
        </p:nvSpPr>
        <p:spPr>
          <a:xfrm>
            <a:off x="785446" y="6137329"/>
            <a:ext cx="8088923" cy="584775"/>
          </a:xfrm>
          <a:prstGeom prst="rect">
            <a:avLst/>
          </a:prstGeom>
        </p:spPr>
        <p:txBody>
          <a:bodyPr wrap="square">
            <a:spAutoFit/>
          </a:bodyPr>
          <a:lstStyle/>
          <a:p>
            <a:r>
              <a:rPr lang="en-US" sz="1600" dirty="0"/>
              <a:t>More info on the technical issues here:</a:t>
            </a:r>
          </a:p>
          <a:p>
            <a:r>
              <a:rPr lang="en-US" sz="1600" dirty="0"/>
              <a:t>https://itif.org/publications/2019/01/27/note-press-facial-analysis-not-facial-recognition</a:t>
            </a:r>
          </a:p>
        </p:txBody>
      </p:sp>
    </p:spTree>
    <p:extLst>
      <p:ext uri="{BB962C8B-B14F-4D97-AF65-F5344CB8AC3E}">
        <p14:creationId xmlns:p14="http://schemas.microsoft.com/office/powerpoint/2010/main" val="400318013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300287" y="1614487"/>
            <a:ext cx="4543425" cy="3629025"/>
          </a:xfrm>
          <a:prstGeom prst="rect">
            <a:avLst/>
          </a:prstGeom>
        </p:spPr>
      </p:pic>
      <p:pic>
        <p:nvPicPr>
          <p:cNvPr id="3" name="Picture 2"/>
          <p:cNvPicPr>
            <a:picLocks noChangeAspect="1"/>
          </p:cNvPicPr>
          <p:nvPr/>
        </p:nvPicPr>
        <p:blipFill>
          <a:blip r:embed="rId4"/>
          <a:stretch>
            <a:fillRect/>
          </a:stretch>
        </p:blipFill>
        <p:spPr>
          <a:xfrm>
            <a:off x="4467225" y="6543675"/>
            <a:ext cx="4676775" cy="314325"/>
          </a:xfrm>
          <a:prstGeom prst="rect">
            <a:avLst/>
          </a:prstGeom>
        </p:spPr>
      </p:pic>
    </p:spTree>
    <p:extLst>
      <p:ext uri="{BB962C8B-B14F-4D97-AF65-F5344CB8AC3E}">
        <p14:creationId xmlns:p14="http://schemas.microsoft.com/office/powerpoint/2010/main" val="292997674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t="6475"/>
          <a:stretch/>
        </p:blipFill>
        <p:spPr>
          <a:xfrm>
            <a:off x="0" y="1024466"/>
            <a:ext cx="9144000" cy="5166783"/>
          </a:xfrm>
          <a:prstGeom prst="rect">
            <a:avLst/>
          </a:prstGeom>
        </p:spPr>
      </p:pic>
      <p:sp>
        <p:nvSpPr>
          <p:cNvPr id="3" name="TextBox 2"/>
          <p:cNvSpPr txBox="1"/>
          <p:nvPr/>
        </p:nvSpPr>
        <p:spPr>
          <a:xfrm>
            <a:off x="5207194" y="6456641"/>
            <a:ext cx="3992647" cy="369332"/>
          </a:xfrm>
          <a:prstGeom prst="rect">
            <a:avLst/>
          </a:prstGeom>
          <a:noFill/>
        </p:spPr>
        <p:txBody>
          <a:bodyPr wrap="square" rtlCol="0">
            <a:spAutoFit/>
          </a:bodyPr>
          <a:lstStyle/>
          <a:p>
            <a:r>
              <a:rPr lang="en-US" dirty="0">
                <a:solidFill>
                  <a:schemeClr val="bg1">
                    <a:lumMod val="50000"/>
                  </a:schemeClr>
                </a:solidFill>
              </a:rPr>
              <a:t>[https://whitecollar.thenewinquiry.com/]</a:t>
            </a:r>
          </a:p>
        </p:txBody>
      </p:sp>
    </p:spTree>
    <p:extLst>
      <p:ext uri="{BB962C8B-B14F-4D97-AF65-F5344CB8AC3E}">
        <p14:creationId xmlns:p14="http://schemas.microsoft.com/office/powerpoint/2010/main" val="93995873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73162" y="223309"/>
            <a:ext cx="6696075" cy="704850"/>
          </a:xfrm>
          <a:prstGeom prst="rect">
            <a:avLst/>
          </a:prstGeom>
        </p:spPr>
      </p:pic>
      <p:pic>
        <p:nvPicPr>
          <p:cNvPr id="3" name="Picture 2"/>
          <p:cNvPicPr>
            <a:picLocks noChangeAspect="1"/>
          </p:cNvPicPr>
          <p:nvPr/>
        </p:nvPicPr>
        <p:blipFill>
          <a:blip r:embed="rId3"/>
          <a:stretch>
            <a:fillRect/>
          </a:stretch>
        </p:blipFill>
        <p:spPr>
          <a:xfrm>
            <a:off x="1173162" y="1209145"/>
            <a:ext cx="6562725" cy="714375"/>
          </a:xfrm>
          <a:prstGeom prst="rect">
            <a:avLst/>
          </a:prstGeom>
        </p:spPr>
      </p:pic>
      <p:pic>
        <p:nvPicPr>
          <p:cNvPr id="5" name="Picture 4"/>
          <p:cNvPicPr>
            <a:picLocks noChangeAspect="1"/>
          </p:cNvPicPr>
          <p:nvPr/>
        </p:nvPicPr>
        <p:blipFill rotWithShape="1">
          <a:blip r:embed="rId4"/>
          <a:srcRect b="-467"/>
          <a:stretch/>
        </p:blipFill>
        <p:spPr>
          <a:xfrm>
            <a:off x="1939800" y="2204506"/>
            <a:ext cx="5222999" cy="4475694"/>
          </a:xfrm>
          <a:prstGeom prst="rect">
            <a:avLst/>
          </a:prstGeom>
        </p:spPr>
      </p:pic>
    </p:spTree>
    <p:extLst>
      <p:ext uri="{BB962C8B-B14F-4D97-AF65-F5344CB8AC3E}">
        <p14:creationId xmlns:p14="http://schemas.microsoft.com/office/powerpoint/2010/main" val="386475464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73162" y="223309"/>
            <a:ext cx="6696075" cy="704850"/>
          </a:xfrm>
          <a:prstGeom prst="rect">
            <a:avLst/>
          </a:prstGeom>
        </p:spPr>
      </p:pic>
      <p:pic>
        <p:nvPicPr>
          <p:cNvPr id="3" name="Picture 2"/>
          <p:cNvPicPr>
            <a:picLocks noChangeAspect="1"/>
          </p:cNvPicPr>
          <p:nvPr/>
        </p:nvPicPr>
        <p:blipFill>
          <a:blip r:embed="rId3"/>
          <a:stretch>
            <a:fillRect/>
          </a:stretch>
        </p:blipFill>
        <p:spPr>
          <a:xfrm>
            <a:off x="1173162" y="1209145"/>
            <a:ext cx="6562725" cy="714375"/>
          </a:xfrm>
          <a:prstGeom prst="rect">
            <a:avLst/>
          </a:prstGeom>
        </p:spPr>
      </p:pic>
      <p:pic>
        <p:nvPicPr>
          <p:cNvPr id="4" name="Picture 3"/>
          <p:cNvPicPr>
            <a:picLocks noChangeAspect="1"/>
          </p:cNvPicPr>
          <p:nvPr/>
        </p:nvPicPr>
        <p:blipFill>
          <a:blip r:embed="rId4"/>
          <a:stretch>
            <a:fillRect/>
          </a:stretch>
        </p:blipFill>
        <p:spPr>
          <a:xfrm>
            <a:off x="1116011" y="2279120"/>
            <a:ext cx="6677025" cy="1714500"/>
          </a:xfrm>
          <a:prstGeom prst="rect">
            <a:avLst/>
          </a:prstGeom>
        </p:spPr>
      </p:pic>
    </p:spTree>
    <p:extLst>
      <p:ext uri="{BB962C8B-B14F-4D97-AF65-F5344CB8AC3E}">
        <p14:creationId xmlns:p14="http://schemas.microsoft.com/office/powerpoint/2010/main" val="413610927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237192"/>
            <a:ext cx="8782050" cy="5467350"/>
          </a:xfrm>
          <a:prstGeom prst="rect">
            <a:avLst/>
          </a:prstGeom>
        </p:spPr>
      </p:pic>
      <p:sp>
        <p:nvSpPr>
          <p:cNvPr id="3" name="TextBox 2"/>
          <p:cNvSpPr txBox="1"/>
          <p:nvPr/>
        </p:nvSpPr>
        <p:spPr>
          <a:xfrm>
            <a:off x="1642534" y="237067"/>
            <a:ext cx="5757332" cy="830997"/>
          </a:xfrm>
          <a:prstGeom prst="rect">
            <a:avLst/>
          </a:prstGeom>
          <a:noFill/>
        </p:spPr>
        <p:txBody>
          <a:bodyPr wrap="square" rtlCol="0">
            <a:spAutoFit/>
          </a:bodyPr>
          <a:lstStyle/>
          <a:p>
            <a:r>
              <a:rPr lang="en-US" sz="2400" dirty="0"/>
              <a:t>Face detection + facial landmark detection + image warping + averaging/PCA!</a:t>
            </a:r>
          </a:p>
        </p:txBody>
      </p:sp>
    </p:spTree>
    <p:extLst>
      <p:ext uri="{BB962C8B-B14F-4D97-AF65-F5344CB8AC3E}">
        <p14:creationId xmlns:p14="http://schemas.microsoft.com/office/powerpoint/2010/main" val="504957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t="6935"/>
          <a:stretch/>
        </p:blipFill>
        <p:spPr>
          <a:xfrm>
            <a:off x="0" y="1049866"/>
            <a:ext cx="9144000" cy="5141383"/>
          </a:xfrm>
          <a:prstGeom prst="rect">
            <a:avLst/>
          </a:prstGeom>
        </p:spPr>
      </p:pic>
      <p:sp>
        <p:nvSpPr>
          <p:cNvPr id="3" name="TextBox 2"/>
          <p:cNvSpPr txBox="1"/>
          <p:nvPr/>
        </p:nvSpPr>
        <p:spPr>
          <a:xfrm>
            <a:off x="5207194" y="6456641"/>
            <a:ext cx="3992647" cy="369332"/>
          </a:xfrm>
          <a:prstGeom prst="rect">
            <a:avLst/>
          </a:prstGeom>
          <a:noFill/>
        </p:spPr>
        <p:txBody>
          <a:bodyPr wrap="square" rtlCol="0">
            <a:spAutoFit/>
          </a:bodyPr>
          <a:lstStyle/>
          <a:p>
            <a:r>
              <a:rPr lang="en-US" dirty="0">
                <a:solidFill>
                  <a:schemeClr val="bg1">
                    <a:lumMod val="50000"/>
                  </a:schemeClr>
                </a:solidFill>
              </a:rPr>
              <a:t>[https://whitecollar.thenewinquiry.com/]</a:t>
            </a:r>
          </a:p>
        </p:txBody>
      </p:sp>
    </p:spTree>
    <p:extLst>
      <p:ext uri="{BB962C8B-B14F-4D97-AF65-F5344CB8AC3E}">
        <p14:creationId xmlns:p14="http://schemas.microsoft.com/office/powerpoint/2010/main" val="407005463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t="6781"/>
          <a:stretch/>
        </p:blipFill>
        <p:spPr>
          <a:xfrm>
            <a:off x="0" y="1041400"/>
            <a:ext cx="9144000" cy="5149850"/>
          </a:xfrm>
          <a:prstGeom prst="rect">
            <a:avLst/>
          </a:prstGeom>
        </p:spPr>
      </p:pic>
      <p:sp>
        <p:nvSpPr>
          <p:cNvPr id="3" name="TextBox 2"/>
          <p:cNvSpPr txBox="1"/>
          <p:nvPr/>
        </p:nvSpPr>
        <p:spPr>
          <a:xfrm>
            <a:off x="5207194" y="6456641"/>
            <a:ext cx="3992647" cy="369332"/>
          </a:xfrm>
          <a:prstGeom prst="rect">
            <a:avLst/>
          </a:prstGeom>
          <a:noFill/>
        </p:spPr>
        <p:txBody>
          <a:bodyPr wrap="square" rtlCol="0">
            <a:spAutoFit/>
          </a:bodyPr>
          <a:lstStyle/>
          <a:p>
            <a:r>
              <a:rPr lang="en-US" dirty="0">
                <a:solidFill>
                  <a:schemeClr val="bg1">
                    <a:lumMod val="50000"/>
                  </a:schemeClr>
                </a:solidFill>
              </a:rPr>
              <a:t>[https://whitecollar.thenewinquiry.com/]</a:t>
            </a:r>
          </a:p>
        </p:txBody>
      </p:sp>
    </p:spTree>
    <p:extLst>
      <p:ext uri="{BB962C8B-B14F-4D97-AF65-F5344CB8AC3E}">
        <p14:creationId xmlns:p14="http://schemas.microsoft.com/office/powerpoint/2010/main" val="159293061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117223F-F49D-4A10-8019-359F0BE409D5}"/>
              </a:ext>
            </a:extLst>
          </p:cNvPr>
          <p:cNvSpPr>
            <a:spLocks noGrp="1"/>
          </p:cNvSpPr>
          <p:nvPr>
            <p:ph type="title"/>
          </p:nvPr>
        </p:nvSpPr>
        <p:spPr>
          <a:xfrm>
            <a:off x="236764" y="113917"/>
            <a:ext cx="7886700" cy="1325563"/>
          </a:xfrm>
        </p:spPr>
        <p:txBody>
          <a:bodyPr/>
          <a:lstStyle/>
          <a:p>
            <a:r>
              <a:rPr lang="en-US" dirty="0"/>
              <a:t>Facebook </a:t>
            </a:r>
            <a:br>
              <a:rPr lang="en-US" dirty="0"/>
            </a:br>
            <a:r>
              <a:rPr lang="en-US" dirty="0"/>
              <a:t>translation (+image)</a:t>
            </a:r>
          </a:p>
        </p:txBody>
      </p:sp>
      <p:pic>
        <p:nvPicPr>
          <p:cNvPr id="5" name="Picture 4">
            <a:extLst>
              <a:ext uri="{FF2B5EF4-FFF2-40B4-BE49-F238E27FC236}">
                <a16:creationId xmlns:a16="http://schemas.microsoft.com/office/drawing/2014/main" id="{AC4E77E7-EB67-4063-AFF7-95D25CBE1154}"/>
              </a:ext>
            </a:extLst>
          </p:cNvPr>
          <p:cNvPicPr>
            <a:picLocks noChangeAspect="1"/>
          </p:cNvPicPr>
          <p:nvPr/>
        </p:nvPicPr>
        <p:blipFill>
          <a:blip r:embed="rId2"/>
          <a:stretch>
            <a:fillRect/>
          </a:stretch>
        </p:blipFill>
        <p:spPr>
          <a:xfrm>
            <a:off x="5539269" y="0"/>
            <a:ext cx="3604731" cy="6858000"/>
          </a:xfrm>
          <a:prstGeom prst="rect">
            <a:avLst/>
          </a:prstGeom>
        </p:spPr>
      </p:pic>
      <p:pic>
        <p:nvPicPr>
          <p:cNvPr id="6" name="Picture 5">
            <a:extLst>
              <a:ext uri="{FF2B5EF4-FFF2-40B4-BE49-F238E27FC236}">
                <a16:creationId xmlns:a16="http://schemas.microsoft.com/office/drawing/2014/main" id="{D02F6FB1-E508-482B-8389-958718F21A5F}"/>
              </a:ext>
            </a:extLst>
          </p:cNvPr>
          <p:cNvPicPr>
            <a:picLocks noChangeAspect="1"/>
          </p:cNvPicPr>
          <p:nvPr/>
        </p:nvPicPr>
        <p:blipFill>
          <a:blip r:embed="rId3"/>
          <a:stretch>
            <a:fillRect/>
          </a:stretch>
        </p:blipFill>
        <p:spPr>
          <a:xfrm>
            <a:off x="130629" y="1587638"/>
            <a:ext cx="5418430" cy="2910691"/>
          </a:xfrm>
          <a:prstGeom prst="rect">
            <a:avLst/>
          </a:prstGeom>
        </p:spPr>
      </p:pic>
    </p:spTree>
    <p:extLst>
      <p:ext uri="{BB962C8B-B14F-4D97-AF65-F5344CB8AC3E}">
        <p14:creationId xmlns:p14="http://schemas.microsoft.com/office/powerpoint/2010/main" val="69314420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FBF1A-5EDD-4736-B76A-0BC8B98866FE}"/>
              </a:ext>
            </a:extLst>
          </p:cNvPr>
          <p:cNvSpPr>
            <a:spLocks noGrp="1"/>
          </p:cNvSpPr>
          <p:nvPr>
            <p:ph type="title"/>
          </p:nvPr>
        </p:nvSpPr>
        <p:spPr/>
        <p:txBody>
          <a:bodyPr/>
          <a:lstStyle/>
          <a:p>
            <a:r>
              <a:rPr lang="en-US" dirty="0"/>
              <a:t>Dataset openness</a:t>
            </a:r>
          </a:p>
        </p:txBody>
      </p:sp>
      <p:sp>
        <p:nvSpPr>
          <p:cNvPr id="3" name="Content Placeholder 2">
            <a:extLst>
              <a:ext uri="{FF2B5EF4-FFF2-40B4-BE49-F238E27FC236}">
                <a16:creationId xmlns:a16="http://schemas.microsoft.com/office/drawing/2014/main" id="{8A873B6F-D6EB-40D0-B25E-7830F7D66B62}"/>
              </a:ext>
            </a:extLst>
          </p:cNvPr>
          <p:cNvSpPr>
            <a:spLocks noGrp="1"/>
          </p:cNvSpPr>
          <p:nvPr>
            <p:ph idx="1"/>
          </p:nvPr>
        </p:nvSpPr>
        <p:spPr/>
        <p:txBody>
          <a:bodyPr>
            <a:normAutofit/>
          </a:bodyPr>
          <a:lstStyle/>
          <a:p>
            <a:pPr marL="0" indent="0">
              <a:buNone/>
            </a:pPr>
            <a:r>
              <a:rPr lang="en-US" dirty="0"/>
              <a:t>Rights on data</a:t>
            </a:r>
          </a:p>
          <a:p>
            <a:pPr marL="0" indent="0">
              <a:buNone/>
            </a:pPr>
            <a:r>
              <a:rPr lang="en-US" dirty="0"/>
              <a:t>Later could be used in previously inconceivable ways</a:t>
            </a:r>
          </a:p>
          <a:p>
            <a:endParaRPr lang="en-US" dirty="0"/>
          </a:p>
          <a:p>
            <a:pPr marL="0" indent="0">
              <a:buNone/>
            </a:pPr>
            <a:r>
              <a:rPr lang="en-US" dirty="0"/>
              <a:t>E.g., Flickr scrape for Creative Commons images is legal</a:t>
            </a:r>
          </a:p>
          <a:p>
            <a:pPr marL="0" indent="0">
              <a:buNone/>
            </a:pPr>
            <a:endParaRPr lang="en-US" dirty="0"/>
          </a:p>
          <a:p>
            <a:pPr marL="0" indent="0">
              <a:buNone/>
            </a:pPr>
            <a:r>
              <a:rPr lang="en-US" dirty="0"/>
              <a:t>https://www.theinquirer.net/inquirer/news/3072504/ibm-flicker-photos-facial-recognition-privacy-scandal</a:t>
            </a:r>
          </a:p>
        </p:txBody>
      </p:sp>
    </p:spTree>
    <p:extLst>
      <p:ext uri="{BB962C8B-B14F-4D97-AF65-F5344CB8AC3E}">
        <p14:creationId xmlns:p14="http://schemas.microsoft.com/office/powerpoint/2010/main" val="179320098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0D5A7-A91E-4010-B8F4-856405469336}"/>
              </a:ext>
            </a:extLst>
          </p:cNvPr>
          <p:cNvSpPr>
            <a:spLocks noGrp="1"/>
          </p:cNvSpPr>
          <p:nvPr>
            <p:ph type="title"/>
          </p:nvPr>
        </p:nvSpPr>
        <p:spPr/>
        <p:txBody>
          <a:bodyPr/>
          <a:lstStyle/>
          <a:p>
            <a:r>
              <a:rPr lang="en-US" dirty="0"/>
              <a:t>Debugging tracking</a:t>
            </a:r>
          </a:p>
        </p:txBody>
      </p:sp>
      <p:sp>
        <p:nvSpPr>
          <p:cNvPr id="3" name="Content Placeholder 2">
            <a:extLst>
              <a:ext uri="{FF2B5EF4-FFF2-40B4-BE49-F238E27FC236}">
                <a16:creationId xmlns:a16="http://schemas.microsoft.com/office/drawing/2014/main" id="{E69C3384-54C3-49B4-ADCB-3D90401EC624}"/>
              </a:ext>
            </a:extLst>
          </p:cNvPr>
          <p:cNvSpPr>
            <a:spLocks noGrp="1"/>
          </p:cNvSpPr>
          <p:nvPr>
            <p:ph idx="1"/>
          </p:nvPr>
        </p:nvSpPr>
        <p:spPr>
          <a:xfrm>
            <a:off x="628650" y="1825625"/>
            <a:ext cx="3769717" cy="4351338"/>
          </a:xfrm>
        </p:spPr>
        <p:txBody>
          <a:bodyPr/>
          <a:lstStyle/>
          <a:p>
            <a:r>
              <a:rPr lang="en-US" dirty="0">
                <a:hlinkClick r:id="rId2"/>
              </a:rPr>
              <a:t>https://www.reddit.com/r/OculusQuest/comments/cv8ayx/if_this_comment_is_true_the_potential_breach_of/?utm_source=ifttt</a:t>
            </a:r>
            <a:endParaRPr lang="en-US" dirty="0"/>
          </a:p>
        </p:txBody>
      </p:sp>
      <p:pic>
        <p:nvPicPr>
          <p:cNvPr id="4098" name="Picture 2" descr="Post image">
            <a:extLst>
              <a:ext uri="{FF2B5EF4-FFF2-40B4-BE49-F238E27FC236}">
                <a16:creationId xmlns:a16="http://schemas.microsoft.com/office/drawing/2014/main" id="{7CD3F01C-63F2-4DA0-8A31-A2196D54BE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8367" y="1485106"/>
            <a:ext cx="4288002" cy="5032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8071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2997</TotalTime>
  <Words>5930</Words>
  <Application>Microsoft Office PowerPoint</Application>
  <PresentationFormat>On-screen Show (4:3)</PresentationFormat>
  <Paragraphs>758</Paragraphs>
  <Slides>111</Slides>
  <Notes>62</Notes>
  <HiddenSlides>6</HiddenSlides>
  <MMClips>1</MMClips>
  <ScaleCrop>false</ScaleCrop>
  <HeadingPairs>
    <vt:vector size="8" baseType="variant">
      <vt:variant>
        <vt:lpstr>Fonts Used</vt:lpstr>
      </vt:variant>
      <vt:variant>
        <vt:i4>6</vt:i4>
      </vt:variant>
      <vt:variant>
        <vt:lpstr>Theme</vt:lpstr>
      </vt:variant>
      <vt:variant>
        <vt:i4>6</vt:i4>
      </vt:variant>
      <vt:variant>
        <vt:lpstr>Embedded OLE Servers</vt:lpstr>
      </vt:variant>
      <vt:variant>
        <vt:i4>1</vt:i4>
      </vt:variant>
      <vt:variant>
        <vt:lpstr>Slide Titles</vt:lpstr>
      </vt:variant>
      <vt:variant>
        <vt:i4>111</vt:i4>
      </vt:variant>
    </vt:vector>
  </HeadingPairs>
  <TitlesOfParts>
    <vt:vector size="124" baseType="lpstr">
      <vt:lpstr>Arial</vt:lpstr>
      <vt:lpstr>Broadway</vt:lpstr>
      <vt:lpstr>Calibri</vt:lpstr>
      <vt:lpstr>Calibri Light</vt:lpstr>
      <vt:lpstr>EngraversGothic BT Regular</vt:lpstr>
      <vt:lpstr>Times New Roman</vt:lpstr>
      <vt:lpstr>Office Theme</vt:lpstr>
      <vt:lpstr>Blank Presentation</vt:lpstr>
      <vt:lpstr>Default Design</vt:lpstr>
      <vt:lpstr>9_Office Theme</vt:lpstr>
      <vt:lpstr>1_Office Theme</vt:lpstr>
      <vt:lpstr>3_Office Theme</vt:lpstr>
      <vt:lpstr>Acrobat Document</vt:lpstr>
      <vt:lpstr>PowerPoint Presentation</vt:lpstr>
      <vt:lpstr>Newsflash: ML Drama</vt:lpstr>
      <vt:lpstr>PowerPoint Presentation</vt:lpstr>
      <vt:lpstr>PowerPoint Presentation</vt:lpstr>
      <vt:lpstr>Rahimi, NeurIPS 2017 test of time</vt:lpstr>
      <vt:lpstr>PowerPoint Presentation</vt:lpstr>
      <vt:lpstr>PowerPoint Presentation</vt:lpstr>
      <vt:lpstr>PowerPoint Presentation</vt:lpstr>
      <vt:lpstr>Compute cost / human cost</vt:lpstr>
      <vt:lpstr>PowerPoint Presentation</vt:lpstr>
      <vt:lpstr>PowerPoint Presentation</vt:lpstr>
      <vt:lpstr>Fast.ai – Aug 8th 2018</vt:lpstr>
      <vt:lpstr>Anatomy of an AI System</vt:lpstr>
      <vt:lpstr>PowerPoint Presentation</vt:lpstr>
      <vt:lpstr>Rodney Brooks – The Mistakes We Make</vt:lpstr>
      <vt:lpstr>Rodney Brooks – Artificial General Intelligence Tests</vt:lpstr>
      <vt:lpstr>But James…</vt:lpstr>
      <vt:lpstr>CV and society</vt:lpstr>
      <vt:lpstr>CV / ML is a tool</vt:lpstr>
      <vt:lpstr>Computer vision domain</vt:lpstr>
      <vt:lpstr>Computer vision domain</vt:lpstr>
      <vt:lpstr>Light response curves</vt:lpstr>
      <vt:lpstr>Light/reflectance output curves</vt:lpstr>
      <vt:lpstr>How do we calibrate these?</vt:lpstr>
      <vt:lpstr>Time Warp:</vt:lpstr>
      <vt:lpstr>PowerPoint Presentation</vt:lpstr>
      <vt:lpstr>Modern Commercial Photo Printer</vt:lpstr>
      <vt:lpstr>Here’s the process:</vt:lpstr>
      <vt:lpstr>Kodak’s test input + output</vt:lpstr>
      <vt:lpstr>Kodak’s test input + output</vt:lpstr>
      <vt:lpstr>PowerPoint Presentation</vt:lpstr>
      <vt:lpstr>Over time</vt:lpstr>
      <vt:lpstr>1980s – adverts</vt:lpstr>
      <vt:lpstr>What are the underlying  technical problems?</vt:lpstr>
      <vt:lpstr>Issues</vt:lpstr>
      <vt:lpstr>So digital fixes this, right?</vt:lpstr>
      <vt:lpstr>So digital fixes this, right?</vt:lpstr>
      <vt:lpstr>References</vt:lpstr>
      <vt:lpstr>Word of warning</vt:lpstr>
      <vt:lpstr>Polaroid and Apartheid</vt:lpstr>
      <vt:lpstr>CV as making bank</vt:lpstr>
      <vt:lpstr>June 2016 - Tesla left Mobileye</vt:lpstr>
      <vt:lpstr>PowerPoint Presentation</vt:lpstr>
      <vt:lpstr>PowerPoint Presentation</vt:lpstr>
      <vt:lpstr>June 2016 - Tesla left Mobileye</vt:lpstr>
      <vt:lpstr>Autosteer</vt:lpstr>
      <vt:lpstr>PowerPoint Presentation</vt:lpstr>
      <vt:lpstr>State of Self-driving Cars</vt:lpstr>
      <vt:lpstr>Instagram filters</vt:lpstr>
      <vt:lpstr>Snapchat</vt:lpstr>
      <vt:lpstr>FaceApp</vt:lpstr>
      <vt:lpstr>PowerPoint Presentation</vt:lpstr>
      <vt:lpstr>Lena and Fabio</vt:lpstr>
      <vt:lpstr>Examples: Controversy and Appropriateness</vt:lpstr>
      <vt:lpstr>If it wasn’t clear from class…</vt:lpstr>
      <vt:lpstr>Wired article explaining it all</vt:lpstr>
      <vt:lpstr>Dataset Bias</vt:lpstr>
      <vt:lpstr>Computer vision domain</vt:lpstr>
      <vt:lpstr>Bias/variance trade-off</vt:lpstr>
      <vt:lpstr>Unbiased Look at Dataset Bias</vt:lpstr>
      <vt:lpstr>Progression of dataset complexity</vt:lpstr>
      <vt:lpstr>PowerPoint Presentation</vt:lpstr>
      <vt:lpstr>Quick reminder of all the ones we have seen so far</vt:lpstr>
      <vt:lpstr>CV plays name that dataset!</vt:lpstr>
      <vt:lpstr>PowerPoint Presentation</vt:lpstr>
      <vt:lpstr>Measuring Dataset Bias</vt:lpstr>
      <vt:lpstr>PowerPoint Presentation</vt:lpstr>
      <vt:lpstr>Different kinds of bias</vt:lpstr>
      <vt:lpstr>PowerPoint Presentation</vt:lpstr>
      <vt:lpstr>Different kinds of bias</vt:lpstr>
      <vt:lpstr>Measuring Negative Set Bias</vt:lpstr>
      <vt:lpstr>Overcoming bias at collection time</vt:lpstr>
      <vt:lpstr>Overcoming bias at collection time</vt:lpstr>
      <vt:lpstr>Undoing the Damage of Dataset Bias</vt:lpstr>
      <vt:lpstr>More info</vt:lpstr>
      <vt:lpstr>More examples</vt:lpstr>
      <vt:lpstr>PowerPoint Presentation</vt:lpstr>
      <vt:lpstr>Google Photos (2015)</vt:lpstr>
      <vt:lpstr>Google Photos (2015)</vt:lpstr>
      <vt:lpstr>Google Photos (2015)</vt:lpstr>
      <vt:lpstr>Not just a vision problem</vt:lpstr>
      <vt:lpstr>Not just a vision problem</vt:lpstr>
      <vt:lpstr>Word embedding trained on Google News – word2vec</vt:lpstr>
      <vt:lpstr>AI ‘Safety’</vt:lpstr>
      <vt:lpstr>Criminality</vt:lpstr>
      <vt:lpstr>PowerPoint Presentation</vt:lpstr>
      <vt:lpstr>Criminality</vt:lpstr>
      <vt:lpstr>Criminality</vt:lpstr>
      <vt:lpstr>What biases might exist? Discuss!</vt:lpstr>
      <vt:lpstr>Is this real?</vt:lpstr>
      <vt:lpstr>PowerPoint Presentation</vt:lpstr>
      <vt:lpstr>This one must be an art project…</vt:lpstr>
      <vt:lpstr>PowerPoint Presentation</vt:lpstr>
      <vt:lpstr>PowerPoint Presentation</vt:lpstr>
      <vt:lpstr>Dataset improvement: MS COCO</vt:lpstr>
      <vt:lpstr>Help Do Something About It: Upcoming Hackathon</vt:lpstr>
      <vt:lpstr>Decent Pew Overview on Big Picture</vt:lpstr>
      <vt:lpstr>Brookings Report</vt:lpstr>
      <vt:lpstr>Help Do Something About It</vt:lpstr>
      <vt:lpstr>Look at Joy’s paper on face bias in commercial softwares</vt:lpstr>
      <vt:lpstr>Effect of public shaming on face recognition databases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Facebook  translation (+image)</vt:lpstr>
      <vt:lpstr>Dataset openness</vt:lpstr>
      <vt:lpstr>Debugging tracking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Tompkin</dc:creator>
  <cp:lastModifiedBy>James</cp:lastModifiedBy>
  <cp:revision>99</cp:revision>
  <dcterms:created xsi:type="dcterms:W3CDTF">2017-04-05T20:54:41Z</dcterms:created>
  <dcterms:modified xsi:type="dcterms:W3CDTF">2020-04-18T19:32:32Z</dcterms:modified>
</cp:coreProperties>
</file>