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97" r:id="rId4"/>
    <p:sldMasterId id="2147483709" r:id="rId5"/>
  </p:sldMasterIdLst>
  <p:notesMasterIdLst>
    <p:notesMasterId r:id="rId127"/>
  </p:notesMasterIdLst>
  <p:sldIdLst>
    <p:sldId id="1112" r:id="rId6"/>
    <p:sldId id="349" r:id="rId7"/>
    <p:sldId id="350" r:id="rId8"/>
    <p:sldId id="377" r:id="rId9"/>
    <p:sldId id="355" r:id="rId10"/>
    <p:sldId id="356" r:id="rId11"/>
    <p:sldId id="357" r:id="rId12"/>
    <p:sldId id="917" r:id="rId13"/>
    <p:sldId id="465" r:id="rId14"/>
    <p:sldId id="916" r:id="rId15"/>
    <p:sldId id="516" r:id="rId16"/>
    <p:sldId id="517" r:id="rId17"/>
    <p:sldId id="518" r:id="rId18"/>
    <p:sldId id="519" r:id="rId19"/>
    <p:sldId id="520" r:id="rId20"/>
    <p:sldId id="915" r:id="rId21"/>
    <p:sldId id="521" r:id="rId22"/>
    <p:sldId id="522" r:id="rId23"/>
    <p:sldId id="528" r:id="rId24"/>
    <p:sldId id="524" r:id="rId25"/>
    <p:sldId id="529" r:id="rId26"/>
    <p:sldId id="530" r:id="rId27"/>
    <p:sldId id="900" r:id="rId28"/>
    <p:sldId id="904" r:id="rId29"/>
    <p:sldId id="482" r:id="rId30"/>
    <p:sldId id="495" r:id="rId31"/>
    <p:sldId id="504" r:id="rId32"/>
    <p:sldId id="505" r:id="rId33"/>
    <p:sldId id="902" r:id="rId34"/>
    <p:sldId id="525" r:id="rId35"/>
    <p:sldId id="342" r:id="rId36"/>
    <p:sldId id="903" r:id="rId37"/>
    <p:sldId id="506" r:id="rId38"/>
    <p:sldId id="507" r:id="rId39"/>
    <p:sldId id="905" r:id="rId40"/>
    <p:sldId id="879" r:id="rId41"/>
    <p:sldId id="470" r:id="rId42"/>
    <p:sldId id="880" r:id="rId43"/>
    <p:sldId id="471" r:id="rId44"/>
    <p:sldId id="911" r:id="rId45"/>
    <p:sldId id="912" r:id="rId46"/>
    <p:sldId id="479" r:id="rId47"/>
    <p:sldId id="881" r:id="rId48"/>
    <p:sldId id="907" r:id="rId49"/>
    <p:sldId id="882" r:id="rId50"/>
    <p:sldId id="527" r:id="rId51"/>
    <p:sldId id="883" r:id="rId52"/>
    <p:sldId id="884" r:id="rId53"/>
    <p:sldId id="908" r:id="rId54"/>
    <p:sldId id="351" r:id="rId55"/>
    <p:sldId id="491" r:id="rId56"/>
    <p:sldId id="492" r:id="rId57"/>
    <p:sldId id="258" r:id="rId58"/>
    <p:sldId id="1113" r:id="rId59"/>
    <p:sldId id="297" r:id="rId60"/>
    <p:sldId id="298" r:id="rId61"/>
    <p:sldId id="299" r:id="rId62"/>
    <p:sldId id="300" r:id="rId63"/>
    <p:sldId id="301" r:id="rId64"/>
    <p:sldId id="302" r:id="rId65"/>
    <p:sldId id="303" r:id="rId66"/>
    <p:sldId id="335" r:id="rId67"/>
    <p:sldId id="336" r:id="rId68"/>
    <p:sldId id="304" r:id="rId69"/>
    <p:sldId id="305" r:id="rId70"/>
    <p:sldId id="282" r:id="rId71"/>
    <p:sldId id="329" r:id="rId72"/>
    <p:sldId id="309" r:id="rId73"/>
    <p:sldId id="1114" r:id="rId74"/>
    <p:sldId id="332" r:id="rId75"/>
    <p:sldId id="310" r:id="rId76"/>
    <p:sldId id="307" r:id="rId77"/>
    <p:sldId id="283" r:id="rId78"/>
    <p:sldId id="314" r:id="rId79"/>
    <p:sldId id="284" r:id="rId80"/>
    <p:sldId id="313" r:id="rId81"/>
    <p:sldId id="285" r:id="rId82"/>
    <p:sldId id="1115" r:id="rId83"/>
    <p:sldId id="286" r:id="rId84"/>
    <p:sldId id="361" r:id="rId85"/>
    <p:sldId id="287" r:id="rId86"/>
    <p:sldId id="288" r:id="rId87"/>
    <p:sldId id="289" r:id="rId88"/>
    <p:sldId id="290" r:id="rId89"/>
    <p:sldId id="328" r:id="rId90"/>
    <p:sldId id="320" r:id="rId91"/>
    <p:sldId id="376" r:id="rId92"/>
    <p:sldId id="292" r:id="rId93"/>
    <p:sldId id="293" r:id="rId94"/>
    <p:sldId id="294" r:id="rId95"/>
    <p:sldId id="295" r:id="rId96"/>
    <p:sldId id="493" r:id="rId97"/>
    <p:sldId id="494" r:id="rId98"/>
    <p:sldId id="262" r:id="rId99"/>
    <p:sldId id="315" r:id="rId100"/>
    <p:sldId id="318" r:id="rId101"/>
    <p:sldId id="319" r:id="rId102"/>
    <p:sldId id="317" r:id="rId103"/>
    <p:sldId id="291" r:id="rId104"/>
    <p:sldId id="324" r:id="rId105"/>
    <p:sldId id="323" r:id="rId106"/>
    <p:sldId id="321" r:id="rId107"/>
    <p:sldId id="322" r:id="rId108"/>
    <p:sldId id="325" r:id="rId109"/>
    <p:sldId id="375" r:id="rId110"/>
    <p:sldId id="345" r:id="rId111"/>
    <p:sldId id="346" r:id="rId112"/>
    <p:sldId id="347"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B036C0-9440-4B7A-8876-110C24191361}">
          <p14:sldIdLst>
            <p14:sldId id="1112"/>
            <p14:sldId id="349"/>
            <p14:sldId id="350"/>
            <p14:sldId id="377"/>
          </p14:sldIdLst>
        </p14:section>
        <p14:section name="Summary/Questions about NNs" id="{44569380-B279-4A2E-A1D2-7FCD0CD69660}">
          <p14:sldIdLst>
            <p14:sldId id="355"/>
            <p14:sldId id="356"/>
            <p14:sldId id="357"/>
            <p14:sldId id="917"/>
            <p14:sldId id="465"/>
            <p14:sldId id="916"/>
            <p14:sldId id="516"/>
            <p14:sldId id="517"/>
            <p14:sldId id="518"/>
            <p14:sldId id="519"/>
            <p14:sldId id="520"/>
            <p14:sldId id="915"/>
            <p14:sldId id="521"/>
            <p14:sldId id="522"/>
            <p14:sldId id="528"/>
            <p14:sldId id="524"/>
            <p14:sldId id="529"/>
            <p14:sldId id="530"/>
            <p14:sldId id="900"/>
            <p14:sldId id="904"/>
            <p14:sldId id="482"/>
            <p14:sldId id="495"/>
            <p14:sldId id="504"/>
            <p14:sldId id="505"/>
            <p14:sldId id="902"/>
            <p14:sldId id="525"/>
            <p14:sldId id="342"/>
            <p14:sldId id="903"/>
            <p14:sldId id="506"/>
            <p14:sldId id="507"/>
            <p14:sldId id="905"/>
            <p14:sldId id="879"/>
            <p14:sldId id="470"/>
            <p14:sldId id="880"/>
            <p14:sldId id="471"/>
            <p14:sldId id="911"/>
            <p14:sldId id="912"/>
            <p14:sldId id="479"/>
            <p14:sldId id="881"/>
            <p14:sldId id="907"/>
            <p14:sldId id="882"/>
            <p14:sldId id="527"/>
            <p14:sldId id="883"/>
            <p14:sldId id="884"/>
            <p14:sldId id="908"/>
          </p14:sldIdLst>
        </p14:section>
        <p14:section name="Interlude" id="{C900C363-D0C9-493D-B365-48EF6023C7DB}">
          <p14:sldIdLst>
            <p14:sldId id="351"/>
            <p14:sldId id="491"/>
            <p14:sldId id="492"/>
          </p14:sldIdLst>
        </p14:section>
        <p14:section name="Training Neural Networks" id="{A17B90CA-C11D-46B9-81EB-19CFEC6146F2}">
          <p14:sldIdLst>
            <p14:sldId id="258"/>
            <p14:sldId id="1113"/>
            <p14:sldId id="297"/>
            <p14:sldId id="298"/>
            <p14:sldId id="299"/>
            <p14:sldId id="300"/>
            <p14:sldId id="301"/>
            <p14:sldId id="302"/>
            <p14:sldId id="303"/>
            <p14:sldId id="335"/>
            <p14:sldId id="336"/>
            <p14:sldId id="304"/>
            <p14:sldId id="305"/>
            <p14:sldId id="282"/>
            <p14:sldId id="329"/>
            <p14:sldId id="309"/>
            <p14:sldId id="1114"/>
            <p14:sldId id="332"/>
            <p14:sldId id="310"/>
            <p14:sldId id="307"/>
            <p14:sldId id="283"/>
            <p14:sldId id="314"/>
            <p14:sldId id="284"/>
            <p14:sldId id="313"/>
            <p14:sldId id="285"/>
            <p14:sldId id="1115"/>
            <p14:sldId id="286"/>
            <p14:sldId id="361"/>
            <p14:sldId id="287"/>
            <p14:sldId id="288"/>
            <p14:sldId id="289"/>
            <p14:sldId id="290"/>
            <p14:sldId id="328"/>
            <p14:sldId id="320"/>
            <p14:sldId id="376"/>
            <p14:sldId id="292"/>
            <p14:sldId id="293"/>
            <p14:sldId id="294"/>
            <p14:sldId id="295"/>
          </p14:sldIdLst>
        </p14:section>
        <p14:section name="SGD/update steps" id="{F529ACCC-51C6-4042-81B2-85C7FC309537}">
          <p14:sldIdLst>
            <p14:sldId id="493"/>
            <p14:sldId id="494"/>
            <p14:sldId id="262"/>
            <p14:sldId id="315"/>
            <p14:sldId id="318"/>
            <p14:sldId id="319"/>
            <p14:sldId id="317"/>
            <p14:sldId id="291"/>
            <p14:sldId id="324"/>
            <p14:sldId id="323"/>
            <p14:sldId id="321"/>
            <p14:sldId id="322"/>
            <p14:sldId id="325"/>
            <p14:sldId id="375"/>
          </p14:sldIdLst>
        </p14:section>
        <p14:section name="Regularization" id="{AC0103D9-E206-420F-A54E-0D0C30E7B253}">
          <p14:sldIdLst>
            <p14:sldId id="345"/>
            <p14:sldId id="346"/>
            <p14:sldId id="347"/>
            <p14:sldId id="362"/>
            <p14:sldId id="363"/>
            <p14:sldId id="364"/>
            <p14:sldId id="365"/>
            <p14:sldId id="366"/>
            <p14:sldId id="367"/>
            <p14:sldId id="368"/>
            <p14:sldId id="369"/>
            <p14:sldId id="370"/>
            <p14:sldId id="371"/>
            <p14:sldId id="372"/>
            <p14:sldId id="373"/>
            <p14:sldId id="3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70153" autoAdjust="0"/>
  </p:normalViewPr>
  <p:slideViewPr>
    <p:cSldViewPr snapToGrid="0">
      <p:cViewPr varScale="1">
        <p:scale>
          <a:sx n="76" d="100"/>
          <a:sy n="76" d="100"/>
        </p:scale>
        <p:origin x="2538" y="90"/>
      </p:cViewPr>
      <p:guideLst/>
    </p:cSldViewPr>
  </p:slideViewPr>
  <p:notesTextViewPr>
    <p:cViewPr>
      <p:scale>
        <a:sx n="1" d="1"/>
        <a:sy n="1" d="1"/>
      </p:scale>
      <p:origin x="0" y="0"/>
    </p:cViewPr>
  </p:notesTextViewPr>
  <p:sorterViewPr>
    <p:cViewPr varScale="1">
      <p:scale>
        <a:sx n="1" d="1"/>
        <a:sy n="1" d="1"/>
      </p:scale>
      <p:origin x="0" y="-1691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22CDC-F370-4FE6-8E40-6B05D61F5B6F}" type="datetimeFigureOut">
              <a:rPr lang="en-US" smtClean="0"/>
              <a:t>3/2/2020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1A369-A4B5-40ED-AA5D-8206DB827C28}" type="slidenum">
              <a:rPr lang="en-US" smtClean="0"/>
              <a:t>‹#›</a:t>
            </a:fld>
            <a:endParaRPr lang="en-US"/>
          </a:p>
        </p:txBody>
      </p:sp>
    </p:spTree>
    <p:extLst>
      <p:ext uri="{BB962C8B-B14F-4D97-AF65-F5344CB8AC3E}">
        <p14:creationId xmlns:p14="http://schemas.microsoft.com/office/powerpoint/2010/main" val="4261231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n.wikipedia.org/wiki/Line_segment" TargetMode="External"/><Relationship Id="rId2" Type="http://schemas.openxmlformats.org/officeDocument/2006/relationships/slide" Target="../slides/slide54.xml"/><Relationship Id="rId1" Type="http://schemas.openxmlformats.org/officeDocument/2006/relationships/notesMaster" Target="../notesMasters/notesMaster1.xml"/><Relationship Id="rId5" Type="http://schemas.openxmlformats.org/officeDocument/2006/relationships/hyperlink" Target="https://en.wikipedia.org/wiki/Convex_function" TargetMode="External"/><Relationship Id="rId4" Type="http://schemas.openxmlformats.org/officeDocument/2006/relationships/hyperlink" Target="https://en.wikipedia.org/wiki/Graph_of_a_function"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Line_segment" TargetMode="External"/><Relationship Id="rId2" Type="http://schemas.openxmlformats.org/officeDocument/2006/relationships/slide" Target="../slides/slide55.xml"/><Relationship Id="rId1" Type="http://schemas.openxmlformats.org/officeDocument/2006/relationships/notesMaster" Target="../notesMasters/notesMaster1.xml"/><Relationship Id="rId5" Type="http://schemas.openxmlformats.org/officeDocument/2006/relationships/hyperlink" Target="https://en.wikipedia.org/wiki/Convex_function" TargetMode="External"/><Relationship Id="rId4" Type="http://schemas.openxmlformats.org/officeDocument/2006/relationships/hyperlink" Target="https://en.wikipedia.org/wiki/Graph_of_a_function"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en.wikipedia.org/wiki/Occam's_razor" TargetMode="External"/><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Breed of dog: </a:t>
            </a:r>
            <a:r>
              <a:rPr lang="en-US" dirty="0"/>
              <a:t>various…</a:t>
            </a:r>
          </a:p>
          <a:p>
            <a:r>
              <a:rPr lang="en-US" dirty="0"/>
              <a:t>Maybe there’s a </a:t>
            </a:r>
            <a:r>
              <a:rPr lang="en-US" dirty="0" err="1"/>
              <a:t>Dashund</a:t>
            </a:r>
            <a:r>
              <a:rPr lang="en-US" dirty="0"/>
              <a:t> in there…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53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Breed of dog: Komondor</a:t>
            </a:r>
          </a:p>
          <a:p>
            <a:endParaRPr lang="en-US" dirty="0"/>
          </a:p>
        </p:txBody>
      </p:sp>
      <p:sp>
        <p:nvSpPr>
          <p:cNvPr id="4" name="Slide Number Placeholder 3"/>
          <p:cNvSpPr>
            <a:spLocks noGrp="1"/>
          </p:cNvSpPr>
          <p:nvPr>
            <p:ph type="sldNum" sz="quarter" idx="5"/>
          </p:nvPr>
        </p:nvSpPr>
        <p:spPr/>
        <p:txBody>
          <a:bodyPr/>
          <a:lstStyle/>
          <a:p>
            <a:fld id="{8E71A369-A4B5-40ED-AA5D-8206DB827C28}" type="slidenum">
              <a:rPr lang="en-US" smtClean="0"/>
              <a:t>3</a:t>
            </a:fld>
            <a:endParaRPr lang="en-US"/>
          </a:p>
        </p:txBody>
      </p:sp>
    </p:spTree>
    <p:extLst>
      <p:ext uri="{BB962C8B-B14F-4D97-AF65-F5344CB8AC3E}">
        <p14:creationId xmlns:p14="http://schemas.microsoft.com/office/powerpoint/2010/main" val="2603775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Breed of dog: </a:t>
            </a:r>
            <a:r>
              <a:rPr lang="en-US" sz="1200" b="0" i="0" kern="1200" dirty="0">
                <a:solidFill>
                  <a:schemeClr val="tx1"/>
                </a:solidFill>
                <a:effectLst/>
                <a:latin typeface="+mn-lt"/>
                <a:ea typeface="+mn-ea"/>
                <a:cs typeface="+mn-cs"/>
              </a:rPr>
              <a:t>Shar Pei (Chinese)</a:t>
            </a:r>
            <a:endParaRPr lang="en-US" dirty="0"/>
          </a:p>
        </p:txBody>
      </p:sp>
      <p:sp>
        <p:nvSpPr>
          <p:cNvPr id="4" name="Slide Number Placeholder 3"/>
          <p:cNvSpPr>
            <a:spLocks noGrp="1"/>
          </p:cNvSpPr>
          <p:nvPr>
            <p:ph type="sldNum" sz="quarter" idx="5"/>
          </p:nvPr>
        </p:nvSpPr>
        <p:spPr/>
        <p:txBody>
          <a:bodyPr/>
          <a:lstStyle/>
          <a:p>
            <a:fld id="{8E71A369-A4B5-40ED-AA5D-8206DB827C28}" type="slidenum">
              <a:rPr lang="en-US" smtClean="0"/>
              <a:t>4</a:t>
            </a:fld>
            <a:endParaRPr lang="en-US"/>
          </a:p>
        </p:txBody>
      </p:sp>
    </p:spTree>
    <p:extLst>
      <p:ext uri="{BB962C8B-B14F-4D97-AF65-F5344CB8AC3E}">
        <p14:creationId xmlns:p14="http://schemas.microsoft.com/office/powerpoint/2010/main" val="183099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should be a little smaller, as we aren’t padding</a:t>
            </a:r>
          </a:p>
        </p:txBody>
      </p:sp>
      <p:sp>
        <p:nvSpPr>
          <p:cNvPr id="4" name="Slide Number Placeholder 3"/>
          <p:cNvSpPr>
            <a:spLocks noGrp="1"/>
          </p:cNvSpPr>
          <p:nvPr>
            <p:ph type="sldNum" sz="quarter" idx="10"/>
          </p:nvPr>
        </p:nvSpPr>
        <p:spPr/>
        <p:txBody>
          <a:bodyPr/>
          <a:lstStyle/>
          <a:p>
            <a:fld id="{77A91DB0-B9FF-4202-A601-7C2BA4C2435D}" type="slidenum">
              <a:rPr lang="en-US" smtClean="0"/>
              <a:t>6</a:t>
            </a:fld>
            <a:endParaRPr lang="en-US"/>
          </a:p>
        </p:txBody>
      </p:sp>
    </p:spTree>
    <p:extLst>
      <p:ext uri="{BB962C8B-B14F-4D97-AF65-F5344CB8AC3E}">
        <p14:creationId xmlns:p14="http://schemas.microsoft.com/office/powerpoint/2010/main" val="3588161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7</a:t>
            </a:fld>
            <a:endParaRPr lang="en-US"/>
          </a:p>
        </p:txBody>
      </p:sp>
    </p:spTree>
    <p:extLst>
      <p:ext uri="{BB962C8B-B14F-4D97-AF65-F5344CB8AC3E}">
        <p14:creationId xmlns:p14="http://schemas.microsoft.com/office/powerpoint/2010/main" val="3273866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r>
              <a:rPr lang="en-US" dirty="0"/>
              <a:t>Left: 23 x 23 -&gt; 96 – 2 – 2 from valid region only. Then, 92 x 92 / 4 = 23x23</a:t>
            </a:r>
          </a:p>
          <a:p>
            <a:endParaRPr lang="en-US" dirty="0"/>
          </a:p>
          <a:p>
            <a:r>
              <a:rPr lang="en-US" dirty="0"/>
              <a:t>Right: 4 x 4 -&gt; 94 – 1 – 1 from valid region only. Then,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2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Stride 1</a:t>
            </a:r>
          </a:p>
          <a:p>
            <a:r>
              <a:rPr lang="en-US" dirty="0"/>
              <a:t>Stride 2</a:t>
            </a:r>
          </a:p>
          <a:p>
            <a:r>
              <a:rPr lang="en-US" dirty="0"/>
              <a:t>Stride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168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https://github.com/dnouri/nolearn</a:t>
            </a:r>
          </a:p>
          <a:p>
            <a:endParaRPr lang="en-US" dirty="0"/>
          </a:p>
          <a:p>
            <a:r>
              <a:rPr lang="en-US" dirty="0"/>
              <a:t>More details: https://people.cs.pitt.edu/~kovashka/cs2750_sp17/ml_11_cnns.pdf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674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135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042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a:p>
            <a:endParaRPr lang="en-US" dirty="0"/>
          </a:p>
          <a:p>
            <a:r>
              <a:rPr lang="en-US" dirty="0"/>
              <a:t>3GB memory on each GPU at the time -  GTX 580 GPU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154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70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956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http://prog3.com/sbdm/blog/cyh_24</a:t>
            </a:r>
          </a:p>
          <a:p>
            <a:r>
              <a:rPr lang="en-US" dirty="0"/>
              <a:t>http://prog3.com/sbdm/blog/cyh_24/article/details/50593400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955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554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119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86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Invariant = change the input by the property, no change in the output property</a:t>
            </a:r>
          </a:p>
          <a:p>
            <a:r>
              <a:rPr lang="en-US" dirty="0"/>
              <a:t>Equivariant = change the input by the property, equivalent change in the output property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598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310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Breed of dog: Chihuahua </a:t>
            </a:r>
          </a:p>
        </p:txBody>
      </p:sp>
      <p:sp>
        <p:nvSpPr>
          <p:cNvPr id="4" name="Slide Number Placeholder 3"/>
          <p:cNvSpPr>
            <a:spLocks noGrp="1"/>
          </p:cNvSpPr>
          <p:nvPr>
            <p:ph type="sldNum" sz="quarter" idx="5"/>
          </p:nvPr>
        </p:nvSpPr>
        <p:spPr/>
        <p:txBody>
          <a:bodyPr/>
          <a:lstStyle/>
          <a:p>
            <a:fld id="{8E71A369-A4B5-40ED-AA5D-8206DB827C28}" type="slidenum">
              <a:rPr lang="en-US" smtClean="0"/>
              <a:t>50</a:t>
            </a:fld>
            <a:endParaRPr lang="en-US"/>
          </a:p>
        </p:txBody>
      </p:sp>
    </p:spTree>
    <p:extLst>
      <p:ext uri="{BB962C8B-B14F-4D97-AF65-F5344CB8AC3E}">
        <p14:creationId xmlns:p14="http://schemas.microsoft.com/office/powerpoint/2010/main" val="1897603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Breed of dog: Corgi</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457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Breed of dog: Dalmatian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922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not a convex function.</a:t>
            </a:r>
          </a:p>
          <a:p>
            <a:endParaRPr lang="en-US" dirty="0"/>
          </a:p>
          <a:p>
            <a:r>
              <a:rPr lang="en-US" dirty="0"/>
              <a:t>A convex function must conform such that </a:t>
            </a:r>
            <a:r>
              <a:rPr lang="en-US" sz="1200" b="0" i="0" kern="1200" dirty="0">
                <a:solidFill>
                  <a:schemeClr val="tx1"/>
                </a:solidFill>
                <a:effectLst/>
                <a:latin typeface="+mn-lt"/>
                <a:ea typeface="+mn-ea"/>
                <a:cs typeface="+mn-cs"/>
              </a:rPr>
              <a:t>the </a:t>
            </a:r>
            <a:r>
              <a:rPr lang="en-US" sz="1200" b="0" i="0" u="none" strike="noStrike" kern="1200" dirty="0">
                <a:solidFill>
                  <a:schemeClr val="tx1"/>
                </a:solidFill>
                <a:effectLst/>
                <a:latin typeface="+mn-lt"/>
                <a:ea typeface="+mn-ea"/>
                <a:cs typeface="+mn-cs"/>
                <a:hlinkClick r:id="rId3" tooltip="Line segment"/>
              </a:rPr>
              <a:t>line segment</a:t>
            </a:r>
            <a:r>
              <a:rPr lang="en-US" sz="1200" b="0" i="0" kern="1200" dirty="0">
                <a:solidFill>
                  <a:schemeClr val="tx1"/>
                </a:solidFill>
                <a:effectLst/>
                <a:latin typeface="+mn-lt"/>
                <a:ea typeface="+mn-ea"/>
                <a:cs typeface="+mn-cs"/>
              </a:rPr>
              <a:t> between any two points on the </a:t>
            </a:r>
            <a:r>
              <a:rPr lang="en-US" sz="1200" b="0" i="0" u="none" strike="noStrike" kern="1200" dirty="0">
                <a:solidFill>
                  <a:schemeClr val="tx1"/>
                </a:solidFill>
                <a:effectLst/>
                <a:latin typeface="+mn-lt"/>
                <a:ea typeface="+mn-ea"/>
                <a:cs typeface="+mn-cs"/>
                <a:hlinkClick r:id="rId4" tooltip="Graph of a function"/>
              </a:rPr>
              <a:t>graph of the function</a:t>
            </a:r>
            <a:r>
              <a:rPr lang="en-US" sz="1200" b="0" i="0" kern="1200" dirty="0">
                <a:solidFill>
                  <a:schemeClr val="tx1"/>
                </a:solidFill>
                <a:effectLst/>
                <a:latin typeface="+mn-lt"/>
                <a:ea typeface="+mn-ea"/>
                <a:cs typeface="+mn-cs"/>
              </a:rPr>
              <a:t> lies above or on the graph. [Wiki]</a:t>
            </a:r>
          </a:p>
          <a:p>
            <a:r>
              <a:rPr lang="en-US" dirty="0">
                <a:hlinkClick r:id="rId5"/>
              </a:rPr>
              <a:t>https://en.wikipedia.org/wiki/Convex_function</a:t>
            </a:r>
            <a:endParaRPr lang="en-US" dirty="0"/>
          </a:p>
          <a:p>
            <a:endParaRPr lang="en-US" dirty="0"/>
          </a:p>
          <a:p>
            <a:endParaRPr lang="en-US" dirty="0"/>
          </a:p>
          <a:p>
            <a:r>
              <a:rPr lang="en-US" dirty="0"/>
              <a:t>For this function, if we draw a line from the first point on x to a point about 1/3 of the way along x, then the function’s response lies above that line.</a:t>
            </a:r>
          </a:p>
        </p:txBody>
      </p:sp>
      <p:sp>
        <p:nvSpPr>
          <p:cNvPr id="4" name="Slide Number Placeholder 3"/>
          <p:cNvSpPr>
            <a:spLocks noGrp="1"/>
          </p:cNvSpPr>
          <p:nvPr>
            <p:ph type="sldNum" sz="quarter" idx="10"/>
          </p:nvPr>
        </p:nvSpPr>
        <p:spPr/>
        <p:txBody>
          <a:bodyPr/>
          <a:lstStyle/>
          <a:p>
            <a:fld id="{8E71A369-A4B5-40ED-AA5D-8206DB827C28}" type="slidenum">
              <a:rPr lang="en-US" smtClean="0"/>
              <a:t>54</a:t>
            </a:fld>
            <a:endParaRPr lang="en-US"/>
          </a:p>
        </p:txBody>
      </p:sp>
    </p:spTree>
    <p:extLst>
      <p:ext uri="{BB962C8B-B14F-4D97-AF65-F5344CB8AC3E}">
        <p14:creationId xmlns:p14="http://schemas.microsoft.com/office/powerpoint/2010/main" val="167900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not a convex function either.</a:t>
            </a:r>
          </a:p>
          <a:p>
            <a:endParaRPr lang="en-US" dirty="0"/>
          </a:p>
          <a:p>
            <a:r>
              <a:rPr lang="en-US" dirty="0"/>
              <a:t>A convex function must conform such that </a:t>
            </a:r>
            <a:r>
              <a:rPr lang="en-US" sz="1200" b="0" i="0" kern="1200" dirty="0">
                <a:solidFill>
                  <a:schemeClr val="tx1"/>
                </a:solidFill>
                <a:effectLst/>
                <a:latin typeface="+mn-lt"/>
                <a:ea typeface="+mn-ea"/>
                <a:cs typeface="+mn-cs"/>
              </a:rPr>
              <a:t>the </a:t>
            </a:r>
            <a:r>
              <a:rPr lang="en-US" sz="1200" b="0" i="0" u="none" strike="noStrike" kern="1200" dirty="0">
                <a:solidFill>
                  <a:schemeClr val="tx1"/>
                </a:solidFill>
                <a:effectLst/>
                <a:latin typeface="+mn-lt"/>
                <a:ea typeface="+mn-ea"/>
                <a:cs typeface="+mn-cs"/>
                <a:hlinkClick r:id="rId3" tooltip="Line segment"/>
              </a:rPr>
              <a:t>line segment</a:t>
            </a:r>
            <a:r>
              <a:rPr lang="en-US" sz="1200" b="0" i="0" kern="1200" dirty="0">
                <a:solidFill>
                  <a:schemeClr val="tx1"/>
                </a:solidFill>
                <a:effectLst/>
                <a:latin typeface="+mn-lt"/>
                <a:ea typeface="+mn-ea"/>
                <a:cs typeface="+mn-cs"/>
              </a:rPr>
              <a:t> between any two points on the </a:t>
            </a:r>
            <a:r>
              <a:rPr lang="en-US" sz="1200" b="0" i="0" u="none" strike="noStrike" kern="1200" dirty="0">
                <a:solidFill>
                  <a:schemeClr val="tx1"/>
                </a:solidFill>
                <a:effectLst/>
                <a:latin typeface="+mn-lt"/>
                <a:ea typeface="+mn-ea"/>
                <a:cs typeface="+mn-cs"/>
                <a:hlinkClick r:id="rId4" tooltip="Graph of a function"/>
              </a:rPr>
              <a:t>graph of the function</a:t>
            </a:r>
            <a:r>
              <a:rPr lang="en-US" sz="1200" b="0" i="0" kern="1200" dirty="0">
                <a:solidFill>
                  <a:schemeClr val="tx1"/>
                </a:solidFill>
                <a:effectLst/>
                <a:latin typeface="+mn-lt"/>
                <a:ea typeface="+mn-ea"/>
                <a:cs typeface="+mn-cs"/>
              </a:rPr>
              <a:t> lies above or on the graph. [Wiki]</a:t>
            </a:r>
          </a:p>
          <a:p>
            <a:r>
              <a:rPr lang="en-US" dirty="0">
                <a:hlinkClick r:id="rId5"/>
              </a:rPr>
              <a:t>https://en.wikipedia.org/wiki/Convex_function</a:t>
            </a:r>
            <a:endParaRPr lang="en-US" dirty="0"/>
          </a:p>
          <a:p>
            <a:endParaRPr lang="en-US" dirty="0"/>
          </a:p>
          <a:p>
            <a:endParaRPr lang="en-US" dirty="0"/>
          </a:p>
          <a:p>
            <a:r>
              <a:rPr lang="en-US" dirty="0"/>
              <a:t>For this function, if we draw a line from the first valley to the second valley, then the function’s response lies above that line.</a:t>
            </a:r>
          </a:p>
        </p:txBody>
      </p:sp>
      <p:sp>
        <p:nvSpPr>
          <p:cNvPr id="4" name="Slide Number Placeholder 3"/>
          <p:cNvSpPr>
            <a:spLocks noGrp="1"/>
          </p:cNvSpPr>
          <p:nvPr>
            <p:ph type="sldNum" sz="quarter" idx="10"/>
          </p:nvPr>
        </p:nvSpPr>
        <p:spPr/>
        <p:txBody>
          <a:bodyPr/>
          <a:lstStyle/>
          <a:p>
            <a:fld id="{8E71A369-A4B5-40ED-AA5D-8206DB827C28}" type="slidenum">
              <a:rPr lang="en-US" smtClean="0"/>
              <a:t>55</a:t>
            </a:fld>
            <a:endParaRPr lang="en-US"/>
          </a:p>
        </p:txBody>
      </p:sp>
    </p:spTree>
    <p:extLst>
      <p:ext uri="{BB962C8B-B14F-4D97-AF65-F5344CB8AC3E}">
        <p14:creationId xmlns:p14="http://schemas.microsoft.com/office/powerpoint/2010/main" val="3180304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62</a:t>
            </a:fld>
            <a:endParaRPr lang="en-US"/>
          </a:p>
        </p:txBody>
      </p:sp>
    </p:spTree>
    <p:extLst>
      <p:ext uri="{BB962C8B-B14F-4D97-AF65-F5344CB8AC3E}">
        <p14:creationId xmlns:p14="http://schemas.microsoft.com/office/powerpoint/2010/main" val="2880265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63</a:t>
            </a:fld>
            <a:endParaRPr lang="en-US"/>
          </a:p>
        </p:txBody>
      </p:sp>
    </p:spTree>
    <p:extLst>
      <p:ext uri="{BB962C8B-B14F-4D97-AF65-F5344CB8AC3E}">
        <p14:creationId xmlns:p14="http://schemas.microsoft.com/office/powerpoint/2010/main" val="1173880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67</a:t>
            </a:fld>
            <a:endParaRPr lang="en-US"/>
          </a:p>
        </p:txBody>
      </p:sp>
    </p:spTree>
    <p:extLst>
      <p:ext uri="{BB962C8B-B14F-4D97-AF65-F5344CB8AC3E}">
        <p14:creationId xmlns:p14="http://schemas.microsoft.com/office/powerpoint/2010/main" val="4063142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"squashes" a </a:t>
            </a:r>
            <a:r>
              <a:rPr lang="en-US" i="1" dirty="0">
                <a:effectLst/>
              </a:rPr>
              <a:t>K</a:t>
            </a:r>
            <a:r>
              <a:rPr lang="en-US" dirty="0"/>
              <a:t>-dimensional vector </a:t>
            </a:r>
            <a:r>
              <a:rPr lang="en-US" dirty="0">
                <a:effectLst/>
              </a:rPr>
              <a:t>z </a:t>
            </a:r>
            <a:r>
              <a:rPr lang="en-US" dirty="0"/>
              <a:t>of arbitrary real values to a </a:t>
            </a:r>
            <a:r>
              <a:rPr lang="en-US" i="1" dirty="0">
                <a:effectLst/>
              </a:rPr>
              <a:t>K</a:t>
            </a:r>
            <a:r>
              <a:rPr lang="en-US" dirty="0"/>
              <a:t>-dimensional vector </a:t>
            </a:r>
            <a:r>
              <a:rPr lang="en-US" dirty="0">
                <a:effectLst/>
              </a:rPr>
              <a:t>σ ( z ) </a:t>
            </a:r>
            <a:r>
              <a:rPr lang="en-US" dirty="0"/>
              <a:t>of real values in the range (0, 1) that add up to 1. </a:t>
            </a:r>
          </a:p>
          <a:p>
            <a:endParaRPr lang="en-US" dirty="0"/>
          </a:p>
          <a:p>
            <a:r>
              <a:rPr lang="en-US" dirty="0"/>
              <a:t>Used as the loss in logistic regression</a:t>
            </a:r>
          </a:p>
          <a:p>
            <a:endParaRPr lang="en-US" dirty="0"/>
          </a:p>
          <a:p>
            <a:r>
              <a:rPr lang="en-US" dirty="0"/>
              <a:t>Add </a:t>
            </a:r>
            <a:r>
              <a:rPr lang="en-US" dirty="0" err="1"/>
              <a:t>softmax</a:t>
            </a:r>
            <a:r>
              <a:rPr lang="en-US" dirty="0"/>
              <a:t> graph</a:t>
            </a:r>
          </a:p>
          <a:p>
            <a:endParaRPr lang="en-US" dirty="0"/>
          </a:p>
          <a:p>
            <a:r>
              <a:rPr lang="en-US" dirty="0"/>
              <a:t>http://dataaspirant.com/2017/03/07/difference-between-softmax-function-and-sigmoid-function/</a:t>
            </a:r>
          </a:p>
          <a:p>
            <a:endParaRPr lang="en-US" dirty="0"/>
          </a:p>
          <a:p>
            <a:endParaRPr lang="en-US" dirty="0"/>
          </a:p>
          <a:p>
            <a:r>
              <a:rPr lang="en-US" dirty="0"/>
              <a:t>Different from a sigmoid – sigmoid just ensures that function output is between [0,1]; </a:t>
            </a:r>
            <a:r>
              <a:rPr lang="en-US" dirty="0" err="1"/>
              <a:t>softmax</a:t>
            </a:r>
            <a:r>
              <a:rPr lang="en-US" dirty="0"/>
              <a:t> ensures sum of vector is equal to 1 (probability distribution).</a:t>
            </a:r>
          </a:p>
          <a:p>
            <a:endParaRPr lang="en-US" dirty="0"/>
          </a:p>
          <a:p>
            <a:r>
              <a:rPr lang="en-US" dirty="0"/>
              <a:t>Note that </a:t>
            </a:r>
            <a:r>
              <a:rPr lang="en-US" dirty="0" err="1"/>
              <a:t>softmax</a:t>
            </a:r>
            <a:r>
              <a:rPr lang="en-US" dirty="0"/>
              <a:t> is not ‘scale invariant’ – the size of the values in </a:t>
            </a:r>
            <a:r>
              <a:rPr lang="en-US" i="1" dirty="0"/>
              <a:t>O </a:t>
            </a:r>
            <a:r>
              <a:rPr lang="en-US" i="0" dirty="0"/>
              <a:t>matters. Scaling </a:t>
            </a:r>
            <a:r>
              <a:rPr lang="en-US" i="1" dirty="0"/>
              <a:t>O</a:t>
            </a:r>
            <a:r>
              <a:rPr lang="en-US" i="0" dirty="0"/>
              <a:t> linearly will produce a different distribution as output.</a:t>
            </a:r>
            <a:endParaRPr lang="en-US" i="1" dirty="0"/>
          </a:p>
        </p:txBody>
      </p:sp>
      <p:sp>
        <p:nvSpPr>
          <p:cNvPr id="4" name="Slide Number Placeholder 3"/>
          <p:cNvSpPr>
            <a:spLocks noGrp="1"/>
          </p:cNvSpPr>
          <p:nvPr>
            <p:ph type="sldNum" sz="quarter" idx="10"/>
          </p:nvPr>
        </p:nvSpPr>
        <p:spPr/>
        <p:txBody>
          <a:bodyPr/>
          <a:lstStyle/>
          <a:p>
            <a:fld id="{8E71A369-A4B5-40ED-AA5D-8206DB827C28}" type="slidenum">
              <a:rPr lang="en-US" smtClean="0"/>
              <a:t>68</a:t>
            </a:fld>
            <a:endParaRPr lang="en-US"/>
          </a:p>
        </p:txBody>
      </p:sp>
    </p:spTree>
    <p:extLst>
      <p:ext uri="{BB962C8B-B14F-4D97-AF65-F5344CB8AC3E}">
        <p14:creationId xmlns:p14="http://schemas.microsoft.com/office/powerpoint/2010/main" val="9101590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set of </a:t>
            </a:r>
            <a:r>
              <a:rPr lang="en-US" dirty="0" err="1"/>
              <a:t>perceptrons</a:t>
            </a:r>
            <a:r>
              <a:rPr lang="en-US" dirty="0"/>
              <a:t> provide us with distances from their classification boundaries for </a:t>
            </a:r>
          </a:p>
          <a:p>
            <a:endParaRPr lang="en-US" dirty="0"/>
          </a:p>
          <a:p>
            <a:endParaRPr lang="en-US" dirty="0"/>
          </a:p>
          <a:p>
            <a:r>
              <a:rPr lang="en-US" dirty="0"/>
              <a:t>Example: </a:t>
            </a:r>
          </a:p>
          <a:p>
            <a:r>
              <a:rPr lang="en-US" dirty="0"/>
              <a:t>e^{</a:t>
            </a:r>
            <a:r>
              <a:rPr lang="en-US" dirty="0" err="1"/>
              <a:t>O_k</a:t>
            </a:r>
            <a:r>
              <a:rPr lang="en-US" dirty="0"/>
              <a:t>} = {7.38906, 2.01375, 1.2214, 0.740818, 0.548812, 0.082085}</a:t>
            </a:r>
          </a:p>
          <a:p>
            <a:r>
              <a:rPr lang="en-US" dirty="0"/>
              <a:t>Sum e^{</a:t>
            </a:r>
            <a:r>
              <a:rPr lang="en-US" dirty="0" err="1"/>
              <a:t>O_k</a:t>
            </a:r>
            <a:r>
              <a:rPr lang="en-US" dirty="0"/>
              <a:t>} = 11.994825</a:t>
            </a:r>
          </a:p>
        </p:txBody>
      </p:sp>
      <p:sp>
        <p:nvSpPr>
          <p:cNvPr id="4" name="Slide Number Placeholder 3"/>
          <p:cNvSpPr>
            <a:spLocks noGrp="1"/>
          </p:cNvSpPr>
          <p:nvPr>
            <p:ph type="sldNum" sz="quarter" idx="10"/>
          </p:nvPr>
        </p:nvSpPr>
        <p:spPr/>
        <p:txBody>
          <a:bodyPr/>
          <a:lstStyle/>
          <a:p>
            <a:fld id="{8E71A369-A4B5-40ED-AA5D-8206DB827C28}" type="slidenum">
              <a:rPr lang="en-US" smtClean="0"/>
              <a:t>69</a:t>
            </a:fld>
            <a:endParaRPr lang="en-US"/>
          </a:p>
        </p:txBody>
      </p:sp>
    </p:spTree>
    <p:extLst>
      <p:ext uri="{BB962C8B-B14F-4D97-AF65-F5344CB8AC3E}">
        <p14:creationId xmlns:p14="http://schemas.microsoft.com/office/powerpoint/2010/main" val="1024763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https://en.wikipedia.org/wiki/Loss_functions_for_classification</a:t>
            </a:r>
          </a:p>
          <a:p>
            <a:endParaRPr lang="en-US" dirty="0"/>
          </a:p>
          <a:p>
            <a:r>
              <a:rPr lang="en-US" dirty="0"/>
              <a:t>If p(y) is 0.9, and we classify the object as 0.9, then we would wish for a low loss.  -log(p) = ~0.1. So, loss = 0.9 * -log(p) = 0.0949. = low.</a:t>
            </a:r>
          </a:p>
          <a:p>
            <a:r>
              <a:rPr lang="en-US" dirty="0"/>
              <a:t>If p(y) is 0.1, and we classify the object as 0.9, then we would wish for a high loss. –log(p) = ~0.1. So, loss = 0.-1 = higher.</a:t>
            </a:r>
          </a:p>
          <a:p>
            <a:endParaRPr lang="en-US" dirty="0"/>
          </a:p>
          <a:p>
            <a:endParaRPr lang="en-US" dirty="0"/>
          </a:p>
          <a:p>
            <a:r>
              <a:rPr lang="en-US" dirty="0"/>
              <a:t>Why is this differentiable?</a:t>
            </a:r>
          </a:p>
          <a:p>
            <a:r>
              <a:rPr lang="en-US" dirty="0"/>
              <a:t>Gradient </a:t>
            </a:r>
            <a:r>
              <a:rPr lang="en-US" dirty="0" err="1"/>
              <a:t>wrt</a:t>
            </a:r>
            <a:r>
              <a:rPr lang="en-US" dirty="0"/>
              <a:t> x of log(x) = 1 / x</a:t>
            </a:r>
          </a:p>
        </p:txBody>
      </p:sp>
      <p:sp>
        <p:nvSpPr>
          <p:cNvPr id="4" name="Slide Number Placeholder 3"/>
          <p:cNvSpPr>
            <a:spLocks noGrp="1"/>
          </p:cNvSpPr>
          <p:nvPr>
            <p:ph type="sldNum" sz="quarter" idx="10"/>
          </p:nvPr>
        </p:nvSpPr>
        <p:spPr/>
        <p:txBody>
          <a:bodyPr/>
          <a:lstStyle/>
          <a:p>
            <a:fld id="{8E71A369-A4B5-40ED-AA5D-8206DB827C28}" type="slidenum">
              <a:rPr lang="en-US" smtClean="0"/>
              <a:t>71</a:t>
            </a:fld>
            <a:endParaRPr lang="en-US"/>
          </a:p>
        </p:txBody>
      </p:sp>
    </p:spTree>
    <p:extLst>
      <p:ext uri="{BB962C8B-B14F-4D97-AF65-F5344CB8AC3E}">
        <p14:creationId xmlns:p14="http://schemas.microsoft.com/office/powerpoint/2010/main" val="4094085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Conceptually, this slide is merely saying that we could vary W at a particular neuron in a particular layer, see how the loss value changed, and then update W by some small amount based on whether the loss moved in the right direction or not.</a:t>
            </a:r>
          </a:p>
          <a:p>
            <a:r>
              <a:rPr lang="en-US" dirty="0"/>
              <a:t>Here, mathematically we just look at the sign and multiply it by some tiny eta.</a:t>
            </a:r>
          </a:p>
          <a:p>
            <a:endParaRPr lang="en-US" dirty="0"/>
          </a:p>
          <a:p>
            <a:r>
              <a:rPr lang="en-US" dirty="0"/>
              <a:t>But – that seems inefficient. The problem is really to say ‘by how much should I move’?</a:t>
            </a:r>
          </a:p>
          <a:p>
            <a:r>
              <a:rPr lang="en-US" dirty="0"/>
              <a:t>Here, we want to apply gradient descent. That means we need to compute a gradient – a derivative.</a:t>
            </a:r>
          </a:p>
          <a:p>
            <a:endParaRPr lang="en-US" dirty="0"/>
          </a:p>
          <a:p>
            <a:r>
              <a:rPr lang="en-US" dirty="0"/>
              <a:t>Given that we have this multi-layer setup, we’re going to have to compute a _lot_ of derivatives!</a:t>
            </a:r>
          </a:p>
          <a:p>
            <a:r>
              <a:rPr lang="en-US" dirty="0"/>
              <a:t>Let’s first try and consider how the loss changes </a:t>
            </a:r>
            <a:r>
              <a:rPr lang="en-US" dirty="0" err="1"/>
              <a:t>wrt</a:t>
            </a:r>
            <a:r>
              <a:rPr lang="en-US" dirty="0"/>
              <a:t>. the output </a:t>
            </a:r>
            <a:r>
              <a:rPr lang="en-US" dirty="0" err="1"/>
              <a:t>softmax</a:t>
            </a:r>
            <a:r>
              <a:rPr lang="en-US" dirty="0"/>
              <a:t> layer.</a:t>
            </a:r>
          </a:p>
        </p:txBody>
      </p:sp>
      <p:sp>
        <p:nvSpPr>
          <p:cNvPr id="4" name="Slide Number Placeholder 3"/>
          <p:cNvSpPr>
            <a:spLocks noGrp="1"/>
          </p:cNvSpPr>
          <p:nvPr>
            <p:ph type="sldNum" sz="quarter" idx="5"/>
          </p:nvPr>
        </p:nvSpPr>
        <p:spPr/>
        <p:txBody>
          <a:bodyPr/>
          <a:lstStyle/>
          <a:p>
            <a:fld id="{8E71A369-A4B5-40ED-AA5D-8206DB827C28}" type="slidenum">
              <a:rPr lang="en-US" smtClean="0"/>
              <a:t>76</a:t>
            </a:fld>
            <a:endParaRPr lang="en-US"/>
          </a:p>
        </p:txBody>
      </p:sp>
    </p:spTree>
    <p:extLst>
      <p:ext uri="{BB962C8B-B14F-4D97-AF65-F5344CB8AC3E}">
        <p14:creationId xmlns:p14="http://schemas.microsoft.com/office/powerpoint/2010/main" val="686751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a:p>
            <a:endParaRPr lang="en-US" dirty="0"/>
          </a:p>
          <a:p>
            <a:r>
              <a:rPr lang="en-US" dirty="0"/>
              <a:t>Jacobian is matrix of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78</a:t>
            </a:fld>
            <a:endParaRPr lang="en-US"/>
          </a:p>
        </p:txBody>
      </p:sp>
    </p:spTree>
    <p:extLst>
      <p:ext uri="{BB962C8B-B14F-4D97-AF65-F5344CB8AC3E}">
        <p14:creationId xmlns:p14="http://schemas.microsoft.com/office/powerpoint/2010/main" val="1733824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a:p>
            <a:endParaRPr lang="en-US" dirty="0"/>
          </a:p>
          <a:p>
            <a:r>
              <a:rPr lang="en-US" dirty="0"/>
              <a:t>Jacobian is matrix of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79</a:t>
            </a:fld>
            <a:endParaRPr lang="en-US"/>
          </a:p>
        </p:txBody>
      </p:sp>
    </p:spTree>
    <p:extLst>
      <p:ext uri="{BB962C8B-B14F-4D97-AF65-F5344CB8AC3E}">
        <p14:creationId xmlns:p14="http://schemas.microsoft.com/office/powerpoint/2010/main" val="40628415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a:p>
            <a:endParaRPr lang="en-US" dirty="0"/>
          </a:p>
          <a:p>
            <a:r>
              <a:rPr lang="en-US" dirty="0"/>
              <a:t>Jacobian is matrix of partial derivatives</a:t>
            </a:r>
          </a:p>
          <a:p>
            <a:endParaRPr lang="en-US" dirty="0"/>
          </a:p>
          <a:p>
            <a:endParaRPr lang="en-US" dirty="0"/>
          </a:p>
          <a:p>
            <a:r>
              <a:rPr lang="en-US" dirty="0"/>
              <a:t>Here, we have both </a:t>
            </a:r>
          </a:p>
          <a:p>
            <a:pPr marL="171450" indent="-171450">
              <a:buFontTx/>
              <a:buChar char="-"/>
            </a:pPr>
            <a:r>
              <a:rPr lang="en-US" dirty="0"/>
              <a:t>derivative of loss </a:t>
            </a:r>
            <a:r>
              <a:rPr lang="en-US" dirty="0" err="1"/>
              <a:t>wrt</a:t>
            </a:r>
            <a:r>
              <a:rPr lang="en-US" dirty="0"/>
              <a:t>. derivative of W^3</a:t>
            </a:r>
          </a:p>
          <a:p>
            <a:pPr marL="171450" indent="-171450">
              <a:buFontTx/>
              <a:buChar char="-"/>
            </a:pPr>
            <a:r>
              <a:rPr lang="en-US" dirty="0"/>
              <a:t>derivative of loss </a:t>
            </a:r>
            <a:r>
              <a:rPr lang="en-US" dirty="0" err="1"/>
              <a:t>wrt</a:t>
            </a:r>
            <a:r>
              <a:rPr lang="en-US" dirty="0"/>
              <a:t>. derivative of h^2</a:t>
            </a:r>
          </a:p>
          <a:p>
            <a:pPr marL="0" indent="0">
              <a:buFontTx/>
              <a:buNone/>
            </a:pPr>
            <a:r>
              <a:rPr lang="en-US" dirty="0"/>
              <a:t>because their matrix multiplication produces the output (which goes into the </a:t>
            </a:r>
            <a:r>
              <a:rPr lang="en-US" dirty="0" err="1"/>
              <a:t>softmax</a:t>
            </a:r>
            <a:r>
              <a:rPr lang="en-US" dirty="0"/>
              <a:t>). We need to compute derivatives for both components, and ‘carry’ them backwards with us.</a:t>
            </a:r>
          </a:p>
        </p:txBody>
      </p:sp>
      <p:sp>
        <p:nvSpPr>
          <p:cNvPr id="4" name="Slide Number Placeholder 3"/>
          <p:cNvSpPr>
            <a:spLocks noGrp="1"/>
          </p:cNvSpPr>
          <p:nvPr>
            <p:ph type="sldNum" sz="quarter" idx="10"/>
          </p:nvPr>
        </p:nvSpPr>
        <p:spPr/>
        <p:txBody>
          <a:bodyPr/>
          <a:lstStyle/>
          <a:p>
            <a:fld id="{8E71A369-A4B5-40ED-AA5D-8206DB827C28}" type="slidenum">
              <a:rPr lang="en-US" smtClean="0"/>
              <a:t>80</a:t>
            </a:fld>
            <a:endParaRPr lang="en-US"/>
          </a:p>
        </p:txBody>
      </p:sp>
    </p:spTree>
    <p:extLst>
      <p:ext uri="{BB962C8B-B14F-4D97-AF65-F5344CB8AC3E}">
        <p14:creationId xmlns:p14="http://schemas.microsoft.com/office/powerpoint/2010/main" val="16168078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provide the derivations given that the loss is the cross-entropy loss and that the output logit function is </a:t>
            </a:r>
            <a:r>
              <a:rPr lang="en-US" dirty="0" err="1"/>
              <a:t>softmax</a:t>
            </a:r>
            <a:r>
              <a:rPr lang="en-US" dirty="0"/>
              <a:t>.</a:t>
            </a:r>
          </a:p>
        </p:txBody>
      </p:sp>
      <p:sp>
        <p:nvSpPr>
          <p:cNvPr id="4" name="Slide Number Placeholder 3"/>
          <p:cNvSpPr>
            <a:spLocks noGrp="1"/>
          </p:cNvSpPr>
          <p:nvPr>
            <p:ph type="sldNum" sz="quarter" idx="5"/>
          </p:nvPr>
        </p:nvSpPr>
        <p:spPr/>
        <p:txBody>
          <a:bodyPr/>
          <a:lstStyle/>
          <a:p>
            <a:fld id="{8E71A369-A4B5-40ED-AA5D-8206DB827C28}" type="slidenum">
              <a:rPr lang="en-US" smtClean="0"/>
              <a:t>81</a:t>
            </a:fld>
            <a:endParaRPr lang="en-US"/>
          </a:p>
        </p:txBody>
      </p:sp>
    </p:spTree>
    <p:extLst>
      <p:ext uri="{BB962C8B-B14F-4D97-AF65-F5344CB8AC3E}">
        <p14:creationId xmlns:p14="http://schemas.microsoft.com/office/powerpoint/2010/main" val="1481044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84</a:t>
            </a:fld>
            <a:endParaRPr lang="en-US"/>
          </a:p>
        </p:txBody>
      </p:sp>
    </p:spTree>
    <p:extLst>
      <p:ext uri="{BB962C8B-B14F-4D97-AF65-F5344CB8AC3E}">
        <p14:creationId xmlns:p14="http://schemas.microsoft.com/office/powerpoint/2010/main" val="1988433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p>
          <a:p>
            <a:endParaRPr lang="en-US" dirty="0">
              <a:effectLst/>
            </a:endParaRPr>
          </a:p>
          <a:p>
            <a:endParaRPr lang="en-US" dirty="0">
              <a:effectLst/>
            </a:endParaRPr>
          </a:p>
          <a:p>
            <a:r>
              <a:rPr lang="en-US" dirty="0"/>
              <a:t>https://en.wikipedia.org/wiki/Backpropagation</a:t>
            </a:r>
          </a:p>
        </p:txBody>
      </p:sp>
      <p:sp>
        <p:nvSpPr>
          <p:cNvPr id="4" name="Slide Number Placeholder 3"/>
          <p:cNvSpPr>
            <a:spLocks noGrp="1"/>
          </p:cNvSpPr>
          <p:nvPr>
            <p:ph type="sldNum" sz="quarter" idx="10"/>
          </p:nvPr>
        </p:nvSpPr>
        <p:spPr/>
        <p:txBody>
          <a:bodyPr/>
          <a:lstStyle/>
          <a:p>
            <a:fld id="{8E71A369-A4B5-40ED-AA5D-8206DB827C28}" type="slidenum">
              <a:rPr lang="en-US" smtClean="0"/>
              <a:t>86</a:t>
            </a:fld>
            <a:endParaRPr lang="en-US"/>
          </a:p>
        </p:txBody>
      </p:sp>
    </p:spTree>
    <p:extLst>
      <p:ext uri="{BB962C8B-B14F-4D97-AF65-F5344CB8AC3E}">
        <p14:creationId xmlns:p14="http://schemas.microsoft.com/office/powerpoint/2010/main" val="1887019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https://en.wikipedia.org/wiki/Backpropagation</a:t>
            </a:r>
          </a:p>
          <a:p>
            <a:r>
              <a:rPr lang="en-US"/>
              <a:t>http://colah.github.io/posts/2015-08-Backprop/</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87</a:t>
            </a:fld>
            <a:endParaRPr lang="en-US"/>
          </a:p>
        </p:txBody>
      </p:sp>
    </p:spTree>
    <p:extLst>
      <p:ext uri="{BB962C8B-B14F-4D97-AF65-F5344CB8AC3E}">
        <p14:creationId xmlns:p14="http://schemas.microsoft.com/office/powerpoint/2010/main" val="753726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Doodle</a:t>
            </a:r>
          </a:p>
          <a:p>
            <a:r>
              <a:rPr lang="en-US" dirty="0"/>
              <a:t>Poodle cross with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9398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Shiba </a:t>
            </a:r>
            <a:r>
              <a:rPr lang="en-US" dirty="0" err="1"/>
              <a:t>Inu</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7542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Epoch: running through every training data example and performing SGD</a:t>
            </a:r>
          </a:p>
          <a:p>
            <a:endParaRPr lang="en-US" dirty="0"/>
          </a:p>
          <a:p>
            <a:r>
              <a:rPr lang="en-US" dirty="0"/>
              <a:t>Diagram for different normalizations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94</a:t>
            </a:fld>
            <a:endParaRPr lang="en-US"/>
          </a:p>
        </p:txBody>
      </p:sp>
    </p:spTree>
    <p:extLst>
      <p:ext uri="{BB962C8B-B14F-4D97-AF65-F5344CB8AC3E}">
        <p14:creationId xmlns:p14="http://schemas.microsoft.com/office/powerpoint/2010/main" val="24703512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Called momentum because it forces the gradient to change more slowly, and helps prevent oscillations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98</a:t>
            </a:fld>
            <a:endParaRPr lang="en-US"/>
          </a:p>
        </p:txBody>
      </p:sp>
    </p:spTree>
    <p:extLst>
      <p:ext uri="{BB962C8B-B14F-4D97-AF65-F5344CB8AC3E}">
        <p14:creationId xmlns:p14="http://schemas.microsoft.com/office/powerpoint/2010/main" val="1435836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fld id="{8E71A369-A4B5-40ED-AA5D-8206DB827C28}" type="slidenum">
              <a:rPr lang="en-US" smtClean="0"/>
              <a:t>101</a:t>
            </a:fld>
            <a:endParaRPr lang="en-US"/>
          </a:p>
        </p:txBody>
      </p:sp>
    </p:spTree>
    <p:extLst>
      <p:ext uri="{BB962C8B-B14F-4D97-AF65-F5344CB8AC3E}">
        <p14:creationId xmlns:p14="http://schemas.microsoft.com/office/powerpoint/2010/main" val="1373026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 in March/April 2017</a:t>
            </a:r>
          </a:p>
        </p:txBody>
      </p:sp>
      <p:sp>
        <p:nvSpPr>
          <p:cNvPr id="4" name="Slide Number Placeholder 3"/>
          <p:cNvSpPr>
            <a:spLocks noGrp="1"/>
          </p:cNvSpPr>
          <p:nvPr>
            <p:ph type="sldNum" sz="quarter" idx="10"/>
          </p:nvPr>
        </p:nvSpPr>
        <p:spPr/>
        <p:txBody>
          <a:bodyPr/>
          <a:lstStyle/>
          <a:p>
            <a:fld id="{8E71A369-A4B5-40ED-AA5D-8206DB827C28}" type="slidenum">
              <a:rPr lang="en-US" smtClean="0"/>
              <a:t>103</a:t>
            </a:fld>
            <a:endParaRPr lang="en-US"/>
          </a:p>
        </p:txBody>
      </p:sp>
    </p:spTree>
    <p:extLst>
      <p:ext uri="{BB962C8B-B14F-4D97-AF65-F5344CB8AC3E}">
        <p14:creationId xmlns:p14="http://schemas.microsoft.com/office/powerpoint/2010/main" val="11509360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fld id="{4AEF1C44-8468-42BA-A4C2-F2C6BCEA5D60}" type="slidenum">
              <a:rPr lang="en-US" smtClean="0"/>
              <a:t>105</a:t>
            </a:fld>
            <a:endParaRPr lang="en-US"/>
          </a:p>
        </p:txBody>
      </p:sp>
    </p:spTree>
    <p:extLst>
      <p:ext uri="{BB962C8B-B14F-4D97-AF65-F5344CB8AC3E}">
        <p14:creationId xmlns:p14="http://schemas.microsoft.com/office/powerpoint/2010/main" val="4148486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t>
            </a:r>
            <a:r>
              <a:rPr lang="en-US" i="1" dirty="0"/>
              <a:t>a priori </a:t>
            </a:r>
            <a:r>
              <a:rPr lang="en-US" i="0" dirty="0"/>
              <a:t>how many parameters we need?</a:t>
            </a:r>
          </a:p>
          <a:p>
            <a:endParaRPr lang="en-US" i="0" dirty="0"/>
          </a:p>
          <a:p>
            <a:r>
              <a:rPr lang="en-US" i="0" dirty="0"/>
              <a:t>Cross-validation is one way.</a:t>
            </a:r>
          </a:p>
          <a:p>
            <a:endParaRPr lang="en-US" i="0" dirty="0"/>
          </a:p>
          <a:p>
            <a:endParaRPr lang="en-US" i="0" dirty="0"/>
          </a:p>
          <a:p>
            <a:r>
              <a:rPr lang="en-US" i="0" dirty="0"/>
              <a:t>Occam’s razor: </a:t>
            </a:r>
            <a:r>
              <a:rPr lang="en-US" sz="1200" b="0" i="0" kern="1200" dirty="0">
                <a:solidFill>
                  <a:schemeClr val="tx1"/>
                </a:solidFill>
                <a:effectLst/>
                <a:latin typeface="+mn-lt"/>
                <a:ea typeface="+mn-ea"/>
                <a:cs typeface="+mn-cs"/>
              </a:rPr>
              <a:t>the simplest solution is most likely the right one;  “Plurality must never be posited without necessity” [literal Latin translation]</a:t>
            </a:r>
            <a:endParaRPr lang="en-US" i="0" dirty="0"/>
          </a:p>
          <a:p>
            <a:r>
              <a:rPr lang="en-US" dirty="0">
                <a:hlinkClick r:id="rId3"/>
              </a:rPr>
              <a:t>https://en.wikipedia.org/wiki/Occam's_razor</a:t>
            </a:r>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112</a:t>
            </a:fld>
            <a:endParaRPr lang="en-US"/>
          </a:p>
        </p:txBody>
      </p:sp>
    </p:spTree>
    <p:extLst>
      <p:ext uri="{BB962C8B-B14F-4D97-AF65-F5344CB8AC3E}">
        <p14:creationId xmlns:p14="http://schemas.microsoft.com/office/powerpoint/2010/main" val="22625931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114</a:t>
            </a:fld>
            <a:endParaRPr lang="en-US"/>
          </a:p>
        </p:txBody>
      </p:sp>
    </p:spTree>
    <p:extLst>
      <p:ext uri="{BB962C8B-B14F-4D97-AF65-F5344CB8AC3E}">
        <p14:creationId xmlns:p14="http://schemas.microsoft.com/office/powerpoint/2010/main" val="2968388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this help reduce overfitting?</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115</a:t>
            </a:fld>
            <a:endParaRPr lang="en-US"/>
          </a:p>
        </p:txBody>
      </p:sp>
    </p:spTree>
    <p:extLst>
      <p:ext uri="{BB962C8B-B14F-4D97-AF65-F5344CB8AC3E}">
        <p14:creationId xmlns:p14="http://schemas.microsoft.com/office/powerpoint/2010/main" val="19602355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116</a:t>
            </a:fld>
            <a:endParaRPr lang="en-US"/>
          </a:p>
        </p:txBody>
      </p:sp>
    </p:spTree>
    <p:extLst>
      <p:ext uri="{BB962C8B-B14F-4D97-AF65-F5344CB8AC3E}">
        <p14:creationId xmlns:p14="http://schemas.microsoft.com/office/powerpoint/2010/main" val="39857930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http://stackoverflow.com/questions/20027598/why-should-weights-of-neural-networks-be-initialized-to-random-numbers</a:t>
            </a:r>
          </a:p>
          <a:p>
            <a:endParaRPr lang="en-US" dirty="0"/>
          </a:p>
          <a:p>
            <a:endParaRPr lang="en-US" dirty="0"/>
          </a:p>
          <a:p>
            <a:r>
              <a:rPr lang="en-US" dirty="0"/>
              <a:t>Why do networks only _typically_ start with random weights?</a:t>
            </a:r>
          </a:p>
          <a:p>
            <a:r>
              <a:rPr lang="en-US" dirty="0"/>
              <a:t>Sometimes we adjust the weights of already-trained networks. This is called ‘fine-tuning’.</a:t>
            </a:r>
          </a:p>
        </p:txBody>
      </p:sp>
      <p:sp>
        <p:nvSpPr>
          <p:cNvPr id="4" name="Slide Number Placeholder 3"/>
          <p:cNvSpPr>
            <a:spLocks noGrp="1"/>
          </p:cNvSpPr>
          <p:nvPr>
            <p:ph type="sldNum" sz="quarter" idx="10"/>
          </p:nvPr>
        </p:nvSpPr>
        <p:spPr/>
        <p:txBody>
          <a:bodyPr/>
          <a:lstStyle/>
          <a:p>
            <a:fld id="{52B562B9-0C9B-487D-A781-7574C08D21B0}" type="slidenum">
              <a:rPr lang="en-US" smtClean="0"/>
              <a:t>117</a:t>
            </a:fld>
            <a:endParaRPr lang="en-US"/>
          </a:p>
        </p:txBody>
      </p:sp>
    </p:spTree>
    <p:extLst>
      <p:ext uri="{BB962C8B-B14F-4D97-AF65-F5344CB8AC3E}">
        <p14:creationId xmlns:p14="http://schemas.microsoft.com/office/powerpoint/2010/main" val="2233611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problem here?</a:t>
            </a:r>
          </a:p>
          <a:p>
            <a:r>
              <a:rPr lang="en-US" dirty="0"/>
              <a:t>But, kind of slow?</a:t>
            </a:r>
          </a:p>
        </p:txBody>
      </p:sp>
      <p:sp>
        <p:nvSpPr>
          <p:cNvPr id="4" name="Slide Number Placeholder 3"/>
          <p:cNvSpPr>
            <a:spLocks noGrp="1"/>
          </p:cNvSpPr>
          <p:nvPr>
            <p:ph type="sldNum" sz="quarter" idx="10"/>
          </p:nvPr>
        </p:nvSpPr>
        <p:spPr/>
        <p:txBody>
          <a:bodyPr/>
          <a:lstStyle/>
          <a:p>
            <a:fld id="{52B562B9-0C9B-487D-A781-7574C08D21B0}" type="slidenum">
              <a:rPr lang="en-US" smtClean="0"/>
              <a:t>118</a:t>
            </a:fld>
            <a:endParaRPr lang="en-US"/>
          </a:p>
        </p:txBody>
      </p:sp>
    </p:spTree>
    <p:extLst>
      <p:ext uri="{BB962C8B-B14F-4D97-AF65-F5344CB8AC3E}">
        <p14:creationId xmlns:p14="http://schemas.microsoft.com/office/powerpoint/2010/main" val="49955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1648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866789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790444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2713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929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7018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27663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319631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66231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96349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2890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147349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065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92400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201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3444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81467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947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253154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1771066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8741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2307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335567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3/2/2020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2244803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3/2/2020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657400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3/2/2020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41333095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3/2/2020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8604124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3/2/2020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1613801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3/2/2020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29912023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3/2/2020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13100246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3/2/2020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234008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3/2/2020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39432469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3/2/2020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9798603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3/2/2020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391191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956126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072341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476164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3014127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488400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00070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4102990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38671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8137852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399111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5088851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5970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87137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9817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02030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39170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40779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6117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6349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94780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29262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6188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27EAD-82C4-4AD1-834B-58AF4CFB3B5F}" type="datetimeFigureOut">
              <a:rPr lang="en-US" smtClean="0"/>
              <a:t>3/2/2020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785362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5217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3/2/2020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4885080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3/2/2020</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412918039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007633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0.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hyperlink" Target="http://scs.ryerson.ca/~aharley/vis/conv/"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5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210.png"/><Relationship Id="rId4" Type="http://schemas.openxmlformats.org/officeDocument/2006/relationships/image" Target="../media/image200.png"/></Relationships>
</file>

<file path=ppt/slides/_rels/slide6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230.png"/><Relationship Id="rId4" Type="http://schemas.openxmlformats.org/officeDocument/2006/relationships/image" Target="../media/image20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48.png"/><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230.png"/></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71.png"/><Relationship Id="rId4" Type="http://schemas.openxmlformats.org/officeDocument/2006/relationships/image" Target="../media/image52.png"/></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90.png"/></Relationships>
</file>

<file path=ppt/slides/_rels/slide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http://www.emergentmind.com/neural-network"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7.jpg"/><Relationship Id="rId4" Type="http://schemas.openxmlformats.org/officeDocument/2006/relationships/image" Target="../media/image76.png"/></Relationships>
</file>

<file path=ppt/slides/_rels/slide10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9.gif"/></Relationships>
</file>

<file path=ppt/slides/_rels/slide10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600.png"/><Relationship Id="rId4" Type="http://schemas.openxmlformats.org/officeDocument/2006/relationships/image" Target="../media/image86.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620.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00.png"/><Relationship Id="rId5" Type="http://schemas.openxmlformats.org/officeDocument/2006/relationships/image" Target="../media/image86.png"/><Relationship Id="rId4" Type="http://schemas.openxmlformats.org/officeDocument/2006/relationships/image" Target="../media/image87.png"/></Relationships>
</file>

<file path=ppt/slides/_rels/slide1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ny different types of food&#10;&#10;Description generated with high confidence">
            <a:extLst>
              <a:ext uri="{FF2B5EF4-FFF2-40B4-BE49-F238E27FC236}">
                <a16:creationId xmlns:a16="http://schemas.microsoft.com/office/drawing/2014/main" id="{C1ED1D63-97D7-47F0-B8F9-383A4E10A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81000"/>
            <a:ext cx="6096000" cy="6096000"/>
          </a:xfrm>
          <a:prstGeom prst="rect">
            <a:avLst/>
          </a:prstGeom>
        </p:spPr>
      </p:pic>
    </p:spTree>
    <p:extLst>
      <p:ext uri="{BB962C8B-B14F-4D97-AF65-F5344CB8AC3E}">
        <p14:creationId xmlns:p14="http://schemas.microsoft.com/office/powerpoint/2010/main" val="420824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ol, outdoor, brush, standing&#10;&#10;Description generated with very high confidence">
            <a:extLst>
              <a:ext uri="{FF2B5EF4-FFF2-40B4-BE49-F238E27FC236}">
                <a16:creationId xmlns:a16="http://schemas.microsoft.com/office/drawing/2014/main" id="{2FFF5B17-A155-4C1B-968D-590D3ABE19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906" y="473425"/>
            <a:ext cx="5958187" cy="5911149"/>
          </a:xfrm>
          <a:prstGeom prst="rect">
            <a:avLst/>
          </a:prstGeom>
        </p:spPr>
      </p:pic>
    </p:spTree>
    <p:extLst>
      <p:ext uri="{BB962C8B-B14F-4D97-AF65-F5344CB8AC3E}">
        <p14:creationId xmlns:p14="http://schemas.microsoft.com/office/powerpoint/2010/main" val="4045608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food&#10;&#10;Description generated with high confidence">
            <a:extLst>
              <a:ext uri="{FF2B5EF4-FFF2-40B4-BE49-F238E27FC236}">
                <a16:creationId xmlns:a16="http://schemas.microsoft.com/office/drawing/2014/main" id="{80523F04-E4C0-4DF8-9532-26EE12E92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477" y="715108"/>
            <a:ext cx="7287846" cy="5465884"/>
          </a:xfrm>
          <a:prstGeom prst="rect">
            <a:avLst/>
          </a:prstGeom>
        </p:spPr>
      </p:pic>
    </p:spTree>
    <p:extLst>
      <p:ext uri="{BB962C8B-B14F-4D97-AF65-F5344CB8AC3E}">
        <p14:creationId xmlns:p14="http://schemas.microsoft.com/office/powerpoint/2010/main" val="1931404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pic>
        <p:nvPicPr>
          <p:cNvPr id="3" name="Picture 2"/>
          <p:cNvPicPr>
            <a:picLocks noChangeAspect="1"/>
          </p:cNvPicPr>
          <p:nvPr/>
        </p:nvPicPr>
        <p:blipFill>
          <a:blip r:embed="rId3"/>
          <a:stretch>
            <a:fillRect/>
          </a:stretch>
        </p:blipFill>
        <p:spPr>
          <a:xfrm>
            <a:off x="5180885" y="935413"/>
            <a:ext cx="3619808" cy="883575"/>
          </a:xfrm>
          <a:prstGeom prst="rect">
            <a:avLst/>
          </a:prstGeom>
        </p:spPr>
      </p:pic>
      <p:pic>
        <p:nvPicPr>
          <p:cNvPr id="4" name="Picture 3"/>
          <p:cNvPicPr>
            <a:picLocks noChangeAspect="1"/>
          </p:cNvPicPr>
          <p:nvPr/>
        </p:nvPicPr>
        <p:blipFill>
          <a:blip r:embed="rId4"/>
          <a:stretch>
            <a:fillRect/>
          </a:stretch>
        </p:blipFill>
        <p:spPr>
          <a:xfrm>
            <a:off x="6688719" y="1915180"/>
            <a:ext cx="2036954" cy="482119"/>
          </a:xfrm>
          <a:prstGeom prst="rect">
            <a:avLst/>
          </a:prstGeom>
        </p:spPr>
      </p:pic>
      <p:sp>
        <p:nvSpPr>
          <p:cNvPr id="5" name="TextBox 4"/>
          <p:cNvSpPr txBox="1"/>
          <p:nvPr/>
        </p:nvSpPr>
        <p:spPr>
          <a:xfrm>
            <a:off x="3534829" y="1101553"/>
            <a:ext cx="1722813" cy="460492"/>
          </a:xfrm>
          <a:prstGeom prst="rect">
            <a:avLst/>
          </a:prstGeom>
          <a:noFill/>
        </p:spPr>
        <p:txBody>
          <a:bodyPr wrap="square" rtlCol="0">
            <a:spAutoFit/>
          </a:bodyPr>
          <a:lstStyle/>
          <a:p>
            <a:r>
              <a:rPr lang="en-US" sz="2394" dirty="0"/>
              <a:t>Perceptron:</a:t>
            </a:r>
          </a:p>
        </p:txBody>
      </p:sp>
      <p:sp>
        <p:nvSpPr>
          <p:cNvPr id="6" name="TextBox 5"/>
          <p:cNvSpPr txBox="1"/>
          <p:nvPr/>
        </p:nvSpPr>
        <p:spPr>
          <a:xfrm>
            <a:off x="6643176" y="2551726"/>
            <a:ext cx="2210521" cy="399094"/>
          </a:xfrm>
          <a:prstGeom prst="rect">
            <a:avLst/>
          </a:prstGeom>
          <a:noFill/>
        </p:spPr>
        <p:txBody>
          <a:bodyPr wrap="square" rtlCol="0">
            <a:spAutoFit/>
          </a:bodyPr>
          <a:lstStyle/>
          <a:p>
            <a:r>
              <a:rPr lang="en-US" sz="1995" i="1" dirty="0"/>
              <a:t>This is convolution!</a:t>
            </a:r>
          </a:p>
        </p:txBody>
      </p:sp>
    </p:spTree>
    <p:extLst>
      <p:ext uri="{BB962C8B-B14F-4D97-AF65-F5344CB8AC3E}">
        <p14:creationId xmlns:p14="http://schemas.microsoft.com/office/powerpoint/2010/main" val="286116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p:cNvSpPr/>
          <p:nvPr/>
        </p:nvSpPr>
        <p:spPr>
          <a:xfrm>
            <a:off x="5610755" y="2368868"/>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4" name="Rectangle 3"/>
          <p:cNvSpPr/>
          <p:nvPr/>
        </p:nvSpPr>
        <p:spPr>
          <a:xfrm>
            <a:off x="5610755" y="4726964"/>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5" name="Rectangle 4"/>
          <p:cNvSpPr/>
          <p:nvPr/>
        </p:nvSpPr>
        <p:spPr>
          <a:xfrm>
            <a:off x="5762768"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6" name="Rectangle 5"/>
          <p:cNvSpPr/>
          <p:nvPr/>
        </p:nvSpPr>
        <p:spPr>
          <a:xfrm>
            <a:off x="8796693"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cxnSp>
        <p:nvCxnSpPr>
          <p:cNvPr id="8" name="Straight Connector 7"/>
          <p:cNvCxnSpPr/>
          <p:nvPr/>
        </p:nvCxnSpPr>
        <p:spPr>
          <a:xfrm flipH="1" flipV="1">
            <a:off x="1696422" y="2698230"/>
            <a:ext cx="5130436" cy="418036"/>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a:cxnSpLocks/>
          </p:cNvCxnSpPr>
          <p:nvPr/>
        </p:nvCxnSpPr>
        <p:spPr>
          <a:xfrm flipH="1">
            <a:off x="1658419" y="3116265"/>
            <a:ext cx="5155772" cy="0"/>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634587" y="4243695"/>
            <a:ext cx="1735481" cy="368394"/>
          </a:xfrm>
          <a:prstGeom prst="rect">
            <a:avLst/>
          </a:prstGeom>
          <a:noFill/>
        </p:spPr>
        <p:txBody>
          <a:bodyPr wrap="square" rtlCol="0">
            <a:spAutoFit/>
          </a:bodyPr>
          <a:lstStyle/>
          <a:p>
            <a:r>
              <a:rPr lang="en-US" sz="1795" dirty="0"/>
              <a:t>Shared weights</a:t>
            </a:r>
          </a:p>
        </p:txBody>
      </p:sp>
    </p:spTree>
    <p:extLst>
      <p:ext uri="{BB962C8B-B14F-4D97-AF65-F5344CB8AC3E}">
        <p14:creationId xmlns:p14="http://schemas.microsoft.com/office/powerpoint/2010/main" val="111868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p:cNvSpPr txBox="1"/>
          <p:nvPr/>
        </p:nvSpPr>
        <p:spPr>
          <a:xfrm>
            <a:off x="6244142" y="1849491"/>
            <a:ext cx="3116265" cy="706088"/>
          </a:xfrm>
          <a:prstGeom prst="rect">
            <a:avLst/>
          </a:prstGeom>
          <a:noFill/>
        </p:spPr>
        <p:txBody>
          <a:bodyPr wrap="square" rtlCol="0">
            <a:spAutoFit/>
          </a:bodyPr>
          <a:lstStyle/>
          <a:p>
            <a:r>
              <a:rPr lang="en-US" sz="1995" dirty="0"/>
              <a:t>Filter = ‘local’ perceptron.</a:t>
            </a:r>
            <a:br>
              <a:rPr lang="en-US" sz="1995" dirty="0"/>
            </a:br>
            <a:r>
              <a:rPr lang="en-US" sz="1995" dirty="0"/>
              <a:t>Also called </a:t>
            </a:r>
            <a:r>
              <a:rPr lang="en-US" sz="1995" i="1" dirty="0"/>
              <a:t>kernel.</a:t>
            </a:r>
          </a:p>
        </p:txBody>
      </p:sp>
    </p:spTree>
    <p:extLst>
      <p:ext uri="{BB962C8B-B14F-4D97-AF65-F5344CB8AC3E}">
        <p14:creationId xmlns:p14="http://schemas.microsoft.com/office/powerpoint/2010/main" val="332637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Yann </a:t>
            </a:r>
            <a:r>
              <a:rPr kumimoji="0" lang="en-US" sz="2394" b="0" i="0" u="none" strike="noStrike" kern="1200" cap="none" spc="0" normalizeH="0" baseline="0" noProof="0" dirty="0" err="1">
                <a:ln>
                  <a:noFill/>
                </a:ln>
                <a:solidFill>
                  <a:prstClr val="black"/>
                </a:solidFill>
                <a:effectLst/>
                <a:uLnTx/>
                <a:uFillTx/>
                <a:latin typeface="Calibri" panose="020F0502020204030204"/>
                <a:ea typeface="+mn-ea"/>
                <a:cs typeface="+mn-cs"/>
              </a:rPr>
              <a:t>LeCun’s</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 MNIST CNN architecture</a:t>
            </a:r>
          </a:p>
        </p:txBody>
      </p:sp>
    </p:spTree>
    <p:extLst>
      <p:ext uri="{BB962C8B-B14F-4D97-AF65-F5344CB8AC3E}">
        <p14:creationId xmlns:p14="http://schemas.microsoft.com/office/powerpoint/2010/main" val="3391724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23195" y="19455"/>
            <a:ext cx="9097611" cy="6823208"/>
          </a:xfrm>
          <a:prstGeom prst="rect">
            <a:avLst/>
          </a:prstGeom>
        </p:spPr>
      </p:pic>
    </p:spTree>
    <p:extLst>
      <p:ext uri="{BB962C8B-B14F-4D97-AF65-F5344CB8AC3E}">
        <p14:creationId xmlns:p14="http://schemas.microsoft.com/office/powerpoint/2010/main" val="2146474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9F7-7830-4A92-8833-C9646ED5EE1A}"/>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7B0B26DD-7B1D-477A-9ED4-FCE966C25663}"/>
              </a:ext>
            </a:extLst>
          </p:cNvPr>
          <p:cNvSpPr>
            <a:spLocks noGrp="1"/>
          </p:cNvSpPr>
          <p:nvPr>
            <p:ph idx="1"/>
          </p:nvPr>
        </p:nvSpPr>
        <p:spPr/>
        <p:txBody>
          <a:bodyPr/>
          <a:lstStyle/>
          <a:p>
            <a:pPr marL="0" indent="0">
              <a:buNone/>
            </a:pPr>
            <a:r>
              <a:rPr lang="en-US" dirty="0">
                <a:hlinkClick r:id="rId2"/>
              </a:rPr>
              <a:t>http://scs.ryerson.ca/~aharley/vis/conv/</a:t>
            </a:r>
            <a:endParaRPr lang="en-US" dirty="0"/>
          </a:p>
          <a:p>
            <a:endParaRPr lang="en-US" dirty="0"/>
          </a:p>
          <a:p>
            <a:pPr marL="0" indent="0">
              <a:buNone/>
            </a:pPr>
            <a:r>
              <a:rPr lang="en-US" dirty="0"/>
              <a:t>Thanks to Adam Harley for making this.</a:t>
            </a:r>
          </a:p>
          <a:p>
            <a:pPr marL="0" indent="0">
              <a:buNone/>
            </a:pPr>
            <a:endParaRPr lang="en-US" dirty="0"/>
          </a:p>
          <a:p>
            <a:pPr marL="0" indent="0">
              <a:buNone/>
            </a:pPr>
            <a:r>
              <a:rPr lang="en-US" dirty="0"/>
              <a:t>More here: </a:t>
            </a:r>
            <a:r>
              <a:rPr lang="en-US" dirty="0">
                <a:hlinkClick r:id="rId2"/>
              </a:rPr>
              <a:t>http://scs.ryerson.ca/~aharley/vis</a:t>
            </a:r>
            <a:endParaRPr lang="en-US" dirty="0"/>
          </a:p>
        </p:txBody>
      </p:sp>
    </p:spTree>
    <p:extLst>
      <p:ext uri="{BB962C8B-B14F-4D97-AF65-F5344CB8AC3E}">
        <p14:creationId xmlns:p14="http://schemas.microsoft.com/office/powerpoint/2010/main" val="1702669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663462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13460"/>
            <a:ext cx="9101774" cy="6831081"/>
          </a:xfrm>
          <a:prstGeom prst="rect">
            <a:avLst/>
          </a:prstGeom>
        </p:spPr>
      </p:pic>
      <p:sp>
        <p:nvSpPr>
          <p:cNvPr id="5" name="Rectangle 4"/>
          <p:cNvSpPr/>
          <p:nvPr/>
        </p:nvSpPr>
        <p:spPr>
          <a:xfrm>
            <a:off x="5191859" y="3382512"/>
            <a:ext cx="3639455" cy="1257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95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363" y="8709"/>
            <a:ext cx="9111275" cy="6840582"/>
          </a:xfrm>
          <a:prstGeom prst="rect">
            <a:avLst/>
          </a:prstGeom>
        </p:spPr>
      </p:pic>
    </p:spTree>
    <p:extLst>
      <p:ext uri="{BB962C8B-B14F-4D97-AF65-F5344CB8AC3E}">
        <p14:creationId xmlns:p14="http://schemas.microsoft.com/office/powerpoint/2010/main" val="50697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13460"/>
            <a:ext cx="9120776" cy="6831081"/>
          </a:xfrm>
          <a:prstGeom prst="rect">
            <a:avLst/>
          </a:prstGeom>
        </p:spPr>
      </p:pic>
    </p:spTree>
    <p:extLst>
      <p:ext uri="{BB962C8B-B14F-4D97-AF65-F5344CB8AC3E}">
        <p14:creationId xmlns:p14="http://schemas.microsoft.com/office/powerpoint/2010/main" val="4294141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8709"/>
            <a:ext cx="9101774" cy="6840582"/>
          </a:xfrm>
          <a:prstGeom prst="rect">
            <a:avLst/>
          </a:prstGeom>
        </p:spPr>
      </p:pic>
      <p:sp>
        <p:nvSpPr>
          <p:cNvPr id="5" name="Rectangle 4"/>
          <p:cNvSpPr/>
          <p:nvPr/>
        </p:nvSpPr>
        <p:spPr>
          <a:xfrm>
            <a:off x="303831" y="956207"/>
            <a:ext cx="7845639" cy="73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213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ECC6F-231E-437F-B7AB-49EDCD4FC1D4}"/>
              </a:ext>
            </a:extLst>
          </p:cNvPr>
          <p:cNvSpPr>
            <a:spLocks noGrp="1"/>
          </p:cNvSpPr>
          <p:nvPr>
            <p:ph type="title"/>
          </p:nvPr>
        </p:nvSpPr>
        <p:spPr/>
        <p:txBody>
          <a:bodyPr/>
          <a:lstStyle/>
          <a:p>
            <a:r>
              <a:rPr lang="en-US" dirty="0"/>
              <a:t>Think-Pair-Share</a:t>
            </a:r>
          </a:p>
        </p:txBody>
      </p:sp>
      <p:sp>
        <p:nvSpPr>
          <p:cNvPr id="3" name="Content Placeholder 2">
            <a:extLst>
              <a:ext uri="{FF2B5EF4-FFF2-40B4-BE49-F238E27FC236}">
                <a16:creationId xmlns:a16="http://schemas.microsoft.com/office/drawing/2014/main" id="{926D894A-CBF9-41F1-9E09-5539A92B99F3}"/>
              </a:ext>
            </a:extLst>
          </p:cNvPr>
          <p:cNvSpPr>
            <a:spLocks noGrp="1"/>
          </p:cNvSpPr>
          <p:nvPr>
            <p:ph idx="1"/>
          </p:nvPr>
        </p:nvSpPr>
        <p:spPr>
          <a:xfrm>
            <a:off x="628650" y="1825625"/>
            <a:ext cx="3943350" cy="4351338"/>
          </a:xfrm>
        </p:spPr>
        <p:txBody>
          <a:bodyPr>
            <a:normAutofit fontScale="85000" lnSpcReduction="20000"/>
          </a:bodyPr>
          <a:lstStyle/>
          <a:p>
            <a:pPr marL="0" indent="0">
              <a:buNone/>
            </a:pPr>
            <a:r>
              <a:rPr lang="en-US" dirty="0"/>
              <a:t>Input size: 96 x 96 x 3</a:t>
            </a:r>
          </a:p>
          <a:p>
            <a:pPr marL="0" indent="0">
              <a:buNone/>
            </a:pPr>
            <a:r>
              <a:rPr lang="en-US" dirty="0"/>
              <a:t>Kernel size: 5 x 5 x 3</a:t>
            </a:r>
          </a:p>
          <a:p>
            <a:pPr marL="0" indent="0">
              <a:buNone/>
            </a:pPr>
            <a:r>
              <a:rPr lang="en-US" dirty="0"/>
              <a:t>Stride: 1 </a:t>
            </a:r>
          </a:p>
          <a:p>
            <a:pPr marL="0" indent="0">
              <a:buNone/>
            </a:pPr>
            <a:r>
              <a:rPr lang="en-US" dirty="0"/>
              <a:t>Max pooling layer: 4 x 4 </a:t>
            </a:r>
          </a:p>
          <a:p>
            <a:pPr marL="0" indent="0">
              <a:buNone/>
            </a:pPr>
            <a:endParaRPr lang="en-US" dirty="0"/>
          </a:p>
          <a:p>
            <a:pPr marL="0" indent="0">
              <a:buNone/>
            </a:pPr>
            <a:r>
              <a:rPr lang="en-US" dirty="0"/>
              <a:t>Output feature map size?</a:t>
            </a:r>
          </a:p>
          <a:p>
            <a:pPr marL="0" indent="0">
              <a:buNone/>
            </a:pPr>
            <a:r>
              <a:rPr lang="en-US" dirty="0"/>
              <a:t>a) 5 x 5</a:t>
            </a:r>
          </a:p>
          <a:p>
            <a:pPr marL="0" indent="0">
              <a:buNone/>
            </a:pPr>
            <a:r>
              <a:rPr lang="en-US" dirty="0"/>
              <a:t>b) 22 x 22</a:t>
            </a:r>
          </a:p>
          <a:p>
            <a:pPr marL="0" indent="0">
              <a:buNone/>
            </a:pPr>
            <a:r>
              <a:rPr lang="en-US" dirty="0"/>
              <a:t>c) 23 x 23</a:t>
            </a:r>
          </a:p>
          <a:p>
            <a:pPr marL="0" indent="0">
              <a:buNone/>
            </a:pPr>
            <a:r>
              <a:rPr lang="en-US" dirty="0"/>
              <a:t>d) 24 x 24 </a:t>
            </a:r>
          </a:p>
          <a:p>
            <a:pPr marL="0" indent="0">
              <a:buNone/>
            </a:pPr>
            <a:r>
              <a:rPr lang="en-US" dirty="0"/>
              <a:t>e) 25 x 25 </a:t>
            </a:r>
          </a:p>
        </p:txBody>
      </p:sp>
      <p:sp>
        <p:nvSpPr>
          <p:cNvPr id="4" name="Content Placeholder 2">
            <a:extLst>
              <a:ext uri="{FF2B5EF4-FFF2-40B4-BE49-F238E27FC236}">
                <a16:creationId xmlns:a16="http://schemas.microsoft.com/office/drawing/2014/main" id="{92AAEED5-68A8-48F5-B39B-6328A0BB8DD0}"/>
              </a:ext>
            </a:extLst>
          </p:cNvPr>
          <p:cNvSpPr txBox="1">
            <a:spLocks/>
          </p:cNvSpPr>
          <p:nvPr/>
        </p:nvSpPr>
        <p:spPr>
          <a:xfrm>
            <a:off x="5200650" y="1825625"/>
            <a:ext cx="3943350" cy="4351338"/>
          </a:xfrm>
          <a:prstGeom prst="rect">
            <a:avLst/>
          </a:prstGeom>
        </p:spPr>
        <p:txBody>
          <a:bodyPr vert="horz" lIns="91440" tIns="45720" rIns="91440" bIns="45720" rtlCol="0">
            <a:normAutofit fontScale="85000" lnSpcReduction="20000"/>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Input size: 96 x 96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Kernel size: 3 x 3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Stride: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Max pooling layer: 8 x 8</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Output feature map size?</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a) 2 x 2</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b) 3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c) 4 x 4</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d) 5 x 5</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e) 12 x 12</a:t>
            </a:r>
          </a:p>
        </p:txBody>
      </p:sp>
    </p:spTree>
    <p:extLst>
      <p:ext uri="{BB962C8B-B14F-4D97-AF65-F5344CB8AC3E}">
        <p14:creationId xmlns:p14="http://schemas.microsoft.com/office/powerpoint/2010/main" val="2746636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13" y="18210"/>
            <a:ext cx="9101774" cy="6821580"/>
          </a:xfrm>
          <a:prstGeom prst="rect">
            <a:avLst/>
          </a:prstGeom>
        </p:spPr>
      </p:pic>
      <p:sp>
        <p:nvSpPr>
          <p:cNvPr id="5" name="Rectangle 4"/>
          <p:cNvSpPr/>
          <p:nvPr/>
        </p:nvSpPr>
        <p:spPr>
          <a:xfrm>
            <a:off x="4616275" y="3665876"/>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4476069" y="3276251"/>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476069" y="2996070"/>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p:cNvSpPr/>
          <p:nvPr/>
        </p:nvSpPr>
        <p:spPr>
          <a:xfrm>
            <a:off x="4476069" y="2557535"/>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t>
            </a:r>
            <a:r>
              <a:rPr lang="en-US" dirty="0" err="1"/>
              <a:t>connectomics</a:t>
            </a:r>
            <a:r>
              <a:rPr lang="en-US" dirty="0"/>
              <a:t> diagram</a:t>
            </a:r>
          </a:p>
        </p:txBody>
      </p:sp>
      <p:pic>
        <p:nvPicPr>
          <p:cNvPr id="4" name="Picture 3"/>
          <p:cNvPicPr>
            <a:picLocks noChangeAspect="1"/>
          </p:cNvPicPr>
          <p:nvPr/>
        </p:nvPicPr>
        <p:blipFill>
          <a:blip r:embed="rId3"/>
          <a:stretch>
            <a:fillRect/>
          </a:stretch>
        </p:blipFill>
        <p:spPr>
          <a:xfrm>
            <a:off x="11612" y="2521362"/>
            <a:ext cx="9120776" cy="1815276"/>
          </a:xfrm>
          <a:prstGeom prst="rect">
            <a:avLst/>
          </a:prstGeom>
        </p:spPr>
      </p:pic>
      <p:sp>
        <p:nvSpPr>
          <p:cNvPr id="5" name="TextBox 4"/>
          <p:cNvSpPr txBox="1"/>
          <p:nvPr/>
        </p:nvSpPr>
        <p:spPr>
          <a:xfrm>
            <a:off x="858750" y="4336638"/>
            <a:ext cx="1248573"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64 filters</a:t>
            </a:r>
          </a:p>
        </p:txBody>
      </p:sp>
      <p:sp>
        <p:nvSpPr>
          <p:cNvPr id="6" name="TextBox 5"/>
          <p:cNvSpPr txBox="1"/>
          <p:nvPr/>
        </p:nvSpPr>
        <p:spPr>
          <a:xfrm>
            <a:off x="1527314" y="5383594"/>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7" name="TextBox 6"/>
          <p:cNvSpPr txBox="1"/>
          <p:nvPr/>
        </p:nvSpPr>
        <p:spPr>
          <a:xfrm>
            <a:off x="2327964"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3x3x64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8" name="TextBox 7"/>
          <p:cNvSpPr txBox="1"/>
          <p:nvPr/>
        </p:nvSpPr>
        <p:spPr>
          <a:xfrm>
            <a:off x="3183223" y="5383594"/>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9" name="TextBox 8"/>
          <p:cNvSpPr txBox="1"/>
          <p:nvPr/>
        </p:nvSpPr>
        <p:spPr>
          <a:xfrm>
            <a:off x="782007" y="1429527"/>
            <a:ext cx="7256463" cy="368394"/>
          </a:xfrm>
          <a:prstGeom prst="rect">
            <a:avLst/>
          </a:prstGeom>
          <a:noFill/>
        </p:spPr>
        <p:txBody>
          <a:bodyPr wrap="non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Auto-generated from network declaration by </a:t>
            </a:r>
            <a:r>
              <a:rPr kumimoji="0" lang="en-US" sz="1795" b="0" i="1" u="none" strike="noStrike" kern="1200" cap="none" spc="0" normalizeH="0" baseline="0" noProof="0" dirty="0" err="1">
                <a:ln>
                  <a:noFill/>
                </a:ln>
                <a:solidFill>
                  <a:prstClr val="black"/>
                </a:solidFill>
                <a:effectLst/>
                <a:uLnTx/>
                <a:uFillTx/>
                <a:latin typeface="Calibri" panose="020F0502020204030204"/>
                <a:ea typeface="+mn-ea"/>
                <a:cs typeface="+mn-cs"/>
              </a:rPr>
              <a:t>nolearn</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(for </a:t>
            </a: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Lasagne</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Theano</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3877611"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12" name="TextBox 11"/>
          <p:cNvSpPr txBox="1"/>
          <p:nvPr/>
        </p:nvSpPr>
        <p:spPr>
          <a:xfrm>
            <a:off x="4572000" y="5383593"/>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13" name="TextBox 12"/>
          <p:cNvSpPr txBox="1"/>
          <p:nvPr/>
        </p:nvSpPr>
        <p:spPr>
          <a:xfrm>
            <a:off x="5349037"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14" name="TextBox 13"/>
          <p:cNvSpPr txBox="1"/>
          <p:nvPr/>
        </p:nvSpPr>
        <p:spPr>
          <a:xfrm>
            <a:off x="5960779" y="5383592"/>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15" name="TextBox 14"/>
          <p:cNvSpPr txBox="1"/>
          <p:nvPr/>
        </p:nvSpPr>
        <p:spPr>
          <a:xfrm>
            <a:off x="14379" y="1860907"/>
            <a:ext cx="1248573"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75x75x4</a:t>
            </a:r>
          </a:p>
        </p:txBody>
      </p:sp>
    </p:spTree>
    <p:extLst>
      <p:ext uri="{BB962C8B-B14F-4D97-AF65-F5344CB8AC3E}">
        <p14:creationId xmlns:p14="http://schemas.microsoft.com/office/powerpoint/2010/main" val="347484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72909"/>
            <a:ext cx="7866669" cy="1902712"/>
          </a:xfrm>
        </p:spPr>
        <p:txBody>
          <a:bodyPr>
            <a:normAutofit/>
          </a:bodyPr>
          <a:lstStyle/>
          <a:p>
            <a:r>
              <a:rPr lang="en-US" dirty="0"/>
              <a:t>Reading </a:t>
            </a:r>
            <a:br>
              <a:rPr lang="en-US" dirty="0"/>
            </a:br>
            <a:r>
              <a:rPr lang="en-US" dirty="0"/>
              <a:t>architecture </a:t>
            </a:r>
            <a:br>
              <a:rPr lang="en-US" dirty="0"/>
            </a:br>
            <a:r>
              <a:rPr lang="en-US" dirty="0"/>
              <a:t>diagrams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590" y="372908"/>
            <a:ext cx="5459798" cy="6207195"/>
          </a:xfrm>
          <a:prstGeom prst="rect">
            <a:avLst/>
          </a:prstGeom>
        </p:spPr>
      </p:pic>
      <p:sp>
        <p:nvSpPr>
          <p:cNvPr id="5" name="TextBox 4"/>
          <p:cNvSpPr txBox="1"/>
          <p:nvPr/>
        </p:nvSpPr>
        <p:spPr>
          <a:xfrm>
            <a:off x="638667" y="2594405"/>
            <a:ext cx="2684763" cy="174987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Layers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Kernel sizes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channels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kernels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p:txBody>
      </p:sp>
    </p:spTree>
    <p:extLst>
      <p:ext uri="{BB962C8B-B14F-4D97-AF65-F5344CB8AC3E}">
        <p14:creationId xmlns:p14="http://schemas.microsoft.com/office/powerpoint/2010/main" val="280897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 size</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11 x 11 x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96 filters</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 x 5 </a:t>
            </a:r>
            <a:r>
              <a:rPr kumimoji="0" lang="en-US" sz="1795" b="0" i="0" u="none" strike="noStrike" kern="1200" cap="none" spc="0" normalizeH="0" baseline="0" noProof="0">
                <a:ln>
                  <a:noFill/>
                </a:ln>
                <a:solidFill>
                  <a:prstClr val="black"/>
                </a:solidFill>
                <a:effectLst/>
                <a:uLnTx/>
                <a:uFillTx/>
                <a:latin typeface="Calibri" panose="020F0502020204030204"/>
                <a:ea typeface="+mn-ea"/>
                <a:cs typeface="+mn-cs"/>
              </a:rPr>
              <a:t>x 96</a:t>
            </a: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256</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Tree>
    <p:extLst>
      <p:ext uri="{BB962C8B-B14F-4D97-AF65-F5344CB8AC3E}">
        <p14:creationId xmlns:p14="http://schemas.microsoft.com/office/powerpoint/2010/main" val="187453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 size</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11 x 11 x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96 filters</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 x 5 x 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256</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3" name="Rectangle 2"/>
          <p:cNvSpPr/>
          <p:nvPr/>
        </p:nvSpPr>
        <p:spPr>
          <a:xfrm>
            <a:off x="2491713" y="5349987"/>
            <a:ext cx="431050" cy="36857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1513000" y="4352533"/>
            <a:ext cx="431050" cy="3685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2630061" y="4994438"/>
            <a:ext cx="60151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Eh?</a:t>
            </a:r>
          </a:p>
        </p:txBody>
      </p:sp>
      <p:sp>
        <p:nvSpPr>
          <p:cNvPr id="18" name="Rectangle 17"/>
          <p:cNvSpPr/>
          <p:nvPr/>
        </p:nvSpPr>
        <p:spPr>
          <a:xfrm>
            <a:off x="5464810" y="5362832"/>
            <a:ext cx="488154" cy="36884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615239" y="5911998"/>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3355898" y="5880960"/>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p:cNvSpPr txBox="1"/>
          <p:nvPr/>
        </p:nvSpPr>
        <p:spPr>
          <a:xfrm>
            <a:off x="3316363" y="6249803"/>
            <a:ext cx="3034830"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Eh? Shouldn’t these be equal?</a:t>
            </a:r>
          </a:p>
        </p:txBody>
      </p:sp>
      <p:sp>
        <p:nvSpPr>
          <p:cNvPr id="22" name="Rectangle 21"/>
          <p:cNvSpPr/>
          <p:nvPr/>
        </p:nvSpPr>
        <p:spPr>
          <a:xfrm>
            <a:off x="4391386" y="3634747"/>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1563028" y="2914129"/>
            <a:ext cx="998547" cy="7814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4467090" y="2974109"/>
            <a:ext cx="959180" cy="60583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52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P spid="3" grpId="0" animBg="1"/>
      <p:bldP spid="17" grpId="0" animBg="1"/>
      <p:bldP spid="4" grpId="0"/>
      <p:bldP spid="18" grpId="0" animBg="1"/>
      <p:bldP spid="19" grpId="0" animBg="1"/>
      <p:bldP spid="20" grpId="0" animBg="1"/>
      <p:bldP spid="21" grpId="0"/>
      <p:bldP spid="22" grpId="0" animBg="1"/>
      <p:bldP spid="23"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064" y="-87690"/>
            <a:ext cx="7866669" cy="1322196"/>
          </a:xfrm>
        </p:spPr>
        <p:txBody>
          <a:bodyPr/>
          <a:lstStyle/>
          <a:p>
            <a:r>
              <a:rPr lang="en-US" dirty="0" err="1"/>
              <a:t>AlexNet</a:t>
            </a:r>
            <a:r>
              <a:rPr lang="en-US" dirty="0"/>
              <a:t> diagram (</a:t>
            </a:r>
            <a:r>
              <a:rPr lang="en-US" dirty="0" err="1"/>
              <a:t>unsimplified</a:t>
            </a:r>
            <a:r>
              <a:rPr lang="en-US" dirty="0"/>
              <a:t>)</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r="1675"/>
          <a:stretch/>
        </p:blipFill>
        <p:spPr>
          <a:xfrm>
            <a:off x="257332" y="2343700"/>
            <a:ext cx="8875057" cy="2945424"/>
          </a:xfrm>
        </p:spPr>
      </p:pic>
      <p:sp>
        <p:nvSpPr>
          <p:cNvPr id="8" name="TextBox 7"/>
          <p:cNvSpPr txBox="1"/>
          <p:nvPr/>
        </p:nvSpPr>
        <p:spPr>
          <a:xfrm>
            <a:off x="197569" y="3816413"/>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163624" y="4721111"/>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7" name="TextBox 6"/>
          <p:cNvSpPr txBox="1"/>
          <p:nvPr/>
        </p:nvSpPr>
        <p:spPr>
          <a:xfrm>
            <a:off x="2129382" y="1078629"/>
            <a:ext cx="4997685" cy="107448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Not enough memory for all the weights – use two GPUs! </a:t>
            </a:r>
          </a:p>
        </p:txBody>
      </p:sp>
      <p:sp>
        <p:nvSpPr>
          <p:cNvPr id="10" name="TextBox 9"/>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3" name="Rectangle 12"/>
          <p:cNvSpPr/>
          <p:nvPr/>
        </p:nvSpPr>
        <p:spPr>
          <a:xfrm>
            <a:off x="936185" y="2402766"/>
            <a:ext cx="7758907" cy="957235"/>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r>
              <a:rPr kumimoji="0" lang="en-US" sz="4389" b="0" i="0" u="none" strike="noStrike" kern="1200" cap="none" spc="0" normalizeH="0" baseline="0" noProof="0" dirty="0">
                <a:ln>
                  <a:solidFill>
                    <a:prstClr val="black"/>
                  </a:solidFill>
                </a:ln>
                <a:solidFill>
                  <a:prstClr val="white"/>
                </a:solidFill>
                <a:effectLst/>
                <a:uLnTx/>
                <a:uFillTx/>
                <a:latin typeface="Calibri" panose="020F0502020204030204"/>
                <a:ea typeface="+mn-ea"/>
                <a:cs typeface="+mn-cs"/>
              </a:rPr>
              <a:t>GPU 1</a:t>
            </a:r>
          </a:p>
        </p:txBody>
      </p:sp>
      <p:sp>
        <p:nvSpPr>
          <p:cNvPr id="14" name="Rectangle 13"/>
          <p:cNvSpPr/>
          <p:nvPr/>
        </p:nvSpPr>
        <p:spPr>
          <a:xfrm>
            <a:off x="936185" y="3395950"/>
            <a:ext cx="7758907" cy="1893173"/>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r>
              <a:rPr kumimoji="0" lang="en-US" sz="4389" b="0" i="0" u="none" strike="noStrike" kern="1200" cap="none" spc="0" normalizeH="0" baseline="0" noProof="0" dirty="0">
                <a:ln>
                  <a:solidFill>
                    <a:prstClr val="black"/>
                  </a:solidFill>
                </a:ln>
                <a:solidFill>
                  <a:prstClr val="white"/>
                </a:solidFill>
                <a:effectLst/>
                <a:uLnTx/>
                <a:uFillTx/>
                <a:latin typeface="Calibri" panose="020F0502020204030204"/>
                <a:ea typeface="+mn-ea"/>
                <a:cs typeface="+mn-cs"/>
              </a:rPr>
              <a:t>GPU 2</a:t>
            </a:r>
          </a:p>
        </p:txBody>
      </p:sp>
    </p:spTree>
    <p:extLst>
      <p:ext uri="{BB962C8B-B14F-4D97-AF65-F5344CB8AC3E}">
        <p14:creationId xmlns:p14="http://schemas.microsoft.com/office/powerpoint/2010/main" val="283095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Wait, why isn’t it called a correlation neural network?</a:t>
            </a:r>
          </a:p>
          <a:p>
            <a:pPr marL="0" indent="0" fontAlgn="ctr">
              <a:buNone/>
            </a:pPr>
            <a:endParaRPr lang="en-US" dirty="0"/>
          </a:p>
          <a:p>
            <a:pPr marL="0" indent="0" fontAlgn="ctr">
              <a:buNone/>
            </a:pPr>
            <a:r>
              <a:rPr lang="en-US" dirty="0"/>
              <a:t>It could be.</a:t>
            </a:r>
          </a:p>
          <a:p>
            <a:pPr marL="0" indent="0" fontAlgn="ctr">
              <a:buNone/>
            </a:pPr>
            <a:r>
              <a:rPr lang="en-US" dirty="0"/>
              <a:t>Deep learning libraries implement correlation.</a:t>
            </a:r>
          </a:p>
          <a:p>
            <a:pPr marL="0" indent="0" fontAlgn="ctr">
              <a:buNone/>
            </a:pPr>
            <a:endParaRPr lang="en-US" i="1" dirty="0"/>
          </a:p>
          <a:p>
            <a:pPr marL="0" indent="0" fontAlgn="ctr">
              <a:buNone/>
            </a:pPr>
            <a:r>
              <a:rPr lang="en-US" dirty="0"/>
              <a:t>Correlation relates to convolution via a 180deg rotation of the kernel. When we </a:t>
            </a:r>
            <a:r>
              <a:rPr lang="en-US" i="1" dirty="0"/>
              <a:t>learn</a:t>
            </a:r>
            <a:r>
              <a:rPr lang="en-US" dirty="0"/>
              <a:t> kernels, we could easily learn them flipped.</a:t>
            </a:r>
          </a:p>
          <a:p>
            <a:pPr marL="0" indent="0" fontAlgn="ctr">
              <a:buNone/>
            </a:pPr>
            <a:endParaRPr lang="en-US" dirty="0"/>
          </a:p>
          <a:p>
            <a:pPr marL="0" indent="0" fontAlgn="ctr">
              <a:buNone/>
            </a:pPr>
            <a:r>
              <a:rPr lang="en-US" dirty="0"/>
              <a:t>Associative property of convolution ends up not being important to our application, so we just ignore it.</a:t>
            </a:r>
          </a:p>
          <a:p>
            <a:pPr marL="0" indent="0" fontAlgn="ctr">
              <a:buNone/>
            </a:pPr>
            <a:endParaRPr lang="en-US" dirty="0"/>
          </a:p>
          <a:p>
            <a:pPr marL="0" indent="0" fontAlgn="ctr">
              <a:buNone/>
            </a:pPr>
            <a:r>
              <a:rPr lang="en-US" dirty="0">
                <a:solidFill>
                  <a:schemeClr val="bg1">
                    <a:lumMod val="50000"/>
                  </a:schemeClr>
                </a:solidFill>
              </a:rPr>
              <a:t>[p.323, Goodfellow]</a:t>
            </a:r>
          </a:p>
          <a:p>
            <a:pPr marL="0" indent="0" fontAlgn="ctr">
              <a:buNone/>
            </a:pP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2955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What does it mean to convolve over </a:t>
            </a:r>
            <a:br>
              <a:rPr lang="en-US" i="1" dirty="0"/>
            </a:br>
            <a:r>
              <a:rPr lang="en-US" i="1" dirty="0"/>
              <a:t>greater-than-first-layer hidden units?</a:t>
            </a: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1079403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Yann </a:t>
            </a:r>
            <a:r>
              <a:rPr kumimoji="0" lang="en-US" sz="2394" b="0" i="0" u="none" strike="noStrike" kern="1200" cap="none" spc="0" normalizeH="0" baseline="0" noProof="0" dirty="0" err="1">
                <a:ln>
                  <a:noFill/>
                </a:ln>
                <a:solidFill>
                  <a:prstClr val="black"/>
                </a:solidFill>
                <a:effectLst/>
                <a:uLnTx/>
                <a:uFillTx/>
                <a:latin typeface="Calibri" panose="020F0502020204030204"/>
                <a:ea typeface="+mn-ea"/>
                <a:cs typeface="+mn-cs"/>
              </a:rPr>
              <a:t>LeCun’s</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 MNIST CNN architecture</a:t>
            </a:r>
          </a:p>
        </p:txBody>
      </p:sp>
    </p:spTree>
    <p:extLst>
      <p:ext uri="{BB962C8B-B14F-4D97-AF65-F5344CB8AC3E}">
        <p14:creationId xmlns:p14="http://schemas.microsoft.com/office/powerpoint/2010/main" val="210038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perceptron (MLP)</a:t>
            </a:r>
          </a:p>
        </p:txBody>
      </p:sp>
      <p:sp>
        <p:nvSpPr>
          <p:cNvPr id="3" name="Content Placeholder 2"/>
          <p:cNvSpPr>
            <a:spLocks noGrp="1"/>
          </p:cNvSpPr>
          <p:nvPr>
            <p:ph idx="1"/>
          </p:nvPr>
        </p:nvSpPr>
        <p:spPr>
          <a:xfrm>
            <a:off x="628650" y="1825625"/>
            <a:ext cx="7886700" cy="4807404"/>
          </a:xfrm>
        </p:spPr>
        <p:txBody>
          <a:bodyPr>
            <a:normAutofit/>
          </a:bodyPr>
          <a:lstStyle/>
          <a:p>
            <a:pPr marL="0" indent="0">
              <a:buNone/>
            </a:pPr>
            <a:r>
              <a:rPr lang="en-US" dirty="0"/>
              <a:t>…is a ‘</a:t>
            </a:r>
            <a:r>
              <a:rPr lang="en-US" i="1" dirty="0"/>
              <a:t>fully connected</a:t>
            </a:r>
            <a:r>
              <a:rPr lang="en-US" dirty="0"/>
              <a:t>’ neural network with non-linear activation functions.</a:t>
            </a:r>
          </a:p>
          <a:p>
            <a:endParaRPr lang="en-US" dirty="0"/>
          </a:p>
          <a:p>
            <a:endParaRPr lang="en-US" dirty="0"/>
          </a:p>
          <a:p>
            <a:endParaRPr lang="en-US" dirty="0"/>
          </a:p>
          <a:p>
            <a:endParaRPr lang="en-US" dirty="0"/>
          </a:p>
          <a:p>
            <a:endParaRPr lang="en-US" dirty="0"/>
          </a:p>
          <a:p>
            <a:endParaRPr lang="en-US" dirty="0"/>
          </a:p>
          <a:p>
            <a:pPr marL="0" indent="0">
              <a:buNone/>
            </a:pPr>
            <a:r>
              <a:rPr lang="en-US" dirty="0"/>
              <a:t>‘</a:t>
            </a:r>
            <a:r>
              <a:rPr lang="en-US" i="1" dirty="0"/>
              <a:t>Feed-forward</a:t>
            </a:r>
            <a:r>
              <a:rPr lang="en-US" dirty="0"/>
              <a:t>’ neural network</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2722634"/>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Nielson</a:t>
            </a:r>
          </a:p>
        </p:txBody>
      </p:sp>
    </p:spTree>
    <p:extLst>
      <p:ext uri="{BB962C8B-B14F-4D97-AF65-F5344CB8AC3E}">
        <p14:creationId xmlns:p14="http://schemas.microsoft.com/office/powerpoint/2010/main" val="2840577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
        <p:nvSpPr>
          <p:cNvPr id="5" name="Oval 4"/>
          <p:cNvSpPr/>
          <p:nvPr/>
        </p:nvSpPr>
        <p:spPr>
          <a:xfrm>
            <a:off x="3573553"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p:cNvSpPr/>
          <p:nvPr/>
        </p:nvSpPr>
        <p:spPr>
          <a:xfrm>
            <a:off x="3573553"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p:cNvSpPr/>
          <p:nvPr/>
        </p:nvSpPr>
        <p:spPr>
          <a:xfrm>
            <a:off x="3573554"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p:cNvSpPr/>
          <p:nvPr/>
        </p:nvSpPr>
        <p:spPr>
          <a:xfrm>
            <a:off x="3573555"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p:cNvSpPr/>
          <p:nvPr/>
        </p:nvSpPr>
        <p:spPr>
          <a:xfrm>
            <a:off x="4827660"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p:cNvSpPr/>
          <p:nvPr/>
        </p:nvSpPr>
        <p:spPr>
          <a:xfrm>
            <a:off x="4827660"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827661"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827662"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p:cNvCxnSpPr>
            <a:stCxn id="5" idx="6"/>
            <a:endCxn id="9" idx="2"/>
          </p:cNvCxnSpPr>
          <p:nvPr/>
        </p:nvCxnSpPr>
        <p:spPr>
          <a:xfrm>
            <a:off x="4039956" y="4102624"/>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6"/>
            <a:endCxn id="10" idx="2"/>
          </p:cNvCxnSpPr>
          <p:nvPr/>
        </p:nvCxnSpPr>
        <p:spPr>
          <a:xfrm>
            <a:off x="4039956" y="4748678"/>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6"/>
            <a:endCxn id="11" idx="2"/>
          </p:cNvCxnSpPr>
          <p:nvPr/>
        </p:nvCxnSpPr>
        <p:spPr>
          <a:xfrm>
            <a:off x="4039957" y="5425322"/>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6"/>
            <a:endCxn id="12" idx="2"/>
          </p:cNvCxnSpPr>
          <p:nvPr/>
        </p:nvCxnSpPr>
        <p:spPr>
          <a:xfrm>
            <a:off x="4039958" y="6071376"/>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6"/>
            <a:endCxn id="11" idx="2"/>
          </p:cNvCxnSpPr>
          <p:nvPr/>
        </p:nvCxnSpPr>
        <p:spPr>
          <a:xfrm flipV="1">
            <a:off x="4039957" y="5425323"/>
            <a:ext cx="787702"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8" idx="6"/>
            <a:endCxn id="10" idx="2"/>
          </p:cNvCxnSpPr>
          <p:nvPr/>
        </p:nvCxnSpPr>
        <p:spPr>
          <a:xfrm flipV="1">
            <a:off x="4039958" y="4748678"/>
            <a:ext cx="787701"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6"/>
            <a:endCxn id="9" idx="2"/>
          </p:cNvCxnSpPr>
          <p:nvPr/>
        </p:nvCxnSpPr>
        <p:spPr>
          <a:xfrm flipV="1">
            <a:off x="4039958" y="4102625"/>
            <a:ext cx="787701"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6"/>
            <a:endCxn id="12" idx="2"/>
          </p:cNvCxnSpPr>
          <p:nvPr/>
        </p:nvCxnSpPr>
        <p:spPr>
          <a:xfrm>
            <a:off x="4039956" y="5425323"/>
            <a:ext cx="787704"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7" idx="6"/>
            <a:endCxn id="10" idx="2"/>
          </p:cNvCxnSpPr>
          <p:nvPr/>
        </p:nvCxnSpPr>
        <p:spPr>
          <a:xfrm flipV="1">
            <a:off x="4039956" y="4748679"/>
            <a:ext cx="787702"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7" idx="6"/>
            <a:endCxn id="9" idx="2"/>
          </p:cNvCxnSpPr>
          <p:nvPr/>
        </p:nvCxnSpPr>
        <p:spPr>
          <a:xfrm flipV="1">
            <a:off x="4039956" y="4102624"/>
            <a:ext cx="787702"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6"/>
            <a:endCxn id="12" idx="2"/>
          </p:cNvCxnSpPr>
          <p:nvPr/>
        </p:nvCxnSpPr>
        <p:spPr>
          <a:xfrm>
            <a:off x="4039956" y="4748678"/>
            <a:ext cx="787705"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6" idx="6"/>
            <a:endCxn id="11" idx="2"/>
          </p:cNvCxnSpPr>
          <p:nvPr/>
        </p:nvCxnSpPr>
        <p:spPr>
          <a:xfrm>
            <a:off x="4039955" y="4748679"/>
            <a:ext cx="787704"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6"/>
            <a:endCxn id="9" idx="2"/>
          </p:cNvCxnSpPr>
          <p:nvPr/>
        </p:nvCxnSpPr>
        <p:spPr>
          <a:xfrm flipV="1">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5" idx="6"/>
            <a:endCxn id="10" idx="2"/>
          </p:cNvCxnSpPr>
          <p:nvPr/>
        </p:nvCxnSpPr>
        <p:spPr>
          <a:xfrm>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11" idx="2"/>
          </p:cNvCxnSpPr>
          <p:nvPr/>
        </p:nvCxnSpPr>
        <p:spPr>
          <a:xfrm>
            <a:off x="4039953" y="4087329"/>
            <a:ext cx="787706" cy="133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5" idx="6"/>
            <a:endCxn id="12" idx="2"/>
          </p:cNvCxnSpPr>
          <p:nvPr/>
        </p:nvCxnSpPr>
        <p:spPr>
          <a:xfrm>
            <a:off x="4039956" y="4102625"/>
            <a:ext cx="787705"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6188865" y="4902802"/>
            <a:ext cx="169978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Output vector</a:t>
            </a:r>
          </a:p>
        </p:txBody>
      </p:sp>
      <p:sp>
        <p:nvSpPr>
          <p:cNvPr id="48" name="TextBox 47"/>
          <p:cNvSpPr txBox="1"/>
          <p:nvPr/>
        </p:nvSpPr>
        <p:spPr>
          <a:xfrm>
            <a:off x="1804673" y="4748678"/>
            <a:ext cx="874076"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50" name="Straight Arrow Connector 49"/>
          <p:cNvCxnSpPr>
            <a:cxnSpLocks/>
            <a:stCxn id="48" idx="3"/>
            <a:endCxn id="5" idx="2"/>
          </p:cNvCxnSpPr>
          <p:nvPr/>
        </p:nvCxnSpPr>
        <p:spPr>
          <a:xfrm flipV="1">
            <a:off x="2678750" y="4102624"/>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2678750" y="4748679"/>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2678749" y="5071022"/>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2678750" y="5071023"/>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9" idx="6"/>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0" idx="6"/>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1" idx="6"/>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2" idx="6"/>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84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827657" y="3869424"/>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p:cNvSpPr/>
          <p:nvPr/>
        </p:nvSpPr>
        <p:spPr>
          <a:xfrm>
            <a:off x="4827657" y="4515478"/>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p:cNvSpPr/>
          <p:nvPr/>
        </p:nvSpPr>
        <p:spPr>
          <a:xfrm>
            <a:off x="4827658" y="5192122"/>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p:cNvSpPr/>
          <p:nvPr/>
        </p:nvSpPr>
        <p:spPr>
          <a:xfrm>
            <a:off x="4827659" y="5838176"/>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p:cNvSpPr txBox="1"/>
          <p:nvPr/>
        </p:nvSpPr>
        <p:spPr>
          <a:xfrm>
            <a:off x="6188865" y="4902802"/>
            <a:ext cx="169978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Output vector</a:t>
            </a:r>
          </a:p>
        </p:txBody>
      </p:sp>
      <p:sp>
        <p:nvSpPr>
          <p:cNvPr id="48" name="TextBox 47"/>
          <p:cNvSpPr txBox="1"/>
          <p:nvPr/>
        </p:nvSpPr>
        <p:spPr>
          <a:xfrm>
            <a:off x="3058776" y="4748679"/>
            <a:ext cx="874076"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50" name="Straight Arrow Connector 49"/>
          <p:cNvCxnSpPr>
            <a:cxnSpLocks/>
            <a:stCxn id="48" idx="3"/>
            <a:endCxn id="5" idx="2"/>
          </p:cNvCxnSpPr>
          <p:nvPr/>
        </p:nvCxnSpPr>
        <p:spPr>
          <a:xfrm flipV="1">
            <a:off x="3932854" y="4102625"/>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3932854" y="4748680"/>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3932852" y="5071023"/>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3932854" y="5071024"/>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10DA711D-7053-4077-8654-8A6565C32A62}"/>
              </a:ext>
            </a:extLst>
          </p:cNvPr>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Tree>
    <p:extLst>
      <p:ext uri="{BB962C8B-B14F-4D97-AF65-F5344CB8AC3E}">
        <p14:creationId xmlns:p14="http://schemas.microsoft.com/office/powerpoint/2010/main" val="379246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93D57E-9654-4D52-B9E2-570BDA0562FB}"/>
              </a:ext>
            </a:extLst>
          </p:cNvPr>
          <p:cNvSpPr txBox="1">
            <a:spLocks/>
          </p:cNvSpPr>
          <p:nvPr/>
        </p:nvSpPr>
        <p:spPr>
          <a:xfrm>
            <a:off x="312184" y="320018"/>
            <a:ext cx="8415989" cy="6309381"/>
          </a:xfrm>
          <a:prstGeom prst="rect">
            <a:avLst/>
          </a:prstGeom>
        </p:spPr>
        <p:txBody>
          <a:bodyPr vert="horz" lIns="91440" tIns="45720" rIns="91440" bIns="45720" rtlCol="0">
            <a:normAutofit/>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t>Are there other activation functions?</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Yes, many.</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As long as:</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Activation function s(z) is well-defined </a:t>
            </a:r>
            <a:b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as z -&gt; -∞ and z -&gt; ∞</a:t>
            </a:r>
            <a:b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These limits are different</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Then w</a:t>
            </a:r>
            <a: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t>e can make a step! </a:t>
            </a:r>
            <a:r>
              <a:rPr kumimoji="0" lang="en-US" sz="2793"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[Think visual proof]</a:t>
            </a:r>
            <a:b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It can be shown that it is universal for function approximation.</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029" marR="0" lvl="0" indent="-228029" algn="l" defTabSz="912114" rtl="0" eaLnBrk="1" fontAlgn="auto" latinLnBrk="0" hangingPunct="1">
              <a:lnSpc>
                <a:spcPct val="90000"/>
              </a:lnSpc>
              <a:spcBef>
                <a:spcPts val="998"/>
              </a:spcBef>
              <a:spcAft>
                <a:spcPts val="0"/>
              </a:spcAft>
              <a:buClrTx/>
              <a:buSzTx/>
              <a:buFont typeface="Arial" panose="020B0604020202020204" pitchFamily="34" charset="0"/>
              <a:buChar char="•"/>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5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functions:</a:t>
            </a:r>
            <a:br>
              <a:rPr lang="en-US" dirty="0"/>
            </a:br>
            <a:r>
              <a:rPr lang="en-US" dirty="0"/>
              <a:t>Rectified Linear Unit</a:t>
            </a:r>
          </a:p>
        </p:txBody>
      </p:sp>
      <p:sp>
        <p:nvSpPr>
          <p:cNvPr id="3" name="Content Placeholder 2"/>
          <p:cNvSpPr>
            <a:spLocks noGrp="1"/>
          </p:cNvSpPr>
          <p:nvPr>
            <p:ph idx="1"/>
          </p:nvPr>
        </p:nvSpPr>
        <p:spPr/>
        <p:txBody>
          <a:bodyPr/>
          <a:lstStyle/>
          <a:p>
            <a:r>
              <a:rPr lang="en-US" dirty="0" err="1"/>
              <a:t>ReLU</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2979266" y="3064276"/>
            <a:ext cx="5281883" cy="3415570"/>
          </a:xfrm>
          <a:prstGeom prst="rect">
            <a:avLst/>
          </a:prstGeom>
        </p:spPr>
      </p:pic>
      <p:sp>
        <p:nvSpPr>
          <p:cNvPr id="7" name="Rectangle 6"/>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 name="Straight Connector 5"/>
          <p:cNvCxnSpPr>
            <a:cxnSpLocks/>
          </p:cNvCxnSpPr>
          <p:nvPr/>
        </p:nvCxnSpPr>
        <p:spPr>
          <a:xfrm flipV="1">
            <a:off x="5628854" y="2078982"/>
            <a:ext cx="3315329" cy="383651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2238195" y="1784456"/>
            <a:ext cx="2669727" cy="589050"/>
          </a:xfrm>
          <a:prstGeom prst="rect">
            <a:avLst/>
          </a:prstGeom>
        </p:spPr>
      </p:pic>
    </p:spTree>
    <p:extLst>
      <p:ext uri="{BB962C8B-B14F-4D97-AF65-F5344CB8AC3E}">
        <p14:creationId xmlns:p14="http://schemas.microsoft.com/office/powerpoint/2010/main" val="1452750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375" y="2520175"/>
            <a:ext cx="8397250" cy="2720897"/>
          </a:xfrm>
        </p:spPr>
      </p:pic>
      <p:sp>
        <p:nvSpPr>
          <p:cNvPr id="4" name="TextBox 3"/>
          <p:cNvSpPr txBox="1"/>
          <p:nvPr/>
        </p:nvSpPr>
        <p:spPr>
          <a:xfrm>
            <a:off x="4683512" y="6487886"/>
            <a:ext cx="48233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Cyh24 - http://prog3.com/sbdm/blog/cyh_24</a:t>
            </a:r>
          </a:p>
        </p:txBody>
      </p:sp>
    </p:spTree>
    <p:extLst>
      <p:ext uri="{BB962C8B-B14F-4D97-AF65-F5344CB8AC3E}">
        <p14:creationId xmlns:p14="http://schemas.microsoft.com/office/powerpoint/2010/main" val="261308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7186" b="46927"/>
          <a:stretch/>
        </p:blipFill>
        <p:spPr>
          <a:xfrm>
            <a:off x="0" y="1161143"/>
            <a:ext cx="9120776" cy="1086758"/>
          </a:xfrm>
          <a:prstGeom prst="rect">
            <a:avLst/>
          </a:prstGeom>
        </p:spPr>
      </p:pic>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Rectified Linear Unit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Rectangle 4"/>
          <p:cNvSpPr/>
          <p:nvPr/>
        </p:nvSpPr>
        <p:spPr>
          <a:xfrm>
            <a:off x="7779657" y="4543583"/>
            <a:ext cx="134982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Ranzato</a:t>
            </a:r>
            <a:endPar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7" name="Slide">
            <a:extLst>
              <a:ext uri="{FF2B5EF4-FFF2-40B4-BE49-F238E27FC236}">
                <a16:creationId xmlns:a16="http://schemas.microsoft.com/office/drawing/2014/main" id="{E3AE6AFD-C060-4B9B-94FF-8E79AFC6F7F6}"/>
              </a:ext>
            </a:extLst>
          </p:cNvPr>
          <p:cNvPicPr>
            <a:picLocks noChangeAspect="1"/>
          </p:cNvPicPr>
          <p:nvPr/>
        </p:nvPicPr>
        <p:blipFill rotWithShape="1">
          <a:blip r:embed="rId2"/>
          <a:srcRect l="24506" t="52143" r="28569" b="2164"/>
          <a:stretch/>
        </p:blipFill>
        <p:spPr>
          <a:xfrm>
            <a:off x="1536535" y="2247901"/>
            <a:ext cx="6243122" cy="4559299"/>
          </a:xfrm>
          <a:prstGeom prst="rect">
            <a:avLst/>
          </a:prstGeom>
        </p:spPr>
      </p:pic>
    </p:spTree>
    <p:extLst>
      <p:ext uri="{BB962C8B-B14F-4D97-AF65-F5344CB8AC3E}">
        <p14:creationId xmlns:p14="http://schemas.microsoft.com/office/powerpoint/2010/main" val="3004827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endParaRPr lang="en-US" dirty="0"/>
          </a:p>
          <a:p>
            <a:endParaRPr lang="en-US" dirty="0"/>
          </a:p>
        </p:txBody>
      </p:sp>
      <p:pic>
        <p:nvPicPr>
          <p:cNvPr id="5" name="Picture 4"/>
          <p:cNvPicPr>
            <a:picLocks noChangeAspect="1"/>
          </p:cNvPicPr>
          <p:nvPr/>
        </p:nvPicPr>
        <p:blipFill>
          <a:blip r:embed="rId3"/>
          <a:stretch>
            <a:fillRect/>
          </a:stretch>
        </p:blipFill>
        <p:spPr>
          <a:xfrm>
            <a:off x="5044923" y="3738095"/>
            <a:ext cx="3801174" cy="3002254"/>
          </a:xfrm>
          <a:prstGeom prst="rect">
            <a:avLst/>
          </a:prstGeom>
        </p:spPr>
      </p:pic>
      <p:cxnSp>
        <p:nvCxnSpPr>
          <p:cNvPr id="7" name="Straight Connector 6"/>
          <p:cNvCxnSpPr/>
          <p:nvPr/>
        </p:nvCxnSpPr>
        <p:spPr>
          <a:xfrm flipH="1" flipV="1">
            <a:off x="5210456" y="4224536"/>
            <a:ext cx="3517718" cy="1945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210456" y="4660305"/>
            <a:ext cx="3517718" cy="19254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6275"/>
            <a:ext cx="8415989" cy="6616392"/>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r>
              <a:rPr lang="en-US" dirty="0"/>
              <a:t>A perceptron does not. </a:t>
            </a:r>
            <a:br>
              <a:rPr lang="en-US" dirty="0"/>
            </a:br>
            <a:r>
              <a:rPr lang="en-US" i="1" dirty="0"/>
              <a:t>Both of these perceptron classifiers are equivalent.</a:t>
            </a:r>
            <a:br>
              <a:rPr lang="en-US" dirty="0"/>
            </a:br>
            <a:br>
              <a:rPr lang="en-US" dirty="0"/>
            </a:br>
            <a:r>
              <a:rPr lang="en-US" dirty="0"/>
              <a:t>‘Perceptron of optimal </a:t>
            </a:r>
            <a:br>
              <a:rPr lang="en-US" dirty="0"/>
            </a:br>
            <a:r>
              <a:rPr lang="en-US" dirty="0"/>
              <a:t>stability’ is used in SVM:</a:t>
            </a:r>
          </a:p>
          <a:p>
            <a:pPr marL="0" indent="0" fontAlgn="ctr">
              <a:buNone/>
            </a:pPr>
            <a:endParaRPr lang="en-US" dirty="0"/>
          </a:p>
          <a:p>
            <a:pPr marL="0" indent="0" fontAlgn="ctr">
              <a:buNone/>
            </a:pPr>
            <a:r>
              <a:rPr lang="en-US" dirty="0"/>
              <a:t>Perceptron</a:t>
            </a:r>
            <a:br>
              <a:rPr lang="en-US" dirty="0"/>
            </a:br>
            <a:r>
              <a:rPr lang="en-US" dirty="0"/>
              <a:t>+ optimal stability</a:t>
            </a:r>
            <a:br>
              <a:rPr lang="en-US" dirty="0"/>
            </a:br>
            <a:r>
              <a:rPr lang="en-US" dirty="0"/>
              <a:t>+ kernel trick </a:t>
            </a:r>
            <a:br>
              <a:rPr lang="en-US" dirty="0"/>
            </a:br>
            <a:r>
              <a:rPr lang="en-US" i="1" dirty="0"/>
              <a:t>= foundations of SVM</a:t>
            </a:r>
          </a:p>
          <a:p>
            <a:pPr marL="0" indent="0" fontAlgn="ctr">
              <a:buNone/>
            </a:pPr>
            <a:endParaRPr lang="en-US" dirty="0"/>
          </a:p>
          <a:p>
            <a:pPr marL="0" indent="0" fontAlgn="ctr">
              <a:buNone/>
            </a:pPr>
            <a:endParaRPr lang="en-US" dirty="0"/>
          </a:p>
          <a:p>
            <a:endParaRPr lang="en-US" dirty="0"/>
          </a:p>
        </p:txBody>
      </p:sp>
      <p:pic>
        <p:nvPicPr>
          <p:cNvPr id="4" name="Picture 3"/>
          <p:cNvPicPr>
            <a:picLocks noChangeAspect="1"/>
          </p:cNvPicPr>
          <p:nvPr/>
        </p:nvPicPr>
        <p:blipFill>
          <a:blip r:embed="rId3"/>
          <a:stretch>
            <a:fillRect/>
          </a:stretch>
        </p:blipFill>
        <p:spPr>
          <a:xfrm>
            <a:off x="4965711" y="3687090"/>
            <a:ext cx="3974641" cy="3151067"/>
          </a:xfrm>
          <a:prstGeom prst="rect">
            <a:avLst/>
          </a:prstGeom>
        </p:spPr>
      </p:pic>
    </p:spTree>
    <p:extLst>
      <p:ext uri="{BB962C8B-B14F-4D97-AF65-F5344CB8AC3E}">
        <p14:creationId xmlns:p14="http://schemas.microsoft.com/office/powerpoint/2010/main" val="39436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Why is pooling useful again?</a:t>
            </a:r>
            <a:br>
              <a:rPr lang="en-US" i="1" dirty="0"/>
            </a:br>
            <a:r>
              <a:rPr lang="en-US" i="1" dirty="0"/>
              <a:t>What kinds of pooling operations might we consider?</a:t>
            </a:r>
            <a:endParaRPr lang="en-US" dirty="0"/>
          </a:p>
          <a:p>
            <a:endParaRPr lang="en-US" dirty="0"/>
          </a:p>
        </p:txBody>
      </p:sp>
    </p:spTree>
    <p:extLst>
      <p:ext uri="{BB962C8B-B14F-4D97-AF65-F5344CB8AC3E}">
        <p14:creationId xmlns:p14="http://schemas.microsoft.com/office/powerpoint/2010/main" val="3452317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3469906" y="1292110"/>
            <a:ext cx="4991091" cy="141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3539579" y="1034251"/>
            <a:ext cx="5592809" cy="2302938"/>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US" sz="2394" b="0" i="1" u="none" strike="noStrike" kern="1200" cap="none" spc="0" normalizeH="0" baseline="0" noProof="0" dirty="0">
                <a:ln>
                  <a:noFill/>
                </a:ln>
                <a:solidFill>
                  <a:prstClr val="black"/>
                </a:solidFill>
                <a:effectLst/>
                <a:uLnTx/>
                <a:uFillTx/>
                <a:latin typeface="Calibri" panose="020F0502020204030204"/>
                <a:ea typeface="+mn-ea"/>
                <a:cs typeface="+mn-cs"/>
              </a:rPr>
              <a:t>pooling </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responses at different locations, </a:t>
            </a:r>
            <a:b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we gain robustness to the exact spatial location of image features.</a:t>
            </a:r>
          </a:p>
          <a:p>
            <a:pPr marL="0" marR="0" lvl="0" indent="0" algn="l" defTabSz="912114" rtl="0" eaLnBrk="1" fontAlgn="auto" latinLnBrk="0" hangingPunct="1">
              <a:lnSpc>
                <a:spcPct val="100000"/>
              </a:lnSpc>
              <a:spcBef>
                <a:spcPts val="0"/>
              </a:spcBef>
              <a:spcAft>
                <a:spcPts val="0"/>
              </a:spcAft>
              <a:buClrTx/>
              <a:buSzTx/>
              <a:buFontTx/>
              <a:buNone/>
              <a:tabLst/>
              <a:defRPr/>
            </a:pPr>
            <a:endParaRPr lang="en-US" sz="2394" dirty="0">
              <a:solidFill>
                <a:prstClr val="black"/>
              </a:solidFill>
              <a:latin typeface="Calibri" panose="020F0502020204030204"/>
            </a:endParaRP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Useful for </a:t>
            </a:r>
            <a:r>
              <a:rPr kumimoji="0" lang="en-US" sz="2394" b="0" i="1" u="none" strike="noStrike" kern="1200" cap="none" spc="0" normalizeH="0" baseline="0" noProof="0" dirty="0">
                <a:ln>
                  <a:noFill/>
                </a:ln>
                <a:solidFill>
                  <a:prstClr val="black"/>
                </a:solidFill>
                <a:effectLst/>
                <a:uLnTx/>
                <a:uFillTx/>
                <a:latin typeface="Calibri" panose="020F0502020204030204"/>
                <a:ea typeface="+mn-ea"/>
                <a:cs typeface="+mn-cs"/>
              </a:rPr>
              <a:t>classification, </a:t>
            </a:r>
            <a:r>
              <a:rPr kumimoji="0" lang="en-US" sz="2394" b="0" u="none" strike="noStrike" kern="1200" cap="none" spc="0" normalizeH="0" baseline="0" noProof="0" dirty="0">
                <a:ln>
                  <a:noFill/>
                </a:ln>
                <a:solidFill>
                  <a:prstClr val="black"/>
                </a:solidFill>
                <a:effectLst/>
                <a:uLnTx/>
                <a:uFillTx/>
                <a:latin typeface="Calibri" panose="020F0502020204030204"/>
                <a:ea typeface="+mn-ea"/>
                <a:cs typeface="+mn-cs"/>
              </a:rPr>
              <a:t>when I don’t care about _where_ I ‘see’ a feature!</a:t>
            </a:r>
            <a:endPar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0A2365E-5FF0-42CF-96B8-07D45D217936}"/>
              </a:ext>
            </a:extLst>
          </p:cNvPr>
          <p:cNvSpPr txBox="1"/>
          <p:nvPr/>
        </p:nvSpPr>
        <p:spPr>
          <a:xfrm>
            <a:off x="2295144" y="5916168"/>
            <a:ext cx="1591056" cy="646331"/>
          </a:xfrm>
          <a:prstGeom prst="rect">
            <a:avLst/>
          </a:prstGeom>
          <a:noFill/>
        </p:spPr>
        <p:txBody>
          <a:bodyPr wrap="square" rtlCol="0">
            <a:spAutoFit/>
          </a:bodyPr>
          <a:lstStyle/>
          <a:p>
            <a:r>
              <a:rPr lang="en-US" dirty="0"/>
              <a:t>Convolutional layer output</a:t>
            </a:r>
          </a:p>
        </p:txBody>
      </p:sp>
      <p:sp>
        <p:nvSpPr>
          <p:cNvPr id="6" name="TextBox 5">
            <a:extLst>
              <a:ext uri="{FF2B5EF4-FFF2-40B4-BE49-F238E27FC236}">
                <a16:creationId xmlns:a16="http://schemas.microsoft.com/office/drawing/2014/main" id="{799F2B15-937B-4453-939A-6682A539F0BF}"/>
              </a:ext>
            </a:extLst>
          </p:cNvPr>
          <p:cNvSpPr txBox="1"/>
          <p:nvPr/>
        </p:nvSpPr>
        <p:spPr>
          <a:xfrm>
            <a:off x="7315200" y="5059757"/>
            <a:ext cx="1609344" cy="646331"/>
          </a:xfrm>
          <a:prstGeom prst="rect">
            <a:avLst/>
          </a:prstGeom>
          <a:noFill/>
        </p:spPr>
        <p:txBody>
          <a:bodyPr wrap="square" rtlCol="0">
            <a:spAutoFit/>
          </a:bodyPr>
          <a:lstStyle/>
          <a:p>
            <a:r>
              <a:rPr lang="en-US" dirty="0"/>
              <a:t>Pooling layer output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65782"/>
            <a:ext cx="8202364" cy="1325362"/>
          </a:xfrm>
        </p:spPr>
        <p:txBody>
          <a:bodyPr/>
          <a:lstStyle/>
          <a:p>
            <a:r>
              <a:rPr lang="en-US" dirty="0"/>
              <a:t>Pooling is similar to </a:t>
            </a:r>
            <a:r>
              <a:rPr lang="en-US" dirty="0" err="1"/>
              <a:t>downsampling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6975" y="1391400"/>
            <a:ext cx="4218359" cy="4218359"/>
          </a:xfrm>
          <a:prstGeom prst="rect">
            <a:avLst/>
          </a:prstGeom>
        </p:spPr>
      </p:pic>
      <p:sp>
        <p:nvSpPr>
          <p:cNvPr id="7" name="TextBox 6"/>
          <p:cNvSpPr txBox="1"/>
          <p:nvPr/>
        </p:nvSpPr>
        <p:spPr>
          <a:xfrm>
            <a:off x="342013" y="3500579"/>
            <a:ext cx="3485638" cy="1566070"/>
          </a:xfrm>
          <a:prstGeom prst="rect">
            <a:avLst/>
          </a:prstGeom>
          <a:noFill/>
        </p:spPr>
        <p:txBody>
          <a:bodyPr wrap="square" rtlCol="0">
            <a:spAutoFit/>
          </a:bodyPr>
          <a:lstStyle/>
          <a:p>
            <a:pPr marL="0" marR="0" lvl="0" indent="0"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…except sometimes we don’t want to blur,</a:t>
            </a:r>
            <a:b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as other functions might be better for classification.</a:t>
            </a:r>
          </a:p>
        </p:txBody>
      </p:sp>
      <p:sp>
        <p:nvSpPr>
          <p:cNvPr id="3" name="TextBox 2">
            <a:extLst>
              <a:ext uri="{FF2B5EF4-FFF2-40B4-BE49-F238E27FC236}">
                <a16:creationId xmlns:a16="http://schemas.microsoft.com/office/drawing/2014/main" id="{77EB99A3-329E-4FE7-863A-4C865FA4E749}"/>
              </a:ext>
            </a:extLst>
          </p:cNvPr>
          <p:cNvSpPr txBox="1"/>
          <p:nvPr/>
        </p:nvSpPr>
        <p:spPr>
          <a:xfrm>
            <a:off x="342013" y="1810512"/>
            <a:ext cx="3090672" cy="830997"/>
          </a:xfrm>
          <a:prstGeom prst="rect">
            <a:avLst/>
          </a:prstGeom>
          <a:noFill/>
        </p:spPr>
        <p:txBody>
          <a:bodyPr wrap="square" rtlCol="0">
            <a:spAutoFit/>
          </a:bodyPr>
          <a:lstStyle/>
          <a:p>
            <a:r>
              <a:rPr lang="en-US" sz="2400" dirty="0"/>
              <a:t>…but on feature maps, not the input!</a:t>
            </a:r>
          </a:p>
        </p:txBody>
      </p:sp>
    </p:spTree>
    <p:extLst>
      <p:ext uri="{BB962C8B-B14F-4D97-AF65-F5344CB8AC3E}">
        <p14:creationId xmlns:p14="http://schemas.microsoft.com/office/powerpoint/2010/main" val="2197352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6084"/>
          <a:stretch/>
        </p:blipFill>
        <p:spPr>
          <a:xfrm>
            <a:off x="11612" y="10773"/>
            <a:ext cx="9120776" cy="368820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635"/>
          <a:stretch/>
        </p:blipFill>
        <p:spPr>
          <a:xfrm>
            <a:off x="524656" y="1500336"/>
            <a:ext cx="7999680" cy="4693399"/>
          </a:xfrm>
          <a:prstGeom prst="rect">
            <a:avLst/>
          </a:prstGeom>
        </p:spPr>
      </p:pic>
      <p:sp>
        <p:nvSpPr>
          <p:cNvPr id="3" name="TextBox 2"/>
          <p:cNvSpPr txBox="1"/>
          <p:nvPr/>
        </p:nvSpPr>
        <p:spPr>
          <a:xfrm>
            <a:off x="7916285" y="6447882"/>
            <a:ext cx="1216103"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Wikipedia</a:t>
            </a:r>
          </a:p>
        </p:txBody>
      </p:sp>
      <p:sp>
        <p:nvSpPr>
          <p:cNvPr id="4"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2114" rtl="0" eaLnBrk="1" fontAlgn="auto" latinLnBrk="0" hangingPunct="1">
              <a:lnSpc>
                <a:spcPct val="90000"/>
              </a:lnSpc>
              <a:spcBef>
                <a:spcPct val="0"/>
              </a:spcBef>
              <a:spcAft>
                <a:spcPts val="0"/>
              </a:spcAft>
              <a:buClrTx/>
              <a:buSzTx/>
              <a:buFontTx/>
              <a:buNone/>
              <a:tabLst/>
              <a:defRPr/>
            </a:pPr>
            <a:r>
              <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rPr>
              <a:t>Max pooling</a:t>
            </a:r>
          </a:p>
        </p:txBody>
      </p:sp>
    </p:spTree>
    <p:extLst>
      <p:ext uri="{BB962C8B-B14F-4D97-AF65-F5344CB8AC3E}">
        <p14:creationId xmlns:p14="http://schemas.microsoft.com/office/powerpoint/2010/main" val="4122674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5971053"/>
          </a:xfrm>
        </p:spPr>
        <p:txBody>
          <a:bodyPr>
            <a:normAutofit fontScale="92500"/>
          </a:bodyPr>
          <a:lstStyle/>
          <a:p>
            <a:pPr marL="0" indent="0" fontAlgn="ctr">
              <a:buNone/>
            </a:pPr>
            <a:r>
              <a:rPr lang="en-US" i="1" dirty="0"/>
              <a:t>OK, so what about invariances?</a:t>
            </a:r>
          </a:p>
          <a:p>
            <a:pPr marL="0" indent="0" fontAlgn="ctr">
              <a:buNone/>
            </a:pPr>
            <a:r>
              <a:rPr lang="en-US" i="1" dirty="0"/>
              <a:t>What about translation, scale, rotation?</a:t>
            </a:r>
          </a:p>
          <a:p>
            <a:pPr marL="0" indent="0" fontAlgn="ctr">
              <a:buNone/>
            </a:pPr>
            <a:endParaRPr lang="en-US" i="1" dirty="0"/>
          </a:p>
          <a:p>
            <a:pPr marL="0" indent="0" fontAlgn="ctr">
              <a:buNone/>
            </a:pPr>
            <a:r>
              <a:rPr lang="en-US" dirty="0"/>
              <a:t>Convolution is translation </a:t>
            </a:r>
            <a:r>
              <a:rPr lang="en-US" i="1" dirty="0"/>
              <a:t>equivariant</a:t>
            </a:r>
            <a:r>
              <a:rPr lang="en-US" dirty="0"/>
              <a:t> (‘shift-equivariant’) </a:t>
            </a:r>
            <a:br>
              <a:rPr lang="en-US" dirty="0"/>
            </a:br>
            <a:r>
              <a:rPr lang="en-US" dirty="0"/>
              <a:t>– we could shift the image and the kernel would give us a corresponding (‘equal’) shift in the feature map.</a:t>
            </a:r>
          </a:p>
          <a:p>
            <a:pPr marL="0" indent="0" fontAlgn="ctr">
              <a:buNone/>
            </a:pPr>
            <a:endParaRPr lang="en-US" dirty="0"/>
          </a:p>
          <a:p>
            <a:pPr marL="0" indent="0" fontAlgn="ctr">
              <a:buNone/>
            </a:pPr>
            <a:r>
              <a:rPr lang="en-US" dirty="0"/>
              <a:t>But! If we rotated or scaled the input, the same kernel would give a different response.</a:t>
            </a:r>
          </a:p>
          <a:p>
            <a:pPr marL="0" indent="0">
              <a:buNone/>
            </a:pPr>
            <a:endParaRPr lang="en-US" dirty="0"/>
          </a:p>
          <a:p>
            <a:pPr marL="0" indent="0">
              <a:buNone/>
            </a:pPr>
            <a:r>
              <a:rPr lang="en-US" dirty="0"/>
              <a:t>Pooling lets us aggregate (avg) or pick from (max) responses, but the kernels themselves must be trained and so learn to activate on scaled or rotated instances of the object.</a:t>
            </a:r>
          </a:p>
        </p:txBody>
      </p:sp>
    </p:spTree>
    <p:extLst>
      <p:ext uri="{BB962C8B-B14F-4D97-AF65-F5344CB8AC3E}">
        <p14:creationId xmlns:p14="http://schemas.microsoft.com/office/powerpoint/2010/main" val="51299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nter image description here">
            <a:extLst>
              <a:ext uri="{FF2B5EF4-FFF2-40B4-BE49-F238E27FC236}">
                <a16:creationId xmlns:a16="http://schemas.microsoft.com/office/drawing/2014/main" id="{D24B9E57-9B38-47FE-82C7-83F6327551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39" r="11477" b="46933"/>
          <a:stretch/>
        </p:blipFill>
        <p:spPr bwMode="auto">
          <a:xfrm>
            <a:off x="1203423" y="1417320"/>
            <a:ext cx="6934737"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F9563B3-8B29-4789-AB6E-F17E6354B18B}"/>
              </a:ext>
            </a:extLst>
          </p:cNvPr>
          <p:cNvSpPr txBox="1"/>
          <p:nvPr/>
        </p:nvSpPr>
        <p:spPr>
          <a:xfrm>
            <a:off x="5509768" y="6431762"/>
            <a:ext cx="3634232" cy="369332"/>
          </a:xfrm>
          <a:prstGeom prst="rect">
            <a:avLst/>
          </a:prstGeom>
          <a:noFill/>
        </p:spPr>
        <p:txBody>
          <a:bodyPr wrap="square" rtlCol="0">
            <a:spAutoFit/>
          </a:bodyPr>
          <a:lstStyle/>
          <a:p>
            <a:r>
              <a:rPr lang="en-US" dirty="0"/>
              <a:t>Fig 9.9, Goodfellow et al. [the book]</a:t>
            </a:r>
          </a:p>
        </p:txBody>
      </p:sp>
      <p:sp>
        <p:nvSpPr>
          <p:cNvPr id="5" name="TextBox 4">
            <a:extLst>
              <a:ext uri="{FF2B5EF4-FFF2-40B4-BE49-F238E27FC236}">
                <a16:creationId xmlns:a16="http://schemas.microsoft.com/office/drawing/2014/main" id="{94C5E53C-B69A-477E-AF49-23C8FE276EB7}"/>
              </a:ext>
            </a:extLst>
          </p:cNvPr>
          <p:cNvSpPr txBox="1"/>
          <p:nvPr/>
        </p:nvSpPr>
        <p:spPr>
          <a:xfrm>
            <a:off x="275772" y="218228"/>
            <a:ext cx="7590971" cy="584775"/>
          </a:xfrm>
          <a:prstGeom prst="rect">
            <a:avLst/>
          </a:prstGeom>
          <a:noFill/>
        </p:spPr>
        <p:txBody>
          <a:bodyPr wrap="square" rtlCol="0">
            <a:spAutoFit/>
          </a:bodyPr>
          <a:lstStyle/>
          <a:p>
            <a:r>
              <a:rPr lang="en-US" sz="3200" dirty="0"/>
              <a:t>If we max pooled over depth (# kernels)…</a:t>
            </a:r>
          </a:p>
        </p:txBody>
      </p:sp>
      <p:sp>
        <p:nvSpPr>
          <p:cNvPr id="2" name="TextBox 1">
            <a:extLst>
              <a:ext uri="{FF2B5EF4-FFF2-40B4-BE49-F238E27FC236}">
                <a16:creationId xmlns:a16="http://schemas.microsoft.com/office/drawing/2014/main" id="{3C5F5137-8D50-41D1-83E8-EE95063DB485}"/>
              </a:ext>
            </a:extLst>
          </p:cNvPr>
          <p:cNvSpPr txBox="1"/>
          <p:nvPr/>
        </p:nvSpPr>
        <p:spPr>
          <a:xfrm>
            <a:off x="254000" y="4864100"/>
            <a:ext cx="2095500" cy="1323439"/>
          </a:xfrm>
          <a:prstGeom prst="rect">
            <a:avLst/>
          </a:prstGeom>
          <a:noFill/>
        </p:spPr>
        <p:txBody>
          <a:bodyPr wrap="square" rtlCol="0">
            <a:spAutoFit/>
          </a:bodyPr>
          <a:lstStyle/>
          <a:p>
            <a:r>
              <a:rPr lang="en-US" sz="2000" dirty="0"/>
              <a:t>Three different kernels trained to fire on different rotations of ‘5’.</a:t>
            </a:r>
          </a:p>
        </p:txBody>
      </p:sp>
      <p:cxnSp>
        <p:nvCxnSpPr>
          <p:cNvPr id="6" name="Straight Arrow Connector 5">
            <a:extLst>
              <a:ext uri="{FF2B5EF4-FFF2-40B4-BE49-F238E27FC236}">
                <a16:creationId xmlns:a16="http://schemas.microsoft.com/office/drawing/2014/main" id="{814E2E80-573A-45F6-A612-394B8ED1768F}"/>
              </a:ext>
            </a:extLst>
          </p:cNvPr>
          <p:cNvCxnSpPr/>
          <p:nvPr/>
        </p:nvCxnSpPr>
        <p:spPr>
          <a:xfrm flipV="1">
            <a:off x="774700" y="3873500"/>
            <a:ext cx="6985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8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522601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52102"/>
          <a:stretch/>
        </p:blipFill>
        <p:spPr>
          <a:xfrm>
            <a:off x="11612" y="10773"/>
            <a:ext cx="9120776" cy="3276507"/>
          </a:xfrm>
          <a:prstGeom prst="rect">
            <a:avLst/>
          </a:prstGeom>
        </p:spPr>
      </p:pic>
    </p:spTree>
    <p:extLst>
      <p:ext uri="{BB962C8B-B14F-4D97-AF65-F5344CB8AC3E}">
        <p14:creationId xmlns:p14="http://schemas.microsoft.com/office/powerpoint/2010/main" val="1637210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I’ve heard about many more terms of jargon!</a:t>
            </a:r>
          </a:p>
          <a:p>
            <a:pPr marL="0" indent="0" fontAlgn="ctr">
              <a:buNone/>
            </a:pPr>
            <a:endParaRPr lang="en-US" i="1" dirty="0"/>
          </a:p>
          <a:p>
            <a:pPr marL="0" indent="0" fontAlgn="ctr">
              <a:buNone/>
            </a:pPr>
            <a:r>
              <a:rPr lang="en-US" i="1" dirty="0"/>
              <a:t>Skip connections</a:t>
            </a:r>
          </a:p>
          <a:p>
            <a:pPr marL="0" indent="0" fontAlgn="ctr">
              <a:buNone/>
            </a:pPr>
            <a:r>
              <a:rPr lang="en-US" i="1" dirty="0"/>
              <a:t>Residual connections</a:t>
            </a:r>
            <a:endParaRPr lang="en-US" dirty="0"/>
          </a:p>
          <a:p>
            <a:pPr marL="0" indent="0" fontAlgn="ctr">
              <a:buNone/>
            </a:pPr>
            <a:r>
              <a:rPr lang="en-US" i="1" dirty="0"/>
              <a:t>Batch normalization</a:t>
            </a:r>
          </a:p>
          <a:p>
            <a:pPr marL="0" indent="0" fontAlgn="ctr">
              <a:buNone/>
            </a:pPr>
            <a:endParaRPr lang="en-US" i="1" dirty="0"/>
          </a:p>
          <a:p>
            <a:pPr marL="0" indent="0" fontAlgn="ctr">
              <a:buNone/>
            </a:pPr>
            <a:r>
              <a:rPr lang="en-US" i="1" dirty="0"/>
              <a:t>…we’ll get to these in a little while.</a:t>
            </a:r>
          </a:p>
        </p:txBody>
      </p:sp>
    </p:spTree>
    <p:extLst>
      <p:ext uri="{BB962C8B-B14F-4D97-AF65-F5344CB8AC3E}">
        <p14:creationId xmlns:p14="http://schemas.microsoft.com/office/powerpoint/2010/main" val="13211320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brown and white dog&#10;&#10;Description generated with high confidence">
            <a:extLst>
              <a:ext uri="{FF2B5EF4-FFF2-40B4-BE49-F238E27FC236}">
                <a16:creationId xmlns:a16="http://schemas.microsoft.com/office/drawing/2014/main" id="{77CB2355-2006-4908-9752-59AB8ADDB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032" y="1664677"/>
            <a:ext cx="7099866" cy="3470031"/>
          </a:xfrm>
          <a:prstGeom prst="rect">
            <a:avLst/>
          </a:prstGeom>
        </p:spPr>
      </p:pic>
    </p:spTree>
    <p:extLst>
      <p:ext uri="{BB962C8B-B14F-4D97-AF65-F5344CB8AC3E}">
        <p14:creationId xmlns:p14="http://schemas.microsoft.com/office/powerpoint/2010/main" val="141359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different types of food&#10;&#10;Description generated with high confidence">
            <a:extLst>
              <a:ext uri="{FF2B5EF4-FFF2-40B4-BE49-F238E27FC236}">
                <a16:creationId xmlns:a16="http://schemas.microsoft.com/office/drawing/2014/main" id="{E58A5EC7-1CE4-453B-B797-6A5AC1761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1758" y="597759"/>
            <a:ext cx="5700485" cy="5662482"/>
          </a:xfrm>
          <a:prstGeom prst="rect">
            <a:avLst/>
          </a:prstGeom>
        </p:spPr>
      </p:pic>
    </p:spTree>
    <p:extLst>
      <p:ext uri="{BB962C8B-B14F-4D97-AF65-F5344CB8AC3E}">
        <p14:creationId xmlns:p14="http://schemas.microsoft.com/office/powerpoint/2010/main" val="21991959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photo, different, dog, same&#10;&#10;Description generated with very high confidence">
            <a:extLst>
              <a:ext uri="{FF2B5EF4-FFF2-40B4-BE49-F238E27FC236}">
                <a16:creationId xmlns:a16="http://schemas.microsoft.com/office/drawing/2014/main" id="{CD0DE164-A3DB-4DCA-B8EB-8643D2332A5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6393" y="722001"/>
            <a:ext cx="5399127" cy="5436290"/>
          </a:xfrm>
        </p:spPr>
      </p:pic>
    </p:spTree>
    <p:extLst>
      <p:ext uri="{BB962C8B-B14F-4D97-AF65-F5344CB8AC3E}">
        <p14:creationId xmlns:p14="http://schemas.microsoft.com/office/powerpoint/2010/main" val="28476694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Neural Networks</a:t>
            </a:r>
          </a:p>
        </p:txBody>
      </p:sp>
      <p:sp>
        <p:nvSpPr>
          <p:cNvPr id="3" name="Content Placeholder 2"/>
          <p:cNvSpPr>
            <a:spLocks noGrp="1"/>
          </p:cNvSpPr>
          <p:nvPr>
            <p:ph type="body" idx="1"/>
          </p:nvPr>
        </p:nvSpPr>
        <p:spPr/>
        <p:txBody>
          <a:bodyPr/>
          <a:lstStyle/>
          <a:p>
            <a:r>
              <a:rPr lang="en-US" dirty="0"/>
              <a:t>Learning the weight matrices </a:t>
            </a:r>
            <a:r>
              <a:rPr lang="en-US" b="1" i="1" dirty="0"/>
              <a:t>W</a:t>
            </a:r>
          </a:p>
        </p:txBody>
      </p:sp>
    </p:spTree>
    <p:extLst>
      <p:ext uri="{BB962C8B-B14F-4D97-AF65-F5344CB8AC3E}">
        <p14:creationId xmlns:p14="http://schemas.microsoft.com/office/powerpoint/2010/main" val="2985861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6" name="TextBox 15"/>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2187805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6" name="TextBox 15"/>
          <p:cNvSpPr txBox="1"/>
          <p:nvPr/>
        </p:nvSpPr>
        <p:spPr>
          <a:xfrm>
            <a:off x="1559630" y="2558799"/>
            <a:ext cx="506237" cy="369332"/>
          </a:xfrm>
          <a:prstGeom prst="rect">
            <a:avLst/>
          </a:prstGeom>
          <a:noFill/>
        </p:spPr>
        <p:txBody>
          <a:bodyPr wrap="square" rtlCol="0">
            <a:spAutoFit/>
          </a:bodyPr>
          <a:lstStyle/>
          <a:p>
            <a:r>
              <a:rPr lang="en-US" i="1" dirty="0"/>
              <a:t>f(x)</a:t>
            </a:r>
          </a:p>
        </p:txBody>
      </p:sp>
      <p:sp>
        <p:nvSpPr>
          <p:cNvPr id="2" name="Freeform: Shape 1">
            <a:extLst>
              <a:ext uri="{FF2B5EF4-FFF2-40B4-BE49-F238E27FC236}">
                <a16:creationId xmlns:a16="http://schemas.microsoft.com/office/drawing/2014/main" id="{C020B567-667D-485D-B162-35B3DED9BDFB}"/>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7648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D0F87DAF-D0C2-4C55-A913-086383DFD909}"/>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p:txBody>
          <a:bodyPr/>
          <a:lstStyle/>
          <a:p>
            <a:pPr marL="0" indent="0">
              <a:buNone/>
            </a:pPr>
            <a:r>
              <a:rPr lang="en-US" dirty="0"/>
              <a:t>Pick random starting point.</a:t>
            </a:r>
          </a:p>
          <a:p>
            <a:endParaRPr lang="en-US" dirty="0"/>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 name="Oval 1"/>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sp>
        <p:nvSpPr>
          <p:cNvPr id="16" name="TextBox 15"/>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895269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E610899F-77BF-4F91-89B9-8F09F3AE6AEC}"/>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Compute gradient at point (analytically or by finite differences)</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4" name="Straight Connector 3"/>
          <p:cNvCxnSpPr>
            <a:cxnSpLocks/>
            <a:stCxn id="15" idx="0"/>
          </p:cNvCxnSpPr>
          <p:nvPr/>
        </p:nvCxnSpPr>
        <p:spPr>
          <a:xfrm>
            <a:off x="2235200" y="3383723"/>
            <a:ext cx="451555" cy="914700"/>
          </a:xfrm>
          <a:prstGeom prst="line">
            <a:avLst/>
          </a:prstGeom>
          <a:ln w="28575"/>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mc:Choice xmlns:a14="http://schemas.microsoft.com/office/drawing/2010/main" Requires="a14">
          <p:sp>
            <p:nvSpPr>
              <p:cNvPr id="16" name="TextBox 15"/>
              <p:cNvSpPr txBox="1"/>
              <p:nvPr/>
            </p:nvSpPr>
            <p:spPr>
              <a:xfrm>
                <a:off x="2590800" y="3546122"/>
                <a:ext cx="931333"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oMath>
                  </m:oMathPara>
                </a14:m>
                <a:endParaRPr lang="en-US" sz="2000" dirty="0"/>
              </a:p>
            </p:txBody>
          </p:sp>
        </mc:Choice>
        <mc:Fallback>
          <p:sp>
            <p:nvSpPr>
              <p:cNvPr id="16" name="TextBox 15"/>
              <p:cNvSpPr txBox="1">
                <a:spLocks noRot="1" noChangeAspect="1" noMove="1" noResize="1" noEditPoints="1" noAdjustHandles="1" noChangeArrowheads="1" noChangeShapeType="1" noTextEdit="1"/>
              </p:cNvSpPr>
              <p:nvPr/>
            </p:nvSpPr>
            <p:spPr>
              <a:xfrm>
                <a:off x="2590800" y="3546122"/>
                <a:ext cx="931333" cy="400110"/>
              </a:xfrm>
              <a:prstGeom prst="rect">
                <a:avLst/>
              </a:prstGeom>
              <a:blipFill>
                <a:blip r:embed="rId2"/>
                <a:stretch>
                  <a:fillRect r="-11765" b="-15385"/>
                </a:stretch>
              </a:blipFill>
            </p:spPr>
            <p:txBody>
              <a:bodyPr/>
              <a:lstStyle/>
              <a:p>
                <a:r>
                  <a:rPr lang="en-US">
                    <a:noFill/>
                  </a:rPr>
                  <a:t> </a:t>
                </a:r>
              </a:p>
            </p:txBody>
          </p:sp>
        </mc:Fallback>
      </mc:AlternateContent>
      <p:sp>
        <p:nvSpPr>
          <p:cNvPr id="18" name="TextBox 17"/>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9" name="TextBox 18"/>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20" name="Straight Connector 19"/>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sp>
        <p:nvSpPr>
          <p:cNvPr id="17" name="Oval 16">
            <a:extLst>
              <a:ext uri="{FF2B5EF4-FFF2-40B4-BE49-F238E27FC236}">
                <a16:creationId xmlns:a16="http://schemas.microsoft.com/office/drawing/2014/main" id="{5CA70526-B1B9-4B1B-91F6-B74464A1BDDC}"/>
              </a:ext>
            </a:extLst>
          </p:cNvPr>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78248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6" name="TextBox 15"/>
              <p:cNvSpPr txBox="1"/>
              <p:nvPr/>
            </p:nvSpPr>
            <p:spPr>
              <a:xfrm>
                <a:off x="2775946" y="4273618"/>
                <a:ext cx="2297289"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1</m:t>
                              </m:r>
                            </m:sub>
                          </m:sSub>
                        </m:e>
                      </m:d>
                    </m:oMath>
                  </m:oMathPara>
                </a14:m>
                <a:endParaRPr lang="en-US" sz="2000" dirty="0"/>
              </a:p>
            </p:txBody>
          </p:sp>
        </mc:Choice>
        <mc:Fallback>
          <p:sp>
            <p:nvSpPr>
              <p:cNvPr id="16" name="TextBox 15"/>
              <p:cNvSpPr txBox="1">
                <a:spLocks noRot="1" noChangeAspect="1" noMove="1" noResize="1" noEditPoints="1" noAdjustHandles="1" noChangeArrowheads="1" noChangeShapeType="1" noTextEdit="1"/>
              </p:cNvSpPr>
              <p:nvPr/>
            </p:nvSpPr>
            <p:spPr>
              <a:xfrm>
                <a:off x="2775946" y="4273618"/>
                <a:ext cx="2297289" cy="400110"/>
              </a:xfrm>
              <a:prstGeom prst="rect">
                <a:avLst/>
              </a:prstGeom>
              <a:blipFill>
                <a:blip r:embed="rId2"/>
                <a:stretch>
                  <a:fillRect b="-13636"/>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sp>
        <p:nvSpPr>
          <p:cNvPr id="19" name="Freeform: Shape 18">
            <a:extLst>
              <a:ext uri="{FF2B5EF4-FFF2-40B4-BE49-F238E27FC236}">
                <a16:creationId xmlns:a16="http://schemas.microsoft.com/office/drawing/2014/main" id="{CA8771D3-0D3A-4341-9E06-FABCFEE4CBBF}"/>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468C9C1A-55C7-4385-AC7D-382F975F09A7}"/>
              </a:ext>
            </a:extLst>
          </p:cNvPr>
          <p:cNvCxnSpPr>
            <a:cxnSpLocks/>
          </p:cNvCxnSpPr>
          <p:nvPr/>
        </p:nvCxnSpPr>
        <p:spPr>
          <a:xfrm>
            <a:off x="2235200" y="3383723"/>
            <a:ext cx="451555" cy="91470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6" name="Oval 25">
            <a:extLst>
              <a:ext uri="{FF2B5EF4-FFF2-40B4-BE49-F238E27FC236}">
                <a16:creationId xmlns:a16="http://schemas.microsoft.com/office/drawing/2014/main" id="{00A15B05-4777-4D73-A246-19EE142A42A0}"/>
              </a:ext>
            </a:extLst>
          </p:cNvPr>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Oval 19"/>
          <p:cNvSpPr/>
          <p:nvPr/>
        </p:nvSpPr>
        <p:spPr>
          <a:xfrm>
            <a:off x="2713567" y="43962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19347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CF32DAD2-41CB-4FEF-AFB7-9C31BBC61FF9}"/>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6" name="TextBox 15"/>
              <p:cNvSpPr txBox="1"/>
              <p:nvPr/>
            </p:nvSpPr>
            <p:spPr>
              <a:xfrm>
                <a:off x="2968564" y="4540252"/>
                <a:ext cx="243416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3</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e>
                      </m:d>
                    </m:oMath>
                  </m:oMathPara>
                </a14:m>
                <a:endParaRPr lang="en-US" sz="2000" dirty="0"/>
              </a:p>
            </p:txBody>
          </p:sp>
        </mc:Choice>
        <mc:Fallback>
          <p:sp>
            <p:nvSpPr>
              <p:cNvPr id="16" name="TextBox 15"/>
              <p:cNvSpPr txBox="1">
                <a:spLocks noRot="1" noChangeAspect="1" noMove="1" noResize="1" noEditPoints="1" noAdjustHandles="1" noChangeArrowheads="1" noChangeShapeType="1" noTextEdit="1"/>
              </p:cNvSpPr>
              <p:nvPr/>
            </p:nvSpPr>
            <p:spPr>
              <a:xfrm>
                <a:off x="2968564" y="4540252"/>
                <a:ext cx="2434166" cy="400110"/>
              </a:xfrm>
              <a:prstGeom prst="rect">
                <a:avLst/>
              </a:prstGeom>
              <a:blipFill>
                <a:blip r:embed="rId2"/>
                <a:stretch>
                  <a:fillRect b="-15385"/>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6"/>
                <a:stretch>
                  <a:fillRect r="-10909"/>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EDAC15BD-4CA1-4D3E-80F5-3C6EB2925E17}"/>
              </a:ext>
            </a:extLst>
          </p:cNvPr>
          <p:cNvCxnSpPr>
            <a:cxnSpLocks/>
            <a:endCxn id="27" idx="1"/>
          </p:cNvCxnSpPr>
          <p:nvPr/>
        </p:nvCxnSpPr>
        <p:spPr>
          <a:xfrm>
            <a:off x="2501900" y="4051300"/>
            <a:ext cx="594595" cy="88059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9" name="Oval 28">
            <a:extLst>
              <a:ext uri="{FF2B5EF4-FFF2-40B4-BE49-F238E27FC236}">
                <a16:creationId xmlns:a16="http://schemas.microsoft.com/office/drawing/2014/main" id="{A3CD8A1A-2E67-46CD-9F6F-2C38A065C677}"/>
              </a:ext>
            </a:extLst>
          </p:cNvPr>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854DFCE-866F-4422-84A0-64F1589A7C1C}"/>
              </a:ext>
            </a:extLst>
          </p:cNvPr>
          <p:cNvSpPr/>
          <p:nvPr/>
        </p:nvSpPr>
        <p:spPr>
          <a:xfrm>
            <a:off x="2713567" y="43962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Oval 23"/>
          <p:cNvSpPr/>
          <p:nvPr/>
        </p:nvSpPr>
        <p:spPr>
          <a:xfrm>
            <a:off x="2968564" y="47976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2010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20B475DB-975D-48F0-B031-4FE105AFC937}"/>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Stop when we don’t move any more.</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5184518" y="4358003"/>
                <a:ext cx="3039342" cy="7315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𝑠𝑡𝑜𝑝</m:t>
                          </m:r>
                        </m:sub>
                      </m:sSub>
                      <m:r>
                        <a:rPr lang="en-US" sz="2000" b="0" i="1" smtClean="0">
                          <a:latin typeface="Cambria Math" panose="02040503050406030204" pitchFamily="18" charset="0"/>
                          <a:ea typeface="Cambria Math" panose="02040503050406030204" pitchFamily="18" charset="0"/>
                        </a:rPr>
                        <m:t>:</m:t>
                      </m:r>
                    </m:oMath>
                  </m:oMathPara>
                </a14:m>
                <a:br>
                  <a:rPr lang="en-US" sz="2000" b="0" i="1" dirty="0">
                    <a:latin typeface="Cambria Math" panose="02040503050406030204" pitchFamily="18" charset="0"/>
                    <a:ea typeface="Cambria Math" panose="02040503050406030204" pitchFamily="18" charset="0"/>
                  </a:rPr>
                </a:br>
                <a14:m>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e>
                    </m:d>
                    <m:r>
                      <a:rPr lang="en-US" sz="2000" b="0" i="1" smtClean="0">
                        <a:latin typeface="Cambria Math" panose="02040503050406030204" pitchFamily="18" charset="0"/>
                        <a:ea typeface="Cambria Math" panose="02040503050406030204" pitchFamily="18" charset="0"/>
                      </a:rPr>
                      <m:t>=</m:t>
                    </m:r>
                  </m:oMath>
                </a14:m>
                <a:r>
                  <a:rPr lang="en-US" sz="2000" dirty="0"/>
                  <a:t> 0</a:t>
                </a:r>
              </a:p>
            </p:txBody>
          </p:sp>
        </mc:Choice>
        <mc:Fallback xmlns="">
          <p:sp>
            <p:nvSpPr>
              <p:cNvPr id="16" name="TextBox 15"/>
              <p:cNvSpPr txBox="1">
                <a:spLocks noRot="1" noChangeAspect="1" noMove="1" noResize="1" noEditPoints="1" noAdjustHandles="1" noChangeArrowheads="1" noChangeShapeType="1" noTextEdit="1"/>
              </p:cNvSpPr>
              <p:nvPr/>
            </p:nvSpPr>
            <p:spPr>
              <a:xfrm>
                <a:off x="5184518" y="4358003"/>
                <a:ext cx="3039342" cy="731547"/>
              </a:xfrm>
              <a:prstGeom prst="rect">
                <a:avLst/>
              </a:prstGeom>
              <a:blipFill>
                <a:blip r:embed="rId2"/>
                <a:stretch>
                  <a:fillRect b="-14167"/>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5"/>
                <a:stretch>
                  <a:fillRect r="-10909"/>
                </a:stretch>
              </a:blipFill>
            </p:spPr>
            <p:txBody>
              <a:bodyPr/>
              <a:lstStyle/>
              <a:p>
                <a:r>
                  <a:rPr lang="en-US">
                    <a:noFill/>
                  </a:rPr>
                  <a:t> </a:t>
                </a:r>
              </a:p>
            </p:txBody>
          </p:sp>
        </mc:Fallback>
      </mc:AlternateContent>
      <p:sp>
        <p:nvSpPr>
          <p:cNvPr id="27" name="Oval 26"/>
          <p:cNvSpPr/>
          <p:nvPr/>
        </p:nvSpPr>
        <p:spPr>
          <a:xfrm>
            <a:off x="3154128" y="4979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3307231" y="50622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p:cNvSpPr/>
          <p:nvPr/>
        </p:nvSpPr>
        <p:spPr>
          <a:xfrm>
            <a:off x="3441699" y="50947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2" name="Straight Connector 31"/>
          <p:cNvCxnSpPr>
            <a:cxnSpLocks/>
          </p:cNvCxnSpPr>
          <p:nvPr/>
        </p:nvCxnSpPr>
        <p:spPr>
          <a:xfrm>
            <a:off x="34822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3" name="TextBox 32"/>
              <p:cNvSpPr txBox="1"/>
              <p:nvPr/>
            </p:nvSpPr>
            <p:spPr>
              <a:xfrm>
                <a:off x="33464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p:sp>
            <p:nvSpPr>
              <p:cNvPr id="33" name="TextBox 32"/>
              <p:cNvSpPr txBox="1">
                <a:spLocks noRot="1" noChangeAspect="1" noMove="1" noResize="1" noEditPoints="1" noAdjustHandles="1" noChangeArrowheads="1" noChangeShapeType="1" noTextEdit="1"/>
              </p:cNvSpPr>
              <p:nvPr/>
            </p:nvSpPr>
            <p:spPr>
              <a:xfrm>
                <a:off x="3346451" y="5506420"/>
                <a:ext cx="338665" cy="390748"/>
              </a:xfrm>
              <a:prstGeom prst="rect">
                <a:avLst/>
              </a:prstGeom>
              <a:blipFill>
                <a:blip r:embed="rId6"/>
                <a:stretch>
                  <a:fillRect r="-89286" b="-6250"/>
                </a:stretch>
              </a:blipFill>
            </p:spPr>
            <p:txBody>
              <a:bodyPr/>
              <a:lstStyle/>
              <a:p>
                <a:r>
                  <a:rPr lang="en-US">
                    <a:noFill/>
                  </a:rPr>
                  <a:t> </a:t>
                </a:r>
              </a:p>
            </p:txBody>
          </p:sp>
        </mc:Fallback>
      </mc:AlternateContent>
      <p:sp>
        <p:nvSpPr>
          <p:cNvPr id="35" name="Oval 34">
            <a:extLst>
              <a:ext uri="{FF2B5EF4-FFF2-40B4-BE49-F238E27FC236}">
                <a16:creationId xmlns:a16="http://schemas.microsoft.com/office/drawing/2014/main" id="{55AB165C-C8EB-41DB-BB19-6602048EDE36}"/>
              </a:ext>
            </a:extLst>
          </p:cNvPr>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84ACCEF-BCD3-46C8-830A-565D4B8678AD}"/>
              </a:ext>
            </a:extLst>
          </p:cNvPr>
          <p:cNvSpPr/>
          <p:nvPr/>
        </p:nvSpPr>
        <p:spPr>
          <a:xfrm>
            <a:off x="2713567" y="43962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F3F4C24-B4AE-4C9C-AB6C-CBE1D58D91BF}"/>
              </a:ext>
            </a:extLst>
          </p:cNvPr>
          <p:cNvSpPr/>
          <p:nvPr/>
        </p:nvSpPr>
        <p:spPr>
          <a:xfrm>
            <a:off x="2968564" y="47976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85440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a:t>
            </a:r>
          </a:p>
        </p:txBody>
      </p:sp>
      <p:sp>
        <p:nvSpPr>
          <p:cNvPr id="3" name="Content Placeholder 2"/>
          <p:cNvSpPr>
            <a:spLocks noGrp="1"/>
          </p:cNvSpPr>
          <p:nvPr>
            <p:ph idx="1"/>
          </p:nvPr>
        </p:nvSpPr>
        <p:spPr>
          <a:xfrm>
            <a:off x="628649" y="1825625"/>
            <a:ext cx="8097661" cy="4351338"/>
          </a:xfrm>
        </p:spPr>
        <p:txBody>
          <a:bodyPr/>
          <a:lstStyle/>
          <a:p>
            <a:pPr marL="0" indent="0">
              <a:buNone/>
            </a:pPr>
            <a:r>
              <a:rPr lang="en-US" dirty="0"/>
              <a:t>Optimizer for functions.</a:t>
            </a:r>
          </a:p>
          <a:p>
            <a:pPr marL="0" indent="0">
              <a:buNone/>
            </a:pPr>
            <a:r>
              <a:rPr lang="en-US" dirty="0"/>
              <a:t>Guaranteed to find optimum for convex functions.</a:t>
            </a:r>
          </a:p>
          <a:p>
            <a:pPr lvl="1"/>
            <a:r>
              <a:rPr lang="en-US" dirty="0"/>
              <a:t>Non-convex = find </a:t>
            </a:r>
            <a:r>
              <a:rPr lang="en-US" i="1" dirty="0"/>
              <a:t>local </a:t>
            </a:r>
            <a:r>
              <a:rPr lang="en-US" dirty="0"/>
              <a:t>optimum.</a:t>
            </a:r>
          </a:p>
          <a:p>
            <a:pPr lvl="1"/>
            <a:r>
              <a:rPr lang="en-US" dirty="0"/>
              <a:t>Most vision problems aren’t convex.</a:t>
            </a:r>
          </a:p>
          <a:p>
            <a:endParaRPr lang="en-US" dirty="0"/>
          </a:p>
          <a:p>
            <a:endParaRPr lang="en-US" dirty="0"/>
          </a:p>
          <a:p>
            <a:pPr marL="0" indent="0">
              <a:buNone/>
            </a:pPr>
            <a:r>
              <a:rPr lang="en-US" dirty="0"/>
              <a:t>Works for multi-variate functions.</a:t>
            </a:r>
          </a:p>
          <a:p>
            <a:pPr lvl="1"/>
            <a:r>
              <a:rPr lang="en-US" dirty="0"/>
              <a:t>Need to compute matrix of </a:t>
            </a:r>
            <a:r>
              <a:rPr lang="en-US" i="1" dirty="0"/>
              <a:t>partial derivatives (“Jacobian”)</a:t>
            </a:r>
          </a:p>
        </p:txBody>
      </p:sp>
      <p:grpSp>
        <p:nvGrpSpPr>
          <p:cNvPr id="11" name="Group 10">
            <a:extLst>
              <a:ext uri="{FF2B5EF4-FFF2-40B4-BE49-F238E27FC236}">
                <a16:creationId xmlns:a16="http://schemas.microsoft.com/office/drawing/2014/main" id="{A4974B4E-52CA-4842-B3DF-567D6BA3E361}"/>
              </a:ext>
            </a:extLst>
          </p:cNvPr>
          <p:cNvGrpSpPr/>
          <p:nvPr/>
        </p:nvGrpSpPr>
        <p:grpSpPr>
          <a:xfrm>
            <a:off x="6320413" y="2753248"/>
            <a:ext cx="2194937" cy="1515961"/>
            <a:chOff x="943895" y="2558799"/>
            <a:chExt cx="4920683" cy="3398533"/>
          </a:xfrm>
        </p:grpSpPr>
        <p:cxnSp>
          <p:nvCxnSpPr>
            <p:cNvPr id="5" name="Straight Connector 4">
              <a:extLst>
                <a:ext uri="{FF2B5EF4-FFF2-40B4-BE49-F238E27FC236}">
                  <a16:creationId xmlns:a16="http://schemas.microsoft.com/office/drawing/2014/main" id="{236B4C18-CDDD-40EF-BB49-1EEC6CC7343E}"/>
                </a:ext>
              </a:extLst>
            </p:cNvPr>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B1DA3DFE-C5EE-47E1-A98A-1AB4D7AD1F74}"/>
                </a:ext>
              </a:extLst>
            </p:cNvPr>
            <p:cNvGrpSpPr/>
            <p:nvPr/>
          </p:nvGrpSpPr>
          <p:grpSpPr>
            <a:xfrm>
              <a:off x="943895" y="2558799"/>
              <a:ext cx="4920683" cy="3398533"/>
              <a:chOff x="943895" y="2558799"/>
              <a:chExt cx="4920683" cy="3398533"/>
            </a:xfrm>
          </p:grpSpPr>
          <p:cxnSp>
            <p:nvCxnSpPr>
              <p:cNvPr id="4" name="Straight Connector 3">
                <a:extLst>
                  <a:ext uri="{FF2B5EF4-FFF2-40B4-BE49-F238E27FC236}">
                    <a16:creationId xmlns:a16="http://schemas.microsoft.com/office/drawing/2014/main" id="{52D59F2F-849F-49C4-AB93-967329D972A7}"/>
                  </a:ext>
                </a:extLst>
              </p:cNvPr>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ECBEBD-8C28-4F78-BBA1-AA79F448E64A}"/>
                  </a:ext>
                </a:extLst>
              </p:cNvPr>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7" name="TextBox 6">
                <a:extLst>
                  <a:ext uri="{FF2B5EF4-FFF2-40B4-BE49-F238E27FC236}">
                    <a16:creationId xmlns:a16="http://schemas.microsoft.com/office/drawing/2014/main" id="{40D913CB-B240-418D-96FD-11800822D204}"/>
                  </a:ext>
                </a:extLst>
              </p:cNvPr>
              <p:cNvSpPr txBox="1"/>
              <p:nvPr/>
            </p:nvSpPr>
            <p:spPr>
              <a:xfrm>
                <a:off x="943895" y="2558799"/>
                <a:ext cx="1121973" cy="827981"/>
              </a:xfrm>
              <a:prstGeom prst="rect">
                <a:avLst/>
              </a:prstGeom>
              <a:noFill/>
            </p:spPr>
            <p:txBody>
              <a:bodyPr wrap="square" rtlCol="0">
                <a:spAutoFit/>
              </a:bodyPr>
              <a:lstStyle/>
              <a:p>
                <a:r>
                  <a:rPr lang="en-US" i="1" dirty="0"/>
                  <a:t>f(x)</a:t>
                </a:r>
              </a:p>
            </p:txBody>
          </p:sp>
          <p:sp>
            <p:nvSpPr>
              <p:cNvPr id="9" name="Freeform: Shape 8">
                <a:extLst>
                  <a:ext uri="{FF2B5EF4-FFF2-40B4-BE49-F238E27FC236}">
                    <a16:creationId xmlns:a16="http://schemas.microsoft.com/office/drawing/2014/main" id="{BAFECEE0-A8D0-4413-9BCF-F1E236866176}"/>
                  </a:ext>
                </a:extLst>
              </p:cNvPr>
              <p:cNvSpPr/>
              <p:nvPr/>
            </p:nvSpPr>
            <p:spPr>
              <a:xfrm>
                <a:off x="2361363" y="3305908"/>
                <a:ext cx="3064747" cy="2059920"/>
              </a:xfrm>
              <a:custGeom>
                <a:avLst/>
                <a:gdLst>
                  <a:gd name="connsiteX0" fmla="*/ 0 w 3064747"/>
                  <a:gd name="connsiteY0" fmla="*/ 20097 h 2059920"/>
                  <a:gd name="connsiteX1" fmla="*/ 1557494 w 3064747"/>
                  <a:gd name="connsiteY1" fmla="*/ 2059912 h 2059920"/>
                  <a:gd name="connsiteX2" fmla="*/ 3064747 w 3064747"/>
                  <a:gd name="connsiteY2" fmla="*/ 0 h 2059920"/>
                </a:gdLst>
                <a:ahLst/>
                <a:cxnLst>
                  <a:cxn ang="0">
                    <a:pos x="connsiteX0" y="connsiteY0"/>
                  </a:cxn>
                  <a:cxn ang="0">
                    <a:pos x="connsiteX1" y="connsiteY1"/>
                  </a:cxn>
                  <a:cxn ang="0">
                    <a:pos x="connsiteX2" y="connsiteY2"/>
                  </a:cxn>
                </a:cxnLst>
                <a:rect l="l" t="t" r="r" b="b"/>
                <a:pathLst>
                  <a:path w="3064747" h="2059920">
                    <a:moveTo>
                      <a:pt x="0" y="20097"/>
                    </a:moveTo>
                    <a:cubicBezTo>
                      <a:pt x="523351" y="1041679"/>
                      <a:pt x="1046703" y="2063261"/>
                      <a:pt x="1557494" y="2059912"/>
                    </a:cubicBezTo>
                    <a:cubicBezTo>
                      <a:pt x="2068285" y="2056563"/>
                      <a:pt x="2811864" y="432079"/>
                      <a:pt x="306474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78761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lnSpcReduction="10000"/>
          </a:bodyPr>
          <a:lstStyle/>
          <a:p>
            <a:pPr marL="0" indent="0">
              <a:buNone/>
            </a:pPr>
            <a:r>
              <a:rPr lang="en-US" dirty="0"/>
              <a:t>If my function is convex, </a:t>
            </a:r>
            <a:br>
              <a:rPr lang="en-US" dirty="0"/>
            </a:br>
            <a:r>
              <a:rPr lang="en-US" dirty="0"/>
              <a:t>why can’t I just use linear least squares?</a:t>
            </a:r>
          </a:p>
          <a:p>
            <a:endParaRPr lang="en-US" dirty="0"/>
          </a:p>
          <a:p>
            <a:endParaRPr lang="en-US" dirty="0"/>
          </a:p>
          <a:p>
            <a:endParaRPr lang="en-US" dirty="0"/>
          </a:p>
          <a:p>
            <a:endParaRPr lang="en-US" dirty="0"/>
          </a:p>
          <a:p>
            <a:pPr marL="0" indent="0">
              <a:buNone/>
            </a:pPr>
            <a:r>
              <a:rPr lang="en-US" dirty="0"/>
              <a:t>Analytic solution = normal equations</a:t>
            </a:r>
          </a:p>
          <a:p>
            <a:endParaRPr lang="en-US" dirty="0"/>
          </a:p>
          <a:p>
            <a:pPr marL="0" indent="0">
              <a:buNone/>
            </a:pPr>
            <a:r>
              <a:rPr lang="en-US" dirty="0"/>
              <a:t>You can, yes.</a:t>
            </a:r>
          </a:p>
          <a:p>
            <a:endParaRPr lang="en-US" dirty="0"/>
          </a:p>
          <a:p>
            <a:endParaRPr lang="en-US" dirty="0"/>
          </a:p>
        </p:txBody>
      </p:sp>
      <p:pic>
        <p:nvPicPr>
          <p:cNvPr id="4" name="Picture 3"/>
          <p:cNvPicPr>
            <a:picLocks noChangeAspect="1"/>
          </p:cNvPicPr>
          <p:nvPr/>
        </p:nvPicPr>
        <p:blipFill>
          <a:blip r:embed="rId3"/>
          <a:stretch>
            <a:fillRect/>
          </a:stretch>
        </p:blipFill>
        <p:spPr>
          <a:xfrm>
            <a:off x="957262" y="2593977"/>
            <a:ext cx="1914525" cy="619125"/>
          </a:xfrm>
          <a:prstGeom prst="rect">
            <a:avLst/>
          </a:prstGeom>
        </p:spPr>
      </p:pic>
      <p:pic>
        <p:nvPicPr>
          <p:cNvPr id="5" name="Picture 4"/>
          <p:cNvPicPr>
            <a:picLocks noChangeAspect="1"/>
          </p:cNvPicPr>
          <p:nvPr/>
        </p:nvPicPr>
        <p:blipFill>
          <a:blip r:embed="rId4"/>
          <a:stretch>
            <a:fillRect/>
          </a:stretch>
        </p:blipFill>
        <p:spPr>
          <a:xfrm>
            <a:off x="957262" y="3145635"/>
            <a:ext cx="2876550" cy="533400"/>
          </a:xfrm>
          <a:prstGeom prst="rect">
            <a:avLst/>
          </a:prstGeom>
        </p:spPr>
      </p:pic>
      <p:pic>
        <p:nvPicPr>
          <p:cNvPr id="6" name="Picture 5"/>
          <p:cNvPicPr>
            <a:picLocks noChangeAspect="1"/>
          </p:cNvPicPr>
          <p:nvPr/>
        </p:nvPicPr>
        <p:blipFill>
          <a:blip r:embed="rId5"/>
          <a:stretch>
            <a:fillRect/>
          </a:stretch>
        </p:blipFill>
        <p:spPr>
          <a:xfrm>
            <a:off x="828674" y="3679035"/>
            <a:ext cx="3619500" cy="5715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D85B32B-F993-473A-B194-64A0B554CF2B}"/>
                  </a:ext>
                </a:extLst>
              </p:cNvPr>
              <p:cNvSpPr txBox="1"/>
              <p:nvPr/>
            </p:nvSpPr>
            <p:spPr>
              <a:xfrm>
                <a:off x="6305341" y="4502493"/>
                <a:ext cx="227543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𝐴</m:t>
                              </m:r>
                            </m:e>
                          </m:d>
                        </m:e>
                        <m:sup>
                          <m:r>
                            <a:rPr lang="en-US" sz="2400" b="0" i="1" smtClean="0">
                              <a:latin typeface="Cambria Math" panose="02040503050406030204" pitchFamily="18" charset="0"/>
                            </a:rPr>
                            <m:t>−1</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𝑏</m:t>
                      </m:r>
                    </m:oMath>
                  </m:oMathPara>
                </a14:m>
                <a:endParaRPr lang="en-US" sz="2400" dirty="0"/>
              </a:p>
            </p:txBody>
          </p:sp>
        </mc:Choice>
        <mc:Fallback xmlns="">
          <p:sp>
            <p:nvSpPr>
              <p:cNvPr id="7" name="TextBox 6">
                <a:extLst>
                  <a:ext uri="{FF2B5EF4-FFF2-40B4-BE49-F238E27FC236}">
                    <a16:creationId xmlns:a16="http://schemas.microsoft.com/office/drawing/2014/main" id="{2D85B32B-F993-473A-B194-64A0B554CF2B}"/>
                  </a:ext>
                </a:extLst>
              </p:cNvPr>
              <p:cNvSpPr txBox="1">
                <a:spLocks noRot="1" noChangeAspect="1" noMove="1" noResize="1" noEditPoints="1" noAdjustHandles="1" noChangeArrowheads="1" noChangeShapeType="1" noTextEdit="1"/>
              </p:cNvSpPr>
              <p:nvPr/>
            </p:nvSpPr>
            <p:spPr>
              <a:xfrm>
                <a:off x="6305341" y="4502493"/>
                <a:ext cx="2275431" cy="369332"/>
              </a:xfrm>
              <a:prstGeom prst="rect">
                <a:avLst/>
              </a:prstGeom>
              <a:blipFill>
                <a:blip r:embed="rId6"/>
                <a:stretch>
                  <a:fillRect l="-1337" t="-1667" r="-2406" b="-8333"/>
                </a:stretch>
              </a:blipFill>
            </p:spPr>
            <p:txBody>
              <a:bodyPr/>
              <a:lstStyle/>
              <a:p>
                <a:r>
                  <a:rPr lang="en-US">
                    <a:noFill/>
                  </a:rPr>
                  <a:t> </a:t>
                </a:r>
              </a:p>
            </p:txBody>
          </p:sp>
        </mc:Fallback>
      </mc:AlternateContent>
    </p:spTree>
    <p:extLst>
      <p:ext uri="{BB962C8B-B14F-4D97-AF65-F5344CB8AC3E}">
        <p14:creationId xmlns:p14="http://schemas.microsoft.com/office/powerpoint/2010/main" val="22707891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a:bodyPr>
          <a:lstStyle/>
          <a:p>
            <a:pPr marL="0" indent="0">
              <a:buNone/>
            </a:pPr>
            <a:r>
              <a:rPr lang="en-US" dirty="0"/>
              <a:t>But now imagine that I have 1,000,000 data points.</a:t>
            </a:r>
          </a:p>
          <a:p>
            <a:pPr marL="0" indent="0">
              <a:buNone/>
            </a:pPr>
            <a:r>
              <a:rPr lang="en-US" dirty="0"/>
              <a:t>Matrices are _huge_.</a:t>
            </a:r>
          </a:p>
          <a:p>
            <a:endParaRPr lang="en-US" dirty="0"/>
          </a:p>
          <a:p>
            <a:pPr marL="0" indent="0">
              <a:buNone/>
            </a:pPr>
            <a:r>
              <a:rPr lang="en-US" dirty="0"/>
              <a:t>Even for convex functions, gradient descent allows me to iteratively solve the solution without requiring very large matrices.</a:t>
            </a:r>
          </a:p>
          <a:p>
            <a:pPr marL="0" indent="0">
              <a:buNone/>
            </a:pPr>
            <a:endParaRPr lang="en-US" dirty="0"/>
          </a:p>
          <a:p>
            <a:pPr marL="0" indent="0">
              <a:buNone/>
            </a:pPr>
            <a:r>
              <a:rPr lang="en-US" dirty="0"/>
              <a:t>We’ll see how.</a:t>
            </a:r>
          </a:p>
          <a:p>
            <a:endParaRPr lang="en-US" dirty="0"/>
          </a:p>
          <a:p>
            <a:endParaRPr lang="en-US" dirty="0"/>
          </a:p>
        </p:txBody>
      </p:sp>
    </p:spTree>
    <p:extLst>
      <p:ext uri="{BB962C8B-B14F-4D97-AF65-F5344CB8AC3E}">
        <p14:creationId xmlns:p14="http://schemas.microsoft.com/office/powerpoint/2010/main" val="39259756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 NN with Gradient Descent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𝑖</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𝑖</m:t>
                        </m:r>
                      </m:sup>
                    </m:sSup>
                  </m:oMath>
                </a14:m>
                <a:r>
                  <a:rPr lang="en-US" dirty="0"/>
                  <a:t> = </a:t>
                </a:r>
                <a:r>
                  <a:rPr lang="en-US" i="1" dirty="0"/>
                  <a:t>n</a:t>
                </a:r>
                <a:r>
                  <a:rPr lang="en-US" dirty="0"/>
                  <a:t> training examples</a:t>
                </a:r>
              </a:p>
              <a:p>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oMath>
                </a14:m>
                <a:r>
                  <a:rPr lang="en-US" dirty="0"/>
                  <a:t> = feed forward neural network</a:t>
                </a:r>
              </a:p>
              <a:p>
                <a:r>
                  <a:rPr lang="en-US" dirty="0"/>
                  <a:t>L(</a:t>
                </a:r>
                <a:r>
                  <a:rPr lang="en-US" b="1" dirty="0"/>
                  <a:t>x</a:t>
                </a:r>
                <a:r>
                  <a:rPr lang="en-US" dirty="0"/>
                  <a:t>, y; </a:t>
                </a:r>
                <a:r>
                  <a:rPr lang="el-GR" b="1" dirty="0"/>
                  <a:t>θ</a:t>
                </a:r>
                <a:r>
                  <a:rPr lang="en-US" dirty="0"/>
                  <a:t>) = some </a:t>
                </a:r>
                <a:r>
                  <a:rPr lang="en-US" i="1" dirty="0"/>
                  <a:t>loss function</a:t>
                </a:r>
              </a:p>
              <a:p>
                <a:endParaRPr lang="en-US" i="1" dirty="0"/>
              </a:p>
              <a:p>
                <a:pPr marL="0" indent="0">
                  <a:buNone/>
                </a:pPr>
                <a:r>
                  <a:rPr lang="en-US" i="1" dirty="0"/>
                  <a:t>Loss function</a:t>
                </a:r>
                <a:r>
                  <a:rPr lang="en-US" dirty="0"/>
                  <a:t> measures how ‘good’ our network is at classifying the training examples </a:t>
                </a:r>
                <a:r>
                  <a:rPr lang="en-US" dirty="0" err="1"/>
                  <a:t>wrt</a:t>
                </a:r>
                <a:r>
                  <a:rPr lang="en-US" dirty="0"/>
                  <a:t>. the parameters of the model (the perceptron weights).</a:t>
                </a:r>
                <a:endParaRPr lang="en-US" i="1"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546" t="-1961" r="-16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9265828" y="3152728"/>
                <a:ext cx="2113464"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𝑛</m:t>
                          </m:r>
                        </m:den>
                      </m:f>
                      <m:nary>
                        <m:naryPr>
                          <m:chr m:val="∑"/>
                          <m:ctrlPr>
                            <a:rPr lang="en-US" i="1">
                              <a:solidFill>
                                <a:schemeClr val="bg1"/>
                              </a:solidFill>
                              <a:latin typeface="Cambria Math" panose="02040503050406030204" pitchFamily="18" charset="0"/>
                            </a:rPr>
                          </m:ctrlPr>
                        </m:naryPr>
                        <m:sub>
                          <m:r>
                            <m:rPr>
                              <m:brk m:alnAt="23"/>
                            </m:rP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=1</m:t>
                          </m:r>
                        </m:sub>
                        <m:sup>
                          <m:r>
                            <a:rPr lang="en-US" i="1">
                              <a:solidFill>
                                <a:schemeClr val="bg1"/>
                              </a:solidFill>
                              <a:latin typeface="Cambria Math" panose="02040503050406030204" pitchFamily="18" charset="0"/>
                            </a:rPr>
                            <m:t>𝑛</m:t>
                          </m:r>
                        </m:sup>
                        <m:e>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𝑥</m:t>
                                          </m:r>
                                        </m:e>
                                        <m:sup>
                                          <m:r>
                                            <a:rPr lang="en-US" i="1">
                                              <a:solidFill>
                                                <a:schemeClr val="bg1"/>
                                              </a:solidFill>
                                              <a:latin typeface="Cambria Math" panose="02040503050406030204" pitchFamily="18" charset="0"/>
                                            </a:rPr>
                                            <m:t>𝑖</m:t>
                                          </m:r>
                                        </m:sup>
                                      </m:sSup>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𝑦</m:t>
                                      </m:r>
                                    </m:e>
                                    <m:sup>
                                      <m:r>
                                        <a:rPr lang="en-US" i="1">
                                          <a:solidFill>
                                            <a:schemeClr val="bg1"/>
                                          </a:solidFill>
                                          <a:latin typeface="Cambria Math" panose="02040503050406030204" pitchFamily="18" charset="0"/>
                                        </a:rPr>
                                        <m:t>𝑖</m:t>
                                      </m:r>
                                    </m:sup>
                                  </m:sSup>
                                </m:e>
                              </m:d>
                            </m:e>
                            <m:sup>
                              <m:r>
                                <a:rPr lang="en-US" i="1">
                                  <a:solidFill>
                                    <a:schemeClr val="bg1"/>
                                  </a:solidFill>
                                  <a:latin typeface="Cambria Math" panose="02040503050406030204" pitchFamily="18" charset="0"/>
                                </a:rPr>
                                <m:t>2</m:t>
                              </m:r>
                            </m:sup>
                          </m:sSup>
                        </m:e>
                      </m:nary>
                    </m:oMath>
                  </m:oMathPara>
                </a14:m>
                <a:endParaRPr lang="en-US" dirty="0">
                  <a:solidFill>
                    <a:schemeClr val="bg1"/>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9265828" y="3152728"/>
                <a:ext cx="2113464" cy="84856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881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Train NN with 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5514624" y="5588000"/>
            <a:ext cx="2161820" cy="646331"/>
          </a:xfrm>
          <a:prstGeom prst="rect">
            <a:avLst/>
          </a:prstGeom>
          <a:noFill/>
        </p:spPr>
        <p:txBody>
          <a:bodyPr wrap="square" rtlCol="0">
            <a:spAutoFit/>
          </a:bodyPr>
          <a:lstStyle/>
          <a:p>
            <a:r>
              <a:rPr lang="en-US" dirty="0"/>
              <a:t>Model parameters</a:t>
            </a:r>
          </a:p>
          <a:p>
            <a:r>
              <a:rPr lang="en-US" dirty="0"/>
              <a:t>(perceptron weights)</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3"/>
                <a:stretch>
                  <a:fillRect r="-10714"/>
                </a:stretch>
              </a:blipFill>
            </p:spPr>
            <p:txBody>
              <a:bodyPr/>
              <a:lstStyle/>
              <a:p>
                <a:r>
                  <a:rPr lang="en-US">
                    <a:noFill/>
                  </a:rPr>
                  <a:t> </a:t>
                </a:r>
              </a:p>
            </p:txBody>
          </p:sp>
        </mc:Fallback>
      </mc:AlternateContent>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4"/>
                <a:stretch>
                  <a:fillRect r="-10909"/>
                </a:stretch>
              </a:blipFill>
            </p:spPr>
            <p:txBody>
              <a:bodyPr/>
              <a:lstStyle/>
              <a:p>
                <a:r>
                  <a:rPr lang="en-US">
                    <a:noFill/>
                  </a:rPr>
                  <a:t> </a:t>
                </a:r>
              </a:p>
            </p:txBody>
          </p:sp>
        </mc:Fallback>
      </mc:AlternateContent>
      <p:sp>
        <p:nvSpPr>
          <p:cNvPr id="8" name="TextBox 7"/>
          <p:cNvSpPr txBox="1"/>
          <p:nvPr/>
        </p:nvSpPr>
        <p:spPr>
          <a:xfrm>
            <a:off x="324554" y="2598804"/>
            <a:ext cx="1727201" cy="923330"/>
          </a:xfrm>
          <a:prstGeom prst="rect">
            <a:avLst/>
          </a:prstGeom>
          <a:noFill/>
        </p:spPr>
        <p:txBody>
          <a:bodyPr wrap="square" rtlCol="0">
            <a:spAutoFit/>
          </a:bodyPr>
          <a:lstStyle/>
          <a:p>
            <a:r>
              <a:rPr lang="en-US" dirty="0"/>
              <a:t>Loss function</a:t>
            </a:r>
          </a:p>
          <a:p>
            <a:r>
              <a:rPr lang="en-US" dirty="0"/>
              <a:t>(Evaluate NN</a:t>
            </a:r>
            <a:br>
              <a:rPr lang="en-US" dirty="0"/>
            </a:br>
            <a:r>
              <a:rPr lang="en-US" dirty="0"/>
              <a:t>on training data)</a:t>
            </a:r>
          </a:p>
        </p:txBody>
      </p:sp>
      <p:sp>
        <p:nvSpPr>
          <p:cNvPr id="34" name="Freeform: Shape 33">
            <a:extLst>
              <a:ext uri="{FF2B5EF4-FFF2-40B4-BE49-F238E27FC236}">
                <a16:creationId xmlns:a16="http://schemas.microsoft.com/office/drawing/2014/main" id="{B82BC047-B692-4679-A2AA-13A396939873}"/>
              </a:ext>
            </a:extLst>
          </p:cNvPr>
          <p:cNvSpPr/>
          <p:nvPr/>
        </p:nvSpPr>
        <p:spPr>
          <a:xfrm>
            <a:off x="2235200" y="3350783"/>
            <a:ext cx="3465689" cy="1792690"/>
          </a:xfrm>
          <a:custGeom>
            <a:avLst/>
            <a:gdLst>
              <a:gd name="connsiteX0" fmla="*/ 0 w 2146300"/>
              <a:gd name="connsiteY0" fmla="*/ 25400 h 1382353"/>
              <a:gd name="connsiteX1" fmla="*/ 533400 w 2146300"/>
              <a:gd name="connsiteY1" fmla="*/ 1219200 h 1382353"/>
              <a:gd name="connsiteX2" fmla="*/ 1003300 w 2146300"/>
              <a:gd name="connsiteY2" fmla="*/ 1308100 h 1382353"/>
              <a:gd name="connsiteX3" fmla="*/ 1435100 w 2146300"/>
              <a:gd name="connsiteY3" fmla="*/ 622300 h 1382353"/>
              <a:gd name="connsiteX4" fmla="*/ 1701800 w 2146300"/>
              <a:gd name="connsiteY4" fmla="*/ 736600 h 1382353"/>
              <a:gd name="connsiteX5" fmla="*/ 2146300 w 2146300"/>
              <a:gd name="connsiteY5" fmla="*/ 0 h 138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300" h="1382353">
                <a:moveTo>
                  <a:pt x="0" y="25400"/>
                </a:moveTo>
                <a:cubicBezTo>
                  <a:pt x="183091" y="515408"/>
                  <a:pt x="366183" y="1005417"/>
                  <a:pt x="533400" y="1219200"/>
                </a:cubicBezTo>
                <a:cubicBezTo>
                  <a:pt x="700617" y="1432983"/>
                  <a:pt x="853017" y="1407583"/>
                  <a:pt x="1003300" y="1308100"/>
                </a:cubicBezTo>
                <a:cubicBezTo>
                  <a:pt x="1153583" y="1208617"/>
                  <a:pt x="1318683" y="717550"/>
                  <a:pt x="1435100" y="622300"/>
                </a:cubicBezTo>
                <a:cubicBezTo>
                  <a:pt x="1551517" y="527050"/>
                  <a:pt x="1583267" y="840317"/>
                  <a:pt x="1701800" y="736600"/>
                </a:cubicBezTo>
                <a:cubicBezTo>
                  <a:pt x="1820333" y="632883"/>
                  <a:pt x="1983316" y="316441"/>
                  <a:pt x="21463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F1CD325-76B7-4B97-AC99-5ACB009DB241}"/>
              </a:ext>
            </a:extLst>
          </p:cNvPr>
          <p:cNvSpPr/>
          <p:nvPr/>
        </p:nvSpPr>
        <p:spPr>
          <a:xfrm>
            <a:off x="3154128" y="4979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CBE782D-8D3C-4E03-B342-A33B5AFA0959}"/>
              </a:ext>
            </a:extLst>
          </p:cNvPr>
          <p:cNvSpPr/>
          <p:nvPr/>
        </p:nvSpPr>
        <p:spPr>
          <a:xfrm>
            <a:off x="3307231" y="50622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24FC7450-D5D3-489A-B8B4-90C815201970}"/>
              </a:ext>
            </a:extLst>
          </p:cNvPr>
          <p:cNvSpPr/>
          <p:nvPr/>
        </p:nvSpPr>
        <p:spPr>
          <a:xfrm>
            <a:off x="3441699" y="50947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4D9FB2A-E9BB-4250-BBDA-EFACB7DAA174}"/>
              </a:ext>
            </a:extLst>
          </p:cNvPr>
          <p:cNvSpPr/>
          <p:nvPr/>
        </p:nvSpPr>
        <p:spPr>
          <a:xfrm>
            <a:off x="2427111" y="38382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079C0604-634D-4064-BCF0-BD120F802DA0}"/>
              </a:ext>
            </a:extLst>
          </p:cNvPr>
          <p:cNvSpPr/>
          <p:nvPr/>
        </p:nvSpPr>
        <p:spPr>
          <a:xfrm>
            <a:off x="2713567" y="43962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AEED0E3-A7BA-4125-97A0-F26BA639ED3B}"/>
              </a:ext>
            </a:extLst>
          </p:cNvPr>
          <p:cNvSpPr/>
          <p:nvPr/>
        </p:nvSpPr>
        <p:spPr>
          <a:xfrm>
            <a:off x="2968564" y="47976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3355686E-1D80-41E2-BA06-27A182A62150}"/>
              </a:ext>
            </a:extLst>
          </p:cNvPr>
          <p:cNvCxnSpPr>
            <a:cxnSpLocks/>
          </p:cNvCxnSpPr>
          <p:nvPr/>
        </p:nvCxnSpPr>
        <p:spPr>
          <a:xfrm>
            <a:off x="34822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2" name="TextBox 41">
                <a:extLst>
                  <a:ext uri="{FF2B5EF4-FFF2-40B4-BE49-F238E27FC236}">
                    <a16:creationId xmlns:a16="http://schemas.microsoft.com/office/drawing/2014/main" id="{14FAA2F9-FB49-448E-AA8E-5AFB24743DFA}"/>
                  </a:ext>
                </a:extLst>
              </p:cNvPr>
              <p:cNvSpPr txBox="1"/>
              <p:nvPr/>
            </p:nvSpPr>
            <p:spPr>
              <a:xfrm>
                <a:off x="33464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p:sp>
            <p:nvSpPr>
              <p:cNvPr id="42" name="TextBox 41">
                <a:extLst>
                  <a:ext uri="{FF2B5EF4-FFF2-40B4-BE49-F238E27FC236}">
                    <a16:creationId xmlns:a16="http://schemas.microsoft.com/office/drawing/2014/main" id="{14FAA2F9-FB49-448E-AA8E-5AFB24743DFA}"/>
                  </a:ext>
                </a:extLst>
              </p:cNvPr>
              <p:cNvSpPr txBox="1">
                <a:spLocks noRot="1" noChangeAspect="1" noMove="1" noResize="1" noEditPoints="1" noAdjustHandles="1" noChangeArrowheads="1" noChangeShapeType="1" noTextEdit="1"/>
              </p:cNvSpPr>
              <p:nvPr/>
            </p:nvSpPr>
            <p:spPr>
              <a:xfrm>
                <a:off x="3346451" y="5506420"/>
                <a:ext cx="338665" cy="390748"/>
              </a:xfrm>
              <a:prstGeom prst="rect">
                <a:avLst/>
              </a:prstGeom>
              <a:blipFill>
                <a:blip r:embed="rId5"/>
                <a:stretch>
                  <a:fillRect r="-89286" b="-6250"/>
                </a:stretch>
              </a:blipFill>
            </p:spPr>
            <p:txBody>
              <a:bodyPr/>
              <a:lstStyle/>
              <a:p>
                <a:r>
                  <a:rPr lang="en-US">
                    <a:noFill/>
                  </a:rPr>
                  <a:t> </a:t>
                </a:r>
              </a:p>
            </p:txBody>
          </p:sp>
        </mc:Fallback>
      </mc:AlternateContent>
    </p:spTree>
    <p:extLst>
      <p:ext uri="{BB962C8B-B14F-4D97-AF65-F5344CB8AC3E}">
        <p14:creationId xmlns:p14="http://schemas.microsoft.com/office/powerpoint/2010/main" val="3870916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4048"/>
          <a:stretch/>
        </p:blipFill>
        <p:spPr>
          <a:xfrm>
            <a:off x="11612" y="10773"/>
            <a:ext cx="9120776" cy="3827449"/>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Tree>
    <p:extLst>
      <p:ext uri="{BB962C8B-B14F-4D97-AF65-F5344CB8AC3E}">
        <p14:creationId xmlns:p14="http://schemas.microsoft.com/office/powerpoint/2010/main" val="13457366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appropriate loss?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22514" y="1825625"/>
                <a:ext cx="8209504" cy="4351338"/>
              </a:xfrm>
            </p:spPr>
            <p:txBody>
              <a:bodyPr>
                <a:normAutofit/>
              </a:bodyPr>
              <a:lstStyle/>
              <a:p>
                <a:pPr marL="0" indent="0">
                  <a:buNone/>
                </a:pPr>
                <a:r>
                  <a:rPr lang="en-US" dirty="0"/>
                  <a:t>What if we define an output threshold on detection?</a:t>
                </a:r>
              </a:p>
              <a:p>
                <a:r>
                  <a:rPr lang="en-US" dirty="0"/>
                  <a:t>Classification: compare training class to output class</a:t>
                </a:r>
              </a:p>
              <a:p>
                <a:r>
                  <a:rPr lang="en-US" dirty="0"/>
                  <a:t>Zero-one loss </a:t>
                </a: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 </m:t>
                    </m:r>
                  </m:oMath>
                </a14:m>
                <a:r>
                  <a:rPr lang="en-US" dirty="0"/>
                  <a:t>(per class)</a:t>
                </a:r>
              </a:p>
              <a:p>
                <a:endParaRPr lang="en-US" dirty="0"/>
              </a:p>
              <a:p>
                <a:endParaRPr lang="en-US" dirty="0"/>
              </a:p>
              <a:p>
                <a:pPr marL="0" indent="0">
                  <a:buNone/>
                </a:pPr>
                <a:r>
                  <a:rPr lang="en-US" dirty="0"/>
                  <a:t>Is it good?</a:t>
                </a:r>
              </a:p>
              <a:p>
                <a:pPr lvl="1"/>
                <a:r>
                  <a:rPr lang="en-US" dirty="0"/>
                  <a:t>Nope – it’s a step function.</a:t>
                </a:r>
              </a:p>
              <a:p>
                <a:pPr lvl="1"/>
                <a:r>
                  <a:rPr lang="en-US" dirty="0"/>
                  <a:t>I need to compute the </a:t>
                </a:r>
                <a:r>
                  <a:rPr lang="en-US" i="1" dirty="0"/>
                  <a:t>gradient</a:t>
                </a:r>
                <a:r>
                  <a:rPr lang="en-US" dirty="0"/>
                  <a:t> of the loss.</a:t>
                </a:r>
              </a:p>
              <a:p>
                <a:pPr lvl="1"/>
                <a:r>
                  <a:rPr lang="en-US" dirty="0"/>
                  <a:t>This loss is not differentiable, and ‘flips’ easily.</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22514" y="1825625"/>
                <a:ext cx="8209504" cy="4351338"/>
              </a:xfrm>
              <a:blipFill>
                <a:blip r:embed="rId3"/>
                <a:stretch>
                  <a:fillRect l="-1560" t="-2241"/>
                </a:stretch>
              </a:blipFill>
            </p:spPr>
            <p:txBody>
              <a:bodyPr/>
              <a:lstStyle/>
              <a:p>
                <a:r>
                  <a:rPr lang="en-US">
                    <a:noFill/>
                  </a:rPr>
                  <a:t> </a:t>
                </a:r>
              </a:p>
            </p:txBody>
          </p:sp>
        </mc:Fallback>
      </mc:AlternateContent>
      <p:pic>
        <p:nvPicPr>
          <p:cNvPr id="5" name="Picture 4"/>
          <p:cNvPicPr>
            <a:picLocks noChangeAspect="1"/>
          </p:cNvPicPr>
          <p:nvPr/>
        </p:nvPicPr>
        <p:blipFill>
          <a:blip r:embed="rId4"/>
          <a:stretch>
            <a:fillRect/>
          </a:stretch>
        </p:blipFill>
        <p:spPr>
          <a:xfrm>
            <a:off x="3881308" y="3521810"/>
            <a:ext cx="2538731" cy="569919"/>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3507DDE-34B7-4818-9395-50B343075D9E}"/>
                  </a:ext>
                </a:extLst>
              </p:cNvPr>
              <p:cNvSpPr txBox="1"/>
              <p:nvPr/>
            </p:nvSpPr>
            <p:spPr>
              <a:xfrm>
                <a:off x="1321359" y="3529770"/>
                <a:ext cx="2067233"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𝑡𝑟𝑢𝑒</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smtClean="0">
                          <a:latin typeface="Cambria Math" panose="02040503050406030204" pitchFamily="18" charset="0"/>
                        </a:rPr>
                        <m:t>=</m:t>
                      </m:r>
                      <m:r>
                        <a:rPr lang="en-US" b="0" i="1" smtClean="0">
                          <a:latin typeface="Cambria Math" panose="02040503050406030204" pitchFamily="18" charset="0"/>
                        </a:rPr>
                        <m:t>𝑝𝑟𝑒𝑑𝑖𝑐𝑡𝑒𝑑</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Para>
                </a14:m>
                <a:endParaRPr lang="en-US" b="0" dirty="0"/>
              </a:p>
            </p:txBody>
          </p:sp>
        </mc:Choice>
        <mc:Fallback xmlns="">
          <p:sp>
            <p:nvSpPr>
              <p:cNvPr id="4" name="TextBox 3">
                <a:extLst>
                  <a:ext uri="{FF2B5EF4-FFF2-40B4-BE49-F238E27FC236}">
                    <a16:creationId xmlns:a16="http://schemas.microsoft.com/office/drawing/2014/main" id="{13507DDE-34B7-4818-9395-50B343075D9E}"/>
                  </a:ext>
                </a:extLst>
              </p:cNvPr>
              <p:cNvSpPr txBox="1">
                <a:spLocks noRot="1" noChangeAspect="1" noMove="1" noResize="1" noEditPoints="1" noAdjustHandles="1" noChangeArrowheads="1" noChangeShapeType="1" noTextEdit="1"/>
              </p:cNvSpPr>
              <p:nvPr/>
            </p:nvSpPr>
            <p:spPr>
              <a:xfrm>
                <a:off x="1321359" y="3529770"/>
                <a:ext cx="2067233" cy="553998"/>
              </a:xfrm>
              <a:prstGeom prst="rect">
                <a:avLst/>
              </a:prstGeom>
              <a:blipFill>
                <a:blip r:embed="rId5"/>
                <a:stretch>
                  <a:fillRect l="-2360" r="-2360" b="-16484"/>
                </a:stretch>
              </a:blipFill>
            </p:spPr>
            <p:txBody>
              <a:bodyPr/>
              <a:lstStyle/>
              <a:p>
                <a:r>
                  <a:rPr lang="en-US">
                    <a:noFill/>
                  </a:rPr>
                  <a:t> </a:t>
                </a:r>
              </a:p>
            </p:txBody>
          </p:sp>
        </mc:Fallback>
      </mc:AlternateContent>
    </p:spTree>
    <p:extLst>
      <p:ext uri="{BB962C8B-B14F-4D97-AF65-F5344CB8AC3E}">
        <p14:creationId xmlns:p14="http://schemas.microsoft.com/office/powerpoint/2010/main" val="323269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365126"/>
            <a:ext cx="7508240" cy="1325563"/>
          </a:xfrm>
        </p:spPr>
        <p:txBody>
          <a:bodyPr/>
          <a:lstStyle/>
          <a:p>
            <a:r>
              <a:rPr lang="en-US" dirty="0"/>
              <a:t>Classification as probability</a:t>
            </a:r>
          </a:p>
        </p:txBody>
      </p:sp>
      <p:sp>
        <p:nvSpPr>
          <p:cNvPr id="3" name="Content Placeholder 2"/>
          <p:cNvSpPr>
            <a:spLocks noGrp="1"/>
          </p:cNvSpPr>
          <p:nvPr>
            <p:ph idx="1"/>
          </p:nvPr>
        </p:nvSpPr>
        <p:spPr>
          <a:xfrm>
            <a:off x="628650" y="1825625"/>
            <a:ext cx="8020050" cy="2475070"/>
          </a:xfrm>
        </p:spPr>
        <p:txBody>
          <a:bodyPr/>
          <a:lstStyle/>
          <a:p>
            <a:pPr marL="0" indent="0">
              <a:buNone/>
            </a:pPr>
            <a:r>
              <a:rPr lang="en-US" dirty="0"/>
              <a:t>Special function on last layer - ‘</a:t>
            </a:r>
            <a:r>
              <a:rPr lang="en-US" dirty="0" err="1"/>
              <a:t>S</a:t>
            </a:r>
            <a:r>
              <a:rPr lang="en-US" i="1" dirty="0" err="1"/>
              <a:t>oftmax</a:t>
            </a:r>
            <a:r>
              <a:rPr lang="en-US" dirty="0"/>
              <a:t>’ σ(): </a:t>
            </a:r>
          </a:p>
          <a:p>
            <a:pPr marL="457200" lvl="1" indent="0">
              <a:buNone/>
            </a:pPr>
            <a:r>
              <a:rPr lang="en-US" dirty="0"/>
              <a:t>“Squashes" a </a:t>
            </a:r>
            <a:r>
              <a:rPr lang="en-US" i="1" dirty="0"/>
              <a:t>C</a:t>
            </a:r>
            <a:r>
              <a:rPr lang="en-US" dirty="0"/>
              <a:t>-dimensional vector </a:t>
            </a:r>
            <a:r>
              <a:rPr lang="en-US" b="1" i="1" dirty="0"/>
              <a:t>O</a:t>
            </a:r>
            <a:r>
              <a:rPr lang="en-US" dirty="0"/>
              <a:t> of arbitrary real values to a </a:t>
            </a:r>
            <a:r>
              <a:rPr lang="en-US" i="1" dirty="0"/>
              <a:t>C</a:t>
            </a:r>
            <a:r>
              <a:rPr lang="en-US" dirty="0"/>
              <a:t>-dimensional vector σ(</a:t>
            </a:r>
            <a:r>
              <a:rPr lang="en-US" b="1" i="1" dirty="0"/>
              <a:t>O</a:t>
            </a:r>
            <a:r>
              <a:rPr lang="en-US" dirty="0"/>
              <a:t>) of real values in the range (0, 1) that add up to 1.</a:t>
            </a:r>
          </a:p>
          <a:p>
            <a:pPr lvl="1"/>
            <a:endParaRPr lang="en-US" dirty="0"/>
          </a:p>
          <a:p>
            <a:pPr marL="457200" lvl="1" indent="0">
              <a:buNone/>
            </a:pPr>
            <a:r>
              <a:rPr lang="en-US" dirty="0"/>
              <a:t>Turns the output into a probability distribution on classes.</a:t>
            </a:r>
          </a:p>
          <a:p>
            <a:endParaRPr lang="en-US" dirty="0"/>
          </a:p>
        </p:txBody>
      </p:sp>
      <p:pic>
        <p:nvPicPr>
          <p:cNvPr id="7" name="Picture 6"/>
          <p:cNvPicPr>
            <a:picLocks noChangeAspect="1"/>
          </p:cNvPicPr>
          <p:nvPr/>
        </p:nvPicPr>
        <p:blipFill>
          <a:blip r:embed="rId3"/>
          <a:stretch>
            <a:fillRect/>
          </a:stretch>
        </p:blipFill>
        <p:spPr>
          <a:xfrm>
            <a:off x="2595562" y="4730337"/>
            <a:ext cx="4086225" cy="1401215"/>
          </a:xfrm>
          <a:prstGeom prst="rect">
            <a:avLst/>
          </a:prstGeom>
        </p:spPr>
      </p:pic>
    </p:spTree>
    <p:extLst>
      <p:ext uri="{BB962C8B-B14F-4D97-AF65-F5344CB8AC3E}">
        <p14:creationId xmlns:p14="http://schemas.microsoft.com/office/powerpoint/2010/main" val="402036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365126"/>
            <a:ext cx="7508240" cy="1325563"/>
          </a:xfrm>
        </p:spPr>
        <p:txBody>
          <a:bodyPr/>
          <a:lstStyle/>
          <a:p>
            <a:r>
              <a:rPr lang="en-US" dirty="0"/>
              <a:t>Classification as probability</a:t>
            </a:r>
          </a:p>
        </p:txBody>
      </p:sp>
      <p:sp>
        <p:nvSpPr>
          <p:cNvPr id="3" name="Content Placeholder 2"/>
          <p:cNvSpPr>
            <a:spLocks noGrp="1"/>
          </p:cNvSpPr>
          <p:nvPr>
            <p:ph idx="1"/>
          </p:nvPr>
        </p:nvSpPr>
        <p:spPr>
          <a:xfrm>
            <a:off x="628650" y="1825625"/>
            <a:ext cx="8020050" cy="2475070"/>
          </a:xfrm>
        </p:spPr>
        <p:txBody>
          <a:bodyPr/>
          <a:lstStyle/>
          <a:p>
            <a:pPr marL="0" indent="0">
              <a:buNone/>
            </a:pPr>
            <a:r>
              <a:rPr lang="en-US" dirty="0" err="1"/>
              <a:t>S</a:t>
            </a:r>
            <a:r>
              <a:rPr lang="en-US" i="1" dirty="0" err="1"/>
              <a:t>oftmax</a:t>
            </a:r>
            <a:r>
              <a:rPr lang="en-US" dirty="0"/>
              <a:t> example:</a:t>
            </a:r>
          </a:p>
          <a:p>
            <a:pPr marL="457200" lvl="1" indent="0">
              <a:buNone/>
            </a:pPr>
            <a:r>
              <a:rPr lang="en-US" dirty="0"/>
              <a:t>“Squashes" a </a:t>
            </a:r>
            <a:r>
              <a:rPr lang="en-US" i="1" dirty="0"/>
              <a:t>C</a:t>
            </a:r>
            <a:r>
              <a:rPr lang="en-US" dirty="0"/>
              <a:t>-dimensional vector </a:t>
            </a:r>
            <a:r>
              <a:rPr lang="en-US" b="1" i="1" dirty="0"/>
              <a:t>O</a:t>
            </a:r>
            <a:r>
              <a:rPr lang="en-US" dirty="0"/>
              <a:t> of arbitrary real values to a </a:t>
            </a:r>
            <a:r>
              <a:rPr lang="en-US" i="1" dirty="0"/>
              <a:t>C</a:t>
            </a:r>
            <a:r>
              <a:rPr lang="en-US" dirty="0"/>
              <a:t>-dimensional vector σ(</a:t>
            </a:r>
            <a:r>
              <a:rPr lang="en-US" b="1" i="1" dirty="0"/>
              <a:t>O</a:t>
            </a:r>
            <a:r>
              <a:rPr lang="en-US" dirty="0"/>
              <a:t>) of real values in the range (0, 1) that add up to 1.</a:t>
            </a:r>
          </a:p>
          <a:p>
            <a:pPr lvl="1"/>
            <a:endParaRPr lang="en-US" dirty="0"/>
          </a:p>
          <a:p>
            <a:pPr marL="457200" lvl="1" indent="0">
              <a:buNone/>
            </a:pPr>
            <a:r>
              <a:rPr lang="en-US" dirty="0"/>
              <a:t>Turns the output into a probability distribution on classes.</a:t>
            </a:r>
          </a:p>
          <a:p>
            <a:endParaRPr lang="en-US" dirty="0"/>
          </a:p>
        </p:txBody>
      </p:sp>
      <p:pic>
        <p:nvPicPr>
          <p:cNvPr id="7" name="Picture 6"/>
          <p:cNvPicPr>
            <a:picLocks noChangeAspect="1"/>
          </p:cNvPicPr>
          <p:nvPr/>
        </p:nvPicPr>
        <p:blipFill>
          <a:blip r:embed="rId3"/>
          <a:stretch>
            <a:fillRect/>
          </a:stretch>
        </p:blipFill>
        <p:spPr>
          <a:xfrm>
            <a:off x="701040" y="5708929"/>
            <a:ext cx="2103438" cy="721294"/>
          </a:xfrm>
          <a:prstGeom prst="rect">
            <a:avLst/>
          </a:prstGeom>
        </p:spPr>
      </p:pic>
      <p:sp>
        <p:nvSpPr>
          <p:cNvPr id="4" name="TextBox 3">
            <a:extLst>
              <a:ext uri="{FF2B5EF4-FFF2-40B4-BE49-F238E27FC236}">
                <a16:creationId xmlns:a16="http://schemas.microsoft.com/office/drawing/2014/main" id="{B349AAE9-D5C3-4A2A-A1EC-57640C9CF72F}"/>
              </a:ext>
            </a:extLst>
          </p:cNvPr>
          <p:cNvSpPr txBox="1"/>
          <p:nvPr/>
        </p:nvSpPr>
        <p:spPr>
          <a:xfrm>
            <a:off x="3497422" y="4938578"/>
            <a:ext cx="4378960" cy="461665"/>
          </a:xfrm>
          <a:prstGeom prst="rect">
            <a:avLst/>
          </a:prstGeom>
          <a:noFill/>
        </p:spPr>
        <p:txBody>
          <a:bodyPr wrap="square" rtlCol="0">
            <a:spAutoFit/>
          </a:bodyPr>
          <a:lstStyle/>
          <a:p>
            <a:r>
              <a:rPr lang="en-US" sz="2400" b="1" i="1" dirty="0"/>
              <a:t>O</a:t>
            </a:r>
            <a:r>
              <a:rPr lang="en-US" sz="2400" dirty="0"/>
              <a:t> = [2.0, 0.7, 0.2, -0.3, -0.6, -2.5]</a:t>
            </a:r>
          </a:p>
        </p:txBody>
      </p:sp>
      <p:sp>
        <p:nvSpPr>
          <p:cNvPr id="5" name="TextBox 4">
            <a:extLst>
              <a:ext uri="{FF2B5EF4-FFF2-40B4-BE49-F238E27FC236}">
                <a16:creationId xmlns:a16="http://schemas.microsoft.com/office/drawing/2014/main" id="{AF99E23E-4CF6-44AF-9D97-DE57D9775FF6}"/>
              </a:ext>
            </a:extLst>
          </p:cNvPr>
          <p:cNvSpPr txBox="1"/>
          <p:nvPr/>
        </p:nvSpPr>
        <p:spPr>
          <a:xfrm>
            <a:off x="76200" y="4838700"/>
            <a:ext cx="3911600" cy="646331"/>
          </a:xfrm>
          <a:prstGeom prst="rect">
            <a:avLst/>
          </a:prstGeom>
          <a:noFill/>
        </p:spPr>
        <p:txBody>
          <a:bodyPr wrap="square" rtlCol="0">
            <a:spAutoFit/>
          </a:bodyPr>
          <a:lstStyle/>
          <a:p>
            <a:r>
              <a:rPr lang="en-US" dirty="0"/>
              <a:t>Output from perceptron layer</a:t>
            </a:r>
            <a:br>
              <a:rPr lang="en-US" dirty="0"/>
            </a:br>
            <a:r>
              <a:rPr lang="en-US" dirty="0"/>
              <a:t>‘distance from class boundary’</a:t>
            </a:r>
          </a:p>
        </p:txBody>
      </p:sp>
      <p:sp>
        <p:nvSpPr>
          <p:cNvPr id="8" name="TextBox 7">
            <a:extLst>
              <a:ext uri="{FF2B5EF4-FFF2-40B4-BE49-F238E27FC236}">
                <a16:creationId xmlns:a16="http://schemas.microsoft.com/office/drawing/2014/main" id="{8046CD40-94BA-46B5-9811-CCBE710D46E9}"/>
              </a:ext>
            </a:extLst>
          </p:cNvPr>
          <p:cNvSpPr txBox="1"/>
          <p:nvPr/>
        </p:nvSpPr>
        <p:spPr>
          <a:xfrm>
            <a:off x="3149600" y="5794593"/>
            <a:ext cx="6146800" cy="461665"/>
          </a:xfrm>
          <a:prstGeom prst="rect">
            <a:avLst/>
          </a:prstGeom>
          <a:noFill/>
        </p:spPr>
        <p:txBody>
          <a:bodyPr wrap="square" rtlCol="0">
            <a:spAutoFit/>
          </a:bodyPr>
          <a:lstStyle/>
          <a:p>
            <a:r>
              <a:rPr lang="en-US" sz="2400" dirty="0"/>
              <a:t>σ(</a:t>
            </a:r>
            <a:r>
              <a:rPr lang="en-US" sz="2400" b="1" i="1" dirty="0"/>
              <a:t>O</a:t>
            </a:r>
            <a:r>
              <a:rPr lang="en-US" sz="2400" dirty="0"/>
              <a:t>) = [0.616, 0.168, 0.102, 0.061, 0.046, 0.007]</a:t>
            </a:r>
          </a:p>
        </p:txBody>
      </p:sp>
    </p:spTree>
    <p:extLst>
      <p:ext uri="{BB962C8B-B14F-4D97-AF65-F5344CB8AC3E}">
        <p14:creationId xmlns:p14="http://schemas.microsoft.com/office/powerpoint/2010/main" val="221730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20779"/>
          <a:stretch/>
        </p:blipFill>
        <p:spPr>
          <a:xfrm>
            <a:off x="11612" y="5426"/>
            <a:ext cx="9120776" cy="5419183"/>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4" name="TextBox 3"/>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6" name="Straight Arrow Connector 5"/>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42876" y="3414713"/>
            <a:ext cx="7586300" cy="21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0" y="3045381"/>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a:cxnSpLocks/>
          </p:cNvCxnSpPr>
          <p:nvPr/>
        </p:nvCxnSpPr>
        <p:spPr>
          <a:xfrm flipV="1">
            <a:off x="2722764" y="3266928"/>
            <a:ext cx="1849236"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5616435" y="3227173"/>
            <a:ext cx="2103879"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Isosceles Triangle 14"/>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7799471">
            <a:off x="7642528" y="3466703"/>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5195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Cross-entropy loss function</a:t>
            </a:r>
          </a:p>
        </p:txBody>
      </p:sp>
      <p:sp>
        <p:nvSpPr>
          <p:cNvPr id="3" name="Content Placeholder 2"/>
          <p:cNvSpPr>
            <a:spLocks noGrp="1"/>
          </p:cNvSpPr>
          <p:nvPr>
            <p:ph idx="1"/>
          </p:nvPr>
        </p:nvSpPr>
        <p:spPr>
          <a:xfrm>
            <a:off x="427482" y="1642744"/>
            <a:ext cx="7886700" cy="4865461"/>
          </a:xfrm>
        </p:spPr>
        <p:txBody>
          <a:bodyPr>
            <a:normAutofit lnSpcReduction="10000"/>
          </a:bodyPr>
          <a:lstStyle/>
          <a:p>
            <a:pPr marL="0" indent="0">
              <a:buNone/>
            </a:pPr>
            <a:r>
              <a:rPr lang="en-US" dirty="0"/>
              <a:t>Negative log-likelihood</a:t>
            </a:r>
          </a:p>
          <a:p>
            <a:endParaRPr lang="en-US" dirty="0"/>
          </a:p>
          <a:p>
            <a:endParaRPr lang="en-US" dirty="0"/>
          </a:p>
          <a:p>
            <a:endParaRPr lang="en-US" dirty="0"/>
          </a:p>
          <a:p>
            <a:r>
              <a:rPr lang="en-US" dirty="0"/>
              <a:t>Measures difference between</a:t>
            </a:r>
            <a:br>
              <a:rPr lang="en-US" dirty="0"/>
            </a:br>
            <a:r>
              <a:rPr lang="en-US" dirty="0"/>
              <a:t>predicted and training </a:t>
            </a:r>
            <a:br>
              <a:rPr lang="en-US" dirty="0"/>
            </a:br>
            <a:r>
              <a:rPr lang="en-US" dirty="0"/>
              <a:t>probability distributions</a:t>
            </a:r>
            <a:br>
              <a:rPr lang="en-US" dirty="0"/>
            </a:br>
            <a:r>
              <a:rPr lang="en-US" sz="2000" dirty="0"/>
              <a:t>(see Project 4 for more details)</a:t>
            </a:r>
            <a:endParaRPr lang="en-US" dirty="0"/>
          </a:p>
          <a:p>
            <a:r>
              <a:rPr lang="en-US" dirty="0"/>
              <a:t>Is it a good loss?</a:t>
            </a:r>
          </a:p>
          <a:p>
            <a:pPr lvl="1"/>
            <a:r>
              <a:rPr lang="en-US" dirty="0"/>
              <a:t>Differentiable</a:t>
            </a:r>
          </a:p>
          <a:p>
            <a:pPr lvl="1"/>
            <a:r>
              <a:rPr lang="en-US" dirty="0"/>
              <a:t>Cost decreases as </a:t>
            </a:r>
            <a:br>
              <a:rPr lang="en-US" dirty="0"/>
            </a:br>
            <a:r>
              <a:rPr lang="en-US" dirty="0"/>
              <a:t>probability increases</a:t>
            </a:r>
          </a:p>
          <a:p>
            <a:endParaRPr lang="en-US" dirty="0"/>
          </a:p>
        </p:txBody>
      </p:sp>
      <p:pic>
        <p:nvPicPr>
          <p:cNvPr id="6" name="Picture 5"/>
          <p:cNvPicPr>
            <a:picLocks noChangeAspect="1"/>
          </p:cNvPicPr>
          <p:nvPr/>
        </p:nvPicPr>
        <p:blipFill>
          <a:blip r:embed="rId3"/>
          <a:stretch>
            <a:fillRect/>
          </a:stretch>
        </p:blipFill>
        <p:spPr>
          <a:xfrm>
            <a:off x="5324856" y="3476468"/>
            <a:ext cx="3746500" cy="2994129"/>
          </a:xfrm>
          <a:prstGeom prst="rect">
            <a:avLst/>
          </a:prstGeom>
        </p:spPr>
      </p:pic>
      <mc:AlternateContent xmlns:mc="http://schemas.openxmlformats.org/markup-compatibility/2006" xmlns:a14="http://schemas.microsoft.com/office/drawing/2010/main">
        <mc:Choice Requires="a14">
          <p:sp>
            <p:nvSpPr>
              <p:cNvPr id="11" name="TextBox 10"/>
              <p:cNvSpPr txBox="1"/>
              <p:nvPr/>
            </p:nvSpPr>
            <p:spPr>
              <a:xfrm>
                <a:off x="1791964" y="2121097"/>
                <a:ext cx="4831515" cy="1094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𝐿</m:t>
                      </m:r>
                      <m:d>
                        <m:dPr>
                          <m:ctrlPr>
                            <a:rPr lang="en-US" sz="2800" b="0" i="1" smtClean="0">
                              <a:latin typeface="Cambria Math" panose="02040503050406030204" pitchFamily="18" charset="0"/>
                            </a:rPr>
                          </m:ctrlPr>
                        </m:dPr>
                        <m:e>
                          <m:r>
                            <a:rPr lang="en-US" sz="2800" b="1" i="1" smtClean="0">
                              <a:latin typeface="Cambria Math" panose="02040503050406030204" pitchFamily="18" charset="0"/>
                            </a:rPr>
                            <m:t>𝒙</m:t>
                          </m:r>
                          <m:r>
                            <a:rPr lang="en-US" sz="2800" b="0" i="1" smtClean="0">
                              <a:latin typeface="Cambria Math" panose="02040503050406030204" pitchFamily="18" charset="0"/>
                            </a:rPr>
                            <m:t>,</m:t>
                          </m:r>
                          <m:r>
                            <a:rPr lang="en-US" sz="2800" b="0" i="1" smtClean="0">
                              <a:latin typeface="Cambria Math" panose="02040503050406030204" pitchFamily="18" charset="0"/>
                            </a:rPr>
                            <m:t>𝑦</m:t>
                          </m:r>
                          <m:r>
                            <a:rPr lang="en-US" sz="2800" b="0" i="1" smtClean="0">
                              <a:latin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𝜽</m:t>
                          </m:r>
                        </m:e>
                      </m:d>
                      <m:r>
                        <a:rPr lang="en-US" sz="2800" b="0" i="1" smtClean="0">
                          <a:latin typeface="Cambria Math" panose="02040503050406030204" pitchFamily="18" charset="0"/>
                          <a:ea typeface="Cambria Math" panose="02040503050406030204" pitchFamily="18" charset="0"/>
                        </a:rPr>
                        <m:t>=−</m:t>
                      </m:r>
                      <m:nary>
                        <m:naryPr>
                          <m:chr m:val="∑"/>
                          <m:supHide m:val="on"/>
                          <m:ctrlPr>
                            <a:rPr lang="en-US" sz="2800" b="0" i="1" smtClean="0">
                              <a:latin typeface="Cambria Math" panose="02040503050406030204" pitchFamily="18" charset="0"/>
                              <a:ea typeface="Cambria Math" panose="02040503050406030204" pitchFamily="18" charset="0"/>
                            </a:rPr>
                          </m:ctrlPr>
                        </m:naryPr>
                        <m:sub>
                          <m:r>
                            <m:rPr>
                              <m:brk m:alnAt="7"/>
                            </m:rPr>
                            <a:rPr lang="en-US" sz="2800" b="0" i="1" smtClean="0">
                              <a:latin typeface="Cambria Math" panose="02040503050406030204" pitchFamily="18" charset="0"/>
                              <a:ea typeface="Cambria Math" panose="02040503050406030204" pitchFamily="18" charset="0"/>
                            </a:rPr>
                            <m:t>𝑗</m:t>
                          </m:r>
                        </m:sub>
                        <m:sup/>
                        <m:e>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𝑦</m:t>
                              </m:r>
                            </m:e>
                            <m:sub>
                              <m:r>
                                <a:rPr lang="en-US" sz="2800" b="0" i="1" smtClean="0">
                                  <a:latin typeface="Cambria Math" panose="02040503050406030204" pitchFamily="18" charset="0"/>
                                  <a:ea typeface="Cambria Math" panose="02040503050406030204" pitchFamily="18" charset="0"/>
                                </a:rPr>
                                <m:t>𝑗</m:t>
                              </m:r>
                            </m:sub>
                          </m:sSub>
                          <m:func>
                            <m:funcPr>
                              <m:ctrlPr>
                                <a:rPr lang="en-US" sz="2800" b="0" i="1"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𝑐</m:t>
                                  </m:r>
                                </m:e>
                                <m:sub>
                                  <m:r>
                                    <a:rPr lang="en-US" sz="2800" b="0" i="1" smtClean="0">
                                      <a:latin typeface="Cambria Math" panose="02040503050406030204" pitchFamily="18" charset="0"/>
                                      <a:ea typeface="Cambria Math" panose="02040503050406030204" pitchFamily="18" charset="0"/>
                                    </a:rPr>
                                    <m:t>𝑗</m:t>
                                  </m:r>
                                </m:sub>
                              </m:sSub>
                              <m:r>
                                <a:rPr lang="en-US" sz="2800" b="0" i="1" smtClean="0">
                                  <a:latin typeface="Cambria Math" panose="02040503050406030204" pitchFamily="18" charset="0"/>
                                  <a:ea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𝒙</m:t>
                              </m:r>
                              <m:r>
                                <a:rPr lang="en-US" sz="2800" b="0" i="1" smtClean="0">
                                  <a:latin typeface="Cambria Math" panose="02040503050406030204" pitchFamily="18" charset="0"/>
                                  <a:ea typeface="Cambria Math" panose="02040503050406030204" pitchFamily="18" charset="0"/>
                                </a:rPr>
                                <m:t>)</m:t>
                              </m:r>
                            </m:e>
                          </m:func>
                        </m:e>
                      </m:nary>
                    </m:oMath>
                  </m:oMathPara>
                </a14:m>
                <a:endParaRPr lang="en-US" sz="28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791964" y="2121097"/>
                <a:ext cx="4831515" cy="1094339"/>
              </a:xfrm>
              <a:prstGeom prst="rect">
                <a:avLst/>
              </a:prstGeom>
              <a:blipFill>
                <a:blip r:embed="rId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9C5E7E8-0093-40FA-8926-E5FAB5D2F82F}"/>
              </a:ext>
            </a:extLst>
          </p:cNvPr>
          <p:cNvSpPr txBox="1"/>
          <p:nvPr/>
        </p:nvSpPr>
        <p:spPr>
          <a:xfrm>
            <a:off x="5060481" y="3423537"/>
            <a:ext cx="337527" cy="369332"/>
          </a:xfrm>
          <a:prstGeom prst="rect">
            <a:avLst/>
          </a:prstGeom>
          <a:noFill/>
        </p:spPr>
        <p:txBody>
          <a:bodyPr wrap="square" rtlCol="0">
            <a:spAutoFit/>
          </a:bodyPr>
          <a:lstStyle/>
          <a:p>
            <a:r>
              <a:rPr lang="en-US" i="1" dirty="0"/>
              <a:t>L</a:t>
            </a:r>
          </a:p>
        </p:txBody>
      </p:sp>
      <p:sp>
        <p:nvSpPr>
          <p:cNvPr id="7" name="TextBox 6">
            <a:extLst>
              <a:ext uri="{FF2B5EF4-FFF2-40B4-BE49-F238E27FC236}">
                <a16:creationId xmlns:a16="http://schemas.microsoft.com/office/drawing/2014/main" id="{011A7124-E28D-4B8C-B3B5-F5E1EABF261A}"/>
              </a:ext>
            </a:extLst>
          </p:cNvPr>
          <p:cNvSpPr txBox="1"/>
          <p:nvPr/>
        </p:nvSpPr>
        <p:spPr>
          <a:xfrm>
            <a:off x="8321003" y="6470597"/>
            <a:ext cx="1186948" cy="369332"/>
          </a:xfrm>
          <a:prstGeom prst="rect">
            <a:avLst/>
          </a:prstGeom>
          <a:noFill/>
        </p:spPr>
        <p:txBody>
          <a:bodyPr wrap="square" rtlCol="0">
            <a:spAutoFit/>
          </a:bodyPr>
          <a:lstStyle/>
          <a:p>
            <a:r>
              <a:rPr lang="en-US" i="1" dirty="0"/>
              <a:t>p(</a:t>
            </a:r>
            <a:r>
              <a:rPr lang="en-US" i="1" dirty="0" err="1"/>
              <a:t>c</a:t>
            </a:r>
            <a:r>
              <a:rPr lang="en-US" i="1" baseline="-25000" dirty="0" err="1"/>
              <a:t>j</a:t>
            </a:r>
            <a:r>
              <a:rPr lang="en-US" i="1" dirty="0" err="1"/>
              <a:t>|</a:t>
            </a:r>
            <a:r>
              <a:rPr lang="en-US" b="1" i="1" dirty="0" err="1"/>
              <a:t>x</a:t>
            </a:r>
            <a:r>
              <a:rPr lang="en-US" i="1" dirty="0"/>
              <a:t>)</a:t>
            </a:r>
          </a:p>
        </p:txBody>
      </p:sp>
    </p:spTree>
    <p:extLst>
      <p:ext uri="{BB962C8B-B14F-4D97-AF65-F5344CB8AC3E}">
        <p14:creationId xmlns:p14="http://schemas.microsoft.com/office/powerpoint/2010/main" val="336721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10" name="TextBox 9"/>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11" name="TextBox 10"/>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1"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Isosceles Triangle 19"/>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6273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1033" b="44460"/>
          <a:stretch/>
        </p:blipFill>
        <p:spPr>
          <a:xfrm>
            <a:off x="11612" y="2133600"/>
            <a:ext cx="9120776" cy="1676400"/>
          </a:xfrm>
          <a:prstGeom prst="rect">
            <a:avLst/>
          </a:prstGeom>
        </p:spPr>
      </p:pic>
      <p:sp>
        <p:nvSpPr>
          <p:cNvPr id="3" name="TextBox 2">
            <a:extLst>
              <a:ext uri="{FF2B5EF4-FFF2-40B4-BE49-F238E27FC236}">
                <a16:creationId xmlns:a16="http://schemas.microsoft.com/office/drawing/2014/main" id="{FA0BC28B-3C46-4342-A719-6875268F8732}"/>
              </a:ext>
            </a:extLst>
          </p:cNvPr>
          <p:cNvSpPr txBox="1"/>
          <p:nvPr/>
        </p:nvSpPr>
        <p:spPr>
          <a:xfrm>
            <a:off x="660400" y="1231900"/>
            <a:ext cx="8293100" cy="830997"/>
          </a:xfrm>
          <a:prstGeom prst="rect">
            <a:avLst/>
          </a:prstGeom>
          <a:noFill/>
        </p:spPr>
        <p:txBody>
          <a:bodyPr wrap="square" rtlCol="0">
            <a:spAutoFit/>
          </a:bodyPr>
          <a:lstStyle/>
          <a:p>
            <a:r>
              <a:rPr lang="en-US" sz="2400" dirty="0"/>
              <a:t>Learning consists of minimizing the loss </a:t>
            </a:r>
            <a:r>
              <a:rPr lang="en-US" sz="2400" dirty="0" err="1"/>
              <a:t>wrt</a:t>
            </a:r>
            <a:r>
              <a:rPr lang="en-US" sz="2400" dirty="0"/>
              <a:t>. parameters </a:t>
            </a:r>
            <a:br>
              <a:rPr lang="en-US" sz="2400" dirty="0"/>
            </a:br>
            <a:r>
              <a:rPr lang="en-US" sz="2400" dirty="0"/>
              <a:t>over the whole training set.</a:t>
            </a:r>
          </a:p>
        </p:txBody>
      </p:sp>
      <p:sp>
        <p:nvSpPr>
          <p:cNvPr id="4" name="Title 1">
            <a:extLst>
              <a:ext uri="{FF2B5EF4-FFF2-40B4-BE49-F238E27FC236}">
                <a16:creationId xmlns:a16="http://schemas.microsoft.com/office/drawing/2014/main" id="{BA9CC88C-18E2-4C84-BD63-BC93B70D1B24}"/>
              </a:ext>
            </a:extLst>
          </p:cNvPr>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Training</a:t>
            </a:r>
          </a:p>
        </p:txBody>
      </p:sp>
    </p:spTree>
    <p:extLst>
      <p:ext uri="{BB962C8B-B14F-4D97-AF65-F5344CB8AC3E}">
        <p14:creationId xmlns:p14="http://schemas.microsoft.com/office/powerpoint/2010/main" val="15847685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1590"/>
          <a:stretch/>
        </p:blipFill>
        <p:spPr>
          <a:xfrm>
            <a:off x="11612" y="2171699"/>
            <a:ext cx="9120776" cy="4679655"/>
          </a:xfrm>
          <a:prstGeom prst="rect">
            <a:avLst/>
          </a:prstGeom>
        </p:spPr>
      </p:pic>
      <p:sp>
        <p:nvSpPr>
          <p:cNvPr id="3" name="TextBox 2">
            <a:extLst>
              <a:ext uri="{FF2B5EF4-FFF2-40B4-BE49-F238E27FC236}">
                <a16:creationId xmlns:a16="http://schemas.microsoft.com/office/drawing/2014/main" id="{43110F8A-0BCD-4A4D-80E4-7C2A82507808}"/>
              </a:ext>
            </a:extLst>
          </p:cNvPr>
          <p:cNvSpPr txBox="1"/>
          <p:nvPr/>
        </p:nvSpPr>
        <p:spPr>
          <a:xfrm>
            <a:off x="660400" y="1231900"/>
            <a:ext cx="8293100" cy="830997"/>
          </a:xfrm>
          <a:prstGeom prst="rect">
            <a:avLst/>
          </a:prstGeom>
          <a:noFill/>
        </p:spPr>
        <p:txBody>
          <a:bodyPr wrap="square" rtlCol="0">
            <a:spAutoFit/>
          </a:bodyPr>
          <a:lstStyle/>
          <a:p>
            <a:r>
              <a:rPr lang="en-US" sz="2400" dirty="0"/>
              <a:t>Learning consists of minimizing the loss </a:t>
            </a:r>
            <a:r>
              <a:rPr lang="en-US" sz="2400" dirty="0" err="1"/>
              <a:t>wrt</a:t>
            </a:r>
            <a:r>
              <a:rPr lang="en-US" sz="2400" dirty="0"/>
              <a:t>. parameters </a:t>
            </a:r>
            <a:br>
              <a:rPr lang="en-US" sz="2400" dirty="0"/>
            </a:br>
            <a:r>
              <a:rPr lang="en-US" sz="2400" dirty="0"/>
              <a:t>over the whole training set.</a:t>
            </a:r>
          </a:p>
        </p:txBody>
      </p:sp>
      <p:sp>
        <p:nvSpPr>
          <p:cNvPr id="4" name="Title 1">
            <a:extLst>
              <a:ext uri="{FF2B5EF4-FFF2-40B4-BE49-F238E27FC236}">
                <a16:creationId xmlns:a16="http://schemas.microsoft.com/office/drawing/2014/main" id="{3F107640-0BD6-43EB-8685-C0E2FE9BC6E1}"/>
              </a:ext>
            </a:extLst>
          </p:cNvPr>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Training</a:t>
            </a:r>
          </a:p>
        </p:txBody>
      </p:sp>
    </p:spTree>
    <p:extLst>
      <p:ext uri="{BB962C8B-B14F-4D97-AF65-F5344CB8AC3E}">
        <p14:creationId xmlns:p14="http://schemas.microsoft.com/office/powerpoint/2010/main" val="29070975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16612"/>
          <a:stretch/>
        </p:blipFill>
        <p:spPr>
          <a:xfrm>
            <a:off x="11612" y="10773"/>
            <a:ext cx="9120776" cy="5704227"/>
          </a:xfrm>
          <a:prstGeom prst="rect">
            <a:avLst/>
          </a:prstGeom>
        </p:spPr>
      </p:pic>
      <p:sp>
        <p:nvSpPr>
          <p:cNvPr id="3" name="TextBox 2">
            <a:extLst>
              <a:ext uri="{FF2B5EF4-FFF2-40B4-BE49-F238E27FC236}">
                <a16:creationId xmlns:a16="http://schemas.microsoft.com/office/drawing/2014/main" id="{B8AD46E9-503A-41F0-A6DA-14FA5C0611BE}"/>
              </a:ext>
            </a:extLst>
          </p:cNvPr>
          <p:cNvSpPr txBox="1"/>
          <p:nvPr/>
        </p:nvSpPr>
        <p:spPr>
          <a:xfrm>
            <a:off x="7594600" y="939800"/>
            <a:ext cx="990600" cy="369332"/>
          </a:xfrm>
          <a:prstGeom prst="rect">
            <a:avLst/>
          </a:prstGeom>
          <a:noFill/>
        </p:spPr>
        <p:txBody>
          <a:bodyPr wrap="square" rtlCol="0">
            <a:spAutoFit/>
          </a:bodyPr>
          <a:lstStyle/>
          <a:p>
            <a:r>
              <a:rPr lang="en-US" dirty="0" err="1"/>
              <a:t>Softmax</a:t>
            </a:r>
            <a:endParaRPr lang="en-US" dirty="0"/>
          </a:p>
        </p:txBody>
      </p:sp>
      <p:cxnSp>
        <p:nvCxnSpPr>
          <p:cNvPr id="5" name="Straight Arrow Connector 4">
            <a:extLst>
              <a:ext uri="{FF2B5EF4-FFF2-40B4-BE49-F238E27FC236}">
                <a16:creationId xmlns:a16="http://schemas.microsoft.com/office/drawing/2014/main" id="{23396FF9-EBBC-4D05-A56C-9337210EE1F7}"/>
              </a:ext>
            </a:extLst>
          </p:cNvPr>
          <p:cNvCxnSpPr>
            <a:cxnSpLocks/>
          </p:cNvCxnSpPr>
          <p:nvPr/>
        </p:nvCxnSpPr>
        <p:spPr>
          <a:xfrm flipH="1">
            <a:off x="7416800" y="1219200"/>
            <a:ext cx="266700"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8877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a:extLst>
              <a:ext uri="{FF2B5EF4-FFF2-40B4-BE49-F238E27FC236}">
                <a16:creationId xmlns:a16="http://schemas.microsoft.com/office/drawing/2014/main" id="{1D38DF73-5DA6-4DEB-A651-DB86B433ECA4}"/>
              </a:ext>
            </a:extLst>
          </p:cNvPr>
          <p:cNvSpPr txBox="1"/>
          <p:nvPr/>
        </p:nvSpPr>
        <p:spPr>
          <a:xfrm>
            <a:off x="7594600" y="939800"/>
            <a:ext cx="990600" cy="369332"/>
          </a:xfrm>
          <a:prstGeom prst="rect">
            <a:avLst/>
          </a:prstGeom>
          <a:noFill/>
        </p:spPr>
        <p:txBody>
          <a:bodyPr wrap="square" rtlCol="0">
            <a:spAutoFit/>
          </a:bodyPr>
          <a:lstStyle/>
          <a:p>
            <a:r>
              <a:rPr lang="en-US" dirty="0" err="1"/>
              <a:t>Softmax</a:t>
            </a:r>
            <a:endParaRPr lang="en-US" dirty="0"/>
          </a:p>
        </p:txBody>
      </p:sp>
      <p:cxnSp>
        <p:nvCxnSpPr>
          <p:cNvPr id="4" name="Straight Arrow Connector 3">
            <a:extLst>
              <a:ext uri="{FF2B5EF4-FFF2-40B4-BE49-F238E27FC236}">
                <a16:creationId xmlns:a16="http://schemas.microsoft.com/office/drawing/2014/main" id="{A5C4EC23-6E93-4DE0-BC17-99B9380BDFE6}"/>
              </a:ext>
            </a:extLst>
          </p:cNvPr>
          <p:cNvCxnSpPr>
            <a:cxnSpLocks/>
          </p:cNvCxnSpPr>
          <p:nvPr/>
        </p:nvCxnSpPr>
        <p:spPr>
          <a:xfrm flipH="1">
            <a:off x="7416800" y="1219200"/>
            <a:ext cx="266700"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4009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4138"/>
          <a:stretch/>
        </p:blipFill>
        <p:spPr>
          <a:xfrm>
            <a:off x="11612" y="977899"/>
            <a:ext cx="9120776" cy="5873455"/>
          </a:xfrm>
          <a:prstGeom prst="rect">
            <a:avLst/>
          </a:prstGeom>
        </p:spPr>
      </p:pic>
      <p:sp>
        <p:nvSpPr>
          <p:cNvPr id="3" name="Rectangle 2"/>
          <p:cNvSpPr/>
          <p:nvPr/>
        </p:nvSpPr>
        <p:spPr>
          <a:xfrm>
            <a:off x="178826" y="5680217"/>
            <a:ext cx="4494516" cy="820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4" name="Title 1">
            <a:extLst>
              <a:ext uri="{FF2B5EF4-FFF2-40B4-BE49-F238E27FC236}">
                <a16:creationId xmlns:a16="http://schemas.microsoft.com/office/drawing/2014/main" id="{FBF2B312-930D-4C68-851E-FDA91227A0C4}"/>
              </a:ext>
            </a:extLst>
          </p:cNvPr>
          <p:cNvSpPr txBox="1">
            <a:spLocks/>
          </p:cNvSpPr>
          <p:nvPr/>
        </p:nvSpPr>
        <p:spPr>
          <a:xfrm>
            <a:off x="628650" y="1873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Derivative of loss </a:t>
            </a:r>
            <a:r>
              <a:rPr lang="en-US" i="1" dirty="0" err="1"/>
              <a:t>wrt</a:t>
            </a:r>
            <a:r>
              <a:rPr lang="en-US" i="1" dirty="0"/>
              <a:t>. </a:t>
            </a:r>
            <a:r>
              <a:rPr lang="en-US" i="1" dirty="0" err="1"/>
              <a:t>softmax</a:t>
            </a:r>
            <a:endParaRPr lang="en-US" i="1" dirty="0"/>
          </a:p>
        </p:txBody>
      </p:sp>
    </p:spTree>
    <p:extLst>
      <p:ext uri="{BB962C8B-B14F-4D97-AF65-F5344CB8AC3E}">
        <p14:creationId xmlns:p14="http://schemas.microsoft.com/office/powerpoint/2010/main" val="31015336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b="44089"/>
          <a:stretch/>
        </p:blipFill>
        <p:spPr>
          <a:xfrm>
            <a:off x="11612" y="10773"/>
            <a:ext cx="9120776" cy="3824627"/>
          </a:xfrm>
          <a:prstGeom prst="rect">
            <a:avLst/>
          </a:prstGeom>
        </p:spPr>
      </p:pic>
      <p:sp>
        <p:nvSpPr>
          <p:cNvPr id="3" name="Rectangle 2">
            <a:extLst>
              <a:ext uri="{FF2B5EF4-FFF2-40B4-BE49-F238E27FC236}">
                <a16:creationId xmlns:a16="http://schemas.microsoft.com/office/drawing/2014/main" id="{4332DC5E-DBA5-406C-AAA4-129796337493}"/>
              </a:ext>
            </a:extLst>
          </p:cNvPr>
          <p:cNvSpPr/>
          <p:nvPr/>
        </p:nvSpPr>
        <p:spPr>
          <a:xfrm>
            <a:off x="4448175" y="4686300"/>
            <a:ext cx="2886075" cy="1181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52608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a:extLst>
              <a:ext uri="{FF2B5EF4-FFF2-40B4-BE49-F238E27FC236}">
                <a16:creationId xmlns:a16="http://schemas.microsoft.com/office/drawing/2014/main" id="{4332DC5E-DBA5-406C-AAA4-129796337493}"/>
              </a:ext>
            </a:extLst>
          </p:cNvPr>
          <p:cNvSpPr/>
          <p:nvPr/>
        </p:nvSpPr>
        <p:spPr>
          <a:xfrm>
            <a:off x="4448175" y="4686300"/>
            <a:ext cx="2886075" cy="1181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B14F684-28B0-48E0-B0AA-5223F49AA7AB}"/>
              </a:ext>
            </a:extLst>
          </p:cNvPr>
          <p:cNvSpPr txBox="1"/>
          <p:nvPr/>
        </p:nvSpPr>
        <p:spPr>
          <a:xfrm>
            <a:off x="3416300" y="4978400"/>
            <a:ext cx="3917950" cy="461665"/>
          </a:xfrm>
          <a:prstGeom prst="rect">
            <a:avLst/>
          </a:prstGeom>
          <a:noFill/>
        </p:spPr>
        <p:txBody>
          <a:bodyPr wrap="square" rtlCol="0">
            <a:spAutoFit/>
          </a:bodyPr>
          <a:lstStyle/>
          <a:p>
            <a:r>
              <a:rPr lang="en-US" sz="2400" dirty="0">
                <a:solidFill>
                  <a:srgbClr val="0000FF"/>
                </a:solidFill>
              </a:rPr>
              <a:t>&lt;- Chain rule from calculus</a:t>
            </a:r>
          </a:p>
        </p:txBody>
      </p:sp>
    </p:spTree>
    <p:extLst>
      <p:ext uri="{BB962C8B-B14F-4D97-AF65-F5344CB8AC3E}">
        <p14:creationId xmlns:p14="http://schemas.microsoft.com/office/powerpoint/2010/main" val="2051779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1205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366174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849871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1996003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b="70638"/>
          <a:stretch/>
        </p:blipFill>
        <p:spPr>
          <a:xfrm>
            <a:off x="11612" y="10773"/>
            <a:ext cx="9120776" cy="2008527"/>
          </a:xfrm>
          <a:prstGeom prst="rect">
            <a:avLst/>
          </a:prstGeom>
        </p:spPr>
      </p:pic>
    </p:spTree>
    <p:extLst>
      <p:ext uri="{BB962C8B-B14F-4D97-AF65-F5344CB8AC3E}">
        <p14:creationId xmlns:p14="http://schemas.microsoft.com/office/powerpoint/2010/main" val="8773498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fontAlgn="ctr">
              <a:buNone/>
            </a:pPr>
            <a:r>
              <a:rPr lang="en-US" i="1" dirty="0"/>
              <a:t>But the </a:t>
            </a:r>
            <a:r>
              <a:rPr lang="en-US" i="1" dirty="0" err="1"/>
              <a:t>ReLU</a:t>
            </a:r>
            <a:r>
              <a:rPr lang="en-US" i="1" dirty="0"/>
              <a:t> is not differentiable at 0!</a:t>
            </a:r>
          </a:p>
          <a:p>
            <a:pPr marL="0" indent="0">
              <a:buNone/>
            </a:pPr>
            <a:endParaRPr lang="en-US" dirty="0"/>
          </a:p>
          <a:p>
            <a:pPr marL="0" indent="0">
              <a:buNone/>
            </a:pPr>
            <a:r>
              <a:rPr lang="en-US" dirty="0"/>
              <a:t>Right. Fudge!</a:t>
            </a:r>
          </a:p>
          <a:p>
            <a:pPr>
              <a:buFontTx/>
              <a:buChar char="-"/>
            </a:pPr>
            <a:r>
              <a:rPr lang="en-US" dirty="0"/>
              <a:t>‘0’ is the best place for this to occur, because we don’t care about the result (it is no activation).</a:t>
            </a:r>
          </a:p>
          <a:p>
            <a:pPr>
              <a:buFontTx/>
              <a:buChar char="-"/>
            </a:pPr>
            <a:r>
              <a:rPr lang="en-US" dirty="0"/>
              <a:t>‘Dead’ </a:t>
            </a:r>
            <a:r>
              <a:rPr lang="en-US" dirty="0" err="1"/>
              <a:t>perceptrons</a:t>
            </a:r>
            <a:endParaRPr lang="en-US" dirty="0"/>
          </a:p>
          <a:p>
            <a:pPr>
              <a:buFontTx/>
              <a:buChar char="-"/>
            </a:pPr>
            <a:r>
              <a:rPr lang="en-US" dirty="0" err="1"/>
              <a:t>ReLU</a:t>
            </a:r>
            <a:r>
              <a:rPr lang="en-US" dirty="0"/>
              <a:t> has unbounded positive response:</a:t>
            </a:r>
          </a:p>
          <a:p>
            <a:pPr lvl="1">
              <a:buFontTx/>
              <a:buChar char="-"/>
            </a:pPr>
            <a:r>
              <a:rPr lang="en-US" dirty="0"/>
              <a:t>Potential faster convergence / overstep</a:t>
            </a:r>
          </a:p>
          <a:p>
            <a:pPr marL="457200" lvl="1" indent="0">
              <a:buNone/>
            </a:pPr>
            <a:endParaRPr lang="en-US" dirty="0"/>
          </a:p>
        </p:txBody>
      </p:sp>
      <p:grpSp>
        <p:nvGrpSpPr>
          <p:cNvPr id="9" name="Group 8">
            <a:extLst>
              <a:ext uri="{FF2B5EF4-FFF2-40B4-BE49-F238E27FC236}">
                <a16:creationId xmlns:a16="http://schemas.microsoft.com/office/drawing/2014/main" id="{4EE997CF-373F-440D-938C-AD3DD2E0DCD0}"/>
              </a:ext>
            </a:extLst>
          </p:cNvPr>
          <p:cNvGrpSpPr/>
          <p:nvPr/>
        </p:nvGrpSpPr>
        <p:grpSpPr>
          <a:xfrm>
            <a:off x="6542375" y="739865"/>
            <a:ext cx="2943269" cy="2171519"/>
            <a:chOff x="2975211" y="2084275"/>
            <a:chExt cx="5980104" cy="4412070"/>
          </a:xfrm>
        </p:grpSpPr>
        <p:pic>
          <p:nvPicPr>
            <p:cNvPr id="6" name="Picture 5">
              <a:extLst>
                <a:ext uri="{FF2B5EF4-FFF2-40B4-BE49-F238E27FC236}">
                  <a16:creationId xmlns:a16="http://schemas.microsoft.com/office/drawing/2014/main" id="{123241CA-55C6-454F-BAFA-3FD727300A90}"/>
                </a:ext>
              </a:extLst>
            </p:cNvPr>
            <p:cNvPicPr>
              <a:picLocks noChangeAspect="1"/>
            </p:cNvPicPr>
            <p:nvPr/>
          </p:nvPicPr>
          <p:blipFill>
            <a:blip r:embed="rId2"/>
            <a:stretch>
              <a:fillRect/>
            </a:stretch>
          </p:blipFill>
          <p:spPr>
            <a:xfrm>
              <a:off x="2975211" y="3072078"/>
              <a:ext cx="5295332" cy="3424267"/>
            </a:xfrm>
            <a:prstGeom prst="rect">
              <a:avLst/>
            </a:prstGeom>
          </p:spPr>
        </p:pic>
        <p:sp>
          <p:nvSpPr>
            <p:cNvPr id="7" name="Rectangle 6">
              <a:extLst>
                <a:ext uri="{FF2B5EF4-FFF2-40B4-BE49-F238E27FC236}">
                  <a16:creationId xmlns:a16="http://schemas.microsoft.com/office/drawing/2014/main" id="{6A2517C0-381C-474E-BA67-5359B63720A9}"/>
                </a:ext>
              </a:extLst>
            </p:cNvPr>
            <p:cNvSpPr/>
            <p:nvPr/>
          </p:nvSpPr>
          <p:spPr>
            <a:xfrm>
              <a:off x="5021943" y="3072077"/>
              <a:ext cx="2946400" cy="2829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3285F060-6CF6-4489-8D91-B98DAB45B70B}"/>
                </a:ext>
              </a:extLst>
            </p:cNvPr>
            <p:cNvCxnSpPr>
              <a:cxnSpLocks/>
            </p:cNvCxnSpPr>
            <p:nvPr/>
          </p:nvCxnSpPr>
          <p:spPr>
            <a:xfrm flipV="1">
              <a:off x="5631544" y="2084275"/>
              <a:ext cx="3323771" cy="38462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865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8155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7AB0-656C-468E-A454-FF0B6C2F822F}"/>
              </a:ext>
            </a:extLst>
          </p:cNvPr>
          <p:cNvSpPr>
            <a:spLocks noGrp="1"/>
          </p:cNvSpPr>
          <p:nvPr>
            <p:ph type="title"/>
          </p:nvPr>
        </p:nvSpPr>
        <p:spPr/>
        <p:txBody>
          <a:bodyPr/>
          <a:lstStyle/>
          <a:p>
            <a:r>
              <a:rPr lang="en-US" dirty="0"/>
              <a:t>Optimization demo</a:t>
            </a:r>
          </a:p>
        </p:txBody>
      </p:sp>
      <p:sp>
        <p:nvSpPr>
          <p:cNvPr id="3" name="Content Placeholder 2">
            <a:extLst>
              <a:ext uri="{FF2B5EF4-FFF2-40B4-BE49-F238E27FC236}">
                <a16:creationId xmlns:a16="http://schemas.microsoft.com/office/drawing/2014/main" id="{DCD905BD-EAF3-4F50-AEFF-7191BE8143A6}"/>
              </a:ext>
            </a:extLst>
          </p:cNvPr>
          <p:cNvSpPr>
            <a:spLocks noGrp="1"/>
          </p:cNvSpPr>
          <p:nvPr>
            <p:ph idx="1"/>
          </p:nvPr>
        </p:nvSpPr>
        <p:spPr/>
        <p:txBody>
          <a:bodyPr/>
          <a:lstStyle/>
          <a:p>
            <a:r>
              <a:rPr lang="en-US" dirty="0">
                <a:hlinkClick r:id="rId3"/>
              </a:rPr>
              <a:t>http://www.emergentmind.com/neural-network</a:t>
            </a:r>
            <a:endParaRPr lang="en-US" dirty="0"/>
          </a:p>
          <a:p>
            <a:endParaRPr lang="en-US" dirty="0"/>
          </a:p>
          <a:p>
            <a:r>
              <a:rPr lang="en-US" dirty="0"/>
              <a:t>Thank you Matt Mazur</a:t>
            </a:r>
          </a:p>
        </p:txBody>
      </p:sp>
      <p:pic>
        <p:nvPicPr>
          <p:cNvPr id="4" name="Picture 3">
            <a:extLst>
              <a:ext uri="{FF2B5EF4-FFF2-40B4-BE49-F238E27FC236}">
                <a16:creationId xmlns:a16="http://schemas.microsoft.com/office/drawing/2014/main" id="{8EFCBBED-00CE-43EE-A5CE-4203AF9945CA}"/>
              </a:ext>
            </a:extLst>
          </p:cNvPr>
          <p:cNvPicPr>
            <a:picLocks noChangeAspect="1"/>
          </p:cNvPicPr>
          <p:nvPr/>
        </p:nvPicPr>
        <p:blipFill>
          <a:blip r:embed="rId4"/>
          <a:stretch>
            <a:fillRect/>
          </a:stretch>
        </p:blipFill>
        <p:spPr>
          <a:xfrm>
            <a:off x="2590781" y="3371850"/>
            <a:ext cx="5924569" cy="2965982"/>
          </a:xfrm>
          <a:prstGeom prst="rect">
            <a:avLst/>
          </a:prstGeom>
        </p:spPr>
      </p:pic>
    </p:spTree>
    <p:extLst>
      <p:ext uri="{BB962C8B-B14F-4D97-AF65-F5344CB8AC3E}">
        <p14:creationId xmlns:p14="http://schemas.microsoft.com/office/powerpoint/2010/main" val="1000583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573434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7091563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614324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2592806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unch of different foods&#10;&#10;Description generated with very high confidence">
            <a:extLst>
              <a:ext uri="{FF2B5EF4-FFF2-40B4-BE49-F238E27FC236}">
                <a16:creationId xmlns:a16="http://schemas.microsoft.com/office/drawing/2014/main" id="{A390EF42-0AA3-4134-B0FE-22C062AC02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9829" y="1034007"/>
            <a:ext cx="5164342" cy="5143957"/>
          </a:xfrm>
        </p:spPr>
      </p:pic>
    </p:spTree>
    <p:extLst>
      <p:ext uri="{BB962C8B-B14F-4D97-AF65-F5344CB8AC3E}">
        <p14:creationId xmlns:p14="http://schemas.microsoft.com/office/powerpoint/2010/main" val="28621981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dog&#10;&#10;Description generated with high confidence">
            <a:extLst>
              <a:ext uri="{FF2B5EF4-FFF2-40B4-BE49-F238E27FC236}">
                <a16:creationId xmlns:a16="http://schemas.microsoft.com/office/drawing/2014/main" id="{44B61E60-EBA4-44E5-A6AC-098475324A3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7877" y="947072"/>
            <a:ext cx="4988247" cy="4968558"/>
          </a:xfrm>
        </p:spPr>
      </p:pic>
      <p:sp>
        <p:nvSpPr>
          <p:cNvPr id="3" name="TextBox 2">
            <a:extLst>
              <a:ext uri="{FF2B5EF4-FFF2-40B4-BE49-F238E27FC236}">
                <a16:creationId xmlns:a16="http://schemas.microsoft.com/office/drawing/2014/main" id="{419682AE-87CA-4925-B0C8-5EC23FB791D7}"/>
              </a:ext>
            </a:extLst>
          </p:cNvPr>
          <p:cNvSpPr txBox="1"/>
          <p:nvPr/>
        </p:nvSpPr>
        <p:spPr>
          <a:xfrm>
            <a:off x="1359858" y="578677"/>
            <a:ext cx="104791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92D050"/>
                </a:solidFill>
                <a:effectLst/>
                <a:uLnTx/>
                <a:uFillTx/>
                <a:latin typeface="Comic Sans MS" panose="030F0702030302020204" pitchFamily="66" charset="0"/>
                <a:ea typeface="+mn-ea"/>
                <a:cs typeface="Arial" panose="020B0604020202020204" pitchFamily="34" charset="0"/>
              </a:rPr>
              <a:t>Wow</a:t>
            </a:r>
          </a:p>
        </p:txBody>
      </p:sp>
      <p:sp>
        <p:nvSpPr>
          <p:cNvPr id="6" name="TextBox 5">
            <a:extLst>
              <a:ext uri="{FF2B5EF4-FFF2-40B4-BE49-F238E27FC236}">
                <a16:creationId xmlns:a16="http://schemas.microsoft.com/office/drawing/2014/main" id="{2F15B4DD-A617-4D01-B83A-A38EEFD9BB70}"/>
              </a:ext>
            </a:extLst>
          </p:cNvPr>
          <p:cNvSpPr txBox="1"/>
          <p:nvPr/>
        </p:nvSpPr>
        <p:spPr>
          <a:xfrm>
            <a:off x="183950" y="4407948"/>
            <a:ext cx="1924885"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4472C4">
                    <a:lumMod val="60000"/>
                    <a:lumOff val="40000"/>
                  </a:srgbClr>
                </a:solidFill>
                <a:effectLst/>
                <a:uLnTx/>
                <a:uFillTx/>
                <a:latin typeface="Comic Sans MS" panose="030F0702030302020204" pitchFamily="66" charset="0"/>
                <a:ea typeface="+mn-ea"/>
                <a:cs typeface="Arial" panose="020B0604020202020204" pitchFamily="34" charset="0"/>
              </a:rPr>
              <a:t>so misclassified</a:t>
            </a:r>
          </a:p>
        </p:txBody>
      </p:sp>
      <p:sp>
        <p:nvSpPr>
          <p:cNvPr id="7" name="TextBox 6">
            <a:extLst>
              <a:ext uri="{FF2B5EF4-FFF2-40B4-BE49-F238E27FC236}">
                <a16:creationId xmlns:a16="http://schemas.microsoft.com/office/drawing/2014/main" id="{3CCDCEA2-00DD-430D-883A-5C30835C339F}"/>
              </a:ext>
            </a:extLst>
          </p:cNvPr>
          <p:cNvSpPr txBox="1"/>
          <p:nvPr/>
        </p:nvSpPr>
        <p:spPr>
          <a:xfrm>
            <a:off x="7307768" y="1759043"/>
            <a:ext cx="182462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ED7D31">
                    <a:lumMod val="60000"/>
                    <a:lumOff val="40000"/>
                  </a:srgbClr>
                </a:solidFill>
                <a:effectLst/>
                <a:uLnTx/>
                <a:uFillTx/>
                <a:latin typeface="Comic Sans MS" panose="030F0702030302020204" pitchFamily="66" charset="0"/>
                <a:ea typeface="+mn-ea"/>
                <a:cs typeface="Arial" panose="020B0604020202020204" pitchFamily="34" charset="0"/>
              </a:rPr>
              <a:t>false positives</a:t>
            </a:r>
          </a:p>
        </p:txBody>
      </p:sp>
      <p:sp>
        <p:nvSpPr>
          <p:cNvPr id="4" name="TextBox 3">
            <a:extLst>
              <a:ext uri="{FF2B5EF4-FFF2-40B4-BE49-F238E27FC236}">
                <a16:creationId xmlns:a16="http://schemas.microsoft.com/office/drawing/2014/main" id="{493D7D6B-99CB-4151-94DC-3153AC1864F5}"/>
              </a:ext>
            </a:extLst>
          </p:cNvPr>
          <p:cNvSpPr txBox="1"/>
          <p:nvPr/>
        </p:nvSpPr>
        <p:spPr>
          <a:xfrm>
            <a:off x="7335029" y="3934523"/>
            <a:ext cx="1797360"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no good </a:t>
            </a:r>
            <a:r>
              <a:rPr kumimoji="0" lang="en-US" sz="1795" b="0" i="0" u="none" strike="noStrike" kern="1200" cap="none" spc="0" normalizeH="0" baseline="0" noProof="0" dirty="0" err="1">
                <a:ln>
                  <a:noFill/>
                </a:ln>
                <a:solidFill>
                  <a:srgbClr val="C00000"/>
                </a:solidFill>
                <a:effectLst/>
                <a:uLnTx/>
                <a:uFillTx/>
                <a:latin typeface="Comic Sans MS" panose="030F0702030302020204" pitchFamily="66" charset="0"/>
                <a:ea typeface="+mn-ea"/>
                <a:cs typeface="+mn-cs"/>
              </a:rPr>
              <a:t>filtr</a:t>
            </a:r>
            <a:endParaRPr kumimoji="0" lang="en-US" sz="1795" b="0"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endParaRPr>
          </a:p>
        </p:txBody>
      </p:sp>
      <p:sp>
        <p:nvSpPr>
          <p:cNvPr id="8" name="TextBox 7">
            <a:extLst>
              <a:ext uri="{FF2B5EF4-FFF2-40B4-BE49-F238E27FC236}">
                <a16:creationId xmlns:a16="http://schemas.microsoft.com/office/drawing/2014/main" id="{B63AC34F-1622-4938-A259-C5EA6CD103C0}"/>
              </a:ext>
            </a:extLst>
          </p:cNvPr>
          <p:cNvSpPr txBox="1"/>
          <p:nvPr/>
        </p:nvSpPr>
        <p:spPr>
          <a:xfrm>
            <a:off x="518704" y="2401214"/>
            <a:ext cx="143835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C000">
                    <a:lumMod val="75000"/>
                  </a:srgbClr>
                </a:solidFill>
                <a:effectLst/>
                <a:uLnTx/>
                <a:uFillTx/>
                <a:latin typeface="Comic Sans MS" panose="030F0702030302020204" pitchFamily="66" charset="0"/>
                <a:ea typeface="+mn-ea"/>
                <a:cs typeface="Arial" panose="020B0604020202020204" pitchFamily="34" charset="0"/>
              </a:rPr>
              <a:t>what class</a:t>
            </a:r>
          </a:p>
        </p:txBody>
      </p:sp>
      <p:sp>
        <p:nvSpPr>
          <p:cNvPr id="9" name="TextBox 8">
            <a:extLst>
              <a:ext uri="{FF2B5EF4-FFF2-40B4-BE49-F238E27FC236}">
                <a16:creationId xmlns:a16="http://schemas.microsoft.com/office/drawing/2014/main" id="{153FBC30-B743-45BC-B0E4-3206590BE469}"/>
              </a:ext>
            </a:extLst>
          </p:cNvPr>
          <p:cNvSpPr txBox="1"/>
          <p:nvPr/>
        </p:nvSpPr>
        <p:spPr>
          <a:xfrm>
            <a:off x="7066123" y="6031744"/>
            <a:ext cx="1794582"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70AD47"/>
                </a:solidFill>
                <a:effectLst/>
                <a:uLnTx/>
                <a:uFillTx/>
                <a:latin typeface="Comic Sans MS" panose="030F0702030302020204" pitchFamily="66" charset="0"/>
                <a:ea typeface="+mn-ea"/>
                <a:cs typeface="+mn-cs"/>
              </a:rPr>
              <a:t>cool kernel</a:t>
            </a:r>
          </a:p>
        </p:txBody>
      </p:sp>
    </p:spTree>
    <p:extLst>
      <p:ext uri="{BB962C8B-B14F-4D97-AF65-F5344CB8AC3E}">
        <p14:creationId xmlns:p14="http://schemas.microsoft.com/office/powerpoint/2010/main" val="6387913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10000"/>
              </a:bodyPr>
              <a:lstStyle/>
              <a:p>
                <a:r>
                  <a:rPr lang="en-US" dirty="0"/>
                  <a:t>Dataset can be too large to strictly apply gradient descent </a:t>
                </a:r>
                <a:r>
                  <a:rPr lang="en-US" dirty="0" err="1"/>
                  <a:t>wrt</a:t>
                </a:r>
                <a:r>
                  <a:rPr lang="en-US" dirty="0"/>
                  <a:t>. all data points.</a:t>
                </a:r>
              </a:p>
              <a:p>
                <a:r>
                  <a:rPr lang="en-US" dirty="0"/>
                  <a:t>Instead, randomly sample a data point, perform gradient descent per point, and iterate.</a:t>
                </a:r>
              </a:p>
              <a:p>
                <a:pPr lvl="1"/>
                <a:r>
                  <a:rPr lang="en-US" dirty="0"/>
                  <a:t>True gradient is approximated only</a:t>
                </a:r>
              </a:p>
              <a:p>
                <a:pPr lvl="1"/>
                <a:r>
                  <a:rPr lang="en-US" dirty="0"/>
                  <a:t>Picking a subset of points: “</a:t>
                </a:r>
                <a:r>
                  <a:rPr lang="en-US" i="1" dirty="0"/>
                  <a:t>mini-batch</a:t>
                </a:r>
                <a:r>
                  <a:rPr lang="en-US" dirty="0"/>
                  <a:t>”</a:t>
                </a:r>
              </a:p>
              <a:p>
                <a:pPr lvl="1"/>
                <a:endParaRPr lang="en-US" dirty="0"/>
              </a:p>
              <a:p>
                <a:pPr marL="0" indent="0">
                  <a:buNone/>
                </a:pPr>
                <a:r>
                  <a:rPr lang="en-US" dirty="0"/>
                  <a:t>Randomly initialize starting </a:t>
                </a:r>
                <a14:m>
                  <m:oMath xmlns:m="http://schemas.openxmlformats.org/officeDocument/2006/math">
                    <m:r>
                      <a:rPr lang="en-US" i="1" dirty="0" smtClean="0">
                        <a:latin typeface="Cambria Math" panose="02040503050406030204" pitchFamily="18" charset="0"/>
                      </a:rPr>
                      <m:t>𝑊</m:t>
                    </m:r>
                  </m:oMath>
                </a14:m>
                <a:r>
                  <a:rPr lang="en-US" dirty="0"/>
                  <a:t> and pick learning rate </a:t>
                </a:r>
                <a14:m>
                  <m:oMath xmlns:m="http://schemas.openxmlformats.org/officeDocument/2006/math">
                    <m:r>
                      <a:rPr lang="en-US" i="1" smtClean="0">
                        <a:latin typeface="Cambria Math" panose="02040503050406030204" pitchFamily="18" charset="0"/>
                        <a:ea typeface="Cambria Math" panose="02040503050406030204" pitchFamily="18" charset="0"/>
                      </a:rPr>
                      <m:t>𝛾</m:t>
                    </m:r>
                  </m:oMath>
                </a14:m>
                <a:endParaRPr lang="en-US" dirty="0"/>
              </a:p>
              <a:p>
                <a:pPr marL="0" indent="0">
                  <a:buNone/>
                </a:pPr>
                <a:r>
                  <a:rPr lang="en-US" dirty="0"/>
                  <a:t>While not at minimum:</a:t>
                </a:r>
              </a:p>
              <a:p>
                <a:pPr lvl="1"/>
                <a:r>
                  <a:rPr lang="en-US" dirty="0"/>
                  <a:t>Shuffle training set</a:t>
                </a:r>
              </a:p>
              <a:p>
                <a:pPr lvl="1"/>
                <a:r>
                  <a:rPr lang="en-US" dirty="0"/>
                  <a:t>For each data point </a:t>
                </a:r>
                <a:r>
                  <a:rPr lang="en-US" i="1" dirty="0" err="1"/>
                  <a:t>i</a:t>
                </a:r>
                <a:r>
                  <a:rPr lang="en-US" i="1" dirty="0"/>
                  <a:t>=1…n  (maybe as mini-batch)</a:t>
                </a:r>
              </a:p>
              <a:p>
                <a:pPr lvl="2"/>
                <a:r>
                  <a:rPr lang="en-US" i="1" dirty="0"/>
                  <a:t>Gradient descent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801" b="-2101"/>
                </a:stretch>
              </a:blipFill>
            </p:spPr>
            <p:txBody>
              <a:bodyPr/>
              <a:lstStyle/>
              <a:p>
                <a:r>
                  <a:rPr lang="en-US">
                    <a:noFill/>
                  </a:rPr>
                  <a:t> </a:t>
                </a:r>
              </a:p>
            </p:txBody>
          </p:sp>
        </mc:Fallback>
      </mc:AlternateContent>
      <p:sp>
        <p:nvSpPr>
          <p:cNvPr id="12" name="Right Brace 11"/>
          <p:cNvSpPr/>
          <p:nvPr/>
        </p:nvSpPr>
        <p:spPr>
          <a:xfrm>
            <a:off x="7112000" y="5321300"/>
            <a:ext cx="368300" cy="8556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7658100" y="5486400"/>
            <a:ext cx="1384300" cy="461665"/>
          </a:xfrm>
          <a:prstGeom prst="rect">
            <a:avLst/>
          </a:prstGeom>
          <a:noFill/>
        </p:spPr>
        <p:txBody>
          <a:bodyPr wrap="square" rtlCol="0">
            <a:spAutoFit/>
          </a:bodyPr>
          <a:lstStyle/>
          <a:p>
            <a:r>
              <a:rPr lang="en-US" sz="2400" i="1" dirty="0"/>
              <a:t>“Epoch“</a:t>
            </a:r>
          </a:p>
        </p:txBody>
      </p:sp>
    </p:spTree>
    <p:extLst>
      <p:ext uri="{BB962C8B-B14F-4D97-AF65-F5344CB8AC3E}">
        <p14:creationId xmlns:p14="http://schemas.microsoft.com/office/powerpoint/2010/main" val="34631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3050" y="2296755"/>
            <a:ext cx="4610100" cy="3619500"/>
          </a:xfrm>
        </p:spPr>
      </p:pic>
      <p:sp>
        <p:nvSpPr>
          <p:cNvPr id="12" name="TextBox 11"/>
          <p:cNvSpPr txBox="1"/>
          <p:nvPr/>
        </p:nvSpPr>
        <p:spPr>
          <a:xfrm>
            <a:off x="628650" y="2296755"/>
            <a:ext cx="3213100" cy="3108543"/>
          </a:xfrm>
          <a:prstGeom prst="rect">
            <a:avLst/>
          </a:prstGeom>
          <a:noFill/>
        </p:spPr>
        <p:txBody>
          <a:bodyPr wrap="square" rtlCol="0">
            <a:spAutoFit/>
          </a:bodyPr>
          <a:lstStyle/>
          <a:p>
            <a:r>
              <a:rPr lang="en-US" sz="2800" dirty="0"/>
              <a:t>Loss will not always decrease (locally) as training data point is random.</a:t>
            </a:r>
          </a:p>
          <a:p>
            <a:endParaRPr lang="en-US" sz="2800" dirty="0"/>
          </a:p>
          <a:p>
            <a:r>
              <a:rPr lang="en-US" sz="2800" dirty="0"/>
              <a:t>Still converges over time.</a:t>
            </a:r>
          </a:p>
        </p:txBody>
      </p:sp>
      <p:sp>
        <p:nvSpPr>
          <p:cNvPr id="3" name="TextBox 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1931062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sp>
        <p:nvSpPr>
          <p:cNvPr id="4" name="TextBox 3"/>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8977203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cxnSp>
        <p:nvCxnSpPr>
          <p:cNvPr id="4" name="Straight Arrow Connector 3"/>
          <p:cNvCxnSpPr>
            <a:cxnSpLocks/>
          </p:cNvCxnSpPr>
          <p:nvPr/>
        </p:nvCxnSpPr>
        <p:spPr>
          <a:xfrm flipV="1">
            <a:off x="3136900" y="498475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3232150" y="498475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3439742" y="459214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3473926" y="460821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3698610" y="428138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3698610" y="428138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3974120" y="407176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6635223" y="4213334"/>
            <a:ext cx="2352461" cy="1815882"/>
          </a:xfrm>
          <a:prstGeom prst="rect">
            <a:avLst/>
          </a:prstGeom>
          <a:noFill/>
        </p:spPr>
        <p:txBody>
          <a:bodyPr wrap="square" rtlCol="0">
            <a:spAutoFit/>
          </a:bodyPr>
          <a:lstStyle/>
          <a:p>
            <a:r>
              <a:rPr lang="en-US" sz="2800" dirty="0"/>
              <a:t>Slow to converge to the (local)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784612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Adjust the gradient by a weighted sum of the previous amount plus the current amount.</a:t>
                </a:r>
              </a:p>
              <a:p>
                <a:endParaRPr lang="en-US" dirty="0"/>
              </a:p>
              <a:p>
                <a:r>
                  <a:rPr lang="en-US" dirty="0">
                    <a:ea typeface="Cambria Math" panose="02040503050406030204" pitchFamily="18" charset="0"/>
                  </a:rPr>
                  <a:t>Without momentum: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𝛾</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num>
                      <m:den>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den>
                    </m:f>
                  </m:oMath>
                </a14:m>
                <a:endParaRPr lang="en-US" dirty="0"/>
              </a:p>
              <a:p>
                <a:endParaRPr lang="en-US" dirty="0"/>
              </a:p>
              <a:p>
                <a:r>
                  <a:rPr lang="en-US" dirty="0"/>
                  <a:t>With momentum (new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oMath>
                </a14:m>
                <a:r>
                  <a:rPr lang="en-US" dirty="0"/>
                  <a:t>parameter): </a:t>
                </a:r>
              </a:p>
              <a:p>
                <a:pPr marL="0" indent="0">
                  <a:buNone/>
                </a:pPr>
                <a:r>
                  <a:rPr lang="en-US" dirty="0">
                    <a:ea typeface="Cambria Math" panose="02040503050406030204" pitchFamily="18" charset="0"/>
                  </a:rPr>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 − </m:t>
                    </m:r>
                    <m:r>
                      <a:rPr lang="en-US" i="1">
                        <a:latin typeface="Cambria Math" panose="02040503050406030204" pitchFamily="18" charset="0"/>
                        <a:ea typeface="Cambria Math" panose="02040503050406030204" pitchFamily="18" charset="0"/>
                      </a:rPr>
                      <m:t>𝛾</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b="0" i="1" smtClean="0">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sub>
                        </m:sSub>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241"/>
                </a:stretch>
              </a:blipFill>
            </p:spPr>
            <p:txBody>
              <a:bodyPr/>
              <a:lstStyle/>
              <a:p>
                <a:r>
                  <a:rPr lang="en-US">
                    <a:noFill/>
                  </a:rPr>
                  <a:t> </a:t>
                </a:r>
              </a:p>
            </p:txBody>
          </p:sp>
        </mc:Fallback>
      </mc:AlternateContent>
    </p:spTree>
    <p:extLst>
      <p:ext uri="{BB962C8B-B14F-4D97-AF65-F5344CB8AC3E}">
        <p14:creationId xmlns:p14="http://schemas.microsoft.com/office/powerpoint/2010/main" val="4942897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3965667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endParaRPr lang="en-US" dirty="0"/>
          </a:p>
        </p:txBody>
      </p:sp>
      <p:sp>
        <p:nvSpPr>
          <p:cNvPr id="4" name="Rectangle 3"/>
          <p:cNvSpPr/>
          <p:nvPr/>
        </p:nvSpPr>
        <p:spPr>
          <a:xfrm>
            <a:off x="5238044" y="3905956"/>
            <a:ext cx="2314223" cy="23142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endCxn id="4" idx="1"/>
          </p:cNvCxnSpPr>
          <p:nvPr/>
        </p:nvCxnSpPr>
        <p:spPr>
          <a:xfrm>
            <a:off x="4120444" y="5046133"/>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a:off x="7552267" y="5054599"/>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7676445" y="4539144"/>
            <a:ext cx="1174045" cy="369332"/>
          </a:xfrm>
          <a:prstGeom prst="rect">
            <a:avLst/>
          </a:prstGeom>
          <a:noFill/>
        </p:spPr>
        <p:txBody>
          <a:bodyPr wrap="square" rtlCol="0">
            <a:spAutoFit/>
          </a:bodyPr>
          <a:lstStyle/>
          <a:p>
            <a:r>
              <a:rPr lang="en-US" dirty="0"/>
              <a:t>Classifier</a:t>
            </a:r>
          </a:p>
        </p:txBody>
      </p:sp>
      <p:sp>
        <p:nvSpPr>
          <p:cNvPr id="10" name="TextBox 9"/>
          <p:cNvSpPr txBox="1"/>
          <p:nvPr/>
        </p:nvSpPr>
        <p:spPr>
          <a:xfrm>
            <a:off x="3787423" y="4539144"/>
            <a:ext cx="1450621" cy="369332"/>
          </a:xfrm>
          <a:prstGeom prst="rect">
            <a:avLst/>
          </a:prstGeom>
          <a:noFill/>
        </p:spPr>
        <p:txBody>
          <a:bodyPr wrap="square" rtlCol="0">
            <a:spAutoFit/>
          </a:bodyPr>
          <a:lstStyle/>
          <a:p>
            <a:r>
              <a:rPr lang="en-US" dirty="0"/>
              <a:t>Training data</a:t>
            </a:r>
          </a:p>
        </p:txBody>
      </p:sp>
    </p:spTree>
    <p:extLst>
      <p:ext uri="{BB962C8B-B14F-4D97-AF65-F5344CB8AC3E}">
        <p14:creationId xmlns:p14="http://schemas.microsoft.com/office/powerpoint/2010/main" val="282914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r>
              <a:rPr lang="en-US" dirty="0"/>
              <a:t>- </a:t>
            </a:r>
            <a:r>
              <a:rPr lang="en-US" i="1" dirty="0"/>
              <a:t>also a black art</a:t>
            </a:r>
            <a:r>
              <a:rPr lang="en-US"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78" y="3447478"/>
            <a:ext cx="4222044" cy="2729485"/>
          </a:xfrm>
          <a:prstGeom prst="rect">
            <a:avLst/>
          </a:prstGeom>
        </p:spPr>
      </p:pic>
      <p:sp>
        <p:nvSpPr>
          <p:cNvPr id="4" name="TextBox 3"/>
          <p:cNvSpPr txBox="1"/>
          <p:nvPr/>
        </p:nvSpPr>
        <p:spPr>
          <a:xfrm>
            <a:off x="6863644" y="6479822"/>
            <a:ext cx="2280356" cy="369332"/>
          </a:xfrm>
          <a:prstGeom prst="rect">
            <a:avLst/>
          </a:prstGeom>
          <a:noFill/>
        </p:spPr>
        <p:txBody>
          <a:bodyPr wrap="square" rtlCol="0">
            <a:spAutoFit/>
          </a:bodyPr>
          <a:lstStyle/>
          <a:p>
            <a:r>
              <a:rPr lang="en-US" dirty="0">
                <a:solidFill>
                  <a:schemeClr val="bg1">
                    <a:lumMod val="50000"/>
                  </a:schemeClr>
                </a:solidFill>
              </a:rPr>
              <a:t>http://www.isrtv.com/</a:t>
            </a:r>
          </a:p>
        </p:txBody>
      </p:sp>
    </p:spTree>
    <p:extLst>
      <p:ext uri="{BB962C8B-B14F-4D97-AF65-F5344CB8AC3E}">
        <p14:creationId xmlns:p14="http://schemas.microsoft.com/office/powerpoint/2010/main" val="23118494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Many approaches and hyperparameters: </a:t>
            </a:r>
          </a:p>
          <a:p>
            <a:pPr marL="0" indent="0">
              <a:buNone/>
            </a:pPr>
            <a:r>
              <a:rPr lang="en-US" dirty="0"/>
              <a:t>    </a:t>
            </a:r>
            <a:r>
              <a:rPr lang="en-US" sz="2400" dirty="0"/>
              <a:t>Activation functions, learning rate, mini-batch size, </a:t>
            </a:r>
            <a:br>
              <a:rPr lang="en-US" sz="2400" dirty="0"/>
            </a:br>
            <a:r>
              <a:rPr lang="en-US" sz="2400" dirty="0"/>
              <a:t>     momentum…</a:t>
            </a:r>
            <a:endParaRPr lang="en-US" dirty="0"/>
          </a:p>
          <a:p>
            <a:pPr marL="0" indent="0">
              <a:buNone/>
            </a:pPr>
            <a:r>
              <a:rPr lang="en-US" dirty="0"/>
              <a:t>Often these need tweaking, and you need to know what they do to change them intelligently.</a:t>
            </a:r>
          </a:p>
        </p:txBody>
      </p:sp>
    </p:spTree>
    <p:extLst>
      <p:ext uri="{BB962C8B-B14F-4D97-AF65-F5344CB8AC3E}">
        <p14:creationId xmlns:p14="http://schemas.microsoft.com/office/powerpoint/2010/main" val="57984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r>
              <a:rPr lang="en-US" sz="4000" dirty="0"/>
              <a:t>Nailing hyperparameters + trade-offs</a:t>
            </a:r>
          </a:p>
        </p:txBody>
      </p:sp>
      <p:pic>
        <p:nvPicPr>
          <p:cNvPr id="4" name="Picture 3"/>
          <p:cNvPicPr>
            <a:picLocks noChangeAspect="1"/>
          </p:cNvPicPr>
          <p:nvPr/>
        </p:nvPicPr>
        <p:blipFill rotWithShape="1">
          <a:blip r:embed="rId3"/>
          <a:srcRect b="87290"/>
          <a:stretch/>
        </p:blipFill>
        <p:spPr>
          <a:xfrm>
            <a:off x="151208" y="1794978"/>
            <a:ext cx="8877199" cy="566257"/>
          </a:xfrm>
          <a:prstGeom prst="rect">
            <a:avLst/>
          </a:prstGeom>
        </p:spPr>
      </p:pic>
      <p:pic>
        <p:nvPicPr>
          <p:cNvPr id="5" name="Picture 4"/>
          <p:cNvPicPr>
            <a:picLocks noChangeAspect="1"/>
          </p:cNvPicPr>
          <p:nvPr/>
        </p:nvPicPr>
        <p:blipFill rotWithShape="1">
          <a:blip r:embed="rId3"/>
          <a:srcRect t="75536"/>
          <a:stretch/>
        </p:blipFill>
        <p:spPr>
          <a:xfrm>
            <a:off x="133400" y="2361235"/>
            <a:ext cx="8877199" cy="1089948"/>
          </a:xfrm>
          <a:prstGeom prst="rect">
            <a:avLst/>
          </a:prstGeom>
        </p:spPr>
      </p:pic>
      <p:pic>
        <p:nvPicPr>
          <p:cNvPr id="6" name="Picture 5"/>
          <p:cNvPicPr>
            <a:picLocks noChangeAspect="1"/>
          </p:cNvPicPr>
          <p:nvPr/>
        </p:nvPicPr>
        <p:blipFill rotWithShape="1">
          <a:blip r:embed="rId4"/>
          <a:srcRect b="31965"/>
          <a:stretch/>
        </p:blipFill>
        <p:spPr>
          <a:xfrm>
            <a:off x="151208" y="4292157"/>
            <a:ext cx="8695267" cy="104875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233680" y="1856026"/>
            <a:ext cx="436880" cy="44416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191770" y="4370626"/>
            <a:ext cx="436880" cy="444162"/>
          </a:xfrm>
          <a:prstGeom prst="rect">
            <a:avLst/>
          </a:prstGeom>
        </p:spPr>
      </p:pic>
    </p:spTree>
    <p:extLst>
      <p:ext uri="{BB962C8B-B14F-4D97-AF65-F5344CB8AC3E}">
        <p14:creationId xmlns:p14="http://schemas.microsoft.com/office/powerpoint/2010/main" val="337636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Lowering the learning rate = smaller steps in SGD</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9441" y="1937385"/>
            <a:ext cx="4058078" cy="4351338"/>
          </a:xfrm>
        </p:spPr>
      </p:pic>
      <p:cxnSp>
        <p:nvCxnSpPr>
          <p:cNvPr id="4" name="Straight Arrow Connector 3"/>
          <p:cNvCxnSpPr>
            <a:cxnSpLocks/>
          </p:cNvCxnSpPr>
          <p:nvPr/>
        </p:nvCxnSpPr>
        <p:spPr>
          <a:xfrm flipV="1">
            <a:off x="1643380" y="509651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1738630" y="509651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1946222" y="470390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1980406" y="471997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2205090" y="439314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2205090" y="439314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2480600" y="418352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5383029" y="3088934"/>
            <a:ext cx="3039611" cy="1815882"/>
          </a:xfrm>
          <a:prstGeom prst="rect">
            <a:avLst/>
          </a:prstGeom>
          <a:noFill/>
        </p:spPr>
        <p:txBody>
          <a:bodyPr wrap="square" rtlCol="0">
            <a:spAutoFit/>
          </a:bodyPr>
          <a:lstStyle/>
          <a:p>
            <a:r>
              <a:rPr lang="en-US" sz="2800" dirty="0"/>
              <a:t>-Less ‘ping pong’</a:t>
            </a:r>
          </a:p>
          <a:p>
            <a:endParaRPr lang="en-US" sz="2800" dirty="0"/>
          </a:p>
          <a:p>
            <a:r>
              <a:rPr lang="en-US" sz="2800" dirty="0"/>
              <a:t>-Takes longer to get to the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3364497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02BCA-606B-4E6D-A4EF-C705EAF1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203" y="8709"/>
            <a:ext cx="6849595" cy="6840582"/>
          </a:xfrm>
          <a:prstGeom prst="rect">
            <a:avLst/>
          </a:prstGeom>
        </p:spPr>
      </p:pic>
    </p:spTree>
    <p:extLst>
      <p:ext uri="{BB962C8B-B14F-4D97-AF65-F5344CB8AC3E}">
        <p14:creationId xmlns:p14="http://schemas.microsoft.com/office/powerpoint/2010/main" val="40928109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nch of different types of food&#10;&#10;Description generated with very high confidence">
            <a:extLst>
              <a:ext uri="{FF2B5EF4-FFF2-40B4-BE49-F238E27FC236}">
                <a16:creationId xmlns:a16="http://schemas.microsoft.com/office/drawing/2014/main" id="{94AFA0B9-F611-4997-80B2-66D5D30D8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813" y="8709"/>
            <a:ext cx="6895016" cy="6840582"/>
          </a:xfrm>
          <a:prstGeom prst="rect">
            <a:avLst/>
          </a:prstGeom>
        </p:spPr>
      </p:pic>
    </p:spTree>
    <p:extLst>
      <p:ext uri="{BB962C8B-B14F-4D97-AF65-F5344CB8AC3E}">
        <p14:creationId xmlns:p14="http://schemas.microsoft.com/office/powerpoint/2010/main" val="25449024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hoto, different, box, showing&#10;&#10;Description generated with very high confidence">
            <a:extLst>
              <a:ext uri="{FF2B5EF4-FFF2-40B4-BE49-F238E27FC236}">
                <a16:creationId xmlns:a16="http://schemas.microsoft.com/office/drawing/2014/main" id="{E120BE4C-4683-4989-B5DA-634EF2BAB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709" y="8709"/>
            <a:ext cx="6840582" cy="6840582"/>
          </a:xfrm>
          <a:prstGeom prst="rect">
            <a:avLst/>
          </a:prstGeom>
        </p:spPr>
      </p:pic>
    </p:spTree>
    <p:extLst>
      <p:ext uri="{BB962C8B-B14F-4D97-AF65-F5344CB8AC3E}">
        <p14:creationId xmlns:p14="http://schemas.microsoft.com/office/powerpoint/2010/main" val="36859419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of fitting</a:t>
            </a:r>
          </a:p>
        </p:txBody>
      </p:sp>
      <p:sp>
        <p:nvSpPr>
          <p:cNvPr id="3" name="Content Placeholder 2"/>
          <p:cNvSpPr>
            <a:spLocks noGrp="1"/>
          </p:cNvSpPr>
          <p:nvPr>
            <p:ph idx="1"/>
          </p:nvPr>
        </p:nvSpPr>
        <p:spPr/>
        <p:txBody>
          <a:bodyPr/>
          <a:lstStyle/>
          <a:p>
            <a:r>
              <a:rPr lang="en-US" dirty="0"/>
              <a:t>Too many parameters = overfitting</a:t>
            </a:r>
          </a:p>
          <a:p>
            <a:r>
              <a:rPr lang="en-US" dirty="0"/>
              <a:t>Not enough parameters = underfitting</a:t>
            </a:r>
          </a:p>
          <a:p>
            <a:endParaRPr lang="en-US" dirty="0"/>
          </a:p>
          <a:p>
            <a:r>
              <a:rPr lang="en-US" dirty="0"/>
              <a:t>More data = less chance to overfit</a:t>
            </a:r>
          </a:p>
          <a:p>
            <a:endParaRPr lang="en-US" dirty="0"/>
          </a:p>
          <a:p>
            <a:r>
              <a:rPr lang="en-US" dirty="0"/>
              <a:t>How do we know what is required?</a:t>
            </a:r>
          </a:p>
        </p:txBody>
      </p:sp>
    </p:spTree>
    <p:extLst>
      <p:ext uri="{BB962C8B-B14F-4D97-AF65-F5344CB8AC3E}">
        <p14:creationId xmlns:p14="http://schemas.microsoft.com/office/powerpoint/2010/main" val="26656430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p:txBody>
          <a:bodyPr/>
          <a:lstStyle/>
          <a:p>
            <a:r>
              <a:rPr lang="en-US" dirty="0"/>
              <a:t>Attempt to guide solution to </a:t>
            </a:r>
            <a:r>
              <a:rPr lang="en-US" i="1" dirty="0"/>
              <a:t>not overfit</a:t>
            </a:r>
          </a:p>
          <a:p>
            <a:r>
              <a:rPr lang="en-US" dirty="0"/>
              <a:t>But still give freedom with many parameters</a:t>
            </a:r>
          </a:p>
          <a:p>
            <a:endParaRPr lang="en-US" dirty="0"/>
          </a:p>
        </p:txBody>
      </p:sp>
    </p:spTree>
    <p:extLst>
      <p:ext uri="{BB962C8B-B14F-4D97-AF65-F5344CB8AC3E}">
        <p14:creationId xmlns:p14="http://schemas.microsoft.com/office/powerpoint/2010/main" val="9184118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fitting problem</a:t>
            </a:r>
          </a:p>
        </p:txBody>
      </p:sp>
      <p:pic>
        <p:nvPicPr>
          <p:cNvPr id="4" name="Picture 3"/>
          <p:cNvPicPr>
            <a:picLocks noChangeAspect="1"/>
          </p:cNvPicPr>
          <p:nvPr/>
        </p:nvPicPr>
        <p:blipFill>
          <a:blip r:embed="rId2"/>
          <a:stretch>
            <a:fillRect/>
          </a:stretch>
        </p:blipFill>
        <p:spPr>
          <a:xfrm>
            <a:off x="1512277" y="1852613"/>
            <a:ext cx="5943600" cy="4324350"/>
          </a:xfrm>
          <a:prstGeom prst="rect">
            <a:avLst/>
          </a:prstGeom>
        </p:spPr>
      </p:pic>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3845766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better?</a:t>
            </a:r>
            <a:br>
              <a:rPr lang="en-US" dirty="0"/>
            </a:br>
            <a:r>
              <a:rPr lang="en-US" dirty="0"/>
              <a:t>Which is better </a:t>
            </a:r>
            <a:r>
              <a:rPr lang="en-US" i="1" dirty="0"/>
              <a:t>a priori</a:t>
            </a:r>
            <a:r>
              <a:rPr lang="en-US" dirty="0"/>
              <a:t>?</a:t>
            </a:r>
          </a:p>
        </p:txBody>
      </p:sp>
      <p:pic>
        <p:nvPicPr>
          <p:cNvPr id="4" name="Picture 3"/>
          <p:cNvPicPr>
            <a:picLocks noChangeAspect="1"/>
          </p:cNvPicPr>
          <p:nvPr/>
        </p:nvPicPr>
        <p:blipFill>
          <a:blip r:embed="rId3"/>
          <a:stretch>
            <a:fillRect/>
          </a:stretch>
        </p:blipFill>
        <p:spPr>
          <a:xfrm>
            <a:off x="0" y="2463799"/>
            <a:ext cx="3876006" cy="2897717"/>
          </a:xfrm>
          <a:prstGeom prst="rect">
            <a:avLst/>
          </a:prstGeom>
        </p:spPr>
      </p:pic>
      <p:pic>
        <p:nvPicPr>
          <p:cNvPr id="5" name="Picture 4"/>
          <p:cNvPicPr>
            <a:picLocks noChangeAspect="1"/>
          </p:cNvPicPr>
          <p:nvPr/>
        </p:nvPicPr>
        <p:blipFill>
          <a:blip r:embed="rId4"/>
          <a:stretch>
            <a:fillRect/>
          </a:stretch>
        </p:blipFill>
        <p:spPr>
          <a:xfrm>
            <a:off x="4100219" y="2463799"/>
            <a:ext cx="4222515" cy="2997261"/>
          </a:xfrm>
          <a:prstGeom prst="rect">
            <a:avLst/>
          </a:prstGeom>
        </p:spPr>
      </p:pic>
      <p:sp>
        <p:nvSpPr>
          <p:cNvPr id="6" name="TextBox 5"/>
          <p:cNvSpPr txBox="1"/>
          <p:nvPr/>
        </p:nvSpPr>
        <p:spPr>
          <a:xfrm>
            <a:off x="5359400" y="5461060"/>
            <a:ext cx="2463800" cy="369332"/>
          </a:xfrm>
          <a:prstGeom prst="rect">
            <a:avLst/>
          </a:prstGeom>
          <a:noFill/>
        </p:spPr>
        <p:txBody>
          <a:bodyPr wrap="square" rtlCol="0">
            <a:spAutoFit/>
          </a:bodyPr>
          <a:lstStyle/>
          <a:p>
            <a:r>
              <a:rPr lang="en-US" dirty="0"/>
              <a:t>1</a:t>
            </a:r>
            <a:r>
              <a:rPr lang="en-US" baseline="30000" dirty="0"/>
              <a:t>st</a:t>
            </a:r>
            <a:r>
              <a:rPr lang="en-US" dirty="0"/>
              <a:t> order polynomial</a:t>
            </a:r>
          </a:p>
        </p:txBody>
      </p:sp>
      <p:sp>
        <p:nvSpPr>
          <p:cNvPr id="7" name="TextBox 6"/>
          <p:cNvSpPr txBox="1"/>
          <p:nvPr/>
        </p:nvSpPr>
        <p:spPr>
          <a:xfrm>
            <a:off x="1034110" y="5476453"/>
            <a:ext cx="2463800" cy="369332"/>
          </a:xfrm>
          <a:prstGeom prst="rect">
            <a:avLst/>
          </a:prstGeom>
          <a:noFill/>
        </p:spPr>
        <p:txBody>
          <a:bodyPr wrap="square" rtlCol="0">
            <a:spAutoFit/>
          </a:bodyPr>
          <a:lstStyle/>
          <a:p>
            <a:r>
              <a:rPr lang="en-US" dirty="0"/>
              <a:t>9</a:t>
            </a:r>
            <a:r>
              <a:rPr lang="en-US" baseline="30000" dirty="0"/>
              <a:t>th</a:t>
            </a:r>
            <a:r>
              <a:rPr lang="en-US" dirty="0"/>
              <a:t> order polynomial</a:t>
            </a:r>
          </a:p>
        </p:txBody>
      </p:sp>
      <p:sp>
        <p:nvSpPr>
          <p:cNvPr id="8" name="TextBox 7"/>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2434569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a:xfrm>
            <a:off x="628649" y="1825625"/>
            <a:ext cx="8334376" cy="4351338"/>
          </a:xfrm>
        </p:spPr>
        <p:txBody>
          <a:bodyPr/>
          <a:lstStyle/>
          <a:p>
            <a:r>
              <a:rPr lang="en-US" dirty="0"/>
              <a:t>Attempt to guide solution to </a:t>
            </a:r>
            <a:r>
              <a:rPr lang="en-US" i="1" dirty="0"/>
              <a:t>not overfit</a:t>
            </a:r>
          </a:p>
          <a:p>
            <a:r>
              <a:rPr lang="en-US" dirty="0"/>
              <a:t>But still give freedom with many parameters</a:t>
            </a:r>
          </a:p>
          <a:p>
            <a:endParaRPr lang="en-US" dirty="0"/>
          </a:p>
          <a:p>
            <a:r>
              <a:rPr lang="en-US" dirty="0"/>
              <a:t>Idea: </a:t>
            </a:r>
            <a:br>
              <a:rPr lang="en-US" dirty="0"/>
            </a:br>
            <a:r>
              <a:rPr lang="en-US" i="1" dirty="0"/>
              <a:t>Penalize the use of parameters to prefer small weights.</a:t>
            </a:r>
          </a:p>
          <a:p>
            <a:endParaRPr lang="en-US" dirty="0"/>
          </a:p>
        </p:txBody>
      </p:sp>
    </p:spTree>
    <p:extLst>
      <p:ext uri="{BB962C8B-B14F-4D97-AF65-F5344CB8AC3E}">
        <p14:creationId xmlns:p14="http://schemas.microsoft.com/office/powerpoint/2010/main" val="121699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9" name="Picture 8"/>
          <p:cNvPicPr>
            <a:picLocks noChangeAspect="1"/>
          </p:cNvPicPr>
          <p:nvPr/>
        </p:nvPicPr>
        <p:blipFill>
          <a:blip r:embed="rId4"/>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A37611-0A9F-40C6-9138-3D9A26E98CFC}"/>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5" name="TextBox 4">
                <a:extLst>
                  <a:ext uri="{FF2B5EF4-FFF2-40B4-BE49-F238E27FC236}">
                    <a16:creationId xmlns:a16="http://schemas.microsoft.com/office/drawing/2014/main" id="{A1A37611-0A9F-40C6-9138-3D9A26E98CFC}"/>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17002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Both can describe the data…</a:t>
            </a:r>
          </a:p>
        </p:txBody>
      </p:sp>
      <p:sp>
        <p:nvSpPr>
          <p:cNvPr id="3" name="Content Placeholder 2"/>
          <p:cNvSpPr>
            <a:spLocks noGrp="1"/>
          </p:cNvSpPr>
          <p:nvPr>
            <p:ph idx="1"/>
          </p:nvPr>
        </p:nvSpPr>
        <p:spPr/>
        <p:txBody>
          <a:bodyPr>
            <a:normAutofit lnSpcReduction="10000"/>
          </a:bodyPr>
          <a:lstStyle/>
          <a:p>
            <a:r>
              <a:rPr lang="en-US" dirty="0"/>
              <a:t>…but one is simpler.</a:t>
            </a:r>
          </a:p>
          <a:p>
            <a:endParaRPr lang="en-US" dirty="0"/>
          </a:p>
          <a:p>
            <a:r>
              <a:rPr lang="en-US" dirty="0"/>
              <a:t>Occam’s razor:</a:t>
            </a:r>
          </a:p>
          <a:p>
            <a:pPr marL="457200" lvl="1" indent="0">
              <a:buNone/>
            </a:pPr>
            <a:r>
              <a:rPr lang="en-US" i="1" dirty="0"/>
              <a:t>“Among competing hypotheses, the one with the fewest assumptions should be selected”</a:t>
            </a:r>
          </a:p>
          <a:p>
            <a:pPr marL="457200" lvl="1" indent="0">
              <a:buNone/>
            </a:pPr>
            <a:endParaRPr lang="en-US" i="1" dirty="0"/>
          </a:p>
          <a:p>
            <a:pPr marL="0" lvl="1" indent="0">
              <a:buNone/>
            </a:pPr>
            <a:r>
              <a:rPr lang="en-US" dirty="0"/>
              <a:t>For us:</a:t>
            </a:r>
          </a:p>
          <a:p>
            <a:pPr marL="0" lvl="1" indent="0">
              <a:buNone/>
            </a:pPr>
            <a:r>
              <a:rPr lang="en-US" dirty="0"/>
              <a:t>	Large weights cause large changes in </a:t>
            </a:r>
            <a:r>
              <a:rPr lang="en-US" dirty="0" err="1"/>
              <a:t>behaviour</a:t>
            </a:r>
            <a:r>
              <a:rPr lang="en-US" dirty="0"/>
              <a:t> in 	response to small changes in the input.</a:t>
            </a:r>
          </a:p>
          <a:p>
            <a:pPr marL="0" lvl="1" indent="0">
              <a:buNone/>
            </a:pPr>
            <a:r>
              <a:rPr lang="en-US" dirty="0"/>
              <a:t>	Simpler models (or smaller changes) are more robust 	to noise.</a:t>
            </a:r>
          </a:p>
        </p:txBody>
      </p:sp>
    </p:spTree>
    <p:extLst>
      <p:ext uri="{BB962C8B-B14F-4D97-AF65-F5344CB8AC3E}">
        <p14:creationId xmlns:p14="http://schemas.microsoft.com/office/powerpoint/2010/main" val="166639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66991" y="4225744"/>
            <a:ext cx="7474552" cy="1011683"/>
          </a:xfrm>
          <a:prstGeom prst="rect">
            <a:avLst/>
          </a:prstGeom>
        </p:spPr>
      </p:pic>
      <p:sp>
        <p:nvSpPr>
          <p:cNvPr id="5" name="Left Brace 4"/>
          <p:cNvSpPr/>
          <p:nvPr/>
        </p:nvSpPr>
        <p:spPr>
          <a:xfrm rot="16200000">
            <a:off x="3563609" y="3255980"/>
            <a:ext cx="753533" cy="47345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771975" y="6060237"/>
            <a:ext cx="2336800" cy="646331"/>
          </a:xfrm>
          <a:prstGeom prst="rect">
            <a:avLst/>
          </a:prstGeom>
          <a:noFill/>
        </p:spPr>
        <p:txBody>
          <a:bodyPr wrap="square" rtlCol="0">
            <a:spAutoFit/>
          </a:bodyPr>
          <a:lstStyle/>
          <a:p>
            <a:r>
              <a:rPr lang="en-US" dirty="0"/>
              <a:t>Normal cross-entropy loss (binary classes)</a:t>
            </a:r>
          </a:p>
        </p:txBody>
      </p:sp>
      <p:sp>
        <p:nvSpPr>
          <p:cNvPr id="7" name="Right Brace 6"/>
          <p:cNvSpPr/>
          <p:nvPr/>
        </p:nvSpPr>
        <p:spPr>
          <a:xfrm rot="5400000">
            <a:off x="7098640" y="4970680"/>
            <a:ext cx="753533" cy="13051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493934" y="6060237"/>
            <a:ext cx="2082800" cy="369332"/>
          </a:xfrm>
          <a:prstGeom prst="rect">
            <a:avLst/>
          </a:prstGeom>
          <a:noFill/>
        </p:spPr>
        <p:txBody>
          <a:bodyPr wrap="square" rtlCol="0">
            <a:spAutoFit/>
          </a:bodyPr>
          <a:lstStyle/>
          <a:p>
            <a:r>
              <a:rPr lang="en-US" dirty="0"/>
              <a:t>Regularization term</a:t>
            </a:r>
          </a:p>
        </p:txBody>
      </p:sp>
      <p:pic>
        <p:nvPicPr>
          <p:cNvPr id="9" name="Picture 8"/>
          <p:cNvPicPr>
            <a:picLocks noChangeAspect="1"/>
          </p:cNvPicPr>
          <p:nvPr/>
        </p:nvPicPr>
        <p:blipFill>
          <a:blip r:embed="rId5"/>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14C0EA7-B7FB-44F9-88D1-797971DB0EE6}"/>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3" name="TextBox 12">
                <a:extLst>
                  <a:ext uri="{FF2B5EF4-FFF2-40B4-BE49-F238E27FC236}">
                    <a16:creationId xmlns:a16="http://schemas.microsoft.com/office/drawing/2014/main" id="{E14C0EA7-B7FB-44F9-88D1-797971DB0EE6}"/>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56800F1-F5F7-4917-8246-CB87D6D11553}"/>
                  </a:ext>
                </a:extLst>
              </p:cNvPr>
              <p:cNvSpPr txBox="1"/>
              <p:nvPr/>
            </p:nvSpPr>
            <p:spPr>
              <a:xfrm>
                <a:off x="6726790" y="4398087"/>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4" name="TextBox 13">
                <a:extLst>
                  <a:ext uri="{FF2B5EF4-FFF2-40B4-BE49-F238E27FC236}">
                    <a16:creationId xmlns:a16="http://schemas.microsoft.com/office/drawing/2014/main" id="{C56800F1-F5F7-4917-8246-CB87D6D11553}"/>
                  </a:ext>
                </a:extLst>
              </p:cNvPr>
              <p:cNvSpPr txBox="1">
                <a:spLocks noRot="1" noChangeAspect="1" noMove="1" noResize="1" noEditPoints="1" noAdjustHandles="1" noChangeArrowheads="1" noChangeShapeType="1" noTextEdit="1"/>
              </p:cNvSpPr>
              <p:nvPr/>
            </p:nvSpPr>
            <p:spPr>
              <a:xfrm>
                <a:off x="6726790" y="4398087"/>
                <a:ext cx="495300" cy="63094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9915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sp>
        <p:nvSpPr>
          <p:cNvPr id="5" name="Content Placeholder 4"/>
          <p:cNvSpPr>
            <a:spLocks noGrp="1"/>
          </p:cNvSpPr>
          <p:nvPr>
            <p:ph idx="1"/>
          </p:nvPr>
        </p:nvSpPr>
        <p:spPr/>
        <p:txBody>
          <a:bodyPr/>
          <a:lstStyle/>
          <a:p>
            <a:pPr marL="0" indent="0">
              <a:buNone/>
            </a:pPr>
            <a:r>
              <a:rPr lang="en-US" dirty="0"/>
              <a:t>Our networks typically start with random weights.</a:t>
            </a:r>
          </a:p>
          <a:p>
            <a:pPr marL="0" indent="0">
              <a:buNone/>
            </a:pPr>
            <a:r>
              <a:rPr lang="en-US" dirty="0"/>
              <a:t>Every time we train = slightly different outcome.</a:t>
            </a:r>
          </a:p>
          <a:p>
            <a:endParaRPr lang="en-US" dirty="0"/>
          </a:p>
          <a:p>
            <a:r>
              <a:rPr lang="en-US" dirty="0"/>
              <a:t>Why random weights?</a:t>
            </a:r>
          </a:p>
          <a:p>
            <a:r>
              <a:rPr lang="en-US" dirty="0"/>
              <a:t>If weights are all equal,</a:t>
            </a:r>
            <a:br>
              <a:rPr lang="en-US" dirty="0"/>
            </a:br>
            <a:r>
              <a:rPr lang="en-US" dirty="0"/>
              <a:t>response across filters</a:t>
            </a:r>
            <a:br>
              <a:rPr lang="en-US" dirty="0"/>
            </a:br>
            <a:r>
              <a:rPr lang="en-US" dirty="0"/>
              <a:t>will be equivalent.</a:t>
            </a:r>
          </a:p>
          <a:p>
            <a:pPr lvl="1"/>
            <a:r>
              <a:rPr lang="en-US" dirty="0"/>
              <a:t>Network doesn’t train.</a:t>
            </a:r>
          </a:p>
          <a:p>
            <a:endParaRPr lang="en-US" dirty="0"/>
          </a:p>
        </p:txBody>
      </p:sp>
      <p:pic>
        <p:nvPicPr>
          <p:cNvPr id="4" name="Picture 2" descr="http://neuralnetworksanddeeplearning.com/images/tikz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2734" y="3615267"/>
            <a:ext cx="3894506" cy="15217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6811877" y="5030271"/>
            <a:ext cx="2042141" cy="483347"/>
          </a:xfrm>
          <a:prstGeom prst="rect">
            <a:avLst/>
          </a:prstGeom>
        </p:spPr>
      </p:pic>
      <p:sp>
        <p:nvSpPr>
          <p:cNvPr id="7" name="TextBox 6"/>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38278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5" name="Content Placeholder 4"/>
          <p:cNvSpPr>
            <a:spLocks noGrp="1"/>
          </p:cNvSpPr>
          <p:nvPr>
            <p:ph idx="1"/>
          </p:nvPr>
        </p:nvSpPr>
        <p:spPr/>
        <p:txBody>
          <a:bodyPr/>
          <a:lstStyle/>
          <a:p>
            <a:pPr marL="0" indent="0">
              <a:buNone/>
            </a:pPr>
            <a:r>
              <a:rPr lang="en-US" dirty="0"/>
              <a:t>Our networks typically start with random weights.</a:t>
            </a:r>
          </a:p>
          <a:p>
            <a:pPr marL="0" indent="0">
              <a:buNone/>
            </a:pPr>
            <a:r>
              <a:rPr lang="en-US" dirty="0"/>
              <a:t>Every time we train = slightly different outcome.</a:t>
            </a:r>
          </a:p>
          <a:p>
            <a:endParaRPr lang="en-US" dirty="0"/>
          </a:p>
          <a:p>
            <a:r>
              <a:rPr lang="en-US" dirty="0"/>
              <a:t>Why not train 5 different networks with random starts and vote on their outcome?</a:t>
            </a:r>
          </a:p>
          <a:p>
            <a:pPr lvl="1"/>
            <a:r>
              <a:rPr lang="en-US" dirty="0"/>
              <a:t>Works fine!</a:t>
            </a:r>
          </a:p>
          <a:p>
            <a:pPr lvl="1"/>
            <a:r>
              <a:rPr lang="en-US" dirty="0"/>
              <a:t>Helps generalization because error due to overfitting is averaged; reduces variance.</a:t>
            </a:r>
          </a:p>
          <a:p>
            <a:endParaRPr lang="en-US" dirty="0"/>
          </a:p>
          <a:p>
            <a:endParaRPr lang="en-US" dirty="0"/>
          </a:p>
        </p:txBody>
      </p:sp>
    </p:spTree>
    <p:extLst>
      <p:ext uri="{BB962C8B-B14F-4D97-AF65-F5344CB8AC3E}">
        <p14:creationId xmlns:p14="http://schemas.microsoft.com/office/powerpoint/2010/main" val="6178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alphaModFix/>
          </a:blip>
          <a:stretch>
            <a:fillRect/>
          </a:stretch>
        </p:blipFill>
        <p:spPr>
          <a:xfrm>
            <a:off x="901113" y="1804458"/>
            <a:ext cx="3810587" cy="4274696"/>
          </a:xfrm>
          <a:prstGeom prst="rect">
            <a:avLst/>
          </a:prstGeom>
        </p:spPr>
      </p:pic>
      <p:sp>
        <p:nvSpPr>
          <p:cNvPr id="2" name="Title 1"/>
          <p:cNvSpPr>
            <a:spLocks noGrp="1"/>
          </p:cNvSpPr>
          <p:nvPr>
            <p:ph type="title"/>
          </p:nvPr>
        </p:nvSpPr>
        <p:spPr/>
        <p:txBody>
          <a:bodyPr/>
          <a:lstStyle/>
          <a:p>
            <a:r>
              <a:rPr lang="en-US" dirty="0"/>
              <a:t>Regularization: Dropout</a:t>
            </a:r>
          </a:p>
        </p:txBody>
      </p:sp>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770880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pic>
        <p:nvPicPr>
          <p:cNvPr id="4" name="Content Placeholder 3"/>
          <p:cNvPicPr>
            <a:picLocks noGrp="1" noChangeAspect="1"/>
          </p:cNvPicPr>
          <p:nvPr>
            <p:ph idx="1"/>
          </p:nvPr>
        </p:nvPicPr>
        <p:blipFill>
          <a:blip r:embed="rId2"/>
          <a:stretch>
            <a:fillRect/>
          </a:stretch>
        </p:blipFill>
        <p:spPr>
          <a:xfrm>
            <a:off x="884304" y="1791758"/>
            <a:ext cx="3988726" cy="4351338"/>
          </a:xfrm>
          <a:prstGeom prst="rect">
            <a:avLst/>
          </a:prstGeom>
        </p:spPr>
      </p:pic>
      <p:sp>
        <p:nvSpPr>
          <p:cNvPr id="5" name="TextBox 4"/>
          <p:cNvSpPr txBox="1"/>
          <p:nvPr/>
        </p:nvSpPr>
        <p:spPr>
          <a:xfrm>
            <a:off x="4986868" y="1778000"/>
            <a:ext cx="4080932" cy="5355312"/>
          </a:xfrm>
          <a:prstGeom prst="rect">
            <a:avLst/>
          </a:prstGeom>
          <a:noFill/>
        </p:spPr>
        <p:txBody>
          <a:bodyPr wrap="square" rtlCol="0">
            <a:spAutoFit/>
          </a:bodyPr>
          <a:lstStyle/>
          <a:p>
            <a:r>
              <a:rPr lang="en-US" dirty="0"/>
              <a:t>At each mini-batch:</a:t>
            </a:r>
          </a:p>
          <a:p>
            <a:pPr marL="285750" indent="-285750">
              <a:buFontTx/>
              <a:buChar char="-"/>
            </a:pPr>
            <a:r>
              <a:rPr lang="en-US" dirty="0"/>
              <a:t>Randomly select a subset of neurons.</a:t>
            </a:r>
          </a:p>
          <a:p>
            <a:pPr marL="285750" indent="-285750">
              <a:buFontTx/>
              <a:buChar char="-"/>
            </a:pPr>
            <a:r>
              <a:rPr lang="en-US" dirty="0"/>
              <a:t>Ignore them.</a:t>
            </a:r>
            <a:br>
              <a:rPr lang="en-US" dirty="0"/>
            </a:br>
            <a:endParaRPr lang="en-US" dirty="0"/>
          </a:p>
          <a:p>
            <a:r>
              <a:rPr lang="en-US" dirty="0"/>
              <a:t>On test: half weights outgoing to compensate for training on half neurons.</a:t>
            </a:r>
          </a:p>
          <a:p>
            <a:endParaRPr lang="en-US" dirty="0"/>
          </a:p>
          <a:p>
            <a:r>
              <a:rPr lang="en-US" dirty="0"/>
              <a:t>Effect:</a:t>
            </a:r>
          </a:p>
          <a:p>
            <a:pPr marL="285750" indent="-285750">
              <a:buFontTx/>
              <a:buChar char="-"/>
            </a:pPr>
            <a:r>
              <a:rPr lang="en-US" dirty="0"/>
              <a:t>Neurons become less dependent on output of connected neurons.</a:t>
            </a:r>
          </a:p>
          <a:p>
            <a:pPr marL="285750" indent="-285750">
              <a:buFontTx/>
              <a:buChar char="-"/>
            </a:pPr>
            <a:r>
              <a:rPr lang="en-US" dirty="0"/>
              <a:t>Forces network to learn more robust features that are useful to more subsets of neurons.</a:t>
            </a:r>
          </a:p>
          <a:p>
            <a:pPr marL="285750" indent="-285750">
              <a:buFontTx/>
              <a:buChar char="-"/>
            </a:pPr>
            <a:r>
              <a:rPr lang="en-US" dirty="0"/>
              <a:t>Like averaging over many different trained networks with different random initializations.</a:t>
            </a:r>
          </a:p>
          <a:p>
            <a:pPr marL="285750" indent="-285750">
              <a:buFontTx/>
              <a:buChar char="-"/>
            </a:pPr>
            <a:r>
              <a:rPr lang="en-US" dirty="0"/>
              <a:t>Except cheaper to train.</a:t>
            </a:r>
          </a:p>
          <a:p>
            <a:endParaRPr lang="en-US" dirty="0"/>
          </a:p>
          <a:p>
            <a:endParaRPr lang="en-US" dirty="0"/>
          </a:p>
        </p:txBody>
      </p:sp>
      <p:sp>
        <p:nvSpPr>
          <p:cNvPr id="6" name="TextBox 5"/>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4411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animEffect transition="in" filter="fade">
                                      <p:cBhvr>
                                        <p:cTn id="15" dur="500"/>
                                        <p:tgtEl>
                                          <p:spTgt spid="5">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8" end="8"/>
                                            </p:txEl>
                                          </p:spTgt>
                                        </p:tgtEl>
                                        <p:attrNameLst>
                                          <p:attrName>style.visibility</p:attrName>
                                        </p:attrNameLst>
                                      </p:cBhvr>
                                      <p:to>
                                        <p:strVal val="visible"/>
                                      </p:to>
                                    </p:set>
                                    <p:animEffect transition="in" filter="fade">
                                      <p:cBhvr>
                                        <p:cTn id="20" dur="500"/>
                                        <p:tgtEl>
                                          <p:spTgt spid="5">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animEffect transition="in" filter="fade">
                                      <p:cBhvr>
                                        <p:cTn id="25"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forms of ‘regularization’</a:t>
            </a:r>
          </a:p>
        </p:txBody>
      </p:sp>
      <p:sp>
        <p:nvSpPr>
          <p:cNvPr id="3" name="Content Placeholder 2"/>
          <p:cNvSpPr>
            <a:spLocks noGrp="1"/>
          </p:cNvSpPr>
          <p:nvPr>
            <p:ph idx="1"/>
          </p:nvPr>
        </p:nvSpPr>
        <p:spPr/>
        <p:txBody>
          <a:bodyPr/>
          <a:lstStyle/>
          <a:p>
            <a:r>
              <a:rPr lang="en-US" dirty="0"/>
              <a:t>Adding more data is a kind of regularization</a:t>
            </a:r>
          </a:p>
          <a:p>
            <a:r>
              <a:rPr lang="en-US" dirty="0"/>
              <a:t>Pooling is a kind of regularization</a:t>
            </a:r>
          </a:p>
          <a:p>
            <a:r>
              <a:rPr lang="en-US" dirty="0"/>
              <a:t>Data augmentation is a kind of regularization</a:t>
            </a:r>
          </a:p>
        </p:txBody>
      </p:sp>
    </p:spTree>
    <p:extLst>
      <p:ext uri="{BB962C8B-B14F-4D97-AF65-F5344CB8AC3E}">
        <p14:creationId xmlns:p14="http://schemas.microsoft.com/office/powerpoint/2010/main" val="2899578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6347</TotalTime>
  <Words>4930</Words>
  <Application>Microsoft Office PowerPoint</Application>
  <PresentationFormat>On-screen Show (4:3)</PresentationFormat>
  <Paragraphs>738</Paragraphs>
  <Slides>121</Slides>
  <Notes>52</Notes>
  <HiddenSlides>11</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121</vt:i4>
      </vt:variant>
    </vt:vector>
  </HeadingPairs>
  <TitlesOfParts>
    <vt:vector size="131" baseType="lpstr">
      <vt:lpstr>Arial</vt:lpstr>
      <vt:lpstr>Calibri</vt:lpstr>
      <vt:lpstr>Calibri Light</vt:lpstr>
      <vt:lpstr>Cambria Math</vt:lpstr>
      <vt:lpstr>Comic Sans MS</vt:lpstr>
      <vt:lpstr>Office Theme</vt:lpstr>
      <vt:lpstr>Standard</vt:lpstr>
      <vt:lpstr>2_Office Theme</vt:lpstr>
      <vt:lpstr>3_Office Theme</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vt:lpstr>
      <vt:lpstr>PowerPoint Presentation</vt:lpstr>
      <vt:lpstr>PowerPoint Presentation</vt:lpstr>
      <vt:lpstr>PowerPoint Presentation</vt:lpstr>
      <vt:lpstr>PowerPoint Presentation</vt:lpstr>
      <vt:lpstr>PowerPoint Presentation</vt:lpstr>
      <vt:lpstr>Think-Pair-Share</vt:lpstr>
      <vt:lpstr>PowerPoint Presentation</vt:lpstr>
      <vt:lpstr>Our connectomics diagram</vt:lpstr>
      <vt:lpstr>Reading  architecture  diagrams</vt:lpstr>
      <vt:lpstr>AlexNet diagram (simplified)</vt:lpstr>
      <vt:lpstr>AlexNet diagram (simplified)</vt:lpstr>
      <vt:lpstr>AlexNet diagram (unsimplified)</vt:lpstr>
      <vt:lpstr>PowerPoint Presentation</vt:lpstr>
      <vt:lpstr>PowerPoint Presentation</vt:lpstr>
      <vt:lpstr>PowerPoint Presentation</vt:lpstr>
      <vt:lpstr>Multi-layer perceptron (MLP)</vt:lpstr>
      <vt:lpstr>PowerPoint Presentation</vt:lpstr>
      <vt:lpstr>PowerPoint Presentation</vt:lpstr>
      <vt:lpstr>PowerPoint Presentation</vt:lpstr>
      <vt:lpstr>Activation functions: Rectified Linear Unit</vt:lpstr>
      <vt:lpstr>PowerPoint Presentation</vt:lpstr>
      <vt:lpstr>PowerPoint Presentation</vt:lpstr>
      <vt:lpstr>PowerPoint Presentation</vt:lpstr>
      <vt:lpstr>PowerPoint Presentation</vt:lpstr>
      <vt:lpstr>PowerPoint Presentation</vt:lpstr>
      <vt:lpstr>PowerPoint Presentation</vt:lpstr>
      <vt:lpstr>Pooling is similar to downsampling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Neural Networks</vt:lpstr>
      <vt:lpstr>Gradient descent</vt:lpstr>
      <vt:lpstr>Gradient descent</vt:lpstr>
      <vt:lpstr>General approach</vt:lpstr>
      <vt:lpstr>General approach</vt:lpstr>
      <vt:lpstr>General approach</vt:lpstr>
      <vt:lpstr>General approach</vt:lpstr>
      <vt:lpstr>General approach</vt:lpstr>
      <vt:lpstr>Gradient descent</vt:lpstr>
      <vt:lpstr>Why would I use this over Least Squares?</vt:lpstr>
      <vt:lpstr>Why would I use this over Least Squares?</vt:lpstr>
      <vt:lpstr>Train NN with Gradient Descent</vt:lpstr>
      <vt:lpstr>Train NN with Gradient Descent</vt:lpstr>
      <vt:lpstr>PowerPoint Presentation</vt:lpstr>
      <vt:lpstr>What is an appropriate loss?</vt:lpstr>
      <vt:lpstr>Classification as probability</vt:lpstr>
      <vt:lpstr>Classification as probability</vt:lpstr>
      <vt:lpstr>PowerPoint Presentation</vt:lpstr>
      <vt:lpstr>Cross-entropy loss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Optimization demo</vt:lpstr>
      <vt:lpstr>PowerPoint Presentation</vt:lpstr>
      <vt:lpstr>PowerPoint Presentation</vt:lpstr>
      <vt:lpstr>PowerPoint Presentation</vt:lpstr>
      <vt:lpstr>PowerPoint Presentation</vt:lpstr>
      <vt:lpstr>PowerPoint Presentation</vt:lpstr>
      <vt:lpstr>PowerPoint Presentation</vt:lpstr>
      <vt:lpstr>Stochastic Gradient Descent</vt:lpstr>
      <vt:lpstr>Stochastic Gradient Descent</vt:lpstr>
      <vt:lpstr>Gradient descent oscillations</vt:lpstr>
      <vt:lpstr>Gradient descent oscillations</vt:lpstr>
      <vt:lpstr>Momentum</vt:lpstr>
      <vt:lpstr>PowerPoint Presentation</vt:lpstr>
      <vt:lpstr>But James…</vt:lpstr>
      <vt:lpstr>But James…</vt:lpstr>
      <vt:lpstr>But James…</vt:lpstr>
      <vt:lpstr>Nailing hyperparameters + trade-offs</vt:lpstr>
      <vt:lpstr>Lowering the learning rate = smaller steps in SGD</vt:lpstr>
      <vt:lpstr>Flat regions in energy landscape</vt:lpstr>
      <vt:lpstr>PowerPoint Presentation</vt:lpstr>
      <vt:lpstr>PowerPoint Presentation</vt:lpstr>
      <vt:lpstr>PowerPoint Presentation</vt:lpstr>
      <vt:lpstr>Problem of fitting</vt:lpstr>
      <vt:lpstr>Regularization</vt:lpstr>
      <vt:lpstr>Data fitting problem</vt:lpstr>
      <vt:lpstr>Which is better? Which is better a priori?</vt:lpstr>
      <vt:lpstr>Regularization</vt:lpstr>
      <vt:lpstr>Regularization:</vt:lpstr>
      <vt:lpstr>Both can describe the data…</vt:lpstr>
      <vt:lpstr>Regularization</vt:lpstr>
      <vt:lpstr>Regularization: Dropout</vt:lpstr>
      <vt:lpstr>Regularization</vt:lpstr>
      <vt:lpstr>Regularization: Dropout</vt:lpstr>
      <vt:lpstr>Regularization: Dropout</vt:lpstr>
      <vt:lpstr>Many forms of ‘regularization’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106</cp:revision>
  <dcterms:created xsi:type="dcterms:W3CDTF">2017-04-14T22:12:08Z</dcterms:created>
  <dcterms:modified xsi:type="dcterms:W3CDTF">2020-03-04T23:46:49Z</dcterms:modified>
</cp:coreProperties>
</file>