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1.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96" r:id="rId4"/>
    <p:sldMasterId id="2147483708" r:id="rId5"/>
  </p:sldMasterIdLst>
  <p:notesMasterIdLst>
    <p:notesMasterId r:id="rId179"/>
  </p:notesMasterIdLst>
  <p:sldIdLst>
    <p:sldId id="1112" r:id="rId6"/>
    <p:sldId id="1113" r:id="rId7"/>
    <p:sldId id="291" r:id="rId8"/>
    <p:sldId id="279" r:id="rId9"/>
    <p:sldId id="281" r:id="rId10"/>
    <p:sldId id="282" r:id="rId11"/>
    <p:sldId id="284" r:id="rId12"/>
    <p:sldId id="283" r:id="rId13"/>
    <p:sldId id="367" r:id="rId14"/>
    <p:sldId id="280" r:id="rId15"/>
    <p:sldId id="1114" r:id="rId16"/>
    <p:sldId id="863" r:id="rId17"/>
    <p:sldId id="372" r:id="rId18"/>
    <p:sldId id="362" r:id="rId19"/>
    <p:sldId id="373" r:id="rId20"/>
    <p:sldId id="374" r:id="rId21"/>
    <p:sldId id="316" r:id="rId22"/>
    <p:sldId id="371" r:id="rId23"/>
    <p:sldId id="314" r:id="rId24"/>
    <p:sldId id="261" r:id="rId25"/>
    <p:sldId id="286" r:id="rId26"/>
    <p:sldId id="287" r:id="rId27"/>
    <p:sldId id="317" r:id="rId28"/>
    <p:sldId id="304" r:id="rId29"/>
    <p:sldId id="305" r:id="rId30"/>
    <p:sldId id="306" r:id="rId31"/>
    <p:sldId id="258" r:id="rId32"/>
    <p:sldId id="297" r:id="rId33"/>
    <p:sldId id="264" r:id="rId34"/>
    <p:sldId id="299" r:id="rId35"/>
    <p:sldId id="303" r:id="rId36"/>
    <p:sldId id="381" r:id="rId37"/>
    <p:sldId id="901" r:id="rId38"/>
    <p:sldId id="375" r:id="rId39"/>
    <p:sldId id="376" r:id="rId40"/>
    <p:sldId id="292" r:id="rId41"/>
    <p:sldId id="309" r:id="rId42"/>
    <p:sldId id="310" r:id="rId43"/>
    <p:sldId id="308" r:id="rId44"/>
    <p:sldId id="318" r:id="rId45"/>
    <p:sldId id="369" r:id="rId46"/>
    <p:sldId id="370" r:id="rId47"/>
    <p:sldId id="377" r:id="rId48"/>
    <p:sldId id="266" r:id="rId49"/>
    <p:sldId id="320" r:id="rId50"/>
    <p:sldId id="327" r:id="rId51"/>
    <p:sldId id="321" r:id="rId52"/>
    <p:sldId id="322" r:id="rId53"/>
    <p:sldId id="904" r:id="rId54"/>
    <p:sldId id="324" r:id="rId55"/>
    <p:sldId id="325" r:id="rId56"/>
    <p:sldId id="326" r:id="rId57"/>
    <p:sldId id="331" r:id="rId58"/>
    <p:sldId id="269" r:id="rId59"/>
    <p:sldId id="333" r:id="rId60"/>
    <p:sldId id="332" r:id="rId61"/>
    <p:sldId id="328" r:id="rId62"/>
    <p:sldId id="511" r:id="rId63"/>
    <p:sldId id="293" r:id="rId64"/>
    <p:sldId id="510" r:id="rId65"/>
    <p:sldId id="512" r:id="rId66"/>
    <p:sldId id="323" r:id="rId67"/>
    <p:sldId id="506" r:id="rId68"/>
    <p:sldId id="507" r:id="rId69"/>
    <p:sldId id="504" r:id="rId70"/>
    <p:sldId id="505" r:id="rId71"/>
    <p:sldId id="902" r:id="rId72"/>
    <p:sldId id="525" r:id="rId73"/>
    <p:sldId id="342" r:id="rId74"/>
    <p:sldId id="341" r:id="rId75"/>
    <p:sldId id="495" r:id="rId76"/>
    <p:sldId id="378" r:id="rId77"/>
    <p:sldId id="379" r:id="rId78"/>
    <p:sldId id="380" r:id="rId79"/>
    <p:sldId id="339" r:id="rId80"/>
    <p:sldId id="335" r:id="rId81"/>
    <p:sldId id="336" r:id="rId82"/>
    <p:sldId id="337" r:id="rId83"/>
    <p:sldId id="338" r:id="rId84"/>
    <p:sldId id="340" r:id="rId85"/>
    <p:sldId id="526" r:id="rId86"/>
    <p:sldId id="865" r:id="rId87"/>
    <p:sldId id="288" r:id="rId88"/>
    <p:sldId id="460" r:id="rId89"/>
    <p:sldId id="461" r:id="rId90"/>
    <p:sldId id="457" r:id="rId91"/>
    <p:sldId id="289" r:id="rId92"/>
    <p:sldId id="290" r:id="rId93"/>
    <p:sldId id="467" r:id="rId94"/>
    <p:sldId id="468" r:id="rId95"/>
    <p:sldId id="464" r:id="rId96"/>
    <p:sldId id="866" r:id="rId97"/>
    <p:sldId id="875" r:id="rId98"/>
    <p:sldId id="876" r:id="rId99"/>
    <p:sldId id="465" r:id="rId100"/>
    <p:sldId id="877" r:id="rId101"/>
    <p:sldId id="311" r:id="rId102"/>
    <p:sldId id="312" r:id="rId103"/>
    <p:sldId id="472" r:id="rId104"/>
    <p:sldId id="475" r:id="rId105"/>
    <p:sldId id="474" r:id="rId106"/>
    <p:sldId id="476" r:id="rId107"/>
    <p:sldId id="477" r:id="rId108"/>
    <p:sldId id="478" r:id="rId109"/>
    <p:sldId id="313" r:id="rId110"/>
    <p:sldId id="466" r:id="rId111"/>
    <p:sldId id="878" r:id="rId112"/>
    <p:sldId id="469" r:id="rId113"/>
    <p:sldId id="315" r:id="rId114"/>
    <p:sldId id="879" r:id="rId115"/>
    <p:sldId id="470" r:id="rId116"/>
    <p:sldId id="527" r:id="rId117"/>
    <p:sldId id="880" r:id="rId118"/>
    <p:sldId id="471" r:id="rId119"/>
    <p:sldId id="479" r:id="rId120"/>
    <p:sldId id="881" r:id="rId121"/>
    <p:sldId id="319" r:id="rId122"/>
    <p:sldId id="882" r:id="rId123"/>
    <p:sldId id="883" r:id="rId124"/>
    <p:sldId id="884" r:id="rId125"/>
    <p:sldId id="885" r:id="rId126"/>
    <p:sldId id="886" r:id="rId127"/>
    <p:sldId id="887" r:id="rId128"/>
    <p:sldId id="484" r:id="rId129"/>
    <p:sldId id="888" r:id="rId130"/>
    <p:sldId id="889" r:id="rId131"/>
    <p:sldId id="433" r:id="rId132"/>
    <p:sldId id="890" r:id="rId133"/>
    <p:sldId id="329" r:id="rId134"/>
    <p:sldId id="482" r:id="rId135"/>
    <p:sldId id="903" r:id="rId136"/>
    <p:sldId id="480" r:id="rId137"/>
    <p:sldId id="481" r:id="rId138"/>
    <p:sldId id="434" r:id="rId139"/>
    <p:sldId id="435" r:id="rId140"/>
    <p:sldId id="436" r:id="rId141"/>
    <p:sldId id="437" r:id="rId142"/>
    <p:sldId id="438" r:id="rId143"/>
    <p:sldId id="439" r:id="rId144"/>
    <p:sldId id="516" r:id="rId145"/>
    <p:sldId id="517" r:id="rId146"/>
    <p:sldId id="518" r:id="rId147"/>
    <p:sldId id="519" r:id="rId148"/>
    <p:sldId id="520" r:id="rId149"/>
    <p:sldId id="905" r:id="rId150"/>
    <p:sldId id="521" r:id="rId151"/>
    <p:sldId id="522" r:id="rId152"/>
    <p:sldId id="528" r:id="rId153"/>
    <p:sldId id="524" r:id="rId154"/>
    <p:sldId id="529" r:id="rId155"/>
    <p:sldId id="530" r:id="rId156"/>
    <p:sldId id="891" r:id="rId157"/>
    <p:sldId id="892" r:id="rId158"/>
    <p:sldId id="893" r:id="rId159"/>
    <p:sldId id="894" r:id="rId160"/>
    <p:sldId id="895" r:id="rId161"/>
    <p:sldId id="896" r:id="rId162"/>
    <p:sldId id="897" r:id="rId163"/>
    <p:sldId id="343" r:id="rId164"/>
    <p:sldId id="344" r:id="rId165"/>
    <p:sldId id="345" r:id="rId166"/>
    <p:sldId id="446" r:id="rId167"/>
    <p:sldId id="347" r:id="rId168"/>
    <p:sldId id="348" r:id="rId169"/>
    <p:sldId id="354" r:id="rId170"/>
    <p:sldId id="898" r:id="rId171"/>
    <p:sldId id="899" r:id="rId172"/>
    <p:sldId id="330" r:id="rId173"/>
    <p:sldId id="352" r:id="rId174"/>
    <p:sldId id="353" r:id="rId175"/>
    <p:sldId id="900" r:id="rId176"/>
    <p:sldId id="483" r:id="rId177"/>
    <p:sldId id="490" r:id="rId1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CCA4F1C-8BEC-4B3E-B61F-E89B263F2B53}">
          <p14:sldIdLst>
            <p14:sldId id="1112"/>
            <p14:sldId id="1113"/>
          </p14:sldIdLst>
        </p14:section>
        <p14:section name="Untitled Section" id="{216BA7D4-EB4C-4B10-B703-358C535FAF12}">
          <p14:sldIdLst>
            <p14:sldId id="291"/>
            <p14:sldId id="279"/>
            <p14:sldId id="281"/>
            <p14:sldId id="282"/>
            <p14:sldId id="284"/>
            <p14:sldId id="283"/>
            <p14:sldId id="367"/>
            <p14:sldId id="280"/>
            <p14:sldId id="1114"/>
            <p14:sldId id="863"/>
          </p14:sldIdLst>
        </p14:section>
        <p14:section name="Beyond classic vision" id="{0B96BA2C-59A7-4B6B-B585-F4A0AE9C9BF9}">
          <p14:sldIdLst>
            <p14:sldId id="372"/>
            <p14:sldId id="362"/>
            <p14:sldId id="373"/>
            <p14:sldId id="374"/>
            <p14:sldId id="316"/>
            <p14:sldId id="371"/>
            <p14:sldId id="314"/>
            <p14:sldId id="261"/>
            <p14:sldId id="286"/>
            <p14:sldId id="287"/>
          </p14:sldIdLst>
        </p14:section>
        <p14:section name="Untitled Section" id="{0FB1CC86-58B8-4625-A464-3AD632243491}">
          <p14:sldIdLst>
            <p14:sldId id="317"/>
            <p14:sldId id="304"/>
            <p14:sldId id="305"/>
            <p14:sldId id="306"/>
            <p14:sldId id="258"/>
            <p14:sldId id="297"/>
            <p14:sldId id="264"/>
            <p14:sldId id="299"/>
            <p14:sldId id="303"/>
          </p14:sldIdLst>
        </p14:section>
        <p14:section name="Untitled Section" id="{6988EA47-9131-4AD7-82F0-476F8ED796AB}">
          <p14:sldIdLst>
            <p14:sldId id="381"/>
            <p14:sldId id="901"/>
            <p14:sldId id="375"/>
            <p14:sldId id="376"/>
            <p14:sldId id="292"/>
            <p14:sldId id="309"/>
            <p14:sldId id="310"/>
            <p14:sldId id="308"/>
            <p14:sldId id="318"/>
            <p14:sldId id="369"/>
            <p14:sldId id="370"/>
          </p14:sldIdLst>
        </p14:section>
        <p14:section name="Neural Networks" id="{2D3CA96E-D16B-4EAE-8FDF-61B9E945DCB3}">
          <p14:sldIdLst>
            <p14:sldId id="377"/>
            <p14:sldId id="266"/>
            <p14:sldId id="320"/>
            <p14:sldId id="327"/>
            <p14:sldId id="321"/>
            <p14:sldId id="322"/>
            <p14:sldId id="904"/>
            <p14:sldId id="324"/>
            <p14:sldId id="325"/>
            <p14:sldId id="326"/>
            <p14:sldId id="331"/>
            <p14:sldId id="269"/>
            <p14:sldId id="333"/>
            <p14:sldId id="332"/>
            <p14:sldId id="328"/>
            <p14:sldId id="511"/>
            <p14:sldId id="293"/>
            <p14:sldId id="510"/>
            <p14:sldId id="512"/>
            <p14:sldId id="323"/>
            <p14:sldId id="506"/>
            <p14:sldId id="507"/>
            <p14:sldId id="504"/>
            <p14:sldId id="505"/>
            <p14:sldId id="902"/>
            <p14:sldId id="525"/>
            <p14:sldId id="342"/>
            <p14:sldId id="341"/>
          </p14:sldIdLst>
        </p14:section>
        <p14:section name="ConvNets" id="{820424B9-EB45-49A1-93BD-87ACB2B40C7D}">
          <p14:sldIdLst>
            <p14:sldId id="495"/>
            <p14:sldId id="378"/>
            <p14:sldId id="379"/>
            <p14:sldId id="380"/>
            <p14:sldId id="339"/>
            <p14:sldId id="335"/>
            <p14:sldId id="336"/>
            <p14:sldId id="337"/>
            <p14:sldId id="338"/>
            <p14:sldId id="340"/>
            <p14:sldId id="526"/>
            <p14:sldId id="865"/>
            <p14:sldId id="288"/>
            <p14:sldId id="460"/>
            <p14:sldId id="461"/>
            <p14:sldId id="457"/>
            <p14:sldId id="289"/>
            <p14:sldId id="290"/>
            <p14:sldId id="467"/>
            <p14:sldId id="468"/>
            <p14:sldId id="464"/>
            <p14:sldId id="866"/>
            <p14:sldId id="875"/>
            <p14:sldId id="876"/>
            <p14:sldId id="465"/>
            <p14:sldId id="877"/>
            <p14:sldId id="311"/>
            <p14:sldId id="312"/>
            <p14:sldId id="472"/>
            <p14:sldId id="475"/>
            <p14:sldId id="474"/>
            <p14:sldId id="476"/>
            <p14:sldId id="477"/>
            <p14:sldId id="478"/>
            <p14:sldId id="313"/>
            <p14:sldId id="466"/>
            <p14:sldId id="878"/>
            <p14:sldId id="469"/>
            <p14:sldId id="315"/>
            <p14:sldId id="879"/>
            <p14:sldId id="470"/>
            <p14:sldId id="527"/>
            <p14:sldId id="880"/>
            <p14:sldId id="471"/>
            <p14:sldId id="479"/>
            <p14:sldId id="881"/>
            <p14:sldId id="319"/>
            <p14:sldId id="882"/>
            <p14:sldId id="883"/>
            <p14:sldId id="884"/>
            <p14:sldId id="885"/>
            <p14:sldId id="886"/>
            <p14:sldId id="887"/>
            <p14:sldId id="484"/>
            <p14:sldId id="888"/>
            <p14:sldId id="889"/>
            <p14:sldId id="433"/>
            <p14:sldId id="890"/>
            <p14:sldId id="329"/>
            <p14:sldId id="482"/>
            <p14:sldId id="903"/>
            <p14:sldId id="480"/>
            <p14:sldId id="481"/>
            <p14:sldId id="434"/>
            <p14:sldId id="435"/>
            <p14:sldId id="436"/>
            <p14:sldId id="437"/>
            <p14:sldId id="438"/>
            <p14:sldId id="439"/>
            <p14:sldId id="516"/>
            <p14:sldId id="517"/>
            <p14:sldId id="518"/>
            <p14:sldId id="519"/>
            <p14:sldId id="520"/>
            <p14:sldId id="905"/>
            <p14:sldId id="521"/>
            <p14:sldId id="522"/>
            <p14:sldId id="528"/>
            <p14:sldId id="524"/>
            <p14:sldId id="529"/>
            <p14:sldId id="530"/>
            <p14:sldId id="891"/>
            <p14:sldId id="892"/>
            <p14:sldId id="893"/>
            <p14:sldId id="894"/>
            <p14:sldId id="895"/>
            <p14:sldId id="896"/>
            <p14:sldId id="897"/>
            <p14:sldId id="343"/>
            <p14:sldId id="344"/>
            <p14:sldId id="345"/>
            <p14:sldId id="446"/>
            <p14:sldId id="347"/>
            <p14:sldId id="348"/>
            <p14:sldId id="354"/>
            <p14:sldId id="898"/>
            <p14:sldId id="899"/>
            <p14:sldId id="330"/>
            <p14:sldId id="352"/>
            <p14:sldId id="353"/>
            <p14:sldId id="900"/>
            <p14:sldId id="483"/>
            <p14:sldId id="49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358" autoAdjust="0"/>
    <p:restoredTop sz="80018" autoAdjust="0"/>
  </p:normalViewPr>
  <p:slideViewPr>
    <p:cSldViewPr snapToGrid="0">
      <p:cViewPr>
        <p:scale>
          <a:sx n="80" d="100"/>
          <a:sy n="80" d="100"/>
        </p:scale>
        <p:origin x="1986" y="240"/>
      </p:cViewPr>
      <p:guideLst/>
    </p:cSldViewPr>
  </p:slideViewPr>
  <p:notesTextViewPr>
    <p:cViewPr>
      <p:scale>
        <a:sx n="3" d="2"/>
        <a:sy n="3" d="2"/>
      </p:scale>
      <p:origin x="0" y="0"/>
    </p:cViewPr>
  </p:notesTextViewPr>
  <p:sorterViewPr>
    <p:cViewPr varScale="1">
      <p:scale>
        <a:sx n="1" d="1"/>
        <a:sy n="1" d="1"/>
      </p:scale>
      <p:origin x="0" y="-3186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5.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viewProps" Target="viewProps.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182" Type="http://schemas.openxmlformats.org/officeDocument/2006/relationships/theme" Target="theme/theme1.xml"/><Relationship Id="rId6" Type="http://schemas.openxmlformats.org/officeDocument/2006/relationships/slide" Target="slides/slide1.xml"/><Relationship Id="rId23" Type="http://schemas.openxmlformats.org/officeDocument/2006/relationships/slide" Target="slides/slide18.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slide" Target="slides/slide151.xml"/><Relationship Id="rId177" Type="http://schemas.openxmlformats.org/officeDocument/2006/relationships/slide" Target="slides/slide172.xml"/><Relationship Id="rId172" Type="http://schemas.openxmlformats.org/officeDocument/2006/relationships/slide" Target="slides/slide167.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slide" Target="slides/slide162.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183"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notesMaster" Target="notesMasters/notesMaster1.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4" Type="http://schemas.openxmlformats.org/officeDocument/2006/relationships/slideMaster" Target="slideMasters/slideMaster4.xml"/><Relationship Id="rId9" Type="http://schemas.openxmlformats.org/officeDocument/2006/relationships/slide" Target="slides/slide4.xml"/><Relationship Id="rId180" Type="http://schemas.openxmlformats.org/officeDocument/2006/relationships/presProps" Target="presProps.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 Type="http://schemas.openxmlformats.org/officeDocument/2006/relationships/slideMaster" Target="slideMasters/slideMaster1.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a:t>
          </a:r>
          <a:r>
            <a:rPr lang="en-US" dirty="0" err="1"/>
            <a:t>database+labels</a:t>
          </a:r>
          <a:r>
            <a:rPr lang="en-US" dirty="0"/>
            <a:t>)</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C1F415ED-F0BA-459A-BB09-5560BEAC4377}">
      <dgm:prSet phldrT="[Text]"/>
      <dgm:spPr/>
      <dgm:t>
        <a:bodyPr/>
        <a:lstStyle/>
        <a:p>
          <a:r>
            <a:rPr lang="en-US" dirty="0"/>
            <a:t>Filtering (gradients/transforms)</a:t>
          </a:r>
        </a:p>
      </dgm:t>
    </dgm:pt>
    <dgm:pt modelId="{A7D5AEA5-4D19-4967-A2E4-9F3D5C4E175D}" type="parTrans" cxnId="{90A09472-72D4-4366-B142-6F5EF132C443}">
      <dgm:prSet/>
      <dgm:spPr/>
      <dgm:t>
        <a:bodyPr/>
        <a:lstStyle/>
        <a:p>
          <a:endParaRPr lang="en-US"/>
        </a:p>
      </dgm:t>
    </dgm:pt>
    <dgm:pt modelId="{37DDA5AE-1E37-4CA4-A0BD-C8B37616EA0A}" type="sibTrans" cxnId="{90A09472-72D4-4366-B142-6F5EF132C443}">
      <dgm:prSet/>
      <dgm:spPr/>
      <dgm:t>
        <a:bodyPr/>
        <a:lstStyle/>
        <a:p>
          <a:endParaRPr lang="en-US"/>
        </a:p>
      </dgm:t>
    </dgm:pt>
    <dgm:pt modelId="{52F36AAC-C642-46EA-92D7-5A3525D8A0F2}">
      <dgm:prSet phldrT="[Text]"/>
      <dgm:spPr/>
      <dgm:t>
        <a:bodyPr/>
        <a:lstStyle/>
        <a:p>
          <a:r>
            <a:rPr lang="en-US" dirty="0"/>
            <a:t>Feature points (</a:t>
          </a:r>
          <a:r>
            <a:rPr lang="en-US" dirty="0" err="1"/>
            <a:t>saliency+description</a:t>
          </a:r>
          <a:r>
            <a:rPr lang="en-US"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8F787E2A-FB4F-46F1-9552-F7FDD3BB4340}">
      <dgm:prSet/>
      <dgm:spPr/>
      <dgm:t>
        <a:bodyPr/>
        <a:lstStyle/>
        <a:p>
          <a:r>
            <a:rPr lang="en-US" dirty="0"/>
            <a:t>Dictionary building (compression/quantization)</a:t>
          </a:r>
        </a:p>
      </dgm:t>
    </dgm:pt>
    <dgm:pt modelId="{B1AB2E9D-3AB5-47D2-A2E5-90272A97BA4B}" type="parTrans" cxnId="{0C4A44E4-BC60-48A6-842C-B61357D5FA1A}">
      <dgm:prSet/>
      <dgm:spPr/>
      <dgm:t>
        <a:bodyPr/>
        <a:lstStyle/>
        <a:p>
          <a:endParaRPr lang="en-US"/>
        </a:p>
      </dgm:t>
    </dgm:pt>
    <dgm:pt modelId="{35C1F243-B108-4372-9FB7-DB724D0F4006}" type="sibTrans" cxnId="{0C4A44E4-BC60-48A6-842C-B61357D5FA1A}">
      <dgm:prSet/>
      <dgm:spPr/>
      <dgm:t>
        <a:bodyPr/>
        <a:lstStyle/>
        <a:p>
          <a:endParaRPr lang="en-US"/>
        </a:p>
      </dgm:t>
    </dgm:pt>
    <dgm:pt modelId="{699A0CC5-E03B-45D5-8D3D-BBBB912CC913}">
      <dgm:prSet/>
      <dgm:spPr/>
      <dgm:t>
        <a:bodyPr/>
        <a:lstStyle/>
        <a:p>
          <a:r>
            <a:rPr lang="en-US" dirty="0"/>
            <a:t>Classifier (decision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A038528F-A0B6-4F65-9AC0-87F6545961C3}" type="pres">
      <dgm:prSet presAssocID="{1D7C6D57-89C2-4F64-BE26-5AFB7D7C1343}" presName="FiveNodes_1" presStyleLbl="node1" presStyleIdx="0" presStyleCnt="5">
        <dgm:presLayoutVars>
          <dgm:bulletEnabled val="1"/>
        </dgm:presLayoutVars>
      </dgm:prSet>
      <dgm:spPr/>
    </dgm:pt>
    <dgm:pt modelId="{A4CD2E78-DB27-4EF8-9185-F9223C2337DF}" type="pres">
      <dgm:prSet presAssocID="{1D7C6D57-89C2-4F64-BE26-5AFB7D7C1343}" presName="FiveNodes_2" presStyleLbl="node1" presStyleIdx="1" presStyleCnt="5">
        <dgm:presLayoutVars>
          <dgm:bulletEnabled val="1"/>
        </dgm:presLayoutVars>
      </dgm:prSet>
      <dgm:spPr/>
    </dgm:pt>
    <dgm:pt modelId="{DA492DC6-2502-4033-B180-8F1982FD5D63}" type="pres">
      <dgm:prSet presAssocID="{1D7C6D57-89C2-4F64-BE26-5AFB7D7C1343}" presName="FiveNodes_3" presStyleLbl="node1" presStyleIdx="2" presStyleCnt="5">
        <dgm:presLayoutVars>
          <dgm:bulletEnabled val="1"/>
        </dgm:presLayoutVars>
      </dgm:prSet>
      <dgm:spPr/>
    </dgm:pt>
    <dgm:pt modelId="{2047DD26-7918-4D4B-A714-EF880C32B090}" type="pres">
      <dgm:prSet presAssocID="{1D7C6D57-89C2-4F64-BE26-5AFB7D7C1343}" presName="FiveNodes_4" presStyleLbl="node1" presStyleIdx="3" presStyleCnt="5">
        <dgm:presLayoutVars>
          <dgm:bulletEnabled val="1"/>
        </dgm:presLayoutVars>
      </dgm:prSet>
      <dgm:spPr/>
    </dgm:pt>
    <dgm:pt modelId="{E8579449-CCCB-40ED-BF1C-345C876AABD8}" type="pres">
      <dgm:prSet presAssocID="{1D7C6D57-89C2-4F64-BE26-5AFB7D7C1343}" presName="FiveNodes_5" presStyleLbl="node1" presStyleIdx="4" presStyleCnt="5">
        <dgm:presLayoutVars>
          <dgm:bulletEnabled val="1"/>
        </dgm:presLayoutVars>
      </dgm:prSet>
      <dgm:spPr/>
    </dgm:pt>
    <dgm:pt modelId="{70E1BE95-D0BF-4382-AB66-B99B139B39E4}" type="pres">
      <dgm:prSet presAssocID="{1D7C6D57-89C2-4F64-BE26-5AFB7D7C1343}" presName="FiveConn_1-2" presStyleLbl="fgAccFollowNode1" presStyleIdx="0" presStyleCnt="4">
        <dgm:presLayoutVars>
          <dgm:bulletEnabled val="1"/>
        </dgm:presLayoutVars>
      </dgm:prSet>
      <dgm:spPr/>
    </dgm:pt>
    <dgm:pt modelId="{FFD4AAED-DA46-4EAA-8F2E-90C7BA9B4585}" type="pres">
      <dgm:prSet presAssocID="{1D7C6D57-89C2-4F64-BE26-5AFB7D7C1343}" presName="FiveConn_2-3" presStyleLbl="fgAccFollowNode1" presStyleIdx="1" presStyleCnt="4">
        <dgm:presLayoutVars>
          <dgm:bulletEnabled val="1"/>
        </dgm:presLayoutVars>
      </dgm:prSet>
      <dgm:spPr/>
    </dgm:pt>
    <dgm:pt modelId="{ACE63B16-40FF-4576-A3B9-914A790BA661}" type="pres">
      <dgm:prSet presAssocID="{1D7C6D57-89C2-4F64-BE26-5AFB7D7C1343}" presName="FiveConn_3-4" presStyleLbl="fgAccFollowNode1" presStyleIdx="2" presStyleCnt="4">
        <dgm:presLayoutVars>
          <dgm:bulletEnabled val="1"/>
        </dgm:presLayoutVars>
      </dgm:prSet>
      <dgm:spPr/>
    </dgm:pt>
    <dgm:pt modelId="{663B89FD-591D-448C-B2A7-E4212EFE14E7}" type="pres">
      <dgm:prSet presAssocID="{1D7C6D57-89C2-4F64-BE26-5AFB7D7C1343}" presName="FiveConn_4-5" presStyleLbl="fgAccFollowNode1" presStyleIdx="3" presStyleCnt="4">
        <dgm:presLayoutVars>
          <dgm:bulletEnabled val="1"/>
        </dgm:presLayoutVars>
      </dgm:prSet>
      <dgm:spPr/>
    </dgm:pt>
    <dgm:pt modelId="{D6A76FEE-B27A-445C-A405-34D3005239E5}" type="pres">
      <dgm:prSet presAssocID="{1D7C6D57-89C2-4F64-BE26-5AFB7D7C1343}" presName="FiveNodes_1_text" presStyleLbl="node1" presStyleIdx="4" presStyleCnt="5">
        <dgm:presLayoutVars>
          <dgm:bulletEnabled val="1"/>
        </dgm:presLayoutVars>
      </dgm:prSet>
      <dgm:spPr/>
    </dgm:pt>
    <dgm:pt modelId="{D732C15B-2B49-4458-9E06-F6CDFC0D9B12}" type="pres">
      <dgm:prSet presAssocID="{1D7C6D57-89C2-4F64-BE26-5AFB7D7C1343}" presName="FiveNodes_2_text" presStyleLbl="node1" presStyleIdx="4" presStyleCnt="5">
        <dgm:presLayoutVars>
          <dgm:bulletEnabled val="1"/>
        </dgm:presLayoutVars>
      </dgm:prSet>
      <dgm:spPr/>
    </dgm:pt>
    <dgm:pt modelId="{CA68C00A-43A0-4A31-86B0-3438239D6545}" type="pres">
      <dgm:prSet presAssocID="{1D7C6D57-89C2-4F64-BE26-5AFB7D7C1343}" presName="FiveNodes_3_text" presStyleLbl="node1" presStyleIdx="4" presStyleCnt="5">
        <dgm:presLayoutVars>
          <dgm:bulletEnabled val="1"/>
        </dgm:presLayoutVars>
      </dgm:prSet>
      <dgm:spPr/>
    </dgm:pt>
    <dgm:pt modelId="{87AC65A3-25E3-4608-87BF-9D9FC941BEAC}" type="pres">
      <dgm:prSet presAssocID="{1D7C6D57-89C2-4F64-BE26-5AFB7D7C1343}" presName="FiveNodes_4_text" presStyleLbl="node1" presStyleIdx="4" presStyleCnt="5">
        <dgm:presLayoutVars>
          <dgm:bulletEnabled val="1"/>
        </dgm:presLayoutVars>
      </dgm:prSet>
      <dgm:spPr/>
    </dgm:pt>
    <dgm:pt modelId="{D5B84F91-8D1F-4EA7-B1DA-A16EF344837A}" type="pres">
      <dgm:prSet presAssocID="{1D7C6D57-89C2-4F64-BE26-5AFB7D7C1343}" presName="FiveNodes_5_text" presStyleLbl="node1" presStyleIdx="4" presStyleCnt="5">
        <dgm:presLayoutVars>
          <dgm:bulletEnabled val="1"/>
        </dgm:presLayoutVars>
      </dgm:prSet>
      <dgm:spPr/>
    </dgm:pt>
  </dgm:ptLst>
  <dgm:cxnLst>
    <dgm:cxn modelId="{26EACD01-7C84-40BE-B768-308B1145071A}" type="presOf" srcId="{35C1F243-B108-4372-9FB7-DB724D0F4006}" destId="{663B89FD-591D-448C-B2A7-E4212EFE14E7}" srcOrd="0" destOrd="0" presId="urn:microsoft.com/office/officeart/2005/8/layout/vProcess5"/>
    <dgm:cxn modelId="{C06B0F02-784B-4C44-A2FD-F52B2F46487F}" type="presOf" srcId="{8F787E2A-FB4F-46F1-9552-F7FDD3BB4340}" destId="{2047DD26-7918-4D4B-A714-EF880C32B090}" srcOrd="0" destOrd="0" presId="urn:microsoft.com/office/officeart/2005/8/layout/vProcess5"/>
    <dgm:cxn modelId="{38DE7E0B-12C1-42A3-8650-4353B9B4E4E0}" srcId="{1D7C6D57-89C2-4F64-BE26-5AFB7D7C1343}" destId="{52F36AAC-C642-46EA-92D7-5A3525D8A0F2}" srcOrd="2" destOrd="0" parTransId="{443D956A-3BFD-4F8D-BD3B-69945044D05C}" sibTransId="{04F3E8B4-37BF-490D-8703-36A4AEA6B3D1}"/>
    <dgm:cxn modelId="{1FE2211C-FA3E-4D07-B8FC-2D5852733B19}" type="presOf" srcId="{C1F415ED-F0BA-459A-BB09-5560BEAC4377}" destId="{A4CD2E78-DB27-4EF8-9185-F9223C2337DF}" srcOrd="0" destOrd="0" presId="urn:microsoft.com/office/officeart/2005/8/layout/vProcess5"/>
    <dgm:cxn modelId="{0337BD3C-EEE2-4CC7-A8A1-B9D87F4A3E1E}" type="presOf" srcId="{3DEE863D-0DAA-4666-A60B-0029F75E3A28}" destId="{70E1BE95-D0BF-4382-AB66-B99B139B39E4}"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97C94667-2A15-4B60-AA6D-BDB1F5F5789A}" type="presOf" srcId="{45C45813-2FEF-4F3A-BE30-B9FBD0299550}" destId="{A038528F-A0B6-4F65-9AC0-87F6545961C3}" srcOrd="0" destOrd="0" presId="urn:microsoft.com/office/officeart/2005/8/layout/vProcess5"/>
    <dgm:cxn modelId="{90A09472-72D4-4366-B142-6F5EF132C443}" srcId="{1D7C6D57-89C2-4F64-BE26-5AFB7D7C1343}" destId="{C1F415ED-F0BA-459A-BB09-5560BEAC4377}" srcOrd="1" destOrd="0" parTransId="{A7D5AEA5-4D19-4967-A2E4-9F3D5C4E175D}" sibTransId="{37DDA5AE-1E37-4CA4-A0BD-C8B37616EA0A}"/>
    <dgm:cxn modelId="{54172996-74E3-4DA1-A4B8-D7536F3D4F5A}" type="presOf" srcId="{C1F415ED-F0BA-459A-BB09-5560BEAC4377}" destId="{D732C15B-2B49-4458-9E06-F6CDFC0D9B12}" srcOrd="1" destOrd="0" presId="urn:microsoft.com/office/officeart/2005/8/layout/vProcess5"/>
    <dgm:cxn modelId="{73C07298-7A49-4CC4-82DE-932A47E1AD24}" type="presOf" srcId="{699A0CC5-E03B-45D5-8D3D-BBBB912CC913}" destId="{E8579449-CCCB-40ED-BF1C-345C876AABD8}" srcOrd="0" destOrd="0" presId="urn:microsoft.com/office/officeart/2005/8/layout/vProcess5"/>
    <dgm:cxn modelId="{3A90E0AD-E64E-42A1-B75A-C4A715F4D9CA}" type="presOf" srcId="{04F3E8B4-37BF-490D-8703-36A4AEA6B3D1}" destId="{ACE63B16-40FF-4576-A3B9-914A790BA661}" srcOrd="0" destOrd="0" presId="urn:microsoft.com/office/officeart/2005/8/layout/vProcess5"/>
    <dgm:cxn modelId="{17BAC5AE-ABD8-4625-944D-385819AE3292}" srcId="{1D7C6D57-89C2-4F64-BE26-5AFB7D7C1343}" destId="{699A0CC5-E03B-45D5-8D3D-BBBB912CC913}" srcOrd="4" destOrd="0" parTransId="{FBD87908-00D0-4EAC-826F-77264D7C457F}" sibTransId="{43BB8AB2-B59E-40CA-B5E2-1352CB66963B}"/>
    <dgm:cxn modelId="{2935EFC2-E883-4285-9945-3EA48C1EAA5C}" type="presOf" srcId="{699A0CC5-E03B-45D5-8D3D-BBBB912CC913}" destId="{D5B84F91-8D1F-4EA7-B1DA-A16EF344837A}" srcOrd="1" destOrd="0" presId="urn:microsoft.com/office/officeart/2005/8/layout/vProcess5"/>
    <dgm:cxn modelId="{A2135EC3-420C-419E-B1AD-BCC677BF511A}" type="presOf" srcId="{52F36AAC-C642-46EA-92D7-5A3525D8A0F2}" destId="{DA492DC6-2502-4033-B180-8F1982FD5D63}" srcOrd="0" destOrd="0" presId="urn:microsoft.com/office/officeart/2005/8/layout/vProcess5"/>
    <dgm:cxn modelId="{46FD7AD0-0C65-48B5-BDD3-37AE68EE9DE4}" type="presOf" srcId="{52F36AAC-C642-46EA-92D7-5A3525D8A0F2}" destId="{CA68C00A-43A0-4A31-86B0-3438239D6545}" srcOrd="1" destOrd="0" presId="urn:microsoft.com/office/officeart/2005/8/layout/vProcess5"/>
    <dgm:cxn modelId="{BF9A32D5-2A9C-4B5E-9B70-9EF2C2653247}" type="presOf" srcId="{8F787E2A-FB4F-46F1-9552-F7FDD3BB4340}" destId="{87AC65A3-25E3-4608-87BF-9D9FC941BEAC}" srcOrd="1" destOrd="0" presId="urn:microsoft.com/office/officeart/2005/8/layout/vProcess5"/>
    <dgm:cxn modelId="{0C4A44E4-BC60-48A6-842C-B61357D5FA1A}" srcId="{1D7C6D57-89C2-4F64-BE26-5AFB7D7C1343}" destId="{8F787E2A-FB4F-46F1-9552-F7FDD3BB4340}" srcOrd="3" destOrd="0" parTransId="{B1AB2E9D-3AB5-47D2-A2E5-90272A97BA4B}" sibTransId="{35C1F243-B108-4372-9FB7-DB724D0F4006}"/>
    <dgm:cxn modelId="{3346A2E4-7EFF-4465-8081-B86FECD6938B}" type="presOf" srcId="{45C45813-2FEF-4F3A-BE30-B9FBD0299550}" destId="{D6A76FEE-B27A-445C-A405-34D3005239E5}" srcOrd="1"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7320ADEC-F220-4187-8AA5-C6A49E51C195}" type="presOf" srcId="{37DDA5AE-1E37-4CA4-A0BD-C8B37616EA0A}" destId="{FFD4AAED-DA46-4EAA-8F2E-90C7BA9B4585}"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A1781DBC-91AA-453E-B9B4-249D982DA49A}" type="presParOf" srcId="{8F6F832D-BC11-4B5A-B1A2-7416007569D6}" destId="{A038528F-A0B6-4F65-9AC0-87F6545961C3}" srcOrd="1" destOrd="0" presId="urn:microsoft.com/office/officeart/2005/8/layout/vProcess5"/>
    <dgm:cxn modelId="{BE6E8792-EF4B-40E9-9E90-B2BDC49AF01A}" type="presParOf" srcId="{8F6F832D-BC11-4B5A-B1A2-7416007569D6}" destId="{A4CD2E78-DB27-4EF8-9185-F9223C2337DF}" srcOrd="2" destOrd="0" presId="urn:microsoft.com/office/officeart/2005/8/layout/vProcess5"/>
    <dgm:cxn modelId="{5BAD64D7-C745-4D37-A64E-A0725B77C9BD}" type="presParOf" srcId="{8F6F832D-BC11-4B5A-B1A2-7416007569D6}" destId="{DA492DC6-2502-4033-B180-8F1982FD5D63}" srcOrd="3" destOrd="0" presId="urn:microsoft.com/office/officeart/2005/8/layout/vProcess5"/>
    <dgm:cxn modelId="{A42CBA71-846C-403C-8FCB-ABE6DCA2A9F2}" type="presParOf" srcId="{8F6F832D-BC11-4B5A-B1A2-7416007569D6}" destId="{2047DD26-7918-4D4B-A714-EF880C32B090}" srcOrd="4" destOrd="0" presId="urn:microsoft.com/office/officeart/2005/8/layout/vProcess5"/>
    <dgm:cxn modelId="{68C6D8EA-7E48-4650-AB99-B1D3F1984AD1}" type="presParOf" srcId="{8F6F832D-BC11-4B5A-B1A2-7416007569D6}" destId="{E8579449-CCCB-40ED-BF1C-345C876AABD8}" srcOrd="5" destOrd="0" presId="urn:microsoft.com/office/officeart/2005/8/layout/vProcess5"/>
    <dgm:cxn modelId="{DBF7B340-367F-40A1-B531-BA7EDCD6079F}" type="presParOf" srcId="{8F6F832D-BC11-4B5A-B1A2-7416007569D6}" destId="{70E1BE95-D0BF-4382-AB66-B99B139B39E4}" srcOrd="6" destOrd="0" presId="urn:microsoft.com/office/officeart/2005/8/layout/vProcess5"/>
    <dgm:cxn modelId="{3A6E2E9C-3E62-4527-9FD1-F9B78E65EFE1}" type="presParOf" srcId="{8F6F832D-BC11-4B5A-B1A2-7416007569D6}" destId="{FFD4AAED-DA46-4EAA-8F2E-90C7BA9B4585}" srcOrd="7" destOrd="0" presId="urn:microsoft.com/office/officeart/2005/8/layout/vProcess5"/>
    <dgm:cxn modelId="{F555EF85-ABFC-4427-893F-3240F34A8BD5}" type="presParOf" srcId="{8F6F832D-BC11-4B5A-B1A2-7416007569D6}" destId="{ACE63B16-40FF-4576-A3B9-914A790BA661}" srcOrd="8" destOrd="0" presId="urn:microsoft.com/office/officeart/2005/8/layout/vProcess5"/>
    <dgm:cxn modelId="{9588917B-3262-496E-9A29-2E2C874357DB}" type="presParOf" srcId="{8F6F832D-BC11-4B5A-B1A2-7416007569D6}" destId="{663B89FD-591D-448C-B2A7-E4212EFE14E7}" srcOrd="9" destOrd="0" presId="urn:microsoft.com/office/officeart/2005/8/layout/vProcess5"/>
    <dgm:cxn modelId="{EDE2911F-658C-4003-BA3C-DB7E07C263ED}" type="presParOf" srcId="{8F6F832D-BC11-4B5A-B1A2-7416007569D6}" destId="{D6A76FEE-B27A-445C-A405-34D3005239E5}" srcOrd="10" destOrd="0" presId="urn:microsoft.com/office/officeart/2005/8/layout/vProcess5"/>
    <dgm:cxn modelId="{97F3C5D7-4D54-47B7-A230-14E1EBD3EEC2}" type="presParOf" srcId="{8F6F832D-BC11-4B5A-B1A2-7416007569D6}" destId="{D732C15B-2B49-4458-9E06-F6CDFC0D9B12}" srcOrd="11" destOrd="0" presId="urn:microsoft.com/office/officeart/2005/8/layout/vProcess5"/>
    <dgm:cxn modelId="{9420CDD7-CBEB-4A47-BBC9-C6664336DA4D}" type="presParOf" srcId="{8F6F832D-BC11-4B5A-B1A2-7416007569D6}" destId="{CA68C00A-43A0-4A31-86B0-3438239D6545}" srcOrd="12" destOrd="0" presId="urn:microsoft.com/office/officeart/2005/8/layout/vProcess5"/>
    <dgm:cxn modelId="{84F66CD9-B9DF-425A-A866-47F7984CB65A}" type="presParOf" srcId="{8F6F832D-BC11-4B5A-B1A2-7416007569D6}" destId="{87AC65A3-25E3-4608-87BF-9D9FC941BEAC}" srcOrd="13" destOrd="0" presId="urn:microsoft.com/office/officeart/2005/8/layout/vProcess5"/>
    <dgm:cxn modelId="{CD5D56E1-CB42-41A2-A44B-ADEBF88247C2}" type="presParOf" srcId="{8F6F832D-BC11-4B5A-B1A2-7416007569D6}" destId="{D5B84F91-8D1F-4EA7-B1DA-A16EF344837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a:t>
          </a:r>
          <a:r>
            <a:rPr lang="en-US" dirty="0" err="1"/>
            <a:t>database+labels</a:t>
          </a:r>
          <a:r>
            <a:rPr lang="en-US" dirty="0"/>
            <a:t>)</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C1F415ED-F0BA-459A-BB09-5560BEAC4377}">
      <dgm:prSet phldrT="[Text]"/>
      <dgm:spPr/>
      <dgm:t>
        <a:bodyPr/>
        <a:lstStyle/>
        <a:p>
          <a:r>
            <a:rPr lang="en-US" dirty="0"/>
            <a:t>Filtering (gradients/transforms)</a:t>
          </a:r>
        </a:p>
      </dgm:t>
    </dgm:pt>
    <dgm:pt modelId="{A7D5AEA5-4D19-4967-A2E4-9F3D5C4E175D}" type="parTrans" cxnId="{90A09472-72D4-4366-B142-6F5EF132C443}">
      <dgm:prSet/>
      <dgm:spPr/>
      <dgm:t>
        <a:bodyPr/>
        <a:lstStyle/>
        <a:p>
          <a:endParaRPr lang="en-US"/>
        </a:p>
      </dgm:t>
    </dgm:pt>
    <dgm:pt modelId="{37DDA5AE-1E37-4CA4-A0BD-C8B37616EA0A}" type="sibTrans" cxnId="{90A09472-72D4-4366-B142-6F5EF132C443}">
      <dgm:prSet/>
      <dgm:spPr/>
      <dgm:t>
        <a:bodyPr/>
        <a:lstStyle/>
        <a:p>
          <a:endParaRPr lang="en-US"/>
        </a:p>
      </dgm:t>
    </dgm:pt>
    <dgm:pt modelId="{52F36AAC-C642-46EA-92D7-5A3525D8A0F2}">
      <dgm:prSet phldrT="[Text]"/>
      <dgm:spPr/>
      <dgm:t>
        <a:bodyPr/>
        <a:lstStyle/>
        <a:p>
          <a:r>
            <a:rPr lang="en-US" dirty="0"/>
            <a:t>Feature points (</a:t>
          </a:r>
          <a:r>
            <a:rPr lang="en-US" dirty="0" err="1"/>
            <a:t>saliency+description</a:t>
          </a:r>
          <a:r>
            <a:rPr lang="en-US"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8F787E2A-FB4F-46F1-9552-F7FDD3BB4340}">
      <dgm:prSet/>
      <dgm:spPr/>
      <dgm:t>
        <a:bodyPr/>
        <a:lstStyle/>
        <a:p>
          <a:r>
            <a:rPr lang="en-US" dirty="0"/>
            <a:t>Dictionary building (compression/quantization)</a:t>
          </a:r>
        </a:p>
      </dgm:t>
    </dgm:pt>
    <dgm:pt modelId="{B1AB2E9D-3AB5-47D2-A2E5-90272A97BA4B}" type="parTrans" cxnId="{0C4A44E4-BC60-48A6-842C-B61357D5FA1A}">
      <dgm:prSet/>
      <dgm:spPr/>
      <dgm:t>
        <a:bodyPr/>
        <a:lstStyle/>
        <a:p>
          <a:endParaRPr lang="en-US"/>
        </a:p>
      </dgm:t>
    </dgm:pt>
    <dgm:pt modelId="{35C1F243-B108-4372-9FB7-DB724D0F4006}" type="sibTrans" cxnId="{0C4A44E4-BC60-48A6-842C-B61357D5FA1A}">
      <dgm:prSet/>
      <dgm:spPr/>
      <dgm:t>
        <a:bodyPr/>
        <a:lstStyle/>
        <a:p>
          <a:endParaRPr lang="en-US"/>
        </a:p>
      </dgm:t>
    </dgm:pt>
    <dgm:pt modelId="{699A0CC5-E03B-45D5-8D3D-BBBB912CC913}">
      <dgm:prSet/>
      <dgm:spPr/>
      <dgm:t>
        <a:bodyPr/>
        <a:lstStyle/>
        <a:p>
          <a:r>
            <a:rPr lang="en-US" dirty="0"/>
            <a:t>Classifier (decision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A038528F-A0B6-4F65-9AC0-87F6545961C3}" type="pres">
      <dgm:prSet presAssocID="{1D7C6D57-89C2-4F64-BE26-5AFB7D7C1343}" presName="FiveNodes_1" presStyleLbl="node1" presStyleIdx="0" presStyleCnt="5">
        <dgm:presLayoutVars>
          <dgm:bulletEnabled val="1"/>
        </dgm:presLayoutVars>
      </dgm:prSet>
      <dgm:spPr/>
    </dgm:pt>
    <dgm:pt modelId="{A4CD2E78-DB27-4EF8-9185-F9223C2337DF}" type="pres">
      <dgm:prSet presAssocID="{1D7C6D57-89C2-4F64-BE26-5AFB7D7C1343}" presName="FiveNodes_2" presStyleLbl="node1" presStyleIdx="1" presStyleCnt="5">
        <dgm:presLayoutVars>
          <dgm:bulletEnabled val="1"/>
        </dgm:presLayoutVars>
      </dgm:prSet>
      <dgm:spPr/>
    </dgm:pt>
    <dgm:pt modelId="{DA492DC6-2502-4033-B180-8F1982FD5D63}" type="pres">
      <dgm:prSet presAssocID="{1D7C6D57-89C2-4F64-BE26-5AFB7D7C1343}" presName="FiveNodes_3" presStyleLbl="node1" presStyleIdx="2" presStyleCnt="5">
        <dgm:presLayoutVars>
          <dgm:bulletEnabled val="1"/>
        </dgm:presLayoutVars>
      </dgm:prSet>
      <dgm:spPr/>
    </dgm:pt>
    <dgm:pt modelId="{2047DD26-7918-4D4B-A714-EF880C32B090}" type="pres">
      <dgm:prSet presAssocID="{1D7C6D57-89C2-4F64-BE26-5AFB7D7C1343}" presName="FiveNodes_4" presStyleLbl="node1" presStyleIdx="3" presStyleCnt="5">
        <dgm:presLayoutVars>
          <dgm:bulletEnabled val="1"/>
        </dgm:presLayoutVars>
      </dgm:prSet>
      <dgm:spPr/>
    </dgm:pt>
    <dgm:pt modelId="{E8579449-CCCB-40ED-BF1C-345C876AABD8}" type="pres">
      <dgm:prSet presAssocID="{1D7C6D57-89C2-4F64-BE26-5AFB7D7C1343}" presName="FiveNodes_5" presStyleLbl="node1" presStyleIdx="4" presStyleCnt="5">
        <dgm:presLayoutVars>
          <dgm:bulletEnabled val="1"/>
        </dgm:presLayoutVars>
      </dgm:prSet>
      <dgm:spPr/>
    </dgm:pt>
    <dgm:pt modelId="{70E1BE95-D0BF-4382-AB66-B99B139B39E4}" type="pres">
      <dgm:prSet presAssocID="{1D7C6D57-89C2-4F64-BE26-5AFB7D7C1343}" presName="FiveConn_1-2" presStyleLbl="fgAccFollowNode1" presStyleIdx="0" presStyleCnt="4">
        <dgm:presLayoutVars>
          <dgm:bulletEnabled val="1"/>
        </dgm:presLayoutVars>
      </dgm:prSet>
      <dgm:spPr/>
    </dgm:pt>
    <dgm:pt modelId="{FFD4AAED-DA46-4EAA-8F2E-90C7BA9B4585}" type="pres">
      <dgm:prSet presAssocID="{1D7C6D57-89C2-4F64-BE26-5AFB7D7C1343}" presName="FiveConn_2-3" presStyleLbl="fgAccFollowNode1" presStyleIdx="1" presStyleCnt="4">
        <dgm:presLayoutVars>
          <dgm:bulletEnabled val="1"/>
        </dgm:presLayoutVars>
      </dgm:prSet>
      <dgm:spPr/>
    </dgm:pt>
    <dgm:pt modelId="{ACE63B16-40FF-4576-A3B9-914A790BA661}" type="pres">
      <dgm:prSet presAssocID="{1D7C6D57-89C2-4F64-BE26-5AFB7D7C1343}" presName="FiveConn_3-4" presStyleLbl="fgAccFollowNode1" presStyleIdx="2" presStyleCnt="4">
        <dgm:presLayoutVars>
          <dgm:bulletEnabled val="1"/>
        </dgm:presLayoutVars>
      </dgm:prSet>
      <dgm:spPr/>
    </dgm:pt>
    <dgm:pt modelId="{663B89FD-591D-448C-B2A7-E4212EFE14E7}" type="pres">
      <dgm:prSet presAssocID="{1D7C6D57-89C2-4F64-BE26-5AFB7D7C1343}" presName="FiveConn_4-5" presStyleLbl="fgAccFollowNode1" presStyleIdx="3" presStyleCnt="4">
        <dgm:presLayoutVars>
          <dgm:bulletEnabled val="1"/>
        </dgm:presLayoutVars>
      </dgm:prSet>
      <dgm:spPr/>
    </dgm:pt>
    <dgm:pt modelId="{D6A76FEE-B27A-445C-A405-34D3005239E5}" type="pres">
      <dgm:prSet presAssocID="{1D7C6D57-89C2-4F64-BE26-5AFB7D7C1343}" presName="FiveNodes_1_text" presStyleLbl="node1" presStyleIdx="4" presStyleCnt="5">
        <dgm:presLayoutVars>
          <dgm:bulletEnabled val="1"/>
        </dgm:presLayoutVars>
      </dgm:prSet>
      <dgm:spPr/>
    </dgm:pt>
    <dgm:pt modelId="{D732C15B-2B49-4458-9E06-F6CDFC0D9B12}" type="pres">
      <dgm:prSet presAssocID="{1D7C6D57-89C2-4F64-BE26-5AFB7D7C1343}" presName="FiveNodes_2_text" presStyleLbl="node1" presStyleIdx="4" presStyleCnt="5">
        <dgm:presLayoutVars>
          <dgm:bulletEnabled val="1"/>
        </dgm:presLayoutVars>
      </dgm:prSet>
      <dgm:spPr/>
    </dgm:pt>
    <dgm:pt modelId="{CA68C00A-43A0-4A31-86B0-3438239D6545}" type="pres">
      <dgm:prSet presAssocID="{1D7C6D57-89C2-4F64-BE26-5AFB7D7C1343}" presName="FiveNodes_3_text" presStyleLbl="node1" presStyleIdx="4" presStyleCnt="5">
        <dgm:presLayoutVars>
          <dgm:bulletEnabled val="1"/>
        </dgm:presLayoutVars>
      </dgm:prSet>
      <dgm:spPr/>
    </dgm:pt>
    <dgm:pt modelId="{87AC65A3-25E3-4608-87BF-9D9FC941BEAC}" type="pres">
      <dgm:prSet presAssocID="{1D7C6D57-89C2-4F64-BE26-5AFB7D7C1343}" presName="FiveNodes_4_text" presStyleLbl="node1" presStyleIdx="4" presStyleCnt="5">
        <dgm:presLayoutVars>
          <dgm:bulletEnabled val="1"/>
        </dgm:presLayoutVars>
      </dgm:prSet>
      <dgm:spPr/>
    </dgm:pt>
    <dgm:pt modelId="{D5B84F91-8D1F-4EA7-B1DA-A16EF344837A}" type="pres">
      <dgm:prSet presAssocID="{1D7C6D57-89C2-4F64-BE26-5AFB7D7C1343}" presName="FiveNodes_5_text" presStyleLbl="node1" presStyleIdx="4" presStyleCnt="5">
        <dgm:presLayoutVars>
          <dgm:bulletEnabled val="1"/>
        </dgm:presLayoutVars>
      </dgm:prSet>
      <dgm:spPr/>
    </dgm:pt>
  </dgm:ptLst>
  <dgm:cxnLst>
    <dgm:cxn modelId="{26EACD01-7C84-40BE-B768-308B1145071A}" type="presOf" srcId="{35C1F243-B108-4372-9FB7-DB724D0F4006}" destId="{663B89FD-591D-448C-B2A7-E4212EFE14E7}" srcOrd="0" destOrd="0" presId="urn:microsoft.com/office/officeart/2005/8/layout/vProcess5"/>
    <dgm:cxn modelId="{C06B0F02-784B-4C44-A2FD-F52B2F46487F}" type="presOf" srcId="{8F787E2A-FB4F-46F1-9552-F7FDD3BB4340}" destId="{2047DD26-7918-4D4B-A714-EF880C32B090}" srcOrd="0" destOrd="0" presId="urn:microsoft.com/office/officeart/2005/8/layout/vProcess5"/>
    <dgm:cxn modelId="{38DE7E0B-12C1-42A3-8650-4353B9B4E4E0}" srcId="{1D7C6D57-89C2-4F64-BE26-5AFB7D7C1343}" destId="{52F36AAC-C642-46EA-92D7-5A3525D8A0F2}" srcOrd="2" destOrd="0" parTransId="{443D956A-3BFD-4F8D-BD3B-69945044D05C}" sibTransId="{04F3E8B4-37BF-490D-8703-36A4AEA6B3D1}"/>
    <dgm:cxn modelId="{1FE2211C-FA3E-4D07-B8FC-2D5852733B19}" type="presOf" srcId="{C1F415ED-F0BA-459A-BB09-5560BEAC4377}" destId="{A4CD2E78-DB27-4EF8-9185-F9223C2337DF}" srcOrd="0" destOrd="0" presId="urn:microsoft.com/office/officeart/2005/8/layout/vProcess5"/>
    <dgm:cxn modelId="{0337BD3C-EEE2-4CC7-A8A1-B9D87F4A3E1E}" type="presOf" srcId="{3DEE863D-0DAA-4666-A60B-0029F75E3A28}" destId="{70E1BE95-D0BF-4382-AB66-B99B139B39E4}"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97C94667-2A15-4B60-AA6D-BDB1F5F5789A}" type="presOf" srcId="{45C45813-2FEF-4F3A-BE30-B9FBD0299550}" destId="{A038528F-A0B6-4F65-9AC0-87F6545961C3}" srcOrd="0" destOrd="0" presId="urn:microsoft.com/office/officeart/2005/8/layout/vProcess5"/>
    <dgm:cxn modelId="{90A09472-72D4-4366-B142-6F5EF132C443}" srcId="{1D7C6D57-89C2-4F64-BE26-5AFB7D7C1343}" destId="{C1F415ED-F0BA-459A-BB09-5560BEAC4377}" srcOrd="1" destOrd="0" parTransId="{A7D5AEA5-4D19-4967-A2E4-9F3D5C4E175D}" sibTransId="{37DDA5AE-1E37-4CA4-A0BD-C8B37616EA0A}"/>
    <dgm:cxn modelId="{54172996-74E3-4DA1-A4B8-D7536F3D4F5A}" type="presOf" srcId="{C1F415ED-F0BA-459A-BB09-5560BEAC4377}" destId="{D732C15B-2B49-4458-9E06-F6CDFC0D9B12}" srcOrd="1" destOrd="0" presId="urn:microsoft.com/office/officeart/2005/8/layout/vProcess5"/>
    <dgm:cxn modelId="{73C07298-7A49-4CC4-82DE-932A47E1AD24}" type="presOf" srcId="{699A0CC5-E03B-45D5-8D3D-BBBB912CC913}" destId="{E8579449-CCCB-40ED-BF1C-345C876AABD8}" srcOrd="0" destOrd="0" presId="urn:microsoft.com/office/officeart/2005/8/layout/vProcess5"/>
    <dgm:cxn modelId="{3A90E0AD-E64E-42A1-B75A-C4A715F4D9CA}" type="presOf" srcId="{04F3E8B4-37BF-490D-8703-36A4AEA6B3D1}" destId="{ACE63B16-40FF-4576-A3B9-914A790BA661}" srcOrd="0" destOrd="0" presId="urn:microsoft.com/office/officeart/2005/8/layout/vProcess5"/>
    <dgm:cxn modelId="{17BAC5AE-ABD8-4625-944D-385819AE3292}" srcId="{1D7C6D57-89C2-4F64-BE26-5AFB7D7C1343}" destId="{699A0CC5-E03B-45D5-8D3D-BBBB912CC913}" srcOrd="4" destOrd="0" parTransId="{FBD87908-00D0-4EAC-826F-77264D7C457F}" sibTransId="{43BB8AB2-B59E-40CA-B5E2-1352CB66963B}"/>
    <dgm:cxn modelId="{2935EFC2-E883-4285-9945-3EA48C1EAA5C}" type="presOf" srcId="{699A0CC5-E03B-45D5-8D3D-BBBB912CC913}" destId="{D5B84F91-8D1F-4EA7-B1DA-A16EF344837A}" srcOrd="1" destOrd="0" presId="urn:microsoft.com/office/officeart/2005/8/layout/vProcess5"/>
    <dgm:cxn modelId="{A2135EC3-420C-419E-B1AD-BCC677BF511A}" type="presOf" srcId="{52F36AAC-C642-46EA-92D7-5A3525D8A0F2}" destId="{DA492DC6-2502-4033-B180-8F1982FD5D63}" srcOrd="0" destOrd="0" presId="urn:microsoft.com/office/officeart/2005/8/layout/vProcess5"/>
    <dgm:cxn modelId="{46FD7AD0-0C65-48B5-BDD3-37AE68EE9DE4}" type="presOf" srcId="{52F36AAC-C642-46EA-92D7-5A3525D8A0F2}" destId="{CA68C00A-43A0-4A31-86B0-3438239D6545}" srcOrd="1" destOrd="0" presId="urn:microsoft.com/office/officeart/2005/8/layout/vProcess5"/>
    <dgm:cxn modelId="{BF9A32D5-2A9C-4B5E-9B70-9EF2C2653247}" type="presOf" srcId="{8F787E2A-FB4F-46F1-9552-F7FDD3BB4340}" destId="{87AC65A3-25E3-4608-87BF-9D9FC941BEAC}" srcOrd="1" destOrd="0" presId="urn:microsoft.com/office/officeart/2005/8/layout/vProcess5"/>
    <dgm:cxn modelId="{0C4A44E4-BC60-48A6-842C-B61357D5FA1A}" srcId="{1D7C6D57-89C2-4F64-BE26-5AFB7D7C1343}" destId="{8F787E2A-FB4F-46F1-9552-F7FDD3BB4340}" srcOrd="3" destOrd="0" parTransId="{B1AB2E9D-3AB5-47D2-A2E5-90272A97BA4B}" sibTransId="{35C1F243-B108-4372-9FB7-DB724D0F4006}"/>
    <dgm:cxn modelId="{3346A2E4-7EFF-4465-8081-B86FECD6938B}" type="presOf" srcId="{45C45813-2FEF-4F3A-BE30-B9FBD0299550}" destId="{D6A76FEE-B27A-445C-A405-34D3005239E5}" srcOrd="1"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7320ADEC-F220-4187-8AA5-C6A49E51C195}" type="presOf" srcId="{37DDA5AE-1E37-4CA4-A0BD-C8B37616EA0A}" destId="{FFD4AAED-DA46-4EAA-8F2E-90C7BA9B4585}"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A1781DBC-91AA-453E-B9B4-249D982DA49A}" type="presParOf" srcId="{8F6F832D-BC11-4B5A-B1A2-7416007569D6}" destId="{A038528F-A0B6-4F65-9AC0-87F6545961C3}" srcOrd="1" destOrd="0" presId="urn:microsoft.com/office/officeart/2005/8/layout/vProcess5"/>
    <dgm:cxn modelId="{BE6E8792-EF4B-40E9-9E90-B2BDC49AF01A}" type="presParOf" srcId="{8F6F832D-BC11-4B5A-B1A2-7416007569D6}" destId="{A4CD2E78-DB27-4EF8-9185-F9223C2337DF}" srcOrd="2" destOrd="0" presId="urn:microsoft.com/office/officeart/2005/8/layout/vProcess5"/>
    <dgm:cxn modelId="{5BAD64D7-C745-4D37-A64E-A0725B77C9BD}" type="presParOf" srcId="{8F6F832D-BC11-4B5A-B1A2-7416007569D6}" destId="{DA492DC6-2502-4033-B180-8F1982FD5D63}" srcOrd="3" destOrd="0" presId="urn:microsoft.com/office/officeart/2005/8/layout/vProcess5"/>
    <dgm:cxn modelId="{A42CBA71-846C-403C-8FCB-ABE6DCA2A9F2}" type="presParOf" srcId="{8F6F832D-BC11-4B5A-B1A2-7416007569D6}" destId="{2047DD26-7918-4D4B-A714-EF880C32B090}" srcOrd="4" destOrd="0" presId="urn:microsoft.com/office/officeart/2005/8/layout/vProcess5"/>
    <dgm:cxn modelId="{68C6D8EA-7E48-4650-AB99-B1D3F1984AD1}" type="presParOf" srcId="{8F6F832D-BC11-4B5A-B1A2-7416007569D6}" destId="{E8579449-CCCB-40ED-BF1C-345C876AABD8}" srcOrd="5" destOrd="0" presId="urn:microsoft.com/office/officeart/2005/8/layout/vProcess5"/>
    <dgm:cxn modelId="{DBF7B340-367F-40A1-B531-BA7EDCD6079F}" type="presParOf" srcId="{8F6F832D-BC11-4B5A-B1A2-7416007569D6}" destId="{70E1BE95-D0BF-4382-AB66-B99B139B39E4}" srcOrd="6" destOrd="0" presId="urn:microsoft.com/office/officeart/2005/8/layout/vProcess5"/>
    <dgm:cxn modelId="{3A6E2E9C-3E62-4527-9FD1-F9B78E65EFE1}" type="presParOf" srcId="{8F6F832D-BC11-4B5A-B1A2-7416007569D6}" destId="{FFD4AAED-DA46-4EAA-8F2E-90C7BA9B4585}" srcOrd="7" destOrd="0" presId="urn:microsoft.com/office/officeart/2005/8/layout/vProcess5"/>
    <dgm:cxn modelId="{F555EF85-ABFC-4427-893F-3240F34A8BD5}" type="presParOf" srcId="{8F6F832D-BC11-4B5A-B1A2-7416007569D6}" destId="{ACE63B16-40FF-4576-A3B9-914A790BA661}" srcOrd="8" destOrd="0" presId="urn:microsoft.com/office/officeart/2005/8/layout/vProcess5"/>
    <dgm:cxn modelId="{9588917B-3262-496E-9A29-2E2C874357DB}" type="presParOf" srcId="{8F6F832D-BC11-4B5A-B1A2-7416007569D6}" destId="{663B89FD-591D-448C-B2A7-E4212EFE14E7}" srcOrd="9" destOrd="0" presId="urn:microsoft.com/office/officeart/2005/8/layout/vProcess5"/>
    <dgm:cxn modelId="{EDE2911F-658C-4003-BA3C-DB7E07C263ED}" type="presParOf" srcId="{8F6F832D-BC11-4B5A-B1A2-7416007569D6}" destId="{D6A76FEE-B27A-445C-A405-34D3005239E5}" srcOrd="10" destOrd="0" presId="urn:microsoft.com/office/officeart/2005/8/layout/vProcess5"/>
    <dgm:cxn modelId="{97F3C5D7-4D54-47B7-A230-14E1EBD3EEC2}" type="presParOf" srcId="{8F6F832D-BC11-4B5A-B1A2-7416007569D6}" destId="{D732C15B-2B49-4458-9E06-F6CDFC0D9B12}" srcOrd="11" destOrd="0" presId="urn:microsoft.com/office/officeart/2005/8/layout/vProcess5"/>
    <dgm:cxn modelId="{9420CDD7-CBEB-4A47-BBC9-C6664336DA4D}" type="presParOf" srcId="{8F6F832D-BC11-4B5A-B1A2-7416007569D6}" destId="{CA68C00A-43A0-4A31-86B0-3438239D6545}" srcOrd="12" destOrd="0" presId="urn:microsoft.com/office/officeart/2005/8/layout/vProcess5"/>
    <dgm:cxn modelId="{84F66CD9-B9DF-425A-A866-47F7984CB65A}" type="presParOf" srcId="{8F6F832D-BC11-4B5A-B1A2-7416007569D6}" destId="{87AC65A3-25E3-4608-87BF-9D9FC941BEAC}" srcOrd="13" destOrd="0" presId="urn:microsoft.com/office/officeart/2005/8/layout/vProcess5"/>
    <dgm:cxn modelId="{CD5D56E1-CB42-41A2-A44B-ADEBF88247C2}" type="presParOf" srcId="{8F6F832D-BC11-4B5A-B1A2-7416007569D6}" destId="{D5B84F91-8D1F-4EA7-B1DA-A16EF344837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a:t>
          </a:r>
          <a:r>
            <a:rPr lang="en-US" dirty="0" err="1"/>
            <a:t>database+labels</a:t>
          </a:r>
          <a:r>
            <a:rPr lang="en-US" dirty="0"/>
            <a:t>)</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C1F415ED-F0BA-459A-BB09-5560BEAC4377}">
      <dgm:prSet phldrT="[Text]"/>
      <dgm:spPr/>
      <dgm:t>
        <a:bodyPr/>
        <a:lstStyle/>
        <a:p>
          <a:r>
            <a:rPr lang="en-US" dirty="0"/>
            <a:t>Filtering (gradients/transforms)</a:t>
          </a:r>
        </a:p>
      </dgm:t>
    </dgm:pt>
    <dgm:pt modelId="{A7D5AEA5-4D19-4967-A2E4-9F3D5C4E175D}" type="parTrans" cxnId="{90A09472-72D4-4366-B142-6F5EF132C443}">
      <dgm:prSet/>
      <dgm:spPr/>
      <dgm:t>
        <a:bodyPr/>
        <a:lstStyle/>
        <a:p>
          <a:endParaRPr lang="en-US"/>
        </a:p>
      </dgm:t>
    </dgm:pt>
    <dgm:pt modelId="{37DDA5AE-1E37-4CA4-A0BD-C8B37616EA0A}" type="sibTrans" cxnId="{90A09472-72D4-4366-B142-6F5EF132C443}">
      <dgm:prSet/>
      <dgm:spPr/>
      <dgm:t>
        <a:bodyPr/>
        <a:lstStyle/>
        <a:p>
          <a:endParaRPr lang="en-US"/>
        </a:p>
      </dgm:t>
    </dgm:pt>
    <dgm:pt modelId="{52F36AAC-C642-46EA-92D7-5A3525D8A0F2}">
      <dgm:prSet phldrT="[Text]"/>
      <dgm:spPr/>
      <dgm:t>
        <a:bodyPr/>
        <a:lstStyle/>
        <a:p>
          <a:r>
            <a:rPr lang="en-US" dirty="0"/>
            <a:t>Feature points (</a:t>
          </a:r>
          <a:r>
            <a:rPr lang="en-US" dirty="0" err="1"/>
            <a:t>saliency+description</a:t>
          </a:r>
          <a:r>
            <a:rPr lang="en-US"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8F787E2A-FB4F-46F1-9552-F7FDD3BB4340}">
      <dgm:prSet/>
      <dgm:spPr/>
      <dgm:t>
        <a:bodyPr/>
        <a:lstStyle/>
        <a:p>
          <a:r>
            <a:rPr lang="en-US" dirty="0"/>
            <a:t>Dictionary building (compression/quantization)</a:t>
          </a:r>
        </a:p>
      </dgm:t>
    </dgm:pt>
    <dgm:pt modelId="{B1AB2E9D-3AB5-47D2-A2E5-90272A97BA4B}" type="parTrans" cxnId="{0C4A44E4-BC60-48A6-842C-B61357D5FA1A}">
      <dgm:prSet/>
      <dgm:spPr/>
      <dgm:t>
        <a:bodyPr/>
        <a:lstStyle/>
        <a:p>
          <a:endParaRPr lang="en-US"/>
        </a:p>
      </dgm:t>
    </dgm:pt>
    <dgm:pt modelId="{35C1F243-B108-4372-9FB7-DB724D0F4006}" type="sibTrans" cxnId="{0C4A44E4-BC60-48A6-842C-B61357D5FA1A}">
      <dgm:prSet/>
      <dgm:spPr/>
      <dgm:t>
        <a:bodyPr/>
        <a:lstStyle/>
        <a:p>
          <a:endParaRPr lang="en-US"/>
        </a:p>
      </dgm:t>
    </dgm:pt>
    <dgm:pt modelId="{699A0CC5-E03B-45D5-8D3D-BBBB912CC913}">
      <dgm:prSet/>
      <dgm:spPr/>
      <dgm:t>
        <a:bodyPr/>
        <a:lstStyle/>
        <a:p>
          <a:r>
            <a:rPr lang="en-US" dirty="0"/>
            <a:t>Classifier (decision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A038528F-A0B6-4F65-9AC0-87F6545961C3}" type="pres">
      <dgm:prSet presAssocID="{1D7C6D57-89C2-4F64-BE26-5AFB7D7C1343}" presName="FiveNodes_1" presStyleLbl="node1" presStyleIdx="0" presStyleCnt="5">
        <dgm:presLayoutVars>
          <dgm:bulletEnabled val="1"/>
        </dgm:presLayoutVars>
      </dgm:prSet>
      <dgm:spPr/>
    </dgm:pt>
    <dgm:pt modelId="{A4CD2E78-DB27-4EF8-9185-F9223C2337DF}" type="pres">
      <dgm:prSet presAssocID="{1D7C6D57-89C2-4F64-BE26-5AFB7D7C1343}" presName="FiveNodes_2" presStyleLbl="node1" presStyleIdx="1" presStyleCnt="5">
        <dgm:presLayoutVars>
          <dgm:bulletEnabled val="1"/>
        </dgm:presLayoutVars>
      </dgm:prSet>
      <dgm:spPr/>
    </dgm:pt>
    <dgm:pt modelId="{DA492DC6-2502-4033-B180-8F1982FD5D63}" type="pres">
      <dgm:prSet presAssocID="{1D7C6D57-89C2-4F64-BE26-5AFB7D7C1343}" presName="FiveNodes_3" presStyleLbl="node1" presStyleIdx="2" presStyleCnt="5">
        <dgm:presLayoutVars>
          <dgm:bulletEnabled val="1"/>
        </dgm:presLayoutVars>
      </dgm:prSet>
      <dgm:spPr/>
    </dgm:pt>
    <dgm:pt modelId="{2047DD26-7918-4D4B-A714-EF880C32B090}" type="pres">
      <dgm:prSet presAssocID="{1D7C6D57-89C2-4F64-BE26-5AFB7D7C1343}" presName="FiveNodes_4" presStyleLbl="node1" presStyleIdx="3" presStyleCnt="5">
        <dgm:presLayoutVars>
          <dgm:bulletEnabled val="1"/>
        </dgm:presLayoutVars>
      </dgm:prSet>
      <dgm:spPr/>
    </dgm:pt>
    <dgm:pt modelId="{E8579449-CCCB-40ED-BF1C-345C876AABD8}" type="pres">
      <dgm:prSet presAssocID="{1D7C6D57-89C2-4F64-BE26-5AFB7D7C1343}" presName="FiveNodes_5" presStyleLbl="node1" presStyleIdx="4" presStyleCnt="5">
        <dgm:presLayoutVars>
          <dgm:bulletEnabled val="1"/>
        </dgm:presLayoutVars>
      </dgm:prSet>
      <dgm:spPr/>
    </dgm:pt>
    <dgm:pt modelId="{70E1BE95-D0BF-4382-AB66-B99B139B39E4}" type="pres">
      <dgm:prSet presAssocID="{1D7C6D57-89C2-4F64-BE26-5AFB7D7C1343}" presName="FiveConn_1-2" presStyleLbl="fgAccFollowNode1" presStyleIdx="0" presStyleCnt="4">
        <dgm:presLayoutVars>
          <dgm:bulletEnabled val="1"/>
        </dgm:presLayoutVars>
      </dgm:prSet>
      <dgm:spPr/>
    </dgm:pt>
    <dgm:pt modelId="{FFD4AAED-DA46-4EAA-8F2E-90C7BA9B4585}" type="pres">
      <dgm:prSet presAssocID="{1D7C6D57-89C2-4F64-BE26-5AFB7D7C1343}" presName="FiveConn_2-3" presStyleLbl="fgAccFollowNode1" presStyleIdx="1" presStyleCnt="4">
        <dgm:presLayoutVars>
          <dgm:bulletEnabled val="1"/>
        </dgm:presLayoutVars>
      </dgm:prSet>
      <dgm:spPr/>
    </dgm:pt>
    <dgm:pt modelId="{ACE63B16-40FF-4576-A3B9-914A790BA661}" type="pres">
      <dgm:prSet presAssocID="{1D7C6D57-89C2-4F64-BE26-5AFB7D7C1343}" presName="FiveConn_3-4" presStyleLbl="fgAccFollowNode1" presStyleIdx="2" presStyleCnt="4">
        <dgm:presLayoutVars>
          <dgm:bulletEnabled val="1"/>
        </dgm:presLayoutVars>
      </dgm:prSet>
      <dgm:spPr/>
    </dgm:pt>
    <dgm:pt modelId="{663B89FD-591D-448C-B2A7-E4212EFE14E7}" type="pres">
      <dgm:prSet presAssocID="{1D7C6D57-89C2-4F64-BE26-5AFB7D7C1343}" presName="FiveConn_4-5" presStyleLbl="fgAccFollowNode1" presStyleIdx="3" presStyleCnt="4">
        <dgm:presLayoutVars>
          <dgm:bulletEnabled val="1"/>
        </dgm:presLayoutVars>
      </dgm:prSet>
      <dgm:spPr/>
    </dgm:pt>
    <dgm:pt modelId="{D6A76FEE-B27A-445C-A405-34D3005239E5}" type="pres">
      <dgm:prSet presAssocID="{1D7C6D57-89C2-4F64-BE26-5AFB7D7C1343}" presName="FiveNodes_1_text" presStyleLbl="node1" presStyleIdx="4" presStyleCnt="5">
        <dgm:presLayoutVars>
          <dgm:bulletEnabled val="1"/>
        </dgm:presLayoutVars>
      </dgm:prSet>
      <dgm:spPr/>
    </dgm:pt>
    <dgm:pt modelId="{D732C15B-2B49-4458-9E06-F6CDFC0D9B12}" type="pres">
      <dgm:prSet presAssocID="{1D7C6D57-89C2-4F64-BE26-5AFB7D7C1343}" presName="FiveNodes_2_text" presStyleLbl="node1" presStyleIdx="4" presStyleCnt="5">
        <dgm:presLayoutVars>
          <dgm:bulletEnabled val="1"/>
        </dgm:presLayoutVars>
      </dgm:prSet>
      <dgm:spPr/>
    </dgm:pt>
    <dgm:pt modelId="{CA68C00A-43A0-4A31-86B0-3438239D6545}" type="pres">
      <dgm:prSet presAssocID="{1D7C6D57-89C2-4F64-BE26-5AFB7D7C1343}" presName="FiveNodes_3_text" presStyleLbl="node1" presStyleIdx="4" presStyleCnt="5">
        <dgm:presLayoutVars>
          <dgm:bulletEnabled val="1"/>
        </dgm:presLayoutVars>
      </dgm:prSet>
      <dgm:spPr/>
    </dgm:pt>
    <dgm:pt modelId="{87AC65A3-25E3-4608-87BF-9D9FC941BEAC}" type="pres">
      <dgm:prSet presAssocID="{1D7C6D57-89C2-4F64-BE26-5AFB7D7C1343}" presName="FiveNodes_4_text" presStyleLbl="node1" presStyleIdx="4" presStyleCnt="5">
        <dgm:presLayoutVars>
          <dgm:bulletEnabled val="1"/>
        </dgm:presLayoutVars>
      </dgm:prSet>
      <dgm:spPr/>
    </dgm:pt>
    <dgm:pt modelId="{D5B84F91-8D1F-4EA7-B1DA-A16EF344837A}" type="pres">
      <dgm:prSet presAssocID="{1D7C6D57-89C2-4F64-BE26-5AFB7D7C1343}" presName="FiveNodes_5_text" presStyleLbl="node1" presStyleIdx="4" presStyleCnt="5">
        <dgm:presLayoutVars>
          <dgm:bulletEnabled val="1"/>
        </dgm:presLayoutVars>
      </dgm:prSet>
      <dgm:spPr/>
    </dgm:pt>
  </dgm:ptLst>
  <dgm:cxnLst>
    <dgm:cxn modelId="{26EACD01-7C84-40BE-B768-308B1145071A}" type="presOf" srcId="{35C1F243-B108-4372-9FB7-DB724D0F4006}" destId="{663B89FD-591D-448C-B2A7-E4212EFE14E7}" srcOrd="0" destOrd="0" presId="urn:microsoft.com/office/officeart/2005/8/layout/vProcess5"/>
    <dgm:cxn modelId="{C06B0F02-784B-4C44-A2FD-F52B2F46487F}" type="presOf" srcId="{8F787E2A-FB4F-46F1-9552-F7FDD3BB4340}" destId="{2047DD26-7918-4D4B-A714-EF880C32B090}" srcOrd="0" destOrd="0" presId="urn:microsoft.com/office/officeart/2005/8/layout/vProcess5"/>
    <dgm:cxn modelId="{38DE7E0B-12C1-42A3-8650-4353B9B4E4E0}" srcId="{1D7C6D57-89C2-4F64-BE26-5AFB7D7C1343}" destId="{52F36AAC-C642-46EA-92D7-5A3525D8A0F2}" srcOrd="2" destOrd="0" parTransId="{443D956A-3BFD-4F8D-BD3B-69945044D05C}" sibTransId="{04F3E8B4-37BF-490D-8703-36A4AEA6B3D1}"/>
    <dgm:cxn modelId="{1FE2211C-FA3E-4D07-B8FC-2D5852733B19}" type="presOf" srcId="{C1F415ED-F0BA-459A-BB09-5560BEAC4377}" destId="{A4CD2E78-DB27-4EF8-9185-F9223C2337DF}" srcOrd="0" destOrd="0" presId="urn:microsoft.com/office/officeart/2005/8/layout/vProcess5"/>
    <dgm:cxn modelId="{0337BD3C-EEE2-4CC7-A8A1-B9D87F4A3E1E}" type="presOf" srcId="{3DEE863D-0DAA-4666-A60B-0029F75E3A28}" destId="{70E1BE95-D0BF-4382-AB66-B99B139B39E4}"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97C94667-2A15-4B60-AA6D-BDB1F5F5789A}" type="presOf" srcId="{45C45813-2FEF-4F3A-BE30-B9FBD0299550}" destId="{A038528F-A0B6-4F65-9AC0-87F6545961C3}" srcOrd="0" destOrd="0" presId="urn:microsoft.com/office/officeart/2005/8/layout/vProcess5"/>
    <dgm:cxn modelId="{90A09472-72D4-4366-B142-6F5EF132C443}" srcId="{1D7C6D57-89C2-4F64-BE26-5AFB7D7C1343}" destId="{C1F415ED-F0BA-459A-BB09-5560BEAC4377}" srcOrd="1" destOrd="0" parTransId="{A7D5AEA5-4D19-4967-A2E4-9F3D5C4E175D}" sibTransId="{37DDA5AE-1E37-4CA4-A0BD-C8B37616EA0A}"/>
    <dgm:cxn modelId="{54172996-74E3-4DA1-A4B8-D7536F3D4F5A}" type="presOf" srcId="{C1F415ED-F0BA-459A-BB09-5560BEAC4377}" destId="{D732C15B-2B49-4458-9E06-F6CDFC0D9B12}" srcOrd="1" destOrd="0" presId="urn:microsoft.com/office/officeart/2005/8/layout/vProcess5"/>
    <dgm:cxn modelId="{73C07298-7A49-4CC4-82DE-932A47E1AD24}" type="presOf" srcId="{699A0CC5-E03B-45D5-8D3D-BBBB912CC913}" destId="{E8579449-CCCB-40ED-BF1C-345C876AABD8}" srcOrd="0" destOrd="0" presId="urn:microsoft.com/office/officeart/2005/8/layout/vProcess5"/>
    <dgm:cxn modelId="{3A90E0AD-E64E-42A1-B75A-C4A715F4D9CA}" type="presOf" srcId="{04F3E8B4-37BF-490D-8703-36A4AEA6B3D1}" destId="{ACE63B16-40FF-4576-A3B9-914A790BA661}" srcOrd="0" destOrd="0" presId="urn:microsoft.com/office/officeart/2005/8/layout/vProcess5"/>
    <dgm:cxn modelId="{17BAC5AE-ABD8-4625-944D-385819AE3292}" srcId="{1D7C6D57-89C2-4F64-BE26-5AFB7D7C1343}" destId="{699A0CC5-E03B-45D5-8D3D-BBBB912CC913}" srcOrd="4" destOrd="0" parTransId="{FBD87908-00D0-4EAC-826F-77264D7C457F}" sibTransId="{43BB8AB2-B59E-40CA-B5E2-1352CB66963B}"/>
    <dgm:cxn modelId="{2935EFC2-E883-4285-9945-3EA48C1EAA5C}" type="presOf" srcId="{699A0CC5-E03B-45D5-8D3D-BBBB912CC913}" destId="{D5B84F91-8D1F-4EA7-B1DA-A16EF344837A}" srcOrd="1" destOrd="0" presId="urn:microsoft.com/office/officeart/2005/8/layout/vProcess5"/>
    <dgm:cxn modelId="{A2135EC3-420C-419E-B1AD-BCC677BF511A}" type="presOf" srcId="{52F36AAC-C642-46EA-92D7-5A3525D8A0F2}" destId="{DA492DC6-2502-4033-B180-8F1982FD5D63}" srcOrd="0" destOrd="0" presId="urn:microsoft.com/office/officeart/2005/8/layout/vProcess5"/>
    <dgm:cxn modelId="{46FD7AD0-0C65-48B5-BDD3-37AE68EE9DE4}" type="presOf" srcId="{52F36AAC-C642-46EA-92D7-5A3525D8A0F2}" destId="{CA68C00A-43A0-4A31-86B0-3438239D6545}" srcOrd="1" destOrd="0" presId="urn:microsoft.com/office/officeart/2005/8/layout/vProcess5"/>
    <dgm:cxn modelId="{BF9A32D5-2A9C-4B5E-9B70-9EF2C2653247}" type="presOf" srcId="{8F787E2A-FB4F-46F1-9552-F7FDD3BB4340}" destId="{87AC65A3-25E3-4608-87BF-9D9FC941BEAC}" srcOrd="1" destOrd="0" presId="urn:microsoft.com/office/officeart/2005/8/layout/vProcess5"/>
    <dgm:cxn modelId="{0C4A44E4-BC60-48A6-842C-B61357D5FA1A}" srcId="{1D7C6D57-89C2-4F64-BE26-5AFB7D7C1343}" destId="{8F787E2A-FB4F-46F1-9552-F7FDD3BB4340}" srcOrd="3" destOrd="0" parTransId="{B1AB2E9D-3AB5-47D2-A2E5-90272A97BA4B}" sibTransId="{35C1F243-B108-4372-9FB7-DB724D0F4006}"/>
    <dgm:cxn modelId="{3346A2E4-7EFF-4465-8081-B86FECD6938B}" type="presOf" srcId="{45C45813-2FEF-4F3A-BE30-B9FBD0299550}" destId="{D6A76FEE-B27A-445C-A405-34D3005239E5}" srcOrd="1"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7320ADEC-F220-4187-8AA5-C6A49E51C195}" type="presOf" srcId="{37DDA5AE-1E37-4CA4-A0BD-C8B37616EA0A}" destId="{FFD4AAED-DA46-4EAA-8F2E-90C7BA9B4585}"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A1781DBC-91AA-453E-B9B4-249D982DA49A}" type="presParOf" srcId="{8F6F832D-BC11-4B5A-B1A2-7416007569D6}" destId="{A038528F-A0B6-4F65-9AC0-87F6545961C3}" srcOrd="1" destOrd="0" presId="urn:microsoft.com/office/officeart/2005/8/layout/vProcess5"/>
    <dgm:cxn modelId="{BE6E8792-EF4B-40E9-9E90-B2BDC49AF01A}" type="presParOf" srcId="{8F6F832D-BC11-4B5A-B1A2-7416007569D6}" destId="{A4CD2E78-DB27-4EF8-9185-F9223C2337DF}" srcOrd="2" destOrd="0" presId="urn:microsoft.com/office/officeart/2005/8/layout/vProcess5"/>
    <dgm:cxn modelId="{5BAD64D7-C745-4D37-A64E-A0725B77C9BD}" type="presParOf" srcId="{8F6F832D-BC11-4B5A-B1A2-7416007569D6}" destId="{DA492DC6-2502-4033-B180-8F1982FD5D63}" srcOrd="3" destOrd="0" presId="urn:microsoft.com/office/officeart/2005/8/layout/vProcess5"/>
    <dgm:cxn modelId="{A42CBA71-846C-403C-8FCB-ABE6DCA2A9F2}" type="presParOf" srcId="{8F6F832D-BC11-4B5A-B1A2-7416007569D6}" destId="{2047DD26-7918-4D4B-A714-EF880C32B090}" srcOrd="4" destOrd="0" presId="urn:microsoft.com/office/officeart/2005/8/layout/vProcess5"/>
    <dgm:cxn modelId="{68C6D8EA-7E48-4650-AB99-B1D3F1984AD1}" type="presParOf" srcId="{8F6F832D-BC11-4B5A-B1A2-7416007569D6}" destId="{E8579449-CCCB-40ED-BF1C-345C876AABD8}" srcOrd="5" destOrd="0" presId="urn:microsoft.com/office/officeart/2005/8/layout/vProcess5"/>
    <dgm:cxn modelId="{DBF7B340-367F-40A1-B531-BA7EDCD6079F}" type="presParOf" srcId="{8F6F832D-BC11-4B5A-B1A2-7416007569D6}" destId="{70E1BE95-D0BF-4382-AB66-B99B139B39E4}" srcOrd="6" destOrd="0" presId="urn:microsoft.com/office/officeart/2005/8/layout/vProcess5"/>
    <dgm:cxn modelId="{3A6E2E9C-3E62-4527-9FD1-F9B78E65EFE1}" type="presParOf" srcId="{8F6F832D-BC11-4B5A-B1A2-7416007569D6}" destId="{FFD4AAED-DA46-4EAA-8F2E-90C7BA9B4585}" srcOrd="7" destOrd="0" presId="urn:microsoft.com/office/officeart/2005/8/layout/vProcess5"/>
    <dgm:cxn modelId="{F555EF85-ABFC-4427-893F-3240F34A8BD5}" type="presParOf" srcId="{8F6F832D-BC11-4B5A-B1A2-7416007569D6}" destId="{ACE63B16-40FF-4576-A3B9-914A790BA661}" srcOrd="8" destOrd="0" presId="urn:microsoft.com/office/officeart/2005/8/layout/vProcess5"/>
    <dgm:cxn modelId="{9588917B-3262-496E-9A29-2E2C874357DB}" type="presParOf" srcId="{8F6F832D-BC11-4B5A-B1A2-7416007569D6}" destId="{663B89FD-591D-448C-B2A7-E4212EFE14E7}" srcOrd="9" destOrd="0" presId="urn:microsoft.com/office/officeart/2005/8/layout/vProcess5"/>
    <dgm:cxn modelId="{EDE2911F-658C-4003-BA3C-DB7E07C263ED}" type="presParOf" srcId="{8F6F832D-BC11-4B5A-B1A2-7416007569D6}" destId="{D6A76FEE-B27A-445C-A405-34D3005239E5}" srcOrd="10" destOrd="0" presId="urn:microsoft.com/office/officeart/2005/8/layout/vProcess5"/>
    <dgm:cxn modelId="{97F3C5D7-4D54-47B7-A230-14E1EBD3EEC2}" type="presParOf" srcId="{8F6F832D-BC11-4B5A-B1A2-7416007569D6}" destId="{D732C15B-2B49-4458-9E06-F6CDFC0D9B12}" srcOrd="11" destOrd="0" presId="urn:microsoft.com/office/officeart/2005/8/layout/vProcess5"/>
    <dgm:cxn modelId="{9420CDD7-CBEB-4A47-BBC9-C6664336DA4D}" type="presParOf" srcId="{8F6F832D-BC11-4B5A-B1A2-7416007569D6}" destId="{CA68C00A-43A0-4A31-86B0-3438239D6545}" srcOrd="12" destOrd="0" presId="urn:microsoft.com/office/officeart/2005/8/layout/vProcess5"/>
    <dgm:cxn modelId="{84F66CD9-B9DF-425A-A866-47F7984CB65A}" type="presParOf" srcId="{8F6F832D-BC11-4B5A-B1A2-7416007569D6}" destId="{87AC65A3-25E3-4608-87BF-9D9FC941BEAC}" srcOrd="13" destOrd="0" presId="urn:microsoft.com/office/officeart/2005/8/layout/vProcess5"/>
    <dgm:cxn modelId="{CD5D56E1-CB42-41A2-A44B-ADEBF88247C2}" type="presParOf" srcId="{8F6F832D-BC11-4B5A-B1A2-7416007569D6}" destId="{D5B84F91-8D1F-4EA7-B1DA-A16EF344837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(+database)</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C1F415ED-F0BA-459A-BB09-5560BEAC4377}">
      <dgm:prSet phldrT="[Text]"/>
      <dgm:spPr/>
      <dgm:t>
        <a:bodyPr/>
        <a:lstStyle/>
        <a:p>
          <a:r>
            <a:rPr lang="en-US" dirty="0"/>
            <a:t>Filtering (gradients/transforms)</a:t>
          </a:r>
        </a:p>
      </dgm:t>
    </dgm:pt>
    <dgm:pt modelId="{A7D5AEA5-4D19-4967-A2E4-9F3D5C4E175D}" type="parTrans" cxnId="{90A09472-72D4-4366-B142-6F5EF132C443}">
      <dgm:prSet/>
      <dgm:spPr/>
      <dgm:t>
        <a:bodyPr/>
        <a:lstStyle/>
        <a:p>
          <a:endParaRPr lang="en-US"/>
        </a:p>
      </dgm:t>
    </dgm:pt>
    <dgm:pt modelId="{37DDA5AE-1E37-4CA4-A0BD-C8B37616EA0A}" type="sibTrans" cxnId="{90A09472-72D4-4366-B142-6F5EF132C443}">
      <dgm:prSet/>
      <dgm:spPr/>
      <dgm:t>
        <a:bodyPr/>
        <a:lstStyle/>
        <a:p>
          <a:endParaRPr lang="en-US"/>
        </a:p>
      </dgm:t>
    </dgm:pt>
    <dgm:pt modelId="{52F36AAC-C642-46EA-92D7-5A3525D8A0F2}">
      <dgm:prSet phldrT="[Text]"/>
      <dgm:spPr/>
      <dgm:t>
        <a:bodyPr/>
        <a:lstStyle/>
        <a:p>
          <a:r>
            <a:rPr lang="en-US" dirty="0"/>
            <a:t>Feature points (</a:t>
          </a:r>
          <a:r>
            <a:rPr lang="en-US" dirty="0" err="1"/>
            <a:t>saliency+description</a:t>
          </a:r>
          <a:r>
            <a:rPr lang="en-US"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8F787E2A-FB4F-46F1-9552-F7FDD3BB4340}">
      <dgm:prSet/>
      <dgm:spPr/>
      <dgm:t>
        <a:bodyPr/>
        <a:lstStyle/>
        <a:p>
          <a:r>
            <a:rPr lang="en-US" dirty="0"/>
            <a:t>Dictionary building (compression/quantization)</a:t>
          </a:r>
        </a:p>
      </dgm:t>
    </dgm:pt>
    <dgm:pt modelId="{B1AB2E9D-3AB5-47D2-A2E5-90272A97BA4B}" type="parTrans" cxnId="{0C4A44E4-BC60-48A6-842C-B61357D5FA1A}">
      <dgm:prSet/>
      <dgm:spPr/>
      <dgm:t>
        <a:bodyPr/>
        <a:lstStyle/>
        <a:p>
          <a:endParaRPr lang="en-US"/>
        </a:p>
      </dgm:t>
    </dgm:pt>
    <dgm:pt modelId="{35C1F243-B108-4372-9FB7-DB724D0F4006}" type="sibTrans" cxnId="{0C4A44E4-BC60-48A6-842C-B61357D5FA1A}">
      <dgm:prSet/>
      <dgm:spPr/>
      <dgm:t>
        <a:bodyPr/>
        <a:lstStyle/>
        <a:p>
          <a:endParaRPr lang="en-US"/>
        </a:p>
      </dgm:t>
    </dgm:pt>
    <dgm:pt modelId="{699A0CC5-E03B-45D5-8D3D-BBBB912CC913}">
      <dgm:prSet/>
      <dgm:spPr/>
      <dgm:t>
        <a:bodyPr/>
        <a:lstStyle/>
        <a:p>
          <a:r>
            <a:rPr lang="en-US" dirty="0"/>
            <a:t>Classifier (decision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A038528F-A0B6-4F65-9AC0-87F6545961C3}" type="pres">
      <dgm:prSet presAssocID="{1D7C6D57-89C2-4F64-BE26-5AFB7D7C1343}" presName="FiveNodes_1" presStyleLbl="node1" presStyleIdx="0" presStyleCnt="5">
        <dgm:presLayoutVars>
          <dgm:bulletEnabled val="1"/>
        </dgm:presLayoutVars>
      </dgm:prSet>
      <dgm:spPr/>
    </dgm:pt>
    <dgm:pt modelId="{A4CD2E78-DB27-4EF8-9185-F9223C2337DF}" type="pres">
      <dgm:prSet presAssocID="{1D7C6D57-89C2-4F64-BE26-5AFB7D7C1343}" presName="FiveNodes_2" presStyleLbl="node1" presStyleIdx="1" presStyleCnt="5">
        <dgm:presLayoutVars>
          <dgm:bulletEnabled val="1"/>
        </dgm:presLayoutVars>
      </dgm:prSet>
      <dgm:spPr/>
    </dgm:pt>
    <dgm:pt modelId="{DA492DC6-2502-4033-B180-8F1982FD5D63}" type="pres">
      <dgm:prSet presAssocID="{1D7C6D57-89C2-4F64-BE26-5AFB7D7C1343}" presName="FiveNodes_3" presStyleLbl="node1" presStyleIdx="2" presStyleCnt="5">
        <dgm:presLayoutVars>
          <dgm:bulletEnabled val="1"/>
        </dgm:presLayoutVars>
      </dgm:prSet>
      <dgm:spPr/>
    </dgm:pt>
    <dgm:pt modelId="{2047DD26-7918-4D4B-A714-EF880C32B090}" type="pres">
      <dgm:prSet presAssocID="{1D7C6D57-89C2-4F64-BE26-5AFB7D7C1343}" presName="FiveNodes_4" presStyleLbl="node1" presStyleIdx="3" presStyleCnt="5">
        <dgm:presLayoutVars>
          <dgm:bulletEnabled val="1"/>
        </dgm:presLayoutVars>
      </dgm:prSet>
      <dgm:spPr/>
    </dgm:pt>
    <dgm:pt modelId="{E8579449-CCCB-40ED-BF1C-345C876AABD8}" type="pres">
      <dgm:prSet presAssocID="{1D7C6D57-89C2-4F64-BE26-5AFB7D7C1343}" presName="FiveNodes_5" presStyleLbl="node1" presStyleIdx="4" presStyleCnt="5">
        <dgm:presLayoutVars>
          <dgm:bulletEnabled val="1"/>
        </dgm:presLayoutVars>
      </dgm:prSet>
      <dgm:spPr/>
    </dgm:pt>
    <dgm:pt modelId="{70E1BE95-D0BF-4382-AB66-B99B139B39E4}" type="pres">
      <dgm:prSet presAssocID="{1D7C6D57-89C2-4F64-BE26-5AFB7D7C1343}" presName="FiveConn_1-2" presStyleLbl="fgAccFollowNode1" presStyleIdx="0" presStyleCnt="4">
        <dgm:presLayoutVars>
          <dgm:bulletEnabled val="1"/>
        </dgm:presLayoutVars>
      </dgm:prSet>
      <dgm:spPr/>
    </dgm:pt>
    <dgm:pt modelId="{FFD4AAED-DA46-4EAA-8F2E-90C7BA9B4585}" type="pres">
      <dgm:prSet presAssocID="{1D7C6D57-89C2-4F64-BE26-5AFB7D7C1343}" presName="FiveConn_2-3" presStyleLbl="fgAccFollowNode1" presStyleIdx="1" presStyleCnt="4">
        <dgm:presLayoutVars>
          <dgm:bulletEnabled val="1"/>
        </dgm:presLayoutVars>
      </dgm:prSet>
      <dgm:spPr/>
    </dgm:pt>
    <dgm:pt modelId="{ACE63B16-40FF-4576-A3B9-914A790BA661}" type="pres">
      <dgm:prSet presAssocID="{1D7C6D57-89C2-4F64-BE26-5AFB7D7C1343}" presName="FiveConn_3-4" presStyleLbl="fgAccFollowNode1" presStyleIdx="2" presStyleCnt="4">
        <dgm:presLayoutVars>
          <dgm:bulletEnabled val="1"/>
        </dgm:presLayoutVars>
      </dgm:prSet>
      <dgm:spPr/>
    </dgm:pt>
    <dgm:pt modelId="{663B89FD-591D-448C-B2A7-E4212EFE14E7}" type="pres">
      <dgm:prSet presAssocID="{1D7C6D57-89C2-4F64-BE26-5AFB7D7C1343}" presName="FiveConn_4-5" presStyleLbl="fgAccFollowNode1" presStyleIdx="3" presStyleCnt="4">
        <dgm:presLayoutVars>
          <dgm:bulletEnabled val="1"/>
        </dgm:presLayoutVars>
      </dgm:prSet>
      <dgm:spPr/>
    </dgm:pt>
    <dgm:pt modelId="{D6A76FEE-B27A-445C-A405-34D3005239E5}" type="pres">
      <dgm:prSet presAssocID="{1D7C6D57-89C2-4F64-BE26-5AFB7D7C1343}" presName="FiveNodes_1_text" presStyleLbl="node1" presStyleIdx="4" presStyleCnt="5">
        <dgm:presLayoutVars>
          <dgm:bulletEnabled val="1"/>
        </dgm:presLayoutVars>
      </dgm:prSet>
      <dgm:spPr/>
    </dgm:pt>
    <dgm:pt modelId="{D732C15B-2B49-4458-9E06-F6CDFC0D9B12}" type="pres">
      <dgm:prSet presAssocID="{1D7C6D57-89C2-4F64-BE26-5AFB7D7C1343}" presName="FiveNodes_2_text" presStyleLbl="node1" presStyleIdx="4" presStyleCnt="5">
        <dgm:presLayoutVars>
          <dgm:bulletEnabled val="1"/>
        </dgm:presLayoutVars>
      </dgm:prSet>
      <dgm:spPr/>
    </dgm:pt>
    <dgm:pt modelId="{CA68C00A-43A0-4A31-86B0-3438239D6545}" type="pres">
      <dgm:prSet presAssocID="{1D7C6D57-89C2-4F64-BE26-5AFB7D7C1343}" presName="FiveNodes_3_text" presStyleLbl="node1" presStyleIdx="4" presStyleCnt="5">
        <dgm:presLayoutVars>
          <dgm:bulletEnabled val="1"/>
        </dgm:presLayoutVars>
      </dgm:prSet>
      <dgm:spPr/>
    </dgm:pt>
    <dgm:pt modelId="{87AC65A3-25E3-4608-87BF-9D9FC941BEAC}" type="pres">
      <dgm:prSet presAssocID="{1D7C6D57-89C2-4F64-BE26-5AFB7D7C1343}" presName="FiveNodes_4_text" presStyleLbl="node1" presStyleIdx="4" presStyleCnt="5">
        <dgm:presLayoutVars>
          <dgm:bulletEnabled val="1"/>
        </dgm:presLayoutVars>
      </dgm:prSet>
      <dgm:spPr/>
    </dgm:pt>
    <dgm:pt modelId="{D5B84F91-8D1F-4EA7-B1DA-A16EF344837A}" type="pres">
      <dgm:prSet presAssocID="{1D7C6D57-89C2-4F64-BE26-5AFB7D7C1343}" presName="FiveNodes_5_text" presStyleLbl="node1" presStyleIdx="4" presStyleCnt="5">
        <dgm:presLayoutVars>
          <dgm:bulletEnabled val="1"/>
        </dgm:presLayoutVars>
      </dgm:prSet>
      <dgm:spPr/>
    </dgm:pt>
  </dgm:ptLst>
  <dgm:cxnLst>
    <dgm:cxn modelId="{26EACD01-7C84-40BE-B768-308B1145071A}" type="presOf" srcId="{35C1F243-B108-4372-9FB7-DB724D0F4006}" destId="{663B89FD-591D-448C-B2A7-E4212EFE14E7}" srcOrd="0" destOrd="0" presId="urn:microsoft.com/office/officeart/2005/8/layout/vProcess5"/>
    <dgm:cxn modelId="{C06B0F02-784B-4C44-A2FD-F52B2F46487F}" type="presOf" srcId="{8F787E2A-FB4F-46F1-9552-F7FDD3BB4340}" destId="{2047DD26-7918-4D4B-A714-EF880C32B090}" srcOrd="0" destOrd="0" presId="urn:microsoft.com/office/officeart/2005/8/layout/vProcess5"/>
    <dgm:cxn modelId="{38DE7E0B-12C1-42A3-8650-4353B9B4E4E0}" srcId="{1D7C6D57-89C2-4F64-BE26-5AFB7D7C1343}" destId="{52F36AAC-C642-46EA-92D7-5A3525D8A0F2}" srcOrd="2" destOrd="0" parTransId="{443D956A-3BFD-4F8D-BD3B-69945044D05C}" sibTransId="{04F3E8B4-37BF-490D-8703-36A4AEA6B3D1}"/>
    <dgm:cxn modelId="{1FE2211C-FA3E-4D07-B8FC-2D5852733B19}" type="presOf" srcId="{C1F415ED-F0BA-459A-BB09-5560BEAC4377}" destId="{A4CD2E78-DB27-4EF8-9185-F9223C2337DF}" srcOrd="0" destOrd="0" presId="urn:microsoft.com/office/officeart/2005/8/layout/vProcess5"/>
    <dgm:cxn modelId="{0337BD3C-EEE2-4CC7-A8A1-B9D87F4A3E1E}" type="presOf" srcId="{3DEE863D-0DAA-4666-A60B-0029F75E3A28}" destId="{70E1BE95-D0BF-4382-AB66-B99B139B39E4}"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97C94667-2A15-4B60-AA6D-BDB1F5F5789A}" type="presOf" srcId="{45C45813-2FEF-4F3A-BE30-B9FBD0299550}" destId="{A038528F-A0B6-4F65-9AC0-87F6545961C3}" srcOrd="0" destOrd="0" presId="urn:microsoft.com/office/officeart/2005/8/layout/vProcess5"/>
    <dgm:cxn modelId="{90A09472-72D4-4366-B142-6F5EF132C443}" srcId="{1D7C6D57-89C2-4F64-BE26-5AFB7D7C1343}" destId="{C1F415ED-F0BA-459A-BB09-5560BEAC4377}" srcOrd="1" destOrd="0" parTransId="{A7D5AEA5-4D19-4967-A2E4-9F3D5C4E175D}" sibTransId="{37DDA5AE-1E37-4CA4-A0BD-C8B37616EA0A}"/>
    <dgm:cxn modelId="{54172996-74E3-4DA1-A4B8-D7536F3D4F5A}" type="presOf" srcId="{C1F415ED-F0BA-459A-BB09-5560BEAC4377}" destId="{D732C15B-2B49-4458-9E06-F6CDFC0D9B12}" srcOrd="1" destOrd="0" presId="urn:microsoft.com/office/officeart/2005/8/layout/vProcess5"/>
    <dgm:cxn modelId="{73C07298-7A49-4CC4-82DE-932A47E1AD24}" type="presOf" srcId="{699A0CC5-E03B-45D5-8D3D-BBBB912CC913}" destId="{E8579449-CCCB-40ED-BF1C-345C876AABD8}" srcOrd="0" destOrd="0" presId="urn:microsoft.com/office/officeart/2005/8/layout/vProcess5"/>
    <dgm:cxn modelId="{3A90E0AD-E64E-42A1-B75A-C4A715F4D9CA}" type="presOf" srcId="{04F3E8B4-37BF-490D-8703-36A4AEA6B3D1}" destId="{ACE63B16-40FF-4576-A3B9-914A790BA661}" srcOrd="0" destOrd="0" presId="urn:microsoft.com/office/officeart/2005/8/layout/vProcess5"/>
    <dgm:cxn modelId="{17BAC5AE-ABD8-4625-944D-385819AE3292}" srcId="{1D7C6D57-89C2-4F64-BE26-5AFB7D7C1343}" destId="{699A0CC5-E03B-45D5-8D3D-BBBB912CC913}" srcOrd="4" destOrd="0" parTransId="{FBD87908-00D0-4EAC-826F-77264D7C457F}" sibTransId="{43BB8AB2-B59E-40CA-B5E2-1352CB66963B}"/>
    <dgm:cxn modelId="{2935EFC2-E883-4285-9945-3EA48C1EAA5C}" type="presOf" srcId="{699A0CC5-E03B-45D5-8D3D-BBBB912CC913}" destId="{D5B84F91-8D1F-4EA7-B1DA-A16EF344837A}" srcOrd="1" destOrd="0" presId="urn:microsoft.com/office/officeart/2005/8/layout/vProcess5"/>
    <dgm:cxn modelId="{A2135EC3-420C-419E-B1AD-BCC677BF511A}" type="presOf" srcId="{52F36AAC-C642-46EA-92D7-5A3525D8A0F2}" destId="{DA492DC6-2502-4033-B180-8F1982FD5D63}" srcOrd="0" destOrd="0" presId="urn:microsoft.com/office/officeart/2005/8/layout/vProcess5"/>
    <dgm:cxn modelId="{46FD7AD0-0C65-48B5-BDD3-37AE68EE9DE4}" type="presOf" srcId="{52F36AAC-C642-46EA-92D7-5A3525D8A0F2}" destId="{CA68C00A-43A0-4A31-86B0-3438239D6545}" srcOrd="1" destOrd="0" presId="urn:microsoft.com/office/officeart/2005/8/layout/vProcess5"/>
    <dgm:cxn modelId="{BF9A32D5-2A9C-4B5E-9B70-9EF2C2653247}" type="presOf" srcId="{8F787E2A-FB4F-46F1-9552-F7FDD3BB4340}" destId="{87AC65A3-25E3-4608-87BF-9D9FC941BEAC}" srcOrd="1" destOrd="0" presId="urn:microsoft.com/office/officeart/2005/8/layout/vProcess5"/>
    <dgm:cxn modelId="{0C4A44E4-BC60-48A6-842C-B61357D5FA1A}" srcId="{1D7C6D57-89C2-4F64-BE26-5AFB7D7C1343}" destId="{8F787E2A-FB4F-46F1-9552-F7FDD3BB4340}" srcOrd="3" destOrd="0" parTransId="{B1AB2E9D-3AB5-47D2-A2E5-90272A97BA4B}" sibTransId="{35C1F243-B108-4372-9FB7-DB724D0F4006}"/>
    <dgm:cxn modelId="{3346A2E4-7EFF-4465-8081-B86FECD6938B}" type="presOf" srcId="{45C45813-2FEF-4F3A-BE30-B9FBD0299550}" destId="{D6A76FEE-B27A-445C-A405-34D3005239E5}" srcOrd="1"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7320ADEC-F220-4187-8AA5-C6A49E51C195}" type="presOf" srcId="{37DDA5AE-1E37-4CA4-A0BD-C8B37616EA0A}" destId="{FFD4AAED-DA46-4EAA-8F2E-90C7BA9B4585}"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A1781DBC-91AA-453E-B9B4-249D982DA49A}" type="presParOf" srcId="{8F6F832D-BC11-4B5A-B1A2-7416007569D6}" destId="{A038528F-A0B6-4F65-9AC0-87F6545961C3}" srcOrd="1" destOrd="0" presId="urn:microsoft.com/office/officeart/2005/8/layout/vProcess5"/>
    <dgm:cxn modelId="{BE6E8792-EF4B-40E9-9E90-B2BDC49AF01A}" type="presParOf" srcId="{8F6F832D-BC11-4B5A-B1A2-7416007569D6}" destId="{A4CD2E78-DB27-4EF8-9185-F9223C2337DF}" srcOrd="2" destOrd="0" presId="urn:microsoft.com/office/officeart/2005/8/layout/vProcess5"/>
    <dgm:cxn modelId="{5BAD64D7-C745-4D37-A64E-A0725B77C9BD}" type="presParOf" srcId="{8F6F832D-BC11-4B5A-B1A2-7416007569D6}" destId="{DA492DC6-2502-4033-B180-8F1982FD5D63}" srcOrd="3" destOrd="0" presId="urn:microsoft.com/office/officeart/2005/8/layout/vProcess5"/>
    <dgm:cxn modelId="{A42CBA71-846C-403C-8FCB-ABE6DCA2A9F2}" type="presParOf" srcId="{8F6F832D-BC11-4B5A-B1A2-7416007569D6}" destId="{2047DD26-7918-4D4B-A714-EF880C32B090}" srcOrd="4" destOrd="0" presId="urn:microsoft.com/office/officeart/2005/8/layout/vProcess5"/>
    <dgm:cxn modelId="{68C6D8EA-7E48-4650-AB99-B1D3F1984AD1}" type="presParOf" srcId="{8F6F832D-BC11-4B5A-B1A2-7416007569D6}" destId="{E8579449-CCCB-40ED-BF1C-345C876AABD8}" srcOrd="5" destOrd="0" presId="urn:microsoft.com/office/officeart/2005/8/layout/vProcess5"/>
    <dgm:cxn modelId="{DBF7B340-367F-40A1-B531-BA7EDCD6079F}" type="presParOf" srcId="{8F6F832D-BC11-4B5A-B1A2-7416007569D6}" destId="{70E1BE95-D0BF-4382-AB66-B99B139B39E4}" srcOrd="6" destOrd="0" presId="urn:microsoft.com/office/officeart/2005/8/layout/vProcess5"/>
    <dgm:cxn modelId="{3A6E2E9C-3E62-4527-9FD1-F9B78E65EFE1}" type="presParOf" srcId="{8F6F832D-BC11-4B5A-B1A2-7416007569D6}" destId="{FFD4AAED-DA46-4EAA-8F2E-90C7BA9B4585}" srcOrd="7" destOrd="0" presId="urn:microsoft.com/office/officeart/2005/8/layout/vProcess5"/>
    <dgm:cxn modelId="{F555EF85-ABFC-4427-893F-3240F34A8BD5}" type="presParOf" srcId="{8F6F832D-BC11-4B5A-B1A2-7416007569D6}" destId="{ACE63B16-40FF-4576-A3B9-914A790BA661}" srcOrd="8" destOrd="0" presId="urn:microsoft.com/office/officeart/2005/8/layout/vProcess5"/>
    <dgm:cxn modelId="{9588917B-3262-496E-9A29-2E2C874357DB}" type="presParOf" srcId="{8F6F832D-BC11-4B5A-B1A2-7416007569D6}" destId="{663B89FD-591D-448C-B2A7-E4212EFE14E7}" srcOrd="9" destOrd="0" presId="urn:microsoft.com/office/officeart/2005/8/layout/vProcess5"/>
    <dgm:cxn modelId="{EDE2911F-658C-4003-BA3C-DB7E07C263ED}" type="presParOf" srcId="{8F6F832D-BC11-4B5A-B1A2-7416007569D6}" destId="{D6A76FEE-B27A-445C-A405-34D3005239E5}" srcOrd="10" destOrd="0" presId="urn:microsoft.com/office/officeart/2005/8/layout/vProcess5"/>
    <dgm:cxn modelId="{97F3C5D7-4D54-47B7-A230-14E1EBD3EEC2}" type="presParOf" srcId="{8F6F832D-BC11-4B5A-B1A2-7416007569D6}" destId="{D732C15B-2B49-4458-9E06-F6CDFC0D9B12}" srcOrd="11" destOrd="0" presId="urn:microsoft.com/office/officeart/2005/8/layout/vProcess5"/>
    <dgm:cxn modelId="{9420CDD7-CBEB-4A47-BBC9-C6664336DA4D}" type="presParOf" srcId="{8F6F832D-BC11-4B5A-B1A2-7416007569D6}" destId="{CA68C00A-43A0-4A31-86B0-3438239D6545}" srcOrd="12" destOrd="0" presId="urn:microsoft.com/office/officeart/2005/8/layout/vProcess5"/>
    <dgm:cxn modelId="{84F66CD9-B9DF-425A-A866-47F7984CB65A}" type="presParOf" srcId="{8F6F832D-BC11-4B5A-B1A2-7416007569D6}" destId="{87AC65A3-25E3-4608-87BF-9D9FC941BEAC}" srcOrd="13" destOrd="0" presId="urn:microsoft.com/office/officeart/2005/8/layout/vProcess5"/>
    <dgm:cxn modelId="{CD5D56E1-CB42-41A2-A44B-ADEBF88247C2}" type="presParOf" srcId="{8F6F832D-BC11-4B5A-B1A2-7416007569D6}" destId="{D5B84F91-8D1F-4EA7-B1DA-A16EF344837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a:t>
          </a:r>
          <a:r>
            <a:rPr lang="en-US" dirty="0" err="1"/>
            <a:t>database+labels</a:t>
          </a:r>
          <a:r>
            <a:rPr lang="en-US" dirty="0"/>
            <a:t>)</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52F36AAC-C642-46EA-92D7-5A3525D8A0F2}">
      <dgm:prSet phldrT="[Text]" custT="1"/>
      <dgm:spPr/>
      <dgm:t>
        <a:bodyPr/>
        <a:lstStyle/>
        <a:p>
          <a:r>
            <a:rPr lang="en-US" sz="2800" dirty="0"/>
            <a:t>Features (</a:t>
          </a:r>
          <a:r>
            <a:rPr lang="en-US" sz="2800" dirty="0" err="1"/>
            <a:t>saliency+description</a:t>
          </a:r>
          <a:r>
            <a:rPr lang="en-US" sz="2800"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699A0CC5-E03B-45D5-8D3D-BBBB912CC913}">
      <dgm:prSet/>
      <dgm:spPr/>
      <dgm:t>
        <a:bodyPr/>
        <a:lstStyle/>
        <a:p>
          <a:r>
            <a:rPr lang="en-US" dirty="0"/>
            <a:t>Classifier </a:t>
          </a:r>
        </a:p>
        <a:p>
          <a:r>
            <a:rPr lang="en-US" dirty="0"/>
            <a:t>(decision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CA0810EA-A5FB-4034-B0CD-12B878BF7CF1}" type="pres">
      <dgm:prSet presAssocID="{1D7C6D57-89C2-4F64-BE26-5AFB7D7C1343}" presName="ThreeNodes_1" presStyleLbl="node1" presStyleIdx="0" presStyleCnt="3">
        <dgm:presLayoutVars>
          <dgm:bulletEnabled val="1"/>
        </dgm:presLayoutVars>
      </dgm:prSet>
      <dgm:spPr/>
    </dgm:pt>
    <dgm:pt modelId="{A46CC346-BD76-472D-B48B-DD974369DCB7}" type="pres">
      <dgm:prSet presAssocID="{1D7C6D57-89C2-4F64-BE26-5AFB7D7C1343}" presName="ThreeNodes_2" presStyleLbl="node1" presStyleIdx="1" presStyleCnt="3">
        <dgm:presLayoutVars>
          <dgm:bulletEnabled val="1"/>
        </dgm:presLayoutVars>
      </dgm:prSet>
      <dgm:spPr/>
    </dgm:pt>
    <dgm:pt modelId="{F5A6A680-41E2-4F3A-B213-A887E38F0157}" type="pres">
      <dgm:prSet presAssocID="{1D7C6D57-89C2-4F64-BE26-5AFB7D7C1343}" presName="ThreeNodes_3" presStyleLbl="node1" presStyleIdx="2" presStyleCnt="3">
        <dgm:presLayoutVars>
          <dgm:bulletEnabled val="1"/>
        </dgm:presLayoutVars>
      </dgm:prSet>
      <dgm:spPr/>
    </dgm:pt>
    <dgm:pt modelId="{39CD0029-3A18-45B1-91A2-E28E9E85C1FD}" type="pres">
      <dgm:prSet presAssocID="{1D7C6D57-89C2-4F64-BE26-5AFB7D7C1343}" presName="ThreeConn_1-2" presStyleLbl="fgAccFollowNode1" presStyleIdx="0" presStyleCnt="2">
        <dgm:presLayoutVars>
          <dgm:bulletEnabled val="1"/>
        </dgm:presLayoutVars>
      </dgm:prSet>
      <dgm:spPr/>
    </dgm:pt>
    <dgm:pt modelId="{D0634892-5564-4E91-9FF3-66A1423D7C62}" type="pres">
      <dgm:prSet presAssocID="{1D7C6D57-89C2-4F64-BE26-5AFB7D7C1343}" presName="ThreeConn_2-3" presStyleLbl="fgAccFollowNode1" presStyleIdx="1" presStyleCnt="2">
        <dgm:presLayoutVars>
          <dgm:bulletEnabled val="1"/>
        </dgm:presLayoutVars>
      </dgm:prSet>
      <dgm:spPr/>
    </dgm:pt>
    <dgm:pt modelId="{44719DF9-8D86-4147-BB81-3C069DA756F8}" type="pres">
      <dgm:prSet presAssocID="{1D7C6D57-89C2-4F64-BE26-5AFB7D7C1343}" presName="ThreeNodes_1_text" presStyleLbl="node1" presStyleIdx="2" presStyleCnt="3">
        <dgm:presLayoutVars>
          <dgm:bulletEnabled val="1"/>
        </dgm:presLayoutVars>
      </dgm:prSet>
      <dgm:spPr/>
    </dgm:pt>
    <dgm:pt modelId="{5B44EDFC-F64C-4226-ADBE-A334675F2E91}" type="pres">
      <dgm:prSet presAssocID="{1D7C6D57-89C2-4F64-BE26-5AFB7D7C1343}" presName="ThreeNodes_2_text" presStyleLbl="node1" presStyleIdx="2" presStyleCnt="3">
        <dgm:presLayoutVars>
          <dgm:bulletEnabled val="1"/>
        </dgm:presLayoutVars>
      </dgm:prSet>
      <dgm:spPr/>
    </dgm:pt>
    <dgm:pt modelId="{B2E91F2B-2221-4EB4-B3AA-2FB32FC2C3C7}" type="pres">
      <dgm:prSet presAssocID="{1D7C6D57-89C2-4F64-BE26-5AFB7D7C1343}" presName="ThreeNodes_3_text" presStyleLbl="node1" presStyleIdx="2" presStyleCnt="3">
        <dgm:presLayoutVars>
          <dgm:bulletEnabled val="1"/>
        </dgm:presLayoutVars>
      </dgm:prSet>
      <dgm:spPr/>
    </dgm:pt>
  </dgm:ptLst>
  <dgm:cxnLst>
    <dgm:cxn modelId="{38DE7E0B-12C1-42A3-8650-4353B9B4E4E0}" srcId="{1D7C6D57-89C2-4F64-BE26-5AFB7D7C1343}" destId="{52F36AAC-C642-46EA-92D7-5A3525D8A0F2}" srcOrd="1" destOrd="0" parTransId="{443D956A-3BFD-4F8D-BD3B-69945044D05C}" sibTransId="{04F3E8B4-37BF-490D-8703-36A4AEA6B3D1}"/>
    <dgm:cxn modelId="{4AA54F36-E4F7-479D-926D-D3A12BE402F1}" type="presOf" srcId="{699A0CC5-E03B-45D5-8D3D-BBBB912CC913}" destId="{B2E91F2B-2221-4EB4-B3AA-2FB32FC2C3C7}" srcOrd="1" destOrd="0" presId="urn:microsoft.com/office/officeart/2005/8/layout/vProcess5"/>
    <dgm:cxn modelId="{D6195063-3839-44C7-9D61-EB778192F2FB}" type="presOf" srcId="{45C45813-2FEF-4F3A-BE30-B9FBD0299550}" destId="{CA0810EA-A5FB-4034-B0CD-12B878BF7CF1}"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E25D726A-F9F0-4D70-9998-3E8CE3A25D33}" type="presOf" srcId="{3DEE863D-0DAA-4666-A60B-0029F75E3A28}" destId="{39CD0029-3A18-45B1-91A2-E28E9E85C1FD}" srcOrd="0" destOrd="0" presId="urn:microsoft.com/office/officeart/2005/8/layout/vProcess5"/>
    <dgm:cxn modelId="{3EF0E84A-4133-4863-9999-3C73A01B43DD}" type="presOf" srcId="{52F36AAC-C642-46EA-92D7-5A3525D8A0F2}" destId="{A46CC346-BD76-472D-B48B-DD974369DCB7}" srcOrd="0" destOrd="0" presId="urn:microsoft.com/office/officeart/2005/8/layout/vProcess5"/>
    <dgm:cxn modelId="{51E39F87-ACC5-4FEA-9EEA-44E52550E61B}" type="presOf" srcId="{699A0CC5-E03B-45D5-8D3D-BBBB912CC913}" destId="{F5A6A680-41E2-4F3A-B213-A887E38F0157}" srcOrd="0" destOrd="0" presId="urn:microsoft.com/office/officeart/2005/8/layout/vProcess5"/>
    <dgm:cxn modelId="{B2EF8E98-312B-4103-A998-EE9F22E62B06}" type="presOf" srcId="{45C45813-2FEF-4F3A-BE30-B9FBD0299550}" destId="{44719DF9-8D86-4147-BB81-3C069DA756F8}" srcOrd="1" destOrd="0" presId="urn:microsoft.com/office/officeart/2005/8/layout/vProcess5"/>
    <dgm:cxn modelId="{5462319E-669E-46A6-85AA-27FE41AAB951}" type="presOf" srcId="{52F36AAC-C642-46EA-92D7-5A3525D8A0F2}" destId="{5B44EDFC-F64C-4226-ADBE-A334675F2E91}" srcOrd="1" destOrd="0" presId="urn:microsoft.com/office/officeart/2005/8/layout/vProcess5"/>
    <dgm:cxn modelId="{17BAC5AE-ABD8-4625-944D-385819AE3292}" srcId="{1D7C6D57-89C2-4F64-BE26-5AFB7D7C1343}" destId="{699A0CC5-E03B-45D5-8D3D-BBBB912CC913}" srcOrd="2" destOrd="0" parTransId="{FBD87908-00D0-4EAC-826F-77264D7C457F}" sibTransId="{43BB8AB2-B59E-40CA-B5E2-1352CB66963B}"/>
    <dgm:cxn modelId="{DEC404BF-9CA2-45CF-B481-82A1F37C1DAA}" type="presOf" srcId="{04F3E8B4-37BF-490D-8703-36A4AEA6B3D1}" destId="{D0634892-5564-4E91-9FF3-66A1423D7C62}" srcOrd="0"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58838B13-EC28-4715-AA91-CC49ACBE21DA}" type="presParOf" srcId="{8F6F832D-BC11-4B5A-B1A2-7416007569D6}" destId="{CA0810EA-A5FB-4034-B0CD-12B878BF7CF1}" srcOrd="1" destOrd="0" presId="urn:microsoft.com/office/officeart/2005/8/layout/vProcess5"/>
    <dgm:cxn modelId="{6DEF5313-2629-4BA5-94D2-473642E4CD0B}" type="presParOf" srcId="{8F6F832D-BC11-4B5A-B1A2-7416007569D6}" destId="{A46CC346-BD76-472D-B48B-DD974369DCB7}" srcOrd="2" destOrd="0" presId="urn:microsoft.com/office/officeart/2005/8/layout/vProcess5"/>
    <dgm:cxn modelId="{19A8C15E-46D0-46B2-83F7-D3D158D5C0E8}" type="presParOf" srcId="{8F6F832D-BC11-4B5A-B1A2-7416007569D6}" destId="{F5A6A680-41E2-4F3A-B213-A887E38F0157}" srcOrd="3" destOrd="0" presId="urn:microsoft.com/office/officeart/2005/8/layout/vProcess5"/>
    <dgm:cxn modelId="{25C6D9AE-45CA-4731-AEC5-E1554DB19C36}" type="presParOf" srcId="{8F6F832D-BC11-4B5A-B1A2-7416007569D6}" destId="{39CD0029-3A18-45B1-91A2-E28E9E85C1FD}" srcOrd="4" destOrd="0" presId="urn:microsoft.com/office/officeart/2005/8/layout/vProcess5"/>
    <dgm:cxn modelId="{6D62363F-7DFA-4327-8DBE-CA02D404EB9C}" type="presParOf" srcId="{8F6F832D-BC11-4B5A-B1A2-7416007569D6}" destId="{D0634892-5564-4E91-9FF3-66A1423D7C62}" srcOrd="5" destOrd="0" presId="urn:microsoft.com/office/officeart/2005/8/layout/vProcess5"/>
    <dgm:cxn modelId="{848325E6-A8DC-4D29-8FA2-B5E0B8AF283B}" type="presParOf" srcId="{8F6F832D-BC11-4B5A-B1A2-7416007569D6}" destId="{44719DF9-8D86-4147-BB81-3C069DA756F8}" srcOrd="6" destOrd="0" presId="urn:microsoft.com/office/officeart/2005/8/layout/vProcess5"/>
    <dgm:cxn modelId="{490387DE-45B3-46D3-8FC8-AA470BF68D48}" type="presParOf" srcId="{8F6F832D-BC11-4B5A-B1A2-7416007569D6}" destId="{5B44EDFC-F64C-4226-ADBE-A334675F2E91}" srcOrd="7" destOrd="0" presId="urn:microsoft.com/office/officeart/2005/8/layout/vProcess5"/>
    <dgm:cxn modelId="{AFEC0F89-4512-4241-9484-BCA7CF799DED}" type="presParOf" srcId="{8F6F832D-BC11-4B5A-B1A2-7416007569D6}" destId="{B2E91F2B-2221-4EB4-B3AA-2FB32FC2C3C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8528F-A0B6-4F65-9AC0-87F6545961C3}">
      <dsp:nvSpPr>
        <dsp:cNvPr id="0" name=""/>
        <dsp:cNvSpPr/>
      </dsp:nvSpPr>
      <dsp:spPr>
        <a:xfrm>
          <a:off x="0" y="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Image formation (+</a:t>
          </a:r>
          <a:r>
            <a:rPr lang="en-US" sz="1900" kern="1200" dirty="0" err="1"/>
            <a:t>database+labels</a:t>
          </a:r>
          <a:r>
            <a:rPr lang="en-US" sz="1900" kern="1200" dirty="0"/>
            <a:t>)</a:t>
          </a:r>
        </a:p>
      </dsp:txBody>
      <dsp:txXfrm>
        <a:off x="21425" y="21425"/>
        <a:ext cx="3818966" cy="688670"/>
      </dsp:txXfrm>
    </dsp:sp>
    <dsp:sp modelId="{A4CD2E78-DB27-4EF8-9185-F9223C2337DF}">
      <dsp:nvSpPr>
        <dsp:cNvPr id="0" name=""/>
        <dsp:cNvSpPr/>
      </dsp:nvSpPr>
      <dsp:spPr>
        <a:xfrm>
          <a:off x="350520" y="83312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Filtering (gradients/transforms)</a:t>
          </a:r>
        </a:p>
      </dsp:txBody>
      <dsp:txXfrm>
        <a:off x="371945" y="854545"/>
        <a:ext cx="3825062" cy="688669"/>
      </dsp:txXfrm>
    </dsp:sp>
    <dsp:sp modelId="{DA492DC6-2502-4033-B180-8F1982FD5D63}">
      <dsp:nvSpPr>
        <dsp:cNvPr id="0" name=""/>
        <dsp:cNvSpPr/>
      </dsp:nvSpPr>
      <dsp:spPr>
        <a:xfrm>
          <a:off x="701039" y="166624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Feature points (</a:t>
          </a:r>
          <a:r>
            <a:rPr lang="en-US" sz="1900" kern="1200" dirty="0" err="1"/>
            <a:t>saliency+description</a:t>
          </a:r>
          <a:r>
            <a:rPr lang="en-US" sz="1900" kern="1200" dirty="0"/>
            <a:t>)</a:t>
          </a:r>
        </a:p>
      </dsp:txBody>
      <dsp:txXfrm>
        <a:off x="722464" y="1687665"/>
        <a:ext cx="3825062" cy="688669"/>
      </dsp:txXfrm>
    </dsp:sp>
    <dsp:sp modelId="{2047DD26-7918-4D4B-A714-EF880C32B090}">
      <dsp:nvSpPr>
        <dsp:cNvPr id="0" name=""/>
        <dsp:cNvSpPr/>
      </dsp:nvSpPr>
      <dsp:spPr>
        <a:xfrm>
          <a:off x="1051559" y="249936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Dictionary building (compression/quantization)</a:t>
          </a:r>
        </a:p>
      </dsp:txBody>
      <dsp:txXfrm>
        <a:off x="1072984" y="2520785"/>
        <a:ext cx="3825062" cy="688669"/>
      </dsp:txXfrm>
    </dsp:sp>
    <dsp:sp modelId="{E8579449-CCCB-40ED-BF1C-345C876AABD8}">
      <dsp:nvSpPr>
        <dsp:cNvPr id="0" name=""/>
        <dsp:cNvSpPr/>
      </dsp:nvSpPr>
      <dsp:spPr>
        <a:xfrm>
          <a:off x="1402079" y="333248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Classifier (decision making)</a:t>
          </a:r>
        </a:p>
      </dsp:txBody>
      <dsp:txXfrm>
        <a:off x="1423504" y="3353905"/>
        <a:ext cx="3825062" cy="688669"/>
      </dsp:txXfrm>
    </dsp:sp>
    <dsp:sp modelId="{70E1BE95-D0BF-4382-AB66-B99B139B39E4}">
      <dsp:nvSpPr>
        <dsp:cNvPr id="0" name=""/>
        <dsp:cNvSpPr/>
      </dsp:nvSpPr>
      <dsp:spPr>
        <a:xfrm>
          <a:off x="4218432" y="53441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325417" y="534416"/>
        <a:ext cx="261518" cy="357805"/>
      </dsp:txXfrm>
    </dsp:sp>
    <dsp:sp modelId="{FFD4AAED-DA46-4EAA-8F2E-90C7BA9B4585}">
      <dsp:nvSpPr>
        <dsp:cNvPr id="0" name=""/>
        <dsp:cNvSpPr/>
      </dsp:nvSpPr>
      <dsp:spPr>
        <a:xfrm>
          <a:off x="4568952" y="136753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675937" y="1367536"/>
        <a:ext cx="261518" cy="357805"/>
      </dsp:txXfrm>
    </dsp:sp>
    <dsp:sp modelId="{ACE63B16-40FF-4576-A3B9-914A790BA661}">
      <dsp:nvSpPr>
        <dsp:cNvPr id="0" name=""/>
        <dsp:cNvSpPr/>
      </dsp:nvSpPr>
      <dsp:spPr>
        <a:xfrm>
          <a:off x="4919472" y="2188464"/>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026457" y="2188464"/>
        <a:ext cx="261518" cy="357805"/>
      </dsp:txXfrm>
    </dsp:sp>
    <dsp:sp modelId="{663B89FD-591D-448C-B2A7-E4212EFE14E7}">
      <dsp:nvSpPr>
        <dsp:cNvPr id="0" name=""/>
        <dsp:cNvSpPr/>
      </dsp:nvSpPr>
      <dsp:spPr>
        <a:xfrm>
          <a:off x="5269992" y="3029712"/>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376977" y="3029712"/>
        <a:ext cx="261518" cy="3578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8528F-A0B6-4F65-9AC0-87F6545961C3}">
      <dsp:nvSpPr>
        <dsp:cNvPr id="0" name=""/>
        <dsp:cNvSpPr/>
      </dsp:nvSpPr>
      <dsp:spPr>
        <a:xfrm>
          <a:off x="0" y="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Image formation (+</a:t>
          </a:r>
          <a:r>
            <a:rPr lang="en-US" sz="1900" kern="1200" dirty="0" err="1"/>
            <a:t>database+labels</a:t>
          </a:r>
          <a:r>
            <a:rPr lang="en-US" sz="1900" kern="1200" dirty="0"/>
            <a:t>)</a:t>
          </a:r>
        </a:p>
      </dsp:txBody>
      <dsp:txXfrm>
        <a:off x="21425" y="21425"/>
        <a:ext cx="3818966" cy="688670"/>
      </dsp:txXfrm>
    </dsp:sp>
    <dsp:sp modelId="{A4CD2E78-DB27-4EF8-9185-F9223C2337DF}">
      <dsp:nvSpPr>
        <dsp:cNvPr id="0" name=""/>
        <dsp:cNvSpPr/>
      </dsp:nvSpPr>
      <dsp:spPr>
        <a:xfrm>
          <a:off x="350520" y="83312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Filtering (gradients/transforms)</a:t>
          </a:r>
        </a:p>
      </dsp:txBody>
      <dsp:txXfrm>
        <a:off x="371945" y="854545"/>
        <a:ext cx="3825062" cy="688669"/>
      </dsp:txXfrm>
    </dsp:sp>
    <dsp:sp modelId="{DA492DC6-2502-4033-B180-8F1982FD5D63}">
      <dsp:nvSpPr>
        <dsp:cNvPr id="0" name=""/>
        <dsp:cNvSpPr/>
      </dsp:nvSpPr>
      <dsp:spPr>
        <a:xfrm>
          <a:off x="701039" y="166624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Feature points (</a:t>
          </a:r>
          <a:r>
            <a:rPr lang="en-US" sz="1900" kern="1200" dirty="0" err="1"/>
            <a:t>saliency+description</a:t>
          </a:r>
          <a:r>
            <a:rPr lang="en-US" sz="1900" kern="1200" dirty="0"/>
            <a:t>)</a:t>
          </a:r>
        </a:p>
      </dsp:txBody>
      <dsp:txXfrm>
        <a:off x="722464" y="1687665"/>
        <a:ext cx="3825062" cy="688669"/>
      </dsp:txXfrm>
    </dsp:sp>
    <dsp:sp modelId="{2047DD26-7918-4D4B-A714-EF880C32B090}">
      <dsp:nvSpPr>
        <dsp:cNvPr id="0" name=""/>
        <dsp:cNvSpPr/>
      </dsp:nvSpPr>
      <dsp:spPr>
        <a:xfrm>
          <a:off x="1051559" y="249936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Dictionary building (compression/quantization)</a:t>
          </a:r>
        </a:p>
      </dsp:txBody>
      <dsp:txXfrm>
        <a:off x="1072984" y="2520785"/>
        <a:ext cx="3825062" cy="688669"/>
      </dsp:txXfrm>
    </dsp:sp>
    <dsp:sp modelId="{E8579449-CCCB-40ED-BF1C-345C876AABD8}">
      <dsp:nvSpPr>
        <dsp:cNvPr id="0" name=""/>
        <dsp:cNvSpPr/>
      </dsp:nvSpPr>
      <dsp:spPr>
        <a:xfrm>
          <a:off x="1402079" y="333248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Classifier (decision making)</a:t>
          </a:r>
        </a:p>
      </dsp:txBody>
      <dsp:txXfrm>
        <a:off x="1423504" y="3353905"/>
        <a:ext cx="3825062" cy="688669"/>
      </dsp:txXfrm>
    </dsp:sp>
    <dsp:sp modelId="{70E1BE95-D0BF-4382-AB66-B99B139B39E4}">
      <dsp:nvSpPr>
        <dsp:cNvPr id="0" name=""/>
        <dsp:cNvSpPr/>
      </dsp:nvSpPr>
      <dsp:spPr>
        <a:xfrm>
          <a:off x="4218432" y="53441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325417" y="534416"/>
        <a:ext cx="261518" cy="357805"/>
      </dsp:txXfrm>
    </dsp:sp>
    <dsp:sp modelId="{FFD4AAED-DA46-4EAA-8F2E-90C7BA9B4585}">
      <dsp:nvSpPr>
        <dsp:cNvPr id="0" name=""/>
        <dsp:cNvSpPr/>
      </dsp:nvSpPr>
      <dsp:spPr>
        <a:xfrm>
          <a:off x="4568952" y="136753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675937" y="1367536"/>
        <a:ext cx="261518" cy="357805"/>
      </dsp:txXfrm>
    </dsp:sp>
    <dsp:sp modelId="{ACE63B16-40FF-4576-A3B9-914A790BA661}">
      <dsp:nvSpPr>
        <dsp:cNvPr id="0" name=""/>
        <dsp:cNvSpPr/>
      </dsp:nvSpPr>
      <dsp:spPr>
        <a:xfrm>
          <a:off x="4919472" y="2188464"/>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026457" y="2188464"/>
        <a:ext cx="261518" cy="357805"/>
      </dsp:txXfrm>
    </dsp:sp>
    <dsp:sp modelId="{663B89FD-591D-448C-B2A7-E4212EFE14E7}">
      <dsp:nvSpPr>
        <dsp:cNvPr id="0" name=""/>
        <dsp:cNvSpPr/>
      </dsp:nvSpPr>
      <dsp:spPr>
        <a:xfrm>
          <a:off x="5269992" y="3029712"/>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376977" y="3029712"/>
        <a:ext cx="261518" cy="3578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8528F-A0B6-4F65-9AC0-87F6545961C3}">
      <dsp:nvSpPr>
        <dsp:cNvPr id="0" name=""/>
        <dsp:cNvSpPr/>
      </dsp:nvSpPr>
      <dsp:spPr>
        <a:xfrm>
          <a:off x="0" y="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Image formation (+</a:t>
          </a:r>
          <a:r>
            <a:rPr lang="en-US" sz="1900" kern="1200" dirty="0" err="1"/>
            <a:t>database+labels</a:t>
          </a:r>
          <a:r>
            <a:rPr lang="en-US" sz="1900" kern="1200" dirty="0"/>
            <a:t>)</a:t>
          </a:r>
        </a:p>
      </dsp:txBody>
      <dsp:txXfrm>
        <a:off x="21425" y="21425"/>
        <a:ext cx="3818966" cy="688670"/>
      </dsp:txXfrm>
    </dsp:sp>
    <dsp:sp modelId="{A4CD2E78-DB27-4EF8-9185-F9223C2337DF}">
      <dsp:nvSpPr>
        <dsp:cNvPr id="0" name=""/>
        <dsp:cNvSpPr/>
      </dsp:nvSpPr>
      <dsp:spPr>
        <a:xfrm>
          <a:off x="350520" y="83312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Filtering (gradients/transforms)</a:t>
          </a:r>
        </a:p>
      </dsp:txBody>
      <dsp:txXfrm>
        <a:off x="371945" y="854545"/>
        <a:ext cx="3825062" cy="688669"/>
      </dsp:txXfrm>
    </dsp:sp>
    <dsp:sp modelId="{DA492DC6-2502-4033-B180-8F1982FD5D63}">
      <dsp:nvSpPr>
        <dsp:cNvPr id="0" name=""/>
        <dsp:cNvSpPr/>
      </dsp:nvSpPr>
      <dsp:spPr>
        <a:xfrm>
          <a:off x="701039" y="166624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Feature points (</a:t>
          </a:r>
          <a:r>
            <a:rPr lang="en-US" sz="1900" kern="1200" dirty="0" err="1"/>
            <a:t>saliency+description</a:t>
          </a:r>
          <a:r>
            <a:rPr lang="en-US" sz="1900" kern="1200" dirty="0"/>
            <a:t>)</a:t>
          </a:r>
        </a:p>
      </dsp:txBody>
      <dsp:txXfrm>
        <a:off x="722464" y="1687665"/>
        <a:ext cx="3825062" cy="688669"/>
      </dsp:txXfrm>
    </dsp:sp>
    <dsp:sp modelId="{2047DD26-7918-4D4B-A714-EF880C32B090}">
      <dsp:nvSpPr>
        <dsp:cNvPr id="0" name=""/>
        <dsp:cNvSpPr/>
      </dsp:nvSpPr>
      <dsp:spPr>
        <a:xfrm>
          <a:off x="1051559" y="249936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Dictionary building (compression/quantization)</a:t>
          </a:r>
        </a:p>
      </dsp:txBody>
      <dsp:txXfrm>
        <a:off x="1072984" y="2520785"/>
        <a:ext cx="3825062" cy="688669"/>
      </dsp:txXfrm>
    </dsp:sp>
    <dsp:sp modelId="{E8579449-CCCB-40ED-BF1C-345C876AABD8}">
      <dsp:nvSpPr>
        <dsp:cNvPr id="0" name=""/>
        <dsp:cNvSpPr/>
      </dsp:nvSpPr>
      <dsp:spPr>
        <a:xfrm>
          <a:off x="1402079" y="333248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Classifier (decision making)</a:t>
          </a:r>
        </a:p>
      </dsp:txBody>
      <dsp:txXfrm>
        <a:off x="1423504" y="3353905"/>
        <a:ext cx="3825062" cy="688669"/>
      </dsp:txXfrm>
    </dsp:sp>
    <dsp:sp modelId="{70E1BE95-D0BF-4382-AB66-B99B139B39E4}">
      <dsp:nvSpPr>
        <dsp:cNvPr id="0" name=""/>
        <dsp:cNvSpPr/>
      </dsp:nvSpPr>
      <dsp:spPr>
        <a:xfrm>
          <a:off x="4218432" y="53441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325417" y="534416"/>
        <a:ext cx="261518" cy="357805"/>
      </dsp:txXfrm>
    </dsp:sp>
    <dsp:sp modelId="{FFD4AAED-DA46-4EAA-8F2E-90C7BA9B4585}">
      <dsp:nvSpPr>
        <dsp:cNvPr id="0" name=""/>
        <dsp:cNvSpPr/>
      </dsp:nvSpPr>
      <dsp:spPr>
        <a:xfrm>
          <a:off x="4568952" y="136753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675937" y="1367536"/>
        <a:ext cx="261518" cy="357805"/>
      </dsp:txXfrm>
    </dsp:sp>
    <dsp:sp modelId="{ACE63B16-40FF-4576-A3B9-914A790BA661}">
      <dsp:nvSpPr>
        <dsp:cNvPr id="0" name=""/>
        <dsp:cNvSpPr/>
      </dsp:nvSpPr>
      <dsp:spPr>
        <a:xfrm>
          <a:off x="4919472" y="2188464"/>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026457" y="2188464"/>
        <a:ext cx="261518" cy="357805"/>
      </dsp:txXfrm>
    </dsp:sp>
    <dsp:sp modelId="{663B89FD-591D-448C-B2A7-E4212EFE14E7}">
      <dsp:nvSpPr>
        <dsp:cNvPr id="0" name=""/>
        <dsp:cNvSpPr/>
      </dsp:nvSpPr>
      <dsp:spPr>
        <a:xfrm>
          <a:off x="5269992" y="3029712"/>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376977" y="3029712"/>
        <a:ext cx="261518" cy="3578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8528F-A0B6-4F65-9AC0-87F6545961C3}">
      <dsp:nvSpPr>
        <dsp:cNvPr id="0" name=""/>
        <dsp:cNvSpPr/>
      </dsp:nvSpPr>
      <dsp:spPr>
        <a:xfrm>
          <a:off x="0" y="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Image formation (+database)</a:t>
          </a:r>
        </a:p>
      </dsp:txBody>
      <dsp:txXfrm>
        <a:off x="21425" y="21425"/>
        <a:ext cx="3818966" cy="688670"/>
      </dsp:txXfrm>
    </dsp:sp>
    <dsp:sp modelId="{A4CD2E78-DB27-4EF8-9185-F9223C2337DF}">
      <dsp:nvSpPr>
        <dsp:cNvPr id="0" name=""/>
        <dsp:cNvSpPr/>
      </dsp:nvSpPr>
      <dsp:spPr>
        <a:xfrm>
          <a:off x="350520" y="83312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Filtering (gradients/transforms)</a:t>
          </a:r>
        </a:p>
      </dsp:txBody>
      <dsp:txXfrm>
        <a:off x="371945" y="854545"/>
        <a:ext cx="3825062" cy="688669"/>
      </dsp:txXfrm>
    </dsp:sp>
    <dsp:sp modelId="{DA492DC6-2502-4033-B180-8F1982FD5D63}">
      <dsp:nvSpPr>
        <dsp:cNvPr id="0" name=""/>
        <dsp:cNvSpPr/>
      </dsp:nvSpPr>
      <dsp:spPr>
        <a:xfrm>
          <a:off x="701039" y="166624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Feature points (</a:t>
          </a:r>
          <a:r>
            <a:rPr lang="en-US" sz="1900" kern="1200" dirty="0" err="1"/>
            <a:t>saliency+description</a:t>
          </a:r>
          <a:r>
            <a:rPr lang="en-US" sz="1900" kern="1200" dirty="0"/>
            <a:t>)</a:t>
          </a:r>
        </a:p>
      </dsp:txBody>
      <dsp:txXfrm>
        <a:off x="722464" y="1687665"/>
        <a:ext cx="3825062" cy="688669"/>
      </dsp:txXfrm>
    </dsp:sp>
    <dsp:sp modelId="{2047DD26-7918-4D4B-A714-EF880C32B090}">
      <dsp:nvSpPr>
        <dsp:cNvPr id="0" name=""/>
        <dsp:cNvSpPr/>
      </dsp:nvSpPr>
      <dsp:spPr>
        <a:xfrm>
          <a:off x="1051559" y="249936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Dictionary building (compression/quantization)</a:t>
          </a:r>
        </a:p>
      </dsp:txBody>
      <dsp:txXfrm>
        <a:off x="1072984" y="2520785"/>
        <a:ext cx="3825062" cy="688669"/>
      </dsp:txXfrm>
    </dsp:sp>
    <dsp:sp modelId="{E8579449-CCCB-40ED-BF1C-345C876AABD8}">
      <dsp:nvSpPr>
        <dsp:cNvPr id="0" name=""/>
        <dsp:cNvSpPr/>
      </dsp:nvSpPr>
      <dsp:spPr>
        <a:xfrm>
          <a:off x="1402079" y="333248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Classifier (decision making)</a:t>
          </a:r>
        </a:p>
      </dsp:txBody>
      <dsp:txXfrm>
        <a:off x="1423504" y="3353905"/>
        <a:ext cx="3825062" cy="688669"/>
      </dsp:txXfrm>
    </dsp:sp>
    <dsp:sp modelId="{70E1BE95-D0BF-4382-AB66-B99B139B39E4}">
      <dsp:nvSpPr>
        <dsp:cNvPr id="0" name=""/>
        <dsp:cNvSpPr/>
      </dsp:nvSpPr>
      <dsp:spPr>
        <a:xfrm>
          <a:off x="4218432" y="53441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325417" y="534416"/>
        <a:ext cx="261518" cy="357805"/>
      </dsp:txXfrm>
    </dsp:sp>
    <dsp:sp modelId="{FFD4AAED-DA46-4EAA-8F2E-90C7BA9B4585}">
      <dsp:nvSpPr>
        <dsp:cNvPr id="0" name=""/>
        <dsp:cNvSpPr/>
      </dsp:nvSpPr>
      <dsp:spPr>
        <a:xfrm>
          <a:off x="4568952" y="136753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675937" y="1367536"/>
        <a:ext cx="261518" cy="357805"/>
      </dsp:txXfrm>
    </dsp:sp>
    <dsp:sp modelId="{ACE63B16-40FF-4576-A3B9-914A790BA661}">
      <dsp:nvSpPr>
        <dsp:cNvPr id="0" name=""/>
        <dsp:cNvSpPr/>
      </dsp:nvSpPr>
      <dsp:spPr>
        <a:xfrm>
          <a:off x="4919472" y="2188464"/>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026457" y="2188464"/>
        <a:ext cx="261518" cy="357805"/>
      </dsp:txXfrm>
    </dsp:sp>
    <dsp:sp modelId="{663B89FD-591D-448C-B2A7-E4212EFE14E7}">
      <dsp:nvSpPr>
        <dsp:cNvPr id="0" name=""/>
        <dsp:cNvSpPr/>
      </dsp:nvSpPr>
      <dsp:spPr>
        <a:xfrm>
          <a:off x="5269992" y="3029712"/>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376977" y="3029712"/>
        <a:ext cx="261518" cy="3578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810EA-A5FB-4034-B0CD-12B878BF7CF1}">
      <dsp:nvSpPr>
        <dsp:cNvPr id="0" name=""/>
        <dsp:cNvSpPr/>
      </dsp:nvSpPr>
      <dsp:spPr>
        <a:xfrm>
          <a:off x="0" y="0"/>
          <a:ext cx="5181600" cy="1219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Image formation (+</a:t>
          </a:r>
          <a:r>
            <a:rPr lang="en-US" sz="2800" kern="1200" dirty="0" err="1"/>
            <a:t>database+labels</a:t>
          </a:r>
          <a:r>
            <a:rPr lang="en-US" sz="2800" kern="1200" dirty="0"/>
            <a:t>)</a:t>
          </a:r>
        </a:p>
      </dsp:txBody>
      <dsp:txXfrm>
        <a:off x="35709" y="35709"/>
        <a:ext cx="3865988" cy="1147782"/>
      </dsp:txXfrm>
    </dsp:sp>
    <dsp:sp modelId="{A46CC346-BD76-472D-B48B-DD974369DCB7}">
      <dsp:nvSpPr>
        <dsp:cNvPr id="0" name=""/>
        <dsp:cNvSpPr/>
      </dsp:nvSpPr>
      <dsp:spPr>
        <a:xfrm>
          <a:off x="457199" y="1422399"/>
          <a:ext cx="5181600" cy="1219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Features (</a:t>
          </a:r>
          <a:r>
            <a:rPr lang="en-US" sz="2800" kern="1200" dirty="0" err="1"/>
            <a:t>saliency+description</a:t>
          </a:r>
          <a:r>
            <a:rPr lang="en-US" sz="2800" kern="1200" dirty="0"/>
            <a:t>)</a:t>
          </a:r>
        </a:p>
      </dsp:txBody>
      <dsp:txXfrm>
        <a:off x="492908" y="1458108"/>
        <a:ext cx="3860502" cy="1147782"/>
      </dsp:txXfrm>
    </dsp:sp>
    <dsp:sp modelId="{F5A6A680-41E2-4F3A-B213-A887E38F0157}">
      <dsp:nvSpPr>
        <dsp:cNvPr id="0" name=""/>
        <dsp:cNvSpPr/>
      </dsp:nvSpPr>
      <dsp:spPr>
        <a:xfrm>
          <a:off x="914399" y="2844799"/>
          <a:ext cx="5181600" cy="1219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Classifier </a:t>
          </a:r>
        </a:p>
        <a:p>
          <a:pPr marL="0" lvl="0" indent="0" algn="l" defTabSz="1244600">
            <a:lnSpc>
              <a:spcPct val="90000"/>
            </a:lnSpc>
            <a:spcBef>
              <a:spcPct val="0"/>
            </a:spcBef>
            <a:spcAft>
              <a:spcPct val="35000"/>
            </a:spcAft>
            <a:buNone/>
          </a:pPr>
          <a:r>
            <a:rPr lang="en-US" sz="2800" kern="1200" dirty="0"/>
            <a:t>(decision making)</a:t>
          </a:r>
        </a:p>
      </dsp:txBody>
      <dsp:txXfrm>
        <a:off x="950108" y="2880508"/>
        <a:ext cx="3860502" cy="1147782"/>
      </dsp:txXfrm>
    </dsp:sp>
    <dsp:sp modelId="{39CD0029-3A18-45B1-91A2-E28E9E85C1FD}">
      <dsp:nvSpPr>
        <dsp:cNvPr id="0" name=""/>
        <dsp:cNvSpPr/>
      </dsp:nvSpPr>
      <dsp:spPr>
        <a:xfrm>
          <a:off x="4389120" y="924560"/>
          <a:ext cx="792480" cy="792480"/>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567428" y="924560"/>
        <a:ext cx="435864" cy="596341"/>
      </dsp:txXfrm>
    </dsp:sp>
    <dsp:sp modelId="{D0634892-5564-4E91-9FF3-66A1423D7C62}">
      <dsp:nvSpPr>
        <dsp:cNvPr id="0" name=""/>
        <dsp:cNvSpPr/>
      </dsp:nvSpPr>
      <dsp:spPr>
        <a:xfrm>
          <a:off x="4846320" y="2338832"/>
          <a:ext cx="792480" cy="792480"/>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024628" y="2338832"/>
        <a:ext cx="435864" cy="59634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 Id="rId4" Type="http://schemas.openxmlformats.org/officeDocument/2006/relationships/image" Target="../media/image6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EF2F08-1544-4CCE-BA58-02296AC492DB}" type="datetimeFigureOut">
              <a:rPr lang="en-US" smtClean="0"/>
              <a:t>3/2/2020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F4220F-F9A5-4B0D-B320-7A4F79DD4C32}" type="slidenum">
              <a:rPr lang="en-US" smtClean="0"/>
              <a:t>‹#›</a:t>
            </a:fld>
            <a:endParaRPr lang="en-US"/>
          </a:p>
        </p:txBody>
      </p:sp>
    </p:spTree>
    <p:extLst>
      <p:ext uri="{BB962C8B-B14F-4D97-AF65-F5344CB8AC3E}">
        <p14:creationId xmlns:p14="http://schemas.microsoft.com/office/powerpoint/2010/main" val="2300145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thedailybeast.com/clearview-ai-facial-recognition-company-that-works-with-law-enforcement-says-entire-client-list-was-stolen"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buzzfeednews.com/article/ryanmac/clearview-ai-fbi-ice-global-law-enforcement"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en.wikipedia.org/wiki/Inventor" TargetMode="External"/><Relationship Id="rId13" Type="http://schemas.openxmlformats.org/officeDocument/2006/relationships/hyperlink" Target="https://en.wikipedia.org/wiki/Functional_analysis" TargetMode="External"/><Relationship Id="rId18" Type="http://schemas.openxmlformats.org/officeDocument/2006/relationships/hyperlink" Target="https://en.wikipedia.org/wiki/Physics" TargetMode="External"/><Relationship Id="rId26" Type="http://schemas.openxmlformats.org/officeDocument/2006/relationships/hyperlink" Target="https://en.wikipedia.org/wiki/Linear_programming" TargetMode="External"/><Relationship Id="rId3" Type="http://schemas.openxmlformats.org/officeDocument/2006/relationships/hyperlink" Target="https://en.wikipedia.org/wiki/Help:IPA_for_English" TargetMode="External"/><Relationship Id="rId21" Type="http://schemas.openxmlformats.org/officeDocument/2006/relationships/hyperlink" Target="https://en.wikipedia.org/wiki/Quantum_statistical_mechanics" TargetMode="External"/><Relationship Id="rId7" Type="http://schemas.openxmlformats.org/officeDocument/2006/relationships/hyperlink" Target="https://en.wikipedia.org/wiki/Physicist" TargetMode="External"/><Relationship Id="rId12" Type="http://schemas.openxmlformats.org/officeDocument/2006/relationships/hyperlink" Target="https://en.wikipedia.org/wiki/Foundations_of_mathematics" TargetMode="External"/><Relationship Id="rId17" Type="http://schemas.openxmlformats.org/officeDocument/2006/relationships/hyperlink" Target="https://en.wikipedia.org/wiki/Numerical_analysis" TargetMode="External"/><Relationship Id="rId25" Type="http://schemas.openxmlformats.org/officeDocument/2006/relationships/hyperlink" Target="https://en.wikipedia.org/wiki/Von_Neumann_architecture" TargetMode="External"/><Relationship Id="rId2" Type="http://schemas.openxmlformats.org/officeDocument/2006/relationships/slide" Target="../slides/slide3.xml"/><Relationship Id="rId16" Type="http://schemas.openxmlformats.org/officeDocument/2006/relationships/hyperlink" Target="https://en.wikipedia.org/wiki/Topology" TargetMode="External"/><Relationship Id="rId20" Type="http://schemas.openxmlformats.org/officeDocument/2006/relationships/hyperlink" Target="https://en.wikipedia.org/wiki/Fluid_dynamics" TargetMode="External"/><Relationship Id="rId29" Type="http://schemas.openxmlformats.org/officeDocument/2006/relationships/hyperlink" Target="https://en.wikipedia.org/wiki/Statistics" TargetMode="External"/><Relationship Id="rId1" Type="http://schemas.openxmlformats.org/officeDocument/2006/relationships/notesMaster" Target="../notesMasters/notesMaster1.xml"/><Relationship Id="rId6" Type="http://schemas.openxmlformats.org/officeDocument/2006/relationships/hyperlink" Target="https://en.wikipedia.org/wiki/Mathematician" TargetMode="External"/><Relationship Id="rId11" Type="http://schemas.openxmlformats.org/officeDocument/2006/relationships/hyperlink" Target="https://en.wikipedia.org/wiki/Mathematics" TargetMode="External"/><Relationship Id="rId24" Type="http://schemas.openxmlformats.org/officeDocument/2006/relationships/hyperlink" Target="https://en.wikipedia.org/wiki/Computing" TargetMode="External"/><Relationship Id="rId5" Type="http://schemas.openxmlformats.org/officeDocument/2006/relationships/hyperlink" Target="https://en.wikipedia.org/wiki/Help:IPA_for_Hungarian" TargetMode="External"/><Relationship Id="rId15" Type="http://schemas.openxmlformats.org/officeDocument/2006/relationships/hyperlink" Target="https://en.wikipedia.org/wiki/Geometry" TargetMode="External"/><Relationship Id="rId23" Type="http://schemas.openxmlformats.org/officeDocument/2006/relationships/hyperlink" Target="https://en.wikipedia.org/wiki/Game_theory" TargetMode="External"/><Relationship Id="rId28" Type="http://schemas.openxmlformats.org/officeDocument/2006/relationships/hyperlink" Target="https://en.wikipedia.org/wiki/Stochastic_computing" TargetMode="External"/><Relationship Id="rId10" Type="http://schemas.openxmlformats.org/officeDocument/2006/relationships/hyperlink" Target="https://en.wikipedia.org/wiki/Polymath" TargetMode="External"/><Relationship Id="rId19" Type="http://schemas.openxmlformats.org/officeDocument/2006/relationships/hyperlink" Target="https://en.wikipedia.org/wiki/Quantum_mechanics" TargetMode="External"/><Relationship Id="rId4" Type="http://schemas.openxmlformats.org/officeDocument/2006/relationships/hyperlink" Target="https://en.wikipedia.org/wiki/Hungarian_language" TargetMode="External"/><Relationship Id="rId9" Type="http://schemas.openxmlformats.org/officeDocument/2006/relationships/hyperlink" Target="https://en.wikipedia.org/wiki/Computer_scientist" TargetMode="External"/><Relationship Id="rId14" Type="http://schemas.openxmlformats.org/officeDocument/2006/relationships/hyperlink" Target="https://en.wikipedia.org/wiki/Ergodic_theory" TargetMode="External"/><Relationship Id="rId22" Type="http://schemas.openxmlformats.org/officeDocument/2006/relationships/hyperlink" Target="https://en.wikipedia.org/wiki/Economics" TargetMode="External"/><Relationship Id="rId27" Type="http://schemas.openxmlformats.org/officeDocument/2006/relationships/hyperlink" Target="https://en.wikipedia.org/wiki/Von_Neumann_universal_constructor"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Information_technology"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www.gartner.com/en/research/methodologies/gartner-hype-cycle" TargetMode="External"/><Relationship Id="rId5" Type="http://schemas.openxmlformats.org/officeDocument/2006/relationships/hyperlink" Target="https://en.wikipedia.org/wiki/Gartner#cite_note-6" TargetMode="External"/><Relationship Id="rId4" Type="http://schemas.openxmlformats.org/officeDocument/2006/relationships/hyperlink" Target="https://en.wikipedia.org/wiki/Stamford,_Connecticut"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en.wikipedia.org/wiki/Relation_of_Idea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8" Type="http://schemas.openxmlformats.org/officeDocument/2006/relationships/hyperlink" Target="https://en.wikipedia.org/wiki/Artificial_intelligence" TargetMode="External"/><Relationship Id="rId3" Type="http://schemas.openxmlformats.org/officeDocument/2006/relationships/hyperlink" Target="https://en.wikipedia.org/wiki/Cornell_Aeronautical_Laboratory" TargetMode="External"/><Relationship Id="rId7" Type="http://schemas.openxmlformats.org/officeDocument/2006/relationships/hyperlink" Target="https://en.wikipedia.org/wiki/Perceptron#cite_note-bishop-2" TargetMode="External"/><Relationship Id="rId2" Type="http://schemas.openxmlformats.org/officeDocument/2006/relationships/slide" Target="../slides/slide60.xml"/><Relationship Id="rId1" Type="http://schemas.openxmlformats.org/officeDocument/2006/relationships/notesMaster" Target="../notesMasters/notesMaster1.xml"/><Relationship Id="rId6" Type="http://schemas.openxmlformats.org/officeDocument/2006/relationships/hyperlink" Target="https://en.wikipedia.org/wiki/Potentiometer" TargetMode="External"/><Relationship Id="rId5" Type="http://schemas.openxmlformats.org/officeDocument/2006/relationships/hyperlink" Target="https://en.wikipedia.org/wiki/Photocell" TargetMode="External"/><Relationship Id="rId10" Type="http://schemas.openxmlformats.org/officeDocument/2006/relationships/hyperlink" Target="https://en.wikipedia.org/wiki/Perceptron#cite_note-Olazaran-4" TargetMode="External"/><Relationship Id="rId4" Type="http://schemas.openxmlformats.org/officeDocument/2006/relationships/hyperlink" Target="https://en.wikipedia.org/wiki/Cadmium_sulfide" TargetMode="External"/><Relationship Id="rId9" Type="http://schemas.openxmlformats.org/officeDocument/2006/relationships/hyperlink" Target="https://en.wikipedia.org/wiki/The_New_York_Times" TargetMode="Externa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en.wikipedia.org/wiki/Perceptron#cite_note-11" TargetMode="External"/><Relationship Id="rId2" Type="http://schemas.openxmlformats.org/officeDocument/2006/relationships/slide" Target="../slides/slide63.xml"/><Relationship Id="rId1" Type="http://schemas.openxmlformats.org/officeDocument/2006/relationships/notesMaster" Target="../notesMasters/notesMaster1.xml"/><Relationship Id="rId6" Type="http://schemas.openxmlformats.org/officeDocument/2006/relationships/hyperlink" Target="https://en.wikipedia.org/wiki/Support_vector_machine" TargetMode="External"/><Relationship Id="rId5" Type="http://schemas.openxmlformats.org/officeDocument/2006/relationships/hyperlink" Target="https://en.wikipedia.org/wiki/Kernel_trick" TargetMode="External"/><Relationship Id="rId4" Type="http://schemas.openxmlformats.org/officeDocument/2006/relationships/hyperlink" Target="https://en.wikipedia.org/wiki/Perceptron#cite_note-12"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en.wikipedia.org/wiki/Perceptron#cite_note-11" TargetMode="External"/><Relationship Id="rId2" Type="http://schemas.openxmlformats.org/officeDocument/2006/relationships/slide" Target="../slides/slide64.xml"/><Relationship Id="rId1" Type="http://schemas.openxmlformats.org/officeDocument/2006/relationships/notesMaster" Target="../notesMasters/notesMaster1.xml"/><Relationship Id="rId6" Type="http://schemas.openxmlformats.org/officeDocument/2006/relationships/hyperlink" Target="https://en.wikipedia.org/wiki/Support_vector_machine" TargetMode="External"/><Relationship Id="rId5" Type="http://schemas.openxmlformats.org/officeDocument/2006/relationships/hyperlink" Target="https://en.wikipedia.org/wiki/Kernel_trick" TargetMode="External"/><Relationship Id="rId4" Type="http://schemas.openxmlformats.org/officeDocument/2006/relationships/hyperlink" Target="https://en.wikipedia.org/wiki/Perceptron#cite_note-12"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5949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a:t>
            </a:r>
            <a:r>
              <a:rPr lang="en-US" dirty="0">
                <a:hlinkClick r:id="rId3"/>
              </a:rPr>
              <a:t>https://www.thedailybeast.com/clearview-ai-facial-recognition-company-that-works-with-law-enforcement-says-entire-client-list-was-stolen</a:t>
            </a:r>
            <a:endParaRPr lang="en-US" dirty="0"/>
          </a:p>
          <a:p>
            <a:endParaRPr lang="en-US" dirty="0"/>
          </a:p>
          <a:p>
            <a:r>
              <a:rPr lang="en-US" dirty="0"/>
              <a:t>Client list: </a:t>
            </a:r>
            <a:r>
              <a:rPr lang="en-US" dirty="0">
                <a:hlinkClick r:id="rId4"/>
              </a:rPr>
              <a:t>https://www.buzzfeednews.com/article/ryanmac/clearview-ai-fbi-ice-global-law-enforcement</a:t>
            </a:r>
            <a:endParaRPr lang="en-US" dirty="0"/>
          </a:p>
          <a:p>
            <a:r>
              <a:rPr lang="en-US" dirty="0"/>
              <a:t>Includes:</a:t>
            </a:r>
          </a:p>
          <a:p>
            <a:pPr marL="171450" indent="-171450">
              <a:buFontTx/>
              <a:buChar char="-"/>
            </a:pPr>
            <a:r>
              <a:rPr lang="en-US" sz="1200" b="0" i="0" kern="1200" dirty="0">
                <a:solidFill>
                  <a:schemeClr val="tx1"/>
                </a:solidFill>
                <a:effectLst/>
                <a:latin typeface="+mn-lt"/>
                <a:ea typeface="+mn-ea"/>
                <a:cs typeface="+mn-cs"/>
              </a:rPr>
              <a:t>2,228 law enforcement agencies, companies, and institutions</a:t>
            </a:r>
          </a:p>
          <a:p>
            <a:pPr marL="171450" indent="-171450">
              <a:buFontTx/>
              <a:buChar char="-"/>
            </a:pPr>
            <a:r>
              <a:rPr lang="en-US" sz="1200" b="0" i="0" kern="1200" dirty="0">
                <a:solidFill>
                  <a:schemeClr val="tx1"/>
                </a:solidFill>
                <a:effectLst/>
                <a:latin typeface="+mn-lt"/>
                <a:ea typeface="+mn-ea"/>
                <a:cs typeface="+mn-cs"/>
              </a:rPr>
              <a:t>Many on 30-day free trials</a:t>
            </a:r>
            <a:endParaRPr lang="en-US" dirty="0"/>
          </a:p>
        </p:txBody>
      </p:sp>
      <p:sp>
        <p:nvSpPr>
          <p:cNvPr id="4" name="Slide Number Placeholder 3"/>
          <p:cNvSpPr>
            <a:spLocks noGrp="1"/>
          </p:cNvSpPr>
          <p:nvPr>
            <p:ph type="sldNum" sz="quarter" idx="5"/>
          </p:nvPr>
        </p:nvSpPr>
        <p:spPr/>
        <p:txBody>
          <a:bodyPr/>
          <a:lstStyle/>
          <a:p>
            <a:fld id="{E3F4220F-F9A5-4B0D-B320-7A4F79DD4C32}" type="slidenum">
              <a:rPr lang="en-US" smtClean="0"/>
              <a:t>2</a:t>
            </a:fld>
            <a:endParaRPr lang="en-US"/>
          </a:p>
        </p:txBody>
      </p:sp>
    </p:spTree>
    <p:extLst>
      <p:ext uri="{BB962C8B-B14F-4D97-AF65-F5344CB8AC3E}">
        <p14:creationId xmlns:p14="http://schemas.microsoft.com/office/powerpoint/2010/main" val="2324385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John von Neumann</a:t>
            </a:r>
            <a:r>
              <a:rPr lang="en-US" dirty="0"/>
              <a:t> (</a:t>
            </a:r>
            <a:r>
              <a:rPr lang="en-US" dirty="0">
                <a:hlinkClick r:id="rId3" tooltip="Help:IPA for English"/>
              </a:rPr>
              <a:t>/</a:t>
            </a:r>
            <a:r>
              <a:rPr lang="en-US" dirty="0" err="1">
                <a:effectLst/>
                <a:hlinkClick r:id="rId3" tooltip="Help:IPA for English"/>
              </a:rPr>
              <a:t>vɒn</a:t>
            </a:r>
            <a:r>
              <a:rPr lang="en-US" dirty="0">
                <a:hlinkClick r:id="rId3" tooltip="Help:IPA for English"/>
              </a:rPr>
              <a:t> </a:t>
            </a:r>
            <a:r>
              <a:rPr lang="en-US" dirty="0">
                <a:effectLst/>
                <a:hlinkClick r:id="rId3" tooltip="Help:IPA for English"/>
              </a:rPr>
              <a:t>ˈ</a:t>
            </a:r>
            <a:r>
              <a:rPr lang="en-US" dirty="0" err="1">
                <a:effectLst/>
                <a:hlinkClick r:id="rId3" tooltip="Help:IPA for English"/>
              </a:rPr>
              <a:t>nɔɪmən</a:t>
            </a:r>
            <a:r>
              <a:rPr lang="en-US" dirty="0">
                <a:hlinkClick r:id="rId3" tooltip="Help:IPA for English"/>
              </a:rPr>
              <a:t>/</a:t>
            </a:r>
            <a:r>
              <a:rPr lang="en-US" dirty="0"/>
              <a:t>; </a:t>
            </a:r>
            <a:r>
              <a:rPr lang="en-US" dirty="0">
                <a:hlinkClick r:id="rId4" tooltip="Hungarian language"/>
              </a:rPr>
              <a:t>Hungarian</a:t>
            </a:r>
            <a:r>
              <a:rPr lang="en-US" dirty="0"/>
              <a:t>: </a:t>
            </a:r>
            <a:r>
              <a:rPr lang="hu-HU" i="1" dirty="0"/>
              <a:t>Neumann János Lajos</a:t>
            </a:r>
            <a:r>
              <a:rPr lang="en-US" dirty="0"/>
              <a:t>, pronounced </a:t>
            </a:r>
            <a:r>
              <a:rPr lang="en-US" dirty="0">
                <a:hlinkClick r:id="rId5" tooltip="Help:IPA for Hungarian"/>
              </a:rPr>
              <a:t>[ˈ</a:t>
            </a:r>
            <a:r>
              <a:rPr lang="en-US" dirty="0" err="1">
                <a:hlinkClick r:id="rId5" tooltip="Help:IPA for Hungarian"/>
              </a:rPr>
              <a:t>nɒjmɒn</a:t>
            </a:r>
            <a:r>
              <a:rPr lang="en-US" dirty="0">
                <a:hlinkClick r:id="rId5" tooltip="Help:IPA for Hungarian"/>
              </a:rPr>
              <a:t> ˈ</a:t>
            </a:r>
            <a:r>
              <a:rPr lang="en-US" dirty="0" err="1">
                <a:hlinkClick r:id="rId5" tooltip="Help:IPA for Hungarian"/>
              </a:rPr>
              <a:t>jaːnoʃ</a:t>
            </a:r>
            <a:r>
              <a:rPr lang="en-US" dirty="0">
                <a:hlinkClick r:id="rId5" tooltip="Help:IPA for Hungarian"/>
              </a:rPr>
              <a:t> ˈ</a:t>
            </a:r>
            <a:r>
              <a:rPr lang="en-US" dirty="0" err="1">
                <a:hlinkClick r:id="rId5" tooltip="Help:IPA for Hungarian"/>
              </a:rPr>
              <a:t>lɒjoʃ</a:t>
            </a:r>
            <a:r>
              <a:rPr lang="en-US" dirty="0">
                <a:hlinkClick r:id="rId5" tooltip="Help:IPA for Hungarian"/>
              </a:rPr>
              <a:t>]</a:t>
            </a:r>
            <a:r>
              <a:rPr lang="en-US" dirty="0"/>
              <a:t>; December 28, 1903 – February 8, 1957) was a Hungarian-American </a:t>
            </a:r>
            <a:r>
              <a:rPr lang="en-US" dirty="0">
                <a:hlinkClick r:id="rId6" tooltip="Mathematician"/>
              </a:rPr>
              <a:t>mathematician</a:t>
            </a:r>
            <a:r>
              <a:rPr lang="en-US" dirty="0"/>
              <a:t>, </a:t>
            </a:r>
            <a:r>
              <a:rPr lang="en-US" dirty="0">
                <a:hlinkClick r:id="rId7" tooltip="Physicist"/>
              </a:rPr>
              <a:t>physicist</a:t>
            </a:r>
            <a:r>
              <a:rPr lang="en-US" dirty="0"/>
              <a:t>, </a:t>
            </a:r>
            <a:r>
              <a:rPr lang="en-US" dirty="0">
                <a:hlinkClick r:id="rId8" tooltip="Inventor"/>
              </a:rPr>
              <a:t>inventor</a:t>
            </a:r>
            <a:r>
              <a:rPr lang="en-US" dirty="0"/>
              <a:t>, </a:t>
            </a:r>
            <a:r>
              <a:rPr lang="en-US" dirty="0">
                <a:hlinkClick r:id="rId9" tooltip="Computer scientist"/>
              </a:rPr>
              <a:t>computer scientist</a:t>
            </a:r>
            <a:r>
              <a:rPr lang="en-US" dirty="0"/>
              <a:t>, and </a:t>
            </a:r>
            <a:r>
              <a:rPr lang="en-US" dirty="0">
                <a:hlinkClick r:id="rId10" tooltip="Polymath"/>
              </a:rPr>
              <a:t>polymath</a:t>
            </a:r>
            <a:r>
              <a:rPr lang="en-US" dirty="0"/>
              <a:t>. He made major contributions to a number of fields, including </a:t>
            </a:r>
            <a:r>
              <a:rPr lang="en-US" dirty="0">
                <a:hlinkClick r:id="rId11" tooltip="Mathematics"/>
              </a:rPr>
              <a:t>mathematics</a:t>
            </a:r>
            <a:r>
              <a:rPr lang="en-US" dirty="0"/>
              <a:t> (</a:t>
            </a:r>
            <a:r>
              <a:rPr lang="en-US" dirty="0">
                <a:hlinkClick r:id="rId12" tooltip="Foundations of mathematics"/>
              </a:rPr>
              <a:t>foundations of mathematics</a:t>
            </a:r>
            <a:r>
              <a:rPr lang="en-US" dirty="0"/>
              <a:t>, </a:t>
            </a:r>
            <a:r>
              <a:rPr lang="en-US" dirty="0">
                <a:hlinkClick r:id="rId13" tooltip="Functional analysis"/>
              </a:rPr>
              <a:t>functional analysis</a:t>
            </a:r>
            <a:r>
              <a:rPr lang="en-US" dirty="0"/>
              <a:t>, </a:t>
            </a:r>
            <a:r>
              <a:rPr lang="en-US" dirty="0">
                <a:hlinkClick r:id="rId14" tooltip="Ergodic theory"/>
              </a:rPr>
              <a:t>ergodic theory</a:t>
            </a:r>
            <a:r>
              <a:rPr lang="en-US" dirty="0"/>
              <a:t>, </a:t>
            </a:r>
            <a:r>
              <a:rPr lang="en-US" dirty="0">
                <a:hlinkClick r:id="rId15" tooltip="Geometry"/>
              </a:rPr>
              <a:t>geometry</a:t>
            </a:r>
            <a:r>
              <a:rPr lang="en-US" dirty="0"/>
              <a:t>, </a:t>
            </a:r>
            <a:r>
              <a:rPr lang="en-US" dirty="0">
                <a:hlinkClick r:id="rId16" tooltip="Topology"/>
              </a:rPr>
              <a:t>topology</a:t>
            </a:r>
            <a:r>
              <a:rPr lang="en-US" dirty="0"/>
              <a:t>, and </a:t>
            </a:r>
            <a:r>
              <a:rPr lang="en-US" dirty="0">
                <a:hlinkClick r:id="rId17" tooltip="Numerical analysis"/>
              </a:rPr>
              <a:t>numerical analysis</a:t>
            </a:r>
            <a:r>
              <a:rPr lang="en-US" dirty="0"/>
              <a:t>), </a:t>
            </a:r>
            <a:r>
              <a:rPr lang="en-US" dirty="0">
                <a:hlinkClick r:id="rId18" tooltip="Physics"/>
              </a:rPr>
              <a:t>physics</a:t>
            </a:r>
            <a:r>
              <a:rPr lang="en-US" dirty="0"/>
              <a:t> (</a:t>
            </a:r>
            <a:r>
              <a:rPr lang="en-US" dirty="0">
                <a:hlinkClick r:id="rId19" tooltip="Quantum mechanics"/>
              </a:rPr>
              <a:t>quantum mechanics</a:t>
            </a:r>
            <a:r>
              <a:rPr lang="en-US" dirty="0"/>
              <a:t>, </a:t>
            </a:r>
            <a:r>
              <a:rPr lang="en-US" dirty="0">
                <a:hlinkClick r:id="rId20" tooltip="Fluid dynamics"/>
              </a:rPr>
              <a:t>hydrodynamics</a:t>
            </a:r>
            <a:r>
              <a:rPr lang="en-US" dirty="0"/>
              <a:t>, and </a:t>
            </a:r>
            <a:r>
              <a:rPr lang="en-US" dirty="0">
                <a:hlinkClick r:id="rId21" tooltip="Quantum statistical mechanics"/>
              </a:rPr>
              <a:t>quantum statistical mechanics</a:t>
            </a:r>
            <a:r>
              <a:rPr lang="en-US" dirty="0"/>
              <a:t>), </a:t>
            </a:r>
            <a:r>
              <a:rPr lang="en-US" dirty="0">
                <a:hlinkClick r:id="rId22" tooltip="Economics"/>
              </a:rPr>
              <a:t>economics</a:t>
            </a:r>
            <a:r>
              <a:rPr lang="en-US" dirty="0"/>
              <a:t> (</a:t>
            </a:r>
            <a:r>
              <a:rPr lang="en-US" dirty="0">
                <a:hlinkClick r:id="rId23" tooltip="Game theory"/>
              </a:rPr>
              <a:t>game theory</a:t>
            </a:r>
            <a:r>
              <a:rPr lang="en-US" dirty="0"/>
              <a:t>), </a:t>
            </a:r>
            <a:r>
              <a:rPr lang="en-US" dirty="0">
                <a:hlinkClick r:id="rId24" tooltip="Computing"/>
              </a:rPr>
              <a:t>computing</a:t>
            </a:r>
            <a:r>
              <a:rPr lang="en-US" dirty="0"/>
              <a:t> (</a:t>
            </a:r>
            <a:r>
              <a:rPr lang="en-US" dirty="0">
                <a:hlinkClick r:id="rId25" tooltip="Von Neumann architecture"/>
              </a:rPr>
              <a:t>Von Neumann architecture</a:t>
            </a:r>
            <a:r>
              <a:rPr lang="en-US" dirty="0"/>
              <a:t>, </a:t>
            </a:r>
            <a:r>
              <a:rPr lang="en-US" dirty="0">
                <a:hlinkClick r:id="rId26" tooltip="Linear programming"/>
              </a:rPr>
              <a:t>linear programming</a:t>
            </a:r>
            <a:r>
              <a:rPr lang="en-US" dirty="0"/>
              <a:t>, </a:t>
            </a:r>
            <a:r>
              <a:rPr lang="en-US" dirty="0">
                <a:hlinkClick r:id="rId27" tooltip="Von Neumann universal constructor"/>
              </a:rPr>
              <a:t>self-replicating machines</a:t>
            </a:r>
            <a:r>
              <a:rPr lang="en-US" dirty="0"/>
              <a:t>, </a:t>
            </a:r>
            <a:r>
              <a:rPr lang="en-US" dirty="0">
                <a:hlinkClick r:id="rId28" tooltip="Stochastic computing"/>
              </a:rPr>
              <a:t>stochastic computing</a:t>
            </a:r>
            <a:r>
              <a:rPr lang="en-US" dirty="0"/>
              <a:t>), and </a:t>
            </a:r>
            <a:r>
              <a:rPr lang="en-US" dirty="0">
                <a:hlinkClick r:id="rId29" tooltip="Statistics"/>
              </a:rPr>
              <a:t>statistics</a:t>
            </a:r>
            <a:r>
              <a:rPr lang="en-US" dirty="0"/>
              <a:t>.</a:t>
            </a:r>
          </a:p>
          <a:p>
            <a:endParaRPr lang="en-US" dirty="0"/>
          </a:p>
          <a:p>
            <a:r>
              <a:rPr lang="en-US" dirty="0"/>
              <a:t>(This slide is not saying that von Neumann is a joke; merely that he was joking…)</a:t>
            </a:r>
          </a:p>
        </p:txBody>
      </p:sp>
      <p:sp>
        <p:nvSpPr>
          <p:cNvPr id="4" name="Slide Number Placeholder 3"/>
          <p:cNvSpPr>
            <a:spLocks noGrp="1"/>
          </p:cNvSpPr>
          <p:nvPr>
            <p:ph type="sldNum" sz="quarter" idx="10"/>
          </p:nvPr>
        </p:nvSpPr>
        <p:spPr/>
        <p:txBody>
          <a:bodyPr/>
          <a:lstStyle/>
          <a:p>
            <a:fld id="{E3F4220F-F9A5-4B0D-B320-7A4F79DD4C32}" type="slidenum">
              <a:rPr lang="en-US" smtClean="0"/>
              <a:t>3</a:t>
            </a:fld>
            <a:endParaRPr lang="en-US"/>
          </a:p>
        </p:txBody>
      </p:sp>
    </p:spTree>
    <p:extLst>
      <p:ext uri="{BB962C8B-B14F-4D97-AF65-F5344CB8AC3E}">
        <p14:creationId xmlns:p14="http://schemas.microsoft.com/office/powerpoint/2010/main" val="1698170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Gartner, Inc.</a:t>
            </a:r>
            <a:r>
              <a:rPr lang="en-US" dirty="0"/>
              <a:t> is an American research and advisory firm providing </a:t>
            </a:r>
            <a:r>
              <a:rPr lang="en-US" dirty="0">
                <a:hlinkClick r:id="rId3" tooltip="Information technology"/>
              </a:rPr>
              <a:t>information technology</a:t>
            </a:r>
            <a:r>
              <a:rPr lang="en-US" dirty="0"/>
              <a:t> related insight for IT and other business leaders located across the world. Its headquarters are in </a:t>
            </a:r>
            <a:r>
              <a:rPr lang="en-US" dirty="0">
                <a:hlinkClick r:id="rId4" tooltip="Stamford, Connecticut"/>
              </a:rPr>
              <a:t>Stamford, Connecticut</a:t>
            </a:r>
            <a:r>
              <a:rPr lang="en-US" dirty="0"/>
              <a:t>, United States. It was known as </a:t>
            </a:r>
            <a:r>
              <a:rPr lang="en-US" b="1" dirty="0"/>
              <a:t>Gartner Group, Inc</a:t>
            </a:r>
            <a:r>
              <a:rPr lang="en-US" dirty="0"/>
              <a:t> until 2000, when it was then changed to Gartner.</a:t>
            </a:r>
            <a:r>
              <a:rPr lang="en-US" baseline="30000" dirty="0">
                <a:hlinkClick r:id="rId5"/>
              </a:rPr>
              <a:t>[6]</a:t>
            </a:r>
            <a:endParaRPr lang="en-US" baseline="30000" dirty="0"/>
          </a:p>
          <a:p>
            <a:endParaRPr lang="en-US" baseline="30000" dirty="0"/>
          </a:p>
          <a:p>
            <a:r>
              <a:rPr lang="en-US" dirty="0">
                <a:hlinkClick r:id="rId6"/>
              </a:rPr>
              <a:t>https://www.gartner.com/en/research/methodologies/gartner-hype-cycle</a:t>
            </a:r>
            <a:endParaRPr lang="en-US" baseline="30000" dirty="0"/>
          </a:p>
          <a:p>
            <a:endParaRPr lang="en-US" baseline="30000" dirty="0"/>
          </a:p>
          <a:p>
            <a:endParaRPr lang="en-US" baseline="30000" dirty="0"/>
          </a:p>
          <a:p>
            <a:r>
              <a:rPr lang="en-US" dirty="0"/>
              <a:t>http://www.gartner.com/technology/research/methodologies/hype-cycle.jsp</a:t>
            </a:r>
          </a:p>
          <a:p>
            <a:endParaRPr lang="en-US" dirty="0"/>
          </a:p>
          <a:p>
            <a:r>
              <a:rPr lang="en-US" dirty="0"/>
              <a:t>https://en.wikipedia.org/wiki/Hype_cycle#/media/File:Hype-Cycle-General.png</a:t>
            </a:r>
          </a:p>
          <a:p>
            <a:endParaRPr lang="en-US" dirty="0"/>
          </a:p>
          <a:p>
            <a:endParaRPr lang="en-US" dirty="0"/>
          </a:p>
          <a:p>
            <a:r>
              <a:rPr lang="en-US" dirty="0"/>
              <a:t>Apologies for the low resolution…</a:t>
            </a:r>
          </a:p>
        </p:txBody>
      </p:sp>
      <p:sp>
        <p:nvSpPr>
          <p:cNvPr id="4" name="Slide Number Placeholder 3"/>
          <p:cNvSpPr>
            <a:spLocks noGrp="1"/>
          </p:cNvSpPr>
          <p:nvPr>
            <p:ph type="sldNum" sz="quarter" idx="10"/>
          </p:nvPr>
        </p:nvSpPr>
        <p:spPr/>
        <p:txBody>
          <a:bodyPr/>
          <a:lstStyle/>
          <a:p>
            <a:fld id="{E3F4220F-F9A5-4B0D-B320-7A4F79DD4C32}" type="slidenum">
              <a:rPr lang="en-US" smtClean="0"/>
              <a:t>4</a:t>
            </a:fld>
            <a:endParaRPr lang="en-US"/>
          </a:p>
        </p:txBody>
      </p:sp>
    </p:spTree>
    <p:extLst>
      <p:ext uri="{BB962C8B-B14F-4D97-AF65-F5344CB8AC3E}">
        <p14:creationId xmlns:p14="http://schemas.microsoft.com/office/powerpoint/2010/main" val="3934540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https://medium.com/the-mission/rocket-ai-2016s-most-notorious-ai-launch-and-the-problem-with-ai-hype-d7908013f8c9</a:t>
            </a:r>
          </a:p>
          <a:p>
            <a:r>
              <a:rPr lang="en-US" dirty="0"/>
              <a:t>Temporally Recurrent Optimal Learning = TROL(L)</a:t>
            </a:r>
          </a:p>
        </p:txBody>
      </p:sp>
      <p:sp>
        <p:nvSpPr>
          <p:cNvPr id="4" name="Slide Number Placeholder 3"/>
          <p:cNvSpPr>
            <a:spLocks noGrp="1"/>
          </p:cNvSpPr>
          <p:nvPr>
            <p:ph type="sldNum" sz="quarter" idx="10"/>
          </p:nvPr>
        </p:nvSpPr>
        <p:spPr/>
        <p:txBody>
          <a:bodyPr/>
          <a:lstStyle/>
          <a:p>
            <a:fld id="{E3F4220F-F9A5-4B0D-B320-7A4F79DD4C32}" type="slidenum">
              <a:rPr lang="en-US" smtClean="0"/>
              <a:t>5</a:t>
            </a:fld>
            <a:endParaRPr lang="en-US"/>
          </a:p>
        </p:txBody>
      </p:sp>
    </p:spTree>
    <p:extLst>
      <p:ext uri="{BB962C8B-B14F-4D97-AF65-F5344CB8AC3E}">
        <p14:creationId xmlns:p14="http://schemas.microsoft.com/office/powerpoint/2010/main" val="2873427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https://medium.com/the-mission/rocket-ai-2016s-most-notorious-ai-launch-and-the-problem-with-ai-hype-d7908013f8c9</a:t>
            </a:r>
          </a:p>
        </p:txBody>
      </p:sp>
      <p:sp>
        <p:nvSpPr>
          <p:cNvPr id="4" name="Slide Number Placeholder 3"/>
          <p:cNvSpPr>
            <a:spLocks noGrp="1"/>
          </p:cNvSpPr>
          <p:nvPr>
            <p:ph type="sldNum" sz="quarter" idx="10"/>
          </p:nvPr>
        </p:nvSpPr>
        <p:spPr/>
        <p:txBody>
          <a:bodyPr/>
          <a:lstStyle/>
          <a:p>
            <a:fld id="{E3F4220F-F9A5-4B0D-B320-7A4F79DD4C32}" type="slidenum">
              <a:rPr lang="en-US" smtClean="0"/>
              <a:t>6</a:t>
            </a:fld>
            <a:endParaRPr lang="en-US"/>
          </a:p>
        </p:txBody>
      </p:sp>
    </p:spTree>
    <p:extLst>
      <p:ext uri="{BB962C8B-B14F-4D97-AF65-F5344CB8AC3E}">
        <p14:creationId xmlns:p14="http://schemas.microsoft.com/office/powerpoint/2010/main" val="3314658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Jacobian-Optimized Kernel Expansion = J-O-K-E</a:t>
            </a:r>
          </a:p>
        </p:txBody>
      </p:sp>
      <p:sp>
        <p:nvSpPr>
          <p:cNvPr id="4" name="Slide Number Placeholder 3"/>
          <p:cNvSpPr>
            <a:spLocks noGrp="1"/>
          </p:cNvSpPr>
          <p:nvPr>
            <p:ph type="sldNum" sz="quarter" idx="10"/>
          </p:nvPr>
        </p:nvSpPr>
        <p:spPr/>
        <p:txBody>
          <a:bodyPr/>
          <a:lstStyle/>
          <a:p>
            <a:fld id="{E3F4220F-F9A5-4B0D-B320-7A4F79DD4C32}" type="slidenum">
              <a:rPr lang="en-US" smtClean="0"/>
              <a:t>7</a:t>
            </a:fld>
            <a:endParaRPr lang="en-US"/>
          </a:p>
        </p:txBody>
      </p:sp>
    </p:spTree>
    <p:extLst>
      <p:ext uri="{BB962C8B-B14F-4D97-AF65-F5344CB8AC3E}">
        <p14:creationId xmlns:p14="http://schemas.microsoft.com/office/powerpoint/2010/main" val="333899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https://medium.com/the-mission/rocket-ai-2016s-most-notorious-ai-launch-and-the-problem-with-ai-hype-d7908013f8c9</a:t>
            </a:r>
          </a:p>
        </p:txBody>
      </p:sp>
      <p:sp>
        <p:nvSpPr>
          <p:cNvPr id="4" name="Slide Number Placeholder 3"/>
          <p:cNvSpPr>
            <a:spLocks noGrp="1"/>
          </p:cNvSpPr>
          <p:nvPr>
            <p:ph type="sldNum" sz="quarter" idx="10"/>
          </p:nvPr>
        </p:nvSpPr>
        <p:spPr/>
        <p:txBody>
          <a:bodyPr/>
          <a:lstStyle/>
          <a:p>
            <a:fld id="{E3F4220F-F9A5-4B0D-B320-7A4F79DD4C32}" type="slidenum">
              <a:rPr lang="en-US" smtClean="0"/>
              <a:t>8</a:t>
            </a:fld>
            <a:endParaRPr lang="en-US"/>
          </a:p>
        </p:txBody>
      </p:sp>
    </p:spTree>
    <p:extLst>
      <p:ext uri="{BB962C8B-B14F-4D97-AF65-F5344CB8AC3E}">
        <p14:creationId xmlns:p14="http://schemas.microsoft.com/office/powerpoint/2010/main" val="1584070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https://medium.com/the-mission/rocket-ai-2016s-most-notorious-ai-launch-and-the-problem-with-ai-hype-d7908013f8c9</a:t>
            </a:r>
          </a:p>
          <a:p>
            <a:r>
              <a:rPr lang="en-US" dirty="0"/>
              <a:t>Temporally Recurrent Optimal Learning = TROL(L)</a:t>
            </a:r>
          </a:p>
          <a:p>
            <a:endParaRPr lang="en-US" dirty="0"/>
          </a:p>
          <a:p>
            <a:endParaRPr lang="en-US" dirty="0"/>
          </a:p>
          <a:p>
            <a:r>
              <a:rPr lang="en-US" dirty="0"/>
              <a:t>(HBO Silicon Valley)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Hotdog / </a:t>
            </a:r>
            <a:r>
              <a:rPr lang="en-US" dirty="0" err="1"/>
              <a:t>NotHotdog</a:t>
            </a:r>
            <a:r>
              <a:rPr lang="en-US"/>
              <a:t>: https://medium.com/@timanglade/how-hbos-silicon-valley-built-not-hotdog-with-mobile-tensorflow-keras-react-native-ef03260747f3</a:t>
            </a:r>
          </a:p>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9</a:t>
            </a:fld>
            <a:endParaRPr lang="en-US"/>
          </a:p>
        </p:txBody>
      </p:sp>
    </p:spTree>
    <p:extLst>
      <p:ext uri="{BB962C8B-B14F-4D97-AF65-F5344CB8AC3E}">
        <p14:creationId xmlns:p14="http://schemas.microsoft.com/office/powerpoint/2010/main" val="951283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what has been making ‘machine learning’ hot is ‘deep neural networks’</a:t>
            </a:r>
          </a:p>
        </p:txBody>
      </p:sp>
      <p:sp>
        <p:nvSpPr>
          <p:cNvPr id="4" name="Slide Number Placeholder 3"/>
          <p:cNvSpPr>
            <a:spLocks noGrp="1"/>
          </p:cNvSpPr>
          <p:nvPr>
            <p:ph type="sldNum" sz="quarter" idx="10"/>
          </p:nvPr>
        </p:nvSpPr>
        <p:spPr/>
        <p:txBody>
          <a:bodyPr/>
          <a:lstStyle/>
          <a:p>
            <a:fld id="{E3F4220F-F9A5-4B0D-B320-7A4F79DD4C32}" type="slidenum">
              <a:rPr lang="en-US" smtClean="0"/>
              <a:t>10</a:t>
            </a:fld>
            <a:endParaRPr lang="en-US"/>
          </a:p>
        </p:txBody>
      </p:sp>
    </p:spTree>
    <p:extLst>
      <p:ext uri="{BB962C8B-B14F-4D97-AF65-F5344CB8AC3E}">
        <p14:creationId xmlns:p14="http://schemas.microsoft.com/office/powerpoint/2010/main" val="2934459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classifier is provably optimal under assumptions, but our assumptions about the data are too simplistic (incorrect)</a:t>
            </a:r>
          </a:p>
        </p:txBody>
      </p:sp>
      <p:sp>
        <p:nvSpPr>
          <p:cNvPr id="4" name="Slide Number Placeholder 3"/>
          <p:cNvSpPr>
            <a:spLocks noGrp="1"/>
          </p:cNvSpPr>
          <p:nvPr>
            <p:ph type="sldNum" sz="quarter" idx="5"/>
          </p:nvPr>
        </p:nvSpPr>
        <p:spPr/>
        <p:txBody>
          <a:bodyPr/>
          <a:lstStyle/>
          <a:p>
            <a:fld id="{E3F4220F-F9A5-4B0D-B320-7A4F79DD4C32}" type="slidenum">
              <a:rPr lang="en-US" smtClean="0"/>
              <a:t>16</a:t>
            </a:fld>
            <a:endParaRPr lang="en-US"/>
          </a:p>
        </p:txBody>
      </p:sp>
    </p:spTree>
    <p:extLst>
      <p:ext uri="{BB962C8B-B14F-4D97-AF65-F5344CB8AC3E}">
        <p14:creationId xmlns:p14="http://schemas.microsoft.com/office/powerpoint/2010/main" val="221245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http://www.no-free-lunch.org/</a:t>
            </a:r>
          </a:p>
          <a:p>
            <a:endParaRPr lang="en-US" dirty="0"/>
          </a:p>
          <a:p>
            <a:r>
              <a:rPr lang="en-US" dirty="0"/>
              <a:t>David Hume – 18</a:t>
            </a:r>
            <a:r>
              <a:rPr lang="en-US" baseline="30000" dirty="0"/>
              <a:t>th</a:t>
            </a:r>
            <a:r>
              <a:rPr lang="en-US" dirty="0"/>
              <a:t> century Scottish philosopher, known for empiricism. E.g., all human knowledge is found through experience, and genuine knowledge must either be directly traceable to objects perceived in experience, or result from abstract reasoning about </a:t>
            </a:r>
            <a:r>
              <a:rPr lang="en-US" dirty="0">
                <a:hlinkClick r:id="rId3" tooltip="Relation of Ideas"/>
              </a:rPr>
              <a:t>relations between ideas</a:t>
            </a:r>
            <a:r>
              <a:rPr lang="en-US" dirty="0"/>
              <a:t> which are derived from experience.</a:t>
            </a:r>
          </a:p>
          <a:p>
            <a:endParaRPr lang="en-US" dirty="0"/>
          </a:p>
          <a:p>
            <a:r>
              <a:rPr lang="en-US" dirty="0"/>
              <a:t>-&gt; calling the rest "nothing but sophistry and illusion“   (sophistry -&gt; false argument, esp. intended to deceive)</a:t>
            </a:r>
          </a:p>
        </p:txBody>
      </p:sp>
      <p:sp>
        <p:nvSpPr>
          <p:cNvPr id="4" name="Slide Number Placeholder 3"/>
          <p:cNvSpPr>
            <a:spLocks noGrp="1"/>
          </p:cNvSpPr>
          <p:nvPr>
            <p:ph type="sldNum" sz="quarter" idx="10"/>
          </p:nvPr>
        </p:nvSpPr>
        <p:spPr/>
        <p:txBody>
          <a:bodyPr/>
          <a:lstStyle/>
          <a:p>
            <a:fld id="{E3F4220F-F9A5-4B0D-B320-7A4F79DD4C32}" type="slidenum">
              <a:rPr lang="en-US" smtClean="0"/>
              <a:t>20</a:t>
            </a:fld>
            <a:endParaRPr lang="en-US"/>
          </a:p>
        </p:txBody>
      </p:sp>
    </p:spTree>
    <p:extLst>
      <p:ext uri="{BB962C8B-B14F-4D97-AF65-F5344CB8AC3E}">
        <p14:creationId xmlns:p14="http://schemas.microsoft.com/office/powerpoint/2010/main" val="4261493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http://www.no-free-lunch.org/</a:t>
            </a:r>
          </a:p>
          <a:p>
            <a:endParaRPr lang="en-US" dirty="0"/>
          </a:p>
          <a:p>
            <a:r>
              <a:rPr lang="en-US" dirty="0"/>
              <a:t>Algorithm A learns to find the minimum of a cost function, and outperforms algorithm B. For another cost function, algorithm B</a:t>
            </a:r>
          </a:p>
          <a:p>
            <a:endParaRPr lang="en-US" dirty="0"/>
          </a:p>
          <a:p>
            <a:r>
              <a:rPr lang="en-US" dirty="0"/>
              <a:t>"We show that all algorithms that search for an extremum of a cost function perform exactly the same, when averaged over all possible cost functions. In particular, if algorithm A outperforms algorithm B on some cost functions, then loosely speaking there must exist exactly as many other functions where B outperforms A. Starting from this we analyze a number of the other a priori characteristics of the search problem, like its geometry and its information-theoretic aspects. This analysis allows us to derive mathematical benchmarks for assessing a particular search algorithm's performance. We also investigate minimax aspects of the search problem, the validity of using characteristics of a partial search over a cost function to predict future behavior of the search algorithm on that cost function, and time-varying cost functions. We conclude with some discussion of the justifiability of biologically-inspired search methods."</a:t>
            </a:r>
            <a:br>
              <a:rPr lang="en-US" dirty="0"/>
            </a:br>
            <a:r>
              <a:rPr lang="en-US" dirty="0"/>
              <a:t>Wolpert and Macready (1995) </a:t>
            </a:r>
          </a:p>
        </p:txBody>
      </p:sp>
      <p:sp>
        <p:nvSpPr>
          <p:cNvPr id="4" name="Slide Number Placeholder 3"/>
          <p:cNvSpPr>
            <a:spLocks noGrp="1"/>
          </p:cNvSpPr>
          <p:nvPr>
            <p:ph type="sldNum" sz="quarter" idx="10"/>
          </p:nvPr>
        </p:nvSpPr>
        <p:spPr/>
        <p:txBody>
          <a:bodyPr/>
          <a:lstStyle/>
          <a:p>
            <a:fld id="{E3F4220F-F9A5-4B0D-B320-7A4F79DD4C32}" type="slidenum">
              <a:rPr lang="en-US" smtClean="0"/>
              <a:t>21</a:t>
            </a:fld>
            <a:endParaRPr lang="en-US"/>
          </a:p>
        </p:txBody>
      </p:sp>
    </p:spTree>
    <p:extLst>
      <p:ext uri="{BB962C8B-B14F-4D97-AF65-F5344CB8AC3E}">
        <p14:creationId xmlns:p14="http://schemas.microsoft.com/office/powerpoint/2010/main" val="2451927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Or….high performance is possible by making more assumptions.</a:t>
            </a:r>
          </a:p>
        </p:txBody>
      </p:sp>
      <p:sp>
        <p:nvSpPr>
          <p:cNvPr id="4" name="Slide Number Placeholder 3"/>
          <p:cNvSpPr>
            <a:spLocks noGrp="1"/>
          </p:cNvSpPr>
          <p:nvPr>
            <p:ph type="sldNum" sz="quarter" idx="10"/>
          </p:nvPr>
        </p:nvSpPr>
        <p:spPr/>
        <p:txBody>
          <a:bodyPr/>
          <a:lstStyle/>
          <a:p>
            <a:fld id="{E3F4220F-F9A5-4B0D-B320-7A4F79DD4C32}" type="slidenum">
              <a:rPr lang="en-US" smtClean="0"/>
              <a:t>22</a:t>
            </a:fld>
            <a:endParaRPr lang="en-US"/>
          </a:p>
        </p:txBody>
      </p:sp>
    </p:spTree>
    <p:extLst>
      <p:ext uri="{BB962C8B-B14F-4D97-AF65-F5344CB8AC3E}">
        <p14:creationId xmlns:p14="http://schemas.microsoft.com/office/powerpoint/2010/main" val="2893612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http://www.ece.utep.edu/research/webfuzzy/docs/kk-thesis/kk-thesis-html/node19.html</a:t>
            </a:r>
          </a:p>
        </p:txBody>
      </p:sp>
      <p:sp>
        <p:nvSpPr>
          <p:cNvPr id="4" name="Slide Number Placeholder 3"/>
          <p:cNvSpPr>
            <a:spLocks noGrp="1"/>
          </p:cNvSpPr>
          <p:nvPr>
            <p:ph type="sldNum" sz="quarter" idx="10"/>
          </p:nvPr>
        </p:nvSpPr>
        <p:spPr/>
        <p:txBody>
          <a:bodyPr/>
          <a:lstStyle/>
          <a:p>
            <a:fld id="{E3F4220F-F9A5-4B0D-B320-7A4F79DD4C32}" type="slidenum">
              <a:rPr lang="en-US" smtClean="0"/>
              <a:t>24</a:t>
            </a:fld>
            <a:endParaRPr lang="en-US"/>
          </a:p>
        </p:txBody>
      </p:sp>
    </p:spTree>
    <p:extLst>
      <p:ext uri="{BB962C8B-B14F-4D97-AF65-F5344CB8AC3E}">
        <p14:creationId xmlns:p14="http://schemas.microsoft.com/office/powerpoint/2010/main" val="14673778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http://www.ece.utep.edu/research/webfuzzy/docs/kk-thesis/kk-thesis-html/node19.html</a:t>
            </a:r>
          </a:p>
          <a:p>
            <a:endParaRPr lang="en-US" dirty="0"/>
          </a:p>
          <a:p>
            <a:r>
              <a:rPr lang="en-US" dirty="0"/>
              <a:t>Human face example: human appearance has two eyes OR sunglasses</a:t>
            </a:r>
          </a:p>
        </p:txBody>
      </p:sp>
      <p:sp>
        <p:nvSpPr>
          <p:cNvPr id="4" name="Slide Number Placeholder 3"/>
          <p:cNvSpPr>
            <a:spLocks noGrp="1"/>
          </p:cNvSpPr>
          <p:nvPr>
            <p:ph type="sldNum" sz="quarter" idx="10"/>
          </p:nvPr>
        </p:nvSpPr>
        <p:spPr/>
        <p:txBody>
          <a:bodyPr/>
          <a:lstStyle/>
          <a:p>
            <a:fld id="{E3F4220F-F9A5-4B0D-B320-7A4F79DD4C32}" type="slidenum">
              <a:rPr lang="en-US" smtClean="0"/>
              <a:t>25</a:t>
            </a:fld>
            <a:endParaRPr lang="en-US"/>
          </a:p>
        </p:txBody>
      </p:sp>
    </p:spTree>
    <p:extLst>
      <p:ext uri="{BB962C8B-B14F-4D97-AF65-F5344CB8AC3E}">
        <p14:creationId xmlns:p14="http://schemas.microsoft.com/office/powerpoint/2010/main" val="266944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http://www.ece.utep.edu/research/webfuzzy/docs/kk-thesis/kk-thesis-html/node19.html</a:t>
            </a:r>
          </a:p>
        </p:txBody>
      </p:sp>
      <p:sp>
        <p:nvSpPr>
          <p:cNvPr id="4" name="Slide Number Placeholder 3"/>
          <p:cNvSpPr>
            <a:spLocks noGrp="1"/>
          </p:cNvSpPr>
          <p:nvPr>
            <p:ph type="sldNum" sz="quarter" idx="10"/>
          </p:nvPr>
        </p:nvSpPr>
        <p:spPr/>
        <p:txBody>
          <a:bodyPr/>
          <a:lstStyle/>
          <a:p>
            <a:fld id="{E3F4220F-F9A5-4B0D-B320-7A4F79DD4C32}" type="slidenum">
              <a:rPr lang="en-US" smtClean="0"/>
              <a:t>26</a:t>
            </a:fld>
            <a:endParaRPr lang="en-US"/>
          </a:p>
        </p:txBody>
      </p:sp>
    </p:spTree>
    <p:extLst>
      <p:ext uri="{BB962C8B-B14F-4D97-AF65-F5344CB8AC3E}">
        <p14:creationId xmlns:p14="http://schemas.microsoft.com/office/powerpoint/2010/main" val="732826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https://haifengl.wordpress.com/2016/02/29/there-is-no-big-data-in-machine-learning/</a:t>
            </a:r>
          </a:p>
          <a:p>
            <a:endParaRPr lang="en-US" dirty="0"/>
          </a:p>
          <a:p>
            <a:r>
              <a:rPr lang="en-US" dirty="0"/>
              <a:t>“In high-dimensional learning, is there ever ‘big data’?”</a:t>
            </a:r>
          </a:p>
        </p:txBody>
      </p:sp>
      <p:sp>
        <p:nvSpPr>
          <p:cNvPr id="4" name="Slide Number Placeholder 3"/>
          <p:cNvSpPr>
            <a:spLocks noGrp="1"/>
          </p:cNvSpPr>
          <p:nvPr>
            <p:ph type="sldNum" sz="quarter" idx="10"/>
          </p:nvPr>
        </p:nvSpPr>
        <p:spPr/>
        <p:txBody>
          <a:bodyPr/>
          <a:lstStyle/>
          <a:p>
            <a:fld id="{E3F4220F-F9A5-4B0D-B320-7A4F79DD4C32}" type="slidenum">
              <a:rPr lang="en-US" smtClean="0"/>
              <a:t>27</a:t>
            </a:fld>
            <a:endParaRPr lang="en-US"/>
          </a:p>
        </p:txBody>
      </p:sp>
    </p:spTree>
    <p:extLst>
      <p:ext uri="{BB962C8B-B14F-4D97-AF65-F5344CB8AC3E}">
        <p14:creationId xmlns:p14="http://schemas.microsoft.com/office/powerpoint/2010/main" val="4054886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 toy example: Swiss roll</a:t>
            </a:r>
          </a:p>
        </p:txBody>
      </p:sp>
      <p:sp>
        <p:nvSpPr>
          <p:cNvPr id="4" name="Slide Number Placeholder 3"/>
          <p:cNvSpPr>
            <a:spLocks noGrp="1"/>
          </p:cNvSpPr>
          <p:nvPr>
            <p:ph type="sldNum" sz="quarter" idx="10"/>
          </p:nvPr>
        </p:nvSpPr>
        <p:spPr/>
        <p:txBody>
          <a:bodyPr/>
          <a:lstStyle/>
          <a:p>
            <a:fld id="{E3F4220F-F9A5-4B0D-B320-7A4F79DD4C32}" type="slidenum">
              <a:rPr lang="en-US" smtClean="0"/>
              <a:t>29</a:t>
            </a:fld>
            <a:endParaRPr lang="en-US"/>
          </a:p>
        </p:txBody>
      </p:sp>
    </p:spTree>
    <p:extLst>
      <p:ext uri="{BB962C8B-B14F-4D97-AF65-F5344CB8AC3E}">
        <p14:creationId xmlns:p14="http://schemas.microsoft.com/office/powerpoint/2010/main" val="2289525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31</a:t>
            </a:fld>
            <a:endParaRPr lang="en-US"/>
          </a:p>
        </p:txBody>
      </p:sp>
    </p:spTree>
    <p:extLst>
      <p:ext uri="{BB962C8B-B14F-4D97-AF65-F5344CB8AC3E}">
        <p14:creationId xmlns:p14="http://schemas.microsoft.com/office/powerpoint/2010/main" val="2756942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36</a:t>
            </a:fld>
            <a:endParaRPr lang="en-US"/>
          </a:p>
        </p:txBody>
      </p:sp>
    </p:spTree>
    <p:extLst>
      <p:ext uri="{BB962C8B-B14F-4D97-AF65-F5344CB8AC3E}">
        <p14:creationId xmlns:p14="http://schemas.microsoft.com/office/powerpoint/2010/main" val="3372396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saw this a bit with decision trees, Viola Jones, etc., but we’re going to generalize this concept farther.</a:t>
            </a:r>
          </a:p>
          <a:p>
            <a:endParaRPr lang="en-US" dirty="0"/>
          </a:p>
          <a:p>
            <a:endParaRPr lang="en-US" dirty="0"/>
          </a:p>
          <a:p>
            <a:r>
              <a:rPr lang="en-US" dirty="0"/>
              <a:t>http://neuralnetworksanddeeplearning.com/chap1.html</a:t>
            </a:r>
          </a:p>
          <a:p>
            <a:r>
              <a:rPr lang="en-US" dirty="0"/>
              <a:t>Face (National Geographic): http://ngm.nationalgeographic.com/2013/10/changing-faces/schoeller-photography</a:t>
            </a:r>
          </a:p>
        </p:txBody>
      </p:sp>
      <p:sp>
        <p:nvSpPr>
          <p:cNvPr id="4" name="Slide Number Placeholder 3"/>
          <p:cNvSpPr>
            <a:spLocks noGrp="1"/>
          </p:cNvSpPr>
          <p:nvPr>
            <p:ph type="sldNum" sz="quarter" idx="10"/>
          </p:nvPr>
        </p:nvSpPr>
        <p:spPr/>
        <p:txBody>
          <a:bodyPr/>
          <a:lstStyle/>
          <a:p>
            <a:fld id="{E3F4220F-F9A5-4B0D-B320-7A4F79DD4C32}" type="slidenum">
              <a:rPr lang="en-US" smtClean="0"/>
              <a:t>37</a:t>
            </a:fld>
            <a:endParaRPr lang="en-US"/>
          </a:p>
        </p:txBody>
      </p:sp>
    </p:spTree>
    <p:extLst>
      <p:ext uri="{BB962C8B-B14F-4D97-AF65-F5344CB8AC3E}">
        <p14:creationId xmlns:p14="http://schemas.microsoft.com/office/powerpoint/2010/main" val="39130139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http://www.ece.utep.edu/research/webfuzzy/docs/kk-thesis/kk-thesis-html/node19.html</a:t>
            </a:r>
          </a:p>
        </p:txBody>
      </p:sp>
      <p:sp>
        <p:nvSpPr>
          <p:cNvPr id="4" name="Slide Number Placeholder 3"/>
          <p:cNvSpPr>
            <a:spLocks noGrp="1"/>
          </p:cNvSpPr>
          <p:nvPr>
            <p:ph type="sldNum" sz="quarter" idx="10"/>
          </p:nvPr>
        </p:nvSpPr>
        <p:spPr/>
        <p:txBody>
          <a:bodyPr/>
          <a:lstStyle/>
          <a:p>
            <a:fld id="{E3F4220F-F9A5-4B0D-B320-7A4F79DD4C32}" type="slidenum">
              <a:rPr lang="en-US" smtClean="0"/>
              <a:t>39</a:t>
            </a:fld>
            <a:endParaRPr lang="en-US"/>
          </a:p>
        </p:txBody>
      </p:sp>
    </p:spTree>
    <p:extLst>
      <p:ext uri="{BB962C8B-B14F-4D97-AF65-F5344CB8AC3E}">
        <p14:creationId xmlns:p14="http://schemas.microsoft.com/office/powerpoint/2010/main" val="10658748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40</a:t>
            </a:fld>
            <a:endParaRPr lang="en-US"/>
          </a:p>
        </p:txBody>
      </p:sp>
    </p:spTree>
    <p:extLst>
      <p:ext uri="{BB962C8B-B14F-4D97-AF65-F5344CB8AC3E}">
        <p14:creationId xmlns:p14="http://schemas.microsoft.com/office/powerpoint/2010/main" val="679873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724ECE-0D4B-4A97-975E-57C09180EF2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339462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46</a:t>
            </a:fld>
            <a:endParaRPr lang="en-US"/>
          </a:p>
        </p:txBody>
      </p:sp>
    </p:spTree>
    <p:extLst>
      <p:ext uri="{BB962C8B-B14F-4D97-AF65-F5344CB8AC3E}">
        <p14:creationId xmlns:p14="http://schemas.microsoft.com/office/powerpoint/2010/main" val="27754032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perceptions classically have Heaviside step functions as activations – uh-oh!</a:t>
            </a:r>
          </a:p>
        </p:txBody>
      </p:sp>
      <p:sp>
        <p:nvSpPr>
          <p:cNvPr id="4" name="Slide Number Placeholder 3"/>
          <p:cNvSpPr>
            <a:spLocks noGrp="1"/>
          </p:cNvSpPr>
          <p:nvPr>
            <p:ph type="sldNum" sz="quarter" idx="5"/>
          </p:nvPr>
        </p:nvSpPr>
        <p:spPr/>
        <p:txBody>
          <a:bodyPr/>
          <a:lstStyle/>
          <a:p>
            <a:fld id="{E3F4220F-F9A5-4B0D-B320-7A4F79DD4C32}" type="slidenum">
              <a:rPr lang="en-US" smtClean="0"/>
              <a:t>55</a:t>
            </a:fld>
            <a:endParaRPr lang="en-US"/>
          </a:p>
        </p:txBody>
      </p:sp>
    </p:spTree>
    <p:extLst>
      <p:ext uri="{BB962C8B-B14F-4D97-AF65-F5344CB8AC3E}">
        <p14:creationId xmlns:p14="http://schemas.microsoft.com/office/powerpoint/2010/main" val="7741524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Visual proof is with sigmoid activation functions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404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Rosenblatt - 1957 at the </a:t>
            </a:r>
            <a:r>
              <a:rPr lang="en-US" dirty="0">
                <a:hlinkClick r:id="rId3" tooltip="Cornell Aeronautical Laboratory"/>
              </a:rPr>
              <a:t>Cornell Aeronautical Laboratory</a:t>
            </a:r>
            <a:endParaRPr lang="en-US" dirty="0"/>
          </a:p>
          <a:p>
            <a:endParaRPr lang="en-US" dirty="0">
              <a:effectLst/>
            </a:endParaRPr>
          </a:p>
          <a:p>
            <a:r>
              <a:rPr lang="en-US" dirty="0">
                <a:effectLst/>
              </a:rPr>
              <a:t>The Mark I Perceptron machine was the first implementation of the perceptron algorithm. The machine was connected to a camera that used 20×20 </a:t>
            </a:r>
            <a:r>
              <a:rPr lang="en-US" dirty="0">
                <a:effectLst/>
                <a:hlinkClick r:id="rId4" tooltip="Cadmium sulfide"/>
              </a:rPr>
              <a:t>cadmium sulfide</a:t>
            </a:r>
            <a:r>
              <a:rPr lang="en-US" dirty="0">
                <a:effectLst/>
              </a:rPr>
              <a:t> </a:t>
            </a:r>
            <a:r>
              <a:rPr lang="en-US" dirty="0">
                <a:effectLst/>
                <a:hlinkClick r:id="rId5" tooltip="Photocell"/>
              </a:rPr>
              <a:t>photocells</a:t>
            </a:r>
            <a:r>
              <a:rPr lang="en-US" dirty="0">
                <a:effectLst/>
              </a:rPr>
              <a:t> to produce a 400-pixel image. The main visible feature is a </a:t>
            </a:r>
            <a:r>
              <a:rPr lang="en-US" dirty="0" err="1">
                <a:effectLst/>
              </a:rPr>
              <a:t>patchboard</a:t>
            </a:r>
            <a:r>
              <a:rPr lang="en-US" dirty="0">
                <a:effectLst/>
              </a:rPr>
              <a:t> that allowed experimentation with different combinations of input features. To the right of that are arrays of </a:t>
            </a:r>
            <a:r>
              <a:rPr lang="en-US" dirty="0">
                <a:effectLst/>
                <a:hlinkClick r:id="rId6" tooltip="Potentiometer"/>
              </a:rPr>
              <a:t>potentiometers</a:t>
            </a:r>
            <a:r>
              <a:rPr lang="en-US" dirty="0">
                <a:effectLst/>
              </a:rPr>
              <a:t> that implemented the adaptive weights.</a:t>
            </a:r>
            <a:r>
              <a:rPr lang="en-US" dirty="0">
                <a:effectLst/>
                <a:hlinkClick r:id="rId7"/>
              </a:rPr>
              <a:t>[2]</a:t>
            </a:r>
            <a:r>
              <a:rPr lang="en-US" dirty="0">
                <a:effectLst/>
              </a:rPr>
              <a:t>:213</a:t>
            </a:r>
          </a:p>
          <a:p>
            <a:endParaRPr lang="en-US" dirty="0">
              <a:effectLst/>
            </a:endParaRPr>
          </a:p>
          <a:p>
            <a:r>
              <a:rPr lang="en-US" dirty="0"/>
              <a:t>In a 1958 press conference organized by the US Navy, Rosenblatt made statements about the perceptron that caused a heated controversy among the fledgling </a:t>
            </a:r>
            <a:r>
              <a:rPr lang="en-US" dirty="0">
                <a:hlinkClick r:id="rId8" tooltip="Artificial intelligence"/>
              </a:rPr>
              <a:t>AI</a:t>
            </a:r>
            <a:r>
              <a:rPr lang="en-US" dirty="0"/>
              <a:t> community; based on Rosenblatt's statements, </a:t>
            </a:r>
            <a:r>
              <a:rPr lang="en-US" i="1" dirty="0">
                <a:hlinkClick r:id="rId9" tooltip="The New York Times"/>
              </a:rPr>
              <a:t>The New York Times</a:t>
            </a:r>
            <a:r>
              <a:rPr lang="en-US" dirty="0"/>
              <a:t> reported the perceptron to be "the embryo of an electronic computer that [the Navy] expects will be able to walk, talk, see, write, reproduce itself and be conscious of its existence."</a:t>
            </a:r>
            <a:r>
              <a:rPr lang="en-US" baseline="30000" dirty="0">
                <a:hlinkClick r:id="rId10"/>
              </a:rPr>
              <a:t>[4]</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3694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separable problems, perceptron training can also aim at finding the largest separating margin between the classes. The so-called perceptron of optimal stability can be determined by means of iterative training and optimization schemes, such as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t>
            </a:r>
            <a:r>
              <a:rPr lang="en-US" baseline="30000" dirty="0">
                <a:hlinkClick r:id="rId4"/>
              </a:rPr>
              <a:t>[12]</a:t>
            </a:r>
            <a:r>
              <a:rPr lang="en-US" dirty="0"/>
              <a:t> </a:t>
            </a:r>
            <a:r>
              <a:rPr lang="en-US" dirty="0" err="1"/>
              <a:t>AdaTron</a:t>
            </a:r>
            <a:r>
              <a:rPr lang="en-US" dirty="0"/>
              <a:t> uses the fact that the corresponding quadratic optimization problem is convex. The perceptron of optimal stability, together with the </a:t>
            </a:r>
            <a:r>
              <a:rPr lang="en-US" dirty="0">
                <a:hlinkClick r:id="rId5" tooltip="Kernel trick"/>
              </a:rPr>
              <a:t>kernel trick</a:t>
            </a:r>
            <a:r>
              <a:rPr lang="en-US" dirty="0"/>
              <a:t>, are the conceptual foundations of the </a:t>
            </a:r>
            <a:r>
              <a:rPr lang="en-US" dirty="0">
                <a:hlinkClick r:id="rId6" tooltip="Support vector machine"/>
              </a:rPr>
              <a:t>support vector machine</a:t>
            </a:r>
            <a:r>
              <a:rPr lang="en-US" dirty="0"/>
              <a:t>.</a:t>
            </a:r>
          </a:p>
          <a:p>
            <a:endParaRPr lang="en-US" dirty="0"/>
          </a:p>
          <a:p>
            <a:r>
              <a:rPr lang="en-US" dirty="0"/>
              <a:t>https://en.wikipedia.org/wiki/Perceptron</a:t>
            </a:r>
          </a:p>
          <a:p>
            <a:endParaRPr lang="en-US" dirty="0"/>
          </a:p>
          <a:p>
            <a:r>
              <a:rPr lang="en-US" dirty="0"/>
              <a:t>Perceptron of optimal stability can be computed via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85542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separable problems, perceptron training can also aim at finding the largest separating margin between the classes. The so-called perceptron of optimal stability can be determined by means of iterative training and optimization schemes, such as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t>
            </a:r>
            <a:r>
              <a:rPr lang="en-US" baseline="30000" dirty="0">
                <a:hlinkClick r:id="rId4"/>
              </a:rPr>
              <a:t>[12]</a:t>
            </a:r>
            <a:r>
              <a:rPr lang="en-US" dirty="0"/>
              <a:t> </a:t>
            </a:r>
            <a:r>
              <a:rPr lang="en-US" dirty="0" err="1"/>
              <a:t>AdaTron</a:t>
            </a:r>
            <a:r>
              <a:rPr lang="en-US" dirty="0"/>
              <a:t> uses the fact that the corresponding quadratic optimization problem is convex. The perceptron of optimal stability, together with the </a:t>
            </a:r>
            <a:r>
              <a:rPr lang="en-US" dirty="0">
                <a:hlinkClick r:id="rId5" tooltip="Kernel trick"/>
              </a:rPr>
              <a:t>kernel trick</a:t>
            </a:r>
            <a:r>
              <a:rPr lang="en-US" dirty="0"/>
              <a:t>, are the conceptual foundations of the </a:t>
            </a:r>
            <a:r>
              <a:rPr lang="en-US" dirty="0">
                <a:hlinkClick r:id="rId6" tooltip="Support vector machine"/>
              </a:rPr>
              <a:t>support vector machine</a:t>
            </a:r>
            <a:r>
              <a:rPr lang="en-US" dirty="0"/>
              <a:t>.</a:t>
            </a:r>
          </a:p>
          <a:p>
            <a:endParaRPr lang="en-US" dirty="0"/>
          </a:p>
          <a:p>
            <a:r>
              <a:rPr lang="en-US" dirty="0"/>
              <a:t>https://en.wikipedia.org/wiki/Perceptron</a:t>
            </a:r>
          </a:p>
          <a:p>
            <a:endParaRPr lang="en-US" dirty="0"/>
          </a:p>
          <a:p>
            <a:r>
              <a:rPr lang="en-US" dirty="0"/>
              <a:t>Perceptron of optimal stability can be computed via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11199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http://prog3.com/sbdm/blog/cyh_24</a:t>
            </a:r>
          </a:p>
          <a:p>
            <a:r>
              <a:rPr lang="en-US" dirty="0"/>
              <a:t>http://prog3.com/sbdm/blog/cyh_24/article/details/50593400</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19554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20168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Marc'Aurelio</a:t>
            </a:r>
            <a:r>
              <a:rPr lang="en-US" dirty="0"/>
              <a:t> </a:t>
            </a:r>
            <a:r>
              <a:rPr lang="en-US" dirty="0" err="1"/>
              <a:t>Ranzato</a:t>
            </a:r>
            <a:r>
              <a:rPr lang="en-US" dirty="0"/>
              <a:t> </a:t>
            </a:r>
          </a:p>
        </p:txBody>
      </p:sp>
      <p:sp>
        <p:nvSpPr>
          <p:cNvPr id="4" name="Slide Number Placeholder 3"/>
          <p:cNvSpPr>
            <a:spLocks noGrp="1"/>
          </p:cNvSpPr>
          <p:nvPr>
            <p:ph type="sldNum" sz="quarter" idx="10"/>
          </p:nvPr>
        </p:nvSpPr>
        <p:spPr/>
        <p:txBody>
          <a:bodyPr/>
          <a:lstStyle/>
          <a:p>
            <a:fld id="{E3F4220F-F9A5-4B0D-B320-7A4F79DD4C32}" type="slidenum">
              <a:rPr lang="en-US" smtClean="0"/>
              <a:t>72</a:t>
            </a:fld>
            <a:endParaRPr lang="en-US"/>
          </a:p>
        </p:txBody>
      </p:sp>
    </p:spTree>
    <p:extLst>
      <p:ext uri="{BB962C8B-B14F-4D97-AF65-F5344CB8AC3E}">
        <p14:creationId xmlns:p14="http://schemas.microsoft.com/office/powerpoint/2010/main" val="32439308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Sequence together many linear classifiers to approximate a more complex function.</a:t>
            </a:r>
          </a:p>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74</a:t>
            </a:fld>
            <a:endParaRPr lang="en-US"/>
          </a:p>
        </p:txBody>
      </p:sp>
    </p:spTree>
    <p:extLst>
      <p:ext uri="{BB962C8B-B14F-4D97-AF65-F5344CB8AC3E}">
        <p14:creationId xmlns:p14="http://schemas.microsoft.com/office/powerpoint/2010/main" val="28201682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80</a:t>
            </a:fld>
            <a:endParaRPr lang="en-US"/>
          </a:p>
        </p:txBody>
      </p:sp>
    </p:spTree>
    <p:extLst>
      <p:ext uri="{BB962C8B-B14F-4D97-AF65-F5344CB8AC3E}">
        <p14:creationId xmlns:p14="http://schemas.microsoft.com/office/powerpoint/2010/main" val="16022806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Seems fine, right?</a:t>
            </a:r>
          </a:p>
          <a:p>
            <a:endParaRPr lang="en-US" dirty="0"/>
          </a:p>
          <a:p>
            <a:r>
              <a:rPr lang="en-US" dirty="0"/>
              <a:t>Going to learn a neural network to classify an image. Learn weights from a large database of images using back propagation.</a:t>
            </a:r>
          </a:p>
          <a:p>
            <a:endParaRPr lang="en-US" dirty="0"/>
          </a:p>
          <a:p>
            <a:r>
              <a:rPr lang="en-US" dirty="0"/>
              <a:t>How many </a:t>
            </a:r>
            <a:r>
              <a:rPr lang="en-US" dirty="0" err="1"/>
              <a:t>perceptrons</a:t>
            </a:r>
            <a:r>
              <a:rPr lang="en-US" dirty="0"/>
              <a:t> do you think we need to represent the ‘complexity’ of natural images?</a:t>
            </a:r>
          </a:p>
          <a:p>
            <a:r>
              <a:rPr lang="en-US" dirty="0"/>
              <a:t>How big are the weight matrices?</a:t>
            </a:r>
          </a:p>
          <a:p>
            <a:endParaRPr lang="en-US" dirty="0"/>
          </a:p>
          <a:p>
            <a:r>
              <a:rPr lang="en-US" dirty="0"/>
              <a:t>How many weight parameters did you learn in your HOG-based SVM classification? How big was the database? Did it work?</a:t>
            </a:r>
          </a:p>
          <a:p>
            <a:r>
              <a:rPr lang="en-US" dirty="0"/>
              <a:t>The more parameters we have, the larger the database we need to ‘map out’ the high-dimensional space.</a:t>
            </a:r>
          </a:p>
          <a:p>
            <a:endParaRPr lang="en-US" dirty="0"/>
          </a:p>
          <a:p>
            <a:r>
              <a:rPr lang="en-US" dirty="0"/>
              <a:t>Are we wasting any knowledge in this representation?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91DB0-B9FF-4202-A601-7C2BA4C243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41616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900801C-4353-4B1C-A021-89D58AD01B8F}"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88067" name="Rectangle 2"/>
          <p:cNvSpPr>
            <a:spLocks noGrp="1" noRot="1" noChangeAspect="1" noChangeArrowheads="1" noTextEdit="1"/>
          </p:cNvSpPr>
          <p:nvPr>
            <p:ph type="sldImg"/>
          </p:nvPr>
        </p:nvSpPr>
        <p:spPr bwMode="auto">
          <a:xfrm>
            <a:off x="-192088" y="382588"/>
            <a:ext cx="7248526"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Correlation / convolution -&gt; same thing for symmetric filters.</a:t>
            </a:r>
          </a:p>
          <a:p>
            <a:r>
              <a:rPr lang="en-US" dirty="0"/>
              <a:t>Many deep learning libraries use correlation but call it convolution. NBD. We can learn the difference (rotation) away</a:t>
            </a:r>
          </a:p>
          <a:p>
            <a:pPr eaLnBrk="1" hangingPunct="1"/>
            <a:endParaRPr lang="en-US" altLang="en-US" dirty="0"/>
          </a:p>
        </p:txBody>
      </p:sp>
    </p:spTree>
    <p:extLst>
      <p:ext uri="{BB962C8B-B14F-4D97-AF65-F5344CB8AC3E}">
        <p14:creationId xmlns:p14="http://schemas.microsoft.com/office/powerpoint/2010/main" val="29873845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Output should be a little smaller, as we aren’t padding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91DB0-B9FF-4202-A601-7C2BA4C243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46469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major trick.</a:t>
            </a:r>
          </a:p>
          <a:p>
            <a:r>
              <a:rPr lang="en-US" dirty="0"/>
              <a:t>For each layer of the neural network, we’re going to learn </a:t>
            </a:r>
            <a:r>
              <a:rPr lang="en-US" i="1" dirty="0"/>
              <a:t>multiple filters.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91DB0-B9FF-4202-A601-7C2BA4C243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23308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91DB0-B9FF-4202-A601-7C2BA4C243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44547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a:t>
            </a:r>
          </a:p>
          <a:p>
            <a:r>
              <a:rPr lang="en-US" dirty="0"/>
              <a:t>Left: 23 x 23 -&gt; 96 – 2 – 2 from valid region only. Then, 92 x 92 / 4 = 23x23</a:t>
            </a:r>
          </a:p>
          <a:p>
            <a:endParaRPr lang="en-US" dirty="0"/>
          </a:p>
          <a:p>
            <a:r>
              <a:rPr lang="en-US" dirty="0"/>
              <a:t>Right: 4 x 4 -&gt; 94 – 1 – 1 from valid region only. Then, </a:t>
            </a:r>
          </a:p>
        </p:txBody>
      </p:sp>
      <p:sp>
        <p:nvSpPr>
          <p:cNvPr id="4" name="Slide Number Placeholder 3"/>
          <p:cNvSpPr>
            <a:spLocks noGrp="1"/>
          </p:cNvSpPr>
          <p:nvPr>
            <p:ph type="sldNum" sz="quarter" idx="5"/>
          </p:nvPr>
        </p:nvSpPr>
        <p:spPr/>
        <p:txBody>
          <a:bodyPr/>
          <a:lstStyle/>
          <a:p>
            <a:fld id="{E3F4220F-F9A5-4B0D-B320-7A4F79DD4C32}" type="slidenum">
              <a:rPr lang="en-US" smtClean="0"/>
              <a:t>145</a:t>
            </a:fld>
            <a:endParaRPr lang="en-US"/>
          </a:p>
        </p:txBody>
      </p:sp>
    </p:spTree>
    <p:extLst>
      <p:ext uri="{BB962C8B-B14F-4D97-AF65-F5344CB8AC3E}">
        <p14:creationId xmlns:p14="http://schemas.microsoft.com/office/powerpoint/2010/main" val="40402510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Stride 1</a:t>
            </a:r>
          </a:p>
          <a:p>
            <a:r>
              <a:rPr lang="en-US" dirty="0"/>
              <a:t>Stride 2</a:t>
            </a:r>
          </a:p>
          <a:p>
            <a:r>
              <a:rPr lang="en-US" dirty="0"/>
              <a:t>Stride 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62430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https://github.com/dnouri/nolearn</a:t>
            </a:r>
          </a:p>
          <a:p>
            <a:endParaRPr lang="en-US" dirty="0"/>
          </a:p>
          <a:p>
            <a:r>
              <a:rPr lang="en-US" dirty="0"/>
              <a:t>More details: https://people.cs.pitt.edu/~kovashka/cs2750_sp17/ml_11_cnns.pdf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64397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0" rtl="0">
              <a:spcBef>
                <a:spcPts val="0"/>
              </a:spcBef>
              <a:buNone/>
            </a:pPr>
            <a:r>
              <a:rPr lang="en-US" dirty="0"/>
              <a:t>Input: 227 x 227 x 3 image.</a:t>
            </a:r>
          </a:p>
          <a:p>
            <a:pPr marL="457200" lvl="0" indent="-228600" rtl="0">
              <a:spcBef>
                <a:spcPts val="0"/>
              </a:spcBef>
              <a:buAutoNum type="arabicPeriod"/>
            </a:pPr>
            <a:r>
              <a:rPr lang="en-US" dirty="0"/>
              <a:t>11x11 kernel, stride 4   (</a:t>
            </a:r>
            <a:r>
              <a:rPr lang="en-US" dirty="0" err="1"/>
              <a:t>AlexNet</a:t>
            </a:r>
            <a:r>
              <a:rPr lang="en-US" dirty="0"/>
              <a:t> – 11x11x3 kernels, 96 of them)</a:t>
            </a:r>
          </a:p>
          <a:p>
            <a:pPr marL="457200" lvl="0" indent="-228600" rtl="0">
              <a:spcBef>
                <a:spcPts val="0"/>
              </a:spcBef>
              <a:buAutoNum type="arabicPeriod"/>
            </a:pPr>
            <a:r>
              <a:rPr lang="en-US" dirty="0"/>
              <a:t>5x5     kernel, stride 1, max pool 2x2     (</a:t>
            </a:r>
            <a:r>
              <a:rPr lang="en-US" dirty="0" err="1"/>
              <a:t>AlexNet</a:t>
            </a:r>
            <a:r>
              <a:rPr lang="en-US" dirty="0"/>
              <a:t> – 5x5x48 kernels, 256 of them)</a:t>
            </a:r>
          </a:p>
          <a:p>
            <a:pPr marL="457200" lvl="0" indent="-228600" rtl="0">
              <a:spcBef>
                <a:spcPts val="0"/>
              </a:spcBef>
              <a:buAutoNum type="arabicPeriod"/>
            </a:pPr>
            <a:r>
              <a:rPr lang="en-US" dirty="0"/>
              <a:t>3x3 kernels,                  (</a:t>
            </a:r>
            <a:r>
              <a:rPr lang="en-US" dirty="0" err="1"/>
              <a:t>AlexNet</a:t>
            </a:r>
            <a:r>
              <a:rPr lang="en-US" dirty="0"/>
              <a:t> – 3x3x256 kernels, 384 of them)</a:t>
            </a:r>
          </a:p>
          <a:p>
            <a:pPr marL="457200" lvl="0" indent="-228600" rtl="0">
              <a:spcBef>
                <a:spcPts val="0"/>
              </a:spcBef>
              <a:buAutoNum type="arabicPeriod"/>
            </a:pPr>
            <a:r>
              <a:rPr lang="en-US" dirty="0"/>
              <a:t>3x3 kernels                   (</a:t>
            </a:r>
            <a:r>
              <a:rPr lang="en-US" dirty="0" err="1"/>
              <a:t>AlexNet</a:t>
            </a:r>
            <a:r>
              <a:rPr lang="en-US" dirty="0"/>
              <a:t> – 3x3x192 kernels, 384 of them)</a:t>
            </a:r>
          </a:p>
          <a:p>
            <a:pPr marL="457200" lvl="0" indent="-228600" rtl="0">
              <a:spcBef>
                <a:spcPts val="0"/>
              </a:spcBef>
              <a:buAutoNum type="arabicPeriod"/>
            </a:pPr>
            <a:r>
              <a:rPr lang="en-US" dirty="0"/>
              <a:t>3x3 kernels,                  (</a:t>
            </a:r>
            <a:r>
              <a:rPr lang="en-US" dirty="0" err="1"/>
              <a:t>AlexNet</a:t>
            </a:r>
            <a:r>
              <a:rPr lang="en-US" dirty="0"/>
              <a:t> – 3x3x192 kernels, 256 of them)</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Output – 1000 neurons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0844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0" rtl="0">
              <a:spcBef>
                <a:spcPts val="0"/>
              </a:spcBef>
              <a:buNone/>
            </a:pPr>
            <a:r>
              <a:rPr lang="en-US" dirty="0"/>
              <a:t>Input: 227 x 227 x 3 image.</a:t>
            </a:r>
          </a:p>
          <a:p>
            <a:pPr marL="457200" lvl="0" indent="-228600" rtl="0">
              <a:spcBef>
                <a:spcPts val="0"/>
              </a:spcBef>
              <a:buAutoNum type="arabicPeriod"/>
            </a:pPr>
            <a:r>
              <a:rPr lang="en-US" dirty="0"/>
              <a:t>11x11 kernel, stride 4   (</a:t>
            </a:r>
            <a:r>
              <a:rPr lang="en-US" dirty="0" err="1"/>
              <a:t>AlexNet</a:t>
            </a:r>
            <a:r>
              <a:rPr lang="en-US" dirty="0"/>
              <a:t> – 11x11x3 kernels, 96 of them)</a:t>
            </a:r>
          </a:p>
          <a:p>
            <a:pPr marL="457200" lvl="0" indent="-228600" rtl="0">
              <a:spcBef>
                <a:spcPts val="0"/>
              </a:spcBef>
              <a:buAutoNum type="arabicPeriod"/>
            </a:pPr>
            <a:r>
              <a:rPr lang="en-US" dirty="0"/>
              <a:t>5x5     kernel, stride 1, max pool 2x2     (</a:t>
            </a:r>
            <a:r>
              <a:rPr lang="en-US" dirty="0" err="1"/>
              <a:t>AlexNet</a:t>
            </a:r>
            <a:r>
              <a:rPr lang="en-US" dirty="0"/>
              <a:t> – 5x5x48 kernels, 256 of them)</a:t>
            </a:r>
          </a:p>
          <a:p>
            <a:pPr marL="457200" lvl="0" indent="-228600" rtl="0">
              <a:spcBef>
                <a:spcPts val="0"/>
              </a:spcBef>
              <a:buAutoNum type="arabicPeriod"/>
            </a:pPr>
            <a:r>
              <a:rPr lang="en-US" dirty="0"/>
              <a:t>3x3 kernels,                  (</a:t>
            </a:r>
            <a:r>
              <a:rPr lang="en-US" dirty="0" err="1"/>
              <a:t>AlexNet</a:t>
            </a:r>
            <a:r>
              <a:rPr lang="en-US" dirty="0"/>
              <a:t> – 3x3x256 kernels, 384 of them)</a:t>
            </a:r>
          </a:p>
          <a:p>
            <a:pPr marL="457200" lvl="0" indent="-228600" rtl="0">
              <a:spcBef>
                <a:spcPts val="0"/>
              </a:spcBef>
              <a:buAutoNum type="arabicPeriod"/>
            </a:pPr>
            <a:r>
              <a:rPr lang="en-US" dirty="0"/>
              <a:t>3x3 kernels                   (</a:t>
            </a:r>
            <a:r>
              <a:rPr lang="en-US" dirty="0" err="1"/>
              <a:t>AlexNet</a:t>
            </a:r>
            <a:r>
              <a:rPr lang="en-US" dirty="0"/>
              <a:t> – 3x3x192 kernels, 384 of them)</a:t>
            </a:r>
          </a:p>
          <a:p>
            <a:pPr marL="457200" lvl="0" indent="-228600" rtl="0">
              <a:spcBef>
                <a:spcPts val="0"/>
              </a:spcBef>
              <a:buAutoNum type="arabicPeriod"/>
            </a:pPr>
            <a:r>
              <a:rPr lang="en-US" dirty="0"/>
              <a:t>3x3 kernels,                  (</a:t>
            </a:r>
            <a:r>
              <a:rPr lang="en-US" dirty="0" err="1"/>
              <a:t>AlexNet</a:t>
            </a:r>
            <a:r>
              <a:rPr lang="en-US" dirty="0"/>
              <a:t> – 3x3x192 kernels, 256 of them)</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Output – 1000 neurons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1603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0" rtl="0">
              <a:spcBef>
                <a:spcPts val="0"/>
              </a:spcBef>
              <a:buNone/>
            </a:pPr>
            <a:r>
              <a:rPr lang="en-US" dirty="0"/>
              <a:t>Input: 227 x 227 x 3 image.</a:t>
            </a:r>
          </a:p>
          <a:p>
            <a:pPr marL="457200" lvl="0" indent="-228600" rtl="0">
              <a:spcBef>
                <a:spcPts val="0"/>
              </a:spcBef>
              <a:buAutoNum type="arabicPeriod"/>
            </a:pPr>
            <a:r>
              <a:rPr lang="en-US" dirty="0"/>
              <a:t>11x11 kernel, stride 4   (</a:t>
            </a:r>
            <a:r>
              <a:rPr lang="en-US" dirty="0" err="1"/>
              <a:t>AlexNet</a:t>
            </a:r>
            <a:r>
              <a:rPr lang="en-US" dirty="0"/>
              <a:t> – 11x11x3 kernels, 96 of them)</a:t>
            </a:r>
          </a:p>
          <a:p>
            <a:pPr marL="457200" lvl="0" indent="-228600" rtl="0">
              <a:spcBef>
                <a:spcPts val="0"/>
              </a:spcBef>
              <a:buAutoNum type="arabicPeriod"/>
            </a:pPr>
            <a:r>
              <a:rPr lang="en-US" dirty="0"/>
              <a:t>5x5     kernel, stride 1, max pool 2x2     (</a:t>
            </a:r>
            <a:r>
              <a:rPr lang="en-US" dirty="0" err="1"/>
              <a:t>AlexNet</a:t>
            </a:r>
            <a:r>
              <a:rPr lang="en-US" dirty="0"/>
              <a:t> – 5x5x48 kernels, 256 of them)</a:t>
            </a:r>
          </a:p>
          <a:p>
            <a:pPr marL="457200" lvl="0" indent="-228600" rtl="0">
              <a:spcBef>
                <a:spcPts val="0"/>
              </a:spcBef>
              <a:buAutoNum type="arabicPeriod"/>
            </a:pPr>
            <a:r>
              <a:rPr lang="en-US" dirty="0"/>
              <a:t>3x3 kernels,                  (</a:t>
            </a:r>
            <a:r>
              <a:rPr lang="en-US" dirty="0" err="1"/>
              <a:t>AlexNet</a:t>
            </a:r>
            <a:r>
              <a:rPr lang="en-US" dirty="0"/>
              <a:t> – 3x3x256 kernels, 384 of them)</a:t>
            </a:r>
          </a:p>
          <a:p>
            <a:pPr marL="457200" lvl="0" indent="-228600" rtl="0">
              <a:spcBef>
                <a:spcPts val="0"/>
              </a:spcBef>
              <a:buAutoNum type="arabicPeriod"/>
            </a:pPr>
            <a:r>
              <a:rPr lang="en-US" dirty="0"/>
              <a:t>3x3 kernels                   (</a:t>
            </a:r>
            <a:r>
              <a:rPr lang="en-US" dirty="0" err="1"/>
              <a:t>AlexNet</a:t>
            </a:r>
            <a:r>
              <a:rPr lang="en-US" dirty="0"/>
              <a:t> – 3x3x192 kernels, 384 of them)</a:t>
            </a:r>
          </a:p>
          <a:p>
            <a:pPr marL="457200" lvl="0" indent="-228600" rtl="0">
              <a:spcBef>
                <a:spcPts val="0"/>
              </a:spcBef>
              <a:buAutoNum type="arabicPeriod"/>
            </a:pPr>
            <a:r>
              <a:rPr lang="en-US" dirty="0"/>
              <a:t>3x3 kernels,                  (</a:t>
            </a:r>
            <a:r>
              <a:rPr lang="en-US" dirty="0" err="1"/>
              <a:t>AlexNet</a:t>
            </a:r>
            <a:r>
              <a:rPr lang="en-US" dirty="0"/>
              <a:t> – 3x3x192 kernels, 256 of them)</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Output – 1000 neurons </a:t>
            </a:r>
          </a:p>
          <a:p>
            <a:endParaRPr lang="en-US" dirty="0"/>
          </a:p>
          <a:p>
            <a:endParaRPr lang="en-US" dirty="0"/>
          </a:p>
          <a:p>
            <a:r>
              <a:rPr lang="en-US" dirty="0"/>
              <a:t>3GB memory on each GPU at the time -  GTX 580 GPU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8382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FLOPS = just to execute, not train.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91DB0-B9FF-4202-A601-7C2BA4C243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9808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Commutative: </a:t>
            </a:r>
            <a:r>
              <a:rPr lang="en-US" sz="1200" i="1" dirty="0"/>
              <a:t>a</a:t>
            </a:r>
            <a:r>
              <a:rPr lang="en-US" sz="1200" dirty="0"/>
              <a:t> * </a:t>
            </a:r>
            <a:r>
              <a:rPr lang="en-US" sz="1200" i="1" dirty="0"/>
              <a:t>b</a:t>
            </a:r>
            <a:r>
              <a:rPr lang="en-US" sz="1200" dirty="0"/>
              <a:t> = </a:t>
            </a:r>
            <a:r>
              <a:rPr lang="en-US" sz="1200" i="1" dirty="0"/>
              <a:t>b</a:t>
            </a:r>
            <a:r>
              <a:rPr lang="en-US" sz="1200" dirty="0"/>
              <a:t> * </a:t>
            </a:r>
            <a:r>
              <a:rPr lang="en-US" sz="1200" i="1" dirty="0"/>
              <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Associative: </a:t>
            </a:r>
            <a:r>
              <a:rPr lang="en-US" sz="1200" i="1" dirty="0"/>
              <a:t>a</a:t>
            </a:r>
            <a:r>
              <a:rPr lang="en-US" sz="1200" dirty="0"/>
              <a:t> * (</a:t>
            </a:r>
            <a:r>
              <a:rPr lang="en-US" sz="1200" i="1" dirty="0"/>
              <a:t>b</a:t>
            </a:r>
            <a:r>
              <a:rPr lang="en-US" sz="1200" dirty="0"/>
              <a:t> * </a:t>
            </a:r>
            <a:r>
              <a:rPr lang="en-US" sz="1200" i="1" dirty="0"/>
              <a:t>c</a:t>
            </a:r>
            <a:r>
              <a:rPr lang="en-US" sz="1200" dirty="0"/>
              <a:t>) = (</a:t>
            </a:r>
            <a:r>
              <a:rPr lang="en-US" sz="1200" i="1" dirty="0"/>
              <a:t>a</a:t>
            </a:r>
            <a:r>
              <a:rPr lang="en-US" sz="1200" dirty="0"/>
              <a:t> * </a:t>
            </a:r>
            <a:r>
              <a:rPr lang="en-US" sz="1200" i="1" dirty="0"/>
              <a:t>b</a:t>
            </a:r>
            <a:r>
              <a:rPr lang="en-US" sz="1200" dirty="0"/>
              <a:t>) * </a:t>
            </a:r>
            <a:r>
              <a:rPr lang="en-US" sz="1200" i="1" dirty="0"/>
              <a:t>c</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470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0273D37-4907-440B-A3E1-FEF8B016237B}"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490674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273D37-4907-440B-A3E1-FEF8B016237B}"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2893475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0273D37-4907-440B-A3E1-FEF8B016237B}"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2854022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273D37-4907-440B-A3E1-FEF8B016237B}" type="datetimeFigureOut">
              <a:rPr lang="en-US" smtClean="0"/>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141048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273D37-4907-440B-A3E1-FEF8B016237B}" type="datetimeFigureOut">
              <a:rPr lang="en-US" smtClean="0"/>
              <a:t>3/2/2020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944913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273D37-4907-440B-A3E1-FEF8B016237B}" type="datetimeFigureOut">
              <a:rPr lang="en-US" smtClean="0"/>
              <a:t>3/2/2020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2865420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273D37-4907-440B-A3E1-FEF8B016237B}" type="datetimeFigureOut">
              <a:rPr lang="en-US" smtClean="0"/>
              <a:t>3/2/2020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889398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273D37-4907-440B-A3E1-FEF8B016237B}" type="datetimeFigureOut">
              <a:rPr lang="en-US" smtClean="0"/>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110213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273D37-4907-440B-A3E1-FEF8B016237B}" type="datetimeFigureOut">
              <a:rPr lang="en-US" smtClean="0"/>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347766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273D37-4907-440B-A3E1-FEF8B016237B}"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1719585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273D37-4907-440B-A3E1-FEF8B016237B}"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344048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66529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6382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86389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84956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36869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93645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689734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0352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83764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069525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69067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95F2F-019F-41AD-AC1D-54710CAD2E5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9F63F1F-4FD6-47A4-9AC4-C57C61B0191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8076E7C-C62F-406E-A958-B0CFE6B66771}"/>
              </a:ext>
            </a:extLst>
          </p:cNvPr>
          <p:cNvSpPr>
            <a:spLocks noGrp="1"/>
          </p:cNvSpPr>
          <p:nvPr>
            <p:ph type="dt" sz="half" idx="10"/>
          </p:nvPr>
        </p:nvSpPr>
        <p:spPr/>
        <p:txBody>
          <a:bodyPr/>
          <a:lstStyle/>
          <a:p>
            <a:fld id="{F9C10BC3-B228-45DF-AEA1-FE4C5E832383}" type="datetimeFigureOut">
              <a:rPr lang="en-US" smtClean="0"/>
              <a:t>3/2/2020</a:t>
            </a:fld>
            <a:endParaRPr lang="en-US"/>
          </a:p>
        </p:txBody>
      </p:sp>
      <p:sp>
        <p:nvSpPr>
          <p:cNvPr id="5" name="Footer Placeholder 4">
            <a:extLst>
              <a:ext uri="{FF2B5EF4-FFF2-40B4-BE49-F238E27FC236}">
                <a16:creationId xmlns:a16="http://schemas.microsoft.com/office/drawing/2014/main" id="{3768AFAE-8FC3-473C-A155-0F1B3AE9D3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E98C87-1084-4A67-8E44-9168158DF120}"/>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18382187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F3C5F-A63E-406D-BD8A-110413B31F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170782-11F8-4245-AD98-3E831E0E70D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C6F7D7-FC82-47AC-882B-43ECAAD6CB0E}"/>
              </a:ext>
            </a:extLst>
          </p:cNvPr>
          <p:cNvSpPr>
            <a:spLocks noGrp="1"/>
          </p:cNvSpPr>
          <p:nvPr>
            <p:ph type="dt" sz="half" idx="10"/>
          </p:nvPr>
        </p:nvSpPr>
        <p:spPr/>
        <p:txBody>
          <a:bodyPr/>
          <a:lstStyle/>
          <a:p>
            <a:fld id="{F9C10BC3-B228-45DF-AEA1-FE4C5E832383}" type="datetimeFigureOut">
              <a:rPr lang="en-US" smtClean="0"/>
              <a:t>3/2/2020</a:t>
            </a:fld>
            <a:endParaRPr lang="en-US"/>
          </a:p>
        </p:txBody>
      </p:sp>
      <p:sp>
        <p:nvSpPr>
          <p:cNvPr id="5" name="Footer Placeholder 4">
            <a:extLst>
              <a:ext uri="{FF2B5EF4-FFF2-40B4-BE49-F238E27FC236}">
                <a16:creationId xmlns:a16="http://schemas.microsoft.com/office/drawing/2014/main" id="{5C61C3FB-3DCC-4AA8-939D-BA00C9F9AB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6262B-20C8-43DB-B79C-BD8F68780095}"/>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32559902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EEF9-5CE5-4543-A805-4DD7D59678F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7E01EB9-3032-40DC-87C4-3591ACEE57E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26F542E-53CD-42BF-831D-974AB4AB10EA}"/>
              </a:ext>
            </a:extLst>
          </p:cNvPr>
          <p:cNvSpPr>
            <a:spLocks noGrp="1"/>
          </p:cNvSpPr>
          <p:nvPr>
            <p:ph type="dt" sz="half" idx="10"/>
          </p:nvPr>
        </p:nvSpPr>
        <p:spPr/>
        <p:txBody>
          <a:bodyPr/>
          <a:lstStyle/>
          <a:p>
            <a:fld id="{F9C10BC3-B228-45DF-AEA1-FE4C5E832383}" type="datetimeFigureOut">
              <a:rPr lang="en-US" smtClean="0"/>
              <a:t>3/2/2020</a:t>
            </a:fld>
            <a:endParaRPr lang="en-US"/>
          </a:p>
        </p:txBody>
      </p:sp>
      <p:sp>
        <p:nvSpPr>
          <p:cNvPr id="5" name="Footer Placeholder 4">
            <a:extLst>
              <a:ext uri="{FF2B5EF4-FFF2-40B4-BE49-F238E27FC236}">
                <a16:creationId xmlns:a16="http://schemas.microsoft.com/office/drawing/2014/main" id="{C521A9ED-5ACC-4E91-91BA-306A1AE726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71D034-5607-4FE8-8911-1B5807D4A5A2}"/>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42931922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78500-856A-4932-9530-931BF1476E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5DA646-2EF8-422D-BAD6-6333A0B5136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25FFD7-743D-4E9C-B60E-F134B74A13B6}"/>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DB65CA-7076-41FA-A156-99B0361DA2CE}"/>
              </a:ext>
            </a:extLst>
          </p:cNvPr>
          <p:cNvSpPr>
            <a:spLocks noGrp="1"/>
          </p:cNvSpPr>
          <p:nvPr>
            <p:ph type="dt" sz="half" idx="10"/>
          </p:nvPr>
        </p:nvSpPr>
        <p:spPr/>
        <p:txBody>
          <a:bodyPr/>
          <a:lstStyle/>
          <a:p>
            <a:fld id="{F9C10BC3-B228-45DF-AEA1-FE4C5E832383}" type="datetimeFigureOut">
              <a:rPr lang="en-US" smtClean="0"/>
              <a:t>3/2/2020</a:t>
            </a:fld>
            <a:endParaRPr lang="en-US"/>
          </a:p>
        </p:txBody>
      </p:sp>
      <p:sp>
        <p:nvSpPr>
          <p:cNvPr id="6" name="Footer Placeholder 5">
            <a:extLst>
              <a:ext uri="{FF2B5EF4-FFF2-40B4-BE49-F238E27FC236}">
                <a16:creationId xmlns:a16="http://schemas.microsoft.com/office/drawing/2014/main" id="{53FC335A-77DA-416B-A4AA-7B3187E851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06B4C2-ABDE-4E61-AF81-635F72097446}"/>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19807350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AC125-6BF1-472B-B39A-2F2809A0EC03}"/>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C37C28-C45D-4D95-B4DE-2CC5532B77E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244C1266-DA85-4166-A8D5-02F9A70FD8C1}"/>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96AF98-BC31-4A90-925D-21C9ACFA726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514EE34-D798-4CB4-ABAB-11BB3849794D}"/>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BC2B58-57A3-4173-BDDE-26EB5B0D638B}"/>
              </a:ext>
            </a:extLst>
          </p:cNvPr>
          <p:cNvSpPr>
            <a:spLocks noGrp="1"/>
          </p:cNvSpPr>
          <p:nvPr>
            <p:ph type="dt" sz="half" idx="10"/>
          </p:nvPr>
        </p:nvSpPr>
        <p:spPr/>
        <p:txBody>
          <a:bodyPr/>
          <a:lstStyle/>
          <a:p>
            <a:fld id="{F9C10BC3-B228-45DF-AEA1-FE4C5E832383}" type="datetimeFigureOut">
              <a:rPr lang="en-US" smtClean="0"/>
              <a:t>3/2/2020</a:t>
            </a:fld>
            <a:endParaRPr lang="en-US"/>
          </a:p>
        </p:txBody>
      </p:sp>
      <p:sp>
        <p:nvSpPr>
          <p:cNvPr id="8" name="Footer Placeholder 7">
            <a:extLst>
              <a:ext uri="{FF2B5EF4-FFF2-40B4-BE49-F238E27FC236}">
                <a16:creationId xmlns:a16="http://schemas.microsoft.com/office/drawing/2014/main" id="{358085CC-2225-47AC-9004-15A20996C0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539C65-11DA-4729-966F-93D7C77D8396}"/>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28718071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839C2-33DB-4C31-8B7E-022140B591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126044-9532-4199-B202-C40C50BC3F86}"/>
              </a:ext>
            </a:extLst>
          </p:cNvPr>
          <p:cNvSpPr>
            <a:spLocks noGrp="1"/>
          </p:cNvSpPr>
          <p:nvPr>
            <p:ph type="dt" sz="half" idx="10"/>
          </p:nvPr>
        </p:nvSpPr>
        <p:spPr/>
        <p:txBody>
          <a:bodyPr/>
          <a:lstStyle/>
          <a:p>
            <a:fld id="{F9C10BC3-B228-45DF-AEA1-FE4C5E832383}" type="datetimeFigureOut">
              <a:rPr lang="en-US" smtClean="0"/>
              <a:t>3/2/2020</a:t>
            </a:fld>
            <a:endParaRPr lang="en-US"/>
          </a:p>
        </p:txBody>
      </p:sp>
      <p:sp>
        <p:nvSpPr>
          <p:cNvPr id="4" name="Footer Placeholder 3">
            <a:extLst>
              <a:ext uri="{FF2B5EF4-FFF2-40B4-BE49-F238E27FC236}">
                <a16:creationId xmlns:a16="http://schemas.microsoft.com/office/drawing/2014/main" id="{07488E3C-EC5B-4E27-8C47-1B8A22E226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368227-309B-4D29-8C0F-B6F2F0BD542F}"/>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30425372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AF25AA-6EB5-422B-8E78-87F4B57889B3}"/>
              </a:ext>
            </a:extLst>
          </p:cNvPr>
          <p:cNvSpPr>
            <a:spLocks noGrp="1"/>
          </p:cNvSpPr>
          <p:nvPr>
            <p:ph type="dt" sz="half" idx="10"/>
          </p:nvPr>
        </p:nvSpPr>
        <p:spPr/>
        <p:txBody>
          <a:bodyPr/>
          <a:lstStyle/>
          <a:p>
            <a:fld id="{F9C10BC3-B228-45DF-AEA1-FE4C5E832383}" type="datetimeFigureOut">
              <a:rPr lang="en-US" smtClean="0"/>
              <a:t>3/2/2020</a:t>
            </a:fld>
            <a:endParaRPr lang="en-US"/>
          </a:p>
        </p:txBody>
      </p:sp>
      <p:sp>
        <p:nvSpPr>
          <p:cNvPr id="3" name="Footer Placeholder 2">
            <a:extLst>
              <a:ext uri="{FF2B5EF4-FFF2-40B4-BE49-F238E27FC236}">
                <a16:creationId xmlns:a16="http://schemas.microsoft.com/office/drawing/2014/main" id="{C560A33D-A822-46C7-9AE3-643E31D0B5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33621B-4EA0-42AF-BC36-EFFBAAFEB229}"/>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7691327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B9499-69B0-4A3B-B09A-CC260F52944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A27C8D2-4606-4842-9B50-BF318618269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06C933-1D96-49CC-9AE8-EAF32FCF19C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870CCF3-FDF8-45A9-B953-31282E488DB1}"/>
              </a:ext>
            </a:extLst>
          </p:cNvPr>
          <p:cNvSpPr>
            <a:spLocks noGrp="1"/>
          </p:cNvSpPr>
          <p:nvPr>
            <p:ph type="dt" sz="half" idx="10"/>
          </p:nvPr>
        </p:nvSpPr>
        <p:spPr/>
        <p:txBody>
          <a:bodyPr/>
          <a:lstStyle/>
          <a:p>
            <a:fld id="{F9C10BC3-B228-45DF-AEA1-FE4C5E832383}" type="datetimeFigureOut">
              <a:rPr lang="en-US" smtClean="0"/>
              <a:t>3/2/2020</a:t>
            </a:fld>
            <a:endParaRPr lang="en-US"/>
          </a:p>
        </p:txBody>
      </p:sp>
      <p:sp>
        <p:nvSpPr>
          <p:cNvPr id="6" name="Footer Placeholder 5">
            <a:extLst>
              <a:ext uri="{FF2B5EF4-FFF2-40B4-BE49-F238E27FC236}">
                <a16:creationId xmlns:a16="http://schemas.microsoft.com/office/drawing/2014/main" id="{00750D66-54C0-4D74-A39D-BC03D1CAFF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6D6082-A42A-4F88-94FB-94BABC5EA24C}"/>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41490658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93A88-B66A-44D8-BE73-9123F5DD87E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77D6CEB-8FBC-47EE-84AD-66555F043ED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D645AE3-31F7-4BD9-9FCD-670AE9C7AB6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073458F9-1E1A-4A55-91D4-0D8665939C72}"/>
              </a:ext>
            </a:extLst>
          </p:cNvPr>
          <p:cNvSpPr>
            <a:spLocks noGrp="1"/>
          </p:cNvSpPr>
          <p:nvPr>
            <p:ph type="dt" sz="half" idx="10"/>
          </p:nvPr>
        </p:nvSpPr>
        <p:spPr/>
        <p:txBody>
          <a:bodyPr/>
          <a:lstStyle/>
          <a:p>
            <a:fld id="{F9C10BC3-B228-45DF-AEA1-FE4C5E832383}" type="datetimeFigureOut">
              <a:rPr lang="en-US" smtClean="0"/>
              <a:t>3/2/2020</a:t>
            </a:fld>
            <a:endParaRPr lang="en-US"/>
          </a:p>
        </p:txBody>
      </p:sp>
      <p:sp>
        <p:nvSpPr>
          <p:cNvPr id="6" name="Footer Placeholder 5">
            <a:extLst>
              <a:ext uri="{FF2B5EF4-FFF2-40B4-BE49-F238E27FC236}">
                <a16:creationId xmlns:a16="http://schemas.microsoft.com/office/drawing/2014/main" id="{E0CFE075-0382-4EA0-8250-1F53BFB137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1475AE-0FA2-490B-84C9-1E8EB6612A98}"/>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2315550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8112C-80A1-45A7-B1F9-3FDCB2449A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F7E3F9-136D-4890-B259-2F641D81FC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C5E9A-CA28-4E99-A73E-BCDB6B6A87A2}"/>
              </a:ext>
            </a:extLst>
          </p:cNvPr>
          <p:cNvSpPr>
            <a:spLocks noGrp="1"/>
          </p:cNvSpPr>
          <p:nvPr>
            <p:ph type="dt" sz="half" idx="10"/>
          </p:nvPr>
        </p:nvSpPr>
        <p:spPr/>
        <p:txBody>
          <a:bodyPr/>
          <a:lstStyle/>
          <a:p>
            <a:fld id="{F9C10BC3-B228-45DF-AEA1-FE4C5E832383}" type="datetimeFigureOut">
              <a:rPr lang="en-US" smtClean="0"/>
              <a:t>3/2/2020</a:t>
            </a:fld>
            <a:endParaRPr lang="en-US"/>
          </a:p>
        </p:txBody>
      </p:sp>
      <p:sp>
        <p:nvSpPr>
          <p:cNvPr id="5" name="Footer Placeholder 4">
            <a:extLst>
              <a:ext uri="{FF2B5EF4-FFF2-40B4-BE49-F238E27FC236}">
                <a16:creationId xmlns:a16="http://schemas.microsoft.com/office/drawing/2014/main" id="{48B675F8-23D9-4D1A-9791-3031603FC3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FC74CE-467A-43D5-ADFF-E187B2C4FEC9}"/>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33634735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6F8B3C-B36D-4FAD-ADF1-E8CE734715DB}"/>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509609-4569-4889-BE3A-A1939B757CA4}"/>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9C4BF4-DA81-4FB1-8275-7730A8A2B0F6}"/>
              </a:ext>
            </a:extLst>
          </p:cNvPr>
          <p:cNvSpPr>
            <a:spLocks noGrp="1"/>
          </p:cNvSpPr>
          <p:nvPr>
            <p:ph type="dt" sz="half" idx="10"/>
          </p:nvPr>
        </p:nvSpPr>
        <p:spPr/>
        <p:txBody>
          <a:bodyPr/>
          <a:lstStyle/>
          <a:p>
            <a:fld id="{F9C10BC3-B228-45DF-AEA1-FE4C5E832383}" type="datetimeFigureOut">
              <a:rPr lang="en-US" smtClean="0"/>
              <a:t>3/2/2020</a:t>
            </a:fld>
            <a:endParaRPr lang="en-US"/>
          </a:p>
        </p:txBody>
      </p:sp>
      <p:sp>
        <p:nvSpPr>
          <p:cNvPr id="5" name="Footer Placeholder 4">
            <a:extLst>
              <a:ext uri="{FF2B5EF4-FFF2-40B4-BE49-F238E27FC236}">
                <a16:creationId xmlns:a16="http://schemas.microsoft.com/office/drawing/2014/main" id="{336C9D73-867B-4E4B-8C19-96672D2979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67EC6C-CA7F-4DC5-AB6B-467105B7AB47}"/>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4837205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8747216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41661900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9465"/>
            <a:ext cx="7886700" cy="1500187"/>
          </a:xfr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583407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227EAD-82C4-4AD1-834B-58AF4CFB3B5F}" type="datetimeFigureOut">
              <a:rPr lang="en-US" smtClean="0"/>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7588845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227EAD-82C4-4AD1-834B-58AF4CFB3B5F}" type="datetimeFigureOut">
              <a:rPr lang="en-US" smtClean="0"/>
              <a:t>3/2/2020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364863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227EAD-82C4-4AD1-834B-58AF4CFB3B5F}" type="datetimeFigureOut">
              <a:rPr lang="en-US" smtClean="0"/>
              <a:t>3/2/2020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1427611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27EAD-82C4-4AD1-834B-58AF4CFB3B5F}" type="datetimeFigureOut">
              <a:rPr lang="en-US" smtClean="0"/>
              <a:t>3/2/2020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689603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391" y="987427"/>
            <a:ext cx="4629150" cy="4873625"/>
          </a:xfr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5664031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391" y="987427"/>
            <a:ext cx="4629150" cy="4873625"/>
          </a:xfr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7304542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8048716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6"/>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41283722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679"/>
            <a:ext cx="6858000" cy="2387870"/>
          </a:xfrm>
          <a:prstGeom prst="rect">
            <a:avLst/>
          </a:prstGeo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391"/>
            <a:ext cx="6858000" cy="1654723"/>
          </a:xfrm>
          <a:prstGeom prst="rect">
            <a:avLst/>
          </a:prstGeo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Tree>
    <p:extLst>
      <p:ext uri="{BB962C8B-B14F-4D97-AF65-F5344CB8AC3E}">
        <p14:creationId xmlns:p14="http://schemas.microsoft.com/office/powerpoint/2010/main" val="20397070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825739"/>
            <a:ext cx="788670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76081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145"/>
            <a:ext cx="7886700" cy="2851826"/>
          </a:xfrm>
          <a:prstGeom prst="rect">
            <a:avLst/>
          </a:prstGeo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8890"/>
            <a:ext cx="7886700" cy="1501128"/>
          </a:xfrm>
          <a:prstGeom prst="rect">
            <a:avLst/>
          </a:prstGeo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843699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33585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782"/>
            <a:ext cx="7886700" cy="1325362"/>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9" y="1681643"/>
            <a:ext cx="3868737"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p:cNvSpPr>
            <a:spLocks noGrp="1"/>
          </p:cNvSpPr>
          <p:nvPr>
            <p:ph sz="half" idx="2"/>
          </p:nvPr>
        </p:nvSpPr>
        <p:spPr>
          <a:xfrm>
            <a:off x="630239" y="2505047"/>
            <a:ext cx="3868737"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643"/>
            <a:ext cx="3887788"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p:cNvSpPr>
            <a:spLocks noGrp="1"/>
          </p:cNvSpPr>
          <p:nvPr>
            <p:ph sz="quarter" idx="4"/>
          </p:nvPr>
        </p:nvSpPr>
        <p:spPr>
          <a:xfrm>
            <a:off x="4629150" y="2505047"/>
            <a:ext cx="3887788"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07880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1343414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31259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788" y="988084"/>
            <a:ext cx="4629150" cy="4872331"/>
          </a:xfrm>
          <a:prstGeom prst="rect">
            <a:avLst/>
          </a:prstGeo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41901218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788" y="988084"/>
            <a:ext cx="4629150" cy="4872331"/>
          </a:xfrm>
          <a:prstGeom prst="rect">
            <a:avLst/>
          </a:prstGeo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19091425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825739"/>
            <a:ext cx="7886700" cy="435137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68987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782"/>
            <a:ext cx="1971675" cy="581132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782"/>
            <a:ext cx="5762625" cy="581132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65706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230557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273D37-4907-440B-A3E1-FEF8B016237B}" type="datetimeFigureOut">
              <a:rPr lang="en-US" smtClean="0"/>
              <a:t>3/2/2020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63CF8A-CACA-473C-AD2C-19A7F80FBA19}" type="slidenum">
              <a:rPr lang="en-US" smtClean="0"/>
              <a:t>‹#›</a:t>
            </a:fld>
            <a:endParaRPr lang="en-US"/>
          </a:p>
        </p:txBody>
      </p:sp>
    </p:spTree>
    <p:extLst>
      <p:ext uri="{BB962C8B-B14F-4D97-AF65-F5344CB8AC3E}">
        <p14:creationId xmlns:p14="http://schemas.microsoft.com/office/powerpoint/2010/main" val="2081465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895128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5EA6C1-4327-452E-AE04-B14B079693F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CBB44C-CBAE-4D34-8443-15362376807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7A9FC4-FC79-4697-853E-80808ABF9F0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9C10BC3-B228-45DF-AEA1-FE4C5E832383}" type="datetimeFigureOut">
              <a:rPr lang="en-US" smtClean="0"/>
              <a:t>3/2/2020</a:t>
            </a:fld>
            <a:endParaRPr lang="en-US"/>
          </a:p>
        </p:txBody>
      </p:sp>
      <p:sp>
        <p:nvSpPr>
          <p:cNvPr id="5" name="Footer Placeholder 4">
            <a:extLst>
              <a:ext uri="{FF2B5EF4-FFF2-40B4-BE49-F238E27FC236}">
                <a16:creationId xmlns:a16="http://schemas.microsoft.com/office/drawing/2014/main" id="{26D05203-6D52-47F3-8A33-7A38E44AEDF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74E830A-49E8-4DB1-8DD5-94C9832430A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F5C6BEB-5C40-4B6F-BF80-46F8BD8ECB3A}" type="slidenum">
              <a:rPr lang="en-US" smtClean="0"/>
              <a:t>‹#›</a:t>
            </a:fld>
            <a:endParaRPr lang="en-US"/>
          </a:p>
        </p:txBody>
      </p:sp>
    </p:spTree>
    <p:extLst>
      <p:ext uri="{BB962C8B-B14F-4D97-AF65-F5344CB8AC3E}">
        <p14:creationId xmlns:p14="http://schemas.microsoft.com/office/powerpoint/2010/main" val="17652339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197">
                <a:solidFill>
                  <a:schemeClr val="tx1">
                    <a:tint val="75000"/>
                  </a:schemeClr>
                </a:solidFill>
              </a:defRPr>
            </a:lvl1pPr>
          </a:lstStyle>
          <a:p>
            <a:fld id="{D6227EAD-82C4-4AD1-834B-58AF4CFB3B5F}" type="datetimeFigureOut">
              <a:rPr lang="en-US" smtClean="0"/>
              <a:t>3/2/2020</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19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197">
                <a:solidFill>
                  <a:schemeClr val="tx1">
                    <a:tint val="75000"/>
                  </a:schemeClr>
                </a:solidFill>
              </a:defRPr>
            </a:lvl1pPr>
          </a:lstStyle>
          <a:p>
            <a:fld id="{526868ED-882D-4263-BE5A-04676A4BADFD}" type="slidenum">
              <a:rPr lang="en-US" smtClean="0"/>
              <a:t>‹#›</a:t>
            </a:fld>
            <a:endParaRPr lang="en-US"/>
          </a:p>
        </p:txBody>
      </p:sp>
    </p:spTree>
    <p:extLst>
      <p:ext uri="{BB962C8B-B14F-4D97-AF65-F5344CB8AC3E}">
        <p14:creationId xmlns:p14="http://schemas.microsoft.com/office/powerpoint/2010/main" val="291209087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48572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6.xml"/><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19.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0.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3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8" Type="http://schemas.openxmlformats.org/officeDocument/2006/relationships/image" Target="../media/image321.png"/><Relationship Id="rId3" Type="http://schemas.openxmlformats.org/officeDocument/2006/relationships/image" Target="../media/image30.png"/><Relationship Id="rId7" Type="http://schemas.openxmlformats.org/officeDocument/2006/relationships/image" Target="../media/image311.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90.png"/><Relationship Id="rId5" Type="http://schemas.openxmlformats.org/officeDocument/2006/relationships/image" Target="../media/image30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30.png"/><Relationship Id="rId4" Type="http://schemas.openxmlformats.org/officeDocument/2006/relationships/image" Target="../media/image32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0.png"/><Relationship Id="rId7" Type="http://schemas.openxmlformats.org/officeDocument/2006/relationships/image" Target="../media/image360.png"/><Relationship Id="rId1" Type="http://schemas.openxmlformats.org/officeDocument/2006/relationships/slideLayout" Target="../slideLayouts/slideLayout2.xml"/><Relationship Id="rId6" Type="http://schemas.openxmlformats.org/officeDocument/2006/relationships/image" Target="../media/image350.png"/><Relationship Id="rId5" Type="http://schemas.openxmlformats.org/officeDocument/2006/relationships/image" Target="../media/image30.png"/><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3" Type="http://schemas.openxmlformats.org/officeDocument/2006/relationships/hyperlink" Target="http://neuralnetworksanddeeplearning.com/chap4.html" TargetMode="External"/><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2.png"/><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0.xml"/></Relationships>
</file>

<file path=ppt/slides/_rels/slide8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1.xml"/></Relationships>
</file>

<file path=ppt/slides/_rels/slide8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7.xml"/><Relationship Id="rId1" Type="http://schemas.openxmlformats.org/officeDocument/2006/relationships/slideLayout" Target="../slideLayouts/slideLayout51.xml"/></Relationships>
</file>

<file path=ppt/slides/_rels/slide8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1.xml"/></Relationships>
</file>

<file path=ppt/slides/_rels/slide8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1.xml"/></Relationships>
</file>

<file path=ppt/slides/_rels/slide8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9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1.xml"/></Relationships>
</file>

<file path=ppt/slides/_rels/slide91.xml.rels><?xml version="1.0" encoding="UTF-8" standalone="yes"?>
<Relationships xmlns="http://schemas.openxmlformats.org/package/2006/relationships"><Relationship Id="rId8" Type="http://schemas.openxmlformats.org/officeDocument/2006/relationships/image" Target="../media/image58.wmf"/><Relationship Id="rId13" Type="http://schemas.openxmlformats.org/officeDocument/2006/relationships/image" Target="../media/image60.wmf"/><Relationship Id="rId3" Type="http://schemas.openxmlformats.org/officeDocument/2006/relationships/slideLayout" Target="../slideLayouts/slideLayout56.xml"/><Relationship Id="rId7" Type="http://schemas.openxmlformats.org/officeDocument/2006/relationships/oleObject" Target="../embeddings/oleObject5.bin"/><Relationship Id="rId12" Type="http://schemas.openxmlformats.org/officeDocument/2006/relationships/oleObject" Target="../embeddings/oleObject7.bin"/><Relationship Id="rId2" Type="http://schemas.openxmlformats.org/officeDocument/2006/relationships/tags" Target="../tags/tag1.xml"/><Relationship Id="rId1" Type="http://schemas.openxmlformats.org/officeDocument/2006/relationships/vmlDrawing" Target="../drawings/vmlDrawing3.vml"/><Relationship Id="rId6" Type="http://schemas.openxmlformats.org/officeDocument/2006/relationships/image" Target="../media/image57.wmf"/><Relationship Id="rId11" Type="http://schemas.openxmlformats.org/officeDocument/2006/relationships/image" Target="../media/image59.wmf"/><Relationship Id="rId5" Type="http://schemas.openxmlformats.org/officeDocument/2006/relationships/oleObject" Target="../embeddings/oleObject4.bin"/><Relationship Id="rId10" Type="http://schemas.openxmlformats.org/officeDocument/2006/relationships/oleObject" Target="../embeddings/oleObject6.bin"/><Relationship Id="rId4" Type="http://schemas.openxmlformats.org/officeDocument/2006/relationships/notesSlide" Target="../notesSlides/notesSlide38.xml"/><Relationship Id="rId9" Type="http://schemas.openxmlformats.org/officeDocument/2006/relationships/image" Target="../media/image61.png"/></Relationships>
</file>

<file path=ppt/slides/_rels/slide9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6.png"/><Relationship Id="rId1" Type="http://schemas.openxmlformats.org/officeDocument/2006/relationships/slideLayout" Target="../slideLayouts/slideLayout51.xml"/><Relationship Id="rId4" Type="http://schemas.openxmlformats.org/officeDocument/2006/relationships/image" Target="../media/image30.png"/></Relationships>
</file>

<file path=ppt/slides/_rels/slide9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9.xml"/><Relationship Id="rId1" Type="http://schemas.openxmlformats.org/officeDocument/2006/relationships/slideLayout" Target="../slideLayouts/slideLayout51.xml"/><Relationship Id="rId4" Type="http://schemas.openxmlformats.org/officeDocument/2006/relationships/image" Target="../media/image63.gif"/></Relationships>
</file>

<file path=ppt/slides/_rels/slide9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0.xml"/><Relationship Id="rId1" Type="http://schemas.openxmlformats.org/officeDocument/2006/relationships/slideLayout" Target="../slideLayouts/slideLayout51.xml"/></Relationships>
</file>

<file path=ppt/slides/_rels/slide9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1.xml"/></Relationships>
</file>

<file path=ppt/slides/_rels/slide9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1.xml"/></Relationships>
</file>

<file path=ppt/slides/_rels/slide9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1.xml"/></Relationships>
</file>

<file path=ppt/slides/_rels/slide9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1.xml"/></Relationships>
</file>

<file path=ppt/slides/_rels/slide9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46.xml"/></Relationships>
</file>

<file path=ppt/slides/_rels/slide10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1.xml"/></Relationships>
</file>

<file path=ppt/slides/_rels/slide10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1.xml"/></Relationships>
</file>

<file path=ppt/slides/_rels/slide10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1.xml"/></Relationships>
</file>

<file path=ppt/slides/_rels/slide10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1.xml"/></Relationships>
</file>

<file path=ppt/slides/_rels/slide10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1.xml"/></Relationships>
</file>

<file path=ppt/slides/_rels/slide11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1.xml"/></Relationships>
</file>

<file path=ppt/slides/_rels/slide11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6.xml"/></Relationships>
</file>

<file path=ppt/slides/_rels/slide11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1.xml"/></Relationships>
</file>

<file path=ppt/slides/_rels/slide11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51.xml"/></Relationships>
</file>

<file path=ppt/slides/_rels/slide11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51.xml"/></Relationships>
</file>

<file path=ppt/slides/_rels/slide11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51.xml"/></Relationships>
</file>

<file path=ppt/slides/_rels/slide11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1.xml"/></Relationships>
</file>

<file path=ppt/slides/_rels/slide11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1.xml"/></Relationships>
</file>

<file path=ppt/slides/_rels/slide11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51.xml"/></Relationships>
</file>

<file path=ppt/slides/_rels/slide11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1.xml"/></Relationships>
</file>

<file path=ppt/slides/_rels/slide12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51.xml"/></Relationships>
</file>

<file path=ppt/slides/_rels/slide12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1.xml"/><Relationship Id="rId1" Type="http://schemas.openxmlformats.org/officeDocument/2006/relationships/slideLayout" Target="../slideLayouts/slideLayout51.xml"/></Relationships>
</file>

<file path=ppt/slides/_rels/slide12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1.xml"/></Relationships>
</file>

<file path=ppt/slides/_rels/slide12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51.xml"/></Relationships>
</file>

<file path=ppt/slides/_rels/slide12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51.xml"/></Relationships>
</file>

<file path=ppt/slides/_rels/slide12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51.xml"/></Relationships>
</file>

<file path=ppt/slides/_rels/slide12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51.xml"/></Relationships>
</file>

<file path=ppt/slides/_rels/slide12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51.xml"/></Relationships>
</file>

<file path=ppt/slides/_rels/slide12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51.xml"/></Relationships>
</file>

<file path=ppt/slides/_rels/slide12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1.xml"/></Relationships>
</file>

<file path=ppt/slides/_rels/slide13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1.xml"/></Relationships>
</file>

<file path=ppt/slides/_rels/slide131.xml.rels><?xml version="1.0" encoding="UTF-8" standalone="yes"?>
<Relationships xmlns="http://schemas.openxmlformats.org/package/2006/relationships"><Relationship Id="rId2" Type="http://schemas.openxmlformats.org/officeDocument/2006/relationships/hyperlink" Target="http://scs.ryerson.ca/~aharley/vis/conv/" TargetMode="External"/><Relationship Id="rId1" Type="http://schemas.openxmlformats.org/officeDocument/2006/relationships/slideLayout" Target="../slideLayouts/slideLayout46.xml"/></Relationships>
</file>

<file path=ppt/slides/_rels/slide13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1.xml"/></Relationships>
</file>

<file path=ppt/slides/_rels/slide13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1.xml"/></Relationships>
</file>

<file path=ppt/slides/_rels/slide13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1.xml"/></Relationships>
</file>

<file path=ppt/slides/_rels/slide13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1.xml"/></Relationships>
</file>

<file path=ppt/slides/_rels/slide13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1.xml"/></Relationships>
</file>

<file path=ppt/slides/_rels/slide13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1.xml"/></Relationships>
</file>

<file path=ppt/slides/_rels/slide13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1.xml"/></Relationships>
</file>

<file path=ppt/slides/_rels/slide13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1.xml"/></Relationships>
</file>

<file path=ppt/slides/_rels/slide140.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5.xml"/></Relationships>
</file>

<file path=ppt/slides/_rels/slide141.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35.xml"/></Relationships>
</file>

<file path=ppt/slides/_rels/slide14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5.xml"/></Relationships>
</file>

<file path=ppt/slides/_rels/slide14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5.xml"/></Relationships>
</file>

<file path=ppt/slides/_rels/slide14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35.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5.xml"/></Relationships>
</file>

<file path=ppt/slides/_rels/slide14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3.xml"/><Relationship Id="rId1" Type="http://schemas.openxmlformats.org/officeDocument/2006/relationships/slideLayout" Target="../slideLayouts/slideLayout35.xml"/></Relationships>
</file>

<file path=ppt/slides/_rels/slide14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4.xml"/><Relationship Id="rId1" Type="http://schemas.openxmlformats.org/officeDocument/2006/relationships/slideLayout" Target="../slideLayouts/slideLayout35.xml"/></Relationships>
</file>

<file path=ppt/slides/_rels/slide148.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39.xml"/></Relationships>
</file>

<file path=ppt/slides/_rels/slide14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45.xml"/><Relationship Id="rId1" Type="http://schemas.openxmlformats.org/officeDocument/2006/relationships/slideLayout" Target="../slideLayouts/slideLayout35.xml"/></Relationships>
</file>

<file path=ppt/slides/_rels/slide15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46.xml"/><Relationship Id="rId1" Type="http://schemas.openxmlformats.org/officeDocument/2006/relationships/slideLayout" Target="../slideLayouts/slideLayout35.xml"/></Relationships>
</file>

<file path=ppt/slides/_rels/slide15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7.xml"/><Relationship Id="rId1" Type="http://schemas.openxmlformats.org/officeDocument/2006/relationships/slideLayout" Target="../slideLayouts/slideLayout35.xml"/></Relationships>
</file>

<file path=ppt/slides/_rels/slide152.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51.xml"/></Relationships>
</file>

<file path=ppt/slides/_rels/slide153.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51.xml"/></Relationships>
</file>

<file path=ppt/slides/_rels/slide15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51.xml"/></Relationships>
</file>

<file path=ppt/slides/_rels/slide155.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51.xml"/></Relationships>
</file>

<file path=ppt/slides/_rels/slide156.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51.xml"/></Relationships>
</file>

<file path=ppt/slides/_rels/slide157.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51.xml"/></Relationships>
</file>

<file path=ppt/slides/_rels/slide15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51.xml"/></Relationships>
</file>

<file path=ppt/slides/_rels/slide15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51.xml"/></Relationships>
</file>

<file path=ppt/slides/_rels/slide16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1.xml"/></Relationships>
</file>

<file path=ppt/slides/_rels/slide16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51.xml"/></Relationships>
</file>

<file path=ppt/slides/_rels/slide162.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51.xml"/></Relationships>
</file>

<file path=ppt/slides/_rels/slide16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51.xml"/></Relationships>
</file>

<file path=ppt/slides/_rels/slide164.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51.xml"/></Relationships>
</file>

<file path=ppt/slides/_rels/slide165.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51.xml"/></Relationships>
</file>

<file path=ppt/slides/_rels/slide16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51.xml"/></Relationships>
</file>

<file path=ppt/slides/_rels/slide16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48.xml"/><Relationship Id="rId1" Type="http://schemas.openxmlformats.org/officeDocument/2006/relationships/slideLayout" Target="../slideLayouts/slideLayout51.xml"/></Relationships>
</file>

<file path=ppt/slides/_rels/slide168.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51.xml"/></Relationships>
</file>

<file path=ppt/slides/_rels/slide169.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51.xml"/></Relationships>
</file>

<file path=ppt/slides/_rels/slide17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5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5.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73.xml.rels><?xml version="1.0" encoding="UTF-8" standalone="yes"?>
<Relationships xmlns="http://schemas.openxmlformats.org/package/2006/relationships"><Relationship Id="rId2" Type="http://schemas.openxmlformats.org/officeDocument/2006/relationships/hyperlink" Target="https://ujjwalkarn.me/2016/08/11/intuitive-explanation-convnets/" TargetMode="Externa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5" name="Picture 4" descr="A picture containing coral, animal&#10;&#10;Description automatically generated">
            <a:extLst>
              <a:ext uri="{FF2B5EF4-FFF2-40B4-BE49-F238E27FC236}">
                <a16:creationId xmlns:a16="http://schemas.microsoft.com/office/drawing/2014/main" id="{6CC9CEA6-333F-4998-880B-13865A920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308158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6792C-045D-4832-A329-0DE9BDC6C9C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116C272-5BDA-4786-AB78-4F2DF993775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424083B-9ABF-454B-B89D-94410D9B0D4B}"/>
              </a:ext>
            </a:extLst>
          </p:cNvPr>
          <p:cNvPicPr>
            <a:picLocks noChangeAspect="1"/>
          </p:cNvPicPr>
          <p:nvPr/>
        </p:nvPicPr>
        <p:blipFill>
          <a:blip r:embed="rId3"/>
          <a:stretch>
            <a:fillRect/>
          </a:stretch>
        </p:blipFill>
        <p:spPr>
          <a:xfrm>
            <a:off x="589301" y="0"/>
            <a:ext cx="7965398" cy="6858000"/>
          </a:xfrm>
          <a:prstGeom prst="rect">
            <a:avLst/>
          </a:prstGeom>
        </p:spPr>
      </p:pic>
    </p:spTree>
    <p:extLst>
      <p:ext uri="{BB962C8B-B14F-4D97-AF65-F5344CB8AC3E}">
        <p14:creationId xmlns:p14="http://schemas.microsoft.com/office/powerpoint/2010/main" val="306560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Warning !!!</a:t>
            </a:r>
          </a:p>
        </p:txBody>
      </p:sp>
      <p:sp>
        <p:nvSpPr>
          <p:cNvPr id="3" name="Content Placeholder 2"/>
          <p:cNvSpPr>
            <a:spLocks noGrp="1"/>
          </p:cNvSpPr>
          <p:nvPr>
            <p:ph idx="1"/>
          </p:nvPr>
        </p:nvSpPr>
        <p:spPr>
          <a:xfrm>
            <a:off x="628649" y="1825625"/>
            <a:ext cx="7972739" cy="4351338"/>
          </a:xfrm>
        </p:spPr>
        <p:txBody>
          <a:bodyPr/>
          <a:lstStyle/>
          <a:p>
            <a:pPr marL="0" indent="0">
              <a:buNone/>
            </a:pPr>
            <a:r>
              <a:rPr lang="en-US" dirty="0"/>
              <a:t>Learning jargon is always painful…</a:t>
            </a:r>
          </a:p>
          <a:p>
            <a:pPr marL="0" indent="0">
              <a:buNone/>
            </a:pPr>
            <a:r>
              <a:rPr lang="en-US" dirty="0"/>
              <a:t>…even if the concepts behind the jargon are not hard.</a:t>
            </a:r>
          </a:p>
          <a:p>
            <a:endParaRPr lang="en-US" dirty="0"/>
          </a:p>
          <a:p>
            <a:pPr marL="0" indent="0">
              <a:buNone/>
            </a:pPr>
            <a:r>
              <a:rPr lang="en-US" dirty="0"/>
              <a:t>So, let’s get used to it. </a:t>
            </a:r>
          </a:p>
          <a:p>
            <a:pPr marL="0" indent="0">
              <a:buNone/>
            </a:pPr>
            <a:r>
              <a:rPr lang="en-US" dirty="0"/>
              <a:t>“In mathematics you don't understand things. </a:t>
            </a:r>
            <a:br>
              <a:rPr lang="en-US" dirty="0"/>
            </a:br>
            <a:r>
              <a:rPr lang="en-US" dirty="0"/>
              <a:t>  You just get used to them.” </a:t>
            </a:r>
            <a:br>
              <a:rPr lang="en-US" dirty="0"/>
            </a:br>
            <a:r>
              <a:rPr lang="en-US" dirty="0"/>
              <a:t>						von Neumann </a:t>
            </a:r>
            <a:br>
              <a:rPr lang="en-US" dirty="0"/>
            </a:br>
            <a:r>
              <a:rPr lang="en-US" dirty="0"/>
              <a:t>						       </a:t>
            </a:r>
            <a:r>
              <a:rPr lang="en-US" sz="2000" dirty="0"/>
              <a:t>(telling a joke)</a:t>
            </a:r>
            <a:endParaRPr lang="en-US" dirty="0"/>
          </a:p>
          <a:p>
            <a:endParaRPr lang="en-US" dirty="0"/>
          </a:p>
        </p:txBody>
      </p:sp>
    </p:spTree>
    <p:extLst>
      <p:ext uri="{BB962C8B-B14F-4D97-AF65-F5344CB8AC3E}">
        <p14:creationId xmlns:p14="http://schemas.microsoft.com/office/powerpoint/2010/main" val="359250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Gartner Hype Cycle</a:t>
            </a:r>
          </a:p>
        </p:txBody>
      </p:sp>
      <p:pic>
        <p:nvPicPr>
          <p:cNvPr id="9218" name="Picture 2">
            <a:extLst>
              <a:ext uri="{FF2B5EF4-FFF2-40B4-BE49-F238E27FC236}">
                <a16:creationId xmlns:a16="http://schemas.microsoft.com/office/drawing/2014/main" id="{0300EE72-99CA-483E-8C8C-550214814D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3595" y="1868950"/>
            <a:ext cx="6316810" cy="4205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037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3">
            <a:extLst>
              <a:ext uri="{FF2B5EF4-FFF2-40B4-BE49-F238E27FC236}">
                <a16:creationId xmlns:a16="http://schemas.microsoft.com/office/drawing/2014/main" id="{E906BD3D-FBCC-4638-820C-48BD126BB87F}"/>
              </a:ext>
            </a:extLst>
          </p:cNvPr>
          <p:cNvPicPr>
            <a:picLocks noChangeAspect="1"/>
          </p:cNvPicPr>
          <p:nvPr/>
        </p:nvPicPr>
        <p:blipFill>
          <a:blip r:embed="rId3"/>
          <a:stretch>
            <a:fillRect/>
          </a:stretch>
        </p:blipFill>
        <p:spPr>
          <a:xfrm>
            <a:off x="2097246" y="482621"/>
            <a:ext cx="5196762" cy="5892758"/>
          </a:xfrm>
          <a:prstGeom prst="rect">
            <a:avLst/>
          </a:prstGeom>
        </p:spPr>
      </p:pic>
    </p:spTree>
    <p:extLst>
      <p:ext uri="{BB962C8B-B14F-4D97-AF65-F5344CB8AC3E}">
        <p14:creationId xmlns:p14="http://schemas.microsoft.com/office/powerpoint/2010/main" val="3392080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AI</a:t>
            </a:r>
          </a:p>
        </p:txBody>
      </p:sp>
      <p:sp>
        <p:nvSpPr>
          <p:cNvPr id="3" name="Content Placeholder 2"/>
          <p:cNvSpPr>
            <a:spLocks noGrp="1"/>
          </p:cNvSpPr>
          <p:nvPr>
            <p:ph idx="1"/>
          </p:nvPr>
        </p:nvSpPr>
        <p:spPr/>
        <p:txBody>
          <a:bodyPr>
            <a:normAutofit fontScale="92500" lnSpcReduction="10000"/>
          </a:bodyPr>
          <a:lstStyle/>
          <a:p>
            <a:r>
              <a:rPr lang="en-US" dirty="0"/>
              <a:t>Launch party</a:t>
            </a:r>
            <a:br>
              <a:rPr lang="en-US" dirty="0"/>
            </a:br>
            <a:r>
              <a:rPr lang="en-US" dirty="0"/>
              <a:t>@ NIPS 2016</a:t>
            </a:r>
            <a:br>
              <a:rPr lang="en-US" dirty="0"/>
            </a:br>
            <a:r>
              <a:rPr lang="en-US" i="1" dirty="0"/>
              <a:t>[now </a:t>
            </a:r>
            <a:r>
              <a:rPr lang="en-US" i="1" dirty="0" err="1"/>
              <a:t>NeurIPS</a:t>
            </a:r>
            <a:r>
              <a:rPr lang="en-US" i="1" dirty="0"/>
              <a:t>]</a:t>
            </a:r>
          </a:p>
          <a:p>
            <a:endParaRPr lang="en-US" dirty="0"/>
          </a:p>
          <a:p>
            <a:r>
              <a:rPr lang="en-US" dirty="0"/>
              <a:t>Neural</a:t>
            </a:r>
            <a:br>
              <a:rPr lang="en-US" dirty="0"/>
            </a:br>
            <a:r>
              <a:rPr lang="en-US" dirty="0"/>
              <a:t>Information</a:t>
            </a:r>
            <a:br>
              <a:rPr lang="en-US" dirty="0"/>
            </a:br>
            <a:r>
              <a:rPr lang="en-US" dirty="0"/>
              <a:t>Processing</a:t>
            </a:r>
            <a:br>
              <a:rPr lang="en-US" dirty="0"/>
            </a:br>
            <a:r>
              <a:rPr lang="en-US" dirty="0"/>
              <a:t>Systems</a:t>
            </a:r>
          </a:p>
          <a:p>
            <a:endParaRPr lang="en-US" dirty="0"/>
          </a:p>
          <a:p>
            <a:r>
              <a:rPr lang="en-US" dirty="0"/>
              <a:t>Academic</a:t>
            </a:r>
            <a:br>
              <a:rPr lang="en-US" dirty="0"/>
            </a:br>
            <a:r>
              <a:rPr lang="en-US" dirty="0"/>
              <a:t>conference</a:t>
            </a:r>
          </a:p>
        </p:txBody>
      </p:sp>
      <p:pic>
        <p:nvPicPr>
          <p:cNvPr id="4" name="Picture 3"/>
          <p:cNvPicPr>
            <a:picLocks noChangeAspect="1"/>
          </p:cNvPicPr>
          <p:nvPr/>
        </p:nvPicPr>
        <p:blipFill>
          <a:blip r:embed="rId3"/>
          <a:stretch>
            <a:fillRect/>
          </a:stretch>
        </p:blipFill>
        <p:spPr>
          <a:xfrm>
            <a:off x="3398474" y="1825625"/>
            <a:ext cx="5299996" cy="4170362"/>
          </a:xfrm>
          <a:prstGeom prst="rect">
            <a:avLst/>
          </a:prstGeom>
        </p:spPr>
      </p:pic>
    </p:spTree>
    <p:extLst>
      <p:ext uri="{BB962C8B-B14F-4D97-AF65-F5344CB8AC3E}">
        <p14:creationId xmlns:p14="http://schemas.microsoft.com/office/powerpoint/2010/main" val="331725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AI</a:t>
            </a:r>
          </a:p>
        </p:txBody>
      </p:sp>
      <p:pic>
        <p:nvPicPr>
          <p:cNvPr id="4" name="Picture 3"/>
          <p:cNvPicPr>
            <a:picLocks noChangeAspect="1"/>
          </p:cNvPicPr>
          <p:nvPr/>
        </p:nvPicPr>
        <p:blipFill>
          <a:blip r:embed="rId3"/>
          <a:stretch>
            <a:fillRect/>
          </a:stretch>
        </p:blipFill>
        <p:spPr>
          <a:xfrm>
            <a:off x="1911803" y="1825625"/>
            <a:ext cx="5672724" cy="1323975"/>
          </a:xfrm>
          <a:prstGeom prst="rect">
            <a:avLst/>
          </a:prstGeom>
        </p:spPr>
      </p:pic>
      <p:pic>
        <p:nvPicPr>
          <p:cNvPr id="5" name="Picture 4"/>
          <p:cNvPicPr>
            <a:picLocks noChangeAspect="1"/>
          </p:cNvPicPr>
          <p:nvPr/>
        </p:nvPicPr>
        <p:blipFill>
          <a:blip r:embed="rId4"/>
          <a:stretch>
            <a:fillRect/>
          </a:stretch>
        </p:blipFill>
        <p:spPr>
          <a:xfrm>
            <a:off x="1959430" y="3471821"/>
            <a:ext cx="5395912" cy="1034298"/>
          </a:xfrm>
          <a:prstGeom prst="rect">
            <a:avLst/>
          </a:prstGeom>
        </p:spPr>
      </p:pic>
      <p:pic>
        <p:nvPicPr>
          <p:cNvPr id="6" name="Picture 5"/>
          <p:cNvPicPr>
            <a:picLocks noChangeAspect="1"/>
          </p:cNvPicPr>
          <p:nvPr/>
        </p:nvPicPr>
        <p:blipFill rotWithShape="1">
          <a:blip r:embed="rId5"/>
          <a:srcRect t="8789"/>
          <a:stretch/>
        </p:blipFill>
        <p:spPr>
          <a:xfrm>
            <a:off x="1911803" y="4905829"/>
            <a:ext cx="5581650" cy="964349"/>
          </a:xfrm>
          <a:prstGeom prst="rect">
            <a:avLst/>
          </a:prstGeom>
        </p:spPr>
      </p:pic>
    </p:spTree>
    <p:extLst>
      <p:ext uri="{BB962C8B-B14F-4D97-AF65-F5344CB8AC3E}">
        <p14:creationId xmlns:p14="http://schemas.microsoft.com/office/powerpoint/2010/main" val="2133447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AI</a:t>
            </a:r>
          </a:p>
        </p:txBody>
      </p:sp>
      <p:sp>
        <p:nvSpPr>
          <p:cNvPr id="3" name="Content Placeholder 2"/>
          <p:cNvSpPr>
            <a:spLocks noGrp="1"/>
          </p:cNvSpPr>
          <p:nvPr>
            <p:ph idx="1"/>
          </p:nvPr>
        </p:nvSpPr>
        <p:spPr>
          <a:xfrm>
            <a:off x="6490010" y="6501161"/>
            <a:ext cx="2653990" cy="356839"/>
          </a:xfrm>
        </p:spPr>
        <p:txBody>
          <a:bodyPr>
            <a:normAutofit/>
          </a:bodyPr>
          <a:lstStyle/>
          <a:p>
            <a:pPr marL="0" indent="0">
              <a:buNone/>
            </a:pPr>
            <a:r>
              <a:rPr lang="en-US" sz="1800" dirty="0">
                <a:solidFill>
                  <a:schemeClr val="bg1">
                    <a:lumMod val="50000"/>
                  </a:schemeClr>
                </a:solidFill>
              </a:rPr>
              <a:t>Article by Riva-Melissa </a:t>
            </a:r>
            <a:r>
              <a:rPr lang="en-US" sz="1800" dirty="0" err="1">
                <a:solidFill>
                  <a:schemeClr val="bg1">
                    <a:lumMod val="50000"/>
                  </a:schemeClr>
                </a:solidFill>
              </a:rPr>
              <a:t>Tez</a:t>
            </a:r>
            <a:endParaRPr lang="en-US" sz="1800" dirty="0">
              <a:solidFill>
                <a:schemeClr val="bg1">
                  <a:lumMod val="50000"/>
                </a:schemeClr>
              </a:solidFill>
            </a:endParaRPr>
          </a:p>
        </p:txBody>
      </p:sp>
      <p:pic>
        <p:nvPicPr>
          <p:cNvPr id="4" name="Picture 3"/>
          <p:cNvPicPr>
            <a:picLocks noChangeAspect="1"/>
          </p:cNvPicPr>
          <p:nvPr/>
        </p:nvPicPr>
        <p:blipFill>
          <a:blip r:embed="rId3"/>
          <a:stretch>
            <a:fillRect/>
          </a:stretch>
        </p:blipFill>
        <p:spPr>
          <a:xfrm>
            <a:off x="628650" y="1825625"/>
            <a:ext cx="6400800" cy="3324225"/>
          </a:xfrm>
          <a:prstGeom prst="rect">
            <a:avLst/>
          </a:prstGeom>
        </p:spPr>
      </p:pic>
    </p:spTree>
    <p:extLst>
      <p:ext uri="{BB962C8B-B14F-4D97-AF65-F5344CB8AC3E}">
        <p14:creationId xmlns:p14="http://schemas.microsoft.com/office/powerpoint/2010/main" val="203294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097246" y="482621"/>
            <a:ext cx="5196762" cy="5892758"/>
          </a:xfrm>
          <a:prstGeom prst="rect">
            <a:avLst/>
          </a:prstGeom>
        </p:spPr>
      </p:pic>
      <p:cxnSp>
        <p:nvCxnSpPr>
          <p:cNvPr id="5" name="Straight Connector 4">
            <a:extLst>
              <a:ext uri="{FF2B5EF4-FFF2-40B4-BE49-F238E27FC236}">
                <a16:creationId xmlns:a16="http://schemas.microsoft.com/office/drawing/2014/main" id="{1826B13F-93EC-4356-8AB5-3D43C2022BAB}"/>
              </a:ext>
            </a:extLst>
          </p:cNvPr>
          <p:cNvCxnSpPr>
            <a:cxnSpLocks/>
          </p:cNvCxnSpPr>
          <p:nvPr/>
        </p:nvCxnSpPr>
        <p:spPr>
          <a:xfrm>
            <a:off x="3148543" y="5232378"/>
            <a:ext cx="3054549"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821156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See the source image">
            <a:extLst>
              <a:ext uri="{FF2B5EF4-FFF2-40B4-BE49-F238E27FC236}">
                <a16:creationId xmlns:a16="http://schemas.microsoft.com/office/drawing/2014/main" id="{6409DF27-7ACB-46CE-AD39-3278A6725D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 y="0"/>
            <a:ext cx="81073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053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9AA9C6EA-1333-4473-A74D-68DB643E55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200" y="0"/>
            <a:ext cx="72120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594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9A0561-DE6A-4339-BB8F-B561AA4B61E8}"/>
              </a:ext>
            </a:extLst>
          </p:cNvPr>
          <p:cNvPicPr>
            <a:picLocks noChangeAspect="1"/>
          </p:cNvPicPr>
          <p:nvPr/>
        </p:nvPicPr>
        <p:blipFill>
          <a:blip r:embed="rId2"/>
          <a:stretch>
            <a:fillRect/>
          </a:stretch>
        </p:blipFill>
        <p:spPr>
          <a:xfrm>
            <a:off x="268252" y="857250"/>
            <a:ext cx="4370218" cy="5143500"/>
          </a:xfrm>
          <a:prstGeom prst="rect">
            <a:avLst/>
          </a:prstGeom>
        </p:spPr>
      </p:pic>
      <p:pic>
        <p:nvPicPr>
          <p:cNvPr id="5" name="Picture 4">
            <a:extLst>
              <a:ext uri="{FF2B5EF4-FFF2-40B4-BE49-F238E27FC236}">
                <a16:creationId xmlns:a16="http://schemas.microsoft.com/office/drawing/2014/main" id="{117F5570-B9C5-460F-9B87-7798E9809288}"/>
              </a:ext>
            </a:extLst>
          </p:cNvPr>
          <p:cNvPicPr>
            <a:picLocks noChangeAspect="1"/>
          </p:cNvPicPr>
          <p:nvPr/>
        </p:nvPicPr>
        <p:blipFill>
          <a:blip r:embed="rId3"/>
          <a:stretch>
            <a:fillRect/>
          </a:stretch>
        </p:blipFill>
        <p:spPr>
          <a:xfrm>
            <a:off x="4788645" y="857250"/>
            <a:ext cx="4087103" cy="1922043"/>
          </a:xfrm>
          <a:prstGeom prst="rect">
            <a:avLst/>
          </a:prstGeom>
        </p:spPr>
      </p:pic>
    </p:spTree>
    <p:extLst>
      <p:ext uri="{BB962C8B-B14F-4D97-AF65-F5344CB8AC3E}">
        <p14:creationId xmlns:p14="http://schemas.microsoft.com/office/powerpoint/2010/main" val="333317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far…</a:t>
            </a:r>
          </a:p>
        </p:txBody>
      </p:sp>
      <p:sp>
        <p:nvSpPr>
          <p:cNvPr id="3" name="Content Placeholder 2"/>
          <p:cNvSpPr>
            <a:spLocks noGrp="1"/>
          </p:cNvSpPr>
          <p:nvPr>
            <p:ph idx="1"/>
          </p:nvPr>
        </p:nvSpPr>
        <p:spPr>
          <a:xfrm>
            <a:off x="511444" y="1825625"/>
            <a:ext cx="8003906" cy="4351338"/>
          </a:xfrm>
        </p:spPr>
        <p:txBody>
          <a:bodyPr/>
          <a:lstStyle/>
          <a:p>
            <a:pPr marL="0" indent="0">
              <a:buNone/>
            </a:pPr>
            <a:r>
              <a:rPr lang="en-US" dirty="0"/>
              <a:t>PASCAL VOC 	= ~75% 	20-class</a:t>
            </a:r>
          </a:p>
          <a:p>
            <a:pPr marL="0" indent="0">
              <a:buNone/>
            </a:pPr>
            <a:r>
              <a:rPr lang="en-US" dirty="0"/>
              <a:t>ImageNet 		= ~75%	1000-class, top 5</a:t>
            </a:r>
          </a:p>
          <a:p>
            <a:pPr marL="0" indent="0">
              <a:buNone/>
            </a:pPr>
            <a:endParaRPr lang="en-US" dirty="0"/>
          </a:p>
          <a:p>
            <a:pPr marL="0" indent="0">
              <a:buNone/>
            </a:pPr>
            <a:endParaRPr lang="en-US" dirty="0"/>
          </a:p>
          <a:p>
            <a:pPr marL="0" indent="0" algn="ctr">
              <a:buNone/>
            </a:pPr>
            <a:r>
              <a:rPr lang="en-US" dirty="0"/>
              <a:t>Human brains used intuition and understanding of how we think vision works to develop computer vision systems, and it’s pretty good.</a:t>
            </a:r>
          </a:p>
        </p:txBody>
      </p:sp>
    </p:spTree>
    <p:extLst>
      <p:ext uri="{BB962C8B-B14F-4D97-AF65-F5344CB8AC3E}">
        <p14:creationId xmlns:p14="http://schemas.microsoft.com/office/powerpoint/2010/main" val="3860416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33FF8192-8BBD-4A6A-87C3-26E4BD0E3D14}"/>
              </a:ext>
            </a:extLst>
          </p:cNvPr>
          <p:cNvGraphicFramePr/>
          <p:nvPr>
            <p:extLst>
              <p:ext uri="{D42A27DB-BD31-4B8C-83A1-F6EECF244321}">
                <p14:modId xmlns:p14="http://schemas.microsoft.com/office/powerpoint/2010/main" val="2622573796"/>
              </p:ext>
            </p:extLst>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TextBox 19">
            <a:extLst>
              <a:ext uri="{FF2B5EF4-FFF2-40B4-BE49-F238E27FC236}">
                <a16:creationId xmlns:a16="http://schemas.microsoft.com/office/drawing/2014/main" id="{98EE56AA-1E54-4F6C-80E3-E6DF8BC47C92}"/>
              </a:ext>
            </a:extLst>
          </p:cNvPr>
          <p:cNvSpPr txBox="1"/>
          <p:nvPr/>
        </p:nvSpPr>
        <p:spPr>
          <a:xfrm>
            <a:off x="6742706" y="1940118"/>
            <a:ext cx="2282025" cy="369332"/>
          </a:xfrm>
          <a:prstGeom prst="rect">
            <a:avLst/>
          </a:prstGeom>
          <a:noFill/>
        </p:spPr>
        <p:txBody>
          <a:bodyPr wrap="square" rtlCol="0">
            <a:spAutoFit/>
          </a:bodyPr>
          <a:lstStyle/>
          <a:p>
            <a:r>
              <a:rPr lang="en-US" dirty="0"/>
              <a:t>Hand designed.</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742705" y="2779744"/>
            <a:ext cx="2282025" cy="369332"/>
          </a:xfrm>
          <a:prstGeom prst="rect">
            <a:avLst/>
          </a:prstGeom>
          <a:noFill/>
        </p:spPr>
        <p:txBody>
          <a:bodyPr wrap="square" rtlCol="0">
            <a:spAutoFit/>
          </a:bodyPr>
          <a:lstStyle/>
          <a:p>
            <a:r>
              <a:rPr lang="en-US" dirty="0"/>
              <a:t>Hand designed.</a:t>
            </a:r>
          </a:p>
        </p:txBody>
      </p:sp>
      <p:sp>
        <p:nvSpPr>
          <p:cNvPr id="22" name="TextBox 21">
            <a:extLst>
              <a:ext uri="{FF2B5EF4-FFF2-40B4-BE49-F238E27FC236}">
                <a16:creationId xmlns:a16="http://schemas.microsoft.com/office/drawing/2014/main" id="{69559563-D56E-4B59-9E62-BF88AC247B23}"/>
              </a:ext>
            </a:extLst>
          </p:cNvPr>
          <p:cNvSpPr txBox="1"/>
          <p:nvPr/>
        </p:nvSpPr>
        <p:spPr>
          <a:xfrm>
            <a:off x="6742705" y="3619370"/>
            <a:ext cx="2282025" cy="369332"/>
          </a:xfrm>
          <a:prstGeom prst="rect">
            <a:avLst/>
          </a:prstGeom>
          <a:noFill/>
        </p:spPr>
        <p:txBody>
          <a:bodyPr wrap="square" rtlCol="0">
            <a:spAutoFit/>
          </a:bodyPr>
          <a:lstStyle/>
          <a:p>
            <a:r>
              <a:rPr lang="en-US" dirty="0"/>
              <a:t>Hand designed.</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742705" y="4458996"/>
            <a:ext cx="2282025" cy="369332"/>
          </a:xfrm>
          <a:prstGeom prst="rect">
            <a:avLst/>
          </a:prstGeom>
          <a:noFill/>
        </p:spPr>
        <p:txBody>
          <a:bodyPr wrap="square" rtlCol="0">
            <a:spAutoFit/>
          </a:bodyPr>
          <a:lstStyle/>
          <a:p>
            <a:r>
              <a:rPr lang="en-US" dirty="0"/>
              <a:t>Learned.</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742704" y="1100492"/>
            <a:ext cx="2282025" cy="369332"/>
          </a:xfrm>
          <a:prstGeom prst="rect">
            <a:avLst/>
          </a:prstGeom>
          <a:noFill/>
        </p:spPr>
        <p:txBody>
          <a:bodyPr wrap="square" rtlCol="0">
            <a:spAutoFit/>
          </a:bodyPr>
          <a:lstStyle/>
          <a:p>
            <a:r>
              <a:rPr lang="en-US" dirty="0" err="1"/>
              <a:t>Captured+manual</a:t>
            </a:r>
            <a:r>
              <a:rPr lang="en-US" dirty="0"/>
              <a:t>.</a:t>
            </a:r>
          </a:p>
        </p:txBody>
      </p:sp>
      <p:grpSp>
        <p:nvGrpSpPr>
          <p:cNvPr id="2" name="Group 1">
            <a:extLst>
              <a:ext uri="{FF2B5EF4-FFF2-40B4-BE49-F238E27FC236}">
                <a16:creationId xmlns:a16="http://schemas.microsoft.com/office/drawing/2014/main" id="{55C78644-445F-4DB7-8FCE-B83F56674A0B}"/>
              </a:ext>
            </a:extLst>
          </p:cNvPr>
          <p:cNvGrpSpPr/>
          <p:nvPr/>
        </p:nvGrpSpPr>
        <p:grpSpPr>
          <a:xfrm>
            <a:off x="27830" y="5116665"/>
            <a:ext cx="6555406" cy="921904"/>
            <a:chOff x="27830" y="5116665"/>
            <a:chExt cx="6555406" cy="921904"/>
          </a:xfrm>
        </p:grpSpPr>
        <p:grpSp>
          <p:nvGrpSpPr>
            <p:cNvPr id="8" name="Group 7">
              <a:extLst>
                <a:ext uri="{FF2B5EF4-FFF2-40B4-BE49-F238E27FC236}">
                  <a16:creationId xmlns:a16="http://schemas.microsoft.com/office/drawing/2014/main" id="{B0528639-C6B9-4FFC-AC41-A7147AF07294}"/>
                </a:ext>
              </a:extLst>
            </p:cNvPr>
            <p:cNvGrpSpPr/>
            <p:nvPr/>
          </p:nvGrpSpPr>
          <p:grpSpPr>
            <a:xfrm>
              <a:off x="2012476" y="5116665"/>
              <a:ext cx="475488" cy="475488"/>
              <a:chOff x="4218432" y="534416"/>
              <a:chExt cx="475488" cy="475488"/>
            </a:xfrm>
          </p:grpSpPr>
          <p:sp>
            <p:nvSpPr>
              <p:cNvPr id="9" name="Arrow: Down 8">
                <a:extLst>
                  <a:ext uri="{FF2B5EF4-FFF2-40B4-BE49-F238E27FC236}">
                    <a16:creationId xmlns:a16="http://schemas.microsoft.com/office/drawing/2014/main" id="{C3B753B4-0548-4D08-BB97-AB83A58CFBFE}"/>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Arrow: Down 4">
                <a:extLst>
                  <a:ext uri="{FF2B5EF4-FFF2-40B4-BE49-F238E27FC236}">
                    <a16:creationId xmlns:a16="http://schemas.microsoft.com/office/drawing/2014/main" id="{41B5C335-3C40-4B90-8D03-FA59FEF07DC0}"/>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14" name="TextBox 13">
              <a:extLst>
                <a:ext uri="{FF2B5EF4-FFF2-40B4-BE49-F238E27FC236}">
                  <a16:creationId xmlns:a16="http://schemas.microsoft.com/office/drawing/2014/main" id="{532C7570-BE48-4914-B1DD-9F52333C1C55}"/>
                </a:ext>
              </a:extLst>
            </p:cNvPr>
            <p:cNvSpPr txBox="1"/>
            <p:nvPr/>
          </p:nvSpPr>
          <p:spPr>
            <a:xfrm>
              <a:off x="1534603" y="5669237"/>
              <a:ext cx="1455088" cy="369332"/>
            </a:xfrm>
            <a:prstGeom prst="rect">
              <a:avLst/>
            </a:prstGeom>
            <a:noFill/>
          </p:spPr>
          <p:txBody>
            <a:bodyPr wrap="square" rtlCol="0">
              <a:spAutoFit/>
            </a:bodyPr>
            <a:lstStyle/>
            <a:p>
              <a:r>
                <a:rPr lang="en-US" dirty="0"/>
                <a:t>Classification</a:t>
              </a:r>
            </a:p>
          </p:txBody>
        </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r>
                <a:rPr lang="en-US" dirty="0"/>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r>
                <a:rPr lang="en-US" dirty="0"/>
                <a:t>Recognition:</a:t>
              </a:r>
            </a:p>
          </p:txBody>
        </p:sp>
        <p:grpSp>
          <p:nvGrpSpPr>
            <p:cNvPr id="17" name="Group 16">
              <a:extLst>
                <a:ext uri="{FF2B5EF4-FFF2-40B4-BE49-F238E27FC236}">
                  <a16:creationId xmlns:a16="http://schemas.microsoft.com/office/drawing/2014/main" id="{01193304-F78E-4AF9-8387-D7F876CA8AEE}"/>
                </a:ext>
              </a:extLst>
            </p:cNvPr>
            <p:cNvGrpSpPr/>
            <p:nvPr/>
          </p:nvGrpSpPr>
          <p:grpSpPr>
            <a:xfrm>
              <a:off x="5593213" y="5116665"/>
              <a:ext cx="475488" cy="475488"/>
              <a:chOff x="4218432" y="534416"/>
              <a:chExt cx="475488" cy="475488"/>
            </a:xfrm>
          </p:grpSpPr>
          <p:sp>
            <p:nvSpPr>
              <p:cNvPr id="18" name="Arrow: Down 17">
                <a:extLst>
                  <a:ext uri="{FF2B5EF4-FFF2-40B4-BE49-F238E27FC236}">
                    <a16:creationId xmlns:a16="http://schemas.microsoft.com/office/drawing/2014/main" id="{229141B4-6B93-43C4-99DD-02EFD280EFBD}"/>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Arrow: Down 4">
                <a:extLst>
                  <a:ext uri="{FF2B5EF4-FFF2-40B4-BE49-F238E27FC236}">
                    <a16:creationId xmlns:a16="http://schemas.microsoft.com/office/drawing/2014/main" id="{D04EFE17-ABAB-40E1-A96D-12194159CDA7}"/>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25" name="TextBox 24">
              <a:extLst>
                <a:ext uri="{FF2B5EF4-FFF2-40B4-BE49-F238E27FC236}">
                  <a16:creationId xmlns:a16="http://schemas.microsoft.com/office/drawing/2014/main" id="{B048975A-0240-422C-8FEA-08EDD64BB18A}"/>
                </a:ext>
              </a:extLst>
            </p:cNvPr>
            <p:cNvSpPr txBox="1"/>
            <p:nvPr/>
          </p:nvSpPr>
          <p:spPr>
            <a:xfrm>
              <a:off x="5078677" y="5669237"/>
              <a:ext cx="1504559" cy="369332"/>
            </a:xfrm>
            <a:prstGeom prst="rect">
              <a:avLst/>
            </a:prstGeom>
            <a:noFill/>
          </p:spPr>
          <p:txBody>
            <a:bodyPr wrap="square" rtlCol="0">
              <a:spAutoFit/>
            </a:bodyPr>
            <a:lstStyle/>
            <a:p>
              <a:r>
                <a:rPr lang="en-US" dirty="0"/>
                <a:t>Segmentation</a:t>
              </a:r>
            </a:p>
          </p:txBody>
        </p:sp>
      </p:grpSp>
    </p:spTree>
    <p:extLst>
      <p:ext uri="{BB962C8B-B14F-4D97-AF65-F5344CB8AC3E}">
        <p14:creationId xmlns:p14="http://schemas.microsoft.com/office/powerpoint/2010/main" val="168321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graphicEl>
                                              <a:dgm id="{A038528F-A0B6-4F65-9AC0-87F6545961C3}"/>
                                            </p:graphicEl>
                                          </p:spTgt>
                                        </p:tgtEl>
                                        <p:attrNameLst>
                                          <p:attrName>style.visibility</p:attrName>
                                        </p:attrNameLst>
                                      </p:cBhvr>
                                      <p:to>
                                        <p:strVal val="visible"/>
                                      </p:to>
                                    </p:set>
                                    <p:animEffect transition="in" filter="fade">
                                      <p:cBhvr>
                                        <p:cTn id="7" dur="500"/>
                                        <p:tgtEl>
                                          <p:spTgt spid="5">
                                            <p:graphicEl>
                                              <a:dgm id="{A038528F-A0B6-4F65-9AC0-87F6545961C3}"/>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graphicEl>
                                              <a:dgm id="{70E1BE95-D0BF-4382-AB66-B99B139B39E4}"/>
                                            </p:graphicEl>
                                          </p:spTgt>
                                        </p:tgtEl>
                                        <p:attrNameLst>
                                          <p:attrName>style.visibility</p:attrName>
                                        </p:attrNameLst>
                                      </p:cBhvr>
                                      <p:to>
                                        <p:strVal val="visible"/>
                                      </p:to>
                                    </p:set>
                                    <p:animEffect transition="in" filter="fade">
                                      <p:cBhvr>
                                        <p:cTn id="15" dur="500"/>
                                        <p:tgtEl>
                                          <p:spTgt spid="5">
                                            <p:graphicEl>
                                              <a:dgm id="{70E1BE95-D0BF-4382-AB66-B99B139B39E4}"/>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graphicEl>
                                              <a:dgm id="{A4CD2E78-DB27-4EF8-9185-F9223C2337DF}"/>
                                            </p:graphicEl>
                                          </p:spTgt>
                                        </p:tgtEl>
                                        <p:attrNameLst>
                                          <p:attrName>style.visibility</p:attrName>
                                        </p:attrNameLst>
                                      </p:cBhvr>
                                      <p:to>
                                        <p:strVal val="visible"/>
                                      </p:to>
                                    </p:set>
                                    <p:animEffect transition="in" filter="fade">
                                      <p:cBhvr>
                                        <p:cTn id="21" dur="500"/>
                                        <p:tgtEl>
                                          <p:spTgt spid="5">
                                            <p:graphicEl>
                                              <a:dgm id="{A4CD2E78-DB27-4EF8-9185-F9223C2337DF}"/>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graphicEl>
                                              <a:dgm id="{FFD4AAED-DA46-4EAA-8F2E-90C7BA9B4585}"/>
                                            </p:graphicEl>
                                          </p:spTgt>
                                        </p:tgtEl>
                                        <p:attrNameLst>
                                          <p:attrName>style.visibility</p:attrName>
                                        </p:attrNameLst>
                                      </p:cBhvr>
                                      <p:to>
                                        <p:strVal val="visible"/>
                                      </p:to>
                                    </p:set>
                                    <p:animEffect transition="in" filter="fade">
                                      <p:cBhvr>
                                        <p:cTn id="26" dur="500"/>
                                        <p:tgtEl>
                                          <p:spTgt spid="5">
                                            <p:graphicEl>
                                              <a:dgm id="{FFD4AAED-DA46-4EAA-8F2E-90C7BA9B4585}"/>
                                            </p:graphic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graphicEl>
                                              <a:dgm id="{DA492DC6-2502-4033-B180-8F1982FD5D63}"/>
                                            </p:graphicEl>
                                          </p:spTgt>
                                        </p:tgtEl>
                                        <p:attrNameLst>
                                          <p:attrName>style.visibility</p:attrName>
                                        </p:attrNameLst>
                                      </p:cBhvr>
                                      <p:to>
                                        <p:strVal val="visible"/>
                                      </p:to>
                                    </p:set>
                                    <p:animEffect transition="in" filter="fade">
                                      <p:cBhvr>
                                        <p:cTn id="29" dur="500"/>
                                        <p:tgtEl>
                                          <p:spTgt spid="5">
                                            <p:graphicEl>
                                              <a:dgm id="{DA492DC6-2502-4033-B180-8F1982FD5D63}"/>
                                            </p:graphic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graphicEl>
                                              <a:dgm id="{ACE63B16-40FF-4576-A3B9-914A790BA661}"/>
                                            </p:graphicEl>
                                          </p:spTgt>
                                        </p:tgtEl>
                                        <p:attrNameLst>
                                          <p:attrName>style.visibility</p:attrName>
                                        </p:attrNameLst>
                                      </p:cBhvr>
                                      <p:to>
                                        <p:strVal val="visible"/>
                                      </p:to>
                                    </p:set>
                                    <p:animEffect transition="in" filter="fade">
                                      <p:cBhvr>
                                        <p:cTn id="37" dur="500"/>
                                        <p:tgtEl>
                                          <p:spTgt spid="5">
                                            <p:graphicEl>
                                              <a:dgm id="{ACE63B16-40FF-4576-A3B9-914A790BA661}"/>
                                            </p:graphic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
                                            <p:graphicEl>
                                              <a:dgm id="{2047DD26-7918-4D4B-A714-EF880C32B090}"/>
                                            </p:graphicEl>
                                          </p:spTgt>
                                        </p:tgtEl>
                                        <p:attrNameLst>
                                          <p:attrName>style.visibility</p:attrName>
                                        </p:attrNameLst>
                                      </p:cBhvr>
                                      <p:to>
                                        <p:strVal val="visible"/>
                                      </p:to>
                                    </p:set>
                                    <p:animEffect transition="in" filter="fade">
                                      <p:cBhvr>
                                        <p:cTn id="40" dur="500"/>
                                        <p:tgtEl>
                                          <p:spTgt spid="5">
                                            <p:graphicEl>
                                              <a:dgm id="{2047DD26-7918-4D4B-A714-EF880C32B090}"/>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
                                            <p:graphicEl>
                                              <a:dgm id="{663B89FD-591D-448C-B2A7-E4212EFE14E7}"/>
                                            </p:graphicEl>
                                          </p:spTgt>
                                        </p:tgtEl>
                                        <p:attrNameLst>
                                          <p:attrName>style.visibility</p:attrName>
                                        </p:attrNameLst>
                                      </p:cBhvr>
                                      <p:to>
                                        <p:strVal val="visible"/>
                                      </p:to>
                                    </p:set>
                                    <p:animEffect transition="in" filter="fade">
                                      <p:cBhvr>
                                        <p:cTn id="51" dur="500"/>
                                        <p:tgtEl>
                                          <p:spTgt spid="5">
                                            <p:graphicEl>
                                              <a:dgm id="{663B89FD-591D-448C-B2A7-E4212EFE14E7}"/>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
                                            <p:graphicEl>
                                              <a:dgm id="{E8579449-CCCB-40ED-BF1C-345C876AABD8}"/>
                                            </p:graphicEl>
                                          </p:spTgt>
                                        </p:tgtEl>
                                        <p:attrNameLst>
                                          <p:attrName>style.visibility</p:attrName>
                                        </p:attrNameLst>
                                      </p:cBhvr>
                                      <p:to>
                                        <p:strVal val="visible"/>
                                      </p:to>
                                    </p:set>
                                    <p:animEffect transition="in" filter="fade">
                                      <p:cBhvr>
                                        <p:cTn id="54" dur="500"/>
                                        <p:tgtEl>
                                          <p:spTgt spid="5">
                                            <p:graphicEl>
                                              <a:dgm id="{E8579449-CCCB-40ED-BF1C-345C876AABD8}"/>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fade">
                                      <p:cBhvr>
                                        <p:cTn id="5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P spid="20" grpId="0"/>
      <p:bldP spid="21" grpId="0"/>
      <p:bldP spid="22" grpId="0"/>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Well, what do we have?</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Best performing visions systems have commonality:</a:t>
            </a:r>
          </a:p>
          <a:p>
            <a:endParaRPr lang="en-US" dirty="0"/>
          </a:p>
          <a:p>
            <a:pPr marL="0" indent="0">
              <a:buNone/>
            </a:pPr>
            <a:r>
              <a:rPr lang="en-US" dirty="0"/>
              <a:t>Hand designed features</a:t>
            </a:r>
          </a:p>
          <a:p>
            <a:pPr lvl="1"/>
            <a:r>
              <a:rPr lang="en-US" dirty="0"/>
              <a:t>Gradients + non-linear operations </a:t>
            </a:r>
            <a:br>
              <a:rPr lang="en-US" dirty="0"/>
            </a:br>
            <a:r>
              <a:rPr lang="en-US" dirty="0"/>
              <a:t>(exponentiation, clamping, binning)</a:t>
            </a:r>
          </a:p>
          <a:p>
            <a:pPr lvl="1"/>
            <a:r>
              <a:rPr lang="en-US" dirty="0"/>
              <a:t>Features in combination (parts-based models)</a:t>
            </a:r>
          </a:p>
          <a:p>
            <a:pPr lvl="1"/>
            <a:r>
              <a:rPr lang="en-US" dirty="0"/>
              <a:t>Multi-scale representations</a:t>
            </a:r>
          </a:p>
          <a:p>
            <a:endParaRPr lang="en-US" dirty="0"/>
          </a:p>
          <a:p>
            <a:pPr marL="0" indent="0">
              <a:buNone/>
            </a:pPr>
            <a:r>
              <a:rPr lang="en-US" dirty="0"/>
              <a:t>Machine learning from databases</a:t>
            </a:r>
          </a:p>
          <a:p>
            <a:endParaRPr lang="en-US" dirty="0"/>
          </a:p>
          <a:p>
            <a:pPr marL="0" indent="0">
              <a:buNone/>
            </a:pPr>
            <a:r>
              <a:rPr lang="en-US" dirty="0"/>
              <a:t>Linear classifiers (SVM)</a:t>
            </a:r>
          </a:p>
          <a:p>
            <a:pPr lvl="1"/>
            <a:r>
              <a:rPr lang="en-US" dirty="0"/>
              <a:t>Some non-linear kernel tricks</a:t>
            </a:r>
          </a:p>
        </p:txBody>
      </p:sp>
      <p:pic>
        <p:nvPicPr>
          <p:cNvPr id="4" name="Picture 3"/>
          <p:cNvPicPr>
            <a:picLocks noChangeAspect="1"/>
          </p:cNvPicPr>
          <p:nvPr/>
        </p:nvPicPr>
        <p:blipFill>
          <a:blip r:embed="rId2"/>
          <a:stretch>
            <a:fillRect/>
          </a:stretch>
        </p:blipFill>
        <p:spPr>
          <a:xfrm>
            <a:off x="7492512" y="2837351"/>
            <a:ext cx="1333500" cy="1323975"/>
          </a:xfrm>
          <a:prstGeom prst="rect">
            <a:avLst/>
          </a:prstGeom>
        </p:spPr>
      </p:pic>
      <p:pic>
        <p:nvPicPr>
          <p:cNvPr id="30" name="Picture 29"/>
          <p:cNvPicPr>
            <a:picLocks noChangeAspect="1"/>
          </p:cNvPicPr>
          <p:nvPr/>
        </p:nvPicPr>
        <p:blipFill rotWithShape="1">
          <a:blip r:embed="rId3"/>
          <a:srcRect b="2811"/>
          <a:stretch/>
        </p:blipFill>
        <p:spPr>
          <a:xfrm>
            <a:off x="6115888" y="4526141"/>
            <a:ext cx="2753248" cy="2125867"/>
          </a:xfrm>
          <a:prstGeom prst="rect">
            <a:avLst/>
          </a:prstGeom>
        </p:spPr>
      </p:pic>
    </p:spTree>
    <p:extLst>
      <p:ext uri="{BB962C8B-B14F-4D97-AF65-F5344CB8AC3E}">
        <p14:creationId xmlns:p14="http://schemas.microsoft.com/office/powerpoint/2010/main" val="77787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9" end="9"/>
                                            </p:txEl>
                                          </p:spTgt>
                                        </p:tgtEl>
                                        <p:attrNameLst>
                                          <p:attrName>style.visibility</p:attrName>
                                        </p:attrNameLst>
                                      </p:cBhvr>
                                      <p:to>
                                        <p:strVal val="visible"/>
                                      </p:to>
                                    </p:set>
                                    <p:animEffect transition="in" filter="fade">
                                      <p:cBhvr>
                                        <p:cTn id="12" dur="500"/>
                                        <p:tgtEl>
                                          <p:spTgt spid="3">
                                            <p:txEl>
                                              <p:pRg st="9" end="9"/>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10" end="10"/>
                                            </p:txEl>
                                          </p:spTgt>
                                        </p:tgtEl>
                                        <p:attrNameLst>
                                          <p:attrName>style.visibility</p:attrName>
                                        </p:attrNameLst>
                                      </p:cBhvr>
                                      <p:to>
                                        <p:strVal val="visible"/>
                                      </p:to>
                                    </p:set>
                                    <p:animEffect transition="in" filter="fade">
                                      <p:cBhvr>
                                        <p:cTn id="1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it’s still not that good…</a:t>
            </a:r>
          </a:p>
        </p:txBody>
      </p:sp>
      <p:sp>
        <p:nvSpPr>
          <p:cNvPr id="3" name="Content Placeholder 2"/>
          <p:cNvSpPr>
            <a:spLocks noGrp="1"/>
          </p:cNvSpPr>
          <p:nvPr>
            <p:ph idx="1"/>
          </p:nvPr>
        </p:nvSpPr>
        <p:spPr/>
        <p:txBody>
          <a:bodyPr/>
          <a:lstStyle/>
          <a:p>
            <a:pPr marL="0" indent="0">
              <a:buNone/>
            </a:pPr>
            <a:r>
              <a:rPr lang="en-US" dirty="0"/>
              <a:t>PASCAL VOC 	= ~75% 	20-class</a:t>
            </a:r>
          </a:p>
          <a:p>
            <a:pPr marL="0" indent="0">
              <a:buNone/>
            </a:pPr>
            <a:r>
              <a:rPr lang="en-US" dirty="0"/>
              <a:t>ImageNet 		= ~75%	1000-class, top 5</a:t>
            </a:r>
          </a:p>
          <a:p>
            <a:pPr marL="0" indent="0">
              <a:buNone/>
            </a:pPr>
            <a:r>
              <a:rPr lang="en-US" dirty="0"/>
              <a:t>ImageNet (human) = ~95%</a:t>
            </a:r>
          </a:p>
          <a:p>
            <a:pPr marL="0" indent="0">
              <a:buNone/>
            </a:pPr>
            <a:endParaRPr lang="en-US" dirty="0"/>
          </a:p>
          <a:p>
            <a:pPr marL="0" indent="0">
              <a:buNone/>
            </a:pPr>
            <a:endParaRPr lang="en-US" dirty="0"/>
          </a:p>
        </p:txBody>
      </p:sp>
      <p:sp>
        <p:nvSpPr>
          <p:cNvPr id="4" name="Content Placeholder 2">
            <a:extLst>
              <a:ext uri="{FF2B5EF4-FFF2-40B4-BE49-F238E27FC236}">
                <a16:creationId xmlns:a16="http://schemas.microsoft.com/office/drawing/2014/main" id="{13E88E92-934A-44D2-AAA4-21D09B7C4B95}"/>
              </a:ext>
            </a:extLst>
          </p:cNvPr>
          <p:cNvSpPr txBox="1">
            <a:spLocks/>
          </p:cNvSpPr>
          <p:nvPr/>
        </p:nvSpPr>
        <p:spPr>
          <a:xfrm>
            <a:off x="628650" y="3841463"/>
            <a:ext cx="7886700" cy="30165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Problems:</a:t>
            </a:r>
          </a:p>
          <a:p>
            <a:pPr>
              <a:buFontTx/>
              <a:buChar char="-"/>
            </a:pPr>
            <a:r>
              <a:rPr lang="en-US" dirty="0"/>
              <a:t>Lossy features</a:t>
            </a:r>
          </a:p>
          <a:p>
            <a:pPr>
              <a:buFontTx/>
              <a:buChar char="-"/>
            </a:pPr>
            <a:r>
              <a:rPr lang="en-US" dirty="0"/>
              <a:t>Lossy quantization</a:t>
            </a:r>
          </a:p>
          <a:p>
            <a:pPr>
              <a:buFontTx/>
              <a:buChar char="-"/>
            </a:pPr>
            <a:r>
              <a:rPr lang="en-US" dirty="0"/>
              <a:t>‘Imperfect’ classifier</a:t>
            </a:r>
          </a:p>
        </p:txBody>
      </p:sp>
    </p:spTree>
    <p:extLst>
      <p:ext uri="{BB962C8B-B14F-4D97-AF65-F5344CB8AC3E}">
        <p14:creationId xmlns:p14="http://schemas.microsoft.com/office/powerpoint/2010/main" val="106815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it’s still not that good…</a:t>
            </a:r>
          </a:p>
        </p:txBody>
      </p:sp>
      <p:sp>
        <p:nvSpPr>
          <p:cNvPr id="3" name="Content Placeholder 2"/>
          <p:cNvSpPr>
            <a:spLocks noGrp="1"/>
          </p:cNvSpPr>
          <p:nvPr>
            <p:ph idx="1"/>
          </p:nvPr>
        </p:nvSpPr>
        <p:spPr/>
        <p:txBody>
          <a:bodyPr/>
          <a:lstStyle/>
          <a:p>
            <a:pPr marL="0" indent="0">
              <a:buNone/>
            </a:pPr>
            <a:r>
              <a:rPr lang="en-US" dirty="0"/>
              <a:t>PASCAL VOC 	= ~75% 	20-class</a:t>
            </a:r>
          </a:p>
          <a:p>
            <a:pPr marL="0" indent="0">
              <a:buNone/>
            </a:pPr>
            <a:r>
              <a:rPr lang="en-US" dirty="0"/>
              <a:t>ImageNet 		= ~75%	1000-class, top 5</a:t>
            </a:r>
          </a:p>
          <a:p>
            <a:pPr marL="0" indent="0">
              <a:buNone/>
            </a:pPr>
            <a:r>
              <a:rPr lang="en-US" dirty="0"/>
              <a:t>ImageNet (human) = ~95%</a:t>
            </a:r>
          </a:p>
        </p:txBody>
      </p:sp>
      <p:sp>
        <p:nvSpPr>
          <p:cNvPr id="4" name="Content Placeholder 2">
            <a:extLst>
              <a:ext uri="{FF2B5EF4-FFF2-40B4-BE49-F238E27FC236}">
                <a16:creationId xmlns:a16="http://schemas.microsoft.com/office/drawing/2014/main" id="{13E88E92-934A-44D2-AAA4-21D09B7C4B95}"/>
              </a:ext>
            </a:extLst>
          </p:cNvPr>
          <p:cNvSpPr txBox="1">
            <a:spLocks/>
          </p:cNvSpPr>
          <p:nvPr/>
        </p:nvSpPr>
        <p:spPr>
          <a:xfrm>
            <a:off x="653830" y="3519559"/>
            <a:ext cx="7886700" cy="30165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How to solve?</a:t>
            </a:r>
          </a:p>
          <a:p>
            <a:pPr lvl="1"/>
            <a:r>
              <a:rPr lang="en-US" i="1" dirty="0"/>
              <a:t>Features: More principled modeling?</a:t>
            </a:r>
            <a:br>
              <a:rPr lang="en-US" i="1" dirty="0"/>
            </a:br>
            <a:r>
              <a:rPr lang="en-US" dirty="0"/>
              <a:t>We </a:t>
            </a:r>
            <a:r>
              <a:rPr lang="en-US" i="1" dirty="0"/>
              <a:t>know</a:t>
            </a:r>
            <a:r>
              <a:rPr lang="en-US" dirty="0"/>
              <a:t> why the world looks (it’s physics!); </a:t>
            </a:r>
            <a:br>
              <a:rPr lang="en-US" dirty="0"/>
            </a:br>
            <a:r>
              <a:rPr lang="en-US" dirty="0"/>
              <a:t>Let’s build better physically-meaningful models.</a:t>
            </a:r>
          </a:p>
          <a:p>
            <a:pPr lvl="1"/>
            <a:r>
              <a:rPr lang="en-US" i="1" dirty="0"/>
              <a:t>Quantization: More data and more compute?</a:t>
            </a:r>
            <a:br>
              <a:rPr lang="en-US" i="1" dirty="0"/>
            </a:br>
            <a:r>
              <a:rPr lang="en-US" dirty="0"/>
              <a:t>It’s just an interpolation problem; let’s represent the space with fewer data approximations.</a:t>
            </a:r>
          </a:p>
          <a:p>
            <a:pPr lvl="1"/>
            <a:r>
              <a:rPr lang="en-US" i="1" dirty="0"/>
              <a:t>Classifier: …</a:t>
            </a:r>
          </a:p>
        </p:txBody>
      </p:sp>
    </p:spTree>
    <p:extLst>
      <p:ext uri="{BB962C8B-B14F-4D97-AF65-F5344CB8AC3E}">
        <p14:creationId xmlns:p14="http://schemas.microsoft.com/office/powerpoint/2010/main" val="144510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fade">
                                      <p:cBhvr>
                                        <p:cTn id="2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9FC9DB4-7AD7-4335-87AC-9FF9C134045D}"/>
              </a:ext>
            </a:extLst>
          </p:cNvPr>
          <p:cNvSpPr>
            <a:spLocks noGrp="1"/>
          </p:cNvSpPr>
          <p:nvPr>
            <p:ph type="title"/>
          </p:nvPr>
        </p:nvSpPr>
        <p:spPr/>
        <p:txBody>
          <a:bodyPr/>
          <a:lstStyle/>
          <a:p>
            <a:r>
              <a:rPr lang="en-US" dirty="0"/>
              <a:t>The limits of learning?</a:t>
            </a:r>
          </a:p>
        </p:txBody>
      </p:sp>
      <p:sp>
        <p:nvSpPr>
          <p:cNvPr id="7" name="Text Placeholder 6">
            <a:extLst>
              <a:ext uri="{FF2B5EF4-FFF2-40B4-BE49-F238E27FC236}">
                <a16:creationId xmlns:a16="http://schemas.microsoft.com/office/drawing/2014/main" id="{449DB05E-448C-429E-BD2F-FBFD977186E9}"/>
              </a:ext>
            </a:extLst>
          </p:cNvPr>
          <p:cNvSpPr>
            <a:spLocks noGrp="1"/>
          </p:cNvSpPr>
          <p:nvPr>
            <p:ph type="body" idx="1"/>
          </p:nvPr>
        </p:nvSpPr>
        <p:spPr/>
        <p:txBody>
          <a:bodyPr/>
          <a:lstStyle/>
          <a:p>
            <a:r>
              <a:rPr lang="en-US" dirty="0"/>
              <a:t>Where should we put our effort?</a:t>
            </a:r>
          </a:p>
        </p:txBody>
      </p:sp>
    </p:spTree>
    <p:extLst>
      <p:ext uri="{BB962C8B-B14F-4D97-AF65-F5344CB8AC3E}">
        <p14:creationId xmlns:p14="http://schemas.microsoft.com/office/powerpoint/2010/main" val="2370553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114196"/>
            <a:ext cx="8229600" cy="667603"/>
          </a:xfrm>
        </p:spPr>
        <p:txBody>
          <a:bodyPr>
            <a:normAutofit/>
          </a:bodyPr>
          <a:lstStyle/>
          <a:p>
            <a:pPr marL="0" indent="0">
              <a:buNone/>
            </a:pPr>
            <a:r>
              <a:rPr lang="en-US" sz="2800" dirty="0"/>
              <a:t>“The Unreasonable Effectiveness of Data” - </a:t>
            </a:r>
            <a:r>
              <a:rPr lang="en-US" sz="2800" dirty="0" err="1"/>
              <a:t>Norvig</a:t>
            </a:r>
            <a:endParaRPr lang="en-US" sz="2800" dirty="0"/>
          </a:p>
        </p:txBody>
      </p:sp>
      <p:sp>
        <p:nvSpPr>
          <p:cNvPr id="4" name="Content Placeholder 2"/>
          <p:cNvSpPr txBox="1">
            <a:spLocks/>
          </p:cNvSpPr>
          <p:nvPr/>
        </p:nvSpPr>
        <p:spPr bwMode="auto">
          <a:xfrm>
            <a:off x="204716" y="990601"/>
            <a:ext cx="8707272"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fontAlgn="auto" hangingPunct="1">
              <a:spcAft>
                <a:spcPts val="0"/>
              </a:spcAft>
              <a:buFont typeface="Arial" panose="020B0604020202020204" pitchFamily="34" charset="0"/>
              <a:buNone/>
              <a:defRPr/>
            </a:pPr>
            <a:r>
              <a:rPr lang="en-US" sz="3900" dirty="0"/>
              <a:t>   Previous claim:</a:t>
            </a:r>
          </a:p>
          <a:p>
            <a:pPr eaLnBrk="1" fontAlgn="auto" hangingPunct="1">
              <a:spcAft>
                <a:spcPts val="0"/>
              </a:spcAft>
              <a:buNone/>
              <a:defRPr/>
            </a:pPr>
            <a:r>
              <a:rPr lang="en-US" sz="3900" i="1" dirty="0"/>
              <a:t>   </a:t>
            </a:r>
            <a:r>
              <a:rPr lang="en-US" sz="3600" i="1" dirty="0"/>
              <a:t>It is more important to have </a:t>
            </a:r>
            <a:br>
              <a:rPr lang="en-US" sz="3600" i="1" dirty="0"/>
            </a:br>
            <a:r>
              <a:rPr lang="en-US" sz="3600" i="1" dirty="0"/>
              <a:t>more or better labeled data than to use </a:t>
            </a:r>
            <a:br>
              <a:rPr lang="en-US" sz="3600" i="1" dirty="0"/>
            </a:br>
            <a:r>
              <a:rPr lang="en-US" sz="3600" i="1" dirty="0"/>
              <a:t>a different supervised learning technique.</a:t>
            </a:r>
          </a:p>
          <a:p>
            <a:pPr eaLnBrk="1" fontAlgn="auto" hangingPunct="1">
              <a:spcAft>
                <a:spcPts val="0"/>
              </a:spcAft>
              <a:buFont typeface="Arial" panose="020B0604020202020204" pitchFamily="34" charset="0"/>
              <a:buNone/>
              <a:defRPr/>
            </a:pPr>
            <a:endParaRPr lang="en-US" i="1" dirty="0"/>
          </a:p>
        </p:txBody>
      </p:sp>
    </p:spTree>
    <p:extLst>
      <p:ext uri="{BB962C8B-B14F-4D97-AF65-F5344CB8AC3E}">
        <p14:creationId xmlns:p14="http://schemas.microsoft.com/office/powerpoint/2010/main" val="2674671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free lunch theorem</a:t>
            </a:r>
          </a:p>
        </p:txBody>
      </p:sp>
      <p:sp>
        <p:nvSpPr>
          <p:cNvPr id="3" name="Content Placeholder 2"/>
          <p:cNvSpPr>
            <a:spLocks noGrp="1"/>
          </p:cNvSpPr>
          <p:nvPr>
            <p:ph idx="1"/>
          </p:nvPr>
        </p:nvSpPr>
        <p:spPr/>
        <p:txBody>
          <a:bodyPr/>
          <a:lstStyle/>
          <a:p>
            <a:pPr marL="0" indent="0">
              <a:buNone/>
            </a:pPr>
            <a:r>
              <a:rPr lang="en-US" dirty="0"/>
              <a:t>Hume (c.1739):</a:t>
            </a:r>
          </a:p>
          <a:p>
            <a:pPr marL="0" indent="0">
              <a:buNone/>
            </a:pPr>
            <a:r>
              <a:rPr lang="en-US" dirty="0"/>
              <a:t>“Even after the observation of the frequent or constant conjunction of objects, we have no reason to draw any inference concerning any object beyond those of which we have had experience.”</a:t>
            </a:r>
          </a:p>
          <a:p>
            <a:pPr marL="0" indent="0">
              <a:buNone/>
            </a:pPr>
            <a:endParaRPr lang="en-US" dirty="0"/>
          </a:p>
          <a:p>
            <a:pPr marL="0" indent="0">
              <a:buNone/>
            </a:pPr>
            <a:r>
              <a:rPr lang="en-US" dirty="0"/>
              <a:t>-&gt; Learning beyond our experience is impossible.</a:t>
            </a:r>
          </a:p>
        </p:txBody>
      </p:sp>
    </p:spTree>
    <p:extLst>
      <p:ext uri="{BB962C8B-B14F-4D97-AF65-F5344CB8AC3E}">
        <p14:creationId xmlns:p14="http://schemas.microsoft.com/office/powerpoint/2010/main" val="3447531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free lunch theorem for ML</a:t>
            </a:r>
          </a:p>
        </p:txBody>
      </p:sp>
      <p:sp>
        <p:nvSpPr>
          <p:cNvPr id="3" name="Content Placeholder 2"/>
          <p:cNvSpPr>
            <a:spLocks noGrp="1"/>
          </p:cNvSpPr>
          <p:nvPr>
            <p:ph idx="1"/>
          </p:nvPr>
        </p:nvSpPr>
        <p:spPr/>
        <p:txBody>
          <a:bodyPr/>
          <a:lstStyle/>
          <a:p>
            <a:pPr marL="0" indent="0">
              <a:buNone/>
            </a:pPr>
            <a:r>
              <a:rPr lang="en-US" dirty="0"/>
              <a:t>Wolpert (1996):</a:t>
            </a:r>
          </a:p>
          <a:p>
            <a:pPr marL="0" indent="0">
              <a:buNone/>
            </a:pPr>
            <a:r>
              <a:rPr lang="en-US" dirty="0"/>
              <a:t>‘No free lunch’ for supervised learning:</a:t>
            </a:r>
          </a:p>
          <a:p>
            <a:pPr marL="0" indent="0">
              <a:buNone/>
            </a:pPr>
            <a:r>
              <a:rPr lang="en-US" dirty="0"/>
              <a:t>“In a noise-free scenario where the loss function is the misclassification rate, if one is interested in off-training-set error, then there are no </a:t>
            </a:r>
            <a:r>
              <a:rPr lang="en-US" i="1" dirty="0"/>
              <a:t>a priori </a:t>
            </a:r>
            <a:r>
              <a:rPr lang="en-US" dirty="0"/>
              <a:t>distinctions between learning algorithms.”</a:t>
            </a:r>
          </a:p>
          <a:p>
            <a:pPr marL="0" indent="0">
              <a:buNone/>
            </a:pPr>
            <a:endParaRPr lang="en-US" dirty="0"/>
          </a:p>
          <a:p>
            <a:pPr marL="0" indent="0">
              <a:buNone/>
            </a:pPr>
            <a:r>
              <a:rPr lang="en-US" dirty="0"/>
              <a:t>-&gt; Averaged over all possible datasets, </a:t>
            </a:r>
            <a:br>
              <a:rPr lang="en-US" dirty="0"/>
            </a:br>
            <a:r>
              <a:rPr lang="en-US" dirty="0"/>
              <a:t>    no learning algorithm is better than any other.</a:t>
            </a:r>
          </a:p>
        </p:txBody>
      </p:sp>
    </p:spTree>
    <p:extLst>
      <p:ext uri="{BB962C8B-B14F-4D97-AF65-F5344CB8AC3E}">
        <p14:creationId xmlns:p14="http://schemas.microsoft.com/office/powerpoint/2010/main" val="317443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5" y="365126"/>
            <a:ext cx="8120417" cy="1325563"/>
          </a:xfrm>
        </p:spPr>
        <p:txBody>
          <a:bodyPr/>
          <a:lstStyle/>
          <a:p>
            <a:r>
              <a:rPr lang="en-US" dirty="0"/>
              <a:t>OK, well, let’s give up. Class over.</a:t>
            </a:r>
          </a:p>
        </p:txBody>
      </p:sp>
      <p:sp>
        <p:nvSpPr>
          <p:cNvPr id="3" name="Content Placeholder 2"/>
          <p:cNvSpPr>
            <a:spLocks noGrp="1"/>
          </p:cNvSpPr>
          <p:nvPr>
            <p:ph idx="1"/>
          </p:nvPr>
        </p:nvSpPr>
        <p:spPr>
          <a:xfrm>
            <a:off x="628650" y="1825625"/>
            <a:ext cx="7886700" cy="563614"/>
          </a:xfrm>
        </p:spPr>
        <p:txBody>
          <a:bodyPr>
            <a:normAutofit/>
          </a:bodyPr>
          <a:lstStyle/>
          <a:p>
            <a:pPr marL="0" indent="0">
              <a:buNone/>
            </a:pPr>
            <a:r>
              <a:rPr lang="en-US" dirty="0"/>
              <a:t>No, no, no!</a:t>
            </a:r>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2956908"/>
            <a:ext cx="7886700" cy="2088772"/>
          </a:xfrm>
          <a:prstGeom prst="rect">
            <a:avLst/>
          </a:prstGeom>
        </p:spPr>
      </p:pic>
      <p:sp>
        <p:nvSpPr>
          <p:cNvPr id="5" name="Content Placeholder 2"/>
          <p:cNvSpPr txBox="1">
            <a:spLocks/>
          </p:cNvSpPr>
          <p:nvPr/>
        </p:nvSpPr>
        <p:spPr>
          <a:xfrm>
            <a:off x="628650" y="5462690"/>
            <a:ext cx="7886700" cy="9971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We can build a classifier which better matches the characteristics of the problem!</a:t>
            </a:r>
          </a:p>
        </p:txBody>
      </p:sp>
    </p:spTree>
    <p:extLst>
      <p:ext uri="{BB962C8B-B14F-4D97-AF65-F5344CB8AC3E}">
        <p14:creationId xmlns:p14="http://schemas.microsoft.com/office/powerpoint/2010/main" val="386675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But…didn’t we just do that?</a:t>
            </a:r>
          </a:p>
        </p:txBody>
      </p:sp>
      <p:sp>
        <p:nvSpPr>
          <p:cNvPr id="3" name="Content Placeholder 2"/>
          <p:cNvSpPr>
            <a:spLocks noGrp="1"/>
          </p:cNvSpPr>
          <p:nvPr>
            <p:ph idx="1"/>
          </p:nvPr>
        </p:nvSpPr>
        <p:spPr/>
        <p:txBody>
          <a:bodyPr/>
          <a:lstStyle/>
          <a:p>
            <a:r>
              <a:rPr lang="en-US" dirty="0"/>
              <a:t>PASCAL VOC = ~75%</a:t>
            </a:r>
          </a:p>
          <a:p>
            <a:r>
              <a:rPr lang="en-US" dirty="0"/>
              <a:t>ImageNet = ~75%; human performance = ~95%</a:t>
            </a:r>
          </a:p>
          <a:p>
            <a:endParaRPr lang="en-US" dirty="0"/>
          </a:p>
          <a:p>
            <a:pPr marL="0" indent="0">
              <a:buNone/>
            </a:pPr>
            <a:r>
              <a:rPr lang="en-US" dirty="0"/>
              <a:t>We used intuition and understanding of how we think vision works, but it still has limitations.</a:t>
            </a:r>
          </a:p>
          <a:p>
            <a:pPr marL="0" indent="0">
              <a:buNone/>
            </a:pPr>
            <a:endParaRPr lang="en-US" dirty="0"/>
          </a:p>
          <a:p>
            <a:pPr marL="0" indent="0">
              <a:buNone/>
            </a:pPr>
            <a:r>
              <a:rPr lang="en-US" dirty="0"/>
              <a:t>Why?</a:t>
            </a:r>
          </a:p>
        </p:txBody>
      </p:sp>
    </p:spTree>
    <p:extLst>
      <p:ext uri="{BB962C8B-B14F-4D97-AF65-F5344CB8AC3E}">
        <p14:creationId xmlns:p14="http://schemas.microsoft.com/office/powerpoint/2010/main" val="2920086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spaces - </a:t>
            </a:r>
            <a:r>
              <a:rPr lang="en-US" dirty="0" err="1"/>
              <a:t>separability</a:t>
            </a:r>
            <a:endParaRPr lang="en-US" dirty="0"/>
          </a:p>
        </p:txBody>
      </p:sp>
      <p:sp>
        <p:nvSpPr>
          <p:cNvPr id="3" name="Content Placeholder 2"/>
          <p:cNvSpPr>
            <a:spLocks noGrp="1"/>
          </p:cNvSpPr>
          <p:nvPr>
            <p:ph idx="1"/>
          </p:nvPr>
        </p:nvSpPr>
        <p:spPr/>
        <p:txBody>
          <a:bodyPr/>
          <a:lstStyle/>
          <a:p>
            <a:r>
              <a:rPr lang="en-US" dirty="0"/>
              <a:t>+ kernel trick to transform space.</a:t>
            </a:r>
          </a:p>
        </p:txBody>
      </p:sp>
      <p:sp>
        <p:nvSpPr>
          <p:cNvPr id="4" name="TextBox 3"/>
          <p:cNvSpPr txBox="1"/>
          <p:nvPr/>
        </p:nvSpPr>
        <p:spPr>
          <a:xfrm>
            <a:off x="7806519" y="6488668"/>
            <a:ext cx="1337481" cy="369332"/>
          </a:xfrm>
          <a:prstGeom prst="rect">
            <a:avLst/>
          </a:prstGeom>
          <a:noFill/>
        </p:spPr>
        <p:txBody>
          <a:bodyPr wrap="square" rtlCol="0">
            <a:spAutoFit/>
          </a:bodyPr>
          <a:lstStyle/>
          <a:p>
            <a:r>
              <a:rPr lang="en-US" dirty="0">
                <a:solidFill>
                  <a:schemeClr val="bg1">
                    <a:lumMod val="50000"/>
                  </a:schemeClr>
                </a:solidFill>
              </a:rPr>
              <a:t>Kawaguchi </a:t>
            </a:r>
          </a:p>
        </p:txBody>
      </p:sp>
      <p:pic>
        <p:nvPicPr>
          <p:cNvPr id="7" name="Picture 6"/>
          <p:cNvPicPr>
            <a:picLocks noChangeAspect="1"/>
          </p:cNvPicPr>
          <p:nvPr/>
        </p:nvPicPr>
        <p:blipFill>
          <a:blip r:embed="rId3"/>
          <a:stretch>
            <a:fillRect/>
          </a:stretch>
        </p:blipFill>
        <p:spPr>
          <a:xfrm>
            <a:off x="2829421" y="2482546"/>
            <a:ext cx="3898926" cy="3371252"/>
          </a:xfrm>
          <a:prstGeom prst="rect">
            <a:avLst/>
          </a:prstGeom>
        </p:spPr>
      </p:pic>
      <p:sp>
        <p:nvSpPr>
          <p:cNvPr id="8" name="TextBox 7"/>
          <p:cNvSpPr txBox="1"/>
          <p:nvPr/>
        </p:nvSpPr>
        <p:spPr>
          <a:xfrm>
            <a:off x="6322395" y="2549693"/>
            <a:ext cx="3493827" cy="646331"/>
          </a:xfrm>
          <a:prstGeom prst="rect">
            <a:avLst/>
          </a:prstGeom>
          <a:noFill/>
        </p:spPr>
        <p:txBody>
          <a:bodyPr wrap="square" rtlCol="0">
            <a:spAutoFit/>
          </a:bodyPr>
          <a:lstStyle/>
          <a:p>
            <a:r>
              <a:rPr lang="en-US" dirty="0"/>
              <a:t>Linearly separable data </a:t>
            </a:r>
            <a:br>
              <a:rPr lang="en-US" dirty="0"/>
            </a:br>
            <a:r>
              <a:rPr lang="en-US" dirty="0"/>
              <a:t>+ linear </a:t>
            </a:r>
            <a:r>
              <a:rPr lang="en-US" dirty="0" err="1"/>
              <a:t>classifer</a:t>
            </a:r>
            <a:r>
              <a:rPr lang="en-US" dirty="0"/>
              <a:t> = good.</a:t>
            </a:r>
          </a:p>
        </p:txBody>
      </p:sp>
    </p:spTree>
    <p:extLst>
      <p:ext uri="{BB962C8B-B14F-4D97-AF65-F5344CB8AC3E}">
        <p14:creationId xmlns:p14="http://schemas.microsoft.com/office/powerpoint/2010/main" val="11198788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Non-linear spaces - </a:t>
            </a:r>
            <a:r>
              <a:rPr lang="en-US" dirty="0" err="1"/>
              <a:t>separability</a:t>
            </a:r>
            <a:endParaRPr lang="en-US" dirty="0"/>
          </a:p>
        </p:txBody>
      </p:sp>
      <p:sp>
        <p:nvSpPr>
          <p:cNvPr id="3" name="Content Placeholder 2"/>
          <p:cNvSpPr>
            <a:spLocks noGrp="1"/>
          </p:cNvSpPr>
          <p:nvPr>
            <p:ph idx="1"/>
          </p:nvPr>
        </p:nvSpPr>
        <p:spPr/>
        <p:txBody>
          <a:bodyPr/>
          <a:lstStyle/>
          <a:p>
            <a:pPr marL="0" indent="0">
              <a:buNone/>
            </a:pPr>
            <a:r>
              <a:rPr lang="en-US" dirty="0"/>
              <a:t>Take XOR – exclusive OR</a:t>
            </a:r>
          </a:p>
          <a:p>
            <a:pPr marL="0" indent="0">
              <a:buNone/>
            </a:pPr>
            <a:r>
              <a:rPr lang="en-US" dirty="0"/>
              <a:t>E.G., human face has two eyes XOR sunglasses</a:t>
            </a:r>
          </a:p>
        </p:txBody>
      </p:sp>
      <p:sp>
        <p:nvSpPr>
          <p:cNvPr id="4" name="TextBox 3"/>
          <p:cNvSpPr txBox="1"/>
          <p:nvPr/>
        </p:nvSpPr>
        <p:spPr>
          <a:xfrm>
            <a:off x="7806519" y="6488668"/>
            <a:ext cx="1337481" cy="369332"/>
          </a:xfrm>
          <a:prstGeom prst="rect">
            <a:avLst/>
          </a:prstGeom>
          <a:noFill/>
        </p:spPr>
        <p:txBody>
          <a:bodyPr wrap="square" rtlCol="0">
            <a:spAutoFit/>
          </a:bodyPr>
          <a:lstStyle/>
          <a:p>
            <a:r>
              <a:rPr lang="en-US" dirty="0">
                <a:solidFill>
                  <a:schemeClr val="bg1">
                    <a:lumMod val="50000"/>
                  </a:schemeClr>
                </a:solidFill>
              </a:rPr>
              <a:t>Kawaguchi </a:t>
            </a:r>
          </a:p>
        </p:txBody>
      </p:sp>
      <p:pic>
        <p:nvPicPr>
          <p:cNvPr id="5" name="Picture 4"/>
          <p:cNvPicPr>
            <a:picLocks noChangeAspect="1"/>
          </p:cNvPicPr>
          <p:nvPr/>
        </p:nvPicPr>
        <p:blipFill>
          <a:blip r:embed="rId4"/>
          <a:stretch>
            <a:fillRect/>
          </a:stretch>
        </p:blipFill>
        <p:spPr>
          <a:xfrm>
            <a:off x="636475" y="3225292"/>
            <a:ext cx="2336914" cy="2133238"/>
          </a:xfrm>
          <a:prstGeom prst="rect">
            <a:avLst/>
          </a:prstGeom>
        </p:spPr>
      </p:pic>
      <p:pic>
        <p:nvPicPr>
          <p:cNvPr id="6" name="Picture 5"/>
          <p:cNvPicPr>
            <a:picLocks noChangeAspect="1"/>
          </p:cNvPicPr>
          <p:nvPr/>
        </p:nvPicPr>
        <p:blipFill>
          <a:blip r:embed="rId5"/>
          <a:stretch>
            <a:fillRect/>
          </a:stretch>
        </p:blipFill>
        <p:spPr>
          <a:xfrm>
            <a:off x="9623699" y="4001294"/>
            <a:ext cx="3333750" cy="2905125"/>
          </a:xfrm>
          <a:prstGeom prst="rect">
            <a:avLst/>
          </a:prstGeom>
        </p:spPr>
      </p:pic>
      <p:graphicFrame>
        <p:nvGraphicFramePr>
          <p:cNvPr id="9" name="Object 8"/>
          <p:cNvGraphicFramePr>
            <a:graphicFrameLocks noChangeAspect="1"/>
          </p:cNvGraphicFramePr>
          <p:nvPr/>
        </p:nvGraphicFramePr>
        <p:xfrm>
          <a:off x="9623699" y="0"/>
          <a:ext cx="4443413" cy="3873500"/>
        </p:xfrm>
        <a:graphic>
          <a:graphicData uri="http://schemas.openxmlformats.org/presentationml/2006/ole">
            <mc:AlternateContent xmlns:mc="http://schemas.openxmlformats.org/markup-compatibility/2006">
              <mc:Choice xmlns:v="urn:schemas-microsoft-com:vml" Requires="v">
                <p:oleObj spid="_x0000_s5202" name="Image" r:id="rId6" imgW="4444200" imgH="3872880" progId="Photoshop.Image.18">
                  <p:embed/>
                </p:oleObj>
              </mc:Choice>
              <mc:Fallback>
                <p:oleObj name="Image" r:id="rId6" imgW="4444200" imgH="3872880" progId="Photoshop.Image.18">
                  <p:embed/>
                  <p:pic>
                    <p:nvPicPr>
                      <p:cNvPr id="9" name="Object 8"/>
                      <p:cNvPicPr/>
                      <p:nvPr/>
                    </p:nvPicPr>
                    <p:blipFill>
                      <a:blip r:embed="rId7"/>
                      <a:stretch>
                        <a:fillRect/>
                      </a:stretch>
                    </p:blipFill>
                    <p:spPr>
                      <a:xfrm>
                        <a:off x="9623699" y="0"/>
                        <a:ext cx="4443413" cy="3873500"/>
                      </a:xfrm>
                      <a:prstGeom prst="rect">
                        <a:avLst/>
                      </a:prstGeom>
                    </p:spPr>
                  </p:pic>
                </p:oleObj>
              </mc:Fallback>
            </mc:AlternateContent>
          </a:graphicData>
        </a:graphic>
      </p:graphicFrame>
      <p:graphicFrame>
        <p:nvGraphicFramePr>
          <p:cNvPr id="10" name="Object 9"/>
          <p:cNvGraphicFramePr>
            <a:graphicFrameLocks noChangeAspect="1"/>
          </p:cNvGraphicFramePr>
          <p:nvPr/>
        </p:nvGraphicFramePr>
        <p:xfrm>
          <a:off x="3521061" y="3083443"/>
          <a:ext cx="4118076" cy="3589891"/>
        </p:xfrm>
        <a:graphic>
          <a:graphicData uri="http://schemas.openxmlformats.org/presentationml/2006/ole">
            <mc:AlternateContent xmlns:mc="http://schemas.openxmlformats.org/markup-compatibility/2006">
              <mc:Choice xmlns:v="urn:schemas-microsoft-com:vml" Requires="v">
                <p:oleObj spid="_x0000_s5203" name="Image" r:id="rId8" imgW="4444200" imgH="3872880" progId="Photoshop.Image.18">
                  <p:embed/>
                </p:oleObj>
              </mc:Choice>
              <mc:Fallback>
                <p:oleObj name="Image" r:id="rId8" imgW="4444200" imgH="3872880" progId="Photoshop.Image.18">
                  <p:embed/>
                  <p:pic>
                    <p:nvPicPr>
                      <p:cNvPr id="10" name="Object 9"/>
                      <p:cNvPicPr/>
                      <p:nvPr/>
                    </p:nvPicPr>
                    <p:blipFill>
                      <a:blip r:embed="rId9"/>
                      <a:stretch>
                        <a:fillRect/>
                      </a:stretch>
                    </p:blipFill>
                    <p:spPr>
                      <a:xfrm>
                        <a:off x="3521061" y="3083443"/>
                        <a:ext cx="4118076" cy="3589891"/>
                      </a:xfrm>
                      <a:prstGeom prst="rect">
                        <a:avLst/>
                      </a:prstGeom>
                    </p:spPr>
                  </p:pic>
                </p:oleObj>
              </mc:Fallback>
            </mc:AlternateContent>
          </a:graphicData>
        </a:graphic>
      </p:graphicFrame>
    </p:spTree>
    <p:extLst>
      <p:ext uri="{BB962C8B-B14F-4D97-AF65-F5344CB8AC3E}">
        <p14:creationId xmlns:p14="http://schemas.microsoft.com/office/powerpoint/2010/main" val="108095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Non-linear spaces - </a:t>
            </a:r>
            <a:r>
              <a:rPr lang="en-US" dirty="0" err="1"/>
              <a:t>separability</a:t>
            </a:r>
            <a:endParaRPr lang="en-US" dirty="0"/>
          </a:p>
        </p:txBody>
      </p:sp>
      <p:sp>
        <p:nvSpPr>
          <p:cNvPr id="3" name="Content Placeholder 2"/>
          <p:cNvSpPr>
            <a:spLocks noGrp="1"/>
          </p:cNvSpPr>
          <p:nvPr>
            <p:ph idx="1"/>
          </p:nvPr>
        </p:nvSpPr>
        <p:spPr/>
        <p:txBody>
          <a:bodyPr/>
          <a:lstStyle/>
          <a:p>
            <a:pPr marL="0" indent="0">
              <a:buNone/>
            </a:pPr>
            <a:r>
              <a:rPr lang="en-US" dirty="0"/>
              <a:t>Linear functions are insufficient on their own.</a:t>
            </a:r>
          </a:p>
        </p:txBody>
      </p:sp>
      <p:sp>
        <p:nvSpPr>
          <p:cNvPr id="4" name="TextBox 3"/>
          <p:cNvSpPr txBox="1"/>
          <p:nvPr/>
        </p:nvSpPr>
        <p:spPr>
          <a:xfrm>
            <a:off x="7806519" y="6488668"/>
            <a:ext cx="1337481" cy="369332"/>
          </a:xfrm>
          <a:prstGeom prst="rect">
            <a:avLst/>
          </a:prstGeom>
          <a:noFill/>
        </p:spPr>
        <p:txBody>
          <a:bodyPr wrap="square" rtlCol="0">
            <a:spAutoFit/>
          </a:bodyPr>
          <a:lstStyle/>
          <a:p>
            <a:r>
              <a:rPr lang="en-US" dirty="0">
                <a:solidFill>
                  <a:schemeClr val="bg1">
                    <a:lumMod val="50000"/>
                  </a:schemeClr>
                </a:solidFill>
              </a:rPr>
              <a:t>Kawaguchi </a:t>
            </a:r>
          </a:p>
        </p:txBody>
      </p:sp>
      <p:pic>
        <p:nvPicPr>
          <p:cNvPr id="6" name="Picture 5"/>
          <p:cNvPicPr>
            <a:picLocks noChangeAspect="1"/>
          </p:cNvPicPr>
          <p:nvPr/>
        </p:nvPicPr>
        <p:blipFill>
          <a:blip r:embed="rId4"/>
          <a:stretch>
            <a:fillRect/>
          </a:stretch>
        </p:blipFill>
        <p:spPr>
          <a:xfrm>
            <a:off x="9346869" y="3084394"/>
            <a:ext cx="3333750" cy="2905125"/>
          </a:xfrm>
          <a:prstGeom prst="rect">
            <a:avLst/>
          </a:prstGeom>
        </p:spPr>
      </p:pic>
      <p:pic>
        <p:nvPicPr>
          <p:cNvPr id="11" name="Picture 10"/>
          <p:cNvPicPr>
            <a:picLocks noChangeAspect="1"/>
          </p:cNvPicPr>
          <p:nvPr/>
        </p:nvPicPr>
        <p:blipFill>
          <a:blip r:embed="rId5"/>
          <a:stretch>
            <a:fillRect/>
          </a:stretch>
        </p:blipFill>
        <p:spPr>
          <a:xfrm>
            <a:off x="636475" y="3225292"/>
            <a:ext cx="2336914" cy="2133238"/>
          </a:xfrm>
          <a:prstGeom prst="rect">
            <a:avLst/>
          </a:prstGeom>
        </p:spPr>
      </p:pic>
      <p:graphicFrame>
        <p:nvGraphicFramePr>
          <p:cNvPr id="12" name="Object 11"/>
          <p:cNvGraphicFramePr>
            <a:graphicFrameLocks noChangeAspect="1"/>
          </p:cNvGraphicFramePr>
          <p:nvPr/>
        </p:nvGraphicFramePr>
        <p:xfrm>
          <a:off x="3521060" y="3084394"/>
          <a:ext cx="4116986" cy="3588941"/>
        </p:xfrm>
        <a:graphic>
          <a:graphicData uri="http://schemas.openxmlformats.org/presentationml/2006/ole">
            <mc:AlternateContent xmlns:mc="http://schemas.openxmlformats.org/markup-compatibility/2006">
              <mc:Choice xmlns:v="urn:schemas-microsoft-com:vml" Requires="v">
                <p:oleObj spid="_x0000_s6186" name="Image" r:id="rId6" imgW="4444200" imgH="3872880" progId="Photoshop.Image.18">
                  <p:embed/>
                </p:oleObj>
              </mc:Choice>
              <mc:Fallback>
                <p:oleObj name="Image" r:id="rId6" imgW="4444200" imgH="3872880" progId="Photoshop.Image.18">
                  <p:embed/>
                  <p:pic>
                    <p:nvPicPr>
                      <p:cNvPr id="12" name="Object 11"/>
                      <p:cNvPicPr/>
                      <p:nvPr/>
                    </p:nvPicPr>
                    <p:blipFill>
                      <a:blip r:embed="rId7"/>
                      <a:stretch>
                        <a:fillRect/>
                      </a:stretch>
                    </p:blipFill>
                    <p:spPr>
                      <a:xfrm>
                        <a:off x="3521060" y="3084394"/>
                        <a:ext cx="4116986" cy="3588941"/>
                      </a:xfrm>
                      <a:prstGeom prst="rect">
                        <a:avLst/>
                      </a:prstGeom>
                    </p:spPr>
                  </p:pic>
                </p:oleObj>
              </mc:Fallback>
            </mc:AlternateContent>
          </a:graphicData>
        </a:graphic>
      </p:graphicFrame>
    </p:spTree>
    <p:extLst>
      <p:ext uri="{BB962C8B-B14F-4D97-AF65-F5344CB8AC3E}">
        <p14:creationId xmlns:p14="http://schemas.microsoft.com/office/powerpoint/2010/main" val="3444188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Curse of Dimensionality</a:t>
            </a:r>
          </a:p>
        </p:txBody>
      </p:sp>
      <p:sp>
        <p:nvSpPr>
          <p:cNvPr id="3" name="Content Placeholder 2"/>
          <p:cNvSpPr>
            <a:spLocks noGrp="1"/>
          </p:cNvSpPr>
          <p:nvPr>
            <p:ph idx="1"/>
          </p:nvPr>
        </p:nvSpPr>
        <p:spPr>
          <a:xfrm>
            <a:off x="358570" y="1931067"/>
            <a:ext cx="3441905" cy="4351338"/>
          </a:xfrm>
        </p:spPr>
        <p:txBody>
          <a:bodyPr/>
          <a:lstStyle/>
          <a:p>
            <a:pPr marL="0" indent="0">
              <a:buNone/>
            </a:pPr>
            <a:r>
              <a:rPr lang="en-US" dirty="0"/>
              <a:t>Every feature that we </a:t>
            </a:r>
            <a:br>
              <a:rPr lang="en-US" dirty="0"/>
            </a:br>
            <a:r>
              <a:rPr lang="en-US" dirty="0"/>
              <a:t>add requires us to </a:t>
            </a:r>
            <a:br>
              <a:rPr lang="en-US" dirty="0"/>
            </a:br>
            <a:r>
              <a:rPr lang="en-US" dirty="0"/>
              <a:t>learn the useful </a:t>
            </a:r>
            <a:br>
              <a:rPr lang="en-US" dirty="0"/>
            </a:br>
            <a:r>
              <a:rPr lang="en-US" dirty="0"/>
              <a:t>regions in a much </a:t>
            </a:r>
            <a:br>
              <a:rPr lang="en-US" dirty="0"/>
            </a:br>
            <a:r>
              <a:rPr lang="en-US" dirty="0"/>
              <a:t>larger volume.</a:t>
            </a:r>
          </a:p>
          <a:p>
            <a:pPr marL="0" indent="0">
              <a:buNone/>
            </a:pPr>
            <a:endParaRPr lang="en-US" dirty="0"/>
          </a:p>
          <a:p>
            <a:pPr marL="0" indent="0">
              <a:buNone/>
            </a:pPr>
            <a:r>
              <a:rPr lang="en-US" i="1" dirty="0"/>
              <a:t>d </a:t>
            </a:r>
            <a:r>
              <a:rPr lang="en-US" dirty="0"/>
              <a:t>binary variables = </a:t>
            </a:r>
            <a:br>
              <a:rPr lang="en-US" dirty="0"/>
            </a:br>
            <a:r>
              <a:rPr lang="en-US" dirty="0"/>
              <a:t>O(2</a:t>
            </a:r>
            <a:r>
              <a:rPr lang="en-US" i="1" baseline="30000" dirty="0"/>
              <a:t>d</a:t>
            </a:r>
            <a:r>
              <a:rPr lang="en-US" dirty="0"/>
              <a:t>) combinations</a:t>
            </a:r>
            <a:endParaRPr lang="en-US" i="1" dirty="0"/>
          </a:p>
          <a:p>
            <a:pPr marL="0" indent="0">
              <a:buNone/>
            </a:pPr>
            <a:r>
              <a:rPr lang="en-US" dirty="0"/>
              <a: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0475" y="1600200"/>
            <a:ext cx="5343525" cy="5257800"/>
          </a:xfrm>
          <a:prstGeom prst="rect">
            <a:avLst/>
          </a:prstGeom>
        </p:spPr>
      </p:pic>
    </p:spTree>
    <p:extLst>
      <p:ext uri="{BB962C8B-B14F-4D97-AF65-F5344CB8AC3E}">
        <p14:creationId xmlns:p14="http://schemas.microsoft.com/office/powerpoint/2010/main" val="8677393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Curse of Dimensionality</a:t>
            </a:r>
          </a:p>
        </p:txBody>
      </p:sp>
      <p:sp>
        <p:nvSpPr>
          <p:cNvPr id="3" name="Content Placeholder 2"/>
          <p:cNvSpPr>
            <a:spLocks noGrp="1"/>
          </p:cNvSpPr>
          <p:nvPr>
            <p:ph idx="1"/>
          </p:nvPr>
        </p:nvSpPr>
        <p:spPr/>
        <p:txBody>
          <a:bodyPr/>
          <a:lstStyle/>
          <a:p>
            <a:pPr marL="0" indent="0">
              <a:buNone/>
            </a:pPr>
            <a:r>
              <a:rPr lang="en-US" i="1" dirty="0"/>
              <a:t>Not all regions</a:t>
            </a:r>
            <a:r>
              <a:rPr lang="en-US" dirty="0"/>
              <a:t> of this high-dimensional space are meaningful.</a:t>
            </a:r>
          </a:p>
        </p:txBody>
      </p:sp>
      <p:sp>
        <p:nvSpPr>
          <p:cNvPr id="4" name="Content Placeholder 2"/>
          <p:cNvSpPr txBox="1">
            <a:spLocks/>
          </p:cNvSpPr>
          <p:nvPr/>
        </p:nvSpPr>
        <p:spPr>
          <a:xfrm>
            <a:off x="628650" y="3409511"/>
            <a:ext cx="8058150" cy="27166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&gt;&gt; I = rand(256,256);</a:t>
            </a:r>
          </a:p>
          <a:p>
            <a:pPr marL="0" indent="0">
              <a:buFont typeface="Arial" panose="020B0604020202020204" pitchFamily="34" charset="0"/>
              <a:buNone/>
            </a:pPr>
            <a:r>
              <a:rPr lang="en-US" dirty="0"/>
              <a:t>&gt;&gt; </a:t>
            </a:r>
            <a:r>
              <a:rPr lang="en-US" dirty="0" err="1"/>
              <a:t>imshow</a:t>
            </a:r>
            <a:r>
              <a:rPr lang="en-US" dirty="0"/>
              <a:t>(I);</a:t>
            </a:r>
          </a:p>
          <a:p>
            <a:pPr marL="0" indent="0">
              <a:buFont typeface="Arial" panose="020B0604020202020204" pitchFamily="34" charset="0"/>
              <a:buNone/>
            </a:pPr>
            <a:endParaRPr lang="en-US" dirty="0"/>
          </a:p>
          <a:p>
            <a:pPr marL="0" indent="0">
              <a:buNone/>
            </a:pPr>
            <a:r>
              <a:rPr lang="en-US" dirty="0"/>
              <a:t>@ 8bit = 256 values ^ 65,536</a:t>
            </a:r>
          </a:p>
          <a:p>
            <a:pPr marL="0" indent="0">
              <a:buFont typeface="Arial" panose="020B0604020202020204" pitchFamily="34" charset="0"/>
              <a:buNone/>
            </a:pPr>
            <a:endParaRPr lang="en-US" dirty="0"/>
          </a:p>
        </p:txBody>
      </p:sp>
      <p:pic>
        <p:nvPicPr>
          <p:cNvPr id="5" name="Picture 4"/>
          <p:cNvPicPr>
            <a:picLocks noChangeAspect="1"/>
          </p:cNvPicPr>
          <p:nvPr/>
        </p:nvPicPr>
        <p:blipFill>
          <a:blip r:embed="rId2"/>
          <a:stretch>
            <a:fillRect/>
          </a:stretch>
        </p:blipFill>
        <p:spPr>
          <a:xfrm>
            <a:off x="5459104" y="3409511"/>
            <a:ext cx="2900149" cy="2902388"/>
          </a:xfrm>
          <a:prstGeom prst="rect">
            <a:avLst/>
          </a:prstGeom>
        </p:spPr>
      </p:pic>
    </p:spTree>
    <p:extLst>
      <p:ext uri="{BB962C8B-B14F-4D97-AF65-F5344CB8AC3E}">
        <p14:creationId xmlns:p14="http://schemas.microsoft.com/office/powerpoint/2010/main" val="1750398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Manifold Learning</a:t>
            </a:r>
          </a:p>
        </p:txBody>
      </p:sp>
      <p:sp>
        <p:nvSpPr>
          <p:cNvPr id="3" name="Content Placeholder 2"/>
          <p:cNvSpPr>
            <a:spLocks noGrp="1"/>
          </p:cNvSpPr>
          <p:nvPr>
            <p:ph idx="1"/>
          </p:nvPr>
        </p:nvSpPr>
        <p:spPr/>
        <p:txBody>
          <a:bodyPr/>
          <a:lstStyle/>
          <a:p>
            <a:pPr marL="0" indent="0">
              <a:buNone/>
            </a:pPr>
            <a:r>
              <a:rPr lang="en-US" dirty="0"/>
              <a:t>Learning locally low-dimensional Euclidean spaces connected and embedded within a high-dim. space.</a:t>
            </a:r>
          </a:p>
          <a:p>
            <a:pPr marL="0" indent="0">
              <a:buNone/>
            </a:pPr>
            <a:endParaRPr lang="en-US" dirty="0"/>
          </a:p>
        </p:txBody>
      </p:sp>
      <p:sp>
        <p:nvSpPr>
          <p:cNvPr id="5" name="TextBox 4"/>
          <p:cNvSpPr txBox="1"/>
          <p:nvPr/>
        </p:nvSpPr>
        <p:spPr>
          <a:xfrm>
            <a:off x="7956645" y="6373504"/>
            <a:ext cx="1187355" cy="369332"/>
          </a:xfrm>
          <a:prstGeom prst="rect">
            <a:avLst/>
          </a:prstGeom>
          <a:noFill/>
        </p:spPr>
        <p:txBody>
          <a:bodyPr wrap="square" rtlCol="0">
            <a:spAutoFit/>
          </a:bodyPr>
          <a:lstStyle/>
          <a:p>
            <a:r>
              <a:rPr lang="en-US" dirty="0">
                <a:solidFill>
                  <a:schemeClr val="bg1">
                    <a:lumMod val="50000"/>
                  </a:schemeClr>
                </a:solidFill>
              </a:rPr>
              <a:t>Wikipedia</a:t>
            </a:r>
          </a:p>
        </p:txBody>
      </p:sp>
      <p:pic>
        <p:nvPicPr>
          <p:cNvPr id="6" name="Picture 5"/>
          <p:cNvPicPr>
            <a:picLocks noChangeAspect="1"/>
          </p:cNvPicPr>
          <p:nvPr/>
        </p:nvPicPr>
        <p:blipFill>
          <a:blip r:embed="rId3"/>
          <a:stretch>
            <a:fillRect/>
          </a:stretch>
        </p:blipFill>
        <p:spPr>
          <a:xfrm>
            <a:off x="1070567" y="2933344"/>
            <a:ext cx="7248525" cy="3038475"/>
          </a:xfrm>
          <a:prstGeom prst="rect">
            <a:avLst/>
          </a:prstGeom>
        </p:spPr>
      </p:pic>
    </p:spTree>
    <p:extLst>
      <p:ext uri="{BB962C8B-B14F-4D97-AF65-F5344CB8AC3E}">
        <p14:creationId xmlns:p14="http://schemas.microsoft.com/office/powerpoint/2010/main" val="126284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Local constancy / smoothness of feature space</a:t>
            </a:r>
          </a:p>
        </p:txBody>
      </p:sp>
      <p:sp>
        <p:nvSpPr>
          <p:cNvPr id="3" name="Content Placeholder 2"/>
          <p:cNvSpPr>
            <a:spLocks noGrp="1"/>
          </p:cNvSpPr>
          <p:nvPr>
            <p:ph idx="1"/>
          </p:nvPr>
        </p:nvSpPr>
        <p:spPr>
          <a:xfrm>
            <a:off x="628650" y="1825625"/>
            <a:ext cx="7886700" cy="2259358"/>
          </a:xfrm>
        </p:spPr>
        <p:txBody>
          <a:bodyPr/>
          <a:lstStyle/>
          <a:p>
            <a:pPr marL="0" indent="0">
              <a:buNone/>
            </a:pPr>
            <a:r>
              <a:rPr lang="en-US" dirty="0"/>
              <a:t>All existing learning algorithms we have seen assume </a:t>
            </a:r>
            <a:r>
              <a:rPr lang="en-US" b="1" dirty="0"/>
              <a:t>smoothness</a:t>
            </a:r>
            <a:r>
              <a:rPr lang="en-US" dirty="0"/>
              <a:t> or </a:t>
            </a:r>
            <a:r>
              <a:rPr lang="en-US" b="1" dirty="0"/>
              <a:t>local constancy.</a:t>
            </a:r>
          </a:p>
          <a:p>
            <a:pPr marL="457200" lvl="1" indent="0">
              <a:buNone/>
            </a:pPr>
            <a:r>
              <a:rPr lang="en-US" dirty="0"/>
              <a:t>-&gt; New example will be near existing examples</a:t>
            </a:r>
          </a:p>
          <a:p>
            <a:pPr marL="457200" lvl="1" indent="0">
              <a:buNone/>
            </a:pPr>
            <a:r>
              <a:rPr lang="en-US" dirty="0"/>
              <a:t>-&gt; Each region in feature space requires an example</a:t>
            </a:r>
          </a:p>
          <a:p>
            <a:pPr marL="457200" lvl="1" indent="0">
              <a:buNone/>
            </a:pPr>
            <a:r>
              <a:rPr lang="en-US" dirty="0"/>
              <a:t>-&gt; Cannot generalize beyond examples</a:t>
            </a:r>
          </a:p>
        </p:txBody>
      </p:sp>
      <p:sp>
        <p:nvSpPr>
          <p:cNvPr id="4" name="Rectangle 3">
            <a:extLst>
              <a:ext uri="{FF2B5EF4-FFF2-40B4-BE49-F238E27FC236}">
                <a16:creationId xmlns:a16="http://schemas.microsoft.com/office/drawing/2014/main" id="{BB8BD5EC-69DD-4206-AACD-0337CB5FD614}"/>
              </a:ext>
            </a:extLst>
          </p:cNvPr>
          <p:cNvSpPr/>
          <p:nvPr/>
        </p:nvSpPr>
        <p:spPr>
          <a:xfrm>
            <a:off x="834189" y="5357792"/>
            <a:ext cx="7475620" cy="954107"/>
          </a:xfrm>
          <a:prstGeom prst="rect">
            <a:avLst/>
          </a:prstGeom>
        </p:spPr>
        <p:txBody>
          <a:bodyPr wrap="square">
            <a:spAutoFit/>
          </a:bodyPr>
          <a:lstStyle/>
          <a:p>
            <a:pPr algn="ctr"/>
            <a:r>
              <a:rPr lang="en-US" sz="2800" dirty="0"/>
              <a:t>How to try and represent this high-dimensional space in a way which maximizes generalization?</a:t>
            </a:r>
          </a:p>
        </p:txBody>
      </p:sp>
      <p:sp>
        <p:nvSpPr>
          <p:cNvPr id="5" name="Rectangle 4">
            <a:extLst>
              <a:ext uri="{FF2B5EF4-FFF2-40B4-BE49-F238E27FC236}">
                <a16:creationId xmlns:a16="http://schemas.microsoft.com/office/drawing/2014/main" id="{05AB4E0E-79AE-4029-BBAB-EBC10FFEE3F4}"/>
              </a:ext>
            </a:extLst>
          </p:cNvPr>
          <p:cNvSpPr/>
          <p:nvPr/>
        </p:nvSpPr>
        <p:spPr>
          <a:xfrm>
            <a:off x="1026695" y="4230225"/>
            <a:ext cx="7090609" cy="830997"/>
          </a:xfrm>
          <a:prstGeom prst="rect">
            <a:avLst/>
          </a:prstGeom>
        </p:spPr>
        <p:txBody>
          <a:bodyPr wrap="square">
            <a:spAutoFit/>
          </a:bodyPr>
          <a:lstStyle/>
          <a:p>
            <a:pPr algn="ctr"/>
            <a:r>
              <a:rPr lang="en-US" sz="2400" dirty="0"/>
              <a:t>Extreme example: k-NN classifier. The number of regions cannot be more than the number of examples.</a:t>
            </a:r>
          </a:p>
        </p:txBody>
      </p:sp>
    </p:spTree>
    <p:extLst>
      <p:ext uri="{BB962C8B-B14F-4D97-AF65-F5344CB8AC3E}">
        <p14:creationId xmlns:p14="http://schemas.microsoft.com/office/powerpoint/2010/main" val="205115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Local constancy / smoothness of feature space</a:t>
            </a:r>
          </a:p>
        </p:txBody>
      </p:sp>
      <p:sp>
        <p:nvSpPr>
          <p:cNvPr id="3" name="Content Placeholder 2"/>
          <p:cNvSpPr>
            <a:spLocks noGrp="1"/>
          </p:cNvSpPr>
          <p:nvPr>
            <p:ph idx="1"/>
          </p:nvPr>
        </p:nvSpPr>
        <p:spPr/>
        <p:txBody>
          <a:bodyPr/>
          <a:lstStyle/>
          <a:p>
            <a:pPr marL="0" indent="0">
              <a:buNone/>
            </a:pPr>
            <a:r>
              <a:rPr lang="en-US" dirty="0"/>
              <a:t>At the extreme: Take k-NN classifier.</a:t>
            </a:r>
          </a:p>
          <a:p>
            <a:pPr marL="0" indent="0">
              <a:buNone/>
            </a:pPr>
            <a:r>
              <a:rPr lang="en-US" dirty="0"/>
              <a:t>The number of regions cannot be more than the number of examples.</a:t>
            </a:r>
          </a:p>
          <a:p>
            <a:endParaRPr lang="en-US" dirty="0"/>
          </a:p>
          <a:p>
            <a:pPr marL="0" indent="0">
              <a:buNone/>
            </a:pPr>
            <a:r>
              <a:rPr lang="en-US" dirty="0"/>
              <a:t>-&gt; No way to generalize beyond examples</a:t>
            </a:r>
          </a:p>
          <a:p>
            <a:pPr marL="0" indent="0">
              <a:buNone/>
            </a:pPr>
            <a:endParaRPr lang="en-US" dirty="0"/>
          </a:p>
          <a:p>
            <a:pPr marL="0" indent="0" algn="ctr">
              <a:buNone/>
            </a:pPr>
            <a:r>
              <a:rPr lang="en-US" dirty="0"/>
              <a:t>How to try and represent a complex function with </a:t>
            </a:r>
            <a:br>
              <a:rPr lang="en-US" dirty="0"/>
            </a:br>
            <a:r>
              <a:rPr lang="en-US" i="1" dirty="0"/>
              <a:t>more factors</a:t>
            </a:r>
            <a:r>
              <a:rPr lang="en-US" dirty="0"/>
              <a:t> than regions?</a:t>
            </a:r>
          </a:p>
        </p:txBody>
      </p:sp>
    </p:spTree>
    <p:extLst>
      <p:ext uri="{BB962C8B-B14F-4D97-AF65-F5344CB8AC3E}">
        <p14:creationId xmlns:p14="http://schemas.microsoft.com/office/powerpoint/2010/main" val="423919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specialization?</a:t>
            </a:r>
          </a:p>
        </p:txBody>
      </p:sp>
      <p:sp>
        <p:nvSpPr>
          <p:cNvPr id="3" name="Content Placeholder 2"/>
          <p:cNvSpPr>
            <a:spLocks noGrp="1"/>
          </p:cNvSpPr>
          <p:nvPr>
            <p:ph idx="1"/>
          </p:nvPr>
        </p:nvSpPr>
        <p:spPr/>
        <p:txBody>
          <a:bodyPr/>
          <a:lstStyle/>
          <a:p>
            <a:r>
              <a:rPr lang="en-US" dirty="0">
                <a:solidFill>
                  <a:schemeClr val="bg1">
                    <a:lumMod val="50000"/>
                  </a:schemeClr>
                </a:solidFill>
              </a:rPr>
              <a:t>PASCAL VOC = ~75%</a:t>
            </a:r>
          </a:p>
          <a:p>
            <a:r>
              <a:rPr lang="en-US" dirty="0">
                <a:solidFill>
                  <a:schemeClr val="bg1">
                    <a:lumMod val="50000"/>
                  </a:schemeClr>
                </a:solidFill>
              </a:rPr>
              <a:t>ImageNet = ~75%; human performance = ~95%</a:t>
            </a:r>
          </a:p>
          <a:p>
            <a:endParaRPr lang="en-US" dirty="0">
              <a:solidFill>
                <a:schemeClr val="bg1">
                  <a:lumMod val="50000"/>
                </a:schemeClr>
              </a:solidFill>
            </a:endParaRPr>
          </a:p>
          <a:p>
            <a:pPr marL="0" indent="0">
              <a:buNone/>
            </a:pPr>
            <a:endParaRPr lang="en-US" dirty="0"/>
          </a:p>
          <a:p>
            <a:pPr marL="0" indent="0">
              <a:buNone/>
            </a:pPr>
            <a:endParaRPr lang="en-US" dirty="0"/>
          </a:p>
          <a:p>
            <a:pPr marL="0" indent="0">
              <a:buNone/>
            </a:pPr>
            <a:endParaRPr lang="en-US" dirty="0"/>
          </a:p>
          <a:p>
            <a:pPr marL="0" indent="0" algn="ctr">
              <a:buNone/>
            </a:pPr>
            <a:r>
              <a:rPr lang="en-US" dirty="0"/>
              <a:t>Is there a way to make our system </a:t>
            </a:r>
            <a:br>
              <a:rPr lang="en-US" dirty="0"/>
            </a:br>
            <a:r>
              <a:rPr lang="en-US" dirty="0"/>
              <a:t>better suited to the problem?</a:t>
            </a:r>
          </a:p>
        </p:txBody>
      </p:sp>
      <p:pic>
        <p:nvPicPr>
          <p:cNvPr id="4" name="Content Placeholder 4">
            <a:extLst>
              <a:ext uri="{FF2B5EF4-FFF2-40B4-BE49-F238E27FC236}">
                <a16:creationId xmlns:a16="http://schemas.microsoft.com/office/drawing/2014/main" id="{953AC112-9FC4-4702-B2CF-E5013F0CAA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0976" y="2958801"/>
            <a:ext cx="6702048" cy="1775020"/>
          </a:xfrm>
          <a:prstGeom prst="rect">
            <a:avLst/>
          </a:prstGeom>
        </p:spPr>
      </p:pic>
    </p:spTree>
    <p:extLst>
      <p:ext uri="{BB962C8B-B14F-4D97-AF65-F5344CB8AC3E}">
        <p14:creationId xmlns:p14="http://schemas.microsoft.com/office/powerpoint/2010/main" val="42222061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33FF8192-8BBD-4A6A-87C3-26E4BD0E3D14}"/>
              </a:ext>
            </a:extLst>
          </p:cNvPr>
          <p:cNvGraphicFramePr/>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TextBox 19">
            <a:extLst>
              <a:ext uri="{FF2B5EF4-FFF2-40B4-BE49-F238E27FC236}">
                <a16:creationId xmlns:a16="http://schemas.microsoft.com/office/drawing/2014/main" id="{98EE56AA-1E54-4F6C-80E3-E6DF8BC47C92}"/>
              </a:ext>
            </a:extLst>
          </p:cNvPr>
          <p:cNvSpPr txBox="1"/>
          <p:nvPr/>
        </p:nvSpPr>
        <p:spPr>
          <a:xfrm>
            <a:off x="6742706" y="1940118"/>
            <a:ext cx="22820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Hand designed.</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742705" y="2779744"/>
            <a:ext cx="22820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Hand designed.</a:t>
            </a:r>
          </a:p>
        </p:txBody>
      </p:sp>
      <p:sp>
        <p:nvSpPr>
          <p:cNvPr id="22" name="TextBox 21">
            <a:extLst>
              <a:ext uri="{FF2B5EF4-FFF2-40B4-BE49-F238E27FC236}">
                <a16:creationId xmlns:a16="http://schemas.microsoft.com/office/drawing/2014/main" id="{69559563-D56E-4B59-9E62-BF88AC247B23}"/>
              </a:ext>
            </a:extLst>
          </p:cNvPr>
          <p:cNvSpPr txBox="1"/>
          <p:nvPr/>
        </p:nvSpPr>
        <p:spPr>
          <a:xfrm>
            <a:off x="6742705" y="3619370"/>
            <a:ext cx="22820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Hand designed.</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742705" y="4458996"/>
            <a:ext cx="22820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Learned.</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742704" y="1100492"/>
            <a:ext cx="22820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Captured+manual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nvGrpSpPr>
          <p:cNvPr id="2" name="Group 1">
            <a:extLst>
              <a:ext uri="{FF2B5EF4-FFF2-40B4-BE49-F238E27FC236}">
                <a16:creationId xmlns:a16="http://schemas.microsoft.com/office/drawing/2014/main" id="{55C78644-445F-4DB7-8FCE-B83F56674A0B}"/>
              </a:ext>
            </a:extLst>
          </p:cNvPr>
          <p:cNvGrpSpPr/>
          <p:nvPr/>
        </p:nvGrpSpPr>
        <p:grpSpPr>
          <a:xfrm>
            <a:off x="27830" y="5116665"/>
            <a:ext cx="6555406" cy="921904"/>
            <a:chOff x="27830" y="5116665"/>
            <a:chExt cx="6555406" cy="921904"/>
          </a:xfrm>
        </p:grpSpPr>
        <p:grpSp>
          <p:nvGrpSpPr>
            <p:cNvPr id="8" name="Group 7">
              <a:extLst>
                <a:ext uri="{FF2B5EF4-FFF2-40B4-BE49-F238E27FC236}">
                  <a16:creationId xmlns:a16="http://schemas.microsoft.com/office/drawing/2014/main" id="{B0528639-C6B9-4FFC-AC41-A7147AF07294}"/>
                </a:ext>
              </a:extLst>
            </p:cNvPr>
            <p:cNvGrpSpPr/>
            <p:nvPr/>
          </p:nvGrpSpPr>
          <p:grpSpPr>
            <a:xfrm>
              <a:off x="2012476" y="5116665"/>
              <a:ext cx="475488" cy="475488"/>
              <a:chOff x="4218432" y="534416"/>
              <a:chExt cx="475488" cy="475488"/>
            </a:xfrm>
          </p:grpSpPr>
          <p:sp>
            <p:nvSpPr>
              <p:cNvPr id="9" name="Arrow: Down 8">
                <a:extLst>
                  <a:ext uri="{FF2B5EF4-FFF2-40B4-BE49-F238E27FC236}">
                    <a16:creationId xmlns:a16="http://schemas.microsoft.com/office/drawing/2014/main" id="{C3B753B4-0548-4D08-BB97-AB83A58CFBFE}"/>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Arrow: Down 4">
                <a:extLst>
                  <a:ext uri="{FF2B5EF4-FFF2-40B4-BE49-F238E27FC236}">
                    <a16:creationId xmlns:a16="http://schemas.microsoft.com/office/drawing/2014/main" id="{41B5C335-3C40-4B90-8D03-FA59FEF07DC0}"/>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endParaRPr kumimoji="0" lang="en-US" sz="21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endParaRPr kumimoji="0" lang="en-US" sz="21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4" name="TextBox 13">
              <a:extLst>
                <a:ext uri="{FF2B5EF4-FFF2-40B4-BE49-F238E27FC236}">
                  <a16:creationId xmlns:a16="http://schemas.microsoft.com/office/drawing/2014/main" id="{532C7570-BE48-4914-B1DD-9F52333C1C55}"/>
                </a:ext>
              </a:extLst>
            </p:cNvPr>
            <p:cNvSpPr txBox="1"/>
            <p:nvPr/>
          </p:nvSpPr>
          <p:spPr>
            <a:xfrm>
              <a:off x="1534603" y="5669237"/>
              <a:ext cx="14550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Classification</a:t>
              </a:r>
            </a:p>
          </p:txBody>
        </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Recognition:</a:t>
              </a:r>
            </a:p>
          </p:txBody>
        </p:sp>
        <p:grpSp>
          <p:nvGrpSpPr>
            <p:cNvPr id="17" name="Group 16">
              <a:extLst>
                <a:ext uri="{FF2B5EF4-FFF2-40B4-BE49-F238E27FC236}">
                  <a16:creationId xmlns:a16="http://schemas.microsoft.com/office/drawing/2014/main" id="{01193304-F78E-4AF9-8387-D7F876CA8AEE}"/>
                </a:ext>
              </a:extLst>
            </p:cNvPr>
            <p:cNvGrpSpPr/>
            <p:nvPr/>
          </p:nvGrpSpPr>
          <p:grpSpPr>
            <a:xfrm>
              <a:off x="5593213" y="5116665"/>
              <a:ext cx="475488" cy="475488"/>
              <a:chOff x="4218432" y="534416"/>
              <a:chExt cx="475488" cy="475488"/>
            </a:xfrm>
          </p:grpSpPr>
          <p:sp>
            <p:nvSpPr>
              <p:cNvPr id="18" name="Arrow: Down 17">
                <a:extLst>
                  <a:ext uri="{FF2B5EF4-FFF2-40B4-BE49-F238E27FC236}">
                    <a16:creationId xmlns:a16="http://schemas.microsoft.com/office/drawing/2014/main" id="{229141B4-6B93-43C4-99DD-02EFD280EFBD}"/>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Arrow: Down 4">
                <a:extLst>
                  <a:ext uri="{FF2B5EF4-FFF2-40B4-BE49-F238E27FC236}">
                    <a16:creationId xmlns:a16="http://schemas.microsoft.com/office/drawing/2014/main" id="{D04EFE17-ABAB-40E1-A96D-12194159CDA7}"/>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endParaRPr kumimoji="0" lang="en-US" sz="21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25" name="TextBox 24">
              <a:extLst>
                <a:ext uri="{FF2B5EF4-FFF2-40B4-BE49-F238E27FC236}">
                  <a16:creationId xmlns:a16="http://schemas.microsoft.com/office/drawing/2014/main" id="{B048975A-0240-422C-8FEA-08EDD64BB18A}"/>
                </a:ext>
              </a:extLst>
            </p:cNvPr>
            <p:cNvSpPr txBox="1"/>
            <p:nvPr/>
          </p:nvSpPr>
          <p:spPr>
            <a:xfrm>
              <a:off x="5078677" y="5669237"/>
              <a:ext cx="150455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Segmentation</a:t>
              </a:r>
            </a:p>
          </p:txBody>
        </p:sp>
      </p:grpSp>
    </p:spTree>
    <p:extLst>
      <p:ext uri="{BB962C8B-B14F-4D97-AF65-F5344CB8AC3E}">
        <p14:creationId xmlns:p14="http://schemas.microsoft.com/office/powerpoint/2010/main" val="27692258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2AFD-56F8-4B8F-A1B4-F76806B60D2F}"/>
              </a:ext>
            </a:extLst>
          </p:cNvPr>
          <p:cNvSpPr>
            <a:spLocks noGrp="1"/>
          </p:cNvSpPr>
          <p:nvPr>
            <p:ph type="title"/>
          </p:nvPr>
        </p:nvSpPr>
        <p:spPr>
          <a:xfrm>
            <a:off x="457200" y="95416"/>
            <a:ext cx="8229600" cy="803081"/>
          </a:xfrm>
        </p:spPr>
        <p:txBody>
          <a:bodyPr>
            <a:normAutofit/>
          </a:bodyPr>
          <a:lstStyle/>
          <a:p>
            <a:r>
              <a:rPr lang="en-US" sz="3600" dirty="0"/>
              <a:t>Wouldn’t it be great if we could…</a:t>
            </a:r>
          </a:p>
        </p:txBody>
      </p:sp>
      <p:graphicFrame>
        <p:nvGraphicFramePr>
          <p:cNvPr id="5" name="Diagram 4">
            <a:extLst>
              <a:ext uri="{FF2B5EF4-FFF2-40B4-BE49-F238E27FC236}">
                <a16:creationId xmlns:a16="http://schemas.microsoft.com/office/drawing/2014/main" id="{33FF8192-8BBD-4A6A-87C3-26E4BD0E3D14}"/>
              </a:ext>
            </a:extLst>
          </p:cNvPr>
          <p:cNvGraphicFramePr/>
          <p:nvPr>
            <p:extLst>
              <p:ext uri="{D42A27DB-BD31-4B8C-83A1-F6EECF244321}">
                <p14:modId xmlns:p14="http://schemas.microsoft.com/office/powerpoint/2010/main" val="4246109338"/>
              </p:ext>
            </p:extLst>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Group 7">
            <a:extLst>
              <a:ext uri="{FF2B5EF4-FFF2-40B4-BE49-F238E27FC236}">
                <a16:creationId xmlns:a16="http://schemas.microsoft.com/office/drawing/2014/main" id="{B0528639-C6B9-4FFC-AC41-A7147AF07294}"/>
              </a:ext>
            </a:extLst>
          </p:cNvPr>
          <p:cNvGrpSpPr/>
          <p:nvPr/>
        </p:nvGrpSpPr>
        <p:grpSpPr>
          <a:xfrm>
            <a:off x="2012476" y="5116665"/>
            <a:ext cx="475488" cy="475488"/>
            <a:chOff x="4218432" y="534416"/>
            <a:chExt cx="475488" cy="475488"/>
          </a:xfrm>
        </p:grpSpPr>
        <p:sp>
          <p:nvSpPr>
            <p:cNvPr id="9" name="Arrow: Down 8">
              <a:extLst>
                <a:ext uri="{FF2B5EF4-FFF2-40B4-BE49-F238E27FC236}">
                  <a16:creationId xmlns:a16="http://schemas.microsoft.com/office/drawing/2014/main" id="{C3B753B4-0548-4D08-BB97-AB83A58CFBFE}"/>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Arrow: Down 4">
              <a:extLst>
                <a:ext uri="{FF2B5EF4-FFF2-40B4-BE49-F238E27FC236}">
                  <a16:creationId xmlns:a16="http://schemas.microsoft.com/office/drawing/2014/main" id="{41B5C335-3C40-4B90-8D03-FA59FEF07DC0}"/>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14" name="TextBox 13">
            <a:extLst>
              <a:ext uri="{FF2B5EF4-FFF2-40B4-BE49-F238E27FC236}">
                <a16:creationId xmlns:a16="http://schemas.microsoft.com/office/drawing/2014/main" id="{532C7570-BE48-4914-B1DD-9F52333C1C55}"/>
              </a:ext>
            </a:extLst>
          </p:cNvPr>
          <p:cNvSpPr txBox="1"/>
          <p:nvPr/>
        </p:nvSpPr>
        <p:spPr>
          <a:xfrm>
            <a:off x="1534603" y="5669237"/>
            <a:ext cx="1455088" cy="369332"/>
          </a:xfrm>
          <a:prstGeom prst="rect">
            <a:avLst/>
          </a:prstGeom>
          <a:noFill/>
        </p:spPr>
        <p:txBody>
          <a:bodyPr wrap="square" rtlCol="0">
            <a:spAutoFit/>
          </a:bodyPr>
          <a:lstStyle/>
          <a:p>
            <a:r>
              <a:rPr lang="en-US" dirty="0"/>
              <a:t>Classification</a:t>
            </a:r>
          </a:p>
        </p:txBody>
      </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r>
              <a:rPr lang="en-US" dirty="0"/>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r>
              <a:rPr lang="en-US" dirty="0"/>
              <a:t>Recognition:</a:t>
            </a:r>
          </a:p>
        </p:txBody>
      </p:sp>
      <p:grpSp>
        <p:nvGrpSpPr>
          <p:cNvPr id="17" name="Group 16">
            <a:extLst>
              <a:ext uri="{FF2B5EF4-FFF2-40B4-BE49-F238E27FC236}">
                <a16:creationId xmlns:a16="http://schemas.microsoft.com/office/drawing/2014/main" id="{01193304-F78E-4AF9-8387-D7F876CA8AEE}"/>
              </a:ext>
            </a:extLst>
          </p:cNvPr>
          <p:cNvGrpSpPr/>
          <p:nvPr/>
        </p:nvGrpSpPr>
        <p:grpSpPr>
          <a:xfrm>
            <a:off x="5593213" y="5116665"/>
            <a:ext cx="475488" cy="475488"/>
            <a:chOff x="4218432" y="534416"/>
            <a:chExt cx="475488" cy="475488"/>
          </a:xfrm>
        </p:grpSpPr>
        <p:sp>
          <p:nvSpPr>
            <p:cNvPr id="18" name="Arrow: Down 17">
              <a:extLst>
                <a:ext uri="{FF2B5EF4-FFF2-40B4-BE49-F238E27FC236}">
                  <a16:creationId xmlns:a16="http://schemas.microsoft.com/office/drawing/2014/main" id="{229141B4-6B93-43C4-99DD-02EFD280EFBD}"/>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Arrow: Down 4">
              <a:extLst>
                <a:ext uri="{FF2B5EF4-FFF2-40B4-BE49-F238E27FC236}">
                  <a16:creationId xmlns:a16="http://schemas.microsoft.com/office/drawing/2014/main" id="{D04EFE17-ABAB-40E1-A96D-12194159CDA7}"/>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20" name="TextBox 19">
            <a:extLst>
              <a:ext uri="{FF2B5EF4-FFF2-40B4-BE49-F238E27FC236}">
                <a16:creationId xmlns:a16="http://schemas.microsoft.com/office/drawing/2014/main" id="{98EE56AA-1E54-4F6C-80E3-E6DF8BC47C92}"/>
              </a:ext>
            </a:extLst>
          </p:cNvPr>
          <p:cNvSpPr txBox="1"/>
          <p:nvPr/>
        </p:nvSpPr>
        <p:spPr>
          <a:xfrm>
            <a:off x="6742706" y="1940118"/>
            <a:ext cx="2282025" cy="369332"/>
          </a:xfrm>
          <a:prstGeom prst="rect">
            <a:avLst/>
          </a:prstGeom>
          <a:noFill/>
        </p:spPr>
        <p:txBody>
          <a:bodyPr wrap="square" rtlCol="0">
            <a:spAutoFit/>
          </a:bodyPr>
          <a:lstStyle/>
          <a:p>
            <a:r>
              <a:rPr lang="en-US" dirty="0"/>
              <a:t>Learned.</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742705" y="2779744"/>
            <a:ext cx="2282025" cy="369332"/>
          </a:xfrm>
          <a:prstGeom prst="rect">
            <a:avLst/>
          </a:prstGeom>
          <a:noFill/>
        </p:spPr>
        <p:txBody>
          <a:bodyPr wrap="square" rtlCol="0">
            <a:spAutoFit/>
          </a:bodyPr>
          <a:lstStyle/>
          <a:p>
            <a:r>
              <a:rPr lang="en-US" dirty="0"/>
              <a:t>Learned.</a:t>
            </a:r>
          </a:p>
        </p:txBody>
      </p:sp>
      <p:sp>
        <p:nvSpPr>
          <p:cNvPr id="22" name="TextBox 21">
            <a:extLst>
              <a:ext uri="{FF2B5EF4-FFF2-40B4-BE49-F238E27FC236}">
                <a16:creationId xmlns:a16="http://schemas.microsoft.com/office/drawing/2014/main" id="{69559563-D56E-4B59-9E62-BF88AC247B23}"/>
              </a:ext>
            </a:extLst>
          </p:cNvPr>
          <p:cNvSpPr txBox="1"/>
          <p:nvPr/>
        </p:nvSpPr>
        <p:spPr>
          <a:xfrm>
            <a:off x="6742705" y="3619370"/>
            <a:ext cx="2282025" cy="369332"/>
          </a:xfrm>
          <a:prstGeom prst="rect">
            <a:avLst/>
          </a:prstGeom>
          <a:noFill/>
        </p:spPr>
        <p:txBody>
          <a:bodyPr wrap="square" rtlCol="0">
            <a:spAutoFit/>
          </a:bodyPr>
          <a:lstStyle/>
          <a:p>
            <a:r>
              <a:rPr lang="en-US" dirty="0"/>
              <a:t>Learned.</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742705" y="4458996"/>
            <a:ext cx="2282025" cy="369332"/>
          </a:xfrm>
          <a:prstGeom prst="rect">
            <a:avLst/>
          </a:prstGeom>
          <a:noFill/>
        </p:spPr>
        <p:txBody>
          <a:bodyPr wrap="square" rtlCol="0">
            <a:spAutoFit/>
          </a:bodyPr>
          <a:lstStyle/>
          <a:p>
            <a:r>
              <a:rPr lang="en-US" dirty="0"/>
              <a:t>Learned.</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742704" y="1100492"/>
            <a:ext cx="2282025" cy="369332"/>
          </a:xfrm>
          <a:prstGeom prst="rect">
            <a:avLst/>
          </a:prstGeom>
          <a:noFill/>
        </p:spPr>
        <p:txBody>
          <a:bodyPr wrap="square" rtlCol="0">
            <a:spAutoFit/>
          </a:bodyPr>
          <a:lstStyle/>
          <a:p>
            <a:r>
              <a:rPr lang="en-US" dirty="0" err="1"/>
              <a:t>Captured+manual</a:t>
            </a:r>
            <a:r>
              <a:rPr lang="en-US" dirty="0"/>
              <a:t>.</a:t>
            </a:r>
          </a:p>
        </p:txBody>
      </p:sp>
      <p:sp>
        <p:nvSpPr>
          <p:cNvPr id="25" name="TextBox 24">
            <a:extLst>
              <a:ext uri="{FF2B5EF4-FFF2-40B4-BE49-F238E27FC236}">
                <a16:creationId xmlns:a16="http://schemas.microsoft.com/office/drawing/2014/main" id="{B048975A-0240-422C-8FEA-08EDD64BB18A}"/>
              </a:ext>
            </a:extLst>
          </p:cNvPr>
          <p:cNvSpPr txBox="1"/>
          <p:nvPr/>
        </p:nvSpPr>
        <p:spPr>
          <a:xfrm>
            <a:off x="5078677" y="5669237"/>
            <a:ext cx="1504559" cy="369332"/>
          </a:xfrm>
          <a:prstGeom prst="rect">
            <a:avLst/>
          </a:prstGeom>
          <a:noFill/>
        </p:spPr>
        <p:txBody>
          <a:bodyPr wrap="square" rtlCol="0">
            <a:spAutoFit/>
          </a:bodyPr>
          <a:lstStyle/>
          <a:p>
            <a:r>
              <a:rPr lang="en-US" dirty="0"/>
              <a:t>Segmentation</a:t>
            </a:r>
          </a:p>
        </p:txBody>
      </p:sp>
      <p:sp>
        <p:nvSpPr>
          <p:cNvPr id="3" name="Right Brace 2">
            <a:extLst>
              <a:ext uri="{FF2B5EF4-FFF2-40B4-BE49-F238E27FC236}">
                <a16:creationId xmlns:a16="http://schemas.microsoft.com/office/drawing/2014/main" id="{BEFA9609-DB40-4AF6-946D-B16DF5856DB8}"/>
              </a:ext>
            </a:extLst>
          </p:cNvPr>
          <p:cNvSpPr/>
          <p:nvPr/>
        </p:nvSpPr>
        <p:spPr>
          <a:xfrm>
            <a:off x="7704814" y="1773141"/>
            <a:ext cx="556591" cy="32664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TextBox 25">
            <a:extLst>
              <a:ext uri="{FF2B5EF4-FFF2-40B4-BE49-F238E27FC236}">
                <a16:creationId xmlns:a16="http://schemas.microsoft.com/office/drawing/2014/main" id="{417B93FC-94E1-4FB1-96B1-12DB97317218}"/>
              </a:ext>
            </a:extLst>
          </p:cNvPr>
          <p:cNvSpPr txBox="1"/>
          <p:nvPr/>
        </p:nvSpPr>
        <p:spPr>
          <a:xfrm>
            <a:off x="7979134" y="3348218"/>
            <a:ext cx="1192696" cy="646331"/>
          </a:xfrm>
          <a:prstGeom prst="rect">
            <a:avLst/>
          </a:prstGeom>
          <a:noFill/>
        </p:spPr>
        <p:txBody>
          <a:bodyPr wrap="square" rtlCol="0">
            <a:spAutoFit/>
          </a:bodyPr>
          <a:lstStyle/>
          <a:p>
            <a:r>
              <a:rPr lang="en-US" dirty="0"/>
              <a:t>End to end learning!</a:t>
            </a:r>
          </a:p>
        </p:txBody>
      </p:sp>
    </p:spTree>
    <p:extLst>
      <p:ext uri="{BB962C8B-B14F-4D97-AF65-F5344CB8AC3E}">
        <p14:creationId xmlns:p14="http://schemas.microsoft.com/office/powerpoint/2010/main" val="190784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6"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2AFD-56F8-4B8F-A1B4-F76806B60D2F}"/>
              </a:ext>
            </a:extLst>
          </p:cNvPr>
          <p:cNvSpPr>
            <a:spLocks noGrp="1"/>
          </p:cNvSpPr>
          <p:nvPr>
            <p:ph type="title"/>
          </p:nvPr>
        </p:nvSpPr>
        <p:spPr>
          <a:xfrm>
            <a:off x="457200" y="95416"/>
            <a:ext cx="8229600" cy="803081"/>
          </a:xfrm>
        </p:spPr>
        <p:txBody>
          <a:bodyPr/>
          <a:lstStyle/>
          <a:p>
            <a:r>
              <a:rPr lang="en-US" sz="3600" dirty="0"/>
              <a:t>Well if we can do that, then what about…</a:t>
            </a:r>
          </a:p>
        </p:txBody>
      </p:sp>
      <p:graphicFrame>
        <p:nvGraphicFramePr>
          <p:cNvPr id="5" name="Diagram 4">
            <a:extLst>
              <a:ext uri="{FF2B5EF4-FFF2-40B4-BE49-F238E27FC236}">
                <a16:creationId xmlns:a16="http://schemas.microsoft.com/office/drawing/2014/main" id="{33FF8192-8BBD-4A6A-87C3-26E4BD0E3D14}"/>
              </a:ext>
            </a:extLst>
          </p:cNvPr>
          <p:cNvGraphicFramePr/>
          <p:nvPr>
            <p:extLst>
              <p:ext uri="{D42A27DB-BD31-4B8C-83A1-F6EECF244321}">
                <p14:modId xmlns:p14="http://schemas.microsoft.com/office/powerpoint/2010/main" val="1327975568"/>
              </p:ext>
            </p:extLst>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Group 7">
            <a:extLst>
              <a:ext uri="{FF2B5EF4-FFF2-40B4-BE49-F238E27FC236}">
                <a16:creationId xmlns:a16="http://schemas.microsoft.com/office/drawing/2014/main" id="{B0528639-C6B9-4FFC-AC41-A7147AF07294}"/>
              </a:ext>
            </a:extLst>
          </p:cNvPr>
          <p:cNvGrpSpPr/>
          <p:nvPr/>
        </p:nvGrpSpPr>
        <p:grpSpPr>
          <a:xfrm>
            <a:off x="2012476" y="5116665"/>
            <a:ext cx="475488" cy="475488"/>
            <a:chOff x="4218432" y="534416"/>
            <a:chExt cx="475488" cy="475488"/>
          </a:xfrm>
        </p:grpSpPr>
        <p:sp>
          <p:nvSpPr>
            <p:cNvPr id="9" name="Arrow: Down 8">
              <a:extLst>
                <a:ext uri="{FF2B5EF4-FFF2-40B4-BE49-F238E27FC236}">
                  <a16:creationId xmlns:a16="http://schemas.microsoft.com/office/drawing/2014/main" id="{C3B753B4-0548-4D08-BB97-AB83A58CFBFE}"/>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Arrow: Down 4">
              <a:extLst>
                <a:ext uri="{FF2B5EF4-FFF2-40B4-BE49-F238E27FC236}">
                  <a16:creationId xmlns:a16="http://schemas.microsoft.com/office/drawing/2014/main" id="{41B5C335-3C40-4B90-8D03-FA59FEF07DC0}"/>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14" name="TextBox 13">
            <a:extLst>
              <a:ext uri="{FF2B5EF4-FFF2-40B4-BE49-F238E27FC236}">
                <a16:creationId xmlns:a16="http://schemas.microsoft.com/office/drawing/2014/main" id="{532C7570-BE48-4914-B1DD-9F52333C1C55}"/>
              </a:ext>
            </a:extLst>
          </p:cNvPr>
          <p:cNvSpPr txBox="1"/>
          <p:nvPr/>
        </p:nvSpPr>
        <p:spPr>
          <a:xfrm>
            <a:off x="1534603" y="5669237"/>
            <a:ext cx="1455088" cy="369332"/>
          </a:xfrm>
          <a:prstGeom prst="rect">
            <a:avLst/>
          </a:prstGeom>
          <a:noFill/>
        </p:spPr>
        <p:txBody>
          <a:bodyPr wrap="square" rtlCol="0">
            <a:spAutoFit/>
          </a:bodyPr>
          <a:lstStyle/>
          <a:p>
            <a:r>
              <a:rPr lang="en-US" dirty="0"/>
              <a:t>Classification</a:t>
            </a:r>
          </a:p>
        </p:txBody>
      </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r>
              <a:rPr lang="en-US" dirty="0"/>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r>
              <a:rPr lang="en-US" dirty="0"/>
              <a:t>Recognition:</a:t>
            </a:r>
          </a:p>
        </p:txBody>
      </p:sp>
      <p:grpSp>
        <p:nvGrpSpPr>
          <p:cNvPr id="17" name="Group 16">
            <a:extLst>
              <a:ext uri="{FF2B5EF4-FFF2-40B4-BE49-F238E27FC236}">
                <a16:creationId xmlns:a16="http://schemas.microsoft.com/office/drawing/2014/main" id="{01193304-F78E-4AF9-8387-D7F876CA8AEE}"/>
              </a:ext>
            </a:extLst>
          </p:cNvPr>
          <p:cNvGrpSpPr/>
          <p:nvPr/>
        </p:nvGrpSpPr>
        <p:grpSpPr>
          <a:xfrm>
            <a:off x="5593213" y="5116665"/>
            <a:ext cx="475488" cy="475488"/>
            <a:chOff x="4218432" y="534416"/>
            <a:chExt cx="475488" cy="475488"/>
          </a:xfrm>
        </p:grpSpPr>
        <p:sp>
          <p:nvSpPr>
            <p:cNvPr id="18" name="Arrow: Down 17">
              <a:extLst>
                <a:ext uri="{FF2B5EF4-FFF2-40B4-BE49-F238E27FC236}">
                  <a16:creationId xmlns:a16="http://schemas.microsoft.com/office/drawing/2014/main" id="{229141B4-6B93-43C4-99DD-02EFD280EFBD}"/>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Arrow: Down 4">
              <a:extLst>
                <a:ext uri="{FF2B5EF4-FFF2-40B4-BE49-F238E27FC236}">
                  <a16:creationId xmlns:a16="http://schemas.microsoft.com/office/drawing/2014/main" id="{D04EFE17-ABAB-40E1-A96D-12194159CDA7}"/>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20" name="TextBox 19">
            <a:extLst>
              <a:ext uri="{FF2B5EF4-FFF2-40B4-BE49-F238E27FC236}">
                <a16:creationId xmlns:a16="http://schemas.microsoft.com/office/drawing/2014/main" id="{98EE56AA-1E54-4F6C-80E3-E6DF8BC47C92}"/>
              </a:ext>
            </a:extLst>
          </p:cNvPr>
          <p:cNvSpPr txBox="1"/>
          <p:nvPr/>
        </p:nvSpPr>
        <p:spPr>
          <a:xfrm>
            <a:off x="6742706" y="1940118"/>
            <a:ext cx="2282025" cy="369332"/>
          </a:xfrm>
          <a:prstGeom prst="rect">
            <a:avLst/>
          </a:prstGeom>
          <a:noFill/>
        </p:spPr>
        <p:txBody>
          <a:bodyPr wrap="square" rtlCol="0">
            <a:spAutoFit/>
          </a:bodyPr>
          <a:lstStyle/>
          <a:p>
            <a:r>
              <a:rPr lang="en-US" dirty="0"/>
              <a:t>Learned.</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742705" y="2779744"/>
            <a:ext cx="2282025" cy="369332"/>
          </a:xfrm>
          <a:prstGeom prst="rect">
            <a:avLst/>
          </a:prstGeom>
          <a:noFill/>
        </p:spPr>
        <p:txBody>
          <a:bodyPr wrap="square" rtlCol="0">
            <a:spAutoFit/>
          </a:bodyPr>
          <a:lstStyle/>
          <a:p>
            <a:r>
              <a:rPr lang="en-US" dirty="0"/>
              <a:t>Learned.</a:t>
            </a:r>
          </a:p>
        </p:txBody>
      </p:sp>
      <p:sp>
        <p:nvSpPr>
          <p:cNvPr id="22" name="TextBox 21">
            <a:extLst>
              <a:ext uri="{FF2B5EF4-FFF2-40B4-BE49-F238E27FC236}">
                <a16:creationId xmlns:a16="http://schemas.microsoft.com/office/drawing/2014/main" id="{69559563-D56E-4B59-9E62-BF88AC247B23}"/>
              </a:ext>
            </a:extLst>
          </p:cNvPr>
          <p:cNvSpPr txBox="1"/>
          <p:nvPr/>
        </p:nvSpPr>
        <p:spPr>
          <a:xfrm>
            <a:off x="6742705" y="3619370"/>
            <a:ext cx="2282025" cy="369332"/>
          </a:xfrm>
          <a:prstGeom prst="rect">
            <a:avLst/>
          </a:prstGeom>
          <a:noFill/>
        </p:spPr>
        <p:txBody>
          <a:bodyPr wrap="square" rtlCol="0">
            <a:spAutoFit/>
          </a:bodyPr>
          <a:lstStyle/>
          <a:p>
            <a:r>
              <a:rPr lang="en-US" dirty="0"/>
              <a:t>Learned.</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742705" y="4458996"/>
            <a:ext cx="2282025" cy="369332"/>
          </a:xfrm>
          <a:prstGeom prst="rect">
            <a:avLst/>
          </a:prstGeom>
          <a:noFill/>
        </p:spPr>
        <p:txBody>
          <a:bodyPr wrap="square" rtlCol="0">
            <a:spAutoFit/>
          </a:bodyPr>
          <a:lstStyle/>
          <a:p>
            <a:r>
              <a:rPr lang="en-US" dirty="0"/>
              <a:t>Learned.</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742704" y="1100492"/>
            <a:ext cx="2282025" cy="369332"/>
          </a:xfrm>
          <a:prstGeom prst="rect">
            <a:avLst/>
          </a:prstGeom>
          <a:noFill/>
        </p:spPr>
        <p:txBody>
          <a:bodyPr wrap="square" rtlCol="0">
            <a:spAutoFit/>
          </a:bodyPr>
          <a:lstStyle/>
          <a:p>
            <a:r>
              <a:rPr lang="en-US" dirty="0" err="1"/>
              <a:t>Captured+no</a:t>
            </a:r>
            <a:r>
              <a:rPr lang="en-US" dirty="0"/>
              <a:t> labels.</a:t>
            </a:r>
          </a:p>
        </p:txBody>
      </p:sp>
      <p:sp>
        <p:nvSpPr>
          <p:cNvPr id="25" name="TextBox 24">
            <a:extLst>
              <a:ext uri="{FF2B5EF4-FFF2-40B4-BE49-F238E27FC236}">
                <a16:creationId xmlns:a16="http://schemas.microsoft.com/office/drawing/2014/main" id="{B048975A-0240-422C-8FEA-08EDD64BB18A}"/>
              </a:ext>
            </a:extLst>
          </p:cNvPr>
          <p:cNvSpPr txBox="1"/>
          <p:nvPr/>
        </p:nvSpPr>
        <p:spPr>
          <a:xfrm>
            <a:off x="5078677" y="5669237"/>
            <a:ext cx="1504559" cy="369332"/>
          </a:xfrm>
          <a:prstGeom prst="rect">
            <a:avLst/>
          </a:prstGeom>
          <a:noFill/>
        </p:spPr>
        <p:txBody>
          <a:bodyPr wrap="square" rtlCol="0">
            <a:spAutoFit/>
          </a:bodyPr>
          <a:lstStyle/>
          <a:p>
            <a:r>
              <a:rPr lang="en-US" dirty="0"/>
              <a:t>Segmentation</a:t>
            </a:r>
          </a:p>
        </p:txBody>
      </p:sp>
      <p:sp>
        <p:nvSpPr>
          <p:cNvPr id="3" name="Right Brace 2">
            <a:extLst>
              <a:ext uri="{FF2B5EF4-FFF2-40B4-BE49-F238E27FC236}">
                <a16:creationId xmlns:a16="http://schemas.microsoft.com/office/drawing/2014/main" id="{BEFA9609-DB40-4AF6-946D-B16DF5856DB8}"/>
              </a:ext>
            </a:extLst>
          </p:cNvPr>
          <p:cNvSpPr/>
          <p:nvPr/>
        </p:nvSpPr>
        <p:spPr>
          <a:xfrm>
            <a:off x="7704814" y="1773141"/>
            <a:ext cx="556591" cy="32664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45F37C68-5D4C-4E55-9297-FEC8DEE33076}"/>
              </a:ext>
            </a:extLst>
          </p:cNvPr>
          <p:cNvSpPr txBox="1"/>
          <p:nvPr/>
        </p:nvSpPr>
        <p:spPr>
          <a:xfrm>
            <a:off x="7979134" y="3348218"/>
            <a:ext cx="1192696" cy="646331"/>
          </a:xfrm>
          <a:prstGeom prst="rect">
            <a:avLst/>
          </a:prstGeom>
          <a:noFill/>
        </p:spPr>
        <p:txBody>
          <a:bodyPr wrap="square" rtlCol="0">
            <a:spAutoFit/>
          </a:bodyPr>
          <a:lstStyle/>
          <a:p>
            <a:r>
              <a:rPr lang="en-US" dirty="0"/>
              <a:t>End to end learning!</a:t>
            </a:r>
          </a:p>
        </p:txBody>
      </p:sp>
      <p:sp>
        <p:nvSpPr>
          <p:cNvPr id="6" name="TextBox 5">
            <a:extLst>
              <a:ext uri="{FF2B5EF4-FFF2-40B4-BE49-F238E27FC236}">
                <a16:creationId xmlns:a16="http://schemas.microsoft.com/office/drawing/2014/main" id="{1FA7091D-4194-4A37-B860-DBE591DE2823}"/>
              </a:ext>
            </a:extLst>
          </p:cNvPr>
          <p:cNvSpPr txBox="1"/>
          <p:nvPr/>
        </p:nvSpPr>
        <p:spPr>
          <a:xfrm>
            <a:off x="7684936" y="3149076"/>
            <a:ext cx="1558455" cy="307777"/>
          </a:xfrm>
          <a:prstGeom prst="rect">
            <a:avLst/>
          </a:prstGeom>
          <a:noFill/>
        </p:spPr>
        <p:txBody>
          <a:bodyPr wrap="square" rtlCol="0">
            <a:spAutoFit/>
          </a:bodyPr>
          <a:lstStyle/>
          <a:p>
            <a:r>
              <a:rPr lang="en-US" sz="1400" i="1" dirty="0">
                <a:solidFill>
                  <a:srgbClr val="FF0000"/>
                </a:solidFill>
                <a:latin typeface="Segoe Script" panose="030B0504020000000003" pitchFamily="66" charset="0"/>
              </a:rPr>
              <a:t>Unsupervised</a:t>
            </a:r>
          </a:p>
        </p:txBody>
      </p:sp>
    </p:spTree>
    <p:extLst>
      <p:ext uri="{BB962C8B-B14F-4D97-AF65-F5344CB8AC3E}">
        <p14:creationId xmlns:p14="http://schemas.microsoft.com/office/powerpoint/2010/main" val="379861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Goals</a:t>
            </a:r>
          </a:p>
        </p:txBody>
      </p:sp>
      <p:sp>
        <p:nvSpPr>
          <p:cNvPr id="5" name="Content Placeholder 4"/>
          <p:cNvSpPr>
            <a:spLocks noGrp="1"/>
          </p:cNvSpPr>
          <p:nvPr>
            <p:ph idx="1"/>
          </p:nvPr>
        </p:nvSpPr>
        <p:spPr>
          <a:xfrm>
            <a:off x="628649" y="1825625"/>
            <a:ext cx="7996735" cy="4351338"/>
          </a:xfrm>
        </p:spPr>
        <p:txBody>
          <a:bodyPr>
            <a:normAutofit fontScale="92500"/>
          </a:bodyPr>
          <a:lstStyle/>
          <a:p>
            <a:pPr marL="0" indent="0" algn="ctr">
              <a:buNone/>
            </a:pPr>
            <a:r>
              <a:rPr lang="en-US" dirty="0"/>
              <a:t>Build a classifier which is more powerful </a:t>
            </a:r>
            <a:br>
              <a:rPr lang="en-US" dirty="0"/>
            </a:br>
            <a:r>
              <a:rPr lang="en-US" dirty="0"/>
              <a:t>at representing complex functions </a:t>
            </a:r>
            <a:br>
              <a:rPr lang="en-US" dirty="0"/>
            </a:br>
            <a:r>
              <a:rPr lang="en-US" i="1" dirty="0"/>
              <a:t>and </a:t>
            </a:r>
            <a:r>
              <a:rPr lang="en-US" dirty="0"/>
              <a:t>more suited to the learning problem.</a:t>
            </a:r>
            <a:endParaRPr lang="en-US" i="1" dirty="0"/>
          </a:p>
          <a:p>
            <a:endParaRPr lang="en-US" dirty="0"/>
          </a:p>
          <a:p>
            <a:pPr marL="0" indent="0">
              <a:buNone/>
            </a:pPr>
            <a:r>
              <a:rPr lang="en-US" dirty="0"/>
              <a:t>What does this mean?</a:t>
            </a:r>
          </a:p>
          <a:p>
            <a:pPr marL="0" indent="0">
              <a:buNone/>
            </a:pPr>
            <a:r>
              <a:rPr lang="en-US" dirty="0"/>
              <a:t>1. Assume that the </a:t>
            </a:r>
            <a:r>
              <a:rPr lang="en-US" i="1" dirty="0"/>
              <a:t>underlying data generating function </a:t>
            </a:r>
            <a:r>
              <a:rPr lang="en-US" dirty="0"/>
              <a:t>relies on a composition of factors in a hierarchy.</a:t>
            </a:r>
          </a:p>
          <a:p>
            <a:pPr marL="0" indent="0" algn="ctr">
              <a:buNone/>
            </a:pPr>
            <a:endParaRPr lang="en-US" i="1" dirty="0"/>
          </a:p>
          <a:p>
            <a:pPr marL="0" indent="0" algn="ctr">
              <a:buNone/>
            </a:pPr>
            <a:r>
              <a:rPr lang="en-US" dirty="0"/>
              <a:t>Dependencies between regions in feature space</a:t>
            </a:r>
            <a:br>
              <a:rPr lang="en-US" dirty="0"/>
            </a:br>
            <a:r>
              <a:rPr lang="en-US" dirty="0"/>
              <a:t>= factor composition</a:t>
            </a:r>
          </a:p>
        </p:txBody>
      </p:sp>
    </p:spTree>
    <p:extLst>
      <p:ext uri="{BB962C8B-B14F-4D97-AF65-F5344CB8AC3E}">
        <p14:creationId xmlns:p14="http://schemas.microsoft.com/office/powerpoint/2010/main" val="418404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animEffect transition="in" filter="fade">
                                      <p:cBhvr>
                                        <p:cTn id="15"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pic>
        <p:nvPicPr>
          <p:cNvPr id="7170" name="Picture 2" descr="http://neuralnetworksanddeeplearning.com/images/tikz14.png"/>
          <p:cNvPicPr>
            <a:picLocks noChangeAspect="1" noChangeArrowheads="1"/>
          </p:cNvPicPr>
          <p:nvPr/>
        </p:nvPicPr>
        <p:blipFill rotWithShape="1">
          <a:blip r:embed="rId3">
            <a:extLst>
              <a:ext uri="{28A0092B-C50C-407E-A947-70E740481C1C}">
                <a14:useLocalDpi xmlns:a14="http://schemas.microsoft.com/office/drawing/2010/main" val="0"/>
              </a:ext>
            </a:extLst>
          </a:blip>
          <a:srcRect l="22968"/>
          <a:stretch/>
        </p:blipFill>
        <p:spPr bwMode="auto">
          <a:xfrm>
            <a:off x="3603009" y="1690689"/>
            <a:ext cx="5164220" cy="448759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a:cxnSpLocks/>
          </p:cNvCxnSpPr>
          <p:nvPr/>
        </p:nvCxnSpPr>
        <p:spPr>
          <a:xfrm flipV="1">
            <a:off x="2487376" y="2060812"/>
            <a:ext cx="1115633" cy="1747673"/>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cxnSpLocks/>
          </p:cNvCxnSpPr>
          <p:nvPr/>
        </p:nvCxnSpPr>
        <p:spPr>
          <a:xfrm flipV="1">
            <a:off x="2487376" y="3016155"/>
            <a:ext cx="1142928" cy="79233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a:endCxn id="7170" idx="1"/>
          </p:cNvCxnSpPr>
          <p:nvPr/>
        </p:nvCxnSpPr>
        <p:spPr>
          <a:xfrm>
            <a:off x="2487376" y="3808485"/>
            <a:ext cx="1129281" cy="12207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p:cNvCxnSpPr>
          <p:nvPr/>
        </p:nvCxnSpPr>
        <p:spPr>
          <a:xfrm>
            <a:off x="2487376" y="3808485"/>
            <a:ext cx="1129281" cy="103647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a:off x="2487376" y="3808485"/>
            <a:ext cx="1142928" cy="1964518"/>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746" y="2662832"/>
            <a:ext cx="1828320" cy="2257185"/>
          </a:xfrm>
          <a:prstGeom prst="rect">
            <a:avLst/>
          </a:prstGeom>
        </p:spPr>
      </p:pic>
      <p:sp>
        <p:nvSpPr>
          <p:cNvPr id="17" name="TextBox 16"/>
          <p:cNvSpPr txBox="1"/>
          <p:nvPr/>
        </p:nvSpPr>
        <p:spPr>
          <a:xfrm>
            <a:off x="6244683" y="6488668"/>
            <a:ext cx="2912112" cy="369332"/>
          </a:xfrm>
          <a:prstGeom prst="rect">
            <a:avLst/>
          </a:prstGeom>
          <a:noFill/>
        </p:spPr>
        <p:txBody>
          <a:bodyPr wrap="square" rtlCol="0">
            <a:spAutoFit/>
          </a:bodyPr>
          <a:lstStyle/>
          <a:p>
            <a:r>
              <a:rPr lang="en-US" dirty="0">
                <a:solidFill>
                  <a:schemeClr val="bg1">
                    <a:lumMod val="50000"/>
                  </a:schemeClr>
                </a:solidFill>
              </a:rPr>
              <a:t>Nielsen, National Geographic</a:t>
            </a:r>
          </a:p>
        </p:txBody>
      </p:sp>
    </p:spTree>
    <p:extLst>
      <p:ext uri="{BB962C8B-B14F-4D97-AF65-F5344CB8AC3E}">
        <p14:creationId xmlns:p14="http://schemas.microsoft.com/office/powerpoint/2010/main" val="8389738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pic>
        <p:nvPicPr>
          <p:cNvPr id="9218" name="Picture 2" descr="http://neuralnetworksanddeeplearning.com/images/tikz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387" y="1908626"/>
            <a:ext cx="6789226" cy="27179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0261" t="34951" r="22451" b="42946"/>
          <a:stretch/>
        </p:blipFill>
        <p:spPr>
          <a:xfrm>
            <a:off x="1583568" y="3950813"/>
            <a:ext cx="1787429" cy="1787429"/>
          </a:xfrm>
          <a:prstGeom prst="rect">
            <a:avLst/>
          </a:prstGeom>
        </p:spPr>
      </p:pic>
      <p:sp>
        <p:nvSpPr>
          <p:cNvPr id="7" name="TextBox 6"/>
          <p:cNvSpPr txBox="1"/>
          <p:nvPr/>
        </p:nvSpPr>
        <p:spPr>
          <a:xfrm>
            <a:off x="6244683" y="6488668"/>
            <a:ext cx="2912112" cy="369332"/>
          </a:xfrm>
          <a:prstGeom prst="rect">
            <a:avLst/>
          </a:prstGeom>
          <a:noFill/>
        </p:spPr>
        <p:txBody>
          <a:bodyPr wrap="square" rtlCol="0">
            <a:spAutoFit/>
          </a:bodyPr>
          <a:lstStyle/>
          <a:p>
            <a:r>
              <a:rPr lang="en-US" dirty="0">
                <a:solidFill>
                  <a:schemeClr val="bg1">
                    <a:lumMod val="50000"/>
                  </a:schemeClr>
                </a:solidFill>
              </a:rPr>
              <a:t>Nielsen, National Geographic</a:t>
            </a:r>
          </a:p>
        </p:txBody>
      </p:sp>
    </p:spTree>
    <p:extLst>
      <p:ext uri="{BB962C8B-B14F-4D97-AF65-F5344CB8AC3E}">
        <p14:creationId xmlns:p14="http://schemas.microsoft.com/office/powerpoint/2010/main" val="27202267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534769" y="3081175"/>
            <a:ext cx="4106970" cy="3578931"/>
          </a:xfrm>
          <a:prstGeom prst="rect">
            <a:avLst/>
          </a:prstGeom>
        </p:spPr>
      </p:pic>
      <p:sp>
        <p:nvSpPr>
          <p:cNvPr id="2" name="Title 1"/>
          <p:cNvSpPr>
            <a:spLocks noGrp="1"/>
          </p:cNvSpPr>
          <p:nvPr>
            <p:ph type="title"/>
          </p:nvPr>
        </p:nvSpPr>
        <p:spPr/>
        <p:txBody>
          <a:bodyPr/>
          <a:lstStyle/>
          <a:p>
            <a:r>
              <a:rPr lang="en-US" dirty="0"/>
              <a:t>Non-linear spaces - </a:t>
            </a:r>
            <a:r>
              <a:rPr lang="en-US" dirty="0" err="1"/>
              <a:t>separability</a:t>
            </a:r>
            <a:endParaRPr lang="en-US" dirty="0"/>
          </a:p>
        </p:txBody>
      </p:sp>
      <p:sp>
        <p:nvSpPr>
          <p:cNvPr id="3" name="Content Placeholder 2"/>
          <p:cNvSpPr>
            <a:spLocks noGrp="1"/>
          </p:cNvSpPr>
          <p:nvPr>
            <p:ph idx="1"/>
          </p:nvPr>
        </p:nvSpPr>
        <p:spPr/>
        <p:txBody>
          <a:bodyPr/>
          <a:lstStyle/>
          <a:p>
            <a:pPr marL="0" indent="0">
              <a:buNone/>
            </a:pPr>
            <a:r>
              <a:rPr lang="en-US" i="1" dirty="0"/>
              <a:t>Composition</a:t>
            </a:r>
            <a:r>
              <a:rPr lang="en-US" dirty="0"/>
              <a:t> of linear functions can represent </a:t>
            </a:r>
            <a:br>
              <a:rPr lang="en-US" dirty="0"/>
            </a:br>
            <a:r>
              <a:rPr lang="en-US" dirty="0"/>
              <a:t>more complex functions.</a:t>
            </a:r>
          </a:p>
        </p:txBody>
      </p:sp>
      <p:sp>
        <p:nvSpPr>
          <p:cNvPr id="4" name="TextBox 3"/>
          <p:cNvSpPr txBox="1"/>
          <p:nvPr/>
        </p:nvSpPr>
        <p:spPr>
          <a:xfrm>
            <a:off x="7951485" y="6488668"/>
            <a:ext cx="1337481" cy="369332"/>
          </a:xfrm>
          <a:prstGeom prst="rect">
            <a:avLst/>
          </a:prstGeom>
          <a:noFill/>
        </p:spPr>
        <p:txBody>
          <a:bodyPr wrap="square" rtlCol="0">
            <a:spAutoFit/>
          </a:bodyPr>
          <a:lstStyle/>
          <a:p>
            <a:r>
              <a:rPr lang="en-US" dirty="0">
                <a:solidFill>
                  <a:schemeClr val="bg1">
                    <a:lumMod val="50000"/>
                  </a:schemeClr>
                </a:solidFill>
              </a:rPr>
              <a:t>Kawaguchi </a:t>
            </a:r>
          </a:p>
        </p:txBody>
      </p:sp>
      <p:pic>
        <p:nvPicPr>
          <p:cNvPr id="11" name="Picture 10"/>
          <p:cNvPicPr>
            <a:picLocks noChangeAspect="1"/>
          </p:cNvPicPr>
          <p:nvPr/>
        </p:nvPicPr>
        <p:blipFill>
          <a:blip r:embed="rId4"/>
          <a:stretch>
            <a:fillRect/>
          </a:stretch>
        </p:blipFill>
        <p:spPr>
          <a:xfrm>
            <a:off x="636475" y="3225292"/>
            <a:ext cx="2336914" cy="2133238"/>
          </a:xfrm>
          <a:prstGeom prst="rect">
            <a:avLst/>
          </a:prstGeom>
        </p:spPr>
      </p:pic>
    </p:spTree>
    <p:extLst>
      <p:ext uri="{BB962C8B-B14F-4D97-AF65-F5344CB8AC3E}">
        <p14:creationId xmlns:p14="http://schemas.microsoft.com/office/powerpoint/2010/main" val="4702121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Goals</a:t>
            </a:r>
          </a:p>
        </p:txBody>
      </p:sp>
      <p:sp>
        <p:nvSpPr>
          <p:cNvPr id="5" name="Content Placeholder 4"/>
          <p:cNvSpPr>
            <a:spLocks noGrp="1"/>
          </p:cNvSpPr>
          <p:nvPr>
            <p:ph idx="1"/>
          </p:nvPr>
        </p:nvSpPr>
        <p:spPr>
          <a:xfrm>
            <a:off x="628649" y="1825624"/>
            <a:ext cx="7996735" cy="4770048"/>
          </a:xfrm>
        </p:spPr>
        <p:txBody>
          <a:bodyPr>
            <a:normAutofit fontScale="92500" lnSpcReduction="10000"/>
          </a:bodyPr>
          <a:lstStyle/>
          <a:p>
            <a:pPr marL="0" indent="0" algn="ctr">
              <a:buNone/>
            </a:pPr>
            <a:r>
              <a:rPr lang="en-US" dirty="0"/>
              <a:t>Build a classifier which is more powerful </a:t>
            </a:r>
            <a:br>
              <a:rPr lang="en-US" dirty="0"/>
            </a:br>
            <a:r>
              <a:rPr lang="en-US" dirty="0"/>
              <a:t>at representing complex functions </a:t>
            </a:r>
            <a:br>
              <a:rPr lang="en-US" dirty="0"/>
            </a:br>
            <a:r>
              <a:rPr lang="en-US" i="1" dirty="0"/>
              <a:t>and </a:t>
            </a:r>
            <a:r>
              <a:rPr lang="en-US" dirty="0"/>
              <a:t>more suited to the learning problem.</a:t>
            </a:r>
            <a:endParaRPr lang="en-US" i="1" dirty="0"/>
          </a:p>
          <a:p>
            <a:endParaRPr lang="en-US" dirty="0"/>
          </a:p>
          <a:p>
            <a:pPr marL="0" indent="0">
              <a:buNone/>
            </a:pPr>
            <a:r>
              <a:rPr lang="en-US" dirty="0"/>
              <a:t>What does this mean?</a:t>
            </a:r>
          </a:p>
          <a:p>
            <a:pPr marL="0" indent="0">
              <a:buNone/>
            </a:pPr>
            <a:r>
              <a:rPr lang="en-US" dirty="0"/>
              <a:t>1. Assume that the </a:t>
            </a:r>
            <a:r>
              <a:rPr lang="en-US" i="1" dirty="0"/>
              <a:t>underlying data generating function </a:t>
            </a:r>
            <a:r>
              <a:rPr lang="en-US" dirty="0"/>
              <a:t>relies on a composition of factors in a hierarchy.</a:t>
            </a:r>
          </a:p>
          <a:p>
            <a:pPr marL="0" indent="0">
              <a:buNone/>
            </a:pPr>
            <a:r>
              <a:rPr lang="en-US" dirty="0"/>
              <a:t>2. Learn a feature representation specific to the dataset.</a:t>
            </a:r>
          </a:p>
          <a:p>
            <a:pPr marL="0" indent="0" algn="ctr">
              <a:buNone/>
            </a:pPr>
            <a:endParaRPr lang="en-US" dirty="0"/>
          </a:p>
          <a:p>
            <a:pPr marL="0" indent="0" algn="ctr">
              <a:buNone/>
            </a:pPr>
            <a:r>
              <a:rPr lang="en-US" dirty="0"/>
              <a:t>10k/100k + data points + factor composition </a:t>
            </a:r>
            <a:br>
              <a:rPr lang="en-US" dirty="0"/>
            </a:br>
            <a:r>
              <a:rPr lang="en-US" dirty="0"/>
              <a:t>= sophisticated representation.</a:t>
            </a:r>
          </a:p>
          <a:p>
            <a:pPr marL="0" indent="0" algn="ctr">
              <a:buNone/>
            </a:pPr>
            <a:endParaRPr lang="en-US" dirty="0"/>
          </a:p>
          <a:p>
            <a:pPr marL="0" indent="0" algn="ctr">
              <a:buNone/>
            </a:pPr>
            <a:endParaRPr lang="en-US" i="1" dirty="0"/>
          </a:p>
        </p:txBody>
      </p:sp>
    </p:spTree>
    <p:extLst>
      <p:ext uri="{BB962C8B-B14F-4D97-AF65-F5344CB8AC3E}">
        <p14:creationId xmlns:p14="http://schemas.microsoft.com/office/powerpoint/2010/main" val="120233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500"/>
                                        <p:tgtEl>
                                          <p:spTgt spid="5">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6" end="6"/>
                                            </p:txEl>
                                          </p:spTgt>
                                        </p:tgtEl>
                                        <p:attrNameLst>
                                          <p:attrName>style.visibility</p:attrName>
                                        </p:attrNameLst>
                                      </p:cBhvr>
                                      <p:to>
                                        <p:strVal val="visible"/>
                                      </p:to>
                                    </p:set>
                                    <p:animEffect transition="in" filter="fade">
                                      <p:cBhvr>
                                        <p:cTn id="20"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67457" y="7938"/>
            <a:ext cx="9076544" cy="1016000"/>
          </a:xfrm>
        </p:spPr>
        <p:txBody>
          <a:bodyPr>
            <a:normAutofit/>
          </a:bodyPr>
          <a:lstStyle/>
          <a:p>
            <a:r>
              <a:rPr lang="en-US" sz="4000" dirty="0"/>
              <a:t>Reminder: Viola Jones Face Detector</a:t>
            </a:r>
          </a:p>
        </p:txBody>
      </p:sp>
      <p:sp>
        <p:nvSpPr>
          <p:cNvPr id="21507" name="Content Placeholder 2"/>
          <p:cNvSpPr>
            <a:spLocks noGrp="1"/>
          </p:cNvSpPr>
          <p:nvPr>
            <p:ph idx="4294967295"/>
          </p:nvPr>
        </p:nvSpPr>
        <p:spPr>
          <a:xfrm>
            <a:off x="717390" y="1357487"/>
            <a:ext cx="7772400" cy="565150"/>
          </a:xfrm>
        </p:spPr>
        <p:txBody>
          <a:bodyPr/>
          <a:lstStyle/>
          <a:p>
            <a:pPr marL="0" indent="0">
              <a:buNone/>
            </a:pPr>
            <a:r>
              <a:rPr lang="en-US" dirty="0"/>
              <a:t>Combine </a:t>
            </a:r>
            <a:r>
              <a:rPr lang="en-US" i="1" dirty="0"/>
              <a:t>thousands </a:t>
            </a:r>
            <a:r>
              <a:rPr lang="en-US" dirty="0"/>
              <a:t>of ‘weak classifiers’</a:t>
            </a:r>
          </a:p>
        </p:txBody>
      </p:sp>
      <p:sp>
        <p:nvSpPr>
          <p:cNvPr id="25" name="Rectangle 4"/>
          <p:cNvSpPr>
            <a:spLocks noChangeArrowheads="1"/>
          </p:cNvSpPr>
          <p:nvPr/>
        </p:nvSpPr>
        <p:spPr bwMode="auto">
          <a:xfrm>
            <a:off x="1098390" y="2508462"/>
            <a:ext cx="304800" cy="4572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6" name="Rectangle 5"/>
          <p:cNvSpPr>
            <a:spLocks noChangeArrowheads="1"/>
          </p:cNvSpPr>
          <p:nvPr/>
        </p:nvSpPr>
        <p:spPr bwMode="auto">
          <a:xfrm>
            <a:off x="793590" y="2508462"/>
            <a:ext cx="304800" cy="4572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7" name="Rectangle 10"/>
          <p:cNvSpPr>
            <a:spLocks noChangeArrowheads="1"/>
          </p:cNvSpPr>
          <p:nvPr/>
        </p:nvSpPr>
        <p:spPr bwMode="auto">
          <a:xfrm>
            <a:off x="1631790" y="2737062"/>
            <a:ext cx="1295400" cy="2286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8" name="Rectangle 11"/>
          <p:cNvSpPr>
            <a:spLocks noChangeArrowheads="1"/>
          </p:cNvSpPr>
          <p:nvPr/>
        </p:nvSpPr>
        <p:spPr bwMode="auto">
          <a:xfrm>
            <a:off x="1631790" y="2508462"/>
            <a:ext cx="1295400" cy="2286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9" name="Rectangle 12"/>
          <p:cNvSpPr>
            <a:spLocks noChangeArrowheads="1"/>
          </p:cNvSpPr>
          <p:nvPr/>
        </p:nvSpPr>
        <p:spPr bwMode="auto">
          <a:xfrm>
            <a:off x="3982158" y="2356062"/>
            <a:ext cx="457200" cy="304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0" name="Rectangle 13"/>
          <p:cNvSpPr>
            <a:spLocks noChangeArrowheads="1"/>
          </p:cNvSpPr>
          <p:nvPr/>
        </p:nvSpPr>
        <p:spPr bwMode="auto">
          <a:xfrm>
            <a:off x="3982158" y="2660862"/>
            <a:ext cx="457200" cy="304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1" name="Rectangle 14"/>
          <p:cNvSpPr>
            <a:spLocks noChangeArrowheads="1"/>
          </p:cNvSpPr>
          <p:nvPr/>
        </p:nvSpPr>
        <p:spPr bwMode="auto">
          <a:xfrm>
            <a:off x="5125158" y="2279862"/>
            <a:ext cx="228600" cy="685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2" name="Rectangle 15"/>
          <p:cNvSpPr>
            <a:spLocks noChangeArrowheads="1"/>
          </p:cNvSpPr>
          <p:nvPr/>
        </p:nvSpPr>
        <p:spPr bwMode="auto">
          <a:xfrm>
            <a:off x="4896558" y="2279862"/>
            <a:ext cx="228600" cy="685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3" name="Rectangle 16"/>
          <p:cNvSpPr>
            <a:spLocks noChangeArrowheads="1"/>
          </p:cNvSpPr>
          <p:nvPr/>
        </p:nvSpPr>
        <p:spPr bwMode="auto">
          <a:xfrm>
            <a:off x="3982158" y="2051262"/>
            <a:ext cx="457200" cy="304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4" name="Rectangle 17"/>
          <p:cNvSpPr>
            <a:spLocks noChangeArrowheads="1"/>
          </p:cNvSpPr>
          <p:nvPr/>
        </p:nvSpPr>
        <p:spPr bwMode="auto">
          <a:xfrm>
            <a:off x="4667958" y="2279862"/>
            <a:ext cx="228600" cy="685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5" name="Rectangle 18"/>
          <p:cNvSpPr>
            <a:spLocks noChangeArrowheads="1"/>
          </p:cNvSpPr>
          <p:nvPr/>
        </p:nvSpPr>
        <p:spPr bwMode="auto">
          <a:xfrm>
            <a:off x="6648178" y="2356062"/>
            <a:ext cx="381000" cy="304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6" name="Rectangle 19"/>
          <p:cNvSpPr>
            <a:spLocks noChangeArrowheads="1"/>
          </p:cNvSpPr>
          <p:nvPr/>
        </p:nvSpPr>
        <p:spPr bwMode="auto">
          <a:xfrm>
            <a:off x="6648178" y="2660862"/>
            <a:ext cx="381000" cy="304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7" name="Rectangle 21"/>
          <p:cNvSpPr>
            <a:spLocks noChangeArrowheads="1"/>
          </p:cNvSpPr>
          <p:nvPr/>
        </p:nvSpPr>
        <p:spPr bwMode="auto">
          <a:xfrm>
            <a:off x="7029178" y="2356062"/>
            <a:ext cx="381000" cy="304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8" name="Rectangle 22"/>
          <p:cNvSpPr>
            <a:spLocks noChangeArrowheads="1"/>
          </p:cNvSpPr>
          <p:nvPr/>
        </p:nvSpPr>
        <p:spPr bwMode="auto">
          <a:xfrm>
            <a:off x="7029178" y="2660862"/>
            <a:ext cx="381000" cy="304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9" name="Rectangle 23"/>
          <p:cNvSpPr>
            <a:spLocks noChangeArrowheads="1"/>
          </p:cNvSpPr>
          <p:nvPr/>
        </p:nvSpPr>
        <p:spPr bwMode="auto">
          <a:xfrm>
            <a:off x="7867378" y="2432262"/>
            <a:ext cx="228600" cy="5334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40" name="Rectangle 24"/>
          <p:cNvSpPr>
            <a:spLocks noChangeArrowheads="1"/>
          </p:cNvSpPr>
          <p:nvPr/>
        </p:nvSpPr>
        <p:spPr bwMode="auto">
          <a:xfrm>
            <a:off x="7638778" y="2432262"/>
            <a:ext cx="228600" cy="5334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41" name="Rectangle 25"/>
          <p:cNvSpPr>
            <a:spLocks noChangeArrowheads="1"/>
          </p:cNvSpPr>
          <p:nvPr/>
        </p:nvSpPr>
        <p:spPr bwMode="auto">
          <a:xfrm>
            <a:off x="7638778" y="1898862"/>
            <a:ext cx="228600" cy="5334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42" name="Rectangle 26"/>
          <p:cNvSpPr>
            <a:spLocks noChangeArrowheads="1"/>
          </p:cNvSpPr>
          <p:nvPr/>
        </p:nvSpPr>
        <p:spPr bwMode="auto">
          <a:xfrm>
            <a:off x="7867378" y="1898862"/>
            <a:ext cx="228600" cy="5334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43" name="Text Box 27"/>
          <p:cNvSpPr txBox="1">
            <a:spLocks noChangeArrowheads="1"/>
          </p:cNvSpPr>
          <p:nvPr/>
        </p:nvSpPr>
        <p:spPr bwMode="auto">
          <a:xfrm>
            <a:off x="488790" y="3118062"/>
            <a:ext cx="2667000" cy="366713"/>
          </a:xfrm>
          <a:prstGeom prst="rect">
            <a:avLst/>
          </a:prstGeom>
          <a:noFill/>
          <a:ln w="9525">
            <a:noFill/>
            <a:miter lim="800000"/>
            <a:headEnd/>
            <a:tailEnd/>
          </a:ln>
          <a:effec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Two-rectangle features</a:t>
            </a:r>
          </a:p>
        </p:txBody>
      </p:sp>
      <p:sp>
        <p:nvSpPr>
          <p:cNvPr id="44" name="Text Box 28"/>
          <p:cNvSpPr txBox="1">
            <a:spLocks noChangeArrowheads="1"/>
          </p:cNvSpPr>
          <p:nvPr/>
        </p:nvSpPr>
        <p:spPr bwMode="auto">
          <a:xfrm>
            <a:off x="3372558" y="3118062"/>
            <a:ext cx="2819400" cy="366713"/>
          </a:xfrm>
          <a:prstGeom prst="rect">
            <a:avLst/>
          </a:prstGeom>
          <a:noFill/>
          <a:ln w="9525">
            <a:noFill/>
            <a:miter lim="800000"/>
            <a:headEnd/>
            <a:tailEnd/>
          </a:ln>
          <a:effec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Three-rectangle features</a:t>
            </a:r>
          </a:p>
        </p:txBody>
      </p:sp>
      <p:sp>
        <p:nvSpPr>
          <p:cNvPr id="45" name="Text Box 29"/>
          <p:cNvSpPr txBox="1">
            <a:spLocks noChangeArrowheads="1"/>
          </p:cNvSpPr>
          <p:nvPr/>
        </p:nvSpPr>
        <p:spPr bwMode="auto">
          <a:xfrm>
            <a:off x="7029178" y="3118062"/>
            <a:ext cx="838200" cy="369888"/>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Etc.</a:t>
            </a:r>
          </a:p>
        </p:txBody>
      </p:sp>
      <p:sp>
        <p:nvSpPr>
          <p:cNvPr id="21529" name="TextBox 45"/>
          <p:cNvSpPr txBox="1">
            <a:spLocks noChangeArrowheads="1"/>
          </p:cNvSpPr>
          <p:nvPr/>
        </p:nvSpPr>
        <p:spPr bwMode="auto">
          <a:xfrm>
            <a:off x="717390" y="2127462"/>
            <a:ext cx="390525" cy="369888"/>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21530" name="TextBox 46"/>
          <p:cNvSpPr txBox="1">
            <a:spLocks noChangeArrowheads="1"/>
          </p:cNvSpPr>
          <p:nvPr/>
        </p:nvSpPr>
        <p:spPr bwMode="auto">
          <a:xfrm>
            <a:off x="1022190" y="2127462"/>
            <a:ext cx="447675" cy="369888"/>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5" name="Rectangle 4"/>
          <p:cNvSpPr/>
          <p:nvPr/>
        </p:nvSpPr>
        <p:spPr>
          <a:xfrm>
            <a:off x="5008984" y="6392863"/>
            <a:ext cx="4154066" cy="461665"/>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CC BY-SA 3.0, https://commons.wikimedia.org/w/index.php?curid=801361</a:t>
            </a:r>
          </a:p>
        </p:txBody>
      </p:sp>
      <p:sp>
        <p:nvSpPr>
          <p:cNvPr id="46" name="Content Placeholder 2">
            <a:extLst>
              <a:ext uri="{FF2B5EF4-FFF2-40B4-BE49-F238E27FC236}">
                <a16:creationId xmlns:a16="http://schemas.microsoft.com/office/drawing/2014/main" id="{3F327478-DDCE-4292-A271-200F800998DB}"/>
              </a:ext>
            </a:extLst>
          </p:cNvPr>
          <p:cNvSpPr txBox="1">
            <a:spLocks/>
          </p:cNvSpPr>
          <p:nvPr/>
        </p:nvSpPr>
        <p:spPr bwMode="auto">
          <a:xfrm>
            <a:off x="680803" y="3756904"/>
            <a:ext cx="7772400" cy="5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pPr marL="0" indent="0"/>
            <a:r>
              <a:rPr lang="en-US" kern="0" dirty="0"/>
              <a:t>Learn how to combine in cascade with boosting</a:t>
            </a:r>
          </a:p>
        </p:txBody>
      </p:sp>
      <p:grpSp>
        <p:nvGrpSpPr>
          <p:cNvPr id="2" name="Group 1">
            <a:extLst>
              <a:ext uri="{FF2B5EF4-FFF2-40B4-BE49-F238E27FC236}">
                <a16:creationId xmlns:a16="http://schemas.microsoft.com/office/drawing/2014/main" id="{014D7522-C562-4F5A-A32D-285AFD84DBB0}"/>
              </a:ext>
            </a:extLst>
          </p:cNvPr>
          <p:cNvGrpSpPr/>
          <p:nvPr/>
        </p:nvGrpSpPr>
        <p:grpSpPr>
          <a:xfrm>
            <a:off x="7757410" y="74765"/>
            <a:ext cx="1345486" cy="1347468"/>
            <a:chOff x="5715000" y="4192588"/>
            <a:chExt cx="2181188" cy="2184400"/>
          </a:xfrm>
        </p:grpSpPr>
        <p:pic>
          <p:nvPicPr>
            <p:cNvPr id="47" name="Picture 46">
              <a:extLst>
                <a:ext uri="{FF2B5EF4-FFF2-40B4-BE49-F238E27FC236}">
                  <a16:creationId xmlns:a16="http://schemas.microsoft.com/office/drawing/2014/main" id="{65F4A707-3CF9-412C-B9CF-7A300D45D0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0" y="4192588"/>
              <a:ext cx="2181188" cy="2184400"/>
            </a:xfrm>
            <a:prstGeom prst="rect">
              <a:avLst/>
            </a:prstGeom>
          </p:spPr>
        </p:pic>
        <p:grpSp>
          <p:nvGrpSpPr>
            <p:cNvPr id="48" name="Group 9">
              <a:extLst>
                <a:ext uri="{FF2B5EF4-FFF2-40B4-BE49-F238E27FC236}">
                  <a16:creationId xmlns:a16="http://schemas.microsoft.com/office/drawing/2014/main" id="{56F05E46-9AFE-4E91-8EE9-0D34E90B1B72}"/>
                </a:ext>
              </a:extLst>
            </p:cNvPr>
            <p:cNvGrpSpPr>
              <a:grpSpLocks/>
            </p:cNvGrpSpPr>
            <p:nvPr/>
          </p:nvGrpSpPr>
          <p:grpSpPr bwMode="auto">
            <a:xfrm>
              <a:off x="6324600" y="5003800"/>
              <a:ext cx="1143000" cy="711200"/>
              <a:chOff x="144" y="1296"/>
              <a:chExt cx="864" cy="864"/>
            </a:xfrm>
          </p:grpSpPr>
          <p:sp>
            <p:nvSpPr>
              <p:cNvPr id="49" name="Rectangle 10">
                <a:extLst>
                  <a:ext uri="{FF2B5EF4-FFF2-40B4-BE49-F238E27FC236}">
                    <a16:creationId xmlns:a16="http://schemas.microsoft.com/office/drawing/2014/main" id="{9FF0D1F3-C8CC-4FED-9A3D-EC96079AFBB9}"/>
                  </a:ext>
                </a:extLst>
              </p:cNvPr>
              <p:cNvSpPr>
                <a:spLocks noChangeArrowheads="1"/>
              </p:cNvSpPr>
              <p:nvPr/>
            </p:nvSpPr>
            <p:spPr bwMode="auto">
              <a:xfrm>
                <a:off x="144" y="1296"/>
                <a:ext cx="864" cy="432"/>
              </a:xfrm>
              <a:prstGeom prst="rect">
                <a:avLst/>
              </a:prstGeom>
              <a:solidFill>
                <a:srgbClr val="000000">
                  <a:alpha val="67058"/>
                </a:srgb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400" b="1">
                  <a:solidFill>
                    <a:srgbClr val="000000"/>
                  </a:solidFill>
                </a:endParaRPr>
              </a:p>
            </p:txBody>
          </p:sp>
          <p:sp>
            <p:nvSpPr>
              <p:cNvPr id="50" name="Rectangle 11">
                <a:extLst>
                  <a:ext uri="{FF2B5EF4-FFF2-40B4-BE49-F238E27FC236}">
                    <a16:creationId xmlns:a16="http://schemas.microsoft.com/office/drawing/2014/main" id="{ED2473F2-494F-4CF6-9EBF-0703EBB4A515}"/>
                  </a:ext>
                </a:extLst>
              </p:cNvPr>
              <p:cNvSpPr>
                <a:spLocks noChangeArrowheads="1"/>
              </p:cNvSpPr>
              <p:nvPr/>
            </p:nvSpPr>
            <p:spPr bwMode="auto">
              <a:xfrm>
                <a:off x="144" y="1728"/>
                <a:ext cx="864" cy="432"/>
              </a:xfrm>
              <a:prstGeom prst="rect">
                <a:avLst/>
              </a:prstGeom>
              <a:solidFill>
                <a:srgbClr val="FFFFFF">
                  <a:alpha val="67058"/>
                </a:srgb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400" b="1">
                  <a:solidFill>
                    <a:srgbClr val="000000"/>
                  </a:solidFill>
                </a:endParaRPr>
              </a:p>
            </p:txBody>
          </p:sp>
        </p:grpSp>
      </p:grpSp>
      <p:grpSp>
        <p:nvGrpSpPr>
          <p:cNvPr id="3" name="Group 2">
            <a:extLst>
              <a:ext uri="{FF2B5EF4-FFF2-40B4-BE49-F238E27FC236}">
                <a16:creationId xmlns:a16="http://schemas.microsoft.com/office/drawing/2014/main" id="{099E031D-CB00-4C2C-87F9-4AC6F5598616}"/>
              </a:ext>
            </a:extLst>
          </p:cNvPr>
          <p:cNvGrpSpPr/>
          <p:nvPr/>
        </p:nvGrpSpPr>
        <p:grpSpPr>
          <a:xfrm>
            <a:off x="1347866" y="4462289"/>
            <a:ext cx="2122358" cy="2015886"/>
            <a:chOff x="4519116" y="1905000"/>
            <a:chExt cx="3797300" cy="3606800"/>
          </a:xfrm>
        </p:grpSpPr>
        <p:sp>
          <p:nvSpPr>
            <p:cNvPr id="51" name="Oval 3">
              <a:extLst>
                <a:ext uri="{FF2B5EF4-FFF2-40B4-BE49-F238E27FC236}">
                  <a16:creationId xmlns:a16="http://schemas.microsoft.com/office/drawing/2014/main" id="{4D73F1D7-0DD8-4D52-B287-A3BA71DF64D8}"/>
                </a:ext>
              </a:extLst>
            </p:cNvPr>
            <p:cNvSpPr>
              <a:spLocks noChangeArrowheads="1"/>
            </p:cNvSpPr>
            <p:nvPr/>
          </p:nvSpPr>
          <p:spPr bwMode="auto">
            <a:xfrm>
              <a:off x="5279529" y="2379663"/>
              <a:ext cx="377825" cy="381000"/>
            </a:xfrm>
            <a:prstGeom prst="ellipse">
              <a:avLst/>
            </a:prstGeom>
            <a:solidFill>
              <a:srgbClr val="FF0000"/>
            </a:solidFill>
            <a:ln w="25400">
              <a:solidFill>
                <a:schemeClr val="tx1"/>
              </a:solidFill>
              <a:round/>
              <a:headEnd/>
              <a:tailEnd/>
            </a:ln>
          </p:spPr>
          <p:txBody>
            <a:bodyPr wrap="none"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2" name="Oval 4">
              <a:extLst>
                <a:ext uri="{FF2B5EF4-FFF2-40B4-BE49-F238E27FC236}">
                  <a16:creationId xmlns:a16="http://schemas.microsoft.com/office/drawing/2014/main" id="{0B079467-2DDC-43EE-BB09-C80EB20D81BE}"/>
                </a:ext>
              </a:extLst>
            </p:cNvPr>
            <p:cNvSpPr>
              <a:spLocks noChangeArrowheads="1"/>
            </p:cNvSpPr>
            <p:nvPr/>
          </p:nvSpPr>
          <p:spPr bwMode="auto">
            <a:xfrm>
              <a:off x="6667004" y="1981200"/>
              <a:ext cx="762000" cy="749300"/>
            </a:xfrm>
            <a:prstGeom prst="ellipse">
              <a:avLst/>
            </a:prstGeom>
            <a:solidFill>
              <a:srgbClr val="3366FF"/>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3" name="Oval 5">
              <a:extLst>
                <a:ext uri="{FF2B5EF4-FFF2-40B4-BE49-F238E27FC236}">
                  <a16:creationId xmlns:a16="http://schemas.microsoft.com/office/drawing/2014/main" id="{6DBBACDE-D058-4673-BD5A-B9307271CF86}"/>
                </a:ext>
              </a:extLst>
            </p:cNvPr>
            <p:cNvSpPr>
              <a:spLocks noChangeArrowheads="1"/>
            </p:cNvSpPr>
            <p:nvPr/>
          </p:nvSpPr>
          <p:spPr bwMode="auto">
            <a:xfrm>
              <a:off x="7355979" y="2738438"/>
              <a:ext cx="762000" cy="755650"/>
            </a:xfrm>
            <a:prstGeom prst="ellipse">
              <a:avLst/>
            </a:prstGeom>
            <a:solidFill>
              <a:srgbClr val="3366FF"/>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4" name="Oval 6">
              <a:extLst>
                <a:ext uri="{FF2B5EF4-FFF2-40B4-BE49-F238E27FC236}">
                  <a16:creationId xmlns:a16="http://schemas.microsoft.com/office/drawing/2014/main" id="{D253E724-CF5D-43A3-8E19-C3B996E4C5E5}"/>
                </a:ext>
              </a:extLst>
            </p:cNvPr>
            <p:cNvSpPr>
              <a:spLocks noChangeArrowheads="1"/>
            </p:cNvSpPr>
            <p:nvPr/>
          </p:nvSpPr>
          <p:spPr bwMode="auto">
            <a:xfrm>
              <a:off x="7178179" y="4010025"/>
              <a:ext cx="376237" cy="377825"/>
            </a:xfrm>
            <a:prstGeom prst="ellipse">
              <a:avLst/>
            </a:prstGeom>
            <a:solidFill>
              <a:srgbClr val="3366FF"/>
            </a:solidFill>
            <a:ln w="25400">
              <a:solidFill>
                <a:schemeClr val="tx1"/>
              </a:solidFill>
              <a:round/>
              <a:headEnd/>
              <a:tailEnd/>
            </a:ln>
          </p:spPr>
          <p:txBody>
            <a:bodyPr wrap="none"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5" name="Oval 7">
              <a:extLst>
                <a:ext uri="{FF2B5EF4-FFF2-40B4-BE49-F238E27FC236}">
                  <a16:creationId xmlns:a16="http://schemas.microsoft.com/office/drawing/2014/main" id="{224B463B-DC00-4448-B968-814161E3007D}"/>
                </a:ext>
              </a:extLst>
            </p:cNvPr>
            <p:cNvSpPr>
              <a:spLocks noChangeArrowheads="1"/>
            </p:cNvSpPr>
            <p:nvPr/>
          </p:nvSpPr>
          <p:spPr bwMode="auto">
            <a:xfrm>
              <a:off x="6106616" y="3667125"/>
              <a:ext cx="735013" cy="750888"/>
            </a:xfrm>
            <a:prstGeom prst="ellipse">
              <a:avLst/>
            </a:prstGeom>
            <a:solidFill>
              <a:srgbClr val="3366FF"/>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6" name="Oval 8">
              <a:extLst>
                <a:ext uri="{FF2B5EF4-FFF2-40B4-BE49-F238E27FC236}">
                  <a16:creationId xmlns:a16="http://schemas.microsoft.com/office/drawing/2014/main" id="{25B2DF6C-11AD-4EAE-8C4D-7D357A21093C}"/>
                </a:ext>
              </a:extLst>
            </p:cNvPr>
            <p:cNvSpPr>
              <a:spLocks noChangeArrowheads="1"/>
            </p:cNvSpPr>
            <p:nvPr/>
          </p:nvSpPr>
          <p:spPr bwMode="auto">
            <a:xfrm>
              <a:off x="6163766" y="4506913"/>
              <a:ext cx="735013" cy="750887"/>
            </a:xfrm>
            <a:prstGeom prst="ellipse">
              <a:avLst/>
            </a:prstGeom>
            <a:solidFill>
              <a:srgbClr val="3366FF"/>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7" name="Oval 9">
              <a:extLst>
                <a:ext uri="{FF2B5EF4-FFF2-40B4-BE49-F238E27FC236}">
                  <a16:creationId xmlns:a16="http://schemas.microsoft.com/office/drawing/2014/main" id="{CAEB5BAB-2A2E-4197-B823-47B04EDF5560}"/>
                </a:ext>
              </a:extLst>
            </p:cNvPr>
            <p:cNvSpPr>
              <a:spLocks noChangeArrowheads="1"/>
            </p:cNvSpPr>
            <p:nvPr/>
          </p:nvSpPr>
          <p:spPr bwMode="auto">
            <a:xfrm>
              <a:off x="6335216" y="2760663"/>
              <a:ext cx="381000" cy="379412"/>
            </a:xfrm>
            <a:prstGeom prst="ellipse">
              <a:avLst/>
            </a:prstGeom>
            <a:solidFill>
              <a:srgbClr val="FF0000"/>
            </a:solidFill>
            <a:ln w="25400">
              <a:solidFill>
                <a:schemeClr val="tx1"/>
              </a:solidFill>
              <a:round/>
              <a:headEnd/>
              <a:tailEnd/>
            </a:ln>
          </p:spPr>
          <p:txBody>
            <a:bodyPr wrap="none"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8" name="Oval 10">
              <a:extLst>
                <a:ext uri="{FF2B5EF4-FFF2-40B4-BE49-F238E27FC236}">
                  <a16:creationId xmlns:a16="http://schemas.microsoft.com/office/drawing/2014/main" id="{19E1B6AA-C013-4B24-BBBE-5FD90EC3D269}"/>
                </a:ext>
              </a:extLst>
            </p:cNvPr>
            <p:cNvSpPr>
              <a:spLocks noChangeArrowheads="1"/>
            </p:cNvSpPr>
            <p:nvPr/>
          </p:nvSpPr>
          <p:spPr bwMode="auto">
            <a:xfrm>
              <a:off x="4806454" y="3155950"/>
              <a:ext cx="376237" cy="381000"/>
            </a:xfrm>
            <a:prstGeom prst="ellipse">
              <a:avLst/>
            </a:prstGeom>
            <a:solidFill>
              <a:srgbClr val="FF0000"/>
            </a:solidFill>
            <a:ln w="25400">
              <a:solidFill>
                <a:schemeClr val="tx1"/>
              </a:solidFill>
              <a:round/>
              <a:headEnd/>
              <a:tailEnd/>
            </a:ln>
          </p:spPr>
          <p:txBody>
            <a:bodyPr wrap="none"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9" name="Oval 11">
              <a:extLst>
                <a:ext uri="{FF2B5EF4-FFF2-40B4-BE49-F238E27FC236}">
                  <a16:creationId xmlns:a16="http://schemas.microsoft.com/office/drawing/2014/main" id="{4655A45D-0DD9-4A71-BAB5-A6D2E2263746}"/>
                </a:ext>
              </a:extLst>
            </p:cNvPr>
            <p:cNvSpPr>
              <a:spLocks noChangeArrowheads="1"/>
            </p:cNvSpPr>
            <p:nvPr/>
          </p:nvSpPr>
          <p:spPr bwMode="auto">
            <a:xfrm>
              <a:off x="5268416" y="4352925"/>
              <a:ext cx="755650" cy="746125"/>
            </a:xfrm>
            <a:prstGeom prst="ellipse">
              <a:avLst/>
            </a:prstGeom>
            <a:solidFill>
              <a:srgbClr val="FF0000"/>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60" name="Line 12">
              <a:extLst>
                <a:ext uri="{FF2B5EF4-FFF2-40B4-BE49-F238E27FC236}">
                  <a16:creationId xmlns:a16="http://schemas.microsoft.com/office/drawing/2014/main" id="{278FE304-5CEB-4AB1-A9EB-91EACCE5AA7F}"/>
                </a:ext>
              </a:extLst>
            </p:cNvPr>
            <p:cNvSpPr>
              <a:spLocks noChangeShapeType="1"/>
            </p:cNvSpPr>
            <p:nvPr/>
          </p:nvSpPr>
          <p:spPr bwMode="auto">
            <a:xfrm flipH="1" flipV="1">
              <a:off x="5954216" y="2209800"/>
              <a:ext cx="152400" cy="3124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61" name="Rectangle 14">
              <a:extLst>
                <a:ext uri="{FF2B5EF4-FFF2-40B4-BE49-F238E27FC236}">
                  <a16:creationId xmlns:a16="http://schemas.microsoft.com/office/drawing/2014/main" id="{6995921B-CA4B-43B3-A514-438E174A08C1}"/>
                </a:ext>
              </a:extLst>
            </p:cNvPr>
            <p:cNvSpPr>
              <a:spLocks noChangeArrowheads="1"/>
            </p:cNvSpPr>
            <p:nvPr/>
          </p:nvSpPr>
          <p:spPr bwMode="auto">
            <a:xfrm>
              <a:off x="4519116" y="1905000"/>
              <a:ext cx="3797300" cy="36068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62" name="Line 20">
              <a:extLst>
                <a:ext uri="{FF2B5EF4-FFF2-40B4-BE49-F238E27FC236}">
                  <a16:creationId xmlns:a16="http://schemas.microsoft.com/office/drawing/2014/main" id="{D3094DCC-65E5-4236-99A7-BB5B24C03BC3}"/>
                </a:ext>
              </a:extLst>
            </p:cNvPr>
            <p:cNvSpPr>
              <a:spLocks noChangeShapeType="1"/>
            </p:cNvSpPr>
            <p:nvPr/>
          </p:nvSpPr>
          <p:spPr bwMode="auto">
            <a:xfrm flipH="1" flipV="1">
              <a:off x="6487616" y="2057400"/>
              <a:ext cx="838200" cy="30480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 name="Line 21">
              <a:extLst>
                <a:ext uri="{FF2B5EF4-FFF2-40B4-BE49-F238E27FC236}">
                  <a16:creationId xmlns:a16="http://schemas.microsoft.com/office/drawing/2014/main" id="{549069C3-68F3-4705-BA33-6E14901A92D7}"/>
                </a:ext>
              </a:extLst>
            </p:cNvPr>
            <p:cNvSpPr>
              <a:spLocks noChangeShapeType="1"/>
            </p:cNvSpPr>
            <p:nvPr/>
          </p:nvSpPr>
          <p:spPr bwMode="auto">
            <a:xfrm flipV="1">
              <a:off x="4898529" y="3417888"/>
              <a:ext cx="3227387" cy="3810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grpSp>
      <p:grpSp>
        <p:nvGrpSpPr>
          <p:cNvPr id="64" name="Group 15">
            <a:extLst>
              <a:ext uri="{FF2B5EF4-FFF2-40B4-BE49-F238E27FC236}">
                <a16:creationId xmlns:a16="http://schemas.microsoft.com/office/drawing/2014/main" id="{84E3BB74-52E2-4C4D-B3B4-40F8BD10A32D}"/>
              </a:ext>
            </a:extLst>
          </p:cNvPr>
          <p:cNvGrpSpPr>
            <a:grpSpLocks noChangeAspect="1"/>
          </p:cNvGrpSpPr>
          <p:nvPr/>
        </p:nvGrpSpPr>
        <p:grpSpPr bwMode="auto">
          <a:xfrm>
            <a:off x="4226768" y="4771177"/>
            <a:ext cx="4407108" cy="1390803"/>
            <a:chOff x="381000" y="1447800"/>
            <a:chExt cx="8979120" cy="2834363"/>
          </a:xfrm>
        </p:grpSpPr>
        <p:sp>
          <p:nvSpPr>
            <p:cNvPr id="65" name="Rectangle 64">
              <a:extLst>
                <a:ext uri="{FF2B5EF4-FFF2-40B4-BE49-F238E27FC236}">
                  <a16:creationId xmlns:a16="http://schemas.microsoft.com/office/drawing/2014/main" id="{A6EAD5A0-219B-4931-A208-42FA0357D888}"/>
                </a:ext>
              </a:extLst>
            </p:cNvPr>
            <p:cNvSpPr/>
            <p:nvPr/>
          </p:nvSpPr>
          <p:spPr>
            <a:xfrm>
              <a:off x="381000" y="1447800"/>
              <a:ext cx="836813"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66" name="Rectangle 65">
              <a:extLst>
                <a:ext uri="{FF2B5EF4-FFF2-40B4-BE49-F238E27FC236}">
                  <a16:creationId xmlns:a16="http://schemas.microsoft.com/office/drawing/2014/main" id="{586DFB76-413B-43C1-84CB-10A384E87B67}"/>
                </a:ext>
              </a:extLst>
            </p:cNvPr>
            <p:cNvSpPr/>
            <p:nvPr/>
          </p:nvSpPr>
          <p:spPr>
            <a:xfrm>
              <a:off x="531538" y="1598376"/>
              <a:ext cx="841239"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67" name="Rectangle 66">
              <a:extLst>
                <a:ext uri="{FF2B5EF4-FFF2-40B4-BE49-F238E27FC236}">
                  <a16:creationId xmlns:a16="http://schemas.microsoft.com/office/drawing/2014/main" id="{FE851130-DA44-4026-B7F5-7CE3F76CF5B2}"/>
                </a:ext>
              </a:extLst>
            </p:cNvPr>
            <p:cNvSpPr/>
            <p:nvPr/>
          </p:nvSpPr>
          <p:spPr>
            <a:xfrm>
              <a:off x="686504" y="1753381"/>
              <a:ext cx="836810"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68" name="Rectangle 67">
              <a:extLst>
                <a:ext uri="{FF2B5EF4-FFF2-40B4-BE49-F238E27FC236}">
                  <a16:creationId xmlns:a16="http://schemas.microsoft.com/office/drawing/2014/main" id="{46A816C1-7539-491F-8328-DD48282D377B}"/>
                </a:ext>
              </a:extLst>
            </p:cNvPr>
            <p:cNvSpPr/>
            <p:nvPr/>
          </p:nvSpPr>
          <p:spPr>
            <a:xfrm>
              <a:off x="837042" y="1903957"/>
              <a:ext cx="841239"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69" name="Rectangle 68">
              <a:extLst>
                <a:ext uri="{FF2B5EF4-FFF2-40B4-BE49-F238E27FC236}">
                  <a16:creationId xmlns:a16="http://schemas.microsoft.com/office/drawing/2014/main" id="{58FBA232-A879-4322-97E8-C2821897325A}"/>
                </a:ext>
              </a:extLst>
            </p:cNvPr>
            <p:cNvSpPr/>
            <p:nvPr/>
          </p:nvSpPr>
          <p:spPr>
            <a:xfrm>
              <a:off x="992005" y="2058960"/>
              <a:ext cx="836813"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70" name="TextBox 10">
              <a:extLst>
                <a:ext uri="{FF2B5EF4-FFF2-40B4-BE49-F238E27FC236}">
                  <a16:creationId xmlns:a16="http://schemas.microsoft.com/office/drawing/2014/main" id="{DAFC8309-3D98-4768-9C42-8EB4660948D2}"/>
                </a:ext>
              </a:extLst>
            </p:cNvPr>
            <p:cNvSpPr txBox="1">
              <a:spLocks noChangeArrowheads="1"/>
            </p:cNvSpPr>
            <p:nvPr/>
          </p:nvSpPr>
          <p:spPr bwMode="auto">
            <a:xfrm>
              <a:off x="761999" y="3352801"/>
              <a:ext cx="1297561"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Examples</a:t>
              </a:r>
            </a:p>
          </p:txBody>
        </p:sp>
        <p:sp>
          <p:nvSpPr>
            <p:cNvPr id="71" name="Rounded Rectangle 22">
              <a:extLst>
                <a:ext uri="{FF2B5EF4-FFF2-40B4-BE49-F238E27FC236}">
                  <a16:creationId xmlns:a16="http://schemas.microsoft.com/office/drawing/2014/main" id="{69392D0B-C0AA-4516-8C7C-D9F64B0FE39C}"/>
                </a:ext>
              </a:extLst>
            </p:cNvPr>
            <p:cNvSpPr/>
            <p:nvPr/>
          </p:nvSpPr>
          <p:spPr>
            <a:xfrm>
              <a:off x="2439823" y="1753381"/>
              <a:ext cx="1292852" cy="1067313"/>
            </a:xfrm>
            <a:prstGeom prst="roundRect">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00" dirty="0">
                  <a:solidFill>
                    <a:prstClr val="black"/>
                  </a:solidFill>
                </a:rPr>
                <a:t>Stage 1</a:t>
              </a:r>
            </a:p>
            <a:p>
              <a:pPr algn="ctr">
                <a:defRPr/>
              </a:pPr>
              <a:r>
                <a:rPr lang="en-US" sz="500" dirty="0">
                  <a:solidFill>
                    <a:prstClr val="black"/>
                  </a:solidFill>
                </a:rPr>
                <a:t>H</a:t>
              </a:r>
              <a:r>
                <a:rPr lang="en-US" sz="500" baseline="-25000" dirty="0">
                  <a:solidFill>
                    <a:prstClr val="black"/>
                  </a:solidFill>
                </a:rPr>
                <a:t>1</a:t>
              </a:r>
              <a:r>
                <a:rPr lang="en-US" sz="500" dirty="0">
                  <a:solidFill>
                    <a:prstClr val="black"/>
                  </a:solidFill>
                </a:rPr>
                <a:t>(x) &gt; t</a:t>
              </a:r>
              <a:r>
                <a:rPr lang="en-US" sz="500" baseline="-25000" dirty="0">
                  <a:solidFill>
                    <a:prstClr val="black"/>
                  </a:solidFill>
                </a:rPr>
                <a:t>1</a:t>
              </a:r>
              <a:r>
                <a:rPr lang="en-US" sz="500" dirty="0">
                  <a:solidFill>
                    <a:prstClr val="black"/>
                  </a:solidFill>
                </a:rPr>
                <a:t>?</a:t>
              </a:r>
            </a:p>
          </p:txBody>
        </p:sp>
        <p:sp>
          <p:nvSpPr>
            <p:cNvPr id="72" name="Right Arrow 23">
              <a:extLst>
                <a:ext uri="{FF2B5EF4-FFF2-40B4-BE49-F238E27FC236}">
                  <a16:creationId xmlns:a16="http://schemas.microsoft.com/office/drawing/2014/main" id="{A8BAE74F-6E0D-497A-8333-BC601D369C71}"/>
                </a:ext>
              </a:extLst>
            </p:cNvPr>
            <p:cNvSpPr/>
            <p:nvPr/>
          </p:nvSpPr>
          <p:spPr>
            <a:xfrm>
              <a:off x="3887639" y="2134249"/>
              <a:ext cx="531309" cy="380868"/>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73" name="Right Arrow 24">
              <a:extLst>
                <a:ext uri="{FF2B5EF4-FFF2-40B4-BE49-F238E27FC236}">
                  <a16:creationId xmlns:a16="http://schemas.microsoft.com/office/drawing/2014/main" id="{FAB186D0-9663-4687-84D8-022939D23038}"/>
                </a:ext>
              </a:extLst>
            </p:cNvPr>
            <p:cNvSpPr/>
            <p:nvPr/>
          </p:nvSpPr>
          <p:spPr>
            <a:xfrm rot="5400000">
              <a:off x="2780652" y="3161751"/>
              <a:ext cx="761735" cy="380771"/>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74" name="Right Arrow 25">
              <a:extLst>
                <a:ext uri="{FF2B5EF4-FFF2-40B4-BE49-F238E27FC236}">
                  <a16:creationId xmlns:a16="http://schemas.microsoft.com/office/drawing/2014/main" id="{EC51639C-DD27-4328-853C-9442D6BF8380}"/>
                </a:ext>
              </a:extLst>
            </p:cNvPr>
            <p:cNvSpPr/>
            <p:nvPr/>
          </p:nvSpPr>
          <p:spPr>
            <a:xfrm>
              <a:off x="1904085" y="2058960"/>
              <a:ext cx="380771" cy="456157"/>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75" name="TextBox 15">
              <a:extLst>
                <a:ext uri="{FF2B5EF4-FFF2-40B4-BE49-F238E27FC236}">
                  <a16:creationId xmlns:a16="http://schemas.microsoft.com/office/drawing/2014/main" id="{3AF36220-ED8F-4756-AF5D-D4A24FB64BE5}"/>
                </a:ext>
              </a:extLst>
            </p:cNvPr>
            <p:cNvSpPr txBox="1">
              <a:spLocks noChangeArrowheads="1"/>
            </p:cNvSpPr>
            <p:nvPr/>
          </p:nvSpPr>
          <p:spPr bwMode="auto">
            <a:xfrm>
              <a:off x="2743199" y="3809998"/>
              <a:ext cx="102034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Reject</a:t>
              </a:r>
            </a:p>
          </p:txBody>
        </p:sp>
        <p:sp>
          <p:nvSpPr>
            <p:cNvPr id="76" name="TextBox 16">
              <a:extLst>
                <a:ext uri="{FF2B5EF4-FFF2-40B4-BE49-F238E27FC236}">
                  <a16:creationId xmlns:a16="http://schemas.microsoft.com/office/drawing/2014/main" id="{B64E0BA5-0EA7-42FF-B4D4-B91A7B221D95}"/>
                </a:ext>
              </a:extLst>
            </p:cNvPr>
            <p:cNvSpPr txBox="1">
              <a:spLocks noChangeArrowheads="1"/>
            </p:cNvSpPr>
            <p:nvPr/>
          </p:nvSpPr>
          <p:spPr bwMode="auto">
            <a:xfrm>
              <a:off x="3352801" y="3048000"/>
              <a:ext cx="743126"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No</a:t>
              </a:r>
            </a:p>
          </p:txBody>
        </p:sp>
        <p:sp>
          <p:nvSpPr>
            <p:cNvPr id="77" name="TextBox 17">
              <a:extLst>
                <a:ext uri="{FF2B5EF4-FFF2-40B4-BE49-F238E27FC236}">
                  <a16:creationId xmlns:a16="http://schemas.microsoft.com/office/drawing/2014/main" id="{B1A9E64C-086A-429E-B93E-8E15D2AC6ED5}"/>
                </a:ext>
              </a:extLst>
            </p:cNvPr>
            <p:cNvSpPr txBox="1">
              <a:spLocks noChangeArrowheads="1"/>
            </p:cNvSpPr>
            <p:nvPr/>
          </p:nvSpPr>
          <p:spPr bwMode="auto">
            <a:xfrm>
              <a:off x="3810001" y="1676400"/>
              <a:ext cx="823608"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Yes</a:t>
              </a:r>
            </a:p>
          </p:txBody>
        </p:sp>
        <p:sp>
          <p:nvSpPr>
            <p:cNvPr id="78" name="Rounded Rectangle 29">
              <a:extLst>
                <a:ext uri="{FF2B5EF4-FFF2-40B4-BE49-F238E27FC236}">
                  <a16:creationId xmlns:a16="http://schemas.microsoft.com/office/drawing/2014/main" id="{E8B32BC1-F7A1-40F1-876D-7B1672EDC97A}"/>
                </a:ext>
              </a:extLst>
            </p:cNvPr>
            <p:cNvSpPr/>
            <p:nvPr/>
          </p:nvSpPr>
          <p:spPr>
            <a:xfrm>
              <a:off x="4511928" y="1766666"/>
              <a:ext cx="1279567" cy="1067316"/>
            </a:xfrm>
            <a:prstGeom prst="roundRect">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00" dirty="0">
                  <a:solidFill>
                    <a:prstClr val="black"/>
                  </a:solidFill>
                </a:rPr>
                <a:t>Stage 2</a:t>
              </a:r>
            </a:p>
            <a:p>
              <a:pPr algn="ctr">
                <a:defRPr/>
              </a:pPr>
              <a:r>
                <a:rPr lang="en-US" sz="500" dirty="0">
                  <a:solidFill>
                    <a:prstClr val="black"/>
                  </a:solidFill>
                </a:rPr>
                <a:t>H</a:t>
              </a:r>
              <a:r>
                <a:rPr lang="en-US" sz="500" baseline="-25000" dirty="0">
                  <a:solidFill>
                    <a:prstClr val="black"/>
                  </a:solidFill>
                </a:rPr>
                <a:t>2</a:t>
              </a:r>
              <a:r>
                <a:rPr lang="en-US" sz="500" dirty="0">
                  <a:solidFill>
                    <a:prstClr val="black"/>
                  </a:solidFill>
                </a:rPr>
                <a:t>(x) &gt; t</a:t>
              </a:r>
              <a:r>
                <a:rPr lang="en-US" sz="500" baseline="-25000" dirty="0">
                  <a:solidFill>
                    <a:prstClr val="black"/>
                  </a:solidFill>
                </a:rPr>
                <a:t>2</a:t>
              </a:r>
              <a:r>
                <a:rPr lang="en-US" sz="500" dirty="0">
                  <a:solidFill>
                    <a:prstClr val="black"/>
                  </a:solidFill>
                </a:rPr>
                <a:t>?</a:t>
              </a:r>
            </a:p>
          </p:txBody>
        </p:sp>
        <p:sp>
          <p:nvSpPr>
            <p:cNvPr id="79" name="Rounded Rectangle 30">
              <a:extLst>
                <a:ext uri="{FF2B5EF4-FFF2-40B4-BE49-F238E27FC236}">
                  <a16:creationId xmlns:a16="http://schemas.microsoft.com/office/drawing/2014/main" id="{4A31CA44-8D46-4679-A5FB-E5F1857AAF43}"/>
                </a:ext>
              </a:extLst>
            </p:cNvPr>
            <p:cNvSpPr/>
            <p:nvPr/>
          </p:nvSpPr>
          <p:spPr>
            <a:xfrm>
              <a:off x="6553038" y="1753381"/>
              <a:ext cx="1297281" cy="1067313"/>
            </a:xfrm>
            <a:prstGeom prst="roundRect">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00" dirty="0">
                  <a:solidFill>
                    <a:prstClr val="black"/>
                  </a:solidFill>
                </a:rPr>
                <a:t>Stage N</a:t>
              </a:r>
            </a:p>
            <a:p>
              <a:pPr algn="ctr">
                <a:defRPr/>
              </a:pPr>
              <a:r>
                <a:rPr lang="en-US" sz="500" dirty="0">
                  <a:solidFill>
                    <a:prstClr val="black"/>
                  </a:solidFill>
                </a:rPr>
                <a:t>H</a:t>
              </a:r>
              <a:r>
                <a:rPr lang="en-US" sz="500" baseline="-25000" dirty="0">
                  <a:solidFill>
                    <a:prstClr val="black"/>
                  </a:solidFill>
                </a:rPr>
                <a:t>N</a:t>
              </a:r>
              <a:r>
                <a:rPr lang="en-US" sz="500" dirty="0">
                  <a:solidFill>
                    <a:prstClr val="black"/>
                  </a:solidFill>
                </a:rPr>
                <a:t>(x) &gt; </a:t>
              </a:r>
              <a:r>
                <a:rPr lang="en-US" sz="500" dirty="0" err="1">
                  <a:solidFill>
                    <a:prstClr val="black"/>
                  </a:solidFill>
                </a:rPr>
                <a:t>t</a:t>
              </a:r>
              <a:r>
                <a:rPr lang="en-US" sz="500" baseline="-25000" dirty="0" err="1">
                  <a:solidFill>
                    <a:prstClr val="black"/>
                  </a:solidFill>
                </a:rPr>
                <a:t>N</a:t>
              </a:r>
              <a:r>
                <a:rPr lang="en-US" sz="500" dirty="0">
                  <a:solidFill>
                    <a:prstClr val="black"/>
                  </a:solidFill>
                </a:rPr>
                <a:t>?</a:t>
              </a:r>
            </a:p>
          </p:txBody>
        </p:sp>
        <p:sp>
          <p:nvSpPr>
            <p:cNvPr id="80" name="Right Arrow 31">
              <a:extLst>
                <a:ext uri="{FF2B5EF4-FFF2-40B4-BE49-F238E27FC236}">
                  <a16:creationId xmlns:a16="http://schemas.microsoft.com/office/drawing/2014/main" id="{B5C56FA2-D37B-4EF5-B090-9245F7E9DA67}"/>
                </a:ext>
              </a:extLst>
            </p:cNvPr>
            <p:cNvSpPr/>
            <p:nvPr/>
          </p:nvSpPr>
          <p:spPr>
            <a:xfrm>
              <a:off x="7925586" y="2134249"/>
              <a:ext cx="531309" cy="380868"/>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81" name="TextBox 21">
              <a:extLst>
                <a:ext uri="{FF2B5EF4-FFF2-40B4-BE49-F238E27FC236}">
                  <a16:creationId xmlns:a16="http://schemas.microsoft.com/office/drawing/2014/main" id="{96F0D86C-2602-4A65-AEBF-7FCA65076045}"/>
                </a:ext>
              </a:extLst>
            </p:cNvPr>
            <p:cNvSpPr txBox="1">
              <a:spLocks noChangeArrowheads="1"/>
            </p:cNvSpPr>
            <p:nvPr/>
          </p:nvSpPr>
          <p:spPr bwMode="auto">
            <a:xfrm>
              <a:off x="7848600" y="1676400"/>
              <a:ext cx="823608"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Yes</a:t>
              </a:r>
            </a:p>
          </p:txBody>
        </p:sp>
        <p:sp>
          <p:nvSpPr>
            <p:cNvPr id="82" name="TextBox 22">
              <a:extLst>
                <a:ext uri="{FF2B5EF4-FFF2-40B4-BE49-F238E27FC236}">
                  <a16:creationId xmlns:a16="http://schemas.microsoft.com/office/drawing/2014/main" id="{A9CD33E4-EF7C-4E20-A564-BA847D5F837F}"/>
                </a:ext>
              </a:extLst>
            </p:cNvPr>
            <p:cNvSpPr txBox="1">
              <a:spLocks noChangeArrowheads="1"/>
            </p:cNvSpPr>
            <p:nvPr/>
          </p:nvSpPr>
          <p:spPr bwMode="auto">
            <a:xfrm>
              <a:off x="5883275" y="1981201"/>
              <a:ext cx="801249" cy="600938"/>
            </a:xfrm>
            <a:prstGeom prst="rect">
              <a:avLst/>
            </a:prstGeom>
            <a:noFill/>
            <a:ln w="9525">
              <a:noFill/>
              <a:miter lim="800000"/>
              <a:headEnd/>
              <a:tailEnd/>
            </a:ln>
          </p:spPr>
          <p:txBody>
            <a:bodyPr wrap="none">
              <a:spAutoFit/>
            </a:bodyPr>
            <a:lstStyle/>
            <a:p>
              <a:r>
                <a:rPr lang="en-US" sz="800">
                  <a:solidFill>
                    <a:prstClr val="black"/>
                  </a:solidFill>
                  <a:latin typeface="Arial" charset="0"/>
                  <a:cs typeface="+mn-cs"/>
                </a:rPr>
                <a:t>…</a:t>
              </a:r>
            </a:p>
          </p:txBody>
        </p:sp>
        <p:sp>
          <p:nvSpPr>
            <p:cNvPr id="83" name="TextBox 23">
              <a:extLst>
                <a:ext uri="{FF2B5EF4-FFF2-40B4-BE49-F238E27FC236}">
                  <a16:creationId xmlns:a16="http://schemas.microsoft.com/office/drawing/2014/main" id="{5C918554-ED9E-42BC-AE3E-070C59DD6B8F}"/>
                </a:ext>
              </a:extLst>
            </p:cNvPr>
            <p:cNvSpPr txBox="1">
              <a:spLocks noChangeArrowheads="1"/>
            </p:cNvSpPr>
            <p:nvPr/>
          </p:nvSpPr>
          <p:spPr bwMode="auto">
            <a:xfrm>
              <a:off x="8447087" y="2209801"/>
              <a:ext cx="91303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Pass</a:t>
              </a:r>
            </a:p>
          </p:txBody>
        </p:sp>
        <p:sp>
          <p:nvSpPr>
            <p:cNvPr id="84" name="Right Arrow 35">
              <a:extLst>
                <a:ext uri="{FF2B5EF4-FFF2-40B4-BE49-F238E27FC236}">
                  <a16:creationId xmlns:a16="http://schemas.microsoft.com/office/drawing/2014/main" id="{8A1803CC-761E-4724-8B71-64BC903EEA8C}"/>
                </a:ext>
              </a:extLst>
            </p:cNvPr>
            <p:cNvSpPr/>
            <p:nvPr/>
          </p:nvSpPr>
          <p:spPr>
            <a:xfrm rot="5400000">
              <a:off x="4684509" y="3161751"/>
              <a:ext cx="761735" cy="380771"/>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85" name="TextBox 25">
              <a:extLst>
                <a:ext uri="{FF2B5EF4-FFF2-40B4-BE49-F238E27FC236}">
                  <a16:creationId xmlns:a16="http://schemas.microsoft.com/office/drawing/2014/main" id="{DA00B3D9-30CD-4A90-8C97-368E45183688}"/>
                </a:ext>
              </a:extLst>
            </p:cNvPr>
            <p:cNvSpPr txBox="1">
              <a:spLocks noChangeArrowheads="1"/>
            </p:cNvSpPr>
            <p:nvPr/>
          </p:nvSpPr>
          <p:spPr bwMode="auto">
            <a:xfrm>
              <a:off x="4648200" y="3809998"/>
              <a:ext cx="102034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Reject</a:t>
              </a:r>
            </a:p>
          </p:txBody>
        </p:sp>
        <p:sp>
          <p:nvSpPr>
            <p:cNvPr id="86" name="TextBox 26">
              <a:extLst>
                <a:ext uri="{FF2B5EF4-FFF2-40B4-BE49-F238E27FC236}">
                  <a16:creationId xmlns:a16="http://schemas.microsoft.com/office/drawing/2014/main" id="{2C323350-4F02-419F-9347-371DAC99ADB2}"/>
                </a:ext>
              </a:extLst>
            </p:cNvPr>
            <p:cNvSpPr txBox="1">
              <a:spLocks noChangeArrowheads="1"/>
            </p:cNvSpPr>
            <p:nvPr/>
          </p:nvSpPr>
          <p:spPr bwMode="auto">
            <a:xfrm>
              <a:off x="5257799" y="3048000"/>
              <a:ext cx="743126"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No</a:t>
              </a:r>
            </a:p>
          </p:txBody>
        </p:sp>
        <p:sp>
          <p:nvSpPr>
            <p:cNvPr id="87" name="Right Arrow 38">
              <a:extLst>
                <a:ext uri="{FF2B5EF4-FFF2-40B4-BE49-F238E27FC236}">
                  <a16:creationId xmlns:a16="http://schemas.microsoft.com/office/drawing/2014/main" id="{F8CD8E4D-B82F-48FD-907C-DDEA7C98CBAE}"/>
                </a:ext>
              </a:extLst>
            </p:cNvPr>
            <p:cNvSpPr/>
            <p:nvPr/>
          </p:nvSpPr>
          <p:spPr>
            <a:xfrm rot="5400000">
              <a:off x="6818599" y="3086464"/>
              <a:ext cx="761735" cy="380771"/>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88" name="TextBox 28">
              <a:extLst>
                <a:ext uri="{FF2B5EF4-FFF2-40B4-BE49-F238E27FC236}">
                  <a16:creationId xmlns:a16="http://schemas.microsoft.com/office/drawing/2014/main" id="{E7B0E84E-EDA6-4AD8-8490-796F46D418B2}"/>
                </a:ext>
              </a:extLst>
            </p:cNvPr>
            <p:cNvSpPr txBox="1">
              <a:spLocks noChangeArrowheads="1"/>
            </p:cNvSpPr>
            <p:nvPr/>
          </p:nvSpPr>
          <p:spPr bwMode="auto">
            <a:xfrm>
              <a:off x="6781801" y="3733800"/>
              <a:ext cx="102034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Reject</a:t>
              </a:r>
            </a:p>
          </p:txBody>
        </p:sp>
        <p:sp>
          <p:nvSpPr>
            <p:cNvPr id="89" name="TextBox 29">
              <a:extLst>
                <a:ext uri="{FF2B5EF4-FFF2-40B4-BE49-F238E27FC236}">
                  <a16:creationId xmlns:a16="http://schemas.microsoft.com/office/drawing/2014/main" id="{40D1D731-031B-4097-9716-E8DFE7223479}"/>
                </a:ext>
              </a:extLst>
            </p:cNvPr>
            <p:cNvSpPr txBox="1">
              <a:spLocks noChangeArrowheads="1"/>
            </p:cNvSpPr>
            <p:nvPr/>
          </p:nvSpPr>
          <p:spPr bwMode="auto">
            <a:xfrm>
              <a:off x="7391400" y="2971799"/>
              <a:ext cx="743126"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No</a:t>
              </a:r>
            </a:p>
          </p:txBody>
        </p:sp>
      </p:grpSp>
    </p:spTree>
    <p:extLst>
      <p:ext uri="{BB962C8B-B14F-4D97-AF65-F5344CB8AC3E}">
        <p14:creationId xmlns:p14="http://schemas.microsoft.com/office/powerpoint/2010/main" val="288486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2AFD-56F8-4B8F-A1B4-F76806B60D2F}"/>
              </a:ext>
            </a:extLst>
          </p:cNvPr>
          <p:cNvSpPr>
            <a:spLocks noGrp="1"/>
          </p:cNvSpPr>
          <p:nvPr>
            <p:ph type="title"/>
          </p:nvPr>
        </p:nvSpPr>
        <p:spPr>
          <a:xfrm>
            <a:off x="457200" y="95416"/>
            <a:ext cx="8229600" cy="803081"/>
          </a:xfrm>
        </p:spPr>
        <p:txBody>
          <a:bodyPr/>
          <a:lstStyle/>
          <a:p>
            <a:r>
              <a:rPr lang="en-US" dirty="0"/>
              <a:t>Viola Jones</a:t>
            </a:r>
          </a:p>
        </p:txBody>
      </p:sp>
      <p:graphicFrame>
        <p:nvGraphicFramePr>
          <p:cNvPr id="5" name="Diagram 4">
            <a:extLst>
              <a:ext uri="{FF2B5EF4-FFF2-40B4-BE49-F238E27FC236}">
                <a16:creationId xmlns:a16="http://schemas.microsoft.com/office/drawing/2014/main" id="{33FF8192-8BBD-4A6A-87C3-26E4BD0E3D14}"/>
              </a:ext>
            </a:extLst>
          </p:cNvPr>
          <p:cNvGraphicFramePr/>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r>
              <a:rPr lang="en-US" dirty="0"/>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r>
              <a:rPr lang="en-US" dirty="0"/>
              <a:t>Recognition:</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535967" y="2684415"/>
            <a:ext cx="2695497" cy="646331"/>
          </a:xfrm>
          <a:prstGeom prst="rect">
            <a:avLst/>
          </a:prstGeom>
          <a:noFill/>
        </p:spPr>
        <p:txBody>
          <a:bodyPr wrap="square" rtlCol="0">
            <a:spAutoFit/>
          </a:bodyPr>
          <a:lstStyle/>
          <a:p>
            <a:r>
              <a:rPr lang="en-US" dirty="0"/>
              <a:t>Specified space, but selected automatically.</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535967" y="4244310"/>
            <a:ext cx="2282025" cy="369332"/>
          </a:xfrm>
          <a:prstGeom prst="rect">
            <a:avLst/>
          </a:prstGeom>
          <a:noFill/>
        </p:spPr>
        <p:txBody>
          <a:bodyPr wrap="square" rtlCol="0">
            <a:spAutoFit/>
          </a:bodyPr>
          <a:lstStyle/>
          <a:p>
            <a:r>
              <a:rPr lang="en-US" dirty="0"/>
              <a:t>Learned combination.</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535967" y="1401519"/>
            <a:ext cx="2282025" cy="369332"/>
          </a:xfrm>
          <a:prstGeom prst="rect">
            <a:avLst/>
          </a:prstGeom>
          <a:noFill/>
        </p:spPr>
        <p:txBody>
          <a:bodyPr wrap="square" rtlCol="0">
            <a:spAutoFit/>
          </a:bodyPr>
          <a:lstStyle/>
          <a:p>
            <a:r>
              <a:rPr lang="en-US" dirty="0" err="1"/>
              <a:t>Captured+manual</a:t>
            </a:r>
            <a:r>
              <a:rPr lang="en-US" dirty="0"/>
              <a:t>.</a:t>
            </a:r>
          </a:p>
        </p:txBody>
      </p:sp>
    </p:spTree>
    <p:extLst>
      <p:ext uri="{BB962C8B-B14F-4D97-AF65-F5344CB8AC3E}">
        <p14:creationId xmlns:p14="http://schemas.microsoft.com/office/powerpoint/2010/main" val="2372021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Neural Networks</a:t>
            </a: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19828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Networks</a:t>
            </a:r>
          </a:p>
        </p:txBody>
      </p:sp>
      <p:sp>
        <p:nvSpPr>
          <p:cNvPr id="3" name="Content Placeholder 2"/>
          <p:cNvSpPr>
            <a:spLocks noGrp="1"/>
          </p:cNvSpPr>
          <p:nvPr>
            <p:ph idx="1"/>
          </p:nvPr>
        </p:nvSpPr>
        <p:spPr>
          <a:xfrm>
            <a:off x="628650" y="1825625"/>
            <a:ext cx="7886700" cy="4351338"/>
          </a:xfrm>
        </p:spPr>
        <p:txBody>
          <a:bodyPr/>
          <a:lstStyle/>
          <a:p>
            <a:pPr marL="0" indent="0">
              <a:buNone/>
            </a:pPr>
            <a:r>
              <a:rPr lang="en-US" dirty="0"/>
              <a:t>Basic building block for composition is a </a:t>
            </a:r>
            <a:br>
              <a:rPr lang="en-US" dirty="0"/>
            </a:br>
            <a:r>
              <a:rPr lang="en-US" i="1" dirty="0"/>
              <a:t>perceptron</a:t>
            </a:r>
            <a:r>
              <a:rPr lang="en-US" dirty="0"/>
              <a:t> (Rosenblatt c.1960)</a:t>
            </a:r>
          </a:p>
          <a:p>
            <a:pPr marL="0" indent="0">
              <a:buNone/>
            </a:pPr>
            <a:r>
              <a:rPr lang="en-US" dirty="0"/>
              <a:t>Linear classifier – vector of weights </a:t>
            </a:r>
            <a:r>
              <a:rPr lang="en-US" i="1" dirty="0"/>
              <a:t>w</a:t>
            </a:r>
            <a:r>
              <a:rPr lang="en-US" dirty="0"/>
              <a:t> and a ‘bias’ </a:t>
            </a:r>
            <a:r>
              <a:rPr lang="en-US" i="1" dirty="0"/>
              <a:t>b</a:t>
            </a:r>
          </a:p>
          <a:p>
            <a:endParaRPr lang="en-US" dirty="0"/>
          </a:p>
          <a:p>
            <a:endParaRPr lang="en-US" dirty="0"/>
          </a:p>
          <a:p>
            <a:endParaRPr lang="en-US" dirty="0"/>
          </a:p>
          <a:p>
            <a:endParaRPr lang="en-US" dirty="0"/>
          </a:p>
          <a:p>
            <a:endParaRPr lang="en-US" dirty="0"/>
          </a:p>
        </p:txBody>
      </p:sp>
      <p:pic>
        <p:nvPicPr>
          <p:cNvPr id="4" name="Picture 3"/>
          <p:cNvPicPr>
            <a:picLocks noChangeAspect="1"/>
          </p:cNvPicPr>
          <p:nvPr/>
        </p:nvPicPr>
        <p:blipFill>
          <a:blip r:embed="rId2"/>
          <a:stretch>
            <a:fillRect/>
          </a:stretch>
        </p:blipFill>
        <p:spPr>
          <a:xfrm>
            <a:off x="1540201" y="5667297"/>
            <a:ext cx="3629025" cy="885825"/>
          </a:xfrm>
          <a:prstGeom prst="rect">
            <a:avLst/>
          </a:prstGeom>
        </p:spPr>
      </p:pic>
      <p:pic>
        <p:nvPicPr>
          <p:cNvPr id="5" name="Picture 4"/>
          <p:cNvPicPr>
            <a:picLocks noChangeAspect="1"/>
          </p:cNvPicPr>
          <p:nvPr/>
        </p:nvPicPr>
        <p:blipFill>
          <a:blip r:embed="rId3"/>
          <a:stretch>
            <a:fillRect/>
          </a:stretch>
        </p:blipFill>
        <p:spPr>
          <a:xfrm>
            <a:off x="6080777" y="5828552"/>
            <a:ext cx="2042141" cy="483347"/>
          </a:xfrm>
          <a:prstGeom prst="rect">
            <a:avLst/>
          </a:prstGeom>
        </p:spPr>
      </p:pic>
      <mc:AlternateContent xmlns:mc="http://schemas.openxmlformats.org/markup-compatibility/2006" xmlns:a14="http://schemas.microsoft.com/office/drawing/2010/main">
        <mc:Choice Requires="a14">
          <p:sp>
            <p:nvSpPr>
              <p:cNvPr id="10" name="TextBox 9"/>
              <p:cNvSpPr txBox="1"/>
              <p:nvPr/>
            </p:nvSpPr>
            <p:spPr>
              <a:xfrm>
                <a:off x="5332999" y="3423518"/>
                <a:ext cx="1738553" cy="553998"/>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r>
                        <a:rPr lang="en-US" b="1" i="1" smtClean="0">
                          <a:latin typeface="Cambria Math" panose="02040503050406030204" pitchFamily="18" charset="0"/>
                        </a:rPr>
                        <m:t>𝒘</m:t>
                      </m:r>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r>
                        <a:rPr lang="en-US" b="0" i="0" smtClean="0">
                          <a:latin typeface="Cambria Math" panose="02040503050406030204" pitchFamily="18" charset="0"/>
                        </a:rPr>
                        <m:t>)</m:t>
                      </m:r>
                    </m:oMath>
                  </m:oMathPara>
                </a14:m>
                <a:endParaRPr lang="en-US" b="1" dirty="0"/>
              </a:p>
              <a:p>
                <a:pPr/>
                <a14:m>
                  <m:oMathPara xmlns:m="http://schemas.openxmlformats.org/officeDocument/2006/math">
                    <m:oMathParaPr>
                      <m:jc m:val="left"/>
                    </m:oMathParaPr>
                    <m:oMath xmlns:m="http://schemas.openxmlformats.org/officeDocument/2006/math">
                      <m:r>
                        <a:rPr lang="en-US" b="1" i="1" smtClean="0">
                          <a:latin typeface="Cambria Math" panose="02040503050406030204" pitchFamily="18" charset="0"/>
                        </a:rPr>
                        <m:t>𝒃</m:t>
                      </m:r>
                      <m:r>
                        <a:rPr lang="en-US" b="1" i="1" smtClean="0">
                          <a:latin typeface="Cambria Math" panose="02040503050406030204" pitchFamily="18" charset="0"/>
                        </a:rPr>
                        <m:t>=</m:t>
                      </m:r>
                      <m:r>
                        <a:rPr lang="en-US" b="0" i="1" smtClean="0">
                          <a:latin typeface="Cambria Math" panose="02040503050406030204" pitchFamily="18" charset="0"/>
                        </a:rPr>
                        <m:t>0.3</m:t>
                      </m:r>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5332999" y="3423518"/>
                <a:ext cx="1738553" cy="553998"/>
              </a:xfrm>
              <a:prstGeom prst="rect">
                <a:avLst/>
              </a:prstGeom>
              <a:blipFill>
                <a:blip r:embed="rId5"/>
                <a:stretch>
                  <a:fillRect l="-5263" t="-2222" r="-702" b="-4444"/>
                </a:stretch>
              </a:blipFill>
            </p:spPr>
            <p:txBody>
              <a:bodyPr/>
              <a:lstStyle/>
              <a:p>
                <a:r>
                  <a:rPr lang="en-US">
                    <a:noFill/>
                  </a:rPr>
                  <a:t> </a:t>
                </a:r>
              </a:p>
            </p:txBody>
          </p:sp>
        </mc:Fallback>
      </mc:AlternateContent>
      <p:grpSp>
        <p:nvGrpSpPr>
          <p:cNvPr id="12" name="Group 11"/>
          <p:cNvGrpSpPr/>
          <p:nvPr/>
        </p:nvGrpSpPr>
        <p:grpSpPr>
          <a:xfrm>
            <a:off x="2855787" y="3510079"/>
            <a:ext cx="4466590" cy="1721935"/>
            <a:chOff x="2855787" y="3510079"/>
            <a:chExt cx="4466590" cy="1721935"/>
          </a:xfrm>
        </p:grpSpPr>
        <p:sp>
          <p:nvSpPr>
            <p:cNvPr id="13" name="TextBox 12"/>
            <p:cNvSpPr txBox="1"/>
            <p:nvPr/>
          </p:nvSpPr>
          <p:spPr>
            <a:xfrm>
              <a:off x="5422062" y="4217158"/>
              <a:ext cx="1900315" cy="369332"/>
            </a:xfrm>
            <a:prstGeom prst="rect">
              <a:avLst/>
            </a:prstGeom>
            <a:noFill/>
          </p:spPr>
          <p:txBody>
            <a:bodyPr wrap="square" rtlCol="0">
              <a:spAutoFit/>
            </a:bodyPr>
            <a:lstStyle/>
            <a:p>
              <a:r>
                <a:rPr lang="en-US" dirty="0"/>
                <a:t>Output (binary)</a:t>
              </a:r>
            </a:p>
          </p:txBody>
        </p:sp>
        <p:sp>
          <p:nvSpPr>
            <p:cNvPr id="14" name="Oval 13"/>
            <p:cNvSpPr/>
            <p:nvPr/>
          </p:nvSpPr>
          <p:spPr>
            <a:xfrm>
              <a:off x="4082680" y="4053526"/>
              <a:ext cx="727090" cy="72709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a:off x="3242821" y="3817856"/>
              <a:ext cx="876692" cy="4336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p:cNvCxnSpPr>
              <a:endCxn id="14" idx="2"/>
            </p:cNvCxnSpPr>
            <p:nvPr/>
          </p:nvCxnSpPr>
          <p:spPr>
            <a:xfrm>
              <a:off x="3289111" y="4408227"/>
              <a:ext cx="793569" cy="88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V="1">
              <a:off x="3242821" y="4586490"/>
              <a:ext cx="866009" cy="4297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p:cNvCxnSpPr>
              <a:stCxn id="14" idx="6"/>
            </p:cNvCxnSpPr>
            <p:nvPr/>
          </p:nvCxnSpPr>
          <p:spPr>
            <a:xfrm flipV="1">
              <a:off x="4809770" y="4411744"/>
              <a:ext cx="638923" cy="53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p:cNvSpPr txBox="1"/>
                <p:nvPr/>
              </p:nvSpPr>
              <p:spPr>
                <a:xfrm>
                  <a:off x="2855787" y="3510079"/>
                  <a:ext cx="3051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oMath>
                    </m:oMathPara>
                  </a14:m>
                  <a:endParaRPr lang="en-US" sz="2000" dirty="0"/>
                </a:p>
              </p:txBody>
            </p:sp>
          </mc:Choice>
          <mc:Fallback xmlns="">
            <p:sp>
              <p:nvSpPr>
                <p:cNvPr id="19" name="TextBox 18"/>
                <p:cNvSpPr txBox="1">
                  <a:spLocks noRot="1" noChangeAspect="1" noMove="1" noResize="1" noEditPoints="1" noAdjustHandles="1" noChangeArrowheads="1" noChangeShapeType="1" noTextEdit="1"/>
                </p:cNvSpPr>
                <p:nvPr/>
              </p:nvSpPr>
              <p:spPr>
                <a:xfrm>
                  <a:off x="2855787" y="3510079"/>
                  <a:ext cx="305147" cy="307777"/>
                </a:xfrm>
                <a:prstGeom prst="rect">
                  <a:avLst/>
                </a:prstGeom>
                <a:blipFill>
                  <a:blip r:embed="rId6"/>
                  <a:stretch>
                    <a:fillRect l="-9804" r="-5882"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2858390" y="4217158"/>
                  <a:ext cx="31111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oMath>
                    </m:oMathPara>
                  </a14:m>
                  <a:endParaRPr lang="en-US" sz="2000" dirty="0"/>
                </a:p>
              </p:txBody>
            </p:sp>
          </mc:Choice>
          <mc:Fallback xmlns="">
            <p:sp>
              <p:nvSpPr>
                <p:cNvPr id="20" name="TextBox 19"/>
                <p:cNvSpPr txBox="1">
                  <a:spLocks noRot="1" noChangeAspect="1" noMove="1" noResize="1" noEditPoints="1" noAdjustHandles="1" noChangeArrowheads="1" noChangeShapeType="1" noTextEdit="1"/>
                </p:cNvSpPr>
                <p:nvPr/>
              </p:nvSpPr>
              <p:spPr>
                <a:xfrm>
                  <a:off x="2858390" y="4217158"/>
                  <a:ext cx="311111" cy="307777"/>
                </a:xfrm>
                <a:prstGeom prst="rect">
                  <a:avLst/>
                </a:prstGeom>
                <a:blipFill>
                  <a:blip r:embed="rId7"/>
                  <a:stretch>
                    <a:fillRect l="-11765" r="-7843"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2868569" y="4924237"/>
                  <a:ext cx="31111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3</m:t>
                            </m:r>
                          </m:sub>
                        </m:sSub>
                      </m:oMath>
                    </m:oMathPara>
                  </a14:m>
                  <a:endParaRPr lang="en-US" sz="2000" dirty="0"/>
                </a:p>
              </p:txBody>
            </p:sp>
          </mc:Choice>
          <mc:Fallback xmlns="">
            <p:sp>
              <p:nvSpPr>
                <p:cNvPr id="21" name="TextBox 20"/>
                <p:cNvSpPr txBox="1">
                  <a:spLocks noRot="1" noChangeAspect="1" noMove="1" noResize="1" noEditPoints="1" noAdjustHandles="1" noChangeArrowheads="1" noChangeShapeType="1" noTextEdit="1"/>
                </p:cNvSpPr>
                <p:nvPr/>
              </p:nvSpPr>
              <p:spPr>
                <a:xfrm>
                  <a:off x="2868569" y="4924237"/>
                  <a:ext cx="311111" cy="307777"/>
                </a:xfrm>
                <a:prstGeom prst="rect">
                  <a:avLst/>
                </a:prstGeom>
                <a:blipFill>
                  <a:blip r:embed="rId8"/>
                  <a:stretch>
                    <a:fillRect l="-11765" r="-7843" b="-16000"/>
                  </a:stretch>
                </a:blipFill>
              </p:spPr>
              <p:txBody>
                <a:bodyPr/>
                <a:lstStyle/>
                <a:p>
                  <a:r>
                    <a:rPr lang="en-US">
                      <a:noFill/>
                    </a:rPr>
                    <a:t> </a:t>
                  </a:r>
                </a:p>
              </p:txBody>
            </p:sp>
          </mc:Fallback>
        </mc:AlternateContent>
      </p:grpSp>
      <p:cxnSp>
        <p:nvCxnSpPr>
          <p:cNvPr id="9" name="Straight Arrow Connector 8"/>
          <p:cNvCxnSpPr/>
          <p:nvPr/>
        </p:nvCxnSpPr>
        <p:spPr>
          <a:xfrm flipH="1">
            <a:off x="4462818" y="3889612"/>
            <a:ext cx="706408" cy="518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989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Binary classifying an image</a:t>
            </a:r>
          </a:p>
        </p:txBody>
      </p:sp>
      <p:sp>
        <p:nvSpPr>
          <p:cNvPr id="3" name="Content Placeholder 2"/>
          <p:cNvSpPr>
            <a:spLocks noGrp="1"/>
          </p:cNvSpPr>
          <p:nvPr>
            <p:ph idx="1"/>
          </p:nvPr>
        </p:nvSpPr>
        <p:spPr/>
        <p:txBody>
          <a:bodyPr>
            <a:normAutofit/>
          </a:bodyPr>
          <a:lstStyle/>
          <a:p>
            <a:pPr marL="0" indent="0">
              <a:buNone/>
            </a:pPr>
            <a:r>
              <a:rPr lang="en-US" dirty="0"/>
              <a:t>Each pixel of the image would be an input.</a:t>
            </a:r>
          </a:p>
          <a:p>
            <a:pPr marL="0" indent="0">
              <a:buNone/>
            </a:pPr>
            <a:r>
              <a:rPr lang="en-US" dirty="0"/>
              <a:t>So, for a 28 x 28 image, we vectorize:</a:t>
            </a:r>
          </a:p>
          <a:p>
            <a:pPr marL="0" indent="0">
              <a:buNone/>
            </a:pPr>
            <a:r>
              <a:rPr lang="en-US" b="1" dirty="0"/>
              <a:t>			x</a:t>
            </a:r>
            <a:r>
              <a:rPr lang="en-US" dirty="0"/>
              <a:t> = 1 x 784</a:t>
            </a:r>
          </a:p>
          <a:p>
            <a:endParaRPr lang="en-US" b="1" dirty="0"/>
          </a:p>
          <a:p>
            <a:pPr marL="0" indent="0">
              <a:buNone/>
            </a:pPr>
            <a:r>
              <a:rPr lang="en-US" b="1" dirty="0"/>
              <a:t>w</a:t>
            </a:r>
            <a:r>
              <a:rPr lang="en-US" dirty="0"/>
              <a:t> is a vector of weights for each pixel, 784 x 1</a:t>
            </a:r>
          </a:p>
          <a:p>
            <a:pPr marL="0" indent="0">
              <a:buNone/>
            </a:pPr>
            <a:r>
              <a:rPr lang="en-US" dirty="0"/>
              <a:t>b is a scalar bias per perceptron</a:t>
            </a:r>
          </a:p>
          <a:p>
            <a:endParaRPr lang="en-US" dirty="0"/>
          </a:p>
          <a:p>
            <a:pPr marL="0" indent="0">
              <a:buNone/>
            </a:pPr>
            <a:r>
              <a:rPr lang="en-US" dirty="0"/>
              <a:t>Result = </a:t>
            </a:r>
            <a:r>
              <a:rPr lang="en-US" b="1" dirty="0" err="1"/>
              <a:t>xw</a:t>
            </a:r>
            <a:r>
              <a:rPr lang="en-US" dirty="0"/>
              <a:t> + b     -&gt;  (1x784) x (784x1) + b = (1x1)+b</a:t>
            </a:r>
          </a:p>
          <a:p>
            <a:endParaRPr lang="en-US" dirty="0"/>
          </a:p>
          <a:p>
            <a:endParaRPr lang="en-US" dirty="0"/>
          </a:p>
        </p:txBody>
      </p:sp>
    </p:spTree>
    <p:extLst>
      <p:ext uri="{BB962C8B-B14F-4D97-AF65-F5344CB8AC3E}">
        <p14:creationId xmlns:p14="http://schemas.microsoft.com/office/powerpoint/2010/main" val="401239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Networks - multiclass</a:t>
            </a:r>
          </a:p>
        </p:txBody>
      </p:sp>
      <p:sp>
        <p:nvSpPr>
          <p:cNvPr id="3" name="Content Placeholder 2"/>
          <p:cNvSpPr>
            <a:spLocks noGrp="1"/>
          </p:cNvSpPr>
          <p:nvPr>
            <p:ph idx="1"/>
          </p:nvPr>
        </p:nvSpPr>
        <p:spPr>
          <a:xfrm>
            <a:off x="628650" y="1825625"/>
            <a:ext cx="7886700" cy="4351338"/>
          </a:xfrm>
        </p:spPr>
        <p:txBody>
          <a:bodyPr/>
          <a:lstStyle/>
          <a:p>
            <a:pPr marL="0" indent="0">
              <a:buNone/>
            </a:pPr>
            <a:r>
              <a:rPr lang="en-US" dirty="0"/>
              <a:t>Add more </a:t>
            </a:r>
            <a:r>
              <a:rPr lang="en-US" dirty="0" err="1"/>
              <a:t>perceptrons</a:t>
            </a:r>
            <a:endParaRPr lang="en-US" i="1" dirty="0"/>
          </a:p>
          <a:p>
            <a:endParaRPr lang="en-US" dirty="0"/>
          </a:p>
          <a:p>
            <a:endParaRPr lang="en-US" dirty="0"/>
          </a:p>
          <a:p>
            <a:endParaRPr lang="en-US" dirty="0"/>
          </a:p>
          <a:p>
            <a:endParaRPr lang="en-US" dirty="0"/>
          </a:p>
          <a:p>
            <a:endParaRPr lang="en-US" dirty="0"/>
          </a:p>
        </p:txBody>
      </p:sp>
      <p:sp>
        <p:nvSpPr>
          <p:cNvPr id="11" name="TextBox 10"/>
          <p:cNvSpPr txBox="1"/>
          <p:nvPr/>
        </p:nvSpPr>
        <p:spPr>
          <a:xfrm>
            <a:off x="5840239" y="3821248"/>
            <a:ext cx="1900315" cy="369332"/>
          </a:xfrm>
          <a:prstGeom prst="rect">
            <a:avLst/>
          </a:prstGeom>
          <a:noFill/>
        </p:spPr>
        <p:txBody>
          <a:bodyPr wrap="square" rtlCol="0">
            <a:spAutoFit/>
          </a:bodyPr>
          <a:lstStyle/>
          <a:p>
            <a:r>
              <a:rPr lang="en-US" dirty="0"/>
              <a:t>Binary output</a:t>
            </a:r>
          </a:p>
        </p:txBody>
      </p:sp>
      <p:sp>
        <p:nvSpPr>
          <p:cNvPr id="6" name="Oval 5"/>
          <p:cNvSpPr/>
          <p:nvPr/>
        </p:nvSpPr>
        <p:spPr>
          <a:xfrm>
            <a:off x="3848668" y="3644797"/>
            <a:ext cx="723331" cy="72333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848668" y="2707497"/>
            <a:ext cx="723331" cy="72333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848668" y="4582097"/>
            <a:ext cx="723331" cy="72333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p:cNvSpPr txBox="1"/>
              <p:nvPr/>
            </p:nvSpPr>
            <p:spPr>
              <a:xfrm>
                <a:off x="2251880" y="2838737"/>
                <a:ext cx="39578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oMath>
                  </m:oMathPara>
                </a14:m>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2251880" y="2838737"/>
                <a:ext cx="395785" cy="461665"/>
              </a:xfrm>
              <a:prstGeom prst="rect">
                <a:avLst/>
              </a:prstGeom>
              <a:blipFill>
                <a:blip r:embed="rId3"/>
                <a:stretch>
                  <a:fillRect r="-13846" b="-1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2251880" y="3744349"/>
                <a:ext cx="39578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2</m:t>
                          </m:r>
                        </m:sub>
                      </m:sSub>
                    </m:oMath>
                  </m:oMathPara>
                </a14:m>
                <a:endParaRPr lang="en-US" sz="2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2251880" y="3744349"/>
                <a:ext cx="395785" cy="461665"/>
              </a:xfrm>
              <a:prstGeom prst="rect">
                <a:avLst/>
              </a:prstGeom>
              <a:blipFill>
                <a:blip r:embed="rId4"/>
                <a:stretch>
                  <a:fillRect r="-15385" b="-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2251880" y="4745307"/>
                <a:ext cx="39578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3</m:t>
                          </m:r>
                        </m:sub>
                      </m:sSub>
                    </m:oMath>
                  </m:oMathPara>
                </a14:m>
                <a:endParaRPr lang="en-US" sz="2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2251880" y="4745307"/>
                <a:ext cx="395785" cy="461665"/>
              </a:xfrm>
              <a:prstGeom prst="rect">
                <a:avLst/>
              </a:prstGeom>
              <a:blipFill>
                <a:blip r:embed="rId5"/>
                <a:stretch>
                  <a:fillRect r="-15385" b="-1316"/>
                </a:stretch>
              </a:blipFill>
            </p:spPr>
            <p:txBody>
              <a:bodyPr/>
              <a:lstStyle/>
              <a:p>
                <a:r>
                  <a:rPr lang="en-US">
                    <a:noFill/>
                  </a:rPr>
                  <a:t> </a:t>
                </a:r>
              </a:p>
            </p:txBody>
          </p:sp>
        </mc:Fallback>
      </mc:AlternateContent>
      <p:cxnSp>
        <p:nvCxnSpPr>
          <p:cNvPr id="16" name="Straight Arrow Connector 15"/>
          <p:cNvCxnSpPr>
            <a:stCxn id="7" idx="3"/>
            <a:endCxn id="12" idx="2"/>
          </p:cNvCxnSpPr>
          <p:nvPr/>
        </p:nvCxnSpPr>
        <p:spPr>
          <a:xfrm flipV="1">
            <a:off x="2647665" y="3069163"/>
            <a:ext cx="1201003" cy="4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3"/>
            <a:endCxn id="6" idx="2"/>
          </p:cNvCxnSpPr>
          <p:nvPr/>
        </p:nvCxnSpPr>
        <p:spPr>
          <a:xfrm>
            <a:off x="2647665" y="3069570"/>
            <a:ext cx="1201003" cy="9368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7" idx="3"/>
            <a:endCxn id="13" idx="2"/>
          </p:cNvCxnSpPr>
          <p:nvPr/>
        </p:nvCxnSpPr>
        <p:spPr>
          <a:xfrm>
            <a:off x="2647665" y="3069570"/>
            <a:ext cx="1201003" cy="18741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4" idx="3"/>
          </p:cNvCxnSpPr>
          <p:nvPr/>
        </p:nvCxnSpPr>
        <p:spPr>
          <a:xfrm flipV="1">
            <a:off x="2647665" y="3096458"/>
            <a:ext cx="1201003" cy="8787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4" idx="3"/>
            <a:endCxn id="6" idx="2"/>
          </p:cNvCxnSpPr>
          <p:nvPr/>
        </p:nvCxnSpPr>
        <p:spPr>
          <a:xfrm>
            <a:off x="2647665" y="3975182"/>
            <a:ext cx="1201003" cy="312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4" idx="3"/>
            <a:endCxn id="13" idx="2"/>
          </p:cNvCxnSpPr>
          <p:nvPr/>
        </p:nvCxnSpPr>
        <p:spPr>
          <a:xfrm>
            <a:off x="2647665" y="3975182"/>
            <a:ext cx="1201003" cy="9685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5" idx="3"/>
          </p:cNvCxnSpPr>
          <p:nvPr/>
        </p:nvCxnSpPr>
        <p:spPr>
          <a:xfrm flipV="1">
            <a:off x="2647665" y="3090281"/>
            <a:ext cx="1201003" cy="18858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5" idx="3"/>
          </p:cNvCxnSpPr>
          <p:nvPr/>
        </p:nvCxnSpPr>
        <p:spPr>
          <a:xfrm flipV="1">
            <a:off x="2647665" y="4020314"/>
            <a:ext cx="1201003" cy="955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40" name="Straight Arrow Connector 10239"/>
          <p:cNvCxnSpPr>
            <a:stCxn id="15" idx="3"/>
          </p:cNvCxnSpPr>
          <p:nvPr/>
        </p:nvCxnSpPr>
        <p:spPr>
          <a:xfrm flipV="1">
            <a:off x="2647665" y="4961796"/>
            <a:ext cx="1201003" cy="14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43" name="Straight Arrow Connector 10242"/>
          <p:cNvCxnSpPr>
            <a:cxnSpLocks/>
            <a:stCxn id="12" idx="6"/>
          </p:cNvCxnSpPr>
          <p:nvPr/>
        </p:nvCxnSpPr>
        <p:spPr>
          <a:xfrm flipV="1">
            <a:off x="4571999" y="3057102"/>
            <a:ext cx="1050879" cy="120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45" name="Straight Arrow Connector 10244"/>
          <p:cNvCxnSpPr>
            <a:stCxn id="6" idx="6"/>
          </p:cNvCxnSpPr>
          <p:nvPr/>
        </p:nvCxnSpPr>
        <p:spPr>
          <a:xfrm flipV="1">
            <a:off x="4571999" y="4005914"/>
            <a:ext cx="1098218" cy="5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47" name="Straight Arrow Connector 10246"/>
          <p:cNvCxnSpPr>
            <a:stCxn id="13" idx="6"/>
          </p:cNvCxnSpPr>
          <p:nvPr/>
        </p:nvCxnSpPr>
        <p:spPr>
          <a:xfrm flipV="1">
            <a:off x="4571999" y="4934500"/>
            <a:ext cx="1060901" cy="92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840240" y="2882375"/>
            <a:ext cx="1900315" cy="369332"/>
          </a:xfrm>
          <a:prstGeom prst="rect">
            <a:avLst/>
          </a:prstGeom>
          <a:noFill/>
        </p:spPr>
        <p:txBody>
          <a:bodyPr wrap="square" rtlCol="0">
            <a:spAutoFit/>
          </a:bodyPr>
          <a:lstStyle/>
          <a:p>
            <a:r>
              <a:rPr lang="en-US" dirty="0"/>
              <a:t>Binary output</a:t>
            </a:r>
          </a:p>
        </p:txBody>
      </p:sp>
      <p:sp>
        <p:nvSpPr>
          <p:cNvPr id="42" name="TextBox 41"/>
          <p:cNvSpPr txBox="1"/>
          <p:nvPr/>
        </p:nvSpPr>
        <p:spPr>
          <a:xfrm>
            <a:off x="5850758" y="4736186"/>
            <a:ext cx="1900315" cy="369332"/>
          </a:xfrm>
          <a:prstGeom prst="rect">
            <a:avLst/>
          </a:prstGeom>
          <a:noFill/>
        </p:spPr>
        <p:txBody>
          <a:bodyPr wrap="square" rtlCol="0">
            <a:spAutoFit/>
          </a:bodyPr>
          <a:lstStyle/>
          <a:p>
            <a:r>
              <a:rPr lang="en-US" dirty="0"/>
              <a:t>Binary output</a:t>
            </a:r>
          </a:p>
        </p:txBody>
      </p:sp>
    </p:spTree>
    <p:extLst>
      <p:ext uri="{BB962C8B-B14F-4D97-AF65-F5344CB8AC3E}">
        <p14:creationId xmlns:p14="http://schemas.microsoft.com/office/powerpoint/2010/main" val="2271640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Multi-class classifying an image</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Each pixel of the image would be an input.</a:t>
            </a:r>
          </a:p>
          <a:p>
            <a:pPr marL="0" indent="0">
              <a:buNone/>
            </a:pPr>
            <a:r>
              <a:rPr lang="en-US" dirty="0"/>
              <a:t>So, for a 28 x 28 image, we </a:t>
            </a:r>
            <a:r>
              <a:rPr lang="en-US" dirty="0" err="1"/>
              <a:t>vectorize</a:t>
            </a:r>
            <a:r>
              <a:rPr lang="en-US" dirty="0"/>
              <a:t>.</a:t>
            </a:r>
          </a:p>
          <a:p>
            <a:pPr marL="0" indent="0">
              <a:buNone/>
            </a:pPr>
            <a:r>
              <a:rPr lang="en-US" b="1" dirty="0"/>
              <a:t>			x</a:t>
            </a:r>
            <a:r>
              <a:rPr lang="en-US" dirty="0"/>
              <a:t> = 1 x 784</a:t>
            </a:r>
          </a:p>
          <a:p>
            <a:endParaRPr lang="en-US" dirty="0"/>
          </a:p>
          <a:p>
            <a:pPr marL="0" indent="0">
              <a:buNone/>
            </a:pPr>
            <a:r>
              <a:rPr lang="en-US" b="1" dirty="0"/>
              <a:t>W</a:t>
            </a:r>
            <a:r>
              <a:rPr lang="en-US" dirty="0"/>
              <a:t> is a matrix of weights for each pixel/each perceptron</a:t>
            </a:r>
          </a:p>
          <a:p>
            <a:pPr marL="457200" lvl="1" indent="0">
              <a:buNone/>
            </a:pPr>
            <a:r>
              <a:rPr lang="en-US" b="1" dirty="0"/>
              <a:t>			W </a:t>
            </a:r>
            <a:r>
              <a:rPr lang="en-US" dirty="0"/>
              <a:t>= 10 x 784  (10-class classification)</a:t>
            </a:r>
            <a:endParaRPr lang="en-US" b="1" dirty="0"/>
          </a:p>
          <a:p>
            <a:pPr marL="0" indent="0">
              <a:buNone/>
            </a:pPr>
            <a:r>
              <a:rPr lang="en-US" b="1" dirty="0"/>
              <a:t>b</a:t>
            </a:r>
            <a:r>
              <a:rPr lang="en-US" dirty="0"/>
              <a:t> is a bias </a:t>
            </a:r>
            <a:r>
              <a:rPr lang="en-US" i="1" dirty="0"/>
              <a:t>per perceptron </a:t>
            </a:r>
            <a:r>
              <a:rPr lang="en-US" dirty="0"/>
              <a:t>(vector of biases); (1 x 10)</a:t>
            </a:r>
          </a:p>
          <a:p>
            <a:endParaRPr lang="en-US" dirty="0"/>
          </a:p>
          <a:p>
            <a:pPr marL="0" indent="0">
              <a:buNone/>
            </a:pPr>
            <a:r>
              <a:rPr lang="en-US" dirty="0"/>
              <a:t>Result = </a:t>
            </a:r>
            <a:r>
              <a:rPr lang="en-US" b="1" dirty="0" err="1"/>
              <a:t>xW</a:t>
            </a:r>
            <a:r>
              <a:rPr lang="en-US" dirty="0"/>
              <a:t> + </a:t>
            </a:r>
            <a:r>
              <a:rPr lang="en-US" b="1" dirty="0"/>
              <a:t>b   </a:t>
            </a:r>
            <a:r>
              <a:rPr lang="en-US" dirty="0"/>
              <a:t>-&gt; (1x784) x (784 x 10) + </a:t>
            </a:r>
            <a:r>
              <a:rPr lang="en-US" b="1" dirty="0"/>
              <a:t>b</a:t>
            </a:r>
          </a:p>
          <a:p>
            <a:pPr marL="0" indent="0">
              <a:buNone/>
            </a:pPr>
            <a:r>
              <a:rPr lang="en-US" b="1" dirty="0"/>
              <a:t>                               </a:t>
            </a:r>
            <a:r>
              <a:rPr lang="en-US" dirty="0"/>
              <a:t>-&gt; (1 x 10) + (1 x 10) = output vector</a:t>
            </a:r>
          </a:p>
          <a:p>
            <a:endParaRPr lang="en-US" dirty="0"/>
          </a:p>
          <a:p>
            <a:endParaRPr lang="en-US" dirty="0"/>
          </a:p>
        </p:txBody>
      </p:sp>
    </p:spTree>
    <p:extLst>
      <p:ext uri="{BB962C8B-B14F-4D97-AF65-F5344CB8AC3E}">
        <p14:creationId xmlns:p14="http://schemas.microsoft.com/office/powerpoint/2010/main" val="27493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animEffect transition="in" filter="fade">
                                      <p:cBhvr>
                                        <p:cTn id="18" dur="500"/>
                                        <p:tgtEl>
                                          <p:spTgt spid="3">
                                            <p:txEl>
                                              <p:pRg st="8" end="8"/>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fade">
                                      <p:cBhvr>
                                        <p:cTn id="2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 convenience</a:t>
            </a:r>
          </a:p>
        </p:txBody>
      </p:sp>
      <p:sp>
        <p:nvSpPr>
          <p:cNvPr id="3" name="Content Placeholder 2"/>
          <p:cNvSpPr>
            <a:spLocks noGrp="1"/>
          </p:cNvSpPr>
          <p:nvPr>
            <p:ph idx="1"/>
          </p:nvPr>
        </p:nvSpPr>
        <p:spPr>
          <a:xfrm>
            <a:off x="300251" y="1825625"/>
            <a:ext cx="8611737" cy="4351338"/>
          </a:xfrm>
        </p:spPr>
        <p:txBody>
          <a:bodyPr/>
          <a:lstStyle/>
          <a:p>
            <a:pPr marL="0" indent="0">
              <a:buNone/>
            </a:pPr>
            <a:r>
              <a:rPr lang="en-US" dirty="0"/>
              <a:t>Let’s turn this operation into a multiplication only:</a:t>
            </a:r>
          </a:p>
          <a:p>
            <a:pPr lvl="1"/>
            <a:r>
              <a:rPr lang="en-US" dirty="0"/>
              <a:t>Create a ‘fake’ feature with value 1 to represent the bias</a:t>
            </a:r>
          </a:p>
          <a:p>
            <a:pPr lvl="1"/>
            <a:r>
              <a:rPr lang="en-US" dirty="0"/>
              <a:t>Add an extra weight that can vary</a:t>
            </a:r>
          </a:p>
          <a:p>
            <a:pPr lvl="1"/>
            <a:endParaRPr lang="en-US" dirty="0"/>
          </a:p>
          <a:p>
            <a:pPr lvl="1"/>
            <a:endParaRPr lang="en-US" dirty="0"/>
          </a:p>
        </p:txBody>
      </p:sp>
      <p:cxnSp>
        <p:nvCxnSpPr>
          <p:cNvPr id="6" name="Straight Arrow Connector 5"/>
          <p:cNvCxnSpPr/>
          <p:nvPr/>
        </p:nvCxnSpPr>
        <p:spPr>
          <a:xfrm>
            <a:off x="2906973" y="3697263"/>
            <a:ext cx="1037230" cy="9826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534936" y="3435653"/>
            <a:ext cx="392509" cy="523220"/>
          </a:xfrm>
          <a:prstGeom prst="rect">
            <a:avLst/>
          </a:prstGeom>
          <a:noFill/>
        </p:spPr>
        <p:txBody>
          <a:bodyPr wrap="square" rtlCol="0">
            <a:spAutoFit/>
          </a:bodyPr>
          <a:lstStyle/>
          <a:p>
            <a:r>
              <a:rPr lang="en-US" sz="2800" i="1" dirty="0">
                <a:solidFill>
                  <a:schemeClr val="accent5"/>
                </a:solidFill>
              </a:rPr>
              <a:t>1</a:t>
            </a:r>
          </a:p>
        </p:txBody>
      </p:sp>
      <mc:AlternateContent xmlns:mc="http://schemas.openxmlformats.org/markup-compatibility/2006" xmlns:a14="http://schemas.microsoft.com/office/drawing/2010/main">
        <mc:Choice Requires="a14">
          <p:sp>
            <p:nvSpPr>
              <p:cNvPr id="10" name="TextBox 9"/>
              <p:cNvSpPr txBox="1"/>
              <p:nvPr/>
            </p:nvSpPr>
            <p:spPr>
              <a:xfrm>
                <a:off x="5046396" y="4213158"/>
                <a:ext cx="1920910" cy="553998"/>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r>
                        <a:rPr lang="en-US" b="1" i="1" smtClean="0">
                          <a:latin typeface="Cambria Math" panose="02040503050406030204" pitchFamily="18" charset="0"/>
                        </a:rPr>
                        <m:t>𝒘</m:t>
                      </m:r>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𝑤</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r>
                        <a:rPr lang="en-US" b="0" i="0" smtClean="0">
                          <a:latin typeface="Cambria Math" panose="02040503050406030204" pitchFamily="18" charset="0"/>
                        </a:rPr>
                        <m:t>)</m:t>
                      </m:r>
                    </m:oMath>
                  </m:oMathPara>
                </a14:m>
                <a:endParaRPr lang="en-US" b="1" dirty="0"/>
              </a:p>
              <a:p>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5046396" y="4213158"/>
                <a:ext cx="1920910" cy="553998"/>
              </a:xfrm>
              <a:prstGeom prst="rect">
                <a:avLst/>
              </a:prstGeom>
              <a:blipFill>
                <a:blip r:embed="rId3"/>
                <a:stretch>
                  <a:fillRect l="-3175" t="-1099" r="-2222"/>
                </a:stretch>
              </a:blipFill>
            </p:spPr>
            <p:txBody>
              <a:bodyPr/>
              <a:lstStyle/>
              <a:p>
                <a:r>
                  <a:rPr lang="en-US">
                    <a:noFill/>
                  </a:rPr>
                  <a:t> </a:t>
                </a:r>
              </a:p>
            </p:txBody>
          </p:sp>
        </mc:Fallback>
      </mc:AlternateContent>
      <p:pic>
        <p:nvPicPr>
          <p:cNvPr id="11" name="Picture 10"/>
          <p:cNvPicPr>
            <a:picLocks noChangeAspect="1"/>
          </p:cNvPicPr>
          <p:nvPr/>
        </p:nvPicPr>
        <p:blipFill>
          <a:blip r:embed="rId4"/>
          <a:stretch>
            <a:fillRect/>
          </a:stretch>
        </p:blipFill>
        <p:spPr>
          <a:xfrm>
            <a:off x="2097585" y="5935289"/>
            <a:ext cx="3629025" cy="885825"/>
          </a:xfrm>
          <a:prstGeom prst="rect">
            <a:avLst/>
          </a:prstGeom>
        </p:spPr>
      </p:pic>
      <p:pic>
        <p:nvPicPr>
          <p:cNvPr id="12" name="Picture 11"/>
          <p:cNvPicPr>
            <a:picLocks noChangeAspect="1"/>
          </p:cNvPicPr>
          <p:nvPr/>
        </p:nvPicPr>
        <p:blipFill>
          <a:blip r:embed="rId5"/>
          <a:stretch>
            <a:fillRect/>
          </a:stretch>
        </p:blipFill>
        <p:spPr>
          <a:xfrm>
            <a:off x="6473209" y="5922467"/>
            <a:ext cx="2042141" cy="483347"/>
          </a:xfrm>
          <a:prstGeom prst="rect">
            <a:avLst/>
          </a:prstGeom>
        </p:spPr>
      </p:pic>
      <p:sp>
        <p:nvSpPr>
          <p:cNvPr id="13" name="Rectangle 12"/>
          <p:cNvSpPr/>
          <p:nvPr/>
        </p:nvSpPr>
        <p:spPr>
          <a:xfrm>
            <a:off x="4694830" y="5935289"/>
            <a:ext cx="450376" cy="8203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2577006" y="4067640"/>
            <a:ext cx="4466590" cy="1721935"/>
            <a:chOff x="2855787" y="3510079"/>
            <a:chExt cx="4466590" cy="1721935"/>
          </a:xfrm>
        </p:grpSpPr>
        <p:sp>
          <p:nvSpPr>
            <p:cNvPr id="15" name="TextBox 14"/>
            <p:cNvSpPr txBox="1"/>
            <p:nvPr/>
          </p:nvSpPr>
          <p:spPr>
            <a:xfrm>
              <a:off x="5422062" y="4217158"/>
              <a:ext cx="1900315" cy="369332"/>
            </a:xfrm>
            <a:prstGeom prst="rect">
              <a:avLst/>
            </a:prstGeom>
            <a:noFill/>
          </p:spPr>
          <p:txBody>
            <a:bodyPr wrap="square" rtlCol="0">
              <a:spAutoFit/>
            </a:bodyPr>
            <a:lstStyle/>
            <a:p>
              <a:r>
                <a:rPr lang="en-US" dirty="0"/>
                <a:t>Output (binary)</a:t>
              </a:r>
            </a:p>
          </p:txBody>
        </p:sp>
        <p:sp>
          <p:nvSpPr>
            <p:cNvPr id="16" name="Oval 15"/>
            <p:cNvSpPr/>
            <p:nvPr/>
          </p:nvSpPr>
          <p:spPr>
            <a:xfrm>
              <a:off x="4082680" y="4053526"/>
              <a:ext cx="727090" cy="72709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a:off x="3242821" y="3817856"/>
              <a:ext cx="876692" cy="4336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p:cNvCxnSpPr>
              <a:endCxn id="16" idx="2"/>
            </p:cNvCxnSpPr>
            <p:nvPr/>
          </p:nvCxnSpPr>
          <p:spPr>
            <a:xfrm>
              <a:off x="3289111" y="4408227"/>
              <a:ext cx="793569" cy="88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flipV="1">
              <a:off x="3242821" y="4586490"/>
              <a:ext cx="866009" cy="4297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p:cNvCxnSpPr>
              <a:stCxn id="16" idx="6"/>
            </p:cNvCxnSpPr>
            <p:nvPr/>
          </p:nvCxnSpPr>
          <p:spPr>
            <a:xfrm flipV="1">
              <a:off x="4809770" y="4411744"/>
              <a:ext cx="638923" cy="53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2855787" y="3510079"/>
                  <a:ext cx="3051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oMath>
                    </m:oMathPara>
                  </a14:m>
                  <a:endParaRPr lang="en-US" sz="2000" dirty="0"/>
                </a:p>
              </p:txBody>
            </p:sp>
          </mc:Choice>
          <mc:Fallback xmlns="">
            <p:sp>
              <p:nvSpPr>
                <p:cNvPr id="21" name="TextBox 20"/>
                <p:cNvSpPr txBox="1">
                  <a:spLocks noRot="1" noChangeAspect="1" noMove="1" noResize="1" noEditPoints="1" noAdjustHandles="1" noChangeArrowheads="1" noChangeShapeType="1" noTextEdit="1"/>
                </p:cNvSpPr>
                <p:nvPr/>
              </p:nvSpPr>
              <p:spPr>
                <a:xfrm>
                  <a:off x="2855787" y="3510079"/>
                  <a:ext cx="305147" cy="307777"/>
                </a:xfrm>
                <a:prstGeom prst="rect">
                  <a:avLst/>
                </a:prstGeom>
                <a:blipFill>
                  <a:blip r:embed="rId6"/>
                  <a:stretch>
                    <a:fillRect l="-12000" r="-8000" b="-137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2858390" y="4217158"/>
                  <a:ext cx="31111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oMath>
                    </m:oMathPara>
                  </a14:m>
                  <a:endParaRPr lang="en-US" sz="2000" dirty="0"/>
                </a:p>
              </p:txBody>
            </p:sp>
          </mc:Choice>
          <mc:Fallback xmlns="">
            <p:sp>
              <p:nvSpPr>
                <p:cNvPr id="22" name="TextBox 21"/>
                <p:cNvSpPr txBox="1">
                  <a:spLocks noRot="1" noChangeAspect="1" noMove="1" noResize="1" noEditPoints="1" noAdjustHandles="1" noChangeArrowheads="1" noChangeShapeType="1" noTextEdit="1"/>
                </p:cNvSpPr>
                <p:nvPr/>
              </p:nvSpPr>
              <p:spPr>
                <a:xfrm>
                  <a:off x="2858390" y="4217158"/>
                  <a:ext cx="311111" cy="307777"/>
                </a:xfrm>
                <a:prstGeom prst="rect">
                  <a:avLst/>
                </a:prstGeom>
                <a:blipFill>
                  <a:blip r:embed="rId7"/>
                  <a:stretch>
                    <a:fillRect l="-9804" r="-9804"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2868569" y="4924237"/>
                  <a:ext cx="31111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3</m:t>
                            </m:r>
                          </m:sub>
                        </m:sSub>
                      </m:oMath>
                    </m:oMathPara>
                  </a14:m>
                  <a:endParaRPr lang="en-US" sz="2000" dirty="0"/>
                </a:p>
              </p:txBody>
            </p:sp>
          </mc:Choice>
          <mc:Fallback xmlns="">
            <p:sp>
              <p:nvSpPr>
                <p:cNvPr id="23" name="TextBox 22"/>
                <p:cNvSpPr txBox="1">
                  <a:spLocks noRot="1" noChangeAspect="1" noMove="1" noResize="1" noEditPoints="1" noAdjustHandles="1" noChangeArrowheads="1" noChangeShapeType="1" noTextEdit="1"/>
                </p:cNvSpPr>
                <p:nvPr/>
              </p:nvSpPr>
              <p:spPr>
                <a:xfrm>
                  <a:off x="2868569" y="4924237"/>
                  <a:ext cx="311111" cy="307777"/>
                </a:xfrm>
                <a:prstGeom prst="rect">
                  <a:avLst/>
                </a:prstGeom>
                <a:blipFill>
                  <a:blip r:embed="rId8"/>
                  <a:stretch>
                    <a:fillRect l="-11765" r="-7843" b="-15686"/>
                  </a:stretch>
                </a:blipFill>
              </p:spPr>
              <p:txBody>
                <a:bodyPr/>
                <a:lstStyle/>
                <a:p>
                  <a:r>
                    <a:rPr lang="en-US">
                      <a:noFill/>
                    </a:rPr>
                    <a:t> </a:t>
                  </a:r>
                </a:p>
              </p:txBody>
            </p:sp>
          </mc:Fallback>
        </mc:AlternateContent>
      </p:grpSp>
      <p:cxnSp>
        <p:nvCxnSpPr>
          <p:cNvPr id="9" name="Straight Arrow Connector 8"/>
          <p:cNvCxnSpPr/>
          <p:nvPr/>
        </p:nvCxnSpPr>
        <p:spPr>
          <a:xfrm flipH="1">
            <a:off x="4189862" y="4408227"/>
            <a:ext cx="706408" cy="518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868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Oval 4"/>
          <p:cNvSpPr/>
          <p:nvPr/>
        </p:nvSpPr>
        <p:spPr>
          <a:xfrm>
            <a:off x="4137846" y="3403022"/>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p:cNvSpPr/>
          <p:nvPr/>
        </p:nvSpPr>
        <p:spPr>
          <a:xfrm>
            <a:off x="4137846" y="4049076"/>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val 6"/>
          <p:cNvSpPr/>
          <p:nvPr/>
        </p:nvSpPr>
        <p:spPr>
          <a:xfrm>
            <a:off x="4137847" y="4725720"/>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7"/>
          <p:cNvSpPr/>
          <p:nvPr/>
        </p:nvSpPr>
        <p:spPr>
          <a:xfrm>
            <a:off x="4137848" y="5789641"/>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TextBox 46"/>
          <p:cNvSpPr txBox="1"/>
          <p:nvPr/>
        </p:nvSpPr>
        <p:spPr>
          <a:xfrm>
            <a:off x="5499054" y="4436400"/>
            <a:ext cx="1699781"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Output vector</a:t>
            </a:r>
          </a:p>
        </p:txBody>
      </p:sp>
      <p:sp>
        <p:nvSpPr>
          <p:cNvPr id="48" name="TextBox 47"/>
          <p:cNvSpPr txBox="1"/>
          <p:nvPr/>
        </p:nvSpPr>
        <p:spPr>
          <a:xfrm>
            <a:off x="2368965" y="4282277"/>
            <a:ext cx="874076"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Input</a:t>
            </a:r>
            <a:b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cxnSp>
        <p:nvCxnSpPr>
          <p:cNvPr id="50" name="Straight Arrow Connector 49"/>
          <p:cNvCxnSpPr>
            <a:cxnSpLocks/>
            <a:stCxn id="48" idx="3"/>
            <a:endCxn id="5" idx="2"/>
          </p:cNvCxnSpPr>
          <p:nvPr/>
        </p:nvCxnSpPr>
        <p:spPr>
          <a:xfrm flipV="1">
            <a:off x="3243043" y="3636223"/>
            <a:ext cx="894803" cy="968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cxnSpLocks/>
            <a:stCxn id="48" idx="3"/>
            <a:endCxn id="6" idx="2"/>
          </p:cNvCxnSpPr>
          <p:nvPr/>
        </p:nvCxnSpPr>
        <p:spPr>
          <a:xfrm flipV="1">
            <a:off x="3243043" y="4282278"/>
            <a:ext cx="894803" cy="322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cxnSpLocks/>
            <a:stCxn id="48" idx="3"/>
            <a:endCxn id="7" idx="2"/>
          </p:cNvCxnSpPr>
          <p:nvPr/>
        </p:nvCxnSpPr>
        <p:spPr>
          <a:xfrm>
            <a:off x="3243041" y="4604621"/>
            <a:ext cx="894804" cy="354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cxnSpLocks/>
            <a:stCxn id="48" idx="3"/>
            <a:endCxn id="8" idx="2"/>
          </p:cNvCxnSpPr>
          <p:nvPr/>
        </p:nvCxnSpPr>
        <p:spPr>
          <a:xfrm>
            <a:off x="3243041" y="4604622"/>
            <a:ext cx="894807" cy="14182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cxnSpLocks/>
            <a:endCxn id="47" idx="1"/>
          </p:cNvCxnSpPr>
          <p:nvPr/>
        </p:nvCxnSpPr>
        <p:spPr>
          <a:xfrm>
            <a:off x="4604252" y="3636222"/>
            <a:ext cx="894803" cy="984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a:endCxn id="47" idx="1"/>
          </p:cNvCxnSpPr>
          <p:nvPr/>
        </p:nvCxnSpPr>
        <p:spPr>
          <a:xfrm>
            <a:off x="4604252" y="4282277"/>
            <a:ext cx="894803" cy="338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cxnSpLocks/>
            <a:endCxn id="47" idx="1"/>
          </p:cNvCxnSpPr>
          <p:nvPr/>
        </p:nvCxnSpPr>
        <p:spPr>
          <a:xfrm flipV="1">
            <a:off x="4604251" y="4620597"/>
            <a:ext cx="894802" cy="338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cxnSpLocks/>
            <a:stCxn id="8" idx="6"/>
            <a:endCxn id="47" idx="1"/>
          </p:cNvCxnSpPr>
          <p:nvPr/>
        </p:nvCxnSpPr>
        <p:spPr>
          <a:xfrm flipV="1">
            <a:off x="4604251" y="4620597"/>
            <a:ext cx="894803" cy="14022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Content Placeholder 2">
            <a:extLst>
              <a:ext uri="{FF2B5EF4-FFF2-40B4-BE49-F238E27FC236}">
                <a16:creationId xmlns:a16="http://schemas.microsoft.com/office/drawing/2014/main" id="{10DA711D-7053-4077-8654-8A6565C32A62}"/>
              </a:ext>
            </a:extLst>
          </p:cNvPr>
          <p:cNvSpPr>
            <a:spLocks noGrp="1"/>
          </p:cNvSpPr>
          <p:nvPr>
            <p:ph idx="1"/>
          </p:nvPr>
        </p:nvSpPr>
        <p:spPr>
          <a:xfrm>
            <a:off x="638666" y="673769"/>
            <a:ext cx="7866669" cy="2962454"/>
          </a:xfrm>
        </p:spPr>
        <p:txBody>
          <a:bodyPr>
            <a:normAutofit/>
          </a:bodyPr>
          <a:lstStyle/>
          <a:p>
            <a:pPr marL="0" indent="0">
              <a:buNone/>
            </a:pPr>
            <a:r>
              <a:rPr lang="en-US" dirty="0"/>
              <a:t>A single-layer of </a:t>
            </a:r>
            <a:r>
              <a:rPr lang="en-US" dirty="0" err="1"/>
              <a:t>perceptrons</a:t>
            </a:r>
            <a:r>
              <a:rPr lang="en-US" dirty="0"/>
              <a:t> can learn any </a:t>
            </a:r>
            <a:br>
              <a:rPr lang="en-US" dirty="0"/>
            </a:br>
            <a:r>
              <a:rPr lang="en-US" dirty="0"/>
              <a:t>univariate function!</a:t>
            </a:r>
          </a:p>
          <a:p>
            <a:pPr lvl="1"/>
            <a:r>
              <a:rPr lang="en-US" dirty="0"/>
              <a:t>To some approximation;</a:t>
            </a:r>
            <a:br>
              <a:rPr lang="en-US" dirty="0"/>
            </a:br>
            <a:r>
              <a:rPr lang="en-US" dirty="0"/>
              <a:t>more </a:t>
            </a:r>
            <a:r>
              <a:rPr lang="en-US" dirty="0" err="1"/>
              <a:t>perceptrons</a:t>
            </a:r>
            <a:r>
              <a:rPr lang="en-US" dirty="0"/>
              <a:t> = a better approximation</a:t>
            </a:r>
          </a:p>
          <a:p>
            <a:pPr lvl="1"/>
            <a:r>
              <a:rPr lang="en-US" dirty="0"/>
              <a:t>Combination of many step functions</a:t>
            </a:r>
          </a:p>
          <a:p>
            <a:pPr lvl="1"/>
            <a:r>
              <a:rPr lang="en-US" dirty="0"/>
              <a:t>Function must be differentiable</a:t>
            </a:r>
          </a:p>
          <a:p>
            <a:pPr lvl="1"/>
            <a:endParaRPr lang="en-US" dirty="0"/>
          </a:p>
        </p:txBody>
      </p:sp>
      <p:sp>
        <p:nvSpPr>
          <p:cNvPr id="18" name="TextBox 17">
            <a:extLst>
              <a:ext uri="{FF2B5EF4-FFF2-40B4-BE49-F238E27FC236}">
                <a16:creationId xmlns:a16="http://schemas.microsoft.com/office/drawing/2014/main" id="{E925EDBE-1204-4379-BE26-88F4378760DA}"/>
              </a:ext>
            </a:extLst>
          </p:cNvPr>
          <p:cNvSpPr txBox="1"/>
          <p:nvPr/>
        </p:nvSpPr>
        <p:spPr>
          <a:xfrm>
            <a:off x="328863" y="5653511"/>
            <a:ext cx="2914178" cy="369332"/>
          </a:xfrm>
          <a:prstGeom prst="rect">
            <a:avLst/>
          </a:prstGeom>
          <a:noFill/>
        </p:spPr>
        <p:txBody>
          <a:bodyPr wrap="square" rtlCol="0">
            <a:spAutoFit/>
          </a:bodyPr>
          <a:lstStyle/>
          <a:p>
            <a:r>
              <a:rPr lang="en-US" dirty="0"/>
              <a:t>PUT SIMPLE VISUAL PROOF</a:t>
            </a:r>
          </a:p>
        </p:txBody>
      </p:sp>
      <p:sp>
        <p:nvSpPr>
          <p:cNvPr id="9" name="TextBox 8">
            <a:extLst>
              <a:ext uri="{FF2B5EF4-FFF2-40B4-BE49-F238E27FC236}">
                <a16:creationId xmlns:a16="http://schemas.microsoft.com/office/drawing/2014/main" id="{5378365E-00F8-4A89-BD6E-5657B5E7232D}"/>
              </a:ext>
            </a:extLst>
          </p:cNvPr>
          <p:cNvSpPr txBox="1"/>
          <p:nvPr/>
        </p:nvSpPr>
        <p:spPr>
          <a:xfrm>
            <a:off x="4198288" y="5258109"/>
            <a:ext cx="405517"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12041650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00" y="1690689"/>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41696" y="4517409"/>
            <a:ext cx="7383438" cy="1938992"/>
          </a:xfrm>
          <a:prstGeom prst="rect">
            <a:avLst/>
          </a:prstGeom>
          <a:noFill/>
        </p:spPr>
        <p:txBody>
          <a:bodyPr wrap="square" rtlCol="0">
            <a:spAutoFit/>
          </a:bodyPr>
          <a:lstStyle/>
          <a:p>
            <a:r>
              <a:rPr lang="en-US" sz="2400" dirty="0"/>
              <a:t>Attempt to represent complex functions as compositions of smaller functions.</a:t>
            </a:r>
          </a:p>
          <a:p>
            <a:endParaRPr lang="en-US" sz="2400" dirty="0"/>
          </a:p>
          <a:p>
            <a:r>
              <a:rPr lang="en-US" sz="2400" dirty="0"/>
              <a:t>Outputs from one perception are fed into inputs of another perceptron.</a:t>
            </a:r>
          </a:p>
        </p:txBody>
      </p:sp>
      <p:sp>
        <p:nvSpPr>
          <p:cNvPr id="5" name="TextBox 4"/>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6518600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015" y="2254477"/>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41696" y="4926842"/>
            <a:ext cx="7383438" cy="830997"/>
          </a:xfrm>
          <a:prstGeom prst="rect">
            <a:avLst/>
          </a:prstGeom>
          <a:noFill/>
        </p:spPr>
        <p:txBody>
          <a:bodyPr wrap="square" rtlCol="0">
            <a:spAutoFit/>
          </a:bodyPr>
          <a:lstStyle/>
          <a:p>
            <a:r>
              <a:rPr lang="en-US" sz="2400" dirty="0"/>
              <a:t>Sets of layers and the connections (weights) between them define the </a:t>
            </a:r>
            <a:r>
              <a:rPr lang="en-US" sz="2400" i="1" dirty="0"/>
              <a:t>network architecture.</a:t>
            </a:r>
          </a:p>
        </p:txBody>
      </p:sp>
      <p:sp>
        <p:nvSpPr>
          <p:cNvPr id="3" name="TextBox 2"/>
          <p:cNvSpPr txBox="1"/>
          <p:nvPr/>
        </p:nvSpPr>
        <p:spPr>
          <a:xfrm>
            <a:off x="2927445" y="1690689"/>
            <a:ext cx="887104" cy="368490"/>
          </a:xfrm>
          <a:prstGeom prst="rect">
            <a:avLst/>
          </a:prstGeom>
          <a:noFill/>
        </p:spPr>
        <p:txBody>
          <a:bodyPr wrap="square" rtlCol="0">
            <a:spAutoFit/>
          </a:bodyPr>
          <a:lstStyle/>
          <a:p>
            <a:r>
              <a:rPr lang="en-US" dirty="0"/>
              <a:t>Layer 1</a:t>
            </a:r>
          </a:p>
        </p:txBody>
      </p:sp>
      <p:sp>
        <p:nvSpPr>
          <p:cNvPr id="6" name="TextBox 5"/>
          <p:cNvSpPr txBox="1"/>
          <p:nvPr/>
        </p:nvSpPr>
        <p:spPr>
          <a:xfrm>
            <a:off x="4251278" y="1690689"/>
            <a:ext cx="887104" cy="368490"/>
          </a:xfrm>
          <a:prstGeom prst="rect">
            <a:avLst/>
          </a:prstGeom>
          <a:noFill/>
        </p:spPr>
        <p:txBody>
          <a:bodyPr wrap="square" rtlCol="0">
            <a:spAutoFit/>
          </a:bodyPr>
          <a:lstStyle/>
          <a:p>
            <a:r>
              <a:rPr lang="en-US" dirty="0"/>
              <a:t>Layer 2</a:t>
            </a:r>
          </a:p>
        </p:txBody>
      </p:sp>
      <p:sp>
        <p:nvSpPr>
          <p:cNvPr id="7" name="TextBox 6"/>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9154643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015" y="2254477"/>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41696" y="5090615"/>
            <a:ext cx="7383438" cy="1200329"/>
          </a:xfrm>
          <a:prstGeom prst="rect">
            <a:avLst/>
          </a:prstGeom>
          <a:noFill/>
        </p:spPr>
        <p:txBody>
          <a:bodyPr wrap="square" rtlCol="0">
            <a:spAutoFit/>
          </a:bodyPr>
          <a:lstStyle/>
          <a:p>
            <a:r>
              <a:rPr lang="en-US" sz="2400" dirty="0"/>
              <a:t>Layers that are in between the input and the output are called </a:t>
            </a:r>
            <a:r>
              <a:rPr lang="en-US" sz="2400" i="1" dirty="0"/>
              <a:t>hidden layers</a:t>
            </a:r>
            <a:r>
              <a:rPr lang="en-US" sz="2400" dirty="0"/>
              <a:t>, because we are going to </a:t>
            </a:r>
            <a:r>
              <a:rPr lang="en-US" sz="2400" i="1" dirty="0"/>
              <a:t>learn</a:t>
            </a:r>
            <a:r>
              <a:rPr lang="en-US" sz="2400" dirty="0"/>
              <a:t> their weights via an optimization process.</a:t>
            </a:r>
            <a:endParaRPr lang="en-US" sz="2400" i="1" dirty="0"/>
          </a:p>
        </p:txBody>
      </p:sp>
      <p:sp>
        <p:nvSpPr>
          <p:cNvPr id="3" name="TextBox 2"/>
          <p:cNvSpPr txBox="1"/>
          <p:nvPr/>
        </p:nvSpPr>
        <p:spPr>
          <a:xfrm>
            <a:off x="2927445" y="1690689"/>
            <a:ext cx="887104" cy="646331"/>
          </a:xfrm>
          <a:prstGeom prst="rect">
            <a:avLst/>
          </a:prstGeom>
          <a:noFill/>
        </p:spPr>
        <p:txBody>
          <a:bodyPr wrap="square" rtlCol="0">
            <a:spAutoFit/>
          </a:bodyPr>
          <a:lstStyle/>
          <a:p>
            <a:r>
              <a:rPr lang="en-US" dirty="0"/>
              <a:t>Hidden Layer 1</a:t>
            </a:r>
          </a:p>
        </p:txBody>
      </p:sp>
      <p:sp>
        <p:nvSpPr>
          <p:cNvPr id="6" name="TextBox 5"/>
          <p:cNvSpPr txBox="1"/>
          <p:nvPr/>
        </p:nvSpPr>
        <p:spPr>
          <a:xfrm>
            <a:off x="4251278" y="1690689"/>
            <a:ext cx="887104" cy="646331"/>
          </a:xfrm>
          <a:prstGeom prst="rect">
            <a:avLst/>
          </a:prstGeom>
          <a:noFill/>
        </p:spPr>
        <p:txBody>
          <a:bodyPr wrap="square" rtlCol="0">
            <a:spAutoFit/>
          </a:bodyPr>
          <a:lstStyle/>
          <a:p>
            <a:r>
              <a:rPr lang="en-US" dirty="0"/>
              <a:t>Hidden Layer 2</a:t>
            </a:r>
          </a:p>
        </p:txBody>
      </p:sp>
      <p:sp>
        <p:nvSpPr>
          <p:cNvPr id="7" name="TextBox 6"/>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7243140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015" y="2254477"/>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58504" y="5834415"/>
            <a:ext cx="8072651" cy="830997"/>
          </a:xfrm>
          <a:prstGeom prst="rect">
            <a:avLst/>
          </a:prstGeom>
          <a:noFill/>
        </p:spPr>
        <p:txBody>
          <a:bodyPr wrap="square" rtlCol="0">
            <a:spAutoFit/>
          </a:bodyPr>
          <a:lstStyle/>
          <a:p>
            <a:pPr algn="ctr"/>
            <a:r>
              <a:rPr lang="en-US" sz="2400" dirty="0"/>
              <a:t>It’s all just matrix multiplication!</a:t>
            </a:r>
          </a:p>
          <a:p>
            <a:r>
              <a:rPr lang="en-US" sz="2400" i="1" dirty="0"/>
              <a:t>GPUs -&gt; special hardware for fast/large matrix multiplication.</a:t>
            </a:r>
          </a:p>
        </p:txBody>
      </p:sp>
      <p:sp>
        <p:nvSpPr>
          <p:cNvPr id="3" name="TextBox 2"/>
          <p:cNvSpPr txBox="1"/>
          <p:nvPr/>
        </p:nvSpPr>
        <p:spPr>
          <a:xfrm>
            <a:off x="2927445" y="1690689"/>
            <a:ext cx="887104" cy="646331"/>
          </a:xfrm>
          <a:prstGeom prst="rect">
            <a:avLst/>
          </a:prstGeom>
          <a:noFill/>
        </p:spPr>
        <p:txBody>
          <a:bodyPr wrap="square" rtlCol="0">
            <a:spAutoFit/>
          </a:bodyPr>
          <a:lstStyle/>
          <a:p>
            <a:r>
              <a:rPr lang="en-US" dirty="0"/>
              <a:t>Hidden Layer 1</a:t>
            </a:r>
          </a:p>
        </p:txBody>
      </p:sp>
      <p:sp>
        <p:nvSpPr>
          <p:cNvPr id="6" name="TextBox 5"/>
          <p:cNvSpPr txBox="1"/>
          <p:nvPr/>
        </p:nvSpPr>
        <p:spPr>
          <a:xfrm>
            <a:off x="4251278" y="1690689"/>
            <a:ext cx="887104" cy="646331"/>
          </a:xfrm>
          <a:prstGeom prst="rect">
            <a:avLst/>
          </a:prstGeom>
          <a:noFill/>
        </p:spPr>
        <p:txBody>
          <a:bodyPr wrap="square" rtlCol="0">
            <a:spAutoFit/>
          </a:bodyPr>
          <a:lstStyle/>
          <a:p>
            <a:r>
              <a:rPr lang="en-US" dirty="0"/>
              <a:t>Hidden Layer 2</a:t>
            </a:r>
          </a:p>
        </p:txBody>
      </p:sp>
      <p:sp>
        <p:nvSpPr>
          <p:cNvPr id="5" name="Rectangle 4"/>
          <p:cNvSpPr/>
          <p:nvPr/>
        </p:nvSpPr>
        <p:spPr>
          <a:xfrm>
            <a:off x="2927445" y="2337020"/>
            <a:ext cx="887104" cy="24124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927445" y="5006253"/>
            <a:ext cx="887104" cy="369332"/>
          </a:xfrm>
          <a:prstGeom prst="rect">
            <a:avLst/>
          </a:prstGeom>
          <a:noFill/>
        </p:spPr>
        <p:txBody>
          <a:bodyPr wrap="square" rtlCol="0">
            <a:spAutoFit/>
          </a:bodyPr>
          <a:lstStyle/>
          <a:p>
            <a:r>
              <a:rPr lang="en-US" dirty="0">
                <a:solidFill>
                  <a:srgbClr val="FF0000"/>
                </a:solidFill>
              </a:rPr>
              <a:t>Matrix!</a:t>
            </a:r>
          </a:p>
        </p:txBody>
      </p:sp>
      <p:sp>
        <p:nvSpPr>
          <p:cNvPr id="9" name="Rectangle 8"/>
          <p:cNvSpPr/>
          <p:nvPr/>
        </p:nvSpPr>
        <p:spPr>
          <a:xfrm>
            <a:off x="4251278" y="2146616"/>
            <a:ext cx="887104" cy="27802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251278" y="5006253"/>
            <a:ext cx="887104" cy="369332"/>
          </a:xfrm>
          <a:prstGeom prst="rect">
            <a:avLst/>
          </a:prstGeom>
          <a:noFill/>
        </p:spPr>
        <p:txBody>
          <a:bodyPr wrap="square" rtlCol="0">
            <a:spAutoFit/>
          </a:bodyPr>
          <a:lstStyle/>
          <a:p>
            <a:r>
              <a:rPr lang="en-US" dirty="0">
                <a:solidFill>
                  <a:srgbClr val="FF0000"/>
                </a:solidFill>
              </a:rPr>
              <a:t>Matrix!</a:t>
            </a:r>
          </a:p>
        </p:txBody>
      </p:sp>
      <p:sp>
        <p:nvSpPr>
          <p:cNvPr id="11" name="Rectangle 10"/>
          <p:cNvSpPr/>
          <p:nvPr/>
        </p:nvSpPr>
        <p:spPr>
          <a:xfrm>
            <a:off x="1354967" y="3248167"/>
            <a:ext cx="887104" cy="5732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354967" y="5006253"/>
            <a:ext cx="887104" cy="369332"/>
          </a:xfrm>
          <a:prstGeom prst="rect">
            <a:avLst/>
          </a:prstGeom>
          <a:noFill/>
        </p:spPr>
        <p:txBody>
          <a:bodyPr wrap="square" rtlCol="0">
            <a:spAutoFit/>
          </a:bodyPr>
          <a:lstStyle/>
          <a:p>
            <a:r>
              <a:rPr lang="en-US" dirty="0">
                <a:solidFill>
                  <a:srgbClr val="FF0000"/>
                </a:solidFill>
              </a:rPr>
              <a:t>Matrix!</a:t>
            </a:r>
          </a:p>
        </p:txBody>
      </p:sp>
      <p:sp>
        <p:nvSpPr>
          <p:cNvPr id="8" name="TextBox 7"/>
          <p:cNvSpPr txBox="1"/>
          <p:nvPr/>
        </p:nvSpPr>
        <p:spPr>
          <a:xfrm>
            <a:off x="313898" y="3339471"/>
            <a:ext cx="1273080" cy="369332"/>
          </a:xfrm>
          <a:prstGeom prst="rect">
            <a:avLst/>
          </a:prstGeom>
          <a:noFill/>
        </p:spPr>
        <p:txBody>
          <a:bodyPr wrap="square" rtlCol="0">
            <a:spAutoFit/>
          </a:bodyPr>
          <a:lstStyle/>
          <a:p>
            <a:r>
              <a:rPr lang="en-US" dirty="0">
                <a:solidFill>
                  <a:srgbClr val="FF0000"/>
                </a:solidFill>
              </a:rPr>
              <a:t>Multiple</a:t>
            </a:r>
          </a:p>
        </p:txBody>
      </p:sp>
      <p:sp>
        <p:nvSpPr>
          <p:cNvPr id="14" name="TextBox 13"/>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541226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1 with all linear functions</a:t>
            </a:r>
          </a:p>
        </p:txBody>
      </p:sp>
      <p:sp>
        <p:nvSpPr>
          <p:cNvPr id="3" name="Content Placeholder 2"/>
          <p:cNvSpPr>
            <a:spLocks noGrp="1"/>
          </p:cNvSpPr>
          <p:nvPr>
            <p:ph idx="1"/>
          </p:nvPr>
        </p:nvSpPr>
        <p:spPr/>
        <p:txBody>
          <a:bodyPr/>
          <a:lstStyle/>
          <a:p>
            <a:pPr marL="0" indent="0">
              <a:buNone/>
            </a:pPr>
            <a:r>
              <a:rPr lang="en-US" dirty="0"/>
              <a:t>We have formed chains of linear functions.</a:t>
            </a:r>
          </a:p>
          <a:p>
            <a:pPr marL="0" indent="0">
              <a:buNone/>
            </a:pPr>
            <a:r>
              <a:rPr lang="en-US" dirty="0"/>
              <a:t>We know that linear functions can be reduced</a:t>
            </a:r>
          </a:p>
          <a:p>
            <a:pPr lvl="1"/>
            <a:r>
              <a:rPr lang="en-US" dirty="0"/>
              <a:t>g = f(h(x))</a:t>
            </a:r>
          </a:p>
          <a:p>
            <a:endParaRPr lang="en-US" dirty="0"/>
          </a:p>
          <a:p>
            <a:pPr marL="0" indent="0" algn="ctr">
              <a:buNone/>
            </a:pPr>
            <a:r>
              <a:rPr lang="en-US" dirty="0"/>
              <a:t>Our composition of functions is really </a:t>
            </a:r>
            <a:br>
              <a:rPr lang="en-US" dirty="0"/>
            </a:br>
            <a:r>
              <a:rPr lang="en-US" dirty="0"/>
              <a:t>just a single function : (</a:t>
            </a:r>
          </a:p>
        </p:txBody>
      </p:sp>
    </p:spTree>
    <p:extLst>
      <p:ext uri="{BB962C8B-B14F-4D97-AF65-F5344CB8AC3E}">
        <p14:creationId xmlns:p14="http://schemas.microsoft.com/office/powerpoint/2010/main" val="2010584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2 with all linear functions</a:t>
            </a:r>
          </a:p>
        </p:txBody>
      </p:sp>
      <p:sp>
        <p:nvSpPr>
          <p:cNvPr id="3" name="Content Placeholder 2"/>
          <p:cNvSpPr>
            <a:spLocks noGrp="1"/>
          </p:cNvSpPr>
          <p:nvPr>
            <p:ph idx="1"/>
          </p:nvPr>
        </p:nvSpPr>
        <p:spPr/>
        <p:txBody>
          <a:bodyPr/>
          <a:lstStyle/>
          <a:p>
            <a:pPr marL="0" indent="0">
              <a:buNone/>
            </a:pPr>
            <a:r>
              <a:rPr lang="en-US" dirty="0"/>
              <a:t>Linear classifiers: small change in input can cause large change in binary output </a:t>
            </a:r>
            <a:br>
              <a:rPr lang="en-US" dirty="0"/>
            </a:br>
            <a:r>
              <a:rPr lang="en-US" dirty="0"/>
              <a:t>= problem for composition of functions</a:t>
            </a:r>
          </a:p>
          <a:p>
            <a:pPr marL="0" indent="0">
              <a:buNone/>
            </a:pPr>
            <a:endParaRPr lang="en-US" dirty="0"/>
          </a:p>
        </p:txBody>
      </p:sp>
      <p:sp>
        <p:nvSpPr>
          <p:cNvPr id="4" name="TextBox 3"/>
          <p:cNvSpPr txBox="1"/>
          <p:nvPr/>
        </p:nvSpPr>
        <p:spPr>
          <a:xfrm>
            <a:off x="288757" y="4157777"/>
            <a:ext cx="2948768" cy="1384995"/>
          </a:xfrm>
          <a:prstGeom prst="rect">
            <a:avLst/>
          </a:prstGeom>
          <a:noFill/>
        </p:spPr>
        <p:txBody>
          <a:bodyPr wrap="square" rtlCol="0">
            <a:spAutoFit/>
          </a:bodyPr>
          <a:lstStyle/>
          <a:p>
            <a:pPr algn="ctr"/>
            <a:r>
              <a:rPr lang="en-US" sz="2800" i="1" dirty="0"/>
              <a:t>Activation function for a perceptron:</a:t>
            </a:r>
            <a:br>
              <a:rPr lang="en-US" sz="2800" i="1" dirty="0"/>
            </a:br>
            <a:r>
              <a:rPr lang="en-US" sz="2800" i="1" dirty="0"/>
              <a:t>Heaviside function</a:t>
            </a:r>
            <a:endParaRPr lang="en-US" i="1" dirty="0"/>
          </a:p>
        </p:txBody>
      </p:sp>
      <p:pic>
        <p:nvPicPr>
          <p:cNvPr id="7" name="Picture 6"/>
          <p:cNvPicPr>
            <a:picLocks noChangeAspect="1"/>
          </p:cNvPicPr>
          <p:nvPr/>
        </p:nvPicPr>
        <p:blipFill>
          <a:blip r:embed="rId3"/>
          <a:stretch>
            <a:fillRect/>
          </a:stretch>
        </p:blipFill>
        <p:spPr>
          <a:xfrm>
            <a:off x="3386713" y="3249067"/>
            <a:ext cx="5295332" cy="3424267"/>
          </a:xfrm>
          <a:prstGeom prst="rect">
            <a:avLst/>
          </a:prstGeom>
        </p:spPr>
      </p:pic>
      <p:sp>
        <p:nvSpPr>
          <p:cNvPr id="6" name="TextBox 5"/>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19592220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2 with all linear functions</a:t>
            </a:r>
          </a:p>
        </p:txBody>
      </p:sp>
      <p:sp>
        <p:nvSpPr>
          <p:cNvPr id="3" name="Content Placeholder 2"/>
          <p:cNvSpPr>
            <a:spLocks noGrp="1"/>
          </p:cNvSpPr>
          <p:nvPr>
            <p:ph idx="1"/>
          </p:nvPr>
        </p:nvSpPr>
        <p:spPr/>
        <p:txBody>
          <a:bodyPr/>
          <a:lstStyle/>
          <a:p>
            <a:pPr marL="0" indent="0">
              <a:buNone/>
            </a:pPr>
            <a:r>
              <a:rPr lang="en-US" dirty="0"/>
              <a:t>Linear classifiers: small change in input can cause large change in binary output.</a:t>
            </a:r>
          </a:p>
          <a:p>
            <a:endParaRPr lang="en-US" dirty="0"/>
          </a:p>
          <a:p>
            <a:pPr marL="0" indent="0">
              <a:buNone/>
            </a:pPr>
            <a:r>
              <a:rPr lang="en-US" dirty="0"/>
              <a:t>We want:</a:t>
            </a:r>
          </a:p>
        </p:txBody>
      </p:sp>
      <p:pic>
        <p:nvPicPr>
          <p:cNvPr id="14338" name="Picture 2" descr="http://neuralnetworksanddeeplearning.com/images/tikz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6322" y="3555062"/>
            <a:ext cx="5291356" cy="29336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13393292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introduce non-</a:t>
            </a:r>
            <a:r>
              <a:rPr lang="en-US" dirty="0" err="1"/>
              <a:t>linearities</a:t>
            </a:r>
            <a:r>
              <a:rPr lang="en-US" dirty="0"/>
              <a:t> </a:t>
            </a:r>
          </a:p>
        </p:txBody>
      </p:sp>
      <p:sp>
        <p:nvSpPr>
          <p:cNvPr id="3" name="Content Placeholder 2"/>
          <p:cNvSpPr>
            <a:spLocks noGrp="1"/>
          </p:cNvSpPr>
          <p:nvPr>
            <p:ph idx="1"/>
          </p:nvPr>
        </p:nvSpPr>
        <p:spPr/>
        <p:txBody>
          <a:bodyPr/>
          <a:lstStyle/>
          <a:p>
            <a:pPr marL="0" indent="0">
              <a:buNone/>
            </a:pPr>
            <a:r>
              <a:rPr lang="en-US" dirty="0"/>
              <a:t>We’re going to introduce non-linear functions to transform the features.</a:t>
            </a:r>
          </a:p>
        </p:txBody>
      </p:sp>
      <p:pic>
        <p:nvPicPr>
          <p:cNvPr id="4" name="Picture 3"/>
          <p:cNvPicPr>
            <a:picLocks noChangeAspect="1"/>
          </p:cNvPicPr>
          <p:nvPr/>
        </p:nvPicPr>
        <p:blipFill>
          <a:blip r:embed="rId2"/>
          <a:stretch>
            <a:fillRect/>
          </a:stretch>
        </p:blipFill>
        <p:spPr>
          <a:xfrm>
            <a:off x="3279585" y="3122170"/>
            <a:ext cx="5031901" cy="3415392"/>
          </a:xfrm>
          <a:prstGeom prst="rect">
            <a:avLst/>
          </a:prstGeom>
        </p:spPr>
      </p:pic>
      <p:pic>
        <p:nvPicPr>
          <p:cNvPr id="5" name="Picture 4"/>
          <p:cNvPicPr>
            <a:picLocks noChangeAspect="1"/>
          </p:cNvPicPr>
          <p:nvPr/>
        </p:nvPicPr>
        <p:blipFill>
          <a:blip r:embed="rId3"/>
          <a:stretch>
            <a:fillRect/>
          </a:stretch>
        </p:blipFill>
        <p:spPr>
          <a:xfrm>
            <a:off x="444690" y="4581951"/>
            <a:ext cx="2505383" cy="1081870"/>
          </a:xfrm>
          <a:prstGeom prst="rect">
            <a:avLst/>
          </a:prstGeom>
        </p:spPr>
      </p:pic>
      <p:pic>
        <p:nvPicPr>
          <p:cNvPr id="6" name="Picture 5"/>
          <p:cNvPicPr>
            <a:picLocks noChangeAspect="1"/>
          </p:cNvPicPr>
          <p:nvPr/>
        </p:nvPicPr>
        <p:blipFill>
          <a:blip r:embed="rId4"/>
          <a:stretch>
            <a:fillRect/>
          </a:stretch>
        </p:blipFill>
        <p:spPr>
          <a:xfrm>
            <a:off x="901392" y="3763169"/>
            <a:ext cx="1800225" cy="476250"/>
          </a:xfrm>
          <a:prstGeom prst="rect">
            <a:avLst/>
          </a:prstGeom>
        </p:spPr>
      </p:pic>
      <p:sp>
        <p:nvSpPr>
          <p:cNvPr id="7" name="TextBox 6"/>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26795132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Universality</a:t>
            </a:r>
          </a:p>
        </p:txBody>
      </p:sp>
      <p:sp>
        <p:nvSpPr>
          <p:cNvPr id="3" name="Content Placeholder 2"/>
          <p:cNvSpPr>
            <a:spLocks noGrp="1"/>
          </p:cNvSpPr>
          <p:nvPr>
            <p:ph idx="1"/>
          </p:nvPr>
        </p:nvSpPr>
        <p:spPr>
          <a:xfrm>
            <a:off x="410646" y="1990119"/>
            <a:ext cx="8322708" cy="4690232"/>
          </a:xfrm>
        </p:spPr>
        <p:txBody>
          <a:bodyPr>
            <a:normAutofit/>
          </a:bodyPr>
          <a:lstStyle/>
          <a:p>
            <a:pPr marL="0" indent="0">
              <a:buNone/>
            </a:pPr>
            <a:r>
              <a:rPr lang="en-US" dirty="0"/>
              <a:t>A single-layer of </a:t>
            </a:r>
            <a:r>
              <a:rPr lang="en-US" dirty="0" err="1"/>
              <a:t>perceptrons</a:t>
            </a:r>
            <a:r>
              <a:rPr lang="en-US" dirty="0"/>
              <a:t> can learn any </a:t>
            </a:r>
            <a:br>
              <a:rPr lang="en-US" dirty="0"/>
            </a:br>
            <a:r>
              <a:rPr lang="en-US" dirty="0"/>
              <a:t>univariate function:</a:t>
            </a:r>
          </a:p>
          <a:p>
            <a:pPr lvl="1"/>
            <a:r>
              <a:rPr lang="en-US" dirty="0"/>
              <a:t>Combination of many step functions</a:t>
            </a:r>
          </a:p>
          <a:p>
            <a:pPr lvl="1"/>
            <a:r>
              <a:rPr lang="en-US" dirty="0"/>
              <a:t>So long as it is differentiable</a:t>
            </a:r>
          </a:p>
          <a:p>
            <a:pPr lvl="1"/>
            <a:r>
              <a:rPr lang="en-US" dirty="0"/>
              <a:t>To some approximation;</a:t>
            </a:r>
            <a:br>
              <a:rPr lang="en-US" dirty="0"/>
            </a:br>
            <a:r>
              <a:rPr lang="en-US" dirty="0"/>
              <a:t>More </a:t>
            </a:r>
            <a:r>
              <a:rPr lang="en-US" dirty="0" err="1"/>
              <a:t>perceptrons</a:t>
            </a:r>
            <a:r>
              <a:rPr lang="en-US" dirty="0"/>
              <a:t> = a better approximation</a:t>
            </a:r>
          </a:p>
          <a:p>
            <a:pPr lvl="1"/>
            <a:endParaRPr lang="en-US" dirty="0"/>
          </a:p>
          <a:p>
            <a:pPr lvl="1"/>
            <a:endParaRPr lang="en-US" dirty="0"/>
          </a:p>
          <a:p>
            <a:pPr marL="0" indent="0">
              <a:buNone/>
            </a:pPr>
            <a:r>
              <a:rPr lang="en-US" dirty="0"/>
              <a:t>Visual proof (Michael Nielson):</a:t>
            </a:r>
          </a:p>
          <a:p>
            <a:pPr marL="0" indent="0">
              <a:buNone/>
            </a:pPr>
            <a:r>
              <a:rPr lang="en-US" dirty="0">
                <a:hlinkClick r:id="rId3"/>
              </a:rPr>
              <a:t>http://neuralnetworksanddeeplearning.com/chap4.html</a:t>
            </a:r>
            <a:endParaRPr lang="en-US" dirty="0"/>
          </a:p>
          <a:p>
            <a:pPr marL="0" indent="0">
              <a:buNone/>
            </a:pPr>
            <a:r>
              <a:rPr lang="en-US" dirty="0"/>
              <a:t>- using non-linear activation functions </a:t>
            </a:r>
          </a:p>
        </p:txBody>
      </p:sp>
    </p:spTree>
    <p:extLst>
      <p:ext uri="{BB962C8B-B14F-4D97-AF65-F5344CB8AC3E}">
        <p14:creationId xmlns:p14="http://schemas.microsoft.com/office/powerpoint/2010/main" val="14351091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Perceptron model</a:t>
            </a:r>
          </a:p>
        </p:txBody>
      </p:sp>
      <p:sp>
        <p:nvSpPr>
          <p:cNvPr id="3" name="Content Placeholder 2"/>
          <p:cNvSpPr>
            <a:spLocks noGrp="1"/>
          </p:cNvSpPr>
          <p:nvPr>
            <p:ph idx="1"/>
          </p:nvPr>
        </p:nvSpPr>
        <p:spPr/>
        <p:txBody>
          <a:bodyPr/>
          <a:lstStyle/>
          <a:p>
            <a:r>
              <a:rPr lang="en-US" dirty="0"/>
              <a:t>Use is grounded in theory</a:t>
            </a:r>
          </a:p>
          <a:p>
            <a:pPr lvl="1"/>
            <a:r>
              <a:rPr lang="en-US" dirty="0"/>
              <a:t>Universal approximation theorem (</a:t>
            </a:r>
            <a:r>
              <a:rPr lang="en-US" dirty="0" err="1"/>
              <a:t>Goodfellow</a:t>
            </a:r>
            <a:r>
              <a:rPr lang="en-US" dirty="0"/>
              <a:t> 6.4.1)</a:t>
            </a:r>
          </a:p>
          <a:p>
            <a:endParaRPr lang="en-US" dirty="0"/>
          </a:p>
          <a:p>
            <a:r>
              <a:rPr lang="en-US" dirty="0"/>
              <a:t>Can represent a NAND circuit, from which any binary function can be built by compositions of NANDs</a:t>
            </a:r>
          </a:p>
          <a:p>
            <a:endParaRPr lang="en-US" dirty="0"/>
          </a:p>
          <a:p>
            <a:r>
              <a:rPr lang="en-US" dirty="0"/>
              <a:t>With enough parameters, it can approximate </a:t>
            </a:r>
            <a:br>
              <a:rPr lang="en-US" dirty="0"/>
            </a:br>
            <a:r>
              <a:rPr lang="en-US" dirty="0"/>
              <a:t>any function.</a:t>
            </a:r>
          </a:p>
          <a:p>
            <a:endParaRPr lang="en-US" dirty="0"/>
          </a:p>
        </p:txBody>
      </p:sp>
    </p:spTree>
    <p:extLst>
      <p:ext uri="{BB962C8B-B14F-4D97-AF65-F5344CB8AC3E}">
        <p14:creationId xmlns:p14="http://schemas.microsoft.com/office/powerpoint/2010/main" val="3433555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026" y="692314"/>
            <a:ext cx="4630068" cy="5698546"/>
          </a:xfrm>
          <a:prstGeom prst="rect">
            <a:avLst/>
          </a:prstGeom>
        </p:spPr>
      </p:pic>
      <p:sp>
        <p:nvSpPr>
          <p:cNvPr id="4" name="TextBox 3"/>
          <p:cNvSpPr txBox="1"/>
          <p:nvPr/>
        </p:nvSpPr>
        <p:spPr>
          <a:xfrm>
            <a:off x="5095523" y="1725079"/>
            <a:ext cx="3701963" cy="2548057"/>
          </a:xfrm>
          <a:prstGeom prst="rect">
            <a:avLst/>
          </a:prstGeom>
          <a:noFill/>
        </p:spPr>
        <p:txBody>
          <a:bodyPr wrap="square" rtlCol="0">
            <a:spAutoFit/>
          </a:bodyPr>
          <a:lstStyle/>
          <a:p>
            <a:pPr defTabSz="912114"/>
            <a:r>
              <a:rPr lang="en-US" sz="3192" dirty="0">
                <a:solidFill>
                  <a:prstClr val="black"/>
                </a:solidFill>
                <a:latin typeface="Calibri" panose="020F0502020204030204"/>
              </a:rPr>
              <a:t>Mark 1 Perceptron</a:t>
            </a:r>
          </a:p>
          <a:p>
            <a:pPr defTabSz="912114"/>
            <a:r>
              <a:rPr lang="en-US" sz="3192" dirty="0">
                <a:solidFill>
                  <a:prstClr val="black"/>
                </a:solidFill>
                <a:latin typeface="Calibri" panose="020F0502020204030204"/>
              </a:rPr>
              <a:t>c.1960</a:t>
            </a:r>
          </a:p>
          <a:p>
            <a:pPr defTabSz="912114"/>
            <a:endParaRPr lang="en-US" sz="3192" dirty="0">
              <a:solidFill>
                <a:prstClr val="black"/>
              </a:solidFill>
              <a:latin typeface="Calibri" panose="020F0502020204030204"/>
            </a:endParaRPr>
          </a:p>
          <a:p>
            <a:pPr defTabSz="912114"/>
            <a:r>
              <a:rPr lang="en-US" sz="3192" dirty="0">
                <a:solidFill>
                  <a:prstClr val="black"/>
                </a:solidFill>
                <a:latin typeface="Calibri" panose="020F0502020204030204"/>
              </a:rPr>
              <a:t>20x20 pixel </a:t>
            </a:r>
            <a:br>
              <a:rPr lang="en-US" sz="3192" dirty="0">
                <a:solidFill>
                  <a:prstClr val="black"/>
                </a:solidFill>
                <a:latin typeface="Calibri" panose="020F0502020204030204"/>
              </a:rPr>
            </a:br>
            <a:r>
              <a:rPr lang="en-US" sz="3192" dirty="0">
                <a:solidFill>
                  <a:prstClr val="black"/>
                </a:solidFill>
                <a:latin typeface="Calibri" panose="020F0502020204030204"/>
              </a:rPr>
              <a:t>camera feed</a:t>
            </a:r>
          </a:p>
        </p:txBody>
      </p:sp>
      <p:sp>
        <p:nvSpPr>
          <p:cNvPr id="5" name="TextBox 4"/>
          <p:cNvSpPr txBox="1"/>
          <p:nvPr/>
        </p:nvSpPr>
        <p:spPr>
          <a:xfrm>
            <a:off x="8006544" y="6480897"/>
            <a:ext cx="1581884" cy="368394"/>
          </a:xfrm>
          <a:prstGeom prst="rect">
            <a:avLst/>
          </a:prstGeom>
          <a:noFill/>
        </p:spPr>
        <p:txBody>
          <a:bodyPr wrap="square" rtlCol="0">
            <a:spAutoFit/>
          </a:bodyPr>
          <a:lstStyle/>
          <a:p>
            <a:pPr defTabSz="912114"/>
            <a:r>
              <a:rPr lang="en-US" sz="1795" dirty="0">
                <a:solidFill>
                  <a:prstClr val="white">
                    <a:lumMod val="50000"/>
                  </a:prstClr>
                </a:solidFill>
                <a:latin typeface="Calibri" panose="020F0502020204030204"/>
              </a:rPr>
              <a:t>Wikipedia</a:t>
            </a:r>
          </a:p>
        </p:txBody>
      </p:sp>
    </p:spTree>
    <p:extLst>
      <p:ext uri="{BB962C8B-B14F-4D97-AF65-F5344CB8AC3E}">
        <p14:creationId xmlns:p14="http://schemas.microsoft.com/office/powerpoint/2010/main" val="25337430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9648" y="751123"/>
            <a:ext cx="8614066" cy="5418861"/>
          </a:xfrm>
        </p:spPr>
        <p:txBody>
          <a:bodyPr/>
          <a:lstStyle/>
          <a:p>
            <a:pPr marL="0" indent="0">
              <a:buNone/>
            </a:pPr>
            <a:r>
              <a:rPr lang="en-US" i="1" dirty="0"/>
              <a:t>If a single-layer network can learn any function…</a:t>
            </a:r>
            <a:br>
              <a:rPr lang="en-US" i="1" dirty="0"/>
            </a:br>
            <a:r>
              <a:rPr lang="en-US" i="1" dirty="0"/>
              <a:t>                                   …given enough parameters…</a:t>
            </a:r>
          </a:p>
          <a:p>
            <a:pPr marL="0" indent="0">
              <a:buNone/>
            </a:pPr>
            <a:r>
              <a:rPr lang="en-US" i="1" dirty="0"/>
              <a:t>		  		      </a:t>
            </a:r>
          </a:p>
          <a:p>
            <a:pPr marL="0" indent="0">
              <a:buNone/>
            </a:pPr>
            <a:r>
              <a:rPr lang="en-US" i="1" dirty="0"/>
              <a:t>                                                   …then why do we go deeper?</a:t>
            </a:r>
          </a:p>
          <a:p>
            <a:pPr marL="0" indent="0">
              <a:buNone/>
            </a:pPr>
            <a:endParaRPr lang="en-US" dirty="0"/>
          </a:p>
          <a:p>
            <a:pPr marL="0" indent="0">
              <a:buNone/>
            </a:pPr>
            <a:endParaRPr lang="en-US" dirty="0"/>
          </a:p>
          <a:p>
            <a:pPr marL="0" indent="0">
              <a:buNone/>
            </a:pPr>
            <a:r>
              <a:rPr lang="en-US" dirty="0"/>
              <a:t>Intuitively, composition is efficient because it allows </a:t>
            </a:r>
            <a:r>
              <a:rPr lang="en-US" i="1" dirty="0"/>
              <a:t>reuse</a:t>
            </a:r>
            <a:r>
              <a:rPr lang="en-US" dirty="0"/>
              <a:t>.</a:t>
            </a:r>
          </a:p>
          <a:p>
            <a:pPr marL="0" indent="0">
              <a:buNone/>
            </a:pPr>
            <a:endParaRPr lang="en-US" dirty="0"/>
          </a:p>
          <a:p>
            <a:pPr marL="0" indent="0">
              <a:buNone/>
            </a:pPr>
            <a:r>
              <a:rPr lang="en-US" dirty="0"/>
              <a:t>Empirically, deep networks do a better job than shallow networks at learning such hierarchies of knowledge.</a:t>
            </a:r>
          </a:p>
        </p:txBody>
      </p:sp>
    </p:spTree>
    <p:extLst>
      <p:ext uri="{BB962C8B-B14F-4D97-AF65-F5344CB8AC3E}">
        <p14:creationId xmlns:p14="http://schemas.microsoft.com/office/powerpoint/2010/main" val="304400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Multi-layer perceptron (MLP)</a:t>
            </a:r>
          </a:p>
        </p:txBody>
      </p:sp>
      <p:sp>
        <p:nvSpPr>
          <p:cNvPr id="3" name="Content Placeholder 2"/>
          <p:cNvSpPr>
            <a:spLocks noGrp="1"/>
          </p:cNvSpPr>
          <p:nvPr>
            <p:ph idx="1"/>
          </p:nvPr>
        </p:nvSpPr>
        <p:spPr>
          <a:xfrm>
            <a:off x="628650" y="1825625"/>
            <a:ext cx="7886700" cy="4807404"/>
          </a:xfrm>
        </p:spPr>
        <p:txBody>
          <a:bodyPr>
            <a:normAutofit/>
          </a:bodyPr>
          <a:lstStyle/>
          <a:p>
            <a:r>
              <a:rPr lang="en-US" dirty="0"/>
              <a:t>…is a ‘</a:t>
            </a:r>
            <a:r>
              <a:rPr lang="en-US" i="1" dirty="0"/>
              <a:t>fully connected</a:t>
            </a:r>
            <a:r>
              <a:rPr lang="en-US" dirty="0"/>
              <a:t>’ neural network with non-linear activation functions.</a:t>
            </a:r>
          </a:p>
          <a:p>
            <a:endParaRPr lang="en-US" dirty="0"/>
          </a:p>
          <a:p>
            <a:endParaRPr lang="en-US" dirty="0"/>
          </a:p>
          <a:p>
            <a:endParaRPr lang="en-US" dirty="0"/>
          </a:p>
          <a:p>
            <a:endParaRPr lang="en-US" dirty="0"/>
          </a:p>
          <a:p>
            <a:endParaRPr lang="en-US" dirty="0"/>
          </a:p>
          <a:p>
            <a:endParaRPr lang="en-US" dirty="0"/>
          </a:p>
          <a:p>
            <a:r>
              <a:rPr lang="en-US" dirty="0"/>
              <a:t>‘</a:t>
            </a:r>
            <a:r>
              <a:rPr lang="en-US" i="1" dirty="0"/>
              <a:t>Feed-forward</a:t>
            </a:r>
            <a:r>
              <a:rPr lang="en-US" dirty="0"/>
              <a:t>’ neural network</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00" y="2722634"/>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157028" y="6487886"/>
            <a:ext cx="1349828"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28405775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4340286"/>
          </a:xfrm>
        </p:spPr>
        <p:txBody>
          <a:bodyPr>
            <a:normAutofit/>
          </a:bodyPr>
          <a:lstStyle/>
          <a:p>
            <a:pPr marL="0" indent="0" fontAlgn="ctr">
              <a:buNone/>
            </a:pPr>
            <a:r>
              <a:rPr lang="en-US" i="1" dirty="0"/>
              <a:t>What is the relationship between SVMs </a:t>
            </a:r>
            <a:br>
              <a:rPr lang="en-US" i="1" dirty="0"/>
            </a:br>
            <a:r>
              <a:rPr lang="en-US" i="1" dirty="0"/>
              <a:t>and </a:t>
            </a:r>
            <a:r>
              <a:rPr lang="en-US" i="1" dirty="0" err="1"/>
              <a:t>perceptrons</a:t>
            </a:r>
            <a:r>
              <a:rPr lang="en-US" i="1" dirty="0"/>
              <a:t>?</a:t>
            </a:r>
          </a:p>
          <a:p>
            <a:pPr marL="0" indent="0" fontAlgn="ctr">
              <a:buNone/>
            </a:pPr>
            <a:endParaRPr lang="en-US" dirty="0"/>
          </a:p>
          <a:p>
            <a:pPr marL="0" indent="0" fontAlgn="ctr">
              <a:buNone/>
            </a:pPr>
            <a:r>
              <a:rPr lang="en-US" dirty="0"/>
              <a:t>SVMs attempt to learn the support vectors which maximize the margin between classes.</a:t>
            </a:r>
          </a:p>
          <a:p>
            <a:pPr marL="0" indent="0" fontAlgn="ctr">
              <a:buNone/>
            </a:pPr>
            <a:endParaRPr lang="en-US" dirty="0"/>
          </a:p>
          <a:p>
            <a:endParaRPr lang="en-US" dirty="0"/>
          </a:p>
        </p:txBody>
      </p:sp>
      <p:pic>
        <p:nvPicPr>
          <p:cNvPr id="5" name="Picture 4"/>
          <p:cNvPicPr>
            <a:picLocks noChangeAspect="1"/>
          </p:cNvPicPr>
          <p:nvPr/>
        </p:nvPicPr>
        <p:blipFill>
          <a:blip r:embed="rId3"/>
          <a:stretch>
            <a:fillRect/>
          </a:stretch>
        </p:blipFill>
        <p:spPr>
          <a:xfrm>
            <a:off x="5044923" y="3738095"/>
            <a:ext cx="3801174" cy="3002254"/>
          </a:xfrm>
          <a:prstGeom prst="rect">
            <a:avLst/>
          </a:prstGeom>
        </p:spPr>
      </p:pic>
      <p:cxnSp>
        <p:nvCxnSpPr>
          <p:cNvPr id="7" name="Straight Connector 6"/>
          <p:cNvCxnSpPr/>
          <p:nvPr/>
        </p:nvCxnSpPr>
        <p:spPr>
          <a:xfrm flipH="1" flipV="1">
            <a:off x="5210456" y="4224536"/>
            <a:ext cx="3517718" cy="1945449"/>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5210456" y="4660305"/>
            <a:ext cx="3517718" cy="192549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171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6275"/>
            <a:ext cx="8415989" cy="6616392"/>
          </a:xfrm>
        </p:spPr>
        <p:txBody>
          <a:bodyPr>
            <a:normAutofit/>
          </a:bodyPr>
          <a:lstStyle/>
          <a:p>
            <a:pPr marL="0" indent="0" fontAlgn="ctr">
              <a:buNone/>
            </a:pPr>
            <a:r>
              <a:rPr lang="en-US" i="1" dirty="0"/>
              <a:t>What is the relationship between SVMs </a:t>
            </a:r>
            <a:br>
              <a:rPr lang="en-US" i="1" dirty="0"/>
            </a:br>
            <a:r>
              <a:rPr lang="en-US" i="1" dirty="0"/>
              <a:t>and </a:t>
            </a:r>
            <a:r>
              <a:rPr lang="en-US" i="1" dirty="0" err="1"/>
              <a:t>perceptrons</a:t>
            </a:r>
            <a:r>
              <a:rPr lang="en-US" i="1" dirty="0"/>
              <a:t>?</a:t>
            </a:r>
          </a:p>
          <a:p>
            <a:pPr marL="0" indent="0" fontAlgn="ctr">
              <a:buNone/>
            </a:pPr>
            <a:endParaRPr lang="en-US" dirty="0"/>
          </a:p>
          <a:p>
            <a:pPr marL="0" indent="0" fontAlgn="ctr">
              <a:buNone/>
            </a:pPr>
            <a:r>
              <a:rPr lang="en-US" dirty="0"/>
              <a:t>SVMs attempt to learn the support vectors which maximize the margin between classes.</a:t>
            </a:r>
          </a:p>
          <a:p>
            <a:pPr marL="0" indent="0" fontAlgn="ctr">
              <a:buNone/>
            </a:pPr>
            <a:r>
              <a:rPr lang="en-US" dirty="0"/>
              <a:t>A perceptron does not. </a:t>
            </a:r>
            <a:br>
              <a:rPr lang="en-US" dirty="0"/>
            </a:br>
            <a:r>
              <a:rPr lang="en-US" i="1" dirty="0"/>
              <a:t>Both of these perceptron classifiers are equivalent.</a:t>
            </a:r>
            <a:br>
              <a:rPr lang="en-US" dirty="0"/>
            </a:br>
            <a:br>
              <a:rPr lang="en-US" dirty="0"/>
            </a:br>
            <a:r>
              <a:rPr lang="en-US" dirty="0"/>
              <a:t>‘Perceptron of optimal </a:t>
            </a:r>
            <a:br>
              <a:rPr lang="en-US" dirty="0"/>
            </a:br>
            <a:r>
              <a:rPr lang="en-US" dirty="0"/>
              <a:t>stability’ is used in SVM:</a:t>
            </a:r>
          </a:p>
          <a:p>
            <a:pPr marL="0" indent="0" fontAlgn="ctr">
              <a:buNone/>
            </a:pPr>
            <a:endParaRPr lang="en-US" dirty="0"/>
          </a:p>
          <a:p>
            <a:pPr marL="0" indent="0" fontAlgn="ctr">
              <a:buNone/>
            </a:pPr>
            <a:r>
              <a:rPr lang="en-US" dirty="0"/>
              <a:t>Perceptron</a:t>
            </a:r>
            <a:br>
              <a:rPr lang="en-US" dirty="0"/>
            </a:br>
            <a:r>
              <a:rPr lang="en-US" dirty="0"/>
              <a:t>+ optimal stability</a:t>
            </a:r>
            <a:br>
              <a:rPr lang="en-US" dirty="0"/>
            </a:br>
            <a:r>
              <a:rPr lang="en-US" dirty="0"/>
              <a:t>+ kernel trick </a:t>
            </a:r>
            <a:br>
              <a:rPr lang="en-US" dirty="0"/>
            </a:br>
            <a:r>
              <a:rPr lang="en-US" i="1" dirty="0"/>
              <a:t>= foundations of SVM</a:t>
            </a:r>
          </a:p>
          <a:p>
            <a:pPr marL="0" indent="0" fontAlgn="ctr">
              <a:buNone/>
            </a:pPr>
            <a:endParaRPr lang="en-US" dirty="0"/>
          </a:p>
          <a:p>
            <a:pPr marL="0" indent="0" fontAlgn="ctr">
              <a:buNone/>
            </a:pPr>
            <a:endParaRPr lang="en-US" dirty="0"/>
          </a:p>
          <a:p>
            <a:endParaRPr lang="en-US" dirty="0"/>
          </a:p>
        </p:txBody>
      </p:sp>
      <p:pic>
        <p:nvPicPr>
          <p:cNvPr id="4" name="Picture 3"/>
          <p:cNvPicPr>
            <a:picLocks noChangeAspect="1"/>
          </p:cNvPicPr>
          <p:nvPr/>
        </p:nvPicPr>
        <p:blipFill>
          <a:blip r:embed="rId3"/>
          <a:stretch>
            <a:fillRect/>
          </a:stretch>
        </p:blipFill>
        <p:spPr>
          <a:xfrm>
            <a:off x="4965711" y="3687090"/>
            <a:ext cx="3974641" cy="3151067"/>
          </a:xfrm>
          <a:prstGeom prst="rect">
            <a:avLst/>
          </a:prstGeom>
        </p:spPr>
      </p:pic>
    </p:spTree>
    <p:extLst>
      <p:ext uri="{BB962C8B-B14F-4D97-AF65-F5344CB8AC3E}">
        <p14:creationId xmlns:p14="http://schemas.microsoft.com/office/powerpoint/2010/main" val="394363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8666" y="1829699"/>
            <a:ext cx="7866669" cy="1806523"/>
          </a:xfrm>
        </p:spPr>
        <p:txBody>
          <a:bodyPr>
            <a:normAutofit/>
          </a:bodyPr>
          <a:lstStyle/>
          <a:p>
            <a:pPr marL="0" indent="0" fontAlgn="ctr">
              <a:buNone/>
            </a:pPr>
            <a:r>
              <a:rPr lang="en-US" i="1" dirty="0"/>
              <a:t>Does anyone pass along the weight without an activation function?</a:t>
            </a:r>
            <a:br>
              <a:rPr lang="en-US" dirty="0"/>
            </a:br>
            <a:br>
              <a:rPr lang="en-US" dirty="0"/>
            </a:br>
            <a:r>
              <a:rPr lang="en-US" dirty="0"/>
              <a:t>No – this is linear chaining.</a:t>
            </a:r>
          </a:p>
          <a:p>
            <a:endParaRPr lang="en-US" dirty="0"/>
          </a:p>
          <a:p>
            <a:endParaRPr lang="en-US" dirty="0"/>
          </a:p>
        </p:txBody>
      </p:sp>
      <p:sp>
        <p:nvSpPr>
          <p:cNvPr id="5" name="Oval 4"/>
          <p:cNvSpPr/>
          <p:nvPr/>
        </p:nvSpPr>
        <p:spPr>
          <a:xfrm>
            <a:off x="3573553" y="3869423"/>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6" name="Oval 5"/>
          <p:cNvSpPr/>
          <p:nvPr/>
        </p:nvSpPr>
        <p:spPr>
          <a:xfrm>
            <a:off x="3573553" y="4515477"/>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7" name="Oval 6"/>
          <p:cNvSpPr/>
          <p:nvPr/>
        </p:nvSpPr>
        <p:spPr>
          <a:xfrm>
            <a:off x="3573554" y="5192121"/>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8" name="Oval 7"/>
          <p:cNvSpPr/>
          <p:nvPr/>
        </p:nvSpPr>
        <p:spPr>
          <a:xfrm>
            <a:off x="3573555" y="5838175"/>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9" name="Oval 8"/>
          <p:cNvSpPr/>
          <p:nvPr/>
        </p:nvSpPr>
        <p:spPr>
          <a:xfrm>
            <a:off x="4827660" y="3869423"/>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10" name="Oval 9"/>
          <p:cNvSpPr/>
          <p:nvPr/>
        </p:nvSpPr>
        <p:spPr>
          <a:xfrm>
            <a:off x="4827660" y="4515477"/>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11" name="Oval 10"/>
          <p:cNvSpPr/>
          <p:nvPr/>
        </p:nvSpPr>
        <p:spPr>
          <a:xfrm>
            <a:off x="4827661" y="5192121"/>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12" name="Oval 11"/>
          <p:cNvSpPr/>
          <p:nvPr/>
        </p:nvSpPr>
        <p:spPr>
          <a:xfrm>
            <a:off x="4827662" y="5838175"/>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14" name="Straight Arrow Connector 13"/>
          <p:cNvCxnSpPr>
            <a:stCxn id="5" idx="6"/>
            <a:endCxn id="9" idx="2"/>
          </p:cNvCxnSpPr>
          <p:nvPr/>
        </p:nvCxnSpPr>
        <p:spPr>
          <a:xfrm>
            <a:off x="4039956" y="4102624"/>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6" idx="6"/>
            <a:endCxn id="10" idx="2"/>
          </p:cNvCxnSpPr>
          <p:nvPr/>
        </p:nvCxnSpPr>
        <p:spPr>
          <a:xfrm>
            <a:off x="4039956" y="4748678"/>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6"/>
            <a:endCxn id="11" idx="2"/>
          </p:cNvCxnSpPr>
          <p:nvPr/>
        </p:nvCxnSpPr>
        <p:spPr>
          <a:xfrm>
            <a:off x="4039957" y="5425322"/>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8" idx="6"/>
            <a:endCxn id="12" idx="2"/>
          </p:cNvCxnSpPr>
          <p:nvPr/>
        </p:nvCxnSpPr>
        <p:spPr>
          <a:xfrm>
            <a:off x="4039958" y="6071376"/>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8" idx="6"/>
            <a:endCxn id="11" idx="2"/>
          </p:cNvCxnSpPr>
          <p:nvPr/>
        </p:nvCxnSpPr>
        <p:spPr>
          <a:xfrm flipV="1">
            <a:off x="4039957" y="5425323"/>
            <a:ext cx="787702"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8" idx="6"/>
            <a:endCxn id="10" idx="2"/>
          </p:cNvCxnSpPr>
          <p:nvPr/>
        </p:nvCxnSpPr>
        <p:spPr>
          <a:xfrm flipV="1">
            <a:off x="4039958" y="4748678"/>
            <a:ext cx="787701" cy="1322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8" idx="6"/>
            <a:endCxn id="9" idx="2"/>
          </p:cNvCxnSpPr>
          <p:nvPr/>
        </p:nvCxnSpPr>
        <p:spPr>
          <a:xfrm flipV="1">
            <a:off x="4039958" y="4102625"/>
            <a:ext cx="787701" cy="1968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7" idx="6"/>
            <a:endCxn id="12" idx="2"/>
          </p:cNvCxnSpPr>
          <p:nvPr/>
        </p:nvCxnSpPr>
        <p:spPr>
          <a:xfrm>
            <a:off x="4039956" y="5425323"/>
            <a:ext cx="787704"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7" idx="6"/>
            <a:endCxn id="10" idx="2"/>
          </p:cNvCxnSpPr>
          <p:nvPr/>
        </p:nvCxnSpPr>
        <p:spPr>
          <a:xfrm flipV="1">
            <a:off x="4039956" y="4748679"/>
            <a:ext cx="787702" cy="6766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a:stCxn id="7" idx="6"/>
            <a:endCxn id="9" idx="2"/>
          </p:cNvCxnSpPr>
          <p:nvPr/>
        </p:nvCxnSpPr>
        <p:spPr>
          <a:xfrm flipV="1">
            <a:off x="4039956" y="4102624"/>
            <a:ext cx="787702" cy="1322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6" idx="6"/>
            <a:endCxn id="12" idx="2"/>
          </p:cNvCxnSpPr>
          <p:nvPr/>
        </p:nvCxnSpPr>
        <p:spPr>
          <a:xfrm>
            <a:off x="4039956" y="4748678"/>
            <a:ext cx="787705" cy="1322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6" idx="6"/>
            <a:endCxn id="11" idx="2"/>
          </p:cNvCxnSpPr>
          <p:nvPr/>
        </p:nvCxnSpPr>
        <p:spPr>
          <a:xfrm>
            <a:off x="4039955" y="4748679"/>
            <a:ext cx="787704" cy="6766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6" idx="6"/>
            <a:endCxn id="9" idx="2"/>
          </p:cNvCxnSpPr>
          <p:nvPr/>
        </p:nvCxnSpPr>
        <p:spPr>
          <a:xfrm flipV="1">
            <a:off x="4039956" y="4102625"/>
            <a:ext cx="787703"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5" idx="6"/>
            <a:endCxn id="10" idx="2"/>
          </p:cNvCxnSpPr>
          <p:nvPr/>
        </p:nvCxnSpPr>
        <p:spPr>
          <a:xfrm>
            <a:off x="4039956" y="4102625"/>
            <a:ext cx="787703"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endCxn id="11" idx="2"/>
          </p:cNvCxnSpPr>
          <p:nvPr/>
        </p:nvCxnSpPr>
        <p:spPr>
          <a:xfrm>
            <a:off x="4039953" y="4087329"/>
            <a:ext cx="787706" cy="13379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5" idx="6"/>
            <a:endCxn id="12" idx="2"/>
          </p:cNvCxnSpPr>
          <p:nvPr/>
        </p:nvCxnSpPr>
        <p:spPr>
          <a:xfrm>
            <a:off x="4039956" y="4102625"/>
            <a:ext cx="787705" cy="1968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6188865" y="4902802"/>
            <a:ext cx="1699781" cy="368394"/>
          </a:xfrm>
          <a:prstGeom prst="rect">
            <a:avLst/>
          </a:prstGeom>
          <a:noFill/>
        </p:spPr>
        <p:txBody>
          <a:bodyPr wrap="square" rtlCol="0">
            <a:spAutoFit/>
          </a:bodyPr>
          <a:lstStyle/>
          <a:p>
            <a:pPr defTabSz="912114"/>
            <a:r>
              <a:rPr lang="en-US" sz="1795" dirty="0">
                <a:solidFill>
                  <a:prstClr val="black"/>
                </a:solidFill>
                <a:latin typeface="Calibri" panose="020F0502020204030204"/>
              </a:rPr>
              <a:t>Output vector</a:t>
            </a:r>
          </a:p>
        </p:txBody>
      </p:sp>
      <p:sp>
        <p:nvSpPr>
          <p:cNvPr id="48" name="TextBox 47"/>
          <p:cNvSpPr txBox="1"/>
          <p:nvPr/>
        </p:nvSpPr>
        <p:spPr>
          <a:xfrm>
            <a:off x="1804673" y="4748678"/>
            <a:ext cx="874076"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Input</a:t>
            </a:r>
            <a:br>
              <a:rPr lang="en-US" sz="1795" dirty="0">
                <a:solidFill>
                  <a:prstClr val="black"/>
                </a:solidFill>
                <a:latin typeface="Calibri" panose="020F0502020204030204"/>
              </a:rPr>
            </a:br>
            <a:r>
              <a:rPr lang="en-US" sz="1795" dirty="0">
                <a:solidFill>
                  <a:prstClr val="black"/>
                </a:solidFill>
                <a:latin typeface="Calibri" panose="020F0502020204030204"/>
              </a:rPr>
              <a:t>vector</a:t>
            </a:r>
          </a:p>
        </p:txBody>
      </p:sp>
      <p:cxnSp>
        <p:nvCxnSpPr>
          <p:cNvPr id="50" name="Straight Arrow Connector 49"/>
          <p:cNvCxnSpPr>
            <a:cxnSpLocks/>
            <a:stCxn id="48" idx="3"/>
            <a:endCxn id="5" idx="2"/>
          </p:cNvCxnSpPr>
          <p:nvPr/>
        </p:nvCxnSpPr>
        <p:spPr>
          <a:xfrm flipV="1">
            <a:off x="2678750" y="4102624"/>
            <a:ext cx="894803" cy="968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cxnSpLocks/>
            <a:stCxn id="48" idx="3"/>
            <a:endCxn id="6" idx="2"/>
          </p:cNvCxnSpPr>
          <p:nvPr/>
        </p:nvCxnSpPr>
        <p:spPr>
          <a:xfrm flipV="1">
            <a:off x="2678750" y="4748679"/>
            <a:ext cx="894803" cy="322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cxnSpLocks/>
            <a:stCxn id="48" idx="3"/>
            <a:endCxn id="7" idx="2"/>
          </p:cNvCxnSpPr>
          <p:nvPr/>
        </p:nvCxnSpPr>
        <p:spPr>
          <a:xfrm>
            <a:off x="2678749" y="5071022"/>
            <a:ext cx="894804" cy="354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cxnSpLocks/>
            <a:stCxn id="48" idx="3"/>
            <a:endCxn id="8" idx="2"/>
          </p:cNvCxnSpPr>
          <p:nvPr/>
        </p:nvCxnSpPr>
        <p:spPr>
          <a:xfrm>
            <a:off x="2678750" y="5071023"/>
            <a:ext cx="894805" cy="1000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9" idx="6"/>
            <a:endCxn id="47" idx="1"/>
          </p:cNvCxnSpPr>
          <p:nvPr/>
        </p:nvCxnSpPr>
        <p:spPr>
          <a:xfrm>
            <a:off x="5294063" y="4102624"/>
            <a:ext cx="894803" cy="984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10" idx="6"/>
            <a:endCxn id="47" idx="1"/>
          </p:cNvCxnSpPr>
          <p:nvPr/>
        </p:nvCxnSpPr>
        <p:spPr>
          <a:xfrm>
            <a:off x="5294063" y="4748679"/>
            <a:ext cx="894803" cy="338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11" idx="6"/>
            <a:endCxn id="47" idx="1"/>
          </p:cNvCxnSpPr>
          <p:nvPr/>
        </p:nvCxnSpPr>
        <p:spPr>
          <a:xfrm flipV="1">
            <a:off x="5294062" y="5086999"/>
            <a:ext cx="894802" cy="338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12" idx="6"/>
            <a:endCxn id="47" idx="1"/>
          </p:cNvCxnSpPr>
          <p:nvPr/>
        </p:nvCxnSpPr>
        <p:spPr>
          <a:xfrm flipV="1">
            <a:off x="5294065" y="5087001"/>
            <a:ext cx="894801" cy="984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03841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4827657" y="3869424"/>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6" name="Oval 5"/>
          <p:cNvSpPr/>
          <p:nvPr/>
        </p:nvSpPr>
        <p:spPr>
          <a:xfrm>
            <a:off x="4827657" y="4515478"/>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7" name="Oval 6"/>
          <p:cNvSpPr/>
          <p:nvPr/>
        </p:nvSpPr>
        <p:spPr>
          <a:xfrm>
            <a:off x="4827658" y="5192122"/>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8" name="Oval 7"/>
          <p:cNvSpPr/>
          <p:nvPr/>
        </p:nvSpPr>
        <p:spPr>
          <a:xfrm>
            <a:off x="4827659" y="5838176"/>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47" name="TextBox 46"/>
          <p:cNvSpPr txBox="1"/>
          <p:nvPr/>
        </p:nvSpPr>
        <p:spPr>
          <a:xfrm>
            <a:off x="6188865" y="4902802"/>
            <a:ext cx="1699781" cy="368394"/>
          </a:xfrm>
          <a:prstGeom prst="rect">
            <a:avLst/>
          </a:prstGeom>
          <a:noFill/>
        </p:spPr>
        <p:txBody>
          <a:bodyPr wrap="square" rtlCol="0">
            <a:spAutoFit/>
          </a:bodyPr>
          <a:lstStyle/>
          <a:p>
            <a:pPr defTabSz="912114"/>
            <a:r>
              <a:rPr lang="en-US" sz="1795" dirty="0">
                <a:solidFill>
                  <a:prstClr val="black"/>
                </a:solidFill>
                <a:latin typeface="Calibri" panose="020F0502020204030204"/>
              </a:rPr>
              <a:t>Output vector</a:t>
            </a:r>
          </a:p>
        </p:txBody>
      </p:sp>
      <p:sp>
        <p:nvSpPr>
          <p:cNvPr id="48" name="TextBox 47"/>
          <p:cNvSpPr txBox="1"/>
          <p:nvPr/>
        </p:nvSpPr>
        <p:spPr>
          <a:xfrm>
            <a:off x="3058776" y="4748679"/>
            <a:ext cx="874076"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Input</a:t>
            </a:r>
            <a:br>
              <a:rPr lang="en-US" sz="1795" dirty="0">
                <a:solidFill>
                  <a:prstClr val="black"/>
                </a:solidFill>
                <a:latin typeface="Calibri" panose="020F0502020204030204"/>
              </a:rPr>
            </a:br>
            <a:r>
              <a:rPr lang="en-US" sz="1795" dirty="0">
                <a:solidFill>
                  <a:prstClr val="black"/>
                </a:solidFill>
                <a:latin typeface="Calibri" panose="020F0502020204030204"/>
              </a:rPr>
              <a:t>vector</a:t>
            </a:r>
          </a:p>
        </p:txBody>
      </p:sp>
      <p:cxnSp>
        <p:nvCxnSpPr>
          <p:cNvPr id="50" name="Straight Arrow Connector 49"/>
          <p:cNvCxnSpPr>
            <a:cxnSpLocks/>
            <a:stCxn id="48" idx="3"/>
            <a:endCxn id="5" idx="2"/>
          </p:cNvCxnSpPr>
          <p:nvPr/>
        </p:nvCxnSpPr>
        <p:spPr>
          <a:xfrm flipV="1">
            <a:off x="3932854" y="4102625"/>
            <a:ext cx="894803" cy="968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cxnSpLocks/>
            <a:stCxn id="48" idx="3"/>
            <a:endCxn id="6" idx="2"/>
          </p:cNvCxnSpPr>
          <p:nvPr/>
        </p:nvCxnSpPr>
        <p:spPr>
          <a:xfrm flipV="1">
            <a:off x="3932854" y="4748680"/>
            <a:ext cx="894803" cy="322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cxnSpLocks/>
            <a:stCxn id="48" idx="3"/>
            <a:endCxn id="7" idx="2"/>
          </p:cNvCxnSpPr>
          <p:nvPr/>
        </p:nvCxnSpPr>
        <p:spPr>
          <a:xfrm>
            <a:off x="3932852" y="5071023"/>
            <a:ext cx="894804" cy="354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cxnSpLocks/>
            <a:stCxn id="48" idx="3"/>
            <a:endCxn id="8" idx="2"/>
          </p:cNvCxnSpPr>
          <p:nvPr/>
        </p:nvCxnSpPr>
        <p:spPr>
          <a:xfrm>
            <a:off x="3932854" y="5071024"/>
            <a:ext cx="894805" cy="1000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cxnSpLocks/>
            <a:endCxn id="47" idx="1"/>
          </p:cNvCxnSpPr>
          <p:nvPr/>
        </p:nvCxnSpPr>
        <p:spPr>
          <a:xfrm>
            <a:off x="5294063" y="4102624"/>
            <a:ext cx="894803" cy="984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a:endCxn id="47" idx="1"/>
          </p:cNvCxnSpPr>
          <p:nvPr/>
        </p:nvCxnSpPr>
        <p:spPr>
          <a:xfrm>
            <a:off x="5294063" y="4748679"/>
            <a:ext cx="894803" cy="338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cxnSpLocks/>
            <a:endCxn id="47" idx="1"/>
          </p:cNvCxnSpPr>
          <p:nvPr/>
        </p:nvCxnSpPr>
        <p:spPr>
          <a:xfrm flipV="1">
            <a:off x="5294062" y="5086999"/>
            <a:ext cx="894802" cy="338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cxnSpLocks/>
            <a:endCxn id="47" idx="1"/>
          </p:cNvCxnSpPr>
          <p:nvPr/>
        </p:nvCxnSpPr>
        <p:spPr>
          <a:xfrm flipV="1">
            <a:off x="5294065" y="5087001"/>
            <a:ext cx="894801" cy="984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Content Placeholder 2">
            <a:extLst>
              <a:ext uri="{FF2B5EF4-FFF2-40B4-BE49-F238E27FC236}">
                <a16:creationId xmlns:a16="http://schemas.microsoft.com/office/drawing/2014/main" id="{10DA711D-7053-4077-8654-8A6565C32A62}"/>
              </a:ext>
            </a:extLst>
          </p:cNvPr>
          <p:cNvSpPr>
            <a:spLocks noGrp="1"/>
          </p:cNvSpPr>
          <p:nvPr>
            <p:ph idx="1"/>
          </p:nvPr>
        </p:nvSpPr>
        <p:spPr>
          <a:xfrm>
            <a:off x="638666" y="1829699"/>
            <a:ext cx="7866669" cy="1806523"/>
          </a:xfrm>
        </p:spPr>
        <p:txBody>
          <a:bodyPr>
            <a:normAutofit/>
          </a:bodyPr>
          <a:lstStyle/>
          <a:p>
            <a:pPr marL="0" indent="0" fontAlgn="ctr">
              <a:buNone/>
            </a:pPr>
            <a:r>
              <a:rPr lang="en-US" i="1" dirty="0"/>
              <a:t>Does anyone pass along the weight without an activation function?</a:t>
            </a:r>
            <a:br>
              <a:rPr lang="en-US" dirty="0"/>
            </a:br>
            <a:br>
              <a:rPr lang="en-US" dirty="0"/>
            </a:br>
            <a:r>
              <a:rPr lang="en-US" dirty="0"/>
              <a:t>No – this is linear chaining.</a:t>
            </a:r>
          </a:p>
          <a:p>
            <a:endParaRPr lang="en-US" dirty="0"/>
          </a:p>
          <a:p>
            <a:endParaRPr lang="en-US" dirty="0"/>
          </a:p>
        </p:txBody>
      </p:sp>
    </p:spTree>
    <p:extLst>
      <p:ext uri="{BB962C8B-B14F-4D97-AF65-F5344CB8AC3E}">
        <p14:creationId xmlns:p14="http://schemas.microsoft.com/office/powerpoint/2010/main" val="37924620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C93D57E-9654-4D52-B9E2-570BDA0562FB}"/>
              </a:ext>
            </a:extLst>
          </p:cNvPr>
          <p:cNvSpPr txBox="1">
            <a:spLocks/>
          </p:cNvSpPr>
          <p:nvPr/>
        </p:nvSpPr>
        <p:spPr>
          <a:xfrm>
            <a:off x="312184" y="320018"/>
            <a:ext cx="8415989" cy="6309381"/>
          </a:xfrm>
          <a:prstGeom prst="rect">
            <a:avLst/>
          </a:prstGeom>
        </p:spPr>
        <p:txBody>
          <a:bodyPr vert="horz" lIns="91440" tIns="45720" rIns="91440" bIns="45720" rtlCol="0">
            <a:normAutofit/>
          </a:bodyPr>
          <a:lst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a:lstStyle>
          <a:p>
            <a:pPr marL="0" indent="0" fontAlgn="ctr">
              <a:buFont typeface="Arial" panose="020B0604020202020204" pitchFamily="34" charset="0"/>
              <a:buNone/>
            </a:pPr>
            <a:r>
              <a:rPr lang="en-US" i="1" dirty="0"/>
              <a:t>Are there other activation functions?</a:t>
            </a:r>
          </a:p>
          <a:p>
            <a:pPr marL="0" indent="0" fontAlgn="ctr">
              <a:buFont typeface="Arial" panose="020B0604020202020204" pitchFamily="34" charset="0"/>
              <a:buNone/>
            </a:pPr>
            <a:endParaRPr lang="en-US" dirty="0"/>
          </a:p>
          <a:p>
            <a:pPr marL="0" indent="0" fontAlgn="ctr">
              <a:buFont typeface="Arial" panose="020B0604020202020204" pitchFamily="34" charset="0"/>
              <a:buNone/>
            </a:pPr>
            <a:r>
              <a:rPr lang="en-US" dirty="0"/>
              <a:t>Yes, many.</a:t>
            </a:r>
          </a:p>
          <a:p>
            <a:pPr marL="0" indent="0" fontAlgn="ctr">
              <a:buFont typeface="Arial" panose="020B0604020202020204" pitchFamily="34" charset="0"/>
              <a:buNone/>
            </a:pPr>
            <a:endParaRPr lang="en-US" dirty="0"/>
          </a:p>
          <a:p>
            <a:pPr marL="0" indent="0" fontAlgn="ctr">
              <a:buFont typeface="Arial" panose="020B0604020202020204" pitchFamily="34" charset="0"/>
              <a:buNone/>
            </a:pPr>
            <a:r>
              <a:rPr lang="en-US" dirty="0"/>
              <a:t>As long as:</a:t>
            </a:r>
          </a:p>
          <a:p>
            <a:pPr marL="0" indent="0" fontAlgn="ctr">
              <a:buNone/>
            </a:pPr>
            <a:r>
              <a:rPr lang="en-US" dirty="0"/>
              <a:t>- Activation function s(z) is well-defined </a:t>
            </a:r>
            <a:br>
              <a:rPr lang="en-US" dirty="0"/>
            </a:br>
            <a:r>
              <a:rPr lang="en-US" dirty="0"/>
              <a:t>  as z -&gt; -∞ and z -&gt; ∞</a:t>
            </a:r>
            <a:br>
              <a:rPr lang="en-US" dirty="0"/>
            </a:br>
            <a:r>
              <a:rPr lang="en-US" dirty="0"/>
              <a:t>- These limits are different</a:t>
            </a:r>
          </a:p>
          <a:p>
            <a:pPr marL="0" indent="0" fontAlgn="ctr">
              <a:buNone/>
            </a:pPr>
            <a:endParaRPr lang="en-US" dirty="0"/>
          </a:p>
          <a:p>
            <a:pPr marL="0" indent="0" algn="ctr" fontAlgn="ctr">
              <a:buNone/>
            </a:pPr>
            <a:r>
              <a:rPr lang="en-US" dirty="0"/>
              <a:t>Then w</a:t>
            </a:r>
            <a:r>
              <a:rPr lang="en-US" i="1" dirty="0"/>
              <a:t>e can make a step! </a:t>
            </a:r>
            <a:r>
              <a:rPr lang="en-US" dirty="0">
                <a:solidFill>
                  <a:schemeClr val="bg1">
                    <a:lumMod val="65000"/>
                  </a:schemeClr>
                </a:solidFill>
              </a:rPr>
              <a:t>[Think visual proof]</a:t>
            </a:r>
            <a:br>
              <a:rPr lang="en-US" i="1" dirty="0"/>
            </a:br>
            <a:r>
              <a:rPr lang="en-US" dirty="0"/>
              <a:t>It can be shown that it is universal for function approximation.</a:t>
            </a:r>
          </a:p>
          <a:p>
            <a:pPr marL="0" indent="0" fontAlgn="ctr">
              <a:buFont typeface="Arial" panose="020B0604020202020204" pitchFamily="34" charset="0"/>
              <a:buNone/>
            </a:pPr>
            <a:endParaRPr lang="en-US" dirty="0"/>
          </a:p>
          <a:p>
            <a:endParaRPr lang="en-US" dirty="0"/>
          </a:p>
        </p:txBody>
      </p:sp>
    </p:spTree>
    <p:extLst>
      <p:ext uri="{BB962C8B-B14F-4D97-AF65-F5344CB8AC3E}">
        <p14:creationId xmlns:p14="http://schemas.microsoft.com/office/powerpoint/2010/main" val="233952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fade">
                                      <p:cBhvr>
                                        <p:cTn id="2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Activation functions:</a:t>
            </a:r>
            <a:br>
              <a:rPr lang="en-US" dirty="0"/>
            </a:br>
            <a:r>
              <a:rPr lang="en-US" dirty="0"/>
              <a:t>Rectified Linear Unit</a:t>
            </a:r>
          </a:p>
        </p:txBody>
      </p:sp>
      <p:sp>
        <p:nvSpPr>
          <p:cNvPr id="3" name="Content Placeholder 2"/>
          <p:cNvSpPr>
            <a:spLocks noGrp="1"/>
          </p:cNvSpPr>
          <p:nvPr>
            <p:ph idx="1"/>
          </p:nvPr>
        </p:nvSpPr>
        <p:spPr/>
        <p:txBody>
          <a:bodyPr/>
          <a:lstStyle/>
          <a:p>
            <a:r>
              <a:rPr lang="en-US" dirty="0" err="1"/>
              <a:t>ReLU</a:t>
            </a:r>
            <a:endParaRPr lang="en-US" dirty="0"/>
          </a:p>
          <a:p>
            <a:endParaRPr lang="en-US" dirty="0"/>
          </a:p>
          <a:p>
            <a:endParaRPr lang="en-US" dirty="0"/>
          </a:p>
        </p:txBody>
      </p:sp>
      <p:pic>
        <p:nvPicPr>
          <p:cNvPr id="4" name="Picture 3"/>
          <p:cNvPicPr>
            <a:picLocks noChangeAspect="1"/>
          </p:cNvPicPr>
          <p:nvPr/>
        </p:nvPicPr>
        <p:blipFill>
          <a:blip r:embed="rId2"/>
          <a:stretch>
            <a:fillRect/>
          </a:stretch>
        </p:blipFill>
        <p:spPr>
          <a:xfrm>
            <a:off x="2979266" y="3064276"/>
            <a:ext cx="5281883" cy="3415570"/>
          </a:xfrm>
          <a:prstGeom prst="rect">
            <a:avLst/>
          </a:prstGeom>
        </p:spPr>
      </p:pic>
      <p:sp>
        <p:nvSpPr>
          <p:cNvPr id="7" name="Rectangle 6"/>
          <p:cNvSpPr/>
          <p:nvPr/>
        </p:nvSpPr>
        <p:spPr>
          <a:xfrm>
            <a:off x="5020800" y="3064275"/>
            <a:ext cx="2938917" cy="28222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6" name="Straight Connector 5"/>
          <p:cNvCxnSpPr>
            <a:cxnSpLocks/>
          </p:cNvCxnSpPr>
          <p:nvPr/>
        </p:nvCxnSpPr>
        <p:spPr>
          <a:xfrm flipV="1">
            <a:off x="5628854" y="2078982"/>
            <a:ext cx="3315329" cy="3836518"/>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a:stretch>
            <a:fillRect/>
          </a:stretch>
        </p:blipFill>
        <p:spPr>
          <a:xfrm>
            <a:off x="2238195" y="1784456"/>
            <a:ext cx="2669727" cy="589050"/>
          </a:xfrm>
          <a:prstGeom prst="rect">
            <a:avLst/>
          </a:prstGeom>
        </p:spPr>
      </p:pic>
    </p:spTree>
    <p:extLst>
      <p:ext uri="{BB962C8B-B14F-4D97-AF65-F5344CB8AC3E}">
        <p14:creationId xmlns:p14="http://schemas.microsoft.com/office/powerpoint/2010/main" val="14527507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3375" y="2520175"/>
            <a:ext cx="8397250" cy="2720897"/>
          </a:xfrm>
        </p:spPr>
      </p:pic>
      <p:sp>
        <p:nvSpPr>
          <p:cNvPr id="4" name="TextBox 3"/>
          <p:cNvSpPr txBox="1"/>
          <p:nvPr/>
        </p:nvSpPr>
        <p:spPr>
          <a:xfrm>
            <a:off x="4683512" y="6487886"/>
            <a:ext cx="48233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Cyh24 - http://prog3.com/sbdm/blog/cyh_24</a:t>
            </a:r>
          </a:p>
        </p:txBody>
      </p:sp>
    </p:spTree>
    <p:extLst>
      <p:ext uri="{BB962C8B-B14F-4D97-AF65-F5344CB8AC3E}">
        <p14:creationId xmlns:p14="http://schemas.microsoft.com/office/powerpoint/2010/main" val="2613085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37186" b="46927"/>
          <a:stretch/>
        </p:blipFill>
        <p:spPr>
          <a:xfrm>
            <a:off x="0" y="1161143"/>
            <a:ext cx="9120776" cy="1086758"/>
          </a:xfrm>
          <a:prstGeom prst="rect">
            <a:avLst/>
          </a:prstGeom>
        </p:spPr>
      </p:pic>
      <p:sp>
        <p:nvSpPr>
          <p:cNvPr id="4" name="Title 1"/>
          <p:cNvSpPr txBox="1">
            <a:spLocks/>
          </p:cNvSpPr>
          <p:nvPr/>
        </p:nvSpPr>
        <p:spPr>
          <a:xfrm>
            <a:off x="628650" y="3651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rPr>
              <a:t>Rectified Linear Unit</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5" name="Rectangle 4"/>
          <p:cNvSpPr/>
          <p:nvPr/>
        </p:nvSpPr>
        <p:spPr>
          <a:xfrm>
            <a:off x="7779657" y="4543583"/>
            <a:ext cx="1349828"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8157028" y="6487886"/>
            <a:ext cx="13498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Ranzato</a:t>
            </a:r>
            <a:endPar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pic>
        <p:nvPicPr>
          <p:cNvPr id="7" name="Slide">
            <a:extLst>
              <a:ext uri="{FF2B5EF4-FFF2-40B4-BE49-F238E27FC236}">
                <a16:creationId xmlns:a16="http://schemas.microsoft.com/office/drawing/2014/main" id="{E3AE6AFD-C060-4B9B-94FF-8E79AFC6F7F6}"/>
              </a:ext>
            </a:extLst>
          </p:cNvPr>
          <p:cNvPicPr>
            <a:picLocks noChangeAspect="1"/>
          </p:cNvPicPr>
          <p:nvPr/>
        </p:nvPicPr>
        <p:blipFill rotWithShape="1">
          <a:blip r:embed="rId2"/>
          <a:srcRect l="24506" t="52143" r="28569" b="2164"/>
          <a:stretch/>
        </p:blipFill>
        <p:spPr>
          <a:xfrm>
            <a:off x="1536535" y="2247901"/>
            <a:ext cx="6243122" cy="4559299"/>
          </a:xfrm>
          <a:prstGeom prst="rect">
            <a:avLst/>
          </a:prstGeom>
        </p:spPr>
      </p:pic>
    </p:spTree>
    <p:extLst>
      <p:ext uri="{BB962C8B-B14F-4D97-AF65-F5344CB8AC3E}">
        <p14:creationId xmlns:p14="http://schemas.microsoft.com/office/powerpoint/2010/main" val="30048271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Goals</a:t>
            </a:r>
          </a:p>
        </p:txBody>
      </p:sp>
      <p:sp>
        <p:nvSpPr>
          <p:cNvPr id="5" name="Content Placeholder 4"/>
          <p:cNvSpPr>
            <a:spLocks noGrp="1"/>
          </p:cNvSpPr>
          <p:nvPr>
            <p:ph idx="1"/>
          </p:nvPr>
        </p:nvSpPr>
        <p:spPr>
          <a:xfrm>
            <a:off x="638666" y="1829697"/>
            <a:ext cx="7976425" cy="4340286"/>
          </a:xfrm>
        </p:spPr>
        <p:txBody>
          <a:bodyPr>
            <a:normAutofit/>
          </a:bodyPr>
          <a:lstStyle/>
          <a:p>
            <a:pPr marL="0" indent="0">
              <a:buNone/>
            </a:pPr>
            <a:r>
              <a:rPr lang="en-US" dirty="0"/>
              <a:t>Build a classifier which is more powerful at representing complex functions </a:t>
            </a:r>
            <a:r>
              <a:rPr lang="en-US" i="1" dirty="0"/>
              <a:t>and </a:t>
            </a:r>
            <a:r>
              <a:rPr lang="en-US" dirty="0"/>
              <a:t>more suited to the learning problem.</a:t>
            </a:r>
            <a:endParaRPr lang="en-US" i="1" dirty="0"/>
          </a:p>
          <a:p>
            <a:endParaRPr lang="en-US" dirty="0"/>
          </a:p>
          <a:p>
            <a:pPr marL="0" indent="0">
              <a:buNone/>
            </a:pPr>
            <a:r>
              <a:rPr lang="en-US" dirty="0"/>
              <a:t>What does this mean?</a:t>
            </a:r>
          </a:p>
          <a:p>
            <a:pPr marL="0" indent="0">
              <a:buNone/>
            </a:pPr>
            <a:r>
              <a:rPr lang="en-US" dirty="0"/>
              <a:t>1. Assume that the </a:t>
            </a:r>
            <a:r>
              <a:rPr lang="en-US" i="1" dirty="0"/>
              <a:t>underlying data generating function </a:t>
            </a:r>
            <a:r>
              <a:rPr lang="en-US" dirty="0"/>
              <a:t>relies on a composition of factors.</a:t>
            </a:r>
          </a:p>
          <a:p>
            <a:pPr marL="0" indent="0">
              <a:buNone/>
            </a:pPr>
            <a:r>
              <a:rPr lang="en-US" dirty="0"/>
              <a:t>2. Learn a feature representation that is specific to the dataset.</a:t>
            </a:r>
          </a:p>
        </p:txBody>
      </p:sp>
    </p:spTree>
    <p:extLst>
      <p:ext uri="{BB962C8B-B14F-4D97-AF65-F5344CB8AC3E}">
        <p14:creationId xmlns:p14="http://schemas.microsoft.com/office/powerpoint/2010/main" val="2362885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33204515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28565524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25127925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639499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6439357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50901"/>
          <a:stretch/>
        </p:blipFill>
        <p:spPr>
          <a:xfrm>
            <a:off x="11612" y="3492707"/>
            <a:ext cx="9120776" cy="3358647"/>
          </a:xfrm>
          <a:prstGeom prst="rect">
            <a:avLst/>
          </a:prstGeom>
        </p:spPr>
      </p:pic>
      <p:sp>
        <p:nvSpPr>
          <p:cNvPr id="3" name="TextBox 2">
            <a:extLst>
              <a:ext uri="{FF2B5EF4-FFF2-40B4-BE49-F238E27FC236}">
                <a16:creationId xmlns:a16="http://schemas.microsoft.com/office/drawing/2014/main" id="{5800ADC3-982C-4369-B5D1-2A24275D6B1A}"/>
              </a:ext>
            </a:extLst>
          </p:cNvPr>
          <p:cNvSpPr txBox="1"/>
          <p:nvPr/>
        </p:nvSpPr>
        <p:spPr>
          <a:xfrm>
            <a:off x="1514006" y="194872"/>
            <a:ext cx="6265888" cy="646331"/>
          </a:xfrm>
          <a:prstGeom prst="rect">
            <a:avLst/>
          </a:prstGeom>
          <a:noFill/>
        </p:spPr>
        <p:txBody>
          <a:bodyPr wrap="square" rtlCol="0">
            <a:spAutoFit/>
          </a:bodyPr>
          <a:lstStyle/>
          <a:p>
            <a:r>
              <a:rPr lang="en-US" sz="3600" dirty="0"/>
              <a:t>Why do we need many layers?</a:t>
            </a:r>
          </a:p>
        </p:txBody>
      </p:sp>
      <p:sp>
        <p:nvSpPr>
          <p:cNvPr id="4" name="TextBox 3">
            <a:extLst>
              <a:ext uri="{FF2B5EF4-FFF2-40B4-BE49-F238E27FC236}">
                <a16:creationId xmlns:a16="http://schemas.microsoft.com/office/drawing/2014/main" id="{C303E6BD-5B4F-47AD-8E54-173CEB409F71}"/>
              </a:ext>
            </a:extLst>
          </p:cNvPr>
          <p:cNvSpPr txBox="1"/>
          <p:nvPr/>
        </p:nvSpPr>
        <p:spPr>
          <a:xfrm>
            <a:off x="374754" y="1281659"/>
            <a:ext cx="8476937" cy="1569660"/>
          </a:xfrm>
          <a:prstGeom prst="rect">
            <a:avLst/>
          </a:prstGeom>
          <a:noFill/>
        </p:spPr>
        <p:txBody>
          <a:bodyPr wrap="square" rtlCol="0">
            <a:spAutoFit/>
          </a:bodyPr>
          <a:lstStyle/>
          <a:p>
            <a:pPr marL="285750" indent="-285750">
              <a:buFontTx/>
              <a:buChar char="-"/>
            </a:pPr>
            <a:r>
              <a:rPr lang="en-US" sz="2400" dirty="0"/>
              <a:t>A hierarchical structure is potentially more efficient because we can reuse intermediate computations.</a:t>
            </a:r>
          </a:p>
          <a:p>
            <a:pPr marL="285750" indent="-285750">
              <a:buFontTx/>
              <a:buChar char="-"/>
            </a:pPr>
            <a:endParaRPr lang="en-US" sz="2400" dirty="0"/>
          </a:p>
          <a:p>
            <a:pPr marL="285750" indent="-285750">
              <a:buFontTx/>
              <a:buChar char="-"/>
            </a:pPr>
            <a:r>
              <a:rPr lang="en-US" sz="2400" dirty="0"/>
              <a:t>Different representations can be distributed across classes.</a:t>
            </a:r>
          </a:p>
        </p:txBody>
      </p:sp>
    </p:spTree>
    <p:extLst>
      <p:ext uri="{BB962C8B-B14F-4D97-AF65-F5344CB8AC3E}">
        <p14:creationId xmlns:p14="http://schemas.microsoft.com/office/powerpoint/2010/main" val="3050647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7104102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622747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31210012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23195" y="19455"/>
            <a:ext cx="9097611" cy="6823208"/>
          </a:xfrm>
          <a:prstGeom prst="rect">
            <a:avLst/>
          </a:prstGeom>
        </p:spPr>
      </p:pic>
    </p:spTree>
    <p:extLst>
      <p:ext uri="{BB962C8B-B14F-4D97-AF65-F5344CB8AC3E}">
        <p14:creationId xmlns:p14="http://schemas.microsoft.com/office/powerpoint/2010/main" val="18780764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3"/>
          <a:srcRect t="14101"/>
          <a:stretch/>
        </p:blipFill>
        <p:spPr>
          <a:xfrm>
            <a:off x="11612" y="975417"/>
            <a:ext cx="9120776" cy="5875938"/>
          </a:xfrm>
          <a:prstGeom prst="rect">
            <a:avLst/>
          </a:prstGeom>
        </p:spPr>
      </p:pic>
      <p:sp>
        <p:nvSpPr>
          <p:cNvPr id="3" name="Title 1"/>
          <p:cNvSpPr txBox="1">
            <a:spLocks/>
          </p:cNvSpPr>
          <p:nvPr/>
        </p:nvSpPr>
        <p:spPr>
          <a:xfrm>
            <a:off x="559492" y="188434"/>
            <a:ext cx="8025016"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2114"/>
            <a:r>
              <a:rPr lang="en-US" sz="4389" dirty="0">
                <a:solidFill>
                  <a:prstClr val="black"/>
                </a:solidFill>
                <a:latin typeface="Calibri Light" panose="020F0302020204030204"/>
              </a:rPr>
              <a:t>Images as input to neural networks</a:t>
            </a:r>
          </a:p>
        </p:txBody>
      </p:sp>
      <p:sp>
        <p:nvSpPr>
          <p:cNvPr id="4" name="Rectangle 3"/>
          <p:cNvSpPr/>
          <p:nvPr/>
        </p:nvSpPr>
        <p:spPr>
          <a:xfrm>
            <a:off x="5319397" y="975417"/>
            <a:ext cx="3496297" cy="13174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5" name="Rectangle 4"/>
          <p:cNvSpPr/>
          <p:nvPr/>
        </p:nvSpPr>
        <p:spPr>
          <a:xfrm>
            <a:off x="4318645" y="975417"/>
            <a:ext cx="1140097" cy="4307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6" name="Rectangle 5"/>
          <p:cNvSpPr/>
          <p:nvPr/>
        </p:nvSpPr>
        <p:spPr>
          <a:xfrm>
            <a:off x="2532493" y="5561140"/>
            <a:ext cx="5231778" cy="11274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7" name="Rectangle 6"/>
          <p:cNvSpPr/>
          <p:nvPr/>
        </p:nvSpPr>
        <p:spPr>
          <a:xfrm>
            <a:off x="7358904" y="5941172"/>
            <a:ext cx="810736" cy="4180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14101"/>
          <a:stretch/>
        </p:blipFill>
        <p:spPr>
          <a:xfrm>
            <a:off x="11612" y="975417"/>
            <a:ext cx="9120776" cy="5875938"/>
          </a:xfrm>
          <a:prstGeom prst="rect">
            <a:avLst/>
          </a:prstGeom>
        </p:spPr>
      </p:pic>
      <p:sp>
        <p:nvSpPr>
          <p:cNvPr id="3" name="Title 1"/>
          <p:cNvSpPr txBox="1">
            <a:spLocks/>
          </p:cNvSpPr>
          <p:nvPr/>
        </p:nvSpPr>
        <p:spPr>
          <a:xfrm>
            <a:off x="559492" y="188434"/>
            <a:ext cx="8025016"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2114"/>
            <a:r>
              <a:rPr lang="en-US" sz="4389" dirty="0">
                <a:solidFill>
                  <a:prstClr val="black"/>
                </a:solidFill>
                <a:latin typeface="Calibri Light" panose="020F0302020204030204"/>
              </a:rPr>
              <a:t>Images as input to neural networks</a:t>
            </a:r>
          </a:p>
        </p:txBody>
      </p:sp>
      <p:sp>
        <p:nvSpPr>
          <p:cNvPr id="4" name="Rectangle 3"/>
          <p:cNvSpPr/>
          <p:nvPr/>
        </p:nvSpPr>
        <p:spPr>
          <a:xfrm>
            <a:off x="2532493" y="5561140"/>
            <a:ext cx="5231778" cy="11274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5" name="Rectangle 4"/>
          <p:cNvSpPr/>
          <p:nvPr/>
        </p:nvSpPr>
        <p:spPr>
          <a:xfrm>
            <a:off x="7358904" y="5941172"/>
            <a:ext cx="810736" cy="4180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37466226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14101"/>
          <a:stretch/>
        </p:blipFill>
        <p:spPr>
          <a:xfrm>
            <a:off x="11612" y="975417"/>
            <a:ext cx="9120776" cy="5875938"/>
          </a:xfrm>
          <a:prstGeom prst="rect">
            <a:avLst/>
          </a:prstGeom>
        </p:spPr>
      </p:pic>
      <p:sp>
        <p:nvSpPr>
          <p:cNvPr id="3" name="Title 1"/>
          <p:cNvSpPr txBox="1">
            <a:spLocks/>
          </p:cNvSpPr>
          <p:nvPr/>
        </p:nvSpPr>
        <p:spPr>
          <a:xfrm>
            <a:off x="559492" y="188434"/>
            <a:ext cx="8025016"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2114"/>
            <a:r>
              <a:rPr lang="en-US" sz="4389" dirty="0">
                <a:solidFill>
                  <a:prstClr val="black"/>
                </a:solidFill>
                <a:latin typeface="Calibri Light" panose="020F0302020204030204"/>
              </a:rPr>
              <a:t>Images as input to neural networks</a:t>
            </a:r>
          </a:p>
        </p:txBody>
      </p:sp>
    </p:spTree>
    <p:extLst>
      <p:ext uri="{BB962C8B-B14F-4D97-AF65-F5344CB8AC3E}">
        <p14:creationId xmlns:p14="http://schemas.microsoft.com/office/powerpoint/2010/main" val="31168556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Content Placeholder 2"/>
          <p:cNvSpPr>
            <a:spLocks noGrp="1"/>
          </p:cNvSpPr>
          <p:nvPr>
            <p:ph idx="1"/>
          </p:nvPr>
        </p:nvSpPr>
        <p:spPr/>
        <p:txBody>
          <a:bodyPr/>
          <a:lstStyle/>
          <a:p>
            <a:r>
              <a:rPr lang="en-US" dirty="0"/>
              <a:t>Sparse interactions – </a:t>
            </a:r>
            <a:r>
              <a:rPr lang="en-US" i="1" dirty="0"/>
              <a:t>receptive fields</a:t>
            </a:r>
          </a:p>
          <a:p>
            <a:pPr lvl="1"/>
            <a:r>
              <a:rPr lang="en-US" dirty="0"/>
              <a:t>Assume that in an image, we care about ‘local neighborhoods’ only for a given neural network layer.</a:t>
            </a:r>
          </a:p>
          <a:p>
            <a:pPr lvl="1"/>
            <a:r>
              <a:rPr lang="en-US" dirty="0"/>
              <a:t>Composition of layers will expand local -&gt; global.</a:t>
            </a:r>
          </a:p>
        </p:txBody>
      </p:sp>
    </p:spTree>
    <p:extLst>
      <p:ext uri="{BB962C8B-B14F-4D97-AF65-F5344CB8AC3E}">
        <p14:creationId xmlns:p14="http://schemas.microsoft.com/office/powerpoint/2010/main" val="151127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11695"/>
          <a:stretch/>
        </p:blipFill>
        <p:spPr>
          <a:xfrm>
            <a:off x="11612" y="810736"/>
            <a:ext cx="9120776" cy="6040619"/>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11324"/>
          <a:stretch/>
        </p:blipFill>
        <p:spPr>
          <a:xfrm>
            <a:off x="11612" y="785401"/>
            <a:ext cx="9120776" cy="6065954"/>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Content Placeholder 2"/>
          <p:cNvSpPr>
            <a:spLocks noGrp="1"/>
          </p:cNvSpPr>
          <p:nvPr>
            <p:ph idx="1"/>
          </p:nvPr>
        </p:nvSpPr>
        <p:spPr/>
        <p:txBody>
          <a:bodyPr/>
          <a:lstStyle/>
          <a:p>
            <a:r>
              <a:rPr lang="en-US" dirty="0"/>
              <a:t>Sparse interactions – </a:t>
            </a:r>
            <a:r>
              <a:rPr lang="en-US" i="1" dirty="0"/>
              <a:t>receptive fields</a:t>
            </a:r>
          </a:p>
          <a:p>
            <a:pPr lvl="1"/>
            <a:r>
              <a:rPr lang="en-US" dirty="0"/>
              <a:t>Assume that in an image, we care about ‘local neighborhoods’ only for a given neural network layer.</a:t>
            </a:r>
          </a:p>
          <a:p>
            <a:pPr lvl="1"/>
            <a:r>
              <a:rPr lang="en-US" dirty="0"/>
              <a:t>Composition of layers will expand local -&gt; global.</a:t>
            </a:r>
          </a:p>
          <a:p>
            <a:endParaRPr lang="en-US" dirty="0"/>
          </a:p>
          <a:p>
            <a:r>
              <a:rPr lang="en-US" dirty="0"/>
              <a:t>Parameter sharing</a:t>
            </a:r>
          </a:p>
          <a:p>
            <a:pPr lvl="1"/>
            <a:r>
              <a:rPr lang="en-US" dirty="0"/>
              <a:t>‘Tied weights’ – use same weights for more than one perceptron in the neural network.</a:t>
            </a:r>
          </a:p>
          <a:p>
            <a:pPr lvl="1"/>
            <a:r>
              <a:rPr lang="en-US" dirty="0"/>
              <a:t>Leads to </a:t>
            </a:r>
            <a:r>
              <a:rPr lang="en-US" i="1" dirty="0"/>
              <a:t>equivariant representation</a:t>
            </a:r>
          </a:p>
          <a:p>
            <a:pPr lvl="2"/>
            <a:r>
              <a:rPr lang="en-US" dirty="0"/>
              <a:t>If input changes (e.g., translates), then output changes similarly</a:t>
            </a:r>
          </a:p>
        </p:txBody>
      </p:sp>
    </p:spTree>
    <p:extLst>
      <p:ext uri="{BB962C8B-B14F-4D97-AF65-F5344CB8AC3E}">
        <p14:creationId xmlns:p14="http://schemas.microsoft.com/office/powerpoint/2010/main" val="111982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fade">
                                      <p:cBhvr>
                                        <p:cTn id="2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11139"/>
          <a:stretch/>
        </p:blipFill>
        <p:spPr>
          <a:xfrm>
            <a:off x="11612" y="772733"/>
            <a:ext cx="9120776" cy="6078622"/>
          </a:xfrm>
          <a:prstGeom prst="rect">
            <a:avLst/>
          </a:prstGeom>
        </p:spPr>
      </p:pic>
      <p:sp>
        <p:nvSpPr>
          <p:cNvPr id="7" name="Rectangle 6"/>
          <p:cNvSpPr/>
          <p:nvPr/>
        </p:nvSpPr>
        <p:spPr>
          <a:xfrm>
            <a:off x="3837271" y="4889749"/>
            <a:ext cx="4243694" cy="3673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27575975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1363" name="Group 3"/>
          <p:cNvGraphicFramePr>
            <a:graphicFrameLocks noGrp="1"/>
          </p:cNvGraphicFramePr>
          <p:nvPr/>
        </p:nvGraphicFramePr>
        <p:xfrm>
          <a:off x="721006" y="2290487"/>
          <a:ext cx="3546970" cy="3415540"/>
        </p:xfrm>
        <a:graphic>
          <a:graphicData uri="http://schemas.openxmlformats.org/drawingml/2006/table">
            <a:tbl>
              <a:tblPr/>
              <a:tblGrid>
                <a:gridCol w="354697">
                  <a:extLst>
                    <a:ext uri="{9D8B030D-6E8A-4147-A177-3AD203B41FA5}">
                      <a16:colId xmlns:a16="http://schemas.microsoft.com/office/drawing/2014/main" val="20000"/>
                    </a:ext>
                  </a:extLst>
                </a:gridCol>
                <a:gridCol w="354697">
                  <a:extLst>
                    <a:ext uri="{9D8B030D-6E8A-4147-A177-3AD203B41FA5}">
                      <a16:colId xmlns:a16="http://schemas.microsoft.com/office/drawing/2014/main" val="20001"/>
                    </a:ext>
                  </a:extLst>
                </a:gridCol>
                <a:gridCol w="354697">
                  <a:extLst>
                    <a:ext uri="{9D8B030D-6E8A-4147-A177-3AD203B41FA5}">
                      <a16:colId xmlns:a16="http://schemas.microsoft.com/office/drawing/2014/main" val="20002"/>
                    </a:ext>
                  </a:extLst>
                </a:gridCol>
                <a:gridCol w="354697">
                  <a:extLst>
                    <a:ext uri="{9D8B030D-6E8A-4147-A177-3AD203B41FA5}">
                      <a16:colId xmlns:a16="http://schemas.microsoft.com/office/drawing/2014/main" val="20003"/>
                    </a:ext>
                  </a:extLst>
                </a:gridCol>
                <a:gridCol w="354697">
                  <a:extLst>
                    <a:ext uri="{9D8B030D-6E8A-4147-A177-3AD203B41FA5}">
                      <a16:colId xmlns:a16="http://schemas.microsoft.com/office/drawing/2014/main" val="20004"/>
                    </a:ext>
                  </a:extLst>
                </a:gridCol>
                <a:gridCol w="354697">
                  <a:extLst>
                    <a:ext uri="{9D8B030D-6E8A-4147-A177-3AD203B41FA5}">
                      <a16:colId xmlns:a16="http://schemas.microsoft.com/office/drawing/2014/main" val="20005"/>
                    </a:ext>
                  </a:extLst>
                </a:gridCol>
                <a:gridCol w="354697">
                  <a:extLst>
                    <a:ext uri="{9D8B030D-6E8A-4147-A177-3AD203B41FA5}">
                      <a16:colId xmlns:a16="http://schemas.microsoft.com/office/drawing/2014/main" val="20006"/>
                    </a:ext>
                  </a:extLst>
                </a:gridCol>
                <a:gridCol w="368949">
                  <a:extLst>
                    <a:ext uri="{9D8B030D-6E8A-4147-A177-3AD203B41FA5}">
                      <a16:colId xmlns:a16="http://schemas.microsoft.com/office/drawing/2014/main" val="20007"/>
                    </a:ext>
                  </a:extLst>
                </a:gridCol>
                <a:gridCol w="340445">
                  <a:extLst>
                    <a:ext uri="{9D8B030D-6E8A-4147-A177-3AD203B41FA5}">
                      <a16:colId xmlns:a16="http://schemas.microsoft.com/office/drawing/2014/main" val="20008"/>
                    </a:ext>
                  </a:extLst>
                </a:gridCol>
                <a:gridCol w="354697">
                  <a:extLst>
                    <a:ext uri="{9D8B030D-6E8A-4147-A177-3AD203B41FA5}">
                      <a16:colId xmlns:a16="http://schemas.microsoft.com/office/drawing/2014/main" val="20009"/>
                    </a:ext>
                  </a:extLst>
                </a:gridCol>
              </a:tblGrid>
              <a:tr h="3388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88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88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044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786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88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88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88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graphicFrame>
        <p:nvGraphicFramePr>
          <p:cNvPr id="271488" name="Group 128"/>
          <p:cNvGraphicFramePr>
            <a:graphicFrameLocks noGrp="1"/>
          </p:cNvGraphicFramePr>
          <p:nvPr>
            <p:ph idx="1"/>
          </p:nvPr>
        </p:nvGraphicFramePr>
        <p:xfrm>
          <a:off x="4724013" y="2288903"/>
          <a:ext cx="3572306" cy="3420290"/>
        </p:xfrm>
        <a:graphic>
          <a:graphicData uri="http://schemas.openxmlformats.org/drawingml/2006/table">
            <a:tbl>
              <a:tblPr/>
              <a:tblGrid>
                <a:gridCol w="356281">
                  <a:extLst>
                    <a:ext uri="{9D8B030D-6E8A-4147-A177-3AD203B41FA5}">
                      <a16:colId xmlns:a16="http://schemas.microsoft.com/office/drawing/2014/main" val="20000"/>
                    </a:ext>
                  </a:extLst>
                </a:gridCol>
                <a:gridCol w="359447">
                  <a:extLst>
                    <a:ext uri="{9D8B030D-6E8A-4147-A177-3AD203B41FA5}">
                      <a16:colId xmlns:a16="http://schemas.microsoft.com/office/drawing/2014/main" val="20001"/>
                    </a:ext>
                  </a:extLst>
                </a:gridCol>
                <a:gridCol w="354697">
                  <a:extLst>
                    <a:ext uri="{9D8B030D-6E8A-4147-A177-3AD203B41FA5}">
                      <a16:colId xmlns:a16="http://schemas.microsoft.com/office/drawing/2014/main" val="20002"/>
                    </a:ext>
                  </a:extLst>
                </a:gridCol>
                <a:gridCol w="359448">
                  <a:extLst>
                    <a:ext uri="{9D8B030D-6E8A-4147-A177-3AD203B41FA5}">
                      <a16:colId xmlns:a16="http://schemas.microsoft.com/office/drawing/2014/main" val="20003"/>
                    </a:ext>
                  </a:extLst>
                </a:gridCol>
                <a:gridCol w="356280">
                  <a:extLst>
                    <a:ext uri="{9D8B030D-6E8A-4147-A177-3AD203B41FA5}">
                      <a16:colId xmlns:a16="http://schemas.microsoft.com/office/drawing/2014/main" val="20004"/>
                    </a:ext>
                  </a:extLst>
                </a:gridCol>
                <a:gridCol w="356281">
                  <a:extLst>
                    <a:ext uri="{9D8B030D-6E8A-4147-A177-3AD203B41FA5}">
                      <a16:colId xmlns:a16="http://schemas.microsoft.com/office/drawing/2014/main" val="20005"/>
                    </a:ext>
                  </a:extLst>
                </a:gridCol>
                <a:gridCol w="359447">
                  <a:extLst>
                    <a:ext uri="{9D8B030D-6E8A-4147-A177-3AD203B41FA5}">
                      <a16:colId xmlns:a16="http://schemas.microsoft.com/office/drawing/2014/main" val="20006"/>
                    </a:ext>
                  </a:extLst>
                </a:gridCol>
                <a:gridCol w="354697">
                  <a:extLst>
                    <a:ext uri="{9D8B030D-6E8A-4147-A177-3AD203B41FA5}">
                      <a16:colId xmlns:a16="http://schemas.microsoft.com/office/drawing/2014/main" val="20007"/>
                    </a:ext>
                  </a:extLst>
                </a:gridCol>
                <a:gridCol w="359448">
                  <a:extLst>
                    <a:ext uri="{9D8B030D-6E8A-4147-A177-3AD203B41FA5}">
                      <a16:colId xmlns:a16="http://schemas.microsoft.com/office/drawing/2014/main" val="20008"/>
                    </a:ext>
                  </a:extLst>
                </a:gridCol>
                <a:gridCol w="356280">
                  <a:extLst>
                    <a:ext uri="{9D8B030D-6E8A-4147-A177-3AD203B41FA5}">
                      <a16:colId xmlns:a16="http://schemas.microsoft.com/office/drawing/2014/main" val="20009"/>
                    </a:ext>
                  </a:extLst>
                </a:gridCol>
              </a:tblGrid>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43256" name="Object 381"/>
          <p:cNvGraphicFramePr>
            <a:graphicFrameLocks noChangeAspect="1"/>
          </p:cNvGraphicFramePr>
          <p:nvPr/>
        </p:nvGraphicFramePr>
        <p:xfrm>
          <a:off x="5705764" y="1243814"/>
          <a:ext cx="1505879" cy="932663"/>
        </p:xfrm>
        <a:graphic>
          <a:graphicData uri="http://schemas.openxmlformats.org/presentationml/2006/ole">
            <mc:AlternateContent xmlns:mc="http://schemas.openxmlformats.org/markup-compatibility/2006">
              <mc:Choice xmlns:v="urn:schemas-microsoft-com:vml" Requires="v">
                <p:oleObj spid="_x0000_s7234" name="Equation" r:id="rId5" imgW="330057" imgH="203112" progId="Equation.3">
                  <p:embed/>
                </p:oleObj>
              </mc:Choice>
              <mc:Fallback>
                <p:oleObj name="Equation" r:id="rId5" imgW="330057" imgH="203112" progId="Equation.3">
                  <p:embed/>
                  <p:pic>
                    <p:nvPicPr>
                      <p:cNvPr id="43256"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5764" y="1243814"/>
                        <a:ext cx="1505879" cy="93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3257" name="Object 3"/>
          <p:cNvGraphicFramePr>
            <a:graphicFrameLocks noChangeAspect="1"/>
          </p:cNvGraphicFramePr>
          <p:nvPr/>
        </p:nvGraphicFramePr>
        <p:xfrm>
          <a:off x="1686923" y="1300821"/>
          <a:ext cx="1448874" cy="934246"/>
        </p:xfrm>
        <a:graphic>
          <a:graphicData uri="http://schemas.openxmlformats.org/presentationml/2006/ole">
            <mc:AlternateContent xmlns:mc="http://schemas.openxmlformats.org/markup-compatibility/2006">
              <mc:Choice xmlns:v="urn:schemas-microsoft-com:vml" Requires="v">
                <p:oleObj spid="_x0000_s7235" name="Equation" r:id="rId7" imgW="317160" imgH="203040" progId="Equation.3">
                  <p:embed/>
                </p:oleObj>
              </mc:Choice>
              <mc:Fallback>
                <p:oleObj name="Equation" r:id="rId7" imgW="317160" imgH="203040" progId="Equation.3">
                  <p:embed/>
                  <p:pic>
                    <p:nvPicPr>
                      <p:cNvPr id="43257" name="Object 3"/>
                      <p:cNvPicPr>
                        <a:picLocks noChangeAspect="1" noChangeArrowheads="1"/>
                      </p:cNvPicPr>
                      <p:nvPr/>
                    </p:nvPicPr>
                    <p:blipFill>
                      <a:blip r:embed="rId8"/>
                      <a:srcRect/>
                      <a:stretch>
                        <a:fillRect/>
                      </a:stretch>
                    </p:blipFill>
                    <p:spPr bwMode="auto">
                      <a:xfrm>
                        <a:off x="1686923" y="1300821"/>
                        <a:ext cx="1448874" cy="934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258" name="Rectangle 16"/>
          <p:cNvSpPr txBox="1">
            <a:spLocks noChangeArrowheads="1"/>
          </p:cNvSpPr>
          <p:nvPr/>
        </p:nvSpPr>
        <p:spPr bwMode="auto">
          <a:xfrm>
            <a:off x="467651" y="8709"/>
            <a:ext cx="8208698" cy="114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r>
              <a:rPr lang="en-US" altLang="en-US" sz="3591" dirty="0">
                <a:solidFill>
                  <a:srgbClr val="000000"/>
                </a:solidFill>
                <a:latin typeface="Calibri" panose="020F0502020204030204" pitchFamily="34" charset="0"/>
              </a:rPr>
              <a:t>Filtering reminder:</a:t>
            </a:r>
            <a:br>
              <a:rPr lang="en-US" altLang="en-US" sz="3591" dirty="0">
                <a:solidFill>
                  <a:srgbClr val="000000"/>
                </a:solidFill>
                <a:latin typeface="Calibri" panose="020F0502020204030204" pitchFamily="34" charset="0"/>
              </a:rPr>
            </a:br>
            <a:r>
              <a:rPr lang="en-US" altLang="en-US" sz="3192" dirty="0">
                <a:solidFill>
                  <a:srgbClr val="000000"/>
                </a:solidFill>
                <a:latin typeface="Calibri" panose="020F0502020204030204" pitchFamily="34" charset="0"/>
              </a:rPr>
              <a:t>Correlation (rotated convolution)</a:t>
            </a:r>
            <a:endParaRPr lang="en-US" altLang="en-US" sz="3591" dirty="0">
              <a:solidFill>
                <a:srgbClr val="000000"/>
              </a:solidFill>
              <a:latin typeface="Calibri" panose="020F0502020204030204" pitchFamily="34" charset="0"/>
            </a:endParaRPr>
          </a:p>
        </p:txBody>
      </p:sp>
      <p:grpSp>
        <p:nvGrpSpPr>
          <p:cNvPr id="43259" name="Group 4"/>
          <p:cNvGrpSpPr>
            <a:grpSpLocks/>
          </p:cNvGrpSpPr>
          <p:nvPr/>
        </p:nvGrpSpPr>
        <p:grpSpPr bwMode="auto">
          <a:xfrm>
            <a:off x="7852947" y="312736"/>
            <a:ext cx="684058" cy="582716"/>
            <a:chOff x="3799" y="2064"/>
            <a:chExt cx="1433" cy="1136"/>
          </a:xfrm>
        </p:grpSpPr>
        <p:grpSp>
          <p:nvGrpSpPr>
            <p:cNvPr id="43263" name="Group 5"/>
            <p:cNvGrpSpPr>
              <a:grpSpLocks/>
            </p:cNvGrpSpPr>
            <p:nvPr/>
          </p:nvGrpSpPr>
          <p:grpSpPr bwMode="auto">
            <a:xfrm>
              <a:off x="4080" y="2064"/>
              <a:ext cx="1152" cy="1136"/>
              <a:chOff x="144" y="144"/>
              <a:chExt cx="1152" cy="1136"/>
            </a:xfrm>
          </p:grpSpPr>
          <p:sp>
            <p:nvSpPr>
              <p:cNvPr id="43265"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66"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67"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68"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69"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70"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71"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72"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73"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74"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75"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76"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77"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78"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79"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80"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81"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grpSp>
        <p:pic>
          <p:nvPicPr>
            <p:cNvPr id="43264" name="Picture 23" descr="txp_fig"/>
            <p:cNvPicPr>
              <a:picLocks noChangeAspect="1" noChangeArrowheads="1"/>
            </p:cNvPicPr>
            <p:nvPr>
              <p:custDataLst>
                <p:tags r:id="rId2"/>
              </p:custDataLst>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3260" name="Object 26"/>
          <p:cNvGraphicFramePr>
            <a:graphicFrameLocks noChangeAspect="1"/>
          </p:cNvGraphicFramePr>
          <p:nvPr/>
        </p:nvGraphicFramePr>
        <p:xfrm>
          <a:off x="6666930" y="236731"/>
          <a:ext cx="1089426" cy="562132"/>
        </p:xfrm>
        <a:graphic>
          <a:graphicData uri="http://schemas.openxmlformats.org/presentationml/2006/ole">
            <mc:AlternateContent xmlns:mc="http://schemas.openxmlformats.org/markup-compatibility/2006">
              <mc:Choice xmlns:v="urn:schemas-microsoft-com:vml" Requires="v">
                <p:oleObj spid="_x0000_s7236" name="Equation" r:id="rId10" imgW="393480" imgH="203040" progId="Equation.3">
                  <p:embed/>
                </p:oleObj>
              </mc:Choice>
              <mc:Fallback>
                <p:oleObj name="Equation" r:id="rId10" imgW="393480" imgH="203040" progId="Equation.3">
                  <p:embed/>
                  <p:pic>
                    <p:nvPicPr>
                      <p:cNvPr id="43260" name="Object 26"/>
                      <p:cNvPicPr>
                        <a:picLocks noChangeAspect="1" noChangeArrowheads="1"/>
                      </p:cNvPicPr>
                      <p:nvPr/>
                    </p:nvPicPr>
                    <p:blipFill>
                      <a:blip r:embed="rId11"/>
                      <a:srcRect/>
                      <a:stretch>
                        <a:fillRect/>
                      </a:stretch>
                    </p:blipFill>
                    <p:spPr bwMode="auto">
                      <a:xfrm>
                        <a:off x="6666930" y="236731"/>
                        <a:ext cx="1089426" cy="562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261" name="Text Box 376"/>
          <p:cNvSpPr txBox="1">
            <a:spLocks noChangeArrowheads="1"/>
          </p:cNvSpPr>
          <p:nvPr/>
        </p:nvSpPr>
        <p:spPr bwMode="auto">
          <a:xfrm>
            <a:off x="7754772" y="6542100"/>
            <a:ext cx="1377617" cy="307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a:r>
              <a:rPr lang="en-US" altLang="en-US" sz="1397">
                <a:solidFill>
                  <a:prstClr val="black"/>
                </a:solidFill>
              </a:rPr>
              <a:t>Credit: S. Seitz</a:t>
            </a:r>
          </a:p>
        </p:txBody>
      </p:sp>
      <p:graphicFrame>
        <p:nvGraphicFramePr>
          <p:cNvPr id="43262" name="Object 5"/>
          <p:cNvGraphicFramePr>
            <a:graphicFrameLocks noChangeAspect="1"/>
          </p:cNvGraphicFramePr>
          <p:nvPr/>
        </p:nvGraphicFramePr>
        <p:xfrm>
          <a:off x="1873772" y="5937215"/>
          <a:ext cx="5014844" cy="872491"/>
        </p:xfrm>
        <a:graphic>
          <a:graphicData uri="http://schemas.openxmlformats.org/presentationml/2006/ole">
            <mc:AlternateContent xmlns:mc="http://schemas.openxmlformats.org/markup-compatibility/2006">
              <mc:Choice xmlns:v="urn:schemas-microsoft-com:vml" Requires="v">
                <p:oleObj spid="_x0000_s7237" name="Equation" r:id="rId12" imgW="2044440" imgH="355320" progId="Equation.3">
                  <p:embed/>
                </p:oleObj>
              </mc:Choice>
              <mc:Fallback>
                <p:oleObj name="Equation" r:id="rId12" imgW="2044440" imgH="355320" progId="Equation.3">
                  <p:embed/>
                  <p:pic>
                    <p:nvPicPr>
                      <p:cNvPr id="43262" name="Object 5"/>
                      <p:cNvPicPr>
                        <a:picLocks noChangeAspect="1" noChangeArrowheads="1"/>
                      </p:cNvPicPr>
                      <p:nvPr/>
                    </p:nvPicPr>
                    <p:blipFill>
                      <a:blip r:embed="rId13"/>
                      <a:srcRect/>
                      <a:stretch>
                        <a:fillRect/>
                      </a:stretch>
                    </p:blipFill>
                    <p:spPr bwMode="auto">
                      <a:xfrm>
                        <a:off x="1873772" y="5937215"/>
                        <a:ext cx="5014844" cy="87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4363221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pic>
        <p:nvPicPr>
          <p:cNvPr id="3" name="Picture 2"/>
          <p:cNvPicPr>
            <a:picLocks noChangeAspect="1"/>
          </p:cNvPicPr>
          <p:nvPr/>
        </p:nvPicPr>
        <p:blipFill>
          <a:blip r:embed="rId3"/>
          <a:stretch>
            <a:fillRect/>
          </a:stretch>
        </p:blipFill>
        <p:spPr>
          <a:xfrm>
            <a:off x="5180885" y="935413"/>
            <a:ext cx="3619808" cy="883575"/>
          </a:xfrm>
          <a:prstGeom prst="rect">
            <a:avLst/>
          </a:prstGeom>
        </p:spPr>
      </p:pic>
      <p:pic>
        <p:nvPicPr>
          <p:cNvPr id="4" name="Picture 3"/>
          <p:cNvPicPr>
            <a:picLocks noChangeAspect="1"/>
          </p:cNvPicPr>
          <p:nvPr/>
        </p:nvPicPr>
        <p:blipFill>
          <a:blip r:embed="rId4"/>
          <a:stretch>
            <a:fillRect/>
          </a:stretch>
        </p:blipFill>
        <p:spPr>
          <a:xfrm>
            <a:off x="6688719" y="1915180"/>
            <a:ext cx="2036954" cy="482119"/>
          </a:xfrm>
          <a:prstGeom prst="rect">
            <a:avLst/>
          </a:prstGeom>
        </p:spPr>
      </p:pic>
      <p:sp>
        <p:nvSpPr>
          <p:cNvPr id="5" name="TextBox 4"/>
          <p:cNvSpPr txBox="1"/>
          <p:nvPr/>
        </p:nvSpPr>
        <p:spPr>
          <a:xfrm>
            <a:off x="3534829" y="1101553"/>
            <a:ext cx="1722813" cy="460492"/>
          </a:xfrm>
          <a:prstGeom prst="rect">
            <a:avLst/>
          </a:prstGeom>
          <a:noFill/>
        </p:spPr>
        <p:txBody>
          <a:bodyPr wrap="square" rtlCol="0">
            <a:spAutoFit/>
          </a:bodyPr>
          <a:lstStyle/>
          <a:p>
            <a:pPr defTabSz="912114"/>
            <a:r>
              <a:rPr lang="en-US" sz="2394" dirty="0">
                <a:solidFill>
                  <a:prstClr val="black"/>
                </a:solidFill>
                <a:latin typeface="Calibri" panose="020F0502020204030204"/>
              </a:rPr>
              <a:t>Perceptron:</a:t>
            </a:r>
          </a:p>
        </p:txBody>
      </p:sp>
      <p:sp>
        <p:nvSpPr>
          <p:cNvPr id="6" name="TextBox 5"/>
          <p:cNvSpPr txBox="1"/>
          <p:nvPr/>
        </p:nvSpPr>
        <p:spPr>
          <a:xfrm>
            <a:off x="6643176" y="2551726"/>
            <a:ext cx="2210521" cy="399094"/>
          </a:xfrm>
          <a:prstGeom prst="rect">
            <a:avLst/>
          </a:prstGeom>
          <a:noFill/>
        </p:spPr>
        <p:txBody>
          <a:bodyPr wrap="square" rtlCol="0">
            <a:spAutoFit/>
          </a:bodyPr>
          <a:lstStyle/>
          <a:p>
            <a:pPr defTabSz="912114"/>
            <a:r>
              <a:rPr lang="en-US" sz="1995" i="1" dirty="0">
                <a:solidFill>
                  <a:prstClr val="black"/>
                </a:solidFill>
                <a:latin typeface="Calibri" panose="020F0502020204030204"/>
              </a:rPr>
              <a:t>This is convolution!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3"/>
          <a:srcRect t="34472"/>
          <a:stretch/>
        </p:blipFill>
        <p:spPr>
          <a:xfrm>
            <a:off x="0" y="3556080"/>
            <a:ext cx="9120776" cy="4482487"/>
          </a:xfrm>
          <a:prstGeom prst="rect">
            <a:avLst/>
          </a:prstGeom>
        </p:spPr>
      </p:pic>
      <p:sp>
        <p:nvSpPr>
          <p:cNvPr id="3" name="Rectangle 2"/>
          <p:cNvSpPr/>
          <p:nvPr/>
        </p:nvSpPr>
        <p:spPr>
          <a:xfrm>
            <a:off x="5599143" y="3556081"/>
            <a:ext cx="3420291" cy="202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1795" dirty="0">
                <a:solidFill>
                  <a:prstClr val="white"/>
                </a:solidFill>
                <a:latin typeface="Calibri" panose="020F0502020204030204"/>
              </a:rPr>
              <a:t>v</a:t>
            </a:r>
          </a:p>
        </p:txBody>
      </p:sp>
      <p:sp>
        <p:nvSpPr>
          <p:cNvPr id="4" name="Rectangle 3"/>
          <p:cNvSpPr/>
          <p:nvPr/>
        </p:nvSpPr>
        <p:spPr>
          <a:xfrm>
            <a:off x="5599143" y="5914177"/>
            <a:ext cx="3420291" cy="202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1795" dirty="0">
                <a:solidFill>
                  <a:prstClr val="white"/>
                </a:solidFill>
                <a:latin typeface="Calibri" panose="020F0502020204030204"/>
              </a:rPr>
              <a:t>v</a:t>
            </a:r>
          </a:p>
        </p:txBody>
      </p:sp>
      <p:sp>
        <p:nvSpPr>
          <p:cNvPr id="5" name="Rectangle 4"/>
          <p:cNvSpPr/>
          <p:nvPr/>
        </p:nvSpPr>
        <p:spPr>
          <a:xfrm>
            <a:off x="5751156" y="3315394"/>
            <a:ext cx="190016" cy="2953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1795" dirty="0">
                <a:solidFill>
                  <a:prstClr val="white"/>
                </a:solidFill>
                <a:latin typeface="Calibri" panose="020F0502020204030204"/>
              </a:rPr>
              <a:t>v</a:t>
            </a:r>
          </a:p>
        </p:txBody>
      </p:sp>
      <p:sp>
        <p:nvSpPr>
          <p:cNvPr id="6" name="Rectangle 5"/>
          <p:cNvSpPr/>
          <p:nvPr/>
        </p:nvSpPr>
        <p:spPr>
          <a:xfrm>
            <a:off x="8785081" y="3315394"/>
            <a:ext cx="190016" cy="2953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1795" dirty="0">
                <a:solidFill>
                  <a:prstClr val="white"/>
                </a:solidFill>
                <a:latin typeface="Calibri" panose="020F0502020204030204"/>
              </a:rPr>
              <a:t>v</a:t>
            </a:r>
          </a:p>
        </p:txBody>
      </p:sp>
      <p:cxnSp>
        <p:nvCxnSpPr>
          <p:cNvPr id="8" name="Straight Connector 7"/>
          <p:cNvCxnSpPr/>
          <p:nvPr/>
        </p:nvCxnSpPr>
        <p:spPr>
          <a:xfrm flipH="1" flipV="1">
            <a:off x="1684810" y="3885443"/>
            <a:ext cx="5130436" cy="418036"/>
          </a:xfrm>
          <a:prstGeom prst="line">
            <a:avLst/>
          </a:prstGeom>
          <a:ln w="28575">
            <a:solidFill>
              <a:srgbClr val="FF0303"/>
            </a:solidFill>
          </a:ln>
        </p:spPr>
        <p:style>
          <a:lnRef idx="1">
            <a:schemeClr val="accent2"/>
          </a:lnRef>
          <a:fillRef idx="0">
            <a:schemeClr val="accent2"/>
          </a:fillRef>
          <a:effectRef idx="0">
            <a:schemeClr val="accent2"/>
          </a:effectRef>
          <a:fontRef idx="minor">
            <a:schemeClr val="tx1"/>
          </a:fontRef>
        </p:style>
      </p:cxnSp>
      <p:cxnSp>
        <p:nvCxnSpPr>
          <p:cNvPr id="9" name="Straight Connector 8"/>
          <p:cNvCxnSpPr>
            <a:cxnSpLocks/>
          </p:cNvCxnSpPr>
          <p:nvPr/>
        </p:nvCxnSpPr>
        <p:spPr>
          <a:xfrm flipH="1">
            <a:off x="1646807" y="4303478"/>
            <a:ext cx="5155772" cy="0"/>
          </a:xfrm>
          <a:prstGeom prst="line">
            <a:avLst/>
          </a:prstGeom>
          <a:ln w="28575">
            <a:solidFill>
              <a:srgbClr val="FF0303"/>
            </a:solidFill>
          </a:ln>
        </p:spPr>
        <p:style>
          <a:lnRef idx="1">
            <a:schemeClr val="accent2"/>
          </a:lnRef>
          <a:fillRef idx="0">
            <a:schemeClr val="accent2"/>
          </a:fillRef>
          <a:effectRef idx="0">
            <a:schemeClr val="accent2"/>
          </a:effectRef>
          <a:fontRef idx="minor">
            <a:schemeClr val="tx1"/>
          </a:fontRef>
        </p:style>
      </p:cxnSp>
      <p:sp>
        <p:nvSpPr>
          <p:cNvPr id="12" name="TextBox 11"/>
          <p:cNvSpPr txBox="1"/>
          <p:nvPr/>
        </p:nvSpPr>
        <p:spPr>
          <a:xfrm>
            <a:off x="3622975" y="5430908"/>
            <a:ext cx="1735481" cy="368394"/>
          </a:xfrm>
          <a:prstGeom prst="rect">
            <a:avLst/>
          </a:prstGeom>
          <a:noFill/>
        </p:spPr>
        <p:txBody>
          <a:bodyPr wrap="square" rtlCol="0">
            <a:spAutoFit/>
          </a:bodyPr>
          <a:lstStyle/>
          <a:p>
            <a:pPr defTabSz="912114"/>
            <a:r>
              <a:rPr lang="en-US" sz="1795" dirty="0">
                <a:solidFill>
                  <a:prstClr val="black"/>
                </a:solidFill>
                <a:latin typeface="Calibri" panose="020F0502020204030204"/>
              </a:rPr>
              <a:t>Shared weights</a:t>
            </a:r>
          </a:p>
        </p:txBody>
      </p:sp>
      <p:pic>
        <p:nvPicPr>
          <p:cNvPr id="10" name="Picture 2" descr="https://github.com/vdumoulin/conv_arithmetic/raw/master/gif/no_padding_no_strides.gif">
            <a:extLst>
              <a:ext uri="{FF2B5EF4-FFF2-40B4-BE49-F238E27FC236}">
                <a16:creationId xmlns:a16="http://schemas.microsoft.com/office/drawing/2014/main" id="{4BF59A7C-1AFB-406E-987D-CC72A99B587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12625" y="150355"/>
            <a:ext cx="2732895" cy="29009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238D261-AD96-401F-9D56-8C7E4F1DD91A}"/>
              </a:ext>
            </a:extLst>
          </p:cNvPr>
          <p:cNvSpPr txBox="1"/>
          <p:nvPr/>
        </p:nvSpPr>
        <p:spPr>
          <a:xfrm>
            <a:off x="2954866" y="1151466"/>
            <a:ext cx="5376334" cy="769441"/>
          </a:xfrm>
          <a:prstGeom prst="rect">
            <a:avLst/>
          </a:prstGeom>
          <a:noFill/>
        </p:spPr>
        <p:txBody>
          <a:bodyPr wrap="square" rtlCol="0">
            <a:spAutoFit/>
          </a:bodyPr>
          <a:lstStyle/>
          <a:p>
            <a:r>
              <a:rPr lang="en-US" sz="4400" dirty="0">
                <a:latin typeface="+mj-lt"/>
              </a:rPr>
              <a:t>Convolution</a:t>
            </a:r>
          </a:p>
        </p:txBody>
      </p:sp>
      <p:sp>
        <p:nvSpPr>
          <p:cNvPr id="11" name="TextBox 10">
            <a:extLst>
              <a:ext uri="{FF2B5EF4-FFF2-40B4-BE49-F238E27FC236}">
                <a16:creationId xmlns:a16="http://schemas.microsoft.com/office/drawing/2014/main" id="{1D27BC40-6686-4C9F-BE93-4095EBC136CC}"/>
              </a:ext>
            </a:extLst>
          </p:cNvPr>
          <p:cNvSpPr txBox="1"/>
          <p:nvPr/>
        </p:nvSpPr>
        <p:spPr>
          <a:xfrm>
            <a:off x="2006599" y="2582333"/>
            <a:ext cx="1176867" cy="369332"/>
          </a:xfrm>
          <a:prstGeom prst="rect">
            <a:avLst/>
          </a:prstGeom>
          <a:noFill/>
        </p:spPr>
        <p:txBody>
          <a:bodyPr wrap="square" rtlCol="0">
            <a:spAutoFit/>
          </a:bodyPr>
          <a:lstStyle/>
          <a:p>
            <a:r>
              <a:rPr lang="en-US" dirty="0"/>
              <a:t>3x3 kernel</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TextBox 2"/>
          <p:cNvSpPr txBox="1"/>
          <p:nvPr/>
        </p:nvSpPr>
        <p:spPr>
          <a:xfrm>
            <a:off x="6244142" y="1849491"/>
            <a:ext cx="3116265" cy="706088"/>
          </a:xfrm>
          <a:prstGeom prst="rect">
            <a:avLst/>
          </a:prstGeom>
          <a:noFill/>
        </p:spPr>
        <p:txBody>
          <a:bodyPr wrap="square" rtlCol="0">
            <a:spAutoFit/>
          </a:bodyPr>
          <a:lstStyle/>
          <a:p>
            <a:pPr defTabSz="912114"/>
            <a:r>
              <a:rPr lang="en-US" sz="1995" dirty="0">
                <a:solidFill>
                  <a:prstClr val="black"/>
                </a:solidFill>
                <a:latin typeface="Calibri" panose="020F0502020204030204"/>
              </a:rPr>
              <a:t>Filter = ‘local’ perceptron.</a:t>
            </a:r>
            <a:br>
              <a:rPr lang="en-US" sz="1995" dirty="0">
                <a:solidFill>
                  <a:prstClr val="black"/>
                </a:solidFill>
                <a:latin typeface="Calibri" panose="020F0502020204030204"/>
              </a:rPr>
            </a:br>
            <a:r>
              <a:rPr lang="en-US" sz="1995" dirty="0">
                <a:solidFill>
                  <a:prstClr val="black"/>
                </a:solidFill>
                <a:latin typeface="Calibri" panose="020F0502020204030204"/>
              </a:rPr>
              <a:t>Also called </a:t>
            </a:r>
            <a:r>
              <a:rPr lang="en-US" sz="1995" i="1" dirty="0">
                <a:solidFill>
                  <a:prstClr val="black"/>
                </a:solidFill>
                <a:latin typeface="Calibri" panose="020F0502020204030204"/>
              </a:rPr>
              <a:t>kernel.</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23195" y="19455"/>
            <a:ext cx="9097611" cy="6823208"/>
          </a:xfrm>
          <a:prstGeom prst="rect">
            <a:avLst/>
          </a:prstGeom>
        </p:spPr>
      </p:pic>
    </p:spTree>
    <p:extLst>
      <p:ext uri="{BB962C8B-B14F-4D97-AF65-F5344CB8AC3E}">
        <p14:creationId xmlns:p14="http://schemas.microsoft.com/office/powerpoint/2010/main" val="21464745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5" name="TextBox 4"/>
          <p:cNvSpPr txBox="1"/>
          <p:nvPr/>
        </p:nvSpPr>
        <p:spPr>
          <a:xfrm>
            <a:off x="6953536" y="1114762"/>
            <a:ext cx="2178852" cy="1197280"/>
          </a:xfrm>
          <a:prstGeom prst="rect">
            <a:avLst/>
          </a:prstGeom>
          <a:noFill/>
        </p:spPr>
        <p:txBody>
          <a:bodyPr wrap="square" rtlCol="0">
            <a:spAutoFit/>
          </a:bodyPr>
          <a:lstStyle/>
          <a:p>
            <a:pPr defTabSz="912114"/>
            <a:r>
              <a:rPr lang="en-US" sz="1795" i="1" dirty="0">
                <a:solidFill>
                  <a:prstClr val="black"/>
                </a:solidFill>
                <a:latin typeface="Calibri" panose="020F0502020204030204"/>
              </a:rPr>
              <a:t>n = layer number</a:t>
            </a:r>
          </a:p>
          <a:p>
            <a:pPr defTabSz="912114"/>
            <a:r>
              <a:rPr lang="en-US" sz="1795" i="1" dirty="0">
                <a:solidFill>
                  <a:prstClr val="black"/>
                </a:solidFill>
                <a:latin typeface="Calibri" panose="020F0502020204030204"/>
              </a:rPr>
              <a:t>K = kernel size</a:t>
            </a:r>
          </a:p>
          <a:p>
            <a:pPr defTabSz="912114"/>
            <a:r>
              <a:rPr lang="en-US" sz="1795" i="1" dirty="0">
                <a:solidFill>
                  <a:prstClr val="black"/>
                </a:solidFill>
                <a:latin typeface="Calibri" panose="020F0502020204030204"/>
              </a:rPr>
              <a:t>j = # channels (input) </a:t>
            </a:r>
            <a:br>
              <a:rPr lang="en-US" sz="1795" i="1" dirty="0">
                <a:solidFill>
                  <a:prstClr val="black"/>
                </a:solidFill>
                <a:latin typeface="Calibri" panose="020F0502020204030204"/>
              </a:rPr>
            </a:br>
            <a:r>
              <a:rPr lang="en-US" sz="1795" i="1" dirty="0">
                <a:solidFill>
                  <a:prstClr val="black"/>
                </a:solidFill>
                <a:latin typeface="Calibri" panose="020F0502020204030204"/>
              </a:rPr>
              <a:t>or # filters (depth)</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Stride = 1</a:t>
            </a:r>
          </a:p>
        </p:txBody>
      </p:sp>
      <p:pic>
        <p:nvPicPr>
          <p:cNvPr id="4" name="Slide"/>
          <p:cNvPicPr>
            <a:picLocks noChangeAspect="1"/>
          </p:cNvPicPr>
          <p:nvPr/>
        </p:nvPicPr>
        <p:blipFill rotWithShape="1">
          <a:blip r:embed="rId2"/>
          <a:srcRect l="17361" t="21324" r="18195" b="18861"/>
          <a:stretch/>
        </p:blipFill>
        <p:spPr>
          <a:xfrm>
            <a:off x="1595080" y="1469459"/>
            <a:ext cx="5877833" cy="4091681"/>
          </a:xfrm>
          <a:prstGeom prst="rect">
            <a:avLst/>
          </a:prstGeom>
        </p:spPr>
      </p:pic>
    </p:spTree>
    <p:extLst>
      <p:ext uri="{BB962C8B-B14F-4D97-AF65-F5344CB8AC3E}">
        <p14:creationId xmlns:p14="http://schemas.microsoft.com/office/powerpoint/2010/main" val="33136626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20213" b="18306"/>
          <a:stretch/>
        </p:blipFill>
        <p:spPr>
          <a:xfrm>
            <a:off x="11612" y="1393452"/>
            <a:ext cx="9120776" cy="4205691"/>
          </a:xfrm>
          <a:prstGeom prst="rect">
            <a:avLst/>
          </a:prstGeom>
        </p:spPr>
      </p:pic>
      <p:sp>
        <p:nvSpPr>
          <p:cNvPr id="3" name="Title 1"/>
          <p:cNvSpPr txBox="1">
            <a:spLocks/>
          </p:cNvSpPr>
          <p:nvPr/>
        </p:nvSpPr>
        <p:spPr>
          <a:xfrm>
            <a:off x="638666" y="365782"/>
            <a:ext cx="7866669"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2114"/>
            <a:r>
              <a:rPr lang="en-US" sz="4389">
                <a:solidFill>
                  <a:prstClr val="black"/>
                </a:solidFill>
                <a:latin typeface="Calibri Light" panose="020F0302020204030204"/>
              </a:rPr>
              <a:t>Stride = 1</a:t>
            </a:r>
            <a:endParaRPr lang="en-US" sz="4389" dirty="0">
              <a:solidFill>
                <a:prstClr val="black"/>
              </a:solidFill>
              <a:latin typeface="Calibri Light" panose="020F0302020204030204"/>
            </a:endParaRPr>
          </a:p>
        </p:txBody>
      </p:sp>
    </p:spTree>
    <p:extLst>
      <p:ext uri="{BB962C8B-B14F-4D97-AF65-F5344CB8AC3E}">
        <p14:creationId xmlns:p14="http://schemas.microsoft.com/office/powerpoint/2010/main" val="20878301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Stride = 3</a:t>
            </a:r>
          </a:p>
        </p:txBody>
      </p:sp>
      <p:grpSp>
        <p:nvGrpSpPr>
          <p:cNvPr id="22" name="Group 21"/>
          <p:cNvGrpSpPr/>
          <p:nvPr/>
        </p:nvGrpSpPr>
        <p:grpSpPr>
          <a:xfrm>
            <a:off x="1911774" y="1608804"/>
            <a:ext cx="2267526" cy="3546968"/>
            <a:chOff x="1955800" y="1739900"/>
            <a:chExt cx="2273300" cy="3556000"/>
          </a:xfrm>
          <a:solidFill>
            <a:srgbClr val="86D6BD"/>
          </a:solidFill>
        </p:grpSpPr>
        <p:sp>
          <p:nvSpPr>
            <p:cNvPr id="8" name="Freeform: Shape 7"/>
            <p:cNvSpPr/>
            <p:nvPr/>
          </p:nvSpPr>
          <p:spPr>
            <a:xfrm>
              <a:off x="1967936" y="1739900"/>
              <a:ext cx="2236984" cy="3556000"/>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10" name="Straight Connector 9"/>
            <p:cNvCxnSpPr/>
            <p:nvPr/>
          </p:nvCxnSpPr>
          <p:spPr>
            <a:xfrm flipV="1">
              <a:off x="1968500" y="3594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968500" y="3213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955800" y="28448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flipV="1">
              <a:off x="1981200" y="2514600"/>
              <a:ext cx="2209800" cy="12954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p:cNvCxnSpPr>
            <p:nvPr/>
          </p:nvCxnSpPr>
          <p:spPr>
            <a:xfrm flipV="1">
              <a:off x="1981200" y="2108200"/>
              <a:ext cx="2222500" cy="12827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flipH="1" flipV="1">
              <a:off x="3810000" y="19685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flipV="1">
              <a:off x="3441700" y="21844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H="1" flipV="1">
              <a:off x="3073400" y="23876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H="1" flipV="1">
              <a:off x="2705100" y="26162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H="1" flipV="1">
              <a:off x="2298700" y="28448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5737432" y="3344285"/>
            <a:ext cx="747397" cy="1152765"/>
            <a:chOff x="5791200" y="3479800"/>
            <a:chExt cx="749300" cy="1155700"/>
          </a:xfrm>
          <a:solidFill>
            <a:srgbClr val="83A9BE"/>
          </a:solidFill>
        </p:grpSpPr>
        <p:sp>
          <p:nvSpPr>
            <p:cNvPr id="23" name="Freeform: Shape 22"/>
            <p:cNvSpPr/>
            <p:nvPr/>
          </p:nvSpPr>
          <p:spPr>
            <a:xfrm>
              <a:off x="5791200" y="3479800"/>
              <a:ext cx="749300" cy="1155700"/>
            </a:xfrm>
            <a:custGeom>
              <a:avLst/>
              <a:gdLst>
                <a:gd name="connsiteX0" fmla="*/ 0 w 749300"/>
                <a:gd name="connsiteY0" fmla="*/ 1155700 h 1155700"/>
                <a:gd name="connsiteX1" fmla="*/ 12700 w 749300"/>
                <a:gd name="connsiteY1" fmla="*/ 419100 h 1155700"/>
                <a:gd name="connsiteX2" fmla="*/ 736600 w 749300"/>
                <a:gd name="connsiteY2" fmla="*/ 0 h 1155700"/>
                <a:gd name="connsiteX3" fmla="*/ 749300 w 749300"/>
                <a:gd name="connsiteY3" fmla="*/ 762000 h 1155700"/>
                <a:gd name="connsiteX4" fmla="*/ 0 w 749300"/>
                <a:gd name="connsiteY4" fmla="*/ 1155700 h 1155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300" h="1155700">
                  <a:moveTo>
                    <a:pt x="0" y="1155700"/>
                  </a:moveTo>
                  <a:lnTo>
                    <a:pt x="12700" y="419100"/>
                  </a:lnTo>
                  <a:lnTo>
                    <a:pt x="736600" y="0"/>
                  </a:lnTo>
                  <a:lnTo>
                    <a:pt x="749300" y="762000"/>
                  </a:lnTo>
                  <a:lnTo>
                    <a:pt x="0" y="11557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25" name="Straight Connector 24"/>
            <p:cNvCxnSpPr>
              <a:cxnSpLocks/>
            </p:cNvCxnSpPr>
            <p:nvPr/>
          </p:nvCxnSpPr>
          <p:spPr>
            <a:xfrm flipV="1">
              <a:off x="5791200" y="3860800"/>
              <a:ext cx="749300" cy="4318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6134100" y="3683000"/>
              <a:ext cx="31750" cy="7493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Freeform: Shape 32"/>
          <p:cNvSpPr/>
          <p:nvPr/>
        </p:nvSpPr>
        <p:spPr>
          <a:xfrm>
            <a:off x="1980229" y="2330865"/>
            <a:ext cx="1008303" cy="1621471"/>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35" name="Oval 34"/>
          <p:cNvSpPr/>
          <p:nvPr/>
        </p:nvSpPr>
        <p:spPr>
          <a:xfrm>
            <a:off x="5851442" y="3774988"/>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37" name="Straight Connector 36"/>
          <p:cNvCxnSpPr>
            <a:cxnSpLocks/>
            <a:stCxn id="35" idx="6"/>
          </p:cNvCxnSpPr>
          <p:nvPr/>
        </p:nvCxnSpPr>
        <p:spPr>
          <a:xfrm flipH="1" flipV="1">
            <a:off x="1980232" y="3382290"/>
            <a:ext cx="3997888" cy="456037"/>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cxnSpLocks/>
            <a:stCxn id="35" idx="6"/>
          </p:cNvCxnSpPr>
          <p:nvPr/>
        </p:nvCxnSpPr>
        <p:spPr>
          <a:xfrm flipH="1" flipV="1">
            <a:off x="3011310" y="2850243"/>
            <a:ext cx="2966810" cy="98808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82652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Stride = 3</a:t>
            </a:r>
          </a:p>
        </p:txBody>
      </p:sp>
      <p:grpSp>
        <p:nvGrpSpPr>
          <p:cNvPr id="22" name="Group 21"/>
          <p:cNvGrpSpPr/>
          <p:nvPr/>
        </p:nvGrpSpPr>
        <p:grpSpPr>
          <a:xfrm>
            <a:off x="1911774" y="1608804"/>
            <a:ext cx="2267526" cy="3546968"/>
            <a:chOff x="1955800" y="1739900"/>
            <a:chExt cx="2273300" cy="3556000"/>
          </a:xfrm>
          <a:solidFill>
            <a:srgbClr val="86D6BD"/>
          </a:solidFill>
        </p:grpSpPr>
        <p:sp>
          <p:nvSpPr>
            <p:cNvPr id="8" name="Freeform: Shape 7"/>
            <p:cNvSpPr/>
            <p:nvPr/>
          </p:nvSpPr>
          <p:spPr>
            <a:xfrm>
              <a:off x="1967936" y="1739900"/>
              <a:ext cx="2236984" cy="3556000"/>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10" name="Straight Connector 9"/>
            <p:cNvCxnSpPr/>
            <p:nvPr/>
          </p:nvCxnSpPr>
          <p:spPr>
            <a:xfrm flipV="1">
              <a:off x="1968500" y="3594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968500" y="3213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955800" y="28448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flipV="1">
              <a:off x="1981200" y="2514600"/>
              <a:ext cx="2209800" cy="12954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p:cNvCxnSpPr>
            <p:nvPr/>
          </p:nvCxnSpPr>
          <p:spPr>
            <a:xfrm flipV="1">
              <a:off x="1981200" y="2108200"/>
              <a:ext cx="2222500" cy="12827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flipH="1" flipV="1">
              <a:off x="3810000" y="19685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flipV="1">
              <a:off x="3441700" y="21844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H="1" flipV="1">
              <a:off x="3073400" y="23876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H="1" flipV="1">
              <a:off x="2705100" y="26162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H="1" flipV="1">
              <a:off x="2298700" y="28448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5737432" y="3344285"/>
            <a:ext cx="747397" cy="1152765"/>
            <a:chOff x="5791200" y="3479800"/>
            <a:chExt cx="749300" cy="1155700"/>
          </a:xfrm>
          <a:solidFill>
            <a:srgbClr val="83A9BE"/>
          </a:solidFill>
        </p:grpSpPr>
        <p:sp>
          <p:nvSpPr>
            <p:cNvPr id="23" name="Freeform: Shape 22"/>
            <p:cNvSpPr/>
            <p:nvPr/>
          </p:nvSpPr>
          <p:spPr>
            <a:xfrm>
              <a:off x="5791200" y="3479800"/>
              <a:ext cx="749300" cy="1155700"/>
            </a:xfrm>
            <a:custGeom>
              <a:avLst/>
              <a:gdLst>
                <a:gd name="connsiteX0" fmla="*/ 0 w 749300"/>
                <a:gd name="connsiteY0" fmla="*/ 1155700 h 1155700"/>
                <a:gd name="connsiteX1" fmla="*/ 12700 w 749300"/>
                <a:gd name="connsiteY1" fmla="*/ 419100 h 1155700"/>
                <a:gd name="connsiteX2" fmla="*/ 736600 w 749300"/>
                <a:gd name="connsiteY2" fmla="*/ 0 h 1155700"/>
                <a:gd name="connsiteX3" fmla="*/ 749300 w 749300"/>
                <a:gd name="connsiteY3" fmla="*/ 762000 h 1155700"/>
                <a:gd name="connsiteX4" fmla="*/ 0 w 749300"/>
                <a:gd name="connsiteY4" fmla="*/ 1155700 h 1155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300" h="1155700">
                  <a:moveTo>
                    <a:pt x="0" y="1155700"/>
                  </a:moveTo>
                  <a:lnTo>
                    <a:pt x="12700" y="419100"/>
                  </a:lnTo>
                  <a:lnTo>
                    <a:pt x="736600" y="0"/>
                  </a:lnTo>
                  <a:lnTo>
                    <a:pt x="749300" y="762000"/>
                  </a:lnTo>
                  <a:lnTo>
                    <a:pt x="0" y="11557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25" name="Straight Connector 24"/>
            <p:cNvCxnSpPr>
              <a:cxnSpLocks/>
            </p:cNvCxnSpPr>
            <p:nvPr/>
          </p:nvCxnSpPr>
          <p:spPr>
            <a:xfrm flipV="1">
              <a:off x="5791200" y="3860800"/>
              <a:ext cx="749300" cy="4318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6134100" y="3683000"/>
              <a:ext cx="31750" cy="7493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Freeform: Shape 32"/>
          <p:cNvSpPr/>
          <p:nvPr/>
        </p:nvSpPr>
        <p:spPr>
          <a:xfrm>
            <a:off x="3094991" y="1697478"/>
            <a:ext cx="1008303" cy="1621471"/>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35" name="Oval 34"/>
          <p:cNvSpPr/>
          <p:nvPr/>
        </p:nvSpPr>
        <p:spPr>
          <a:xfrm>
            <a:off x="6221974" y="3572304"/>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37" name="Straight Connector 36"/>
          <p:cNvCxnSpPr>
            <a:cxnSpLocks/>
            <a:stCxn id="35" idx="2"/>
          </p:cNvCxnSpPr>
          <p:nvPr/>
        </p:nvCxnSpPr>
        <p:spPr>
          <a:xfrm flipH="1" flipV="1">
            <a:off x="3094994" y="2748903"/>
            <a:ext cx="3126980" cy="88674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cxnSpLocks/>
            <a:stCxn id="35" idx="1"/>
          </p:cNvCxnSpPr>
          <p:nvPr/>
        </p:nvCxnSpPr>
        <p:spPr>
          <a:xfrm flipH="1" flipV="1">
            <a:off x="4126071" y="2216857"/>
            <a:ext cx="2114454" cy="1373999"/>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5841942" y="3774988"/>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34364150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Stride = 3</a:t>
            </a:r>
          </a:p>
        </p:txBody>
      </p:sp>
      <p:grpSp>
        <p:nvGrpSpPr>
          <p:cNvPr id="22" name="Group 21"/>
          <p:cNvGrpSpPr/>
          <p:nvPr/>
        </p:nvGrpSpPr>
        <p:grpSpPr>
          <a:xfrm>
            <a:off x="1911774" y="1608804"/>
            <a:ext cx="2267526" cy="3546968"/>
            <a:chOff x="1955800" y="1739900"/>
            <a:chExt cx="2273300" cy="3556000"/>
          </a:xfrm>
          <a:solidFill>
            <a:srgbClr val="86D6BD"/>
          </a:solidFill>
        </p:grpSpPr>
        <p:sp>
          <p:nvSpPr>
            <p:cNvPr id="8" name="Freeform: Shape 7"/>
            <p:cNvSpPr/>
            <p:nvPr/>
          </p:nvSpPr>
          <p:spPr>
            <a:xfrm>
              <a:off x="1967936" y="1739900"/>
              <a:ext cx="2236984" cy="3556000"/>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10" name="Straight Connector 9"/>
            <p:cNvCxnSpPr/>
            <p:nvPr/>
          </p:nvCxnSpPr>
          <p:spPr>
            <a:xfrm flipV="1">
              <a:off x="1968500" y="3594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968500" y="3213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955800" y="28448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flipV="1">
              <a:off x="1981200" y="2514600"/>
              <a:ext cx="2209800" cy="12954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p:cNvCxnSpPr>
            <p:nvPr/>
          </p:nvCxnSpPr>
          <p:spPr>
            <a:xfrm flipV="1">
              <a:off x="1981200" y="2108200"/>
              <a:ext cx="2222500" cy="12827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flipH="1" flipV="1">
              <a:off x="3810000" y="19685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flipV="1">
              <a:off x="3441700" y="21844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H="1" flipV="1">
              <a:off x="3073400" y="23876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H="1" flipV="1">
              <a:off x="2705100" y="26162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H="1" flipV="1">
              <a:off x="2298700" y="28448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5737432" y="3344285"/>
            <a:ext cx="747397" cy="1152765"/>
            <a:chOff x="5791200" y="3479800"/>
            <a:chExt cx="749300" cy="1155700"/>
          </a:xfrm>
          <a:solidFill>
            <a:srgbClr val="83A9BE"/>
          </a:solidFill>
        </p:grpSpPr>
        <p:sp>
          <p:nvSpPr>
            <p:cNvPr id="23" name="Freeform: Shape 22"/>
            <p:cNvSpPr/>
            <p:nvPr/>
          </p:nvSpPr>
          <p:spPr>
            <a:xfrm>
              <a:off x="5791200" y="3479800"/>
              <a:ext cx="749300" cy="1155700"/>
            </a:xfrm>
            <a:custGeom>
              <a:avLst/>
              <a:gdLst>
                <a:gd name="connsiteX0" fmla="*/ 0 w 749300"/>
                <a:gd name="connsiteY0" fmla="*/ 1155700 h 1155700"/>
                <a:gd name="connsiteX1" fmla="*/ 12700 w 749300"/>
                <a:gd name="connsiteY1" fmla="*/ 419100 h 1155700"/>
                <a:gd name="connsiteX2" fmla="*/ 736600 w 749300"/>
                <a:gd name="connsiteY2" fmla="*/ 0 h 1155700"/>
                <a:gd name="connsiteX3" fmla="*/ 749300 w 749300"/>
                <a:gd name="connsiteY3" fmla="*/ 762000 h 1155700"/>
                <a:gd name="connsiteX4" fmla="*/ 0 w 749300"/>
                <a:gd name="connsiteY4" fmla="*/ 1155700 h 1155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300" h="1155700">
                  <a:moveTo>
                    <a:pt x="0" y="1155700"/>
                  </a:moveTo>
                  <a:lnTo>
                    <a:pt x="12700" y="419100"/>
                  </a:lnTo>
                  <a:lnTo>
                    <a:pt x="736600" y="0"/>
                  </a:lnTo>
                  <a:lnTo>
                    <a:pt x="749300" y="762000"/>
                  </a:lnTo>
                  <a:lnTo>
                    <a:pt x="0" y="11557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25" name="Straight Connector 24"/>
            <p:cNvCxnSpPr>
              <a:cxnSpLocks/>
            </p:cNvCxnSpPr>
            <p:nvPr/>
          </p:nvCxnSpPr>
          <p:spPr>
            <a:xfrm flipV="1">
              <a:off x="5791200" y="3860800"/>
              <a:ext cx="749300" cy="4318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6134100" y="3683000"/>
              <a:ext cx="31750" cy="7493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Freeform: Shape 32"/>
          <p:cNvSpPr/>
          <p:nvPr/>
        </p:nvSpPr>
        <p:spPr>
          <a:xfrm>
            <a:off x="1992755" y="3470962"/>
            <a:ext cx="1008303" cy="1621471"/>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35" name="Oval 34"/>
          <p:cNvSpPr/>
          <p:nvPr/>
        </p:nvSpPr>
        <p:spPr>
          <a:xfrm>
            <a:off x="6221974" y="3572304"/>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37" name="Straight Connector 36"/>
          <p:cNvCxnSpPr>
            <a:cxnSpLocks/>
          </p:cNvCxnSpPr>
          <p:nvPr/>
        </p:nvCxnSpPr>
        <p:spPr>
          <a:xfrm flipH="1">
            <a:off x="1992759" y="4231027"/>
            <a:ext cx="3934690" cy="29136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cxnSpLocks/>
          </p:cNvCxnSpPr>
          <p:nvPr/>
        </p:nvCxnSpPr>
        <p:spPr>
          <a:xfrm flipH="1" flipV="1">
            <a:off x="3023836" y="3990341"/>
            <a:ext cx="2916280" cy="24068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5841942" y="3774988"/>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4" name="Oval 23"/>
          <p:cNvSpPr/>
          <p:nvPr/>
        </p:nvSpPr>
        <p:spPr>
          <a:xfrm>
            <a:off x="5867277" y="4155021"/>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19725526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Stride = 3</a:t>
            </a:r>
          </a:p>
        </p:txBody>
      </p:sp>
      <p:grpSp>
        <p:nvGrpSpPr>
          <p:cNvPr id="22" name="Group 21"/>
          <p:cNvGrpSpPr/>
          <p:nvPr/>
        </p:nvGrpSpPr>
        <p:grpSpPr>
          <a:xfrm>
            <a:off x="1911774" y="1608804"/>
            <a:ext cx="2267526" cy="3546968"/>
            <a:chOff x="1955800" y="1739900"/>
            <a:chExt cx="2273300" cy="3556000"/>
          </a:xfrm>
          <a:solidFill>
            <a:srgbClr val="86D6BD"/>
          </a:solidFill>
        </p:grpSpPr>
        <p:sp>
          <p:nvSpPr>
            <p:cNvPr id="8" name="Freeform: Shape 7"/>
            <p:cNvSpPr/>
            <p:nvPr/>
          </p:nvSpPr>
          <p:spPr>
            <a:xfrm>
              <a:off x="1967936" y="1739900"/>
              <a:ext cx="2236984" cy="3556000"/>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10" name="Straight Connector 9"/>
            <p:cNvCxnSpPr/>
            <p:nvPr/>
          </p:nvCxnSpPr>
          <p:spPr>
            <a:xfrm flipV="1">
              <a:off x="1968500" y="3594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968500" y="3213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955800" y="28448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flipV="1">
              <a:off x="1981200" y="2514600"/>
              <a:ext cx="2209800" cy="12954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p:cNvCxnSpPr>
            <p:nvPr/>
          </p:nvCxnSpPr>
          <p:spPr>
            <a:xfrm flipV="1">
              <a:off x="1981200" y="2108200"/>
              <a:ext cx="2222500" cy="12827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flipH="1" flipV="1">
              <a:off x="3810000" y="19685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flipV="1">
              <a:off x="3441700" y="21844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H="1" flipV="1">
              <a:off x="3073400" y="23876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H="1" flipV="1">
              <a:off x="2705100" y="26162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H="1" flipV="1">
              <a:off x="2298700" y="28448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5737432" y="3344285"/>
            <a:ext cx="747397" cy="1152765"/>
            <a:chOff x="5791200" y="3479800"/>
            <a:chExt cx="749300" cy="1155700"/>
          </a:xfrm>
          <a:solidFill>
            <a:srgbClr val="83A9BE"/>
          </a:solidFill>
        </p:grpSpPr>
        <p:sp>
          <p:nvSpPr>
            <p:cNvPr id="23" name="Freeform: Shape 22"/>
            <p:cNvSpPr/>
            <p:nvPr/>
          </p:nvSpPr>
          <p:spPr>
            <a:xfrm>
              <a:off x="5791200" y="3479800"/>
              <a:ext cx="749300" cy="1155700"/>
            </a:xfrm>
            <a:custGeom>
              <a:avLst/>
              <a:gdLst>
                <a:gd name="connsiteX0" fmla="*/ 0 w 749300"/>
                <a:gd name="connsiteY0" fmla="*/ 1155700 h 1155700"/>
                <a:gd name="connsiteX1" fmla="*/ 12700 w 749300"/>
                <a:gd name="connsiteY1" fmla="*/ 419100 h 1155700"/>
                <a:gd name="connsiteX2" fmla="*/ 736600 w 749300"/>
                <a:gd name="connsiteY2" fmla="*/ 0 h 1155700"/>
                <a:gd name="connsiteX3" fmla="*/ 749300 w 749300"/>
                <a:gd name="connsiteY3" fmla="*/ 762000 h 1155700"/>
                <a:gd name="connsiteX4" fmla="*/ 0 w 749300"/>
                <a:gd name="connsiteY4" fmla="*/ 1155700 h 1155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300" h="1155700">
                  <a:moveTo>
                    <a:pt x="0" y="1155700"/>
                  </a:moveTo>
                  <a:lnTo>
                    <a:pt x="12700" y="419100"/>
                  </a:lnTo>
                  <a:lnTo>
                    <a:pt x="736600" y="0"/>
                  </a:lnTo>
                  <a:lnTo>
                    <a:pt x="749300" y="762000"/>
                  </a:lnTo>
                  <a:lnTo>
                    <a:pt x="0" y="11557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25" name="Straight Connector 24"/>
            <p:cNvCxnSpPr>
              <a:cxnSpLocks/>
            </p:cNvCxnSpPr>
            <p:nvPr/>
          </p:nvCxnSpPr>
          <p:spPr>
            <a:xfrm flipV="1">
              <a:off x="5791200" y="3860800"/>
              <a:ext cx="749300" cy="4318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6134100" y="3683000"/>
              <a:ext cx="31750" cy="7493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Freeform: Shape 32"/>
          <p:cNvSpPr/>
          <p:nvPr/>
        </p:nvSpPr>
        <p:spPr>
          <a:xfrm>
            <a:off x="3094849" y="2837575"/>
            <a:ext cx="1008303" cy="1621471"/>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35" name="Oval 34"/>
          <p:cNvSpPr/>
          <p:nvPr/>
        </p:nvSpPr>
        <p:spPr>
          <a:xfrm>
            <a:off x="6221974" y="3572304"/>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37" name="Straight Connector 36"/>
          <p:cNvCxnSpPr>
            <a:cxnSpLocks/>
          </p:cNvCxnSpPr>
          <p:nvPr/>
        </p:nvCxnSpPr>
        <p:spPr>
          <a:xfrm flipH="1" flipV="1">
            <a:off x="3094853" y="3889000"/>
            <a:ext cx="3212628" cy="114008"/>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cxnSpLocks/>
          </p:cNvCxnSpPr>
          <p:nvPr/>
        </p:nvCxnSpPr>
        <p:spPr>
          <a:xfrm flipH="1" flipV="1">
            <a:off x="4125930" y="3356954"/>
            <a:ext cx="2194219" cy="65872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5841942" y="3774988"/>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4" name="Oval 23"/>
          <p:cNvSpPr/>
          <p:nvPr/>
        </p:nvSpPr>
        <p:spPr>
          <a:xfrm>
            <a:off x="5867277" y="4155021"/>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7" name="Oval 26"/>
          <p:cNvSpPr/>
          <p:nvPr/>
        </p:nvSpPr>
        <p:spPr>
          <a:xfrm>
            <a:off x="6247309" y="3939669"/>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33213021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37565"/>
          <a:stretch/>
        </p:blipFill>
        <p:spPr>
          <a:xfrm>
            <a:off x="11612" y="10773"/>
            <a:ext cx="9120776" cy="4270925"/>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50215351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61824"/>
          <a:stretch/>
        </p:blipFill>
        <p:spPr>
          <a:xfrm>
            <a:off x="11612" y="10773"/>
            <a:ext cx="9120776" cy="2611450"/>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TextBox 2"/>
          <p:cNvSpPr txBox="1"/>
          <p:nvPr/>
        </p:nvSpPr>
        <p:spPr>
          <a:xfrm>
            <a:off x="188961" y="5257114"/>
            <a:ext cx="5738488" cy="399094"/>
          </a:xfrm>
          <a:prstGeom prst="rect">
            <a:avLst/>
          </a:prstGeom>
          <a:noFill/>
        </p:spPr>
        <p:txBody>
          <a:bodyPr wrap="square" rtlCol="0">
            <a:spAutoFit/>
          </a:bodyPr>
          <a:lstStyle/>
          <a:p>
            <a:pPr defTabSz="912114"/>
            <a:r>
              <a:rPr lang="en-US" sz="1995" dirty="0">
                <a:solidFill>
                  <a:prstClr val="black"/>
                </a:solidFill>
                <a:latin typeface="Calibri" panose="020F0502020204030204"/>
              </a:rPr>
              <a:t>- add multiple filters per layer</a:t>
            </a:r>
          </a:p>
        </p:txBody>
      </p:sp>
    </p:spTree>
    <p:extLst>
      <p:ext uri="{BB962C8B-B14F-4D97-AF65-F5344CB8AC3E}">
        <p14:creationId xmlns:p14="http://schemas.microsoft.com/office/powerpoint/2010/main" val="15872406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3469906" y="1292110"/>
            <a:ext cx="4991091" cy="1418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dirty="0">
              <a:solidFill>
                <a:prstClr val="white"/>
              </a:solidFill>
              <a:latin typeface="Calibri" panose="020F0502020204030204"/>
            </a:endParaRPr>
          </a:p>
        </p:txBody>
      </p:sp>
      <p:sp>
        <p:nvSpPr>
          <p:cNvPr id="5" name="TextBox 4"/>
          <p:cNvSpPr txBox="1"/>
          <p:nvPr/>
        </p:nvSpPr>
        <p:spPr>
          <a:xfrm>
            <a:off x="3539579" y="1402864"/>
            <a:ext cx="5592809" cy="1197280"/>
          </a:xfrm>
          <a:prstGeom prst="rect">
            <a:avLst/>
          </a:prstGeom>
          <a:noFill/>
        </p:spPr>
        <p:txBody>
          <a:bodyPr wrap="square" rtlCol="0">
            <a:spAutoFit/>
          </a:bodyPr>
          <a:lstStyle/>
          <a:p>
            <a:pPr defTabSz="912114"/>
            <a:r>
              <a:rPr lang="en-US" sz="2394" dirty="0">
                <a:solidFill>
                  <a:prstClr val="black"/>
                </a:solidFill>
                <a:latin typeface="Calibri" panose="020F0502020204030204"/>
              </a:rPr>
              <a:t>By </a:t>
            </a:r>
            <a:r>
              <a:rPr lang="en-US" sz="2394" i="1" dirty="0">
                <a:solidFill>
                  <a:prstClr val="black"/>
                </a:solidFill>
                <a:latin typeface="Calibri" panose="020F0502020204030204"/>
              </a:rPr>
              <a:t>pooling </a:t>
            </a:r>
            <a:r>
              <a:rPr lang="en-US" sz="2394" dirty="0">
                <a:solidFill>
                  <a:prstClr val="black"/>
                </a:solidFill>
                <a:latin typeface="Calibri" panose="020F0502020204030204"/>
              </a:rPr>
              <a:t>responses at different locations, </a:t>
            </a:r>
            <a:br>
              <a:rPr lang="en-US" sz="2394" dirty="0">
                <a:solidFill>
                  <a:prstClr val="black"/>
                </a:solidFill>
                <a:latin typeface="Calibri" panose="020F0502020204030204"/>
              </a:rPr>
            </a:br>
            <a:r>
              <a:rPr lang="en-US" sz="2394" dirty="0">
                <a:solidFill>
                  <a:prstClr val="black"/>
                </a:solidFill>
                <a:latin typeface="Calibri" panose="020F0502020204030204"/>
              </a:rPr>
              <a:t>we gain robustness to the exact spatial location of image features.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66" y="365782"/>
            <a:ext cx="8202364" cy="1325362"/>
          </a:xfrm>
        </p:spPr>
        <p:txBody>
          <a:bodyPr/>
          <a:lstStyle/>
          <a:p>
            <a:r>
              <a:rPr lang="en-US" dirty="0"/>
              <a:t>Pooling is similar to </a:t>
            </a:r>
            <a:r>
              <a:rPr lang="en-US" dirty="0" err="1"/>
              <a:t>downsampling</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9793" y="1501128"/>
            <a:ext cx="4218359" cy="4218359"/>
          </a:xfrm>
          <a:prstGeom prst="rect">
            <a:avLst/>
          </a:prstGeom>
        </p:spPr>
      </p:pic>
      <p:sp>
        <p:nvSpPr>
          <p:cNvPr id="7" name="TextBox 6"/>
          <p:cNvSpPr txBox="1"/>
          <p:nvPr/>
        </p:nvSpPr>
        <p:spPr>
          <a:xfrm>
            <a:off x="1446234" y="5833497"/>
            <a:ext cx="6587227" cy="828886"/>
          </a:xfrm>
          <a:prstGeom prst="rect">
            <a:avLst/>
          </a:prstGeom>
          <a:noFill/>
        </p:spPr>
        <p:txBody>
          <a:bodyPr wrap="square" rtlCol="0">
            <a:spAutoFit/>
          </a:bodyPr>
          <a:lstStyle/>
          <a:p>
            <a:pPr algn="ctr" defTabSz="912114"/>
            <a:r>
              <a:rPr lang="en-US" sz="2394" dirty="0">
                <a:solidFill>
                  <a:prstClr val="black"/>
                </a:solidFill>
                <a:latin typeface="Calibri" panose="020F0502020204030204"/>
              </a:rPr>
              <a:t>…except sometimes we don’t want to blur,</a:t>
            </a:r>
            <a:br>
              <a:rPr lang="en-US" sz="2394" dirty="0">
                <a:solidFill>
                  <a:prstClr val="black"/>
                </a:solidFill>
                <a:latin typeface="Calibri" panose="020F0502020204030204"/>
              </a:rPr>
            </a:br>
            <a:r>
              <a:rPr lang="en-US" sz="2394" dirty="0">
                <a:solidFill>
                  <a:prstClr val="black"/>
                </a:solidFill>
                <a:latin typeface="Calibri" panose="020F0502020204030204"/>
              </a:rPr>
              <a:t>as other functions might be better for classification.</a:t>
            </a:r>
          </a:p>
        </p:txBody>
      </p:sp>
    </p:spTree>
    <p:extLst>
      <p:ext uri="{BB962C8B-B14F-4D97-AF65-F5344CB8AC3E}">
        <p14:creationId xmlns:p14="http://schemas.microsoft.com/office/powerpoint/2010/main" val="21973523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52102"/>
          <a:stretch/>
        </p:blipFill>
        <p:spPr>
          <a:xfrm>
            <a:off x="11612" y="10773"/>
            <a:ext cx="9120776" cy="3276507"/>
          </a:xfrm>
          <a:prstGeom prst="rect">
            <a:avLst/>
          </a:prstGeom>
        </p:spPr>
      </p:pic>
    </p:spTree>
    <p:extLst>
      <p:ext uri="{BB962C8B-B14F-4D97-AF65-F5344CB8AC3E}">
        <p14:creationId xmlns:p14="http://schemas.microsoft.com/office/powerpoint/2010/main" val="163721076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46084"/>
          <a:stretch/>
        </p:blipFill>
        <p:spPr>
          <a:xfrm>
            <a:off x="11612" y="10773"/>
            <a:ext cx="9120776" cy="3688209"/>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1635"/>
          <a:stretch/>
        </p:blipFill>
        <p:spPr>
          <a:xfrm>
            <a:off x="524656" y="1500336"/>
            <a:ext cx="7999680" cy="4693399"/>
          </a:xfrm>
          <a:prstGeom prst="rect">
            <a:avLst/>
          </a:prstGeom>
        </p:spPr>
      </p:pic>
      <p:sp>
        <p:nvSpPr>
          <p:cNvPr id="3" name="TextBox 2"/>
          <p:cNvSpPr txBox="1"/>
          <p:nvPr/>
        </p:nvSpPr>
        <p:spPr>
          <a:xfrm>
            <a:off x="7916285" y="6447882"/>
            <a:ext cx="1216103" cy="368394"/>
          </a:xfrm>
          <a:prstGeom prst="rect">
            <a:avLst/>
          </a:prstGeom>
          <a:noFill/>
        </p:spPr>
        <p:txBody>
          <a:bodyPr wrap="square" rtlCol="0">
            <a:spAutoFit/>
          </a:bodyPr>
          <a:lstStyle/>
          <a:p>
            <a:pPr defTabSz="912114"/>
            <a:r>
              <a:rPr lang="en-US" sz="1795" dirty="0">
                <a:solidFill>
                  <a:prstClr val="white">
                    <a:lumMod val="50000"/>
                  </a:prstClr>
                </a:solidFill>
                <a:latin typeface="Calibri" panose="020F0502020204030204"/>
              </a:rPr>
              <a:t>Wikipedia</a:t>
            </a:r>
          </a:p>
        </p:txBody>
      </p:sp>
      <p:sp>
        <p:nvSpPr>
          <p:cNvPr id="4" name="Title 1"/>
          <p:cNvSpPr txBox="1">
            <a:spLocks/>
          </p:cNvSpPr>
          <p:nvPr/>
        </p:nvSpPr>
        <p:spPr>
          <a:xfrm>
            <a:off x="638666" y="365782"/>
            <a:ext cx="7866669"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2114"/>
            <a:r>
              <a:rPr lang="en-US" sz="4389" dirty="0">
                <a:solidFill>
                  <a:prstClr val="black"/>
                </a:solidFill>
                <a:latin typeface="Calibri Light" panose="020F0302020204030204"/>
              </a:rPr>
              <a:t>Max pooling</a:t>
            </a:r>
          </a:p>
        </p:txBody>
      </p:sp>
    </p:spTree>
    <p:extLst>
      <p:ext uri="{BB962C8B-B14F-4D97-AF65-F5344CB8AC3E}">
        <p14:creationId xmlns:p14="http://schemas.microsoft.com/office/powerpoint/2010/main" val="412267439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5226011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Rectangle 2"/>
          <p:cNvSpPr/>
          <p:nvPr/>
        </p:nvSpPr>
        <p:spPr>
          <a:xfrm>
            <a:off x="1899106" y="823403"/>
            <a:ext cx="6283201" cy="12541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1899106" y="823403"/>
            <a:ext cx="6283201" cy="12541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4572000" y="2280194"/>
            <a:ext cx="4142352" cy="26602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4" name="TextBox 3"/>
          <p:cNvSpPr txBox="1"/>
          <p:nvPr/>
        </p:nvSpPr>
        <p:spPr>
          <a:xfrm>
            <a:off x="4686010" y="2280194"/>
            <a:ext cx="3863662" cy="1473576"/>
          </a:xfrm>
          <a:prstGeom prst="rect">
            <a:avLst/>
          </a:prstGeom>
          <a:noFill/>
        </p:spPr>
        <p:txBody>
          <a:bodyPr wrap="square" rtlCol="0">
            <a:spAutoFit/>
          </a:bodyPr>
          <a:lstStyle/>
          <a:p>
            <a:pPr defTabSz="912114"/>
            <a:r>
              <a:rPr lang="en-US" sz="1795" dirty="0">
                <a:solidFill>
                  <a:prstClr val="black"/>
                </a:solidFill>
                <a:latin typeface="Calibri" panose="020F0502020204030204"/>
              </a:rPr>
              <a:t>N(</a:t>
            </a:r>
            <a:r>
              <a:rPr lang="en-US" sz="1795" dirty="0" err="1">
                <a:solidFill>
                  <a:prstClr val="black"/>
                </a:solidFill>
                <a:latin typeface="Calibri" panose="020F0502020204030204"/>
              </a:rPr>
              <a:t>x,y</a:t>
            </a:r>
            <a:r>
              <a:rPr lang="en-US" sz="1795" dirty="0">
                <a:solidFill>
                  <a:prstClr val="black"/>
                </a:solidFill>
                <a:latin typeface="Calibri" panose="020F0502020204030204"/>
              </a:rPr>
              <a:t>) = model pixel values in window as a normal distribution</a:t>
            </a:r>
            <a:br>
              <a:rPr lang="en-US" sz="1795" dirty="0">
                <a:solidFill>
                  <a:prstClr val="black"/>
                </a:solidFill>
                <a:latin typeface="Calibri" panose="020F0502020204030204"/>
              </a:rPr>
            </a:br>
            <a:br>
              <a:rPr lang="en-US" sz="1795" dirty="0">
                <a:solidFill>
                  <a:prstClr val="black"/>
                </a:solidFill>
                <a:latin typeface="Calibri" panose="020F0502020204030204"/>
              </a:rPr>
            </a:br>
            <a:r>
              <a:rPr lang="en-US" sz="1795" dirty="0">
                <a:solidFill>
                  <a:prstClr val="black"/>
                </a:solidFill>
                <a:latin typeface="Calibri" panose="020F0502020204030204"/>
              </a:rPr>
              <a:t>m = mean</a:t>
            </a:r>
            <a:br>
              <a:rPr lang="en-US" sz="1795" dirty="0">
                <a:solidFill>
                  <a:prstClr val="black"/>
                </a:solidFill>
                <a:latin typeface="Calibri" panose="020F0502020204030204"/>
              </a:rPr>
            </a:br>
            <a:r>
              <a:rPr lang="el-GR" sz="1795" dirty="0">
                <a:solidFill>
                  <a:prstClr val="black"/>
                </a:solidFill>
                <a:latin typeface="Calibri" panose="020F0502020204030204"/>
              </a:rPr>
              <a:t>σ</a:t>
            </a:r>
            <a:r>
              <a:rPr lang="en-US" sz="1795" dirty="0">
                <a:solidFill>
                  <a:prstClr val="black"/>
                </a:solidFill>
                <a:latin typeface="Calibri" panose="020F0502020204030204"/>
              </a:rPr>
              <a:t> = variance</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7251926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0665"/>
            <a:ext cx="9120776" cy="6836671"/>
          </a:xfrm>
          <a:prstGeom prst="rect">
            <a:avLst/>
          </a:prstGeom>
        </p:spPr>
      </p:pic>
    </p:spTree>
    <p:extLst>
      <p:ext uri="{BB962C8B-B14F-4D97-AF65-F5344CB8AC3E}">
        <p14:creationId xmlns:p14="http://schemas.microsoft.com/office/powerpoint/2010/main" val="234568907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2558482"/>
            <a:ext cx="9120776" cy="6831859"/>
          </a:xfrm>
          <a:prstGeom prst="rect">
            <a:avLst/>
          </a:prstGeom>
        </p:spPr>
      </p:pic>
      <p:sp>
        <p:nvSpPr>
          <p:cNvPr id="3" name="Rectangle 2"/>
          <p:cNvSpPr/>
          <p:nvPr/>
        </p:nvSpPr>
        <p:spPr>
          <a:xfrm>
            <a:off x="11612" y="-2647156"/>
            <a:ext cx="8930760" cy="34198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4" name="TextBox 3">
            <a:extLst>
              <a:ext uri="{FF2B5EF4-FFF2-40B4-BE49-F238E27FC236}">
                <a16:creationId xmlns:a16="http://schemas.microsoft.com/office/drawing/2014/main" id="{989F67F6-30CF-441E-A39A-A819AB721E1A}"/>
              </a:ext>
            </a:extLst>
          </p:cNvPr>
          <p:cNvSpPr txBox="1"/>
          <p:nvPr/>
        </p:nvSpPr>
        <p:spPr>
          <a:xfrm>
            <a:off x="279870" y="107304"/>
            <a:ext cx="8251620" cy="460492"/>
          </a:xfrm>
          <a:prstGeom prst="rect">
            <a:avLst/>
          </a:prstGeom>
          <a:noFill/>
        </p:spPr>
        <p:txBody>
          <a:bodyPr wrap="square" rtlCol="0">
            <a:spAutoFit/>
          </a:bodyPr>
          <a:lstStyle/>
          <a:p>
            <a:pPr defTabSz="912114"/>
            <a:r>
              <a:rPr lang="en-US" sz="2394" dirty="0">
                <a:solidFill>
                  <a:prstClr val="black"/>
                </a:solidFill>
                <a:latin typeface="Calibri" panose="020F0502020204030204"/>
              </a:rPr>
              <a:t>Yann </a:t>
            </a:r>
            <a:r>
              <a:rPr lang="en-US" sz="2394" dirty="0" err="1">
                <a:solidFill>
                  <a:prstClr val="black"/>
                </a:solidFill>
                <a:latin typeface="Calibri" panose="020F0502020204030204"/>
              </a:rPr>
              <a:t>LeCun’s</a:t>
            </a:r>
            <a:r>
              <a:rPr lang="en-US" sz="2394" dirty="0">
                <a:solidFill>
                  <a:prstClr val="black"/>
                </a:solidFill>
                <a:latin typeface="Calibri" panose="020F0502020204030204"/>
              </a:rPr>
              <a:t> MNIST CNN architecture</a:t>
            </a:r>
          </a:p>
        </p:txBody>
      </p:sp>
    </p:spTree>
    <p:extLst>
      <p:ext uri="{BB962C8B-B14F-4D97-AF65-F5344CB8AC3E}">
        <p14:creationId xmlns:p14="http://schemas.microsoft.com/office/powerpoint/2010/main" val="21003880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199F7-7830-4A92-8833-C9646ED5EE1A}"/>
              </a:ext>
            </a:extLst>
          </p:cNvPr>
          <p:cNvSpPr>
            <a:spLocks noGrp="1"/>
          </p:cNvSpPr>
          <p:nvPr>
            <p:ph type="title"/>
          </p:nvPr>
        </p:nvSpPr>
        <p:spPr/>
        <p:txBody>
          <a:bodyPr/>
          <a:lstStyle/>
          <a:p>
            <a:r>
              <a:rPr lang="en-US" dirty="0"/>
              <a:t>DEMO</a:t>
            </a:r>
          </a:p>
        </p:txBody>
      </p:sp>
      <p:sp>
        <p:nvSpPr>
          <p:cNvPr id="3" name="Content Placeholder 2">
            <a:extLst>
              <a:ext uri="{FF2B5EF4-FFF2-40B4-BE49-F238E27FC236}">
                <a16:creationId xmlns:a16="http://schemas.microsoft.com/office/drawing/2014/main" id="{7B0B26DD-7B1D-477A-9ED4-FCE966C25663}"/>
              </a:ext>
            </a:extLst>
          </p:cNvPr>
          <p:cNvSpPr>
            <a:spLocks noGrp="1"/>
          </p:cNvSpPr>
          <p:nvPr>
            <p:ph idx="1"/>
          </p:nvPr>
        </p:nvSpPr>
        <p:spPr/>
        <p:txBody>
          <a:bodyPr/>
          <a:lstStyle/>
          <a:p>
            <a:pPr marL="0" indent="0">
              <a:buNone/>
            </a:pPr>
            <a:r>
              <a:rPr lang="en-US" dirty="0">
                <a:hlinkClick r:id="rId2"/>
              </a:rPr>
              <a:t>http://scs.ryerson.ca/~aharley/vis/conv/</a:t>
            </a:r>
            <a:endParaRPr lang="en-US" dirty="0"/>
          </a:p>
          <a:p>
            <a:endParaRPr lang="en-US" dirty="0"/>
          </a:p>
          <a:p>
            <a:pPr marL="0" indent="0">
              <a:buNone/>
            </a:pPr>
            <a:r>
              <a:rPr lang="en-US" dirty="0"/>
              <a:t>Thanks to Adam Harley for making this.</a:t>
            </a:r>
          </a:p>
          <a:p>
            <a:pPr marL="0" indent="0">
              <a:buNone/>
            </a:pPr>
            <a:endParaRPr lang="en-US" dirty="0"/>
          </a:p>
          <a:p>
            <a:pPr marL="0" indent="0">
              <a:buNone/>
            </a:pPr>
            <a:r>
              <a:rPr lang="en-US" dirty="0"/>
              <a:t>More here: </a:t>
            </a:r>
            <a:r>
              <a:rPr lang="en-US" dirty="0">
                <a:hlinkClick r:id="rId2"/>
              </a:rPr>
              <a:t>http://scs.ryerson.ca/~aharley/vis</a:t>
            </a:r>
            <a:endParaRPr lang="en-US" dirty="0"/>
          </a:p>
        </p:txBody>
      </p:sp>
    </p:spTree>
    <p:extLst>
      <p:ext uri="{BB962C8B-B14F-4D97-AF65-F5344CB8AC3E}">
        <p14:creationId xmlns:p14="http://schemas.microsoft.com/office/powerpoint/2010/main" val="170266900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071"/>
            <a:ext cx="9120776" cy="6831859"/>
          </a:xfrm>
          <a:prstGeom prst="rect">
            <a:avLst/>
          </a:prstGeom>
        </p:spPr>
      </p:pic>
      <p:sp>
        <p:nvSpPr>
          <p:cNvPr id="3" name="Rectangle 2"/>
          <p:cNvSpPr/>
          <p:nvPr/>
        </p:nvSpPr>
        <p:spPr>
          <a:xfrm>
            <a:off x="11612" y="1114762"/>
            <a:ext cx="8930760" cy="23181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293560846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071"/>
            <a:ext cx="9120776" cy="6831859"/>
          </a:xfrm>
          <a:prstGeom prst="rect">
            <a:avLst/>
          </a:prstGeom>
        </p:spPr>
      </p:pic>
      <p:sp>
        <p:nvSpPr>
          <p:cNvPr id="3" name="Rectangle 2"/>
          <p:cNvSpPr/>
          <p:nvPr/>
        </p:nvSpPr>
        <p:spPr>
          <a:xfrm>
            <a:off x="112954" y="2115513"/>
            <a:ext cx="8386047" cy="14441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4" name="Rectangle 3"/>
          <p:cNvSpPr/>
          <p:nvPr/>
        </p:nvSpPr>
        <p:spPr>
          <a:xfrm>
            <a:off x="112954" y="1773484"/>
            <a:ext cx="3698981" cy="3420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5" name="TextBox 4"/>
          <p:cNvSpPr txBox="1"/>
          <p:nvPr/>
        </p:nvSpPr>
        <p:spPr>
          <a:xfrm>
            <a:off x="125622" y="1672143"/>
            <a:ext cx="6447882" cy="460492"/>
          </a:xfrm>
          <a:prstGeom prst="rect">
            <a:avLst/>
          </a:prstGeom>
          <a:noFill/>
        </p:spPr>
        <p:txBody>
          <a:bodyPr wrap="square" rtlCol="0">
            <a:spAutoFit/>
          </a:bodyPr>
          <a:lstStyle/>
          <a:p>
            <a:pPr defTabSz="912114"/>
            <a:r>
              <a:rPr lang="en-US" sz="2394" dirty="0">
                <a:solidFill>
                  <a:prstClr val="black"/>
                </a:solidFill>
                <a:latin typeface="Calibri" panose="020F0502020204030204"/>
              </a:rPr>
              <a:t>a multi-layer perceptron (‘</a:t>
            </a:r>
            <a:r>
              <a:rPr lang="en-US" sz="2394" i="1" dirty="0">
                <a:solidFill>
                  <a:prstClr val="black"/>
                </a:solidFill>
                <a:latin typeface="Calibri" panose="020F0502020204030204"/>
              </a:rPr>
              <a:t>fully connected layers</a:t>
            </a:r>
            <a:r>
              <a:rPr lang="en-US" sz="2394" dirty="0">
                <a:solidFill>
                  <a:prstClr val="black"/>
                </a:solidFill>
                <a:latin typeface="Calibri" panose="020F0502020204030204"/>
              </a:rPr>
              <a:t>’).</a:t>
            </a:r>
          </a:p>
        </p:txBody>
      </p:sp>
    </p:spTree>
    <p:extLst>
      <p:ext uri="{BB962C8B-B14F-4D97-AF65-F5344CB8AC3E}">
        <p14:creationId xmlns:p14="http://schemas.microsoft.com/office/powerpoint/2010/main" val="197484322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071"/>
            <a:ext cx="9120776" cy="6831859"/>
          </a:xfrm>
          <a:prstGeom prst="rect">
            <a:avLst/>
          </a:prstGeom>
        </p:spPr>
      </p:pic>
      <p:sp>
        <p:nvSpPr>
          <p:cNvPr id="3" name="Rectangle 2"/>
          <p:cNvSpPr/>
          <p:nvPr/>
        </p:nvSpPr>
        <p:spPr>
          <a:xfrm>
            <a:off x="112954" y="1773484"/>
            <a:ext cx="3698981" cy="3420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4" name="TextBox 3"/>
          <p:cNvSpPr txBox="1"/>
          <p:nvPr/>
        </p:nvSpPr>
        <p:spPr>
          <a:xfrm>
            <a:off x="125622" y="1672143"/>
            <a:ext cx="8196030" cy="460492"/>
          </a:xfrm>
          <a:prstGeom prst="rect">
            <a:avLst/>
          </a:prstGeom>
          <a:noFill/>
        </p:spPr>
        <p:txBody>
          <a:bodyPr wrap="square" rtlCol="0">
            <a:spAutoFit/>
          </a:bodyPr>
          <a:lstStyle/>
          <a:p>
            <a:pPr defTabSz="912114"/>
            <a:r>
              <a:rPr lang="en-US" sz="2394" dirty="0">
                <a:solidFill>
                  <a:prstClr val="black"/>
                </a:solidFill>
                <a:latin typeface="Calibri" panose="020F0502020204030204"/>
              </a:rPr>
              <a:t>a multi-layer perceptron (‘</a:t>
            </a:r>
            <a:r>
              <a:rPr lang="en-US" sz="2394" i="1" dirty="0">
                <a:solidFill>
                  <a:prstClr val="black"/>
                </a:solidFill>
                <a:latin typeface="Calibri" panose="020F0502020204030204"/>
              </a:rPr>
              <a:t>fully connected layers</a:t>
            </a:r>
            <a:r>
              <a:rPr lang="en-US" sz="2394" dirty="0">
                <a:solidFill>
                  <a:prstClr val="black"/>
                </a:solidFill>
                <a:latin typeface="Calibri" panose="020F0502020204030204"/>
              </a:rPr>
              <a:t>’).</a:t>
            </a:r>
          </a:p>
        </p:txBody>
      </p:sp>
    </p:spTree>
    <p:extLst>
      <p:ext uri="{BB962C8B-B14F-4D97-AF65-F5344CB8AC3E}">
        <p14:creationId xmlns:p14="http://schemas.microsoft.com/office/powerpoint/2010/main" val="228388952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071"/>
            <a:ext cx="9120776" cy="6831859"/>
          </a:xfrm>
          <a:prstGeom prst="rect">
            <a:avLst/>
          </a:prstGeom>
        </p:spPr>
      </p:pic>
    </p:spTree>
    <p:extLst>
      <p:ext uri="{BB962C8B-B14F-4D97-AF65-F5344CB8AC3E}">
        <p14:creationId xmlns:p14="http://schemas.microsoft.com/office/powerpoint/2010/main" val="253794236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7439"/>
            <a:ext cx="9120776" cy="6823122"/>
          </a:xfrm>
          <a:prstGeom prst="rect">
            <a:avLst/>
          </a:prstGeom>
        </p:spPr>
      </p:pic>
    </p:spTree>
    <p:extLst>
      <p:ext uri="{BB962C8B-B14F-4D97-AF65-F5344CB8AC3E}">
        <p14:creationId xmlns:p14="http://schemas.microsoft.com/office/powerpoint/2010/main" val="103810902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947"/>
            <a:ext cx="9120776" cy="6830107"/>
          </a:xfrm>
          <a:prstGeom prst="rect">
            <a:avLst/>
          </a:prstGeom>
        </p:spPr>
      </p:pic>
    </p:spTree>
    <p:extLst>
      <p:ext uri="{BB962C8B-B14F-4D97-AF65-F5344CB8AC3E}">
        <p14:creationId xmlns:p14="http://schemas.microsoft.com/office/powerpoint/2010/main" val="177564006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8709"/>
            <a:ext cx="9120776" cy="6840582"/>
          </a:xfrm>
          <a:prstGeom prst="rect">
            <a:avLst/>
          </a:prstGeom>
        </p:spPr>
      </p:pic>
    </p:spTree>
    <p:extLst>
      <p:ext uri="{BB962C8B-B14F-4D97-AF65-F5344CB8AC3E}">
        <p14:creationId xmlns:p14="http://schemas.microsoft.com/office/powerpoint/2010/main" val="27997837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1330"/>
            <a:ext cx="9120776" cy="6835340"/>
          </a:xfrm>
          <a:prstGeom prst="rect">
            <a:avLst/>
          </a:prstGeom>
        </p:spPr>
      </p:pic>
    </p:spTree>
    <p:extLst>
      <p:ext uri="{BB962C8B-B14F-4D97-AF65-F5344CB8AC3E}">
        <p14:creationId xmlns:p14="http://schemas.microsoft.com/office/powerpoint/2010/main" val="218586995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612" y="8709"/>
            <a:ext cx="9120776" cy="6840582"/>
          </a:xfrm>
          <a:prstGeom prst="rect">
            <a:avLst/>
          </a:prstGeom>
        </p:spPr>
      </p:pic>
    </p:spTree>
    <p:extLst>
      <p:ext uri="{BB962C8B-B14F-4D97-AF65-F5344CB8AC3E}">
        <p14:creationId xmlns:p14="http://schemas.microsoft.com/office/powerpoint/2010/main" val="42453068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1113" y="13460"/>
            <a:ext cx="9101774" cy="6831081"/>
          </a:xfrm>
          <a:prstGeom prst="rect">
            <a:avLst/>
          </a:prstGeom>
        </p:spPr>
      </p:pic>
      <p:sp>
        <p:nvSpPr>
          <p:cNvPr id="5" name="Rectangle 4"/>
          <p:cNvSpPr/>
          <p:nvPr/>
        </p:nvSpPr>
        <p:spPr>
          <a:xfrm>
            <a:off x="5191859" y="3382512"/>
            <a:ext cx="3639455" cy="12574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70617761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363" y="8709"/>
            <a:ext cx="9111275" cy="6840582"/>
          </a:xfrm>
          <a:prstGeom prst="rect">
            <a:avLst/>
          </a:prstGeom>
        </p:spPr>
      </p:pic>
    </p:spTree>
    <p:extLst>
      <p:ext uri="{BB962C8B-B14F-4D97-AF65-F5344CB8AC3E}">
        <p14:creationId xmlns:p14="http://schemas.microsoft.com/office/powerpoint/2010/main" val="93323667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612" y="13460"/>
            <a:ext cx="9120776" cy="6831081"/>
          </a:xfrm>
          <a:prstGeom prst="rect">
            <a:avLst/>
          </a:prstGeom>
        </p:spPr>
      </p:pic>
    </p:spTree>
    <p:extLst>
      <p:ext uri="{BB962C8B-B14F-4D97-AF65-F5344CB8AC3E}">
        <p14:creationId xmlns:p14="http://schemas.microsoft.com/office/powerpoint/2010/main" val="326906292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1113" y="8709"/>
            <a:ext cx="9101774" cy="6840582"/>
          </a:xfrm>
          <a:prstGeom prst="rect">
            <a:avLst/>
          </a:prstGeom>
        </p:spPr>
      </p:pic>
      <p:sp>
        <p:nvSpPr>
          <p:cNvPr id="5" name="Rectangle 4"/>
          <p:cNvSpPr/>
          <p:nvPr/>
        </p:nvSpPr>
        <p:spPr>
          <a:xfrm>
            <a:off x="303831" y="956207"/>
            <a:ext cx="7845639" cy="73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250277156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ECC6F-231E-437F-B7AB-49EDCD4FC1D4}"/>
              </a:ext>
            </a:extLst>
          </p:cNvPr>
          <p:cNvSpPr>
            <a:spLocks noGrp="1"/>
          </p:cNvSpPr>
          <p:nvPr>
            <p:ph type="title"/>
          </p:nvPr>
        </p:nvSpPr>
        <p:spPr/>
        <p:txBody>
          <a:bodyPr/>
          <a:lstStyle/>
          <a:p>
            <a:r>
              <a:rPr lang="en-US" dirty="0"/>
              <a:t>Think-Pair-Share</a:t>
            </a:r>
          </a:p>
        </p:txBody>
      </p:sp>
      <p:sp>
        <p:nvSpPr>
          <p:cNvPr id="3" name="Content Placeholder 2">
            <a:extLst>
              <a:ext uri="{FF2B5EF4-FFF2-40B4-BE49-F238E27FC236}">
                <a16:creationId xmlns:a16="http://schemas.microsoft.com/office/drawing/2014/main" id="{926D894A-CBF9-41F1-9E09-5539A92B99F3}"/>
              </a:ext>
            </a:extLst>
          </p:cNvPr>
          <p:cNvSpPr>
            <a:spLocks noGrp="1"/>
          </p:cNvSpPr>
          <p:nvPr>
            <p:ph idx="1"/>
          </p:nvPr>
        </p:nvSpPr>
        <p:spPr>
          <a:xfrm>
            <a:off x="628650" y="1825625"/>
            <a:ext cx="3943350" cy="4351338"/>
          </a:xfrm>
        </p:spPr>
        <p:txBody>
          <a:bodyPr>
            <a:normAutofit fontScale="85000" lnSpcReduction="20000"/>
          </a:bodyPr>
          <a:lstStyle/>
          <a:p>
            <a:pPr marL="0" indent="0">
              <a:buNone/>
            </a:pPr>
            <a:r>
              <a:rPr lang="en-US" dirty="0"/>
              <a:t>Input size: 96 x 96 x 3</a:t>
            </a:r>
          </a:p>
          <a:p>
            <a:pPr marL="0" indent="0">
              <a:buNone/>
            </a:pPr>
            <a:r>
              <a:rPr lang="en-US" dirty="0"/>
              <a:t>Kernel size: 5 x 5 x 3</a:t>
            </a:r>
          </a:p>
          <a:p>
            <a:pPr marL="0" indent="0">
              <a:buNone/>
            </a:pPr>
            <a:r>
              <a:rPr lang="en-US" dirty="0"/>
              <a:t>Stride: 1 </a:t>
            </a:r>
          </a:p>
          <a:p>
            <a:pPr marL="0" indent="0">
              <a:buNone/>
            </a:pPr>
            <a:r>
              <a:rPr lang="en-US" dirty="0"/>
              <a:t>Max pooling layer: 4 x 4 </a:t>
            </a:r>
          </a:p>
          <a:p>
            <a:pPr marL="0" indent="0">
              <a:buNone/>
            </a:pPr>
            <a:endParaRPr lang="en-US" dirty="0"/>
          </a:p>
          <a:p>
            <a:pPr marL="0" indent="0">
              <a:buNone/>
            </a:pPr>
            <a:r>
              <a:rPr lang="en-US" dirty="0"/>
              <a:t>Output feature map size?</a:t>
            </a:r>
          </a:p>
          <a:p>
            <a:pPr marL="0" indent="0">
              <a:buNone/>
            </a:pPr>
            <a:r>
              <a:rPr lang="en-US" dirty="0"/>
              <a:t>a) 5 x 5</a:t>
            </a:r>
          </a:p>
          <a:p>
            <a:pPr marL="0" indent="0">
              <a:buNone/>
            </a:pPr>
            <a:r>
              <a:rPr lang="en-US" dirty="0"/>
              <a:t>b) 22 x 22</a:t>
            </a:r>
          </a:p>
          <a:p>
            <a:pPr marL="0" indent="0">
              <a:buNone/>
            </a:pPr>
            <a:r>
              <a:rPr lang="en-US" dirty="0"/>
              <a:t>c) 23 x 23</a:t>
            </a:r>
          </a:p>
          <a:p>
            <a:pPr marL="0" indent="0">
              <a:buNone/>
            </a:pPr>
            <a:r>
              <a:rPr lang="en-US" dirty="0"/>
              <a:t>d) 24 x 24 </a:t>
            </a:r>
          </a:p>
          <a:p>
            <a:pPr marL="0" indent="0">
              <a:buNone/>
            </a:pPr>
            <a:r>
              <a:rPr lang="en-US" dirty="0"/>
              <a:t>e) 25 x 25 </a:t>
            </a:r>
          </a:p>
        </p:txBody>
      </p:sp>
      <p:sp>
        <p:nvSpPr>
          <p:cNvPr id="4" name="Content Placeholder 2">
            <a:extLst>
              <a:ext uri="{FF2B5EF4-FFF2-40B4-BE49-F238E27FC236}">
                <a16:creationId xmlns:a16="http://schemas.microsoft.com/office/drawing/2014/main" id="{92AAEED5-68A8-48F5-B39B-6328A0BB8DD0}"/>
              </a:ext>
            </a:extLst>
          </p:cNvPr>
          <p:cNvSpPr txBox="1">
            <a:spLocks/>
          </p:cNvSpPr>
          <p:nvPr/>
        </p:nvSpPr>
        <p:spPr>
          <a:xfrm>
            <a:off x="5200650" y="1825625"/>
            <a:ext cx="3943350" cy="4351338"/>
          </a:xfrm>
          <a:prstGeom prst="rect">
            <a:avLst/>
          </a:prstGeom>
        </p:spPr>
        <p:txBody>
          <a:bodyPr vert="horz" lIns="91440" tIns="45720" rIns="91440" bIns="45720" rtlCol="0">
            <a:normAutofit fontScale="85000" lnSpcReduction="20000"/>
          </a:bodyPr>
          <a:lst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a:lstStyle>
          <a:p>
            <a:pPr marL="0" indent="0">
              <a:buFont typeface="Arial" panose="020B0604020202020204" pitchFamily="34" charset="0"/>
              <a:buNone/>
            </a:pPr>
            <a:r>
              <a:rPr lang="en-US" dirty="0"/>
              <a:t>Input size: 96 x 96 x 3</a:t>
            </a:r>
          </a:p>
          <a:p>
            <a:pPr marL="0" indent="0">
              <a:buFont typeface="Arial" panose="020B0604020202020204" pitchFamily="34" charset="0"/>
              <a:buNone/>
            </a:pPr>
            <a:r>
              <a:rPr lang="en-US" dirty="0"/>
              <a:t>Kernel size: 3 x 3 x 3</a:t>
            </a:r>
          </a:p>
          <a:p>
            <a:pPr marL="0" indent="0">
              <a:buFont typeface="Arial" panose="020B0604020202020204" pitchFamily="34" charset="0"/>
              <a:buNone/>
            </a:pPr>
            <a:r>
              <a:rPr lang="en-US" dirty="0"/>
              <a:t>Stride: 3</a:t>
            </a:r>
          </a:p>
          <a:p>
            <a:pPr marL="0" indent="0">
              <a:buFont typeface="Arial" panose="020B0604020202020204" pitchFamily="34" charset="0"/>
              <a:buNone/>
            </a:pPr>
            <a:r>
              <a:rPr lang="en-US" dirty="0"/>
              <a:t>Max pooling layer: 8 x 8</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Output feature map size?</a:t>
            </a:r>
          </a:p>
          <a:p>
            <a:pPr marL="0" indent="0">
              <a:buFont typeface="Arial" panose="020B0604020202020204" pitchFamily="34" charset="0"/>
              <a:buNone/>
            </a:pPr>
            <a:r>
              <a:rPr lang="en-US" dirty="0"/>
              <a:t>a) 2 x 2</a:t>
            </a:r>
          </a:p>
          <a:p>
            <a:pPr marL="0" indent="0">
              <a:buFont typeface="Arial" panose="020B0604020202020204" pitchFamily="34" charset="0"/>
              <a:buNone/>
            </a:pPr>
            <a:r>
              <a:rPr lang="en-US" dirty="0"/>
              <a:t>b) 3 x 3</a:t>
            </a:r>
          </a:p>
          <a:p>
            <a:pPr marL="0" indent="0">
              <a:buFont typeface="Arial" panose="020B0604020202020204" pitchFamily="34" charset="0"/>
              <a:buNone/>
            </a:pPr>
            <a:r>
              <a:rPr lang="en-US" dirty="0"/>
              <a:t>c) 4 x 4</a:t>
            </a:r>
          </a:p>
          <a:p>
            <a:pPr marL="0" indent="0">
              <a:buFont typeface="Arial" panose="020B0604020202020204" pitchFamily="34" charset="0"/>
              <a:buNone/>
            </a:pPr>
            <a:r>
              <a:rPr lang="en-US" dirty="0"/>
              <a:t>d) 5 x 5</a:t>
            </a:r>
          </a:p>
          <a:p>
            <a:pPr marL="0" indent="0">
              <a:buFont typeface="Arial" panose="020B0604020202020204" pitchFamily="34" charset="0"/>
              <a:buNone/>
            </a:pPr>
            <a:r>
              <a:rPr lang="en-US" dirty="0"/>
              <a:t>e) 12 x 12</a:t>
            </a:r>
          </a:p>
        </p:txBody>
      </p:sp>
    </p:spTree>
    <p:extLst>
      <p:ext uri="{BB962C8B-B14F-4D97-AF65-F5344CB8AC3E}">
        <p14:creationId xmlns:p14="http://schemas.microsoft.com/office/powerpoint/2010/main" val="340383683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1113" y="18210"/>
            <a:ext cx="9101774" cy="6821580"/>
          </a:xfrm>
          <a:prstGeom prst="rect">
            <a:avLst/>
          </a:prstGeom>
        </p:spPr>
      </p:pic>
      <p:sp>
        <p:nvSpPr>
          <p:cNvPr id="5" name="Rectangle 4"/>
          <p:cNvSpPr/>
          <p:nvPr/>
        </p:nvSpPr>
        <p:spPr>
          <a:xfrm>
            <a:off x="4616275" y="3665876"/>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6" name="Rectangle 5"/>
          <p:cNvSpPr/>
          <p:nvPr/>
        </p:nvSpPr>
        <p:spPr>
          <a:xfrm>
            <a:off x="4476069" y="3276251"/>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7" name="Rectangle 6"/>
          <p:cNvSpPr/>
          <p:nvPr/>
        </p:nvSpPr>
        <p:spPr>
          <a:xfrm>
            <a:off x="4476069" y="2996070"/>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8" name="Rectangle 7"/>
          <p:cNvSpPr/>
          <p:nvPr/>
        </p:nvSpPr>
        <p:spPr>
          <a:xfrm>
            <a:off x="4476069" y="2557535"/>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363335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a:t>
            </a:r>
            <a:r>
              <a:rPr lang="en-US" dirty="0" err="1"/>
              <a:t>connectomics</a:t>
            </a:r>
            <a:r>
              <a:rPr lang="en-US" dirty="0"/>
              <a:t> diagram</a:t>
            </a:r>
          </a:p>
        </p:txBody>
      </p:sp>
      <p:pic>
        <p:nvPicPr>
          <p:cNvPr id="4" name="Picture 3"/>
          <p:cNvPicPr>
            <a:picLocks noChangeAspect="1"/>
          </p:cNvPicPr>
          <p:nvPr/>
        </p:nvPicPr>
        <p:blipFill>
          <a:blip r:embed="rId3"/>
          <a:stretch>
            <a:fillRect/>
          </a:stretch>
        </p:blipFill>
        <p:spPr>
          <a:xfrm>
            <a:off x="11612" y="2521362"/>
            <a:ext cx="9120776" cy="1815276"/>
          </a:xfrm>
          <a:prstGeom prst="rect">
            <a:avLst/>
          </a:prstGeom>
        </p:spPr>
      </p:pic>
      <p:sp>
        <p:nvSpPr>
          <p:cNvPr id="5" name="TextBox 4"/>
          <p:cNvSpPr txBox="1"/>
          <p:nvPr/>
        </p:nvSpPr>
        <p:spPr>
          <a:xfrm>
            <a:off x="858750" y="4336638"/>
            <a:ext cx="1248573" cy="920985"/>
          </a:xfrm>
          <a:prstGeom prst="rect">
            <a:avLst/>
          </a:prstGeom>
          <a:noFill/>
        </p:spPr>
        <p:txBody>
          <a:bodyPr wrap="square" rtlCol="0">
            <a:spAutoFit/>
          </a:bodyPr>
          <a:lstStyle/>
          <a:p>
            <a:pPr defTabSz="912114"/>
            <a:r>
              <a:rPr lang="en-US" sz="1795" dirty="0">
                <a:solidFill>
                  <a:prstClr val="black"/>
                </a:solidFill>
                <a:latin typeface="Calibri" panose="020F0502020204030204"/>
              </a:rPr>
              <a:t>Conv 1</a:t>
            </a:r>
          </a:p>
          <a:p>
            <a:pPr defTabSz="912114"/>
            <a:r>
              <a:rPr lang="en-US" sz="1795" dirty="0">
                <a:solidFill>
                  <a:prstClr val="black"/>
                </a:solidFill>
                <a:latin typeface="Calibri" panose="020F0502020204030204"/>
              </a:rPr>
              <a:t>3x3x4</a:t>
            </a:r>
          </a:p>
          <a:p>
            <a:pPr defTabSz="912114"/>
            <a:r>
              <a:rPr lang="en-US" sz="1795" dirty="0">
                <a:solidFill>
                  <a:prstClr val="black"/>
                </a:solidFill>
                <a:latin typeface="Calibri" panose="020F0502020204030204"/>
              </a:rPr>
              <a:t>64 filters</a:t>
            </a:r>
          </a:p>
        </p:txBody>
      </p:sp>
      <p:sp>
        <p:nvSpPr>
          <p:cNvPr id="6" name="TextBox 5"/>
          <p:cNvSpPr txBox="1"/>
          <p:nvPr/>
        </p:nvSpPr>
        <p:spPr>
          <a:xfrm>
            <a:off x="1527314" y="5383594"/>
            <a:ext cx="1388779"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Max pooling</a:t>
            </a:r>
          </a:p>
          <a:p>
            <a:pPr defTabSz="912114"/>
            <a:r>
              <a:rPr lang="en-US" sz="1795" dirty="0">
                <a:solidFill>
                  <a:prstClr val="black"/>
                </a:solidFill>
                <a:latin typeface="Calibri" panose="020F0502020204030204"/>
              </a:rPr>
              <a:t>2x2 per filter</a:t>
            </a:r>
          </a:p>
        </p:txBody>
      </p:sp>
      <p:sp>
        <p:nvSpPr>
          <p:cNvPr id="7" name="TextBox 6"/>
          <p:cNvSpPr txBox="1"/>
          <p:nvPr/>
        </p:nvSpPr>
        <p:spPr>
          <a:xfrm>
            <a:off x="2327964" y="4336638"/>
            <a:ext cx="1388779" cy="920985"/>
          </a:xfrm>
          <a:prstGeom prst="rect">
            <a:avLst/>
          </a:prstGeom>
          <a:noFill/>
        </p:spPr>
        <p:txBody>
          <a:bodyPr wrap="square" rtlCol="0">
            <a:spAutoFit/>
          </a:bodyPr>
          <a:lstStyle/>
          <a:p>
            <a:pPr defTabSz="912114"/>
            <a:r>
              <a:rPr lang="en-US" sz="1795" dirty="0">
                <a:solidFill>
                  <a:prstClr val="black"/>
                </a:solidFill>
                <a:latin typeface="Calibri" panose="020F0502020204030204"/>
              </a:rPr>
              <a:t>Conv 2</a:t>
            </a:r>
          </a:p>
          <a:p>
            <a:pPr defTabSz="912114"/>
            <a:r>
              <a:rPr lang="en-US" sz="1795" dirty="0">
                <a:solidFill>
                  <a:prstClr val="black"/>
                </a:solidFill>
                <a:latin typeface="Calibri" panose="020F0502020204030204"/>
              </a:rPr>
              <a:t>3x3x64</a:t>
            </a:r>
          </a:p>
          <a:p>
            <a:pPr defTabSz="912114"/>
            <a:r>
              <a:rPr lang="en-US" sz="1795" dirty="0">
                <a:solidFill>
                  <a:prstClr val="black"/>
                </a:solidFill>
                <a:latin typeface="Calibri" panose="020F0502020204030204"/>
              </a:rPr>
              <a:t>48 filters</a:t>
            </a:r>
          </a:p>
        </p:txBody>
      </p:sp>
      <p:sp>
        <p:nvSpPr>
          <p:cNvPr id="8" name="TextBox 7"/>
          <p:cNvSpPr txBox="1"/>
          <p:nvPr/>
        </p:nvSpPr>
        <p:spPr>
          <a:xfrm>
            <a:off x="3183223" y="5383594"/>
            <a:ext cx="1388779"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Max pooling</a:t>
            </a:r>
          </a:p>
          <a:p>
            <a:pPr defTabSz="912114"/>
            <a:r>
              <a:rPr lang="en-US" sz="1795" dirty="0">
                <a:solidFill>
                  <a:prstClr val="black"/>
                </a:solidFill>
                <a:latin typeface="Calibri" panose="020F0502020204030204"/>
              </a:rPr>
              <a:t>2x2 per filter</a:t>
            </a:r>
          </a:p>
        </p:txBody>
      </p:sp>
      <p:sp>
        <p:nvSpPr>
          <p:cNvPr id="9" name="TextBox 8"/>
          <p:cNvSpPr txBox="1"/>
          <p:nvPr/>
        </p:nvSpPr>
        <p:spPr>
          <a:xfrm>
            <a:off x="782007" y="1429527"/>
            <a:ext cx="7256463" cy="368394"/>
          </a:xfrm>
          <a:prstGeom prst="rect">
            <a:avLst/>
          </a:prstGeom>
          <a:noFill/>
        </p:spPr>
        <p:txBody>
          <a:bodyPr wrap="none" rtlCol="0">
            <a:spAutoFit/>
          </a:bodyPr>
          <a:lstStyle/>
          <a:p>
            <a:pPr defTabSz="912114"/>
            <a:r>
              <a:rPr lang="en-US" sz="1795" dirty="0">
                <a:solidFill>
                  <a:prstClr val="black"/>
                </a:solidFill>
                <a:latin typeface="Calibri" panose="020F0502020204030204"/>
              </a:rPr>
              <a:t>Auto-generated from network declaration by </a:t>
            </a:r>
            <a:r>
              <a:rPr lang="en-US" sz="1795" i="1" dirty="0" err="1">
                <a:solidFill>
                  <a:prstClr val="black"/>
                </a:solidFill>
                <a:latin typeface="Calibri" panose="020F0502020204030204"/>
              </a:rPr>
              <a:t>nolearn</a:t>
            </a:r>
            <a:r>
              <a:rPr lang="en-US" sz="1795" dirty="0">
                <a:solidFill>
                  <a:prstClr val="black"/>
                </a:solidFill>
                <a:latin typeface="Calibri" panose="020F0502020204030204"/>
              </a:rPr>
              <a:t> (for </a:t>
            </a:r>
            <a:r>
              <a:rPr lang="en-US" sz="1795" dirty="0" err="1">
                <a:solidFill>
                  <a:prstClr val="black"/>
                </a:solidFill>
                <a:latin typeface="Calibri" panose="020F0502020204030204"/>
              </a:rPr>
              <a:t>Lasagne</a:t>
            </a:r>
            <a:r>
              <a:rPr lang="en-US" sz="1795" dirty="0">
                <a:solidFill>
                  <a:prstClr val="black"/>
                </a:solidFill>
                <a:latin typeface="Calibri" panose="020F0502020204030204"/>
              </a:rPr>
              <a:t> / </a:t>
            </a:r>
            <a:r>
              <a:rPr lang="en-US" sz="1795" dirty="0" err="1">
                <a:solidFill>
                  <a:prstClr val="black"/>
                </a:solidFill>
                <a:latin typeface="Calibri" panose="020F0502020204030204"/>
              </a:rPr>
              <a:t>Theano</a:t>
            </a:r>
            <a:r>
              <a:rPr lang="en-US" sz="1795" dirty="0">
                <a:solidFill>
                  <a:prstClr val="black"/>
                </a:solidFill>
                <a:latin typeface="Calibri" panose="020F0502020204030204"/>
              </a:rPr>
              <a:t>)</a:t>
            </a:r>
          </a:p>
        </p:txBody>
      </p:sp>
      <p:sp>
        <p:nvSpPr>
          <p:cNvPr id="11" name="TextBox 10"/>
          <p:cNvSpPr txBox="1"/>
          <p:nvPr/>
        </p:nvSpPr>
        <p:spPr>
          <a:xfrm>
            <a:off x="3877611" y="4336638"/>
            <a:ext cx="1388779" cy="920985"/>
          </a:xfrm>
          <a:prstGeom prst="rect">
            <a:avLst/>
          </a:prstGeom>
          <a:noFill/>
        </p:spPr>
        <p:txBody>
          <a:bodyPr wrap="square" rtlCol="0">
            <a:spAutoFit/>
          </a:bodyPr>
          <a:lstStyle/>
          <a:p>
            <a:pPr defTabSz="912114"/>
            <a:r>
              <a:rPr lang="en-US" sz="1795" dirty="0">
                <a:solidFill>
                  <a:prstClr val="black"/>
                </a:solidFill>
                <a:latin typeface="Calibri" panose="020F0502020204030204"/>
              </a:rPr>
              <a:t>Conv 3</a:t>
            </a:r>
          </a:p>
          <a:p>
            <a:pPr defTabSz="912114"/>
            <a:r>
              <a:rPr lang="en-US" sz="1795" dirty="0">
                <a:solidFill>
                  <a:prstClr val="black"/>
                </a:solidFill>
                <a:latin typeface="Calibri" panose="020F0502020204030204"/>
              </a:rPr>
              <a:t>3x3x48</a:t>
            </a:r>
          </a:p>
          <a:p>
            <a:pPr defTabSz="912114"/>
            <a:r>
              <a:rPr lang="en-US" sz="1795" dirty="0">
                <a:solidFill>
                  <a:prstClr val="black"/>
                </a:solidFill>
                <a:latin typeface="Calibri" panose="020F0502020204030204"/>
              </a:rPr>
              <a:t>48 filters</a:t>
            </a:r>
          </a:p>
        </p:txBody>
      </p:sp>
      <p:sp>
        <p:nvSpPr>
          <p:cNvPr id="12" name="TextBox 11"/>
          <p:cNvSpPr txBox="1"/>
          <p:nvPr/>
        </p:nvSpPr>
        <p:spPr>
          <a:xfrm>
            <a:off x="4572000" y="5383593"/>
            <a:ext cx="1388779"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Max pooling</a:t>
            </a:r>
          </a:p>
          <a:p>
            <a:pPr defTabSz="912114"/>
            <a:r>
              <a:rPr lang="en-US" sz="1795" dirty="0">
                <a:solidFill>
                  <a:prstClr val="black"/>
                </a:solidFill>
                <a:latin typeface="Calibri" panose="020F0502020204030204"/>
              </a:rPr>
              <a:t>2x2 per filter</a:t>
            </a:r>
          </a:p>
        </p:txBody>
      </p:sp>
      <p:sp>
        <p:nvSpPr>
          <p:cNvPr id="13" name="TextBox 12"/>
          <p:cNvSpPr txBox="1"/>
          <p:nvPr/>
        </p:nvSpPr>
        <p:spPr>
          <a:xfrm>
            <a:off x="5349037" y="4336638"/>
            <a:ext cx="1388779" cy="920985"/>
          </a:xfrm>
          <a:prstGeom prst="rect">
            <a:avLst/>
          </a:prstGeom>
          <a:noFill/>
        </p:spPr>
        <p:txBody>
          <a:bodyPr wrap="square" rtlCol="0">
            <a:spAutoFit/>
          </a:bodyPr>
          <a:lstStyle/>
          <a:p>
            <a:pPr defTabSz="912114"/>
            <a:r>
              <a:rPr lang="en-US" sz="1795" dirty="0">
                <a:solidFill>
                  <a:prstClr val="black"/>
                </a:solidFill>
                <a:latin typeface="Calibri" panose="020F0502020204030204"/>
              </a:rPr>
              <a:t>Conv 4</a:t>
            </a:r>
          </a:p>
          <a:p>
            <a:pPr defTabSz="912114"/>
            <a:r>
              <a:rPr lang="en-US" sz="1795" dirty="0">
                <a:solidFill>
                  <a:prstClr val="black"/>
                </a:solidFill>
                <a:latin typeface="Calibri" panose="020F0502020204030204"/>
              </a:rPr>
              <a:t>3x3x48</a:t>
            </a:r>
          </a:p>
          <a:p>
            <a:pPr defTabSz="912114"/>
            <a:r>
              <a:rPr lang="en-US" sz="1795" dirty="0">
                <a:solidFill>
                  <a:prstClr val="black"/>
                </a:solidFill>
                <a:latin typeface="Calibri" panose="020F0502020204030204"/>
              </a:rPr>
              <a:t>48 filters</a:t>
            </a:r>
          </a:p>
        </p:txBody>
      </p:sp>
      <p:sp>
        <p:nvSpPr>
          <p:cNvPr id="14" name="TextBox 13"/>
          <p:cNvSpPr txBox="1"/>
          <p:nvPr/>
        </p:nvSpPr>
        <p:spPr>
          <a:xfrm>
            <a:off x="5960779" y="5383592"/>
            <a:ext cx="1388779"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Max pooling</a:t>
            </a:r>
          </a:p>
          <a:p>
            <a:pPr defTabSz="912114"/>
            <a:r>
              <a:rPr lang="en-US" sz="1795" dirty="0">
                <a:solidFill>
                  <a:prstClr val="black"/>
                </a:solidFill>
                <a:latin typeface="Calibri" panose="020F0502020204030204"/>
              </a:rPr>
              <a:t>2x2 per filter</a:t>
            </a:r>
          </a:p>
        </p:txBody>
      </p:sp>
      <p:sp>
        <p:nvSpPr>
          <p:cNvPr id="15" name="TextBox 14"/>
          <p:cNvSpPr txBox="1"/>
          <p:nvPr/>
        </p:nvSpPr>
        <p:spPr>
          <a:xfrm>
            <a:off x="14379" y="1860907"/>
            <a:ext cx="1248573"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Input</a:t>
            </a:r>
          </a:p>
          <a:p>
            <a:pPr defTabSz="912114"/>
            <a:r>
              <a:rPr lang="en-US" sz="1795" dirty="0">
                <a:solidFill>
                  <a:prstClr val="black"/>
                </a:solidFill>
                <a:latin typeface="Calibri" panose="020F0502020204030204"/>
              </a:rPr>
              <a:t>75x75x4</a:t>
            </a:r>
          </a:p>
        </p:txBody>
      </p:sp>
    </p:spTree>
    <p:extLst>
      <p:ext uri="{BB962C8B-B14F-4D97-AF65-F5344CB8AC3E}">
        <p14:creationId xmlns:p14="http://schemas.microsoft.com/office/powerpoint/2010/main" val="3134360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1" grpId="0"/>
      <p:bldP spid="12" grpId="0"/>
      <p:bldP spid="13" grpId="0"/>
      <p:bldP spid="14" grpId="0"/>
      <p:bldP spid="15"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66" y="372909"/>
            <a:ext cx="7866669" cy="1902712"/>
          </a:xfrm>
        </p:spPr>
        <p:txBody>
          <a:bodyPr>
            <a:normAutofit/>
          </a:bodyPr>
          <a:lstStyle/>
          <a:p>
            <a:r>
              <a:rPr lang="en-US" dirty="0"/>
              <a:t>Reading </a:t>
            </a:r>
            <a:br>
              <a:rPr lang="en-US" dirty="0"/>
            </a:br>
            <a:r>
              <a:rPr lang="en-US" dirty="0"/>
              <a:t>architecture </a:t>
            </a:r>
            <a:br>
              <a:rPr lang="en-US" dirty="0"/>
            </a:br>
            <a:r>
              <a:rPr lang="en-US" dirty="0"/>
              <a:t>diagrams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2590" y="372908"/>
            <a:ext cx="5459798" cy="6207195"/>
          </a:xfrm>
          <a:prstGeom prst="rect">
            <a:avLst/>
          </a:prstGeom>
        </p:spPr>
      </p:pic>
      <p:sp>
        <p:nvSpPr>
          <p:cNvPr id="5" name="TextBox 4"/>
          <p:cNvSpPr txBox="1"/>
          <p:nvPr/>
        </p:nvSpPr>
        <p:spPr>
          <a:xfrm>
            <a:off x="638667" y="2594405"/>
            <a:ext cx="2684763" cy="1749870"/>
          </a:xfrm>
          <a:prstGeom prst="rect">
            <a:avLst/>
          </a:prstGeom>
          <a:noFill/>
        </p:spPr>
        <p:txBody>
          <a:bodyPr wrap="square" rtlCol="0">
            <a:spAutoFit/>
          </a:bodyPr>
          <a:lstStyle/>
          <a:p>
            <a:pPr defTabSz="912114"/>
            <a:r>
              <a:rPr lang="en-US" sz="1795" dirty="0">
                <a:solidFill>
                  <a:prstClr val="black"/>
                </a:solidFill>
                <a:latin typeface="Calibri" panose="020F0502020204030204"/>
              </a:rPr>
              <a:t>Layers</a:t>
            </a:r>
          </a:p>
          <a:p>
            <a:pPr marL="285036" indent="-285036" defTabSz="912114">
              <a:buFontTx/>
              <a:buChar char="-"/>
            </a:pPr>
            <a:r>
              <a:rPr lang="en-US" sz="1795" dirty="0">
                <a:solidFill>
                  <a:prstClr val="black"/>
                </a:solidFill>
                <a:latin typeface="Calibri" panose="020F0502020204030204"/>
              </a:rPr>
              <a:t>Kernel sizes</a:t>
            </a:r>
          </a:p>
          <a:p>
            <a:pPr marL="285036" indent="-285036" defTabSz="912114">
              <a:buFontTx/>
              <a:buChar char="-"/>
            </a:pPr>
            <a:r>
              <a:rPr lang="en-US" sz="1795" dirty="0">
                <a:solidFill>
                  <a:prstClr val="black"/>
                </a:solidFill>
                <a:latin typeface="Calibri" panose="020F0502020204030204"/>
              </a:rPr>
              <a:t>Strides</a:t>
            </a:r>
          </a:p>
          <a:p>
            <a:pPr marL="285036" indent="-285036" defTabSz="912114">
              <a:buFontTx/>
              <a:buChar char="-"/>
            </a:pPr>
            <a:r>
              <a:rPr lang="en-US" sz="1795" dirty="0">
                <a:solidFill>
                  <a:prstClr val="black"/>
                </a:solidFill>
                <a:latin typeface="Calibri" panose="020F0502020204030204"/>
              </a:rPr>
              <a:t># channels</a:t>
            </a:r>
          </a:p>
          <a:p>
            <a:pPr marL="285036" indent="-285036" defTabSz="912114">
              <a:buFontTx/>
              <a:buChar char="-"/>
            </a:pPr>
            <a:r>
              <a:rPr lang="en-US" sz="1795" dirty="0">
                <a:solidFill>
                  <a:prstClr val="black"/>
                </a:solidFill>
                <a:latin typeface="Calibri" panose="020F0502020204030204"/>
              </a:rPr>
              <a:t># kernels</a:t>
            </a:r>
          </a:p>
          <a:p>
            <a:pPr marL="285036" indent="-285036" defTabSz="912114">
              <a:buFontTx/>
              <a:buChar char="-"/>
            </a:pPr>
            <a:r>
              <a:rPr lang="en-US" sz="1795" dirty="0">
                <a:solidFill>
                  <a:prstClr val="black"/>
                </a:solidFill>
                <a:latin typeface="Calibri" panose="020F0502020204030204"/>
              </a:rPr>
              <a:t>Max pooling</a:t>
            </a:r>
          </a:p>
        </p:txBody>
      </p:sp>
    </p:spTree>
    <p:extLst>
      <p:ext uri="{BB962C8B-B14F-4D97-AF65-F5344CB8AC3E}">
        <p14:creationId xmlns:p14="http://schemas.microsoft.com/office/powerpoint/2010/main" val="394465550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24" y="89543"/>
            <a:ext cx="8298911" cy="964069"/>
          </a:xfrm>
        </p:spPr>
        <p:txBody>
          <a:bodyPr/>
          <a:lstStyle/>
          <a:p>
            <a:r>
              <a:rPr lang="en-US" dirty="0" err="1"/>
              <a:t>AlexNet</a:t>
            </a:r>
            <a:r>
              <a:rPr lang="en-US" dirty="0"/>
              <a:t> diagram (simplified)</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6885" y="1779735"/>
            <a:ext cx="8847298" cy="3320670"/>
          </a:xfrm>
        </p:spPr>
      </p:pic>
      <p:sp>
        <p:nvSpPr>
          <p:cNvPr id="6" name="TextBox 5"/>
          <p:cNvSpPr txBox="1"/>
          <p:nvPr/>
        </p:nvSpPr>
        <p:spPr>
          <a:xfrm>
            <a:off x="11613" y="1005414"/>
            <a:ext cx="1893522"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Input size</a:t>
            </a:r>
          </a:p>
          <a:p>
            <a:pPr defTabSz="912114"/>
            <a:r>
              <a:rPr lang="en-US" sz="1795" dirty="0">
                <a:solidFill>
                  <a:prstClr val="black"/>
                </a:solidFill>
                <a:latin typeface="Calibri" panose="020F0502020204030204"/>
              </a:rPr>
              <a:t>227 x 227 x 3</a:t>
            </a:r>
          </a:p>
        </p:txBody>
      </p:sp>
      <p:sp>
        <p:nvSpPr>
          <p:cNvPr id="7" name="TextBox 6"/>
          <p:cNvSpPr txBox="1"/>
          <p:nvPr/>
        </p:nvSpPr>
        <p:spPr>
          <a:xfrm>
            <a:off x="638665" y="5085283"/>
            <a:ext cx="1475854" cy="1473576"/>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1</a:t>
            </a:r>
          </a:p>
          <a:p>
            <a:pPr defTabSz="912114"/>
            <a:r>
              <a:rPr lang="en-US" sz="1795" dirty="0">
                <a:solidFill>
                  <a:prstClr val="black"/>
                </a:solidFill>
                <a:latin typeface="Calibri" panose="020F0502020204030204"/>
              </a:rPr>
              <a:t>11 x 11 x 3</a:t>
            </a:r>
          </a:p>
          <a:p>
            <a:pPr defTabSz="912114"/>
            <a:r>
              <a:rPr lang="en-US" sz="1795" dirty="0">
                <a:solidFill>
                  <a:prstClr val="black"/>
                </a:solidFill>
                <a:latin typeface="Calibri" panose="020F0502020204030204"/>
              </a:rPr>
              <a:t>Stride 4</a:t>
            </a:r>
          </a:p>
          <a:p>
            <a:pPr defTabSz="912114"/>
            <a:r>
              <a:rPr lang="en-US" sz="1795" dirty="0">
                <a:solidFill>
                  <a:prstClr val="black"/>
                </a:solidFill>
                <a:latin typeface="Calibri" panose="020F0502020204030204"/>
              </a:rPr>
              <a:t>96 filters</a:t>
            </a:r>
            <a:br>
              <a:rPr lang="en-US" sz="1795" dirty="0">
                <a:solidFill>
                  <a:prstClr val="black"/>
                </a:solidFill>
                <a:latin typeface="Calibri" panose="020F0502020204030204"/>
              </a:rPr>
            </a:br>
            <a:endParaRPr lang="en-US" sz="1795" dirty="0">
              <a:solidFill>
                <a:prstClr val="black"/>
              </a:solidFill>
              <a:latin typeface="Calibri" panose="020F0502020204030204"/>
            </a:endParaRPr>
          </a:p>
        </p:txBody>
      </p:sp>
      <p:sp>
        <p:nvSpPr>
          <p:cNvPr id="8" name="TextBox 7"/>
          <p:cNvSpPr txBox="1"/>
          <p:nvPr/>
        </p:nvSpPr>
        <p:spPr>
          <a:xfrm>
            <a:off x="206424" y="3621600"/>
            <a:ext cx="265656" cy="168847"/>
          </a:xfrm>
          <a:prstGeom prst="rect">
            <a:avLst/>
          </a:prstGeom>
          <a:solidFill>
            <a:schemeClr val="bg1"/>
          </a:solidFill>
        </p:spPr>
        <p:txBody>
          <a:bodyPr wrap="square" lIns="0" tIns="0" rIns="0" bIns="0" rtlCol="0">
            <a:spAutoFit/>
          </a:bodyPr>
          <a:lstStyle/>
          <a:p>
            <a:pPr defTabSz="912114"/>
            <a:r>
              <a:rPr lang="en-US" sz="1097" dirty="0">
                <a:solidFill>
                  <a:prstClr val="black"/>
                </a:solidFill>
                <a:latin typeface="Calibri" panose="020F0502020204030204"/>
              </a:rPr>
              <a:t>227</a:t>
            </a:r>
          </a:p>
        </p:txBody>
      </p:sp>
      <p:sp>
        <p:nvSpPr>
          <p:cNvPr id="9" name="TextBox 8"/>
          <p:cNvSpPr txBox="1"/>
          <p:nvPr/>
        </p:nvSpPr>
        <p:spPr>
          <a:xfrm>
            <a:off x="482409" y="4526297"/>
            <a:ext cx="265656" cy="168847"/>
          </a:xfrm>
          <a:prstGeom prst="rect">
            <a:avLst/>
          </a:prstGeom>
          <a:solidFill>
            <a:schemeClr val="bg1"/>
          </a:solidFill>
        </p:spPr>
        <p:txBody>
          <a:bodyPr wrap="square" lIns="0" tIns="0" rIns="0" bIns="0" rtlCol="0">
            <a:spAutoFit/>
          </a:bodyPr>
          <a:lstStyle/>
          <a:p>
            <a:pPr defTabSz="912114"/>
            <a:r>
              <a:rPr lang="en-US" sz="1097" dirty="0">
                <a:solidFill>
                  <a:prstClr val="black"/>
                </a:solidFill>
                <a:latin typeface="Calibri" panose="020F0502020204030204"/>
              </a:rPr>
              <a:t>227</a:t>
            </a:r>
          </a:p>
        </p:txBody>
      </p:sp>
      <p:sp>
        <p:nvSpPr>
          <p:cNvPr id="10" name="TextBox 9"/>
          <p:cNvSpPr txBox="1"/>
          <p:nvPr/>
        </p:nvSpPr>
        <p:spPr>
          <a:xfrm>
            <a:off x="1853293" y="5069051"/>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2</a:t>
            </a:r>
          </a:p>
          <a:p>
            <a:pPr defTabSz="912114"/>
            <a:r>
              <a:rPr lang="en-US" sz="1795" dirty="0">
                <a:solidFill>
                  <a:prstClr val="black"/>
                </a:solidFill>
                <a:latin typeface="Calibri" panose="020F0502020204030204"/>
              </a:rPr>
              <a:t>5 x 5 </a:t>
            </a:r>
            <a:r>
              <a:rPr lang="en-US" sz="1795">
                <a:solidFill>
                  <a:prstClr val="black"/>
                </a:solidFill>
                <a:latin typeface="Calibri" panose="020F0502020204030204"/>
              </a:rPr>
              <a:t>x 96</a:t>
            </a:r>
            <a:endParaRPr lang="en-US" sz="1795" dirty="0">
              <a:solidFill>
                <a:prstClr val="black"/>
              </a:solidFill>
              <a:latin typeface="Calibri" panose="020F0502020204030204"/>
            </a:endParaRP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256 filters</a:t>
            </a:r>
          </a:p>
        </p:txBody>
      </p:sp>
      <p:sp>
        <p:nvSpPr>
          <p:cNvPr id="11" name="TextBox 10"/>
          <p:cNvSpPr txBox="1"/>
          <p:nvPr/>
        </p:nvSpPr>
        <p:spPr>
          <a:xfrm>
            <a:off x="2004015" y="4464310"/>
            <a:ext cx="1018339" cy="521891"/>
          </a:xfrm>
          <a:prstGeom prst="rect">
            <a:avLst/>
          </a:prstGeom>
          <a:noFill/>
        </p:spPr>
        <p:txBody>
          <a:bodyPr wrap="square" rtlCol="0">
            <a:spAutoFit/>
          </a:bodyPr>
          <a:lstStyle/>
          <a:p>
            <a:pPr defTabSz="912114"/>
            <a:r>
              <a:rPr lang="en-US" sz="1397" dirty="0">
                <a:solidFill>
                  <a:prstClr val="black"/>
                </a:solidFill>
                <a:latin typeface="Calibri" panose="020F0502020204030204"/>
              </a:rPr>
              <a:t>3x3 </a:t>
            </a:r>
            <a:br>
              <a:rPr lang="en-US" sz="1397" dirty="0">
                <a:solidFill>
                  <a:prstClr val="black"/>
                </a:solidFill>
                <a:latin typeface="Calibri" panose="020F0502020204030204"/>
              </a:rPr>
            </a:br>
            <a:r>
              <a:rPr lang="en-US" sz="1397" dirty="0">
                <a:solidFill>
                  <a:prstClr val="black"/>
                </a:solidFill>
                <a:latin typeface="Calibri" panose="020F0502020204030204"/>
              </a:rPr>
              <a:t>Stride 2</a:t>
            </a:r>
          </a:p>
        </p:txBody>
      </p:sp>
      <p:sp>
        <p:nvSpPr>
          <p:cNvPr id="12" name="TextBox 11"/>
          <p:cNvSpPr txBox="1"/>
          <p:nvPr/>
        </p:nvSpPr>
        <p:spPr>
          <a:xfrm>
            <a:off x="3617123" y="4492351"/>
            <a:ext cx="1018339" cy="521891"/>
          </a:xfrm>
          <a:prstGeom prst="rect">
            <a:avLst/>
          </a:prstGeom>
          <a:noFill/>
        </p:spPr>
        <p:txBody>
          <a:bodyPr wrap="square" rtlCol="0">
            <a:spAutoFit/>
          </a:bodyPr>
          <a:lstStyle/>
          <a:p>
            <a:pPr defTabSz="912114"/>
            <a:r>
              <a:rPr lang="en-US" sz="1397" dirty="0">
                <a:solidFill>
                  <a:prstClr val="black"/>
                </a:solidFill>
                <a:latin typeface="Calibri" panose="020F0502020204030204"/>
              </a:rPr>
              <a:t>3x3 </a:t>
            </a:r>
            <a:br>
              <a:rPr lang="en-US" sz="1397" dirty="0">
                <a:solidFill>
                  <a:prstClr val="black"/>
                </a:solidFill>
                <a:latin typeface="Calibri" panose="020F0502020204030204"/>
              </a:rPr>
            </a:br>
            <a:r>
              <a:rPr lang="en-US" sz="1397" dirty="0">
                <a:solidFill>
                  <a:prstClr val="black"/>
                </a:solidFill>
                <a:latin typeface="Calibri" panose="020F0502020204030204"/>
              </a:rPr>
              <a:t>Stride 2</a:t>
            </a:r>
          </a:p>
        </p:txBody>
      </p:sp>
      <p:sp>
        <p:nvSpPr>
          <p:cNvPr id="13" name="TextBox 12"/>
          <p:cNvSpPr txBox="1"/>
          <p:nvPr/>
        </p:nvSpPr>
        <p:spPr>
          <a:xfrm>
            <a:off x="6847767" y="8709"/>
            <a:ext cx="2399739" cy="368394"/>
          </a:xfrm>
          <a:prstGeom prst="rect">
            <a:avLst/>
          </a:prstGeom>
          <a:noFill/>
        </p:spPr>
        <p:txBody>
          <a:bodyPr wrap="square" rtlCol="0">
            <a:spAutoFit/>
          </a:bodyPr>
          <a:lstStyle/>
          <a:p>
            <a:pPr defTabSz="912114"/>
            <a:r>
              <a:rPr lang="en-US" sz="1795" dirty="0">
                <a:solidFill>
                  <a:prstClr val="black">
                    <a:lumMod val="50000"/>
                    <a:lumOff val="50000"/>
                  </a:prstClr>
                </a:solidFill>
                <a:latin typeface="Calibri" panose="020F0502020204030204"/>
              </a:rPr>
              <a:t>[</a:t>
            </a:r>
            <a:r>
              <a:rPr lang="en-US" sz="1795" dirty="0" err="1">
                <a:solidFill>
                  <a:prstClr val="black">
                    <a:lumMod val="50000"/>
                    <a:lumOff val="50000"/>
                  </a:prstClr>
                </a:solidFill>
                <a:latin typeface="Calibri" panose="020F0502020204030204"/>
              </a:rPr>
              <a:t>Krizhevsky</a:t>
            </a:r>
            <a:r>
              <a:rPr lang="en-US" sz="1795" dirty="0">
                <a:solidFill>
                  <a:prstClr val="black">
                    <a:lumMod val="50000"/>
                    <a:lumOff val="50000"/>
                  </a:prstClr>
                </a:solidFill>
                <a:latin typeface="Calibri" panose="020F0502020204030204"/>
              </a:rPr>
              <a:t> et al. 2012]</a:t>
            </a:r>
          </a:p>
        </p:txBody>
      </p:sp>
      <p:sp>
        <p:nvSpPr>
          <p:cNvPr id="14" name="TextBox 13"/>
          <p:cNvSpPr txBox="1"/>
          <p:nvPr/>
        </p:nvSpPr>
        <p:spPr>
          <a:xfrm>
            <a:off x="3329147" y="5069050"/>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3</a:t>
            </a:r>
          </a:p>
          <a:p>
            <a:pPr defTabSz="912114"/>
            <a:r>
              <a:rPr lang="en-US" sz="1795" dirty="0">
                <a:solidFill>
                  <a:prstClr val="black"/>
                </a:solidFill>
                <a:latin typeface="Calibri" panose="020F0502020204030204"/>
              </a:rPr>
              <a:t>3 x 3 x 256</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384 filters</a:t>
            </a:r>
          </a:p>
        </p:txBody>
      </p:sp>
      <p:sp>
        <p:nvSpPr>
          <p:cNvPr id="15" name="TextBox 14"/>
          <p:cNvSpPr txBox="1"/>
          <p:nvPr/>
        </p:nvSpPr>
        <p:spPr>
          <a:xfrm>
            <a:off x="4805001" y="5083563"/>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4</a:t>
            </a:r>
          </a:p>
          <a:p>
            <a:pPr defTabSz="912114"/>
            <a:r>
              <a:rPr lang="en-US" sz="1795" dirty="0">
                <a:solidFill>
                  <a:prstClr val="black"/>
                </a:solidFill>
                <a:latin typeface="Calibri" panose="020F0502020204030204"/>
              </a:rPr>
              <a:t>3 x 3 x 192</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384 filters</a:t>
            </a:r>
          </a:p>
        </p:txBody>
      </p:sp>
      <p:sp>
        <p:nvSpPr>
          <p:cNvPr id="16" name="TextBox 15"/>
          <p:cNvSpPr txBox="1"/>
          <p:nvPr/>
        </p:nvSpPr>
        <p:spPr>
          <a:xfrm>
            <a:off x="6280855" y="5069049"/>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4</a:t>
            </a:r>
          </a:p>
          <a:p>
            <a:pPr defTabSz="912114"/>
            <a:r>
              <a:rPr lang="en-US" sz="1795" dirty="0">
                <a:solidFill>
                  <a:prstClr val="black"/>
                </a:solidFill>
                <a:latin typeface="Calibri" panose="020F0502020204030204"/>
              </a:rPr>
              <a:t>3 x 3 x 192</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256 filters</a:t>
            </a:r>
          </a:p>
        </p:txBody>
      </p:sp>
    </p:spTree>
    <p:extLst>
      <p:ext uri="{BB962C8B-B14F-4D97-AF65-F5344CB8AC3E}">
        <p14:creationId xmlns:p14="http://schemas.microsoft.com/office/powerpoint/2010/main" val="340113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4" grpId="0"/>
      <p:bldP spid="15" grpId="0"/>
      <p:bldP spid="16" grpId="0"/>
    </p:bldLst>
  </p:timing>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06424" y="89543"/>
            <a:ext cx="8298911" cy="964069"/>
          </a:xfrm>
        </p:spPr>
        <p:txBody>
          <a:bodyPr/>
          <a:lstStyle/>
          <a:p>
            <a:r>
              <a:rPr lang="en-US" dirty="0" err="1"/>
              <a:t>AlexNet</a:t>
            </a:r>
            <a:r>
              <a:rPr lang="en-US" dirty="0"/>
              <a:t> diagram (simplified)</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6885" y="1779735"/>
            <a:ext cx="8847298" cy="3320670"/>
          </a:xfrm>
        </p:spPr>
      </p:pic>
      <p:sp>
        <p:nvSpPr>
          <p:cNvPr id="6" name="TextBox 5"/>
          <p:cNvSpPr txBox="1"/>
          <p:nvPr/>
        </p:nvSpPr>
        <p:spPr>
          <a:xfrm>
            <a:off x="11613" y="1005414"/>
            <a:ext cx="1893522"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Input size</a:t>
            </a:r>
          </a:p>
          <a:p>
            <a:pPr defTabSz="912114"/>
            <a:r>
              <a:rPr lang="en-US" sz="1795" dirty="0">
                <a:solidFill>
                  <a:prstClr val="black"/>
                </a:solidFill>
                <a:latin typeface="Calibri" panose="020F0502020204030204"/>
              </a:rPr>
              <a:t>227 x 227 x 3</a:t>
            </a:r>
          </a:p>
        </p:txBody>
      </p:sp>
      <p:sp>
        <p:nvSpPr>
          <p:cNvPr id="7" name="TextBox 6"/>
          <p:cNvSpPr txBox="1"/>
          <p:nvPr/>
        </p:nvSpPr>
        <p:spPr>
          <a:xfrm>
            <a:off x="638665" y="5085283"/>
            <a:ext cx="1475854" cy="1473576"/>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1</a:t>
            </a:r>
          </a:p>
          <a:p>
            <a:pPr defTabSz="912114"/>
            <a:r>
              <a:rPr lang="en-US" sz="1795" dirty="0">
                <a:solidFill>
                  <a:prstClr val="black"/>
                </a:solidFill>
                <a:latin typeface="Calibri" panose="020F0502020204030204"/>
              </a:rPr>
              <a:t>11 x 11 x 3</a:t>
            </a:r>
          </a:p>
          <a:p>
            <a:pPr defTabSz="912114"/>
            <a:r>
              <a:rPr lang="en-US" sz="1795" dirty="0">
                <a:solidFill>
                  <a:prstClr val="black"/>
                </a:solidFill>
                <a:latin typeface="Calibri" panose="020F0502020204030204"/>
              </a:rPr>
              <a:t>Stride 4</a:t>
            </a:r>
          </a:p>
          <a:p>
            <a:pPr defTabSz="912114"/>
            <a:r>
              <a:rPr lang="en-US" sz="1795" dirty="0">
                <a:solidFill>
                  <a:prstClr val="black"/>
                </a:solidFill>
                <a:latin typeface="Calibri" panose="020F0502020204030204"/>
              </a:rPr>
              <a:t>96 filters</a:t>
            </a:r>
            <a:br>
              <a:rPr lang="en-US" sz="1795" dirty="0">
                <a:solidFill>
                  <a:prstClr val="black"/>
                </a:solidFill>
                <a:latin typeface="Calibri" panose="020F0502020204030204"/>
              </a:rPr>
            </a:br>
            <a:endParaRPr lang="en-US" sz="1795" dirty="0">
              <a:solidFill>
                <a:prstClr val="black"/>
              </a:solidFill>
              <a:latin typeface="Calibri" panose="020F0502020204030204"/>
            </a:endParaRPr>
          </a:p>
        </p:txBody>
      </p:sp>
      <p:sp>
        <p:nvSpPr>
          <p:cNvPr id="8" name="TextBox 7"/>
          <p:cNvSpPr txBox="1"/>
          <p:nvPr/>
        </p:nvSpPr>
        <p:spPr>
          <a:xfrm>
            <a:off x="206424" y="3621600"/>
            <a:ext cx="265656" cy="168847"/>
          </a:xfrm>
          <a:prstGeom prst="rect">
            <a:avLst/>
          </a:prstGeom>
          <a:solidFill>
            <a:schemeClr val="bg1"/>
          </a:solidFill>
        </p:spPr>
        <p:txBody>
          <a:bodyPr wrap="square" lIns="0" tIns="0" rIns="0" bIns="0" rtlCol="0">
            <a:spAutoFit/>
          </a:bodyPr>
          <a:lstStyle/>
          <a:p>
            <a:pPr defTabSz="912114"/>
            <a:r>
              <a:rPr lang="en-US" sz="1097" dirty="0">
                <a:solidFill>
                  <a:prstClr val="black"/>
                </a:solidFill>
                <a:latin typeface="Calibri" panose="020F0502020204030204"/>
              </a:rPr>
              <a:t>227</a:t>
            </a:r>
          </a:p>
        </p:txBody>
      </p:sp>
      <p:sp>
        <p:nvSpPr>
          <p:cNvPr id="9" name="TextBox 8"/>
          <p:cNvSpPr txBox="1"/>
          <p:nvPr/>
        </p:nvSpPr>
        <p:spPr>
          <a:xfrm>
            <a:off x="482409" y="4526297"/>
            <a:ext cx="265656" cy="168847"/>
          </a:xfrm>
          <a:prstGeom prst="rect">
            <a:avLst/>
          </a:prstGeom>
          <a:solidFill>
            <a:schemeClr val="bg1"/>
          </a:solidFill>
        </p:spPr>
        <p:txBody>
          <a:bodyPr wrap="square" lIns="0" tIns="0" rIns="0" bIns="0" rtlCol="0">
            <a:spAutoFit/>
          </a:bodyPr>
          <a:lstStyle/>
          <a:p>
            <a:pPr defTabSz="912114"/>
            <a:r>
              <a:rPr lang="en-US" sz="1097" dirty="0">
                <a:solidFill>
                  <a:prstClr val="black"/>
                </a:solidFill>
                <a:latin typeface="Calibri" panose="020F0502020204030204"/>
              </a:rPr>
              <a:t>227</a:t>
            </a:r>
          </a:p>
        </p:txBody>
      </p:sp>
      <p:sp>
        <p:nvSpPr>
          <p:cNvPr id="10" name="TextBox 9"/>
          <p:cNvSpPr txBox="1"/>
          <p:nvPr/>
        </p:nvSpPr>
        <p:spPr>
          <a:xfrm>
            <a:off x="1853293" y="5069051"/>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2</a:t>
            </a:r>
          </a:p>
          <a:p>
            <a:pPr defTabSz="912114"/>
            <a:r>
              <a:rPr lang="en-US" sz="1795" dirty="0">
                <a:solidFill>
                  <a:prstClr val="black"/>
                </a:solidFill>
                <a:latin typeface="Calibri" panose="020F0502020204030204"/>
              </a:rPr>
              <a:t>5 x 5 x 48</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256 filters</a:t>
            </a:r>
          </a:p>
        </p:txBody>
      </p:sp>
      <p:sp>
        <p:nvSpPr>
          <p:cNvPr id="11" name="TextBox 10"/>
          <p:cNvSpPr txBox="1"/>
          <p:nvPr/>
        </p:nvSpPr>
        <p:spPr>
          <a:xfrm>
            <a:off x="2004015" y="4464310"/>
            <a:ext cx="1018339" cy="521891"/>
          </a:xfrm>
          <a:prstGeom prst="rect">
            <a:avLst/>
          </a:prstGeom>
          <a:noFill/>
        </p:spPr>
        <p:txBody>
          <a:bodyPr wrap="square" rtlCol="0">
            <a:spAutoFit/>
          </a:bodyPr>
          <a:lstStyle/>
          <a:p>
            <a:pPr defTabSz="912114"/>
            <a:r>
              <a:rPr lang="en-US" sz="1397" dirty="0">
                <a:solidFill>
                  <a:prstClr val="black"/>
                </a:solidFill>
                <a:latin typeface="Calibri" panose="020F0502020204030204"/>
              </a:rPr>
              <a:t>3x3 </a:t>
            </a:r>
            <a:br>
              <a:rPr lang="en-US" sz="1397" dirty="0">
                <a:solidFill>
                  <a:prstClr val="black"/>
                </a:solidFill>
                <a:latin typeface="Calibri" panose="020F0502020204030204"/>
              </a:rPr>
            </a:br>
            <a:r>
              <a:rPr lang="en-US" sz="1397" dirty="0">
                <a:solidFill>
                  <a:prstClr val="black"/>
                </a:solidFill>
                <a:latin typeface="Calibri" panose="020F0502020204030204"/>
              </a:rPr>
              <a:t>Stride 2</a:t>
            </a:r>
          </a:p>
        </p:txBody>
      </p:sp>
      <p:sp>
        <p:nvSpPr>
          <p:cNvPr id="12" name="TextBox 11"/>
          <p:cNvSpPr txBox="1"/>
          <p:nvPr/>
        </p:nvSpPr>
        <p:spPr>
          <a:xfrm>
            <a:off x="3617123" y="4492351"/>
            <a:ext cx="1018339" cy="521891"/>
          </a:xfrm>
          <a:prstGeom prst="rect">
            <a:avLst/>
          </a:prstGeom>
          <a:noFill/>
        </p:spPr>
        <p:txBody>
          <a:bodyPr wrap="square" rtlCol="0">
            <a:spAutoFit/>
          </a:bodyPr>
          <a:lstStyle/>
          <a:p>
            <a:pPr defTabSz="912114"/>
            <a:r>
              <a:rPr lang="en-US" sz="1397" dirty="0">
                <a:solidFill>
                  <a:prstClr val="black"/>
                </a:solidFill>
                <a:latin typeface="Calibri" panose="020F0502020204030204"/>
              </a:rPr>
              <a:t>3x3 </a:t>
            </a:r>
            <a:br>
              <a:rPr lang="en-US" sz="1397" dirty="0">
                <a:solidFill>
                  <a:prstClr val="black"/>
                </a:solidFill>
                <a:latin typeface="Calibri" panose="020F0502020204030204"/>
              </a:rPr>
            </a:br>
            <a:r>
              <a:rPr lang="en-US" sz="1397" dirty="0">
                <a:solidFill>
                  <a:prstClr val="black"/>
                </a:solidFill>
                <a:latin typeface="Calibri" panose="020F0502020204030204"/>
              </a:rPr>
              <a:t>Stride 2</a:t>
            </a:r>
          </a:p>
        </p:txBody>
      </p:sp>
      <p:sp>
        <p:nvSpPr>
          <p:cNvPr id="13" name="TextBox 12"/>
          <p:cNvSpPr txBox="1"/>
          <p:nvPr/>
        </p:nvSpPr>
        <p:spPr>
          <a:xfrm>
            <a:off x="6847767" y="8709"/>
            <a:ext cx="2399739" cy="368394"/>
          </a:xfrm>
          <a:prstGeom prst="rect">
            <a:avLst/>
          </a:prstGeom>
          <a:noFill/>
        </p:spPr>
        <p:txBody>
          <a:bodyPr wrap="square" rtlCol="0">
            <a:spAutoFit/>
          </a:bodyPr>
          <a:lstStyle/>
          <a:p>
            <a:pPr defTabSz="912114"/>
            <a:r>
              <a:rPr lang="en-US" sz="1795" dirty="0">
                <a:solidFill>
                  <a:prstClr val="black">
                    <a:lumMod val="50000"/>
                    <a:lumOff val="50000"/>
                  </a:prstClr>
                </a:solidFill>
                <a:latin typeface="Calibri" panose="020F0502020204030204"/>
              </a:rPr>
              <a:t>[</a:t>
            </a:r>
            <a:r>
              <a:rPr lang="en-US" sz="1795" dirty="0" err="1">
                <a:solidFill>
                  <a:prstClr val="black">
                    <a:lumMod val="50000"/>
                    <a:lumOff val="50000"/>
                  </a:prstClr>
                </a:solidFill>
                <a:latin typeface="Calibri" panose="020F0502020204030204"/>
              </a:rPr>
              <a:t>Krizhevsky</a:t>
            </a:r>
            <a:r>
              <a:rPr lang="en-US" sz="1795" dirty="0">
                <a:solidFill>
                  <a:prstClr val="black">
                    <a:lumMod val="50000"/>
                    <a:lumOff val="50000"/>
                  </a:prstClr>
                </a:solidFill>
                <a:latin typeface="Calibri" panose="020F0502020204030204"/>
              </a:rPr>
              <a:t> et al. 2012]</a:t>
            </a:r>
          </a:p>
        </p:txBody>
      </p:sp>
      <p:sp>
        <p:nvSpPr>
          <p:cNvPr id="14" name="TextBox 13"/>
          <p:cNvSpPr txBox="1"/>
          <p:nvPr/>
        </p:nvSpPr>
        <p:spPr>
          <a:xfrm>
            <a:off x="3329147" y="5069050"/>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3</a:t>
            </a:r>
          </a:p>
          <a:p>
            <a:pPr defTabSz="912114"/>
            <a:r>
              <a:rPr lang="en-US" sz="1795" dirty="0">
                <a:solidFill>
                  <a:prstClr val="black"/>
                </a:solidFill>
                <a:latin typeface="Calibri" panose="020F0502020204030204"/>
              </a:rPr>
              <a:t>3 x 3 x 256</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384 filters</a:t>
            </a:r>
          </a:p>
        </p:txBody>
      </p:sp>
      <p:sp>
        <p:nvSpPr>
          <p:cNvPr id="15" name="TextBox 14"/>
          <p:cNvSpPr txBox="1"/>
          <p:nvPr/>
        </p:nvSpPr>
        <p:spPr>
          <a:xfrm>
            <a:off x="4805001" y="5083563"/>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4</a:t>
            </a:r>
          </a:p>
          <a:p>
            <a:pPr defTabSz="912114"/>
            <a:r>
              <a:rPr lang="en-US" sz="1795" dirty="0">
                <a:solidFill>
                  <a:prstClr val="black"/>
                </a:solidFill>
                <a:latin typeface="Calibri" panose="020F0502020204030204"/>
              </a:rPr>
              <a:t>3 x 3 x 192</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384 filters</a:t>
            </a:r>
          </a:p>
        </p:txBody>
      </p:sp>
      <p:sp>
        <p:nvSpPr>
          <p:cNvPr id="16" name="TextBox 15"/>
          <p:cNvSpPr txBox="1"/>
          <p:nvPr/>
        </p:nvSpPr>
        <p:spPr>
          <a:xfrm>
            <a:off x="6280855" y="5069049"/>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4</a:t>
            </a:r>
          </a:p>
          <a:p>
            <a:pPr defTabSz="912114"/>
            <a:r>
              <a:rPr lang="en-US" sz="1795" dirty="0">
                <a:solidFill>
                  <a:prstClr val="black"/>
                </a:solidFill>
                <a:latin typeface="Calibri" panose="020F0502020204030204"/>
              </a:rPr>
              <a:t>3 x 3 x 192</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256 filters</a:t>
            </a:r>
          </a:p>
        </p:txBody>
      </p:sp>
      <p:sp>
        <p:nvSpPr>
          <p:cNvPr id="3" name="Rectangle 2"/>
          <p:cNvSpPr/>
          <p:nvPr/>
        </p:nvSpPr>
        <p:spPr>
          <a:xfrm>
            <a:off x="2491713" y="5349987"/>
            <a:ext cx="431050" cy="36857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17" name="Rectangle 16"/>
          <p:cNvSpPr/>
          <p:nvPr/>
        </p:nvSpPr>
        <p:spPr>
          <a:xfrm>
            <a:off x="1513000" y="4352533"/>
            <a:ext cx="431050" cy="3685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4" name="TextBox 3"/>
          <p:cNvSpPr txBox="1"/>
          <p:nvPr/>
        </p:nvSpPr>
        <p:spPr>
          <a:xfrm>
            <a:off x="2630061" y="4994438"/>
            <a:ext cx="601519" cy="368394"/>
          </a:xfrm>
          <a:prstGeom prst="rect">
            <a:avLst/>
          </a:prstGeom>
          <a:noFill/>
        </p:spPr>
        <p:txBody>
          <a:bodyPr wrap="square" rtlCol="0">
            <a:spAutoFit/>
          </a:bodyPr>
          <a:lstStyle/>
          <a:p>
            <a:pPr defTabSz="912114"/>
            <a:r>
              <a:rPr lang="en-US" sz="1795" dirty="0">
                <a:solidFill>
                  <a:srgbClr val="FF0000"/>
                </a:solidFill>
                <a:latin typeface="Calibri" panose="020F0502020204030204"/>
              </a:rPr>
              <a:t>Eh?</a:t>
            </a:r>
          </a:p>
        </p:txBody>
      </p:sp>
      <p:sp>
        <p:nvSpPr>
          <p:cNvPr id="18" name="Rectangle 17"/>
          <p:cNvSpPr/>
          <p:nvPr/>
        </p:nvSpPr>
        <p:spPr>
          <a:xfrm>
            <a:off x="5464810" y="5362832"/>
            <a:ext cx="488154" cy="36884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19" name="Rectangle 18"/>
          <p:cNvSpPr/>
          <p:nvPr/>
        </p:nvSpPr>
        <p:spPr>
          <a:xfrm>
            <a:off x="615239" y="5911998"/>
            <a:ext cx="488154" cy="368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0" name="Rectangle 19"/>
          <p:cNvSpPr/>
          <p:nvPr/>
        </p:nvSpPr>
        <p:spPr>
          <a:xfrm>
            <a:off x="3355898" y="5880960"/>
            <a:ext cx="488154" cy="368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1" name="TextBox 20"/>
          <p:cNvSpPr txBox="1"/>
          <p:nvPr/>
        </p:nvSpPr>
        <p:spPr>
          <a:xfrm>
            <a:off x="3316363" y="6249803"/>
            <a:ext cx="3034830" cy="368394"/>
          </a:xfrm>
          <a:prstGeom prst="rect">
            <a:avLst/>
          </a:prstGeom>
          <a:noFill/>
        </p:spPr>
        <p:txBody>
          <a:bodyPr wrap="square" rtlCol="0">
            <a:spAutoFit/>
          </a:bodyPr>
          <a:lstStyle/>
          <a:p>
            <a:pPr defTabSz="912114"/>
            <a:r>
              <a:rPr lang="en-US" sz="1795" dirty="0">
                <a:solidFill>
                  <a:srgbClr val="FF0000"/>
                </a:solidFill>
                <a:latin typeface="Calibri" panose="020F0502020204030204"/>
              </a:rPr>
              <a:t>Eh? Shouldn’t these be equal?</a:t>
            </a:r>
          </a:p>
        </p:txBody>
      </p:sp>
      <p:sp>
        <p:nvSpPr>
          <p:cNvPr id="22" name="Rectangle 21"/>
          <p:cNvSpPr/>
          <p:nvPr/>
        </p:nvSpPr>
        <p:spPr>
          <a:xfrm>
            <a:off x="4391386" y="3634747"/>
            <a:ext cx="488154" cy="368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3" name="Rectangle 22"/>
          <p:cNvSpPr/>
          <p:nvPr/>
        </p:nvSpPr>
        <p:spPr>
          <a:xfrm>
            <a:off x="1563028" y="2914129"/>
            <a:ext cx="998547" cy="78143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4" name="Rectangle 23"/>
          <p:cNvSpPr/>
          <p:nvPr/>
        </p:nvSpPr>
        <p:spPr>
          <a:xfrm>
            <a:off x="4467090" y="2974109"/>
            <a:ext cx="959180" cy="605834"/>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224729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5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4" grpId="0"/>
      <p:bldP spid="15" grpId="0"/>
      <p:bldP spid="16" grpId="0"/>
      <p:bldP spid="3" grpId="0" animBg="1"/>
      <p:bldP spid="17" grpId="0" animBg="1"/>
      <p:bldP spid="4" grpId="0"/>
      <p:bldP spid="18" grpId="0" animBg="1"/>
      <p:bldP spid="19" grpId="0" animBg="1"/>
      <p:bldP spid="20" grpId="0" animBg="1"/>
      <p:bldP spid="21" grpId="0"/>
      <p:bldP spid="22" grpId="0" animBg="1"/>
      <p:bldP spid="23" grpId="0" animBg="1"/>
      <p:bldP spid="24" grpId="0" animBg="1"/>
    </p:bldLst>
  </p:timing>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10064" y="-87690"/>
            <a:ext cx="7866669" cy="1322196"/>
          </a:xfrm>
        </p:spPr>
        <p:txBody>
          <a:bodyPr/>
          <a:lstStyle/>
          <a:p>
            <a:r>
              <a:rPr lang="en-US" dirty="0" err="1"/>
              <a:t>AlexNet</a:t>
            </a:r>
            <a:r>
              <a:rPr lang="en-US" dirty="0"/>
              <a:t> diagram (</a:t>
            </a:r>
            <a:r>
              <a:rPr lang="en-US" dirty="0" err="1"/>
              <a:t>unsimplified</a:t>
            </a:r>
            <a:r>
              <a:rPr lang="en-US" dirty="0"/>
              <a:t>)</a:t>
            </a:r>
          </a:p>
        </p:txBody>
      </p:sp>
      <p:pic>
        <p:nvPicPr>
          <p:cNvPr id="5" name="Content Placeholder 4"/>
          <p:cNvPicPr>
            <a:picLocks noGrp="1" noChangeAspect="1"/>
          </p:cNvPicPr>
          <p:nvPr>
            <p:ph idx="1"/>
          </p:nvPr>
        </p:nvPicPr>
        <p:blipFill rotWithShape="1">
          <a:blip r:embed="rId3">
            <a:extLst>
              <a:ext uri="{28A0092B-C50C-407E-A947-70E740481C1C}">
                <a14:useLocalDpi xmlns:a14="http://schemas.microsoft.com/office/drawing/2010/main" val="0"/>
              </a:ext>
            </a:extLst>
          </a:blip>
          <a:srcRect r="1675"/>
          <a:stretch/>
        </p:blipFill>
        <p:spPr>
          <a:xfrm>
            <a:off x="257332" y="2343700"/>
            <a:ext cx="8875057" cy="2945424"/>
          </a:xfrm>
        </p:spPr>
      </p:pic>
      <p:sp>
        <p:nvSpPr>
          <p:cNvPr id="8" name="TextBox 7"/>
          <p:cNvSpPr txBox="1"/>
          <p:nvPr/>
        </p:nvSpPr>
        <p:spPr>
          <a:xfrm>
            <a:off x="197569" y="3816413"/>
            <a:ext cx="265656" cy="168847"/>
          </a:xfrm>
          <a:prstGeom prst="rect">
            <a:avLst/>
          </a:prstGeom>
          <a:solidFill>
            <a:schemeClr val="bg1"/>
          </a:solidFill>
        </p:spPr>
        <p:txBody>
          <a:bodyPr wrap="square" lIns="0" tIns="0" rIns="0" bIns="0" rtlCol="0">
            <a:spAutoFit/>
          </a:bodyPr>
          <a:lstStyle/>
          <a:p>
            <a:pPr defTabSz="912114"/>
            <a:r>
              <a:rPr lang="en-US" sz="1097" dirty="0">
                <a:solidFill>
                  <a:prstClr val="black"/>
                </a:solidFill>
                <a:latin typeface="Calibri" panose="020F0502020204030204"/>
              </a:rPr>
              <a:t>227</a:t>
            </a:r>
          </a:p>
        </p:txBody>
      </p:sp>
      <p:sp>
        <p:nvSpPr>
          <p:cNvPr id="9" name="TextBox 8"/>
          <p:cNvSpPr txBox="1"/>
          <p:nvPr/>
        </p:nvSpPr>
        <p:spPr>
          <a:xfrm>
            <a:off x="163624" y="4721111"/>
            <a:ext cx="265656" cy="168847"/>
          </a:xfrm>
          <a:prstGeom prst="rect">
            <a:avLst/>
          </a:prstGeom>
          <a:solidFill>
            <a:schemeClr val="bg1"/>
          </a:solidFill>
        </p:spPr>
        <p:txBody>
          <a:bodyPr wrap="square" lIns="0" tIns="0" rIns="0" bIns="0" rtlCol="0">
            <a:spAutoFit/>
          </a:bodyPr>
          <a:lstStyle/>
          <a:p>
            <a:pPr defTabSz="912114"/>
            <a:r>
              <a:rPr lang="en-US" sz="1097" dirty="0">
                <a:solidFill>
                  <a:prstClr val="black"/>
                </a:solidFill>
                <a:latin typeface="Calibri" panose="020F0502020204030204"/>
              </a:rPr>
              <a:t>227</a:t>
            </a:r>
          </a:p>
        </p:txBody>
      </p:sp>
      <p:sp>
        <p:nvSpPr>
          <p:cNvPr id="7" name="TextBox 6"/>
          <p:cNvSpPr txBox="1"/>
          <p:nvPr/>
        </p:nvSpPr>
        <p:spPr>
          <a:xfrm>
            <a:off x="2129382" y="1078629"/>
            <a:ext cx="4997685" cy="1074482"/>
          </a:xfrm>
          <a:prstGeom prst="rect">
            <a:avLst/>
          </a:prstGeom>
          <a:noFill/>
        </p:spPr>
        <p:txBody>
          <a:bodyPr wrap="square" rtlCol="0">
            <a:spAutoFit/>
          </a:bodyPr>
          <a:lstStyle/>
          <a:p>
            <a:pPr defTabSz="912114"/>
            <a:r>
              <a:rPr lang="en-US" sz="3192" dirty="0">
                <a:solidFill>
                  <a:prstClr val="black"/>
                </a:solidFill>
                <a:latin typeface="Calibri" panose="020F0502020204030204"/>
              </a:rPr>
              <a:t>Not enough memory for all the weights – use two GPUs! </a:t>
            </a:r>
          </a:p>
        </p:txBody>
      </p:sp>
      <p:sp>
        <p:nvSpPr>
          <p:cNvPr id="10" name="TextBox 9"/>
          <p:cNvSpPr txBox="1"/>
          <p:nvPr/>
        </p:nvSpPr>
        <p:spPr>
          <a:xfrm>
            <a:off x="6847767" y="8709"/>
            <a:ext cx="2399739" cy="368394"/>
          </a:xfrm>
          <a:prstGeom prst="rect">
            <a:avLst/>
          </a:prstGeom>
          <a:noFill/>
        </p:spPr>
        <p:txBody>
          <a:bodyPr wrap="square" rtlCol="0">
            <a:spAutoFit/>
          </a:bodyPr>
          <a:lstStyle/>
          <a:p>
            <a:pPr defTabSz="912114"/>
            <a:r>
              <a:rPr lang="en-US" sz="1795" dirty="0">
                <a:solidFill>
                  <a:prstClr val="black">
                    <a:lumMod val="50000"/>
                    <a:lumOff val="50000"/>
                  </a:prstClr>
                </a:solidFill>
                <a:latin typeface="Calibri" panose="020F0502020204030204"/>
              </a:rPr>
              <a:t>[</a:t>
            </a:r>
            <a:r>
              <a:rPr lang="en-US" sz="1795" dirty="0" err="1">
                <a:solidFill>
                  <a:prstClr val="black">
                    <a:lumMod val="50000"/>
                    <a:lumOff val="50000"/>
                  </a:prstClr>
                </a:solidFill>
                <a:latin typeface="Calibri" panose="020F0502020204030204"/>
              </a:rPr>
              <a:t>Krizhevsky</a:t>
            </a:r>
            <a:r>
              <a:rPr lang="en-US" sz="1795" dirty="0">
                <a:solidFill>
                  <a:prstClr val="black">
                    <a:lumMod val="50000"/>
                    <a:lumOff val="50000"/>
                  </a:prstClr>
                </a:solidFill>
                <a:latin typeface="Calibri" panose="020F0502020204030204"/>
              </a:rPr>
              <a:t> et al. 2012]</a:t>
            </a:r>
          </a:p>
        </p:txBody>
      </p:sp>
      <p:sp>
        <p:nvSpPr>
          <p:cNvPr id="13" name="Rectangle 12"/>
          <p:cNvSpPr/>
          <p:nvPr/>
        </p:nvSpPr>
        <p:spPr>
          <a:xfrm>
            <a:off x="936185" y="2402766"/>
            <a:ext cx="7758907" cy="957235"/>
          </a:xfrm>
          <a:prstGeom prst="rect">
            <a:avLst/>
          </a:prstGeom>
          <a:solidFill>
            <a:srgbClr val="4472C4">
              <a:alpha val="1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4389" dirty="0">
                <a:ln>
                  <a:solidFill>
                    <a:prstClr val="black"/>
                  </a:solidFill>
                </a:ln>
                <a:solidFill>
                  <a:prstClr val="white"/>
                </a:solidFill>
                <a:latin typeface="Calibri" panose="020F0502020204030204"/>
              </a:rPr>
              <a:t>GPU 1</a:t>
            </a:r>
          </a:p>
        </p:txBody>
      </p:sp>
      <p:sp>
        <p:nvSpPr>
          <p:cNvPr id="14" name="Rectangle 13"/>
          <p:cNvSpPr/>
          <p:nvPr/>
        </p:nvSpPr>
        <p:spPr>
          <a:xfrm>
            <a:off x="936185" y="3395950"/>
            <a:ext cx="7758907" cy="1893173"/>
          </a:xfrm>
          <a:prstGeom prst="rect">
            <a:avLst/>
          </a:prstGeom>
          <a:solidFill>
            <a:srgbClr val="4472C4">
              <a:alpha val="1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4389" dirty="0">
                <a:ln>
                  <a:solidFill>
                    <a:prstClr val="black"/>
                  </a:solidFill>
                </a:ln>
                <a:solidFill>
                  <a:prstClr val="white"/>
                </a:solidFill>
                <a:latin typeface="Calibri" panose="020F0502020204030204"/>
              </a:rPr>
              <a:t>GPU 2</a:t>
            </a:r>
          </a:p>
        </p:txBody>
      </p:sp>
    </p:spTree>
    <p:extLst>
      <p:ext uri="{BB962C8B-B14F-4D97-AF65-F5344CB8AC3E}">
        <p14:creationId xmlns:p14="http://schemas.microsoft.com/office/powerpoint/2010/main" val="3352436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animBg="1"/>
      <p:bldP spid="14"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37844339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422328438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62B9364-71B5-4B38-B8EA-F19DA8F6DF0E}"/>
              </a:ext>
            </a:extLst>
          </p:cNvPr>
          <p:cNvSpPr>
            <a:spLocks noGrp="1"/>
          </p:cNvSpPr>
          <p:nvPr>
            <p:ph idx="1"/>
          </p:nvPr>
        </p:nvSpPr>
        <p:spPr>
          <a:xfrm>
            <a:off x="312184" y="326275"/>
            <a:ext cx="8415989" cy="6616392"/>
          </a:xfrm>
        </p:spPr>
        <p:txBody>
          <a:bodyPr>
            <a:normAutofit/>
          </a:bodyPr>
          <a:lstStyle/>
          <a:p>
            <a:pPr marL="0" indent="0" fontAlgn="ctr">
              <a:buNone/>
            </a:pPr>
            <a:r>
              <a:rPr lang="en-US" i="1" dirty="0"/>
              <a:t>Wait, why isn’t it called a correlation neural network?</a:t>
            </a:r>
          </a:p>
          <a:p>
            <a:pPr marL="0" indent="0" fontAlgn="ctr">
              <a:buNone/>
            </a:pPr>
            <a:endParaRPr lang="en-US" dirty="0"/>
          </a:p>
          <a:p>
            <a:pPr marL="0" indent="0" fontAlgn="ctr">
              <a:buNone/>
            </a:pPr>
            <a:r>
              <a:rPr lang="en-US" dirty="0"/>
              <a:t>It could be.</a:t>
            </a:r>
          </a:p>
          <a:p>
            <a:pPr marL="0" indent="0" fontAlgn="ctr">
              <a:buNone/>
            </a:pPr>
            <a:r>
              <a:rPr lang="en-US" dirty="0"/>
              <a:t>Deep learning libraries actually implement correlation.</a:t>
            </a:r>
          </a:p>
          <a:p>
            <a:pPr marL="0" indent="0" fontAlgn="ctr">
              <a:buNone/>
            </a:pPr>
            <a:endParaRPr lang="en-US" i="1" dirty="0"/>
          </a:p>
          <a:p>
            <a:pPr marL="0" indent="0" fontAlgn="ctr">
              <a:buNone/>
            </a:pPr>
            <a:r>
              <a:rPr lang="en-US" dirty="0"/>
              <a:t>Correlation relates to convolution via a 180deg rotation of the kernel. When we </a:t>
            </a:r>
            <a:r>
              <a:rPr lang="en-US" i="1" dirty="0"/>
              <a:t>learn</a:t>
            </a:r>
            <a:r>
              <a:rPr lang="en-US" dirty="0"/>
              <a:t> kernels, we could easily learn them flipped.</a:t>
            </a:r>
          </a:p>
          <a:p>
            <a:pPr marL="0" indent="0" fontAlgn="ctr">
              <a:buNone/>
            </a:pPr>
            <a:endParaRPr lang="en-US" dirty="0"/>
          </a:p>
          <a:p>
            <a:pPr marL="0" indent="0" fontAlgn="ctr">
              <a:buNone/>
            </a:pPr>
            <a:r>
              <a:rPr lang="en-US" dirty="0"/>
              <a:t>Associative property of convolution ends up not being important to our application, so we just ignore it.</a:t>
            </a:r>
          </a:p>
          <a:p>
            <a:pPr marL="0" indent="0" fontAlgn="ctr">
              <a:buNone/>
            </a:pPr>
            <a:endParaRPr lang="en-US" dirty="0"/>
          </a:p>
          <a:p>
            <a:pPr marL="0" indent="0" fontAlgn="ctr">
              <a:buNone/>
            </a:pPr>
            <a:r>
              <a:rPr lang="en-US" dirty="0">
                <a:solidFill>
                  <a:schemeClr val="bg1">
                    <a:lumMod val="50000"/>
                  </a:schemeClr>
                </a:solidFill>
              </a:rPr>
              <a:t>[p.323, Goodfellow]</a:t>
            </a:r>
          </a:p>
          <a:p>
            <a:pPr marL="0" indent="0" fontAlgn="ctr">
              <a:buNone/>
            </a:pPr>
            <a:endParaRPr lang="en-US" dirty="0"/>
          </a:p>
          <a:p>
            <a:pPr marL="0" indent="0" fontAlgn="ctr">
              <a:buNone/>
            </a:pPr>
            <a:endParaRPr lang="en-US" dirty="0"/>
          </a:p>
          <a:p>
            <a:endParaRPr lang="en-US" dirty="0"/>
          </a:p>
        </p:txBody>
      </p:sp>
    </p:spTree>
    <p:extLst>
      <p:ext uri="{BB962C8B-B14F-4D97-AF65-F5344CB8AC3E}">
        <p14:creationId xmlns:p14="http://schemas.microsoft.com/office/powerpoint/2010/main" val="29555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fade">
                                      <p:cBhvr>
                                        <p:cTn id="22" dur="500"/>
                                        <p:tgtEl>
                                          <p:spTgt spid="5">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animEffect transition="in" filter="fade">
                                      <p:cBhvr>
                                        <p:cTn id="2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Phew!</a:t>
            </a:r>
          </a:p>
        </p:txBody>
      </p:sp>
      <p:sp>
        <p:nvSpPr>
          <p:cNvPr id="3" name="Content Placeholder 2"/>
          <p:cNvSpPr>
            <a:spLocks noGrp="1"/>
          </p:cNvSpPr>
          <p:nvPr>
            <p:ph idx="1"/>
          </p:nvPr>
        </p:nvSpPr>
        <p:spPr/>
        <p:txBody>
          <a:bodyPr/>
          <a:lstStyle/>
          <a:p>
            <a:pPr marL="0" indent="0">
              <a:buNone/>
            </a:pPr>
            <a:r>
              <a:rPr lang="en-US" dirty="0"/>
              <a:t>Monday:</a:t>
            </a:r>
          </a:p>
          <a:p>
            <a:pPr marL="0" indent="0">
              <a:buNone/>
            </a:pPr>
            <a:r>
              <a:rPr lang="en-US" dirty="0"/>
              <a:t>How to Train your </a:t>
            </a:r>
            <a:r>
              <a:rPr lang="en-US" strike="sngStrike" dirty="0"/>
              <a:t>Dragon</a:t>
            </a:r>
            <a:r>
              <a:rPr lang="en-US" dirty="0"/>
              <a:t> Network</a:t>
            </a:r>
          </a:p>
          <a:p>
            <a:endParaRPr lang="en-US" dirty="0"/>
          </a:p>
          <a:p>
            <a:pPr marL="0" indent="0">
              <a:buNone/>
            </a:pPr>
            <a:r>
              <a:rPr lang="en-US" dirty="0"/>
              <a:t>Project 4: Out Friday</a:t>
            </a:r>
          </a:p>
          <a:p>
            <a:pPr>
              <a:buFontTx/>
              <a:buChar char="-"/>
            </a:pPr>
            <a:r>
              <a:rPr lang="en-US" dirty="0"/>
              <a:t>Questions</a:t>
            </a:r>
          </a:p>
          <a:p>
            <a:pPr>
              <a:buFontTx/>
              <a:buChar char="-"/>
            </a:pPr>
            <a:r>
              <a:rPr lang="en-US" dirty="0"/>
              <a:t>Code part 1</a:t>
            </a:r>
          </a:p>
          <a:p>
            <a:pPr marL="0" indent="0">
              <a:buNone/>
            </a:pPr>
            <a:r>
              <a:rPr lang="en-US" dirty="0"/>
              <a:t>Due 15</a:t>
            </a:r>
            <a:r>
              <a:rPr lang="en-US" baseline="30000" dirty="0"/>
              <a:t>th</a:t>
            </a:r>
            <a:r>
              <a:rPr lang="en-US" dirty="0"/>
              <a:t>.</a:t>
            </a:r>
          </a:p>
        </p:txBody>
      </p:sp>
    </p:spTree>
    <p:extLst>
      <p:ext uri="{BB962C8B-B14F-4D97-AF65-F5344CB8AC3E}">
        <p14:creationId xmlns:p14="http://schemas.microsoft.com/office/powerpoint/2010/main" val="213742668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B424F-B6A1-4832-B044-70E3DEED04DD}"/>
              </a:ext>
            </a:extLst>
          </p:cNvPr>
          <p:cNvSpPr>
            <a:spLocks noGrp="1"/>
          </p:cNvSpPr>
          <p:nvPr>
            <p:ph type="title"/>
          </p:nvPr>
        </p:nvSpPr>
        <p:spPr/>
        <p:txBody>
          <a:bodyPr/>
          <a:lstStyle/>
          <a:p>
            <a:r>
              <a:rPr lang="en-US" dirty="0"/>
              <a:t>More </a:t>
            </a:r>
            <a:r>
              <a:rPr lang="en-US" dirty="0" err="1"/>
              <a:t>ConvNet</a:t>
            </a:r>
            <a:r>
              <a:rPr lang="en-US" dirty="0"/>
              <a:t> explanations</a:t>
            </a:r>
          </a:p>
        </p:txBody>
      </p:sp>
      <p:sp>
        <p:nvSpPr>
          <p:cNvPr id="3" name="Content Placeholder 2">
            <a:extLst>
              <a:ext uri="{FF2B5EF4-FFF2-40B4-BE49-F238E27FC236}">
                <a16:creationId xmlns:a16="http://schemas.microsoft.com/office/drawing/2014/main" id="{2B82D60C-758E-401A-B3A3-7AB9066762AC}"/>
              </a:ext>
            </a:extLst>
          </p:cNvPr>
          <p:cNvSpPr>
            <a:spLocks noGrp="1"/>
          </p:cNvSpPr>
          <p:nvPr>
            <p:ph idx="1"/>
          </p:nvPr>
        </p:nvSpPr>
        <p:spPr/>
        <p:txBody>
          <a:bodyPr/>
          <a:lstStyle/>
          <a:p>
            <a:r>
              <a:rPr lang="en-US" dirty="0">
                <a:hlinkClick r:id="rId2"/>
              </a:rPr>
              <a:t>https://ujjwalkarn.me/2016/08/11/intuitive-explanation-convnets/</a:t>
            </a:r>
            <a:endParaRPr lang="en-US" dirty="0"/>
          </a:p>
          <a:p>
            <a:endParaRPr lang="en-US" dirty="0"/>
          </a:p>
        </p:txBody>
      </p:sp>
    </p:spTree>
    <p:extLst>
      <p:ext uri="{BB962C8B-B14F-4D97-AF65-F5344CB8AC3E}">
        <p14:creationId xmlns:p14="http://schemas.microsoft.com/office/powerpoint/2010/main" val="33940001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8629</TotalTime>
  <Words>5514</Words>
  <Application>Microsoft Office PowerPoint</Application>
  <PresentationFormat>On-screen Show (4:3)</PresentationFormat>
  <Paragraphs>980</Paragraphs>
  <Slides>173</Slides>
  <Notes>49</Notes>
  <HiddenSlides>33</HiddenSlides>
  <MMClips>0</MMClips>
  <ScaleCrop>false</ScaleCrop>
  <HeadingPairs>
    <vt:vector size="8" baseType="variant">
      <vt:variant>
        <vt:lpstr>Fonts Used</vt:lpstr>
      </vt:variant>
      <vt:variant>
        <vt:i4>6</vt:i4>
      </vt:variant>
      <vt:variant>
        <vt:lpstr>Theme</vt:lpstr>
      </vt:variant>
      <vt:variant>
        <vt:i4>5</vt:i4>
      </vt:variant>
      <vt:variant>
        <vt:lpstr>Embedded OLE Servers</vt:lpstr>
      </vt:variant>
      <vt:variant>
        <vt:i4>2</vt:i4>
      </vt:variant>
      <vt:variant>
        <vt:lpstr>Slide Titles</vt:lpstr>
      </vt:variant>
      <vt:variant>
        <vt:i4>173</vt:i4>
      </vt:variant>
    </vt:vector>
  </HeadingPairs>
  <TitlesOfParts>
    <vt:vector size="186" baseType="lpstr">
      <vt:lpstr>Arial</vt:lpstr>
      <vt:lpstr>Calibri</vt:lpstr>
      <vt:lpstr>Calibri Light</vt:lpstr>
      <vt:lpstr>Cambria Math</vt:lpstr>
      <vt:lpstr>Futura Bk BT</vt:lpstr>
      <vt:lpstr>Segoe Script</vt:lpstr>
      <vt:lpstr>Office Theme</vt:lpstr>
      <vt:lpstr>9_Office Theme</vt:lpstr>
      <vt:lpstr>2_Office Theme</vt:lpstr>
      <vt:lpstr>3_Office Theme</vt:lpstr>
      <vt:lpstr>Standard</vt:lpstr>
      <vt:lpstr>Image</vt:lpstr>
      <vt:lpstr>Equation</vt:lpstr>
      <vt:lpstr>PowerPoint Presentation</vt:lpstr>
      <vt:lpstr>PowerPoint Presentation</vt:lpstr>
      <vt:lpstr>!!! Warning !!!</vt:lpstr>
      <vt:lpstr>Gartner Hype Cycle</vt:lpstr>
      <vt:lpstr>PowerPoint Presentation</vt:lpstr>
      <vt:lpstr>Rocket AI</vt:lpstr>
      <vt:lpstr>Rocket AI</vt:lpstr>
      <vt:lpstr>Rocket AI</vt:lpstr>
      <vt:lpstr>PowerPoint Presentation</vt:lpstr>
      <vt:lpstr>PowerPoint Presentation</vt:lpstr>
      <vt:lpstr>PowerPoint Presentation</vt:lpstr>
      <vt:lpstr>PowerPoint Presentation</vt:lpstr>
      <vt:lpstr>So far…</vt:lpstr>
      <vt:lpstr>PowerPoint Presentation</vt:lpstr>
      <vt:lpstr>Well, what do we have?</vt:lpstr>
      <vt:lpstr>But it’s still not that good…</vt:lpstr>
      <vt:lpstr>But it’s still not that good…</vt:lpstr>
      <vt:lpstr>The limits of learning?</vt:lpstr>
      <vt:lpstr>PowerPoint Presentation</vt:lpstr>
      <vt:lpstr>No free lunch theorem</vt:lpstr>
      <vt:lpstr>No free lunch theorem for ML</vt:lpstr>
      <vt:lpstr>OK, well, let’s give up. Class over.</vt:lpstr>
      <vt:lpstr>But…didn’t we just do that?</vt:lpstr>
      <vt:lpstr>Linear spaces - separability</vt:lpstr>
      <vt:lpstr>Non-linear spaces - separability</vt:lpstr>
      <vt:lpstr>Non-linear spaces - separability</vt:lpstr>
      <vt:lpstr>Curse of Dimensionality</vt:lpstr>
      <vt:lpstr>Curse of Dimensionality</vt:lpstr>
      <vt:lpstr>Related: Manifold Learning</vt:lpstr>
      <vt:lpstr>Local constancy / smoothness of feature space</vt:lpstr>
      <vt:lpstr>Local constancy / smoothness of feature space</vt:lpstr>
      <vt:lpstr>More specialization?</vt:lpstr>
      <vt:lpstr>PowerPoint Presentation</vt:lpstr>
      <vt:lpstr>Wouldn’t it be great if we could…</vt:lpstr>
      <vt:lpstr>Well if we can do that, then what about…</vt:lpstr>
      <vt:lpstr>Goals</vt:lpstr>
      <vt:lpstr>Example</vt:lpstr>
      <vt:lpstr>Example</vt:lpstr>
      <vt:lpstr>Non-linear spaces - separability</vt:lpstr>
      <vt:lpstr>Goals</vt:lpstr>
      <vt:lpstr>Reminder: Viola Jones Face Detector</vt:lpstr>
      <vt:lpstr>Viola Jones</vt:lpstr>
      <vt:lpstr>Neural Networks</vt:lpstr>
      <vt:lpstr>Neural Networks</vt:lpstr>
      <vt:lpstr>Binary classifying an image</vt:lpstr>
      <vt:lpstr>Neural Networks - multiclass</vt:lpstr>
      <vt:lpstr>Multi-class classifying an image</vt:lpstr>
      <vt:lpstr>Bias convenience</vt:lpstr>
      <vt:lpstr>PowerPoint Presentation</vt:lpstr>
      <vt:lpstr>Composition</vt:lpstr>
      <vt:lpstr>Composition</vt:lpstr>
      <vt:lpstr>Composition</vt:lpstr>
      <vt:lpstr>Composition</vt:lpstr>
      <vt:lpstr>Problem 1 with all linear functions</vt:lpstr>
      <vt:lpstr>Problem 2 with all linear functions</vt:lpstr>
      <vt:lpstr>Problem 2 with all linear functions</vt:lpstr>
      <vt:lpstr>Let’s introduce non-linearities </vt:lpstr>
      <vt:lpstr>Universality</vt:lpstr>
      <vt:lpstr>Perceptron model</vt:lpstr>
      <vt:lpstr>PowerPoint Presentation</vt:lpstr>
      <vt:lpstr>PowerPoint Presentation</vt:lpstr>
      <vt:lpstr>Multi-layer perceptron (MLP)</vt:lpstr>
      <vt:lpstr>PowerPoint Presentation</vt:lpstr>
      <vt:lpstr>PowerPoint Presentation</vt:lpstr>
      <vt:lpstr>PowerPoint Presentation</vt:lpstr>
      <vt:lpstr>PowerPoint Presentation</vt:lpstr>
      <vt:lpstr>PowerPoint Presentation</vt:lpstr>
      <vt:lpstr>Activation functions: Rectified Linear Unit</vt:lpstr>
      <vt:lpstr>PowerPoint Presentation</vt:lpstr>
      <vt:lpstr>PowerPoint Presentation</vt:lpstr>
      <vt:lpstr>Goals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Motivation</vt:lpstr>
      <vt:lpstr>PowerPoint Presentation</vt:lpstr>
      <vt:lpstr>PowerPoint Presentation</vt:lpstr>
      <vt:lpstr>Motivation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Stride = 1</vt:lpstr>
      <vt:lpstr>PowerPoint Presentation</vt:lpstr>
      <vt:lpstr>Stride = 3</vt:lpstr>
      <vt:lpstr>Stride = 3</vt:lpstr>
      <vt:lpstr>Stride = 3</vt:lpstr>
      <vt:lpstr>Stride = 3</vt:lpstr>
      <vt:lpstr>PowerPoint Presentation</vt:lpstr>
      <vt:lpstr>PowerPoint Presentation</vt:lpstr>
      <vt:lpstr>PowerPoint Presentation</vt:lpstr>
      <vt:lpstr>PowerPoint Presentation</vt:lpstr>
      <vt:lpstr>PowerPoint Presentation</vt:lpstr>
      <vt:lpstr>PowerPoint Presentation</vt:lpstr>
      <vt:lpstr>Pooling is similar to downsampling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DEMO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Think-Pair-Share</vt:lpstr>
      <vt:lpstr>PowerPoint Presentation</vt:lpstr>
      <vt:lpstr>Our connectomics diagram</vt:lpstr>
      <vt:lpstr>Reading  architecture  diagrams</vt:lpstr>
      <vt:lpstr>AlexNet diagram (simplified)</vt:lpstr>
      <vt:lpstr>AlexNet diagram (simplified)</vt:lpstr>
      <vt:lpstr>AlexNet diagram (unsimplified)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Phew!</vt:lpstr>
      <vt:lpstr>More ConvNet explanations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 Tompkin</cp:lastModifiedBy>
  <cp:revision>91</cp:revision>
  <dcterms:created xsi:type="dcterms:W3CDTF">2017-04-13T01:17:30Z</dcterms:created>
  <dcterms:modified xsi:type="dcterms:W3CDTF">2020-03-04T23:47:49Z</dcterms:modified>
</cp:coreProperties>
</file>