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791" r:id="rId2"/>
    <p:sldMasterId id="2147483815" r:id="rId3"/>
    <p:sldMasterId id="2147483827" r:id="rId4"/>
    <p:sldMasterId id="2147483840" r:id="rId5"/>
    <p:sldMasterId id="2147483854" r:id="rId6"/>
    <p:sldMasterId id="2147483880" r:id="rId7"/>
    <p:sldMasterId id="2147483893" r:id="rId8"/>
  </p:sldMasterIdLst>
  <p:notesMasterIdLst>
    <p:notesMasterId r:id="rId93"/>
  </p:notesMasterIdLst>
  <p:sldIdLst>
    <p:sldId id="1112" r:id="rId9"/>
    <p:sldId id="659" r:id="rId10"/>
    <p:sldId id="660" r:id="rId11"/>
    <p:sldId id="661" r:id="rId12"/>
    <p:sldId id="657" r:id="rId13"/>
    <p:sldId id="535" r:id="rId14"/>
    <p:sldId id="658" r:id="rId15"/>
    <p:sldId id="493" r:id="rId16"/>
    <p:sldId id="494" r:id="rId17"/>
    <p:sldId id="642" r:id="rId18"/>
    <p:sldId id="650" r:id="rId19"/>
    <p:sldId id="648" r:id="rId20"/>
    <p:sldId id="651" r:id="rId21"/>
    <p:sldId id="652" r:id="rId22"/>
    <p:sldId id="649" r:id="rId23"/>
    <p:sldId id="643" r:id="rId24"/>
    <p:sldId id="507" r:id="rId25"/>
    <p:sldId id="508" r:id="rId26"/>
    <p:sldId id="646" r:id="rId27"/>
    <p:sldId id="647" r:id="rId28"/>
    <p:sldId id="644" r:id="rId29"/>
    <p:sldId id="509" r:id="rId30"/>
    <p:sldId id="510" r:id="rId31"/>
    <p:sldId id="511" r:id="rId32"/>
    <p:sldId id="512" r:id="rId33"/>
    <p:sldId id="513" r:id="rId34"/>
    <p:sldId id="514" r:id="rId35"/>
    <p:sldId id="516" r:id="rId36"/>
    <p:sldId id="517" r:id="rId37"/>
    <p:sldId id="518" r:id="rId38"/>
    <p:sldId id="519" r:id="rId39"/>
    <p:sldId id="520" r:id="rId40"/>
    <p:sldId id="522" r:id="rId41"/>
    <p:sldId id="523" r:id="rId42"/>
    <p:sldId id="521" r:id="rId43"/>
    <p:sldId id="524" r:id="rId44"/>
    <p:sldId id="525" r:id="rId45"/>
    <p:sldId id="662" r:id="rId46"/>
    <p:sldId id="526" r:id="rId47"/>
    <p:sldId id="527" r:id="rId48"/>
    <p:sldId id="530" r:id="rId49"/>
    <p:sldId id="664" r:id="rId50"/>
    <p:sldId id="528" r:id="rId51"/>
    <p:sldId id="529" r:id="rId52"/>
    <p:sldId id="531" r:id="rId53"/>
    <p:sldId id="532" r:id="rId54"/>
    <p:sldId id="533" r:id="rId55"/>
    <p:sldId id="534" r:id="rId56"/>
    <p:sldId id="536" r:id="rId57"/>
    <p:sldId id="537" r:id="rId58"/>
    <p:sldId id="538" r:id="rId59"/>
    <p:sldId id="539" r:id="rId60"/>
    <p:sldId id="540" r:id="rId61"/>
    <p:sldId id="541" r:id="rId62"/>
    <p:sldId id="542" r:id="rId63"/>
    <p:sldId id="543" r:id="rId64"/>
    <p:sldId id="544" r:id="rId65"/>
    <p:sldId id="545" r:id="rId66"/>
    <p:sldId id="555" r:id="rId67"/>
    <p:sldId id="556" r:id="rId68"/>
    <p:sldId id="547" r:id="rId69"/>
    <p:sldId id="548" r:id="rId70"/>
    <p:sldId id="549" r:id="rId71"/>
    <p:sldId id="550" r:id="rId72"/>
    <p:sldId id="551" r:id="rId73"/>
    <p:sldId id="552" r:id="rId74"/>
    <p:sldId id="553" r:id="rId75"/>
    <p:sldId id="546" r:id="rId76"/>
    <p:sldId id="554" r:id="rId77"/>
    <p:sldId id="557" r:id="rId78"/>
    <p:sldId id="558" r:id="rId79"/>
    <p:sldId id="559" r:id="rId80"/>
    <p:sldId id="560" r:id="rId81"/>
    <p:sldId id="561" r:id="rId82"/>
    <p:sldId id="562" r:id="rId83"/>
    <p:sldId id="663" r:id="rId84"/>
    <p:sldId id="563" r:id="rId85"/>
    <p:sldId id="564" r:id="rId86"/>
    <p:sldId id="565" r:id="rId87"/>
    <p:sldId id="566" r:id="rId88"/>
    <p:sldId id="515" r:id="rId89"/>
    <p:sldId id="567" r:id="rId90"/>
    <p:sldId id="568" r:id="rId91"/>
    <p:sldId id="569" r:id="rId9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ADA347F-D69D-4248-981C-E18F433EA73E}">
          <p14:sldIdLst>
            <p14:sldId id="1112"/>
            <p14:sldId id="659"/>
            <p14:sldId id="660"/>
            <p14:sldId id="661"/>
          </p14:sldIdLst>
        </p14:section>
        <p14:section name="USL" id="{DCBAACBB-9C0C-48B6-BC0D-8ECC771D93A8}">
          <p14:sldIdLst>
            <p14:sldId id="657"/>
            <p14:sldId id="535"/>
            <p14:sldId id="658"/>
            <p14:sldId id="493"/>
            <p14:sldId id="494"/>
            <p14:sldId id="642"/>
            <p14:sldId id="650"/>
            <p14:sldId id="648"/>
            <p14:sldId id="651"/>
            <p14:sldId id="652"/>
            <p14:sldId id="649"/>
            <p14:sldId id="643"/>
          </p14:sldIdLst>
        </p14:section>
        <p14:section name="Dimensionality Reduction" id="{589CD0AB-6420-4751-82E8-A1E2A488DDE1}">
          <p14:sldIdLst>
            <p14:sldId id="507"/>
            <p14:sldId id="508"/>
            <p14:sldId id="646"/>
            <p14:sldId id="647"/>
            <p14:sldId id="644"/>
          </p14:sldIdLst>
        </p14:section>
        <p14:section name="Clustering" id="{5FD90D29-83C9-4837-B10D-5CD76E07CB33}">
          <p14:sldIdLst>
            <p14:sldId id="509"/>
            <p14:sldId id="510"/>
            <p14:sldId id="511"/>
            <p14:sldId id="512"/>
            <p14:sldId id="513"/>
            <p14:sldId id="514"/>
            <p14:sldId id="516"/>
            <p14:sldId id="517"/>
            <p14:sldId id="518"/>
            <p14:sldId id="519"/>
            <p14:sldId id="520"/>
          </p14:sldIdLst>
        </p14:section>
        <p14:section name="K-means" id="{06313550-1EE7-4DC3-B067-1966CA0CD9AD}">
          <p14:sldIdLst>
            <p14:sldId id="522"/>
            <p14:sldId id="523"/>
            <p14:sldId id="521"/>
            <p14:sldId id="524"/>
            <p14:sldId id="525"/>
            <p14:sldId id="662"/>
            <p14:sldId id="526"/>
            <p14:sldId id="527"/>
            <p14:sldId id="530"/>
            <p14:sldId id="664"/>
            <p14:sldId id="528"/>
            <p14:sldId id="529"/>
            <p14:sldId id="531"/>
            <p14:sldId id="532"/>
            <p14:sldId id="533"/>
            <p14:sldId id="534"/>
          </p14:sldIdLst>
        </p14:section>
        <p14:section name="Agglomerative Clustering" id="{0AD9E056-96B7-4B8D-A99F-D9B16444637C}">
          <p14:sldIdLst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</p14:sldIdLst>
        </p14:section>
        <p14:section name="Mean Shift" id="{5C2996E0-A6C4-499E-865D-0B5F3F3EA9A5}">
          <p14:sldIdLst>
            <p14:sldId id="544"/>
            <p14:sldId id="545"/>
            <p14:sldId id="555"/>
            <p14:sldId id="556"/>
            <p14:sldId id="547"/>
            <p14:sldId id="548"/>
            <p14:sldId id="549"/>
            <p14:sldId id="550"/>
            <p14:sldId id="551"/>
            <p14:sldId id="552"/>
            <p14:sldId id="553"/>
            <p14:sldId id="546"/>
            <p14:sldId id="554"/>
            <p14:sldId id="557"/>
            <p14:sldId id="558"/>
            <p14:sldId id="559"/>
            <p14:sldId id="560"/>
            <p14:sldId id="561"/>
            <p14:sldId id="562"/>
          </p14:sldIdLst>
        </p14:section>
        <p14:section name="Spectral Clustering" id="{378443C8-C032-4362-860C-D9BD55E36B4F}">
          <p14:sldIdLst>
            <p14:sldId id="663"/>
            <p14:sldId id="563"/>
            <p14:sldId id="564"/>
            <p14:sldId id="565"/>
            <p14:sldId id="566"/>
            <p14:sldId id="515"/>
          </p14:sldIdLst>
        </p14:section>
        <p14:section name="Summary / what to use" id="{464E0CBF-D8A2-4C45-BB1A-FA29CDA942B6}">
          <p14:sldIdLst>
            <p14:sldId id="567"/>
            <p14:sldId id="568"/>
            <p14:sldId id="5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68799" autoAdjust="0"/>
  </p:normalViewPr>
  <p:slideViewPr>
    <p:cSldViewPr>
      <p:cViewPr varScale="1">
        <p:scale>
          <a:sx n="65" d="100"/>
          <a:sy n="65" d="100"/>
        </p:scale>
        <p:origin x="18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viewProps" Target="viewProp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lpubs.stanford.edu:8090/778/1/2006-13.pdf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99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4A139E-2B8D-4C2D-9508-34C126F8C6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465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4A139E-2B8D-4C2D-9508-34C126F8C6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738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4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43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30AC92-6758-48E2-AE83-8C7AFAC776BC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2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Faces: https://play.google.com/store/apps/details?id=ch.zhaw.facerecognition – “Face Recognition” Android app</a:t>
            </a:r>
          </a:p>
          <a:p>
            <a:r>
              <a:rPr lang="en-US" dirty="0"/>
              <a:t>Objects:</a:t>
            </a:r>
            <a:r>
              <a:rPr lang="en-US" baseline="0" dirty="0"/>
              <a:t> http://simon-mcav.blogspot.com/2014/09/revision-essay-in-50-minutes-object.html</a:t>
            </a:r>
            <a:endParaRPr lang="en-US" dirty="0"/>
          </a:p>
          <a:p>
            <a:r>
              <a:rPr lang="en-US" dirty="0"/>
              <a:t>Street gif: http://www.somatic.io/blog/imagenet-the-original-machine-learning-database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7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87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187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Thanks to Xavier Giro, https://www.slideshare.net/xavigiro/deep-learning-for-computer-vision-imagenet-challenge-upc-2016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011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https://blogs.nvidia.com/blog/2016/01/12/accelerating-ai-artificial-intelligence-gpus/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Alex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Krizhevsky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of the University of Toronto won the 2012 ImageNet computer image recognition competition.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8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95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https://www.quora.com/What-is-an-intuitive-explanation-for-PCA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358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 Face Database</a:t>
            </a:r>
          </a:p>
          <a:p>
            <a:r>
              <a:rPr lang="en-US" dirty="0"/>
              <a:t>http://rduin.nl/manual/PRTools_8.html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238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https://kausherald.wordpress.com/category/final-year-project/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29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~5,617,000 population in each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832E1C-58C9-4E86-ACD0-129D2E1469F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28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~5,617,000 population in each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DF9870B-0823-4DB5-A26B-18DBDBA242C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2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35F222D-BF63-4B93-ADA6-B30B496FE9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0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= number of clusters</a:t>
            </a:r>
          </a:p>
          <a:p>
            <a:r>
              <a:rPr lang="en-US" dirty="0"/>
              <a:t>N = number of data points</a:t>
            </a:r>
          </a:p>
          <a:p>
            <a:r>
              <a:rPr lang="en-US" dirty="0"/>
              <a:t>c = cluster center with index I</a:t>
            </a:r>
          </a:p>
          <a:p>
            <a:r>
              <a:rPr lang="en-US" dirty="0"/>
              <a:t>x = data point with index j</a:t>
            </a:r>
          </a:p>
          <a:p>
            <a:r>
              <a:rPr lang="en-US" dirty="0"/>
              <a:t>delta (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δ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)</a:t>
            </a:r>
            <a:r>
              <a:rPr lang="en-US" dirty="0"/>
              <a:t> = indicator variable which says whether x is assigned to c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73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74FE9A-4205-4056-AA2D-18E82993575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4213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7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 gave each pixel the mean intensity or mean color of its cluster --- this is basically just vector quantizing the image intensities/colors.  Notice that there is no requirement that clusters be spatially localized and they’re not.</a:t>
            </a:r>
          </a:p>
        </p:txBody>
      </p:sp>
    </p:spTree>
    <p:extLst>
      <p:ext uri="{BB962C8B-B14F-4D97-AF65-F5344CB8AC3E}">
        <p14:creationId xmlns:p14="http://schemas.microsoft.com/office/powerpoint/2010/main" val="335884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3392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Arthur, D.;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Vassilvitskii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, S. (2007).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"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k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-means++: the advantages of careful seeding"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 (PDF).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Proceedings of the eighteenth annual ACM-SIAM symposium on Discrete algorithms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. Society for Industrial and Applied Mathematics Philadelphia, PA, USA. pp. 1027–1035.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r>
              <a:rPr lang="en-US" dirty="0"/>
              <a:t>https://en.wikipedia.org/wiki/K-means%2B%2B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612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0B6613-50B4-4827-BDF8-3EA67A9848D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7057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Ultrametric</a:t>
            </a:r>
            <a:r>
              <a:rPr lang="en-US" baseline="0" dirty="0"/>
              <a:t> – stronger requirement than triangle inequality. Distance between two points must be at least a large as the distance of connecting those two points through any intermediate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07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FCD44F-904D-4BFE-BC8F-FAEA2221D26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446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ADD61F-991E-4E06-8980-BAD672B05C0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420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915A6F-B187-44B2-AC23-377D2AD0700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7166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F6D3D6-49C5-495F-86A1-F1FDFFA9BCC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5642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43F170-A7A2-4309-8DBC-FDBE3C5139B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580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5EEEB2-0DBB-4440-8EF3-4BF0C144B02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063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2D7848-9347-4ECF-A6D5-69C11CB8DB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8369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D864817-817D-4ECC-9B6B-3A80F9F9E79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9534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205F92-8727-416F-8D21-65805222102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2476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591C1C-A40E-4793-875E-0A38FC23188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7484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99E308-7A96-4278-9B9E-BA65D603EE7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575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FAB1BF7-061A-4045-A153-749BB01DA25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7037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977586-938B-4605-B64C-9877A27B314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0429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8B3C2A-1B36-4F39-B8E3-13AE8C68128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2983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2FD2B5-16BB-4C20-92CD-7323885EFFD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Clustering based on feature (LUV colors),</a:t>
            </a:r>
            <a:r>
              <a:rPr lang="en-US" altLang="en-US" baseline="0" dirty="0"/>
              <a:t> location (x y coordinates), and eliminating small clusters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3754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D82AE6-2A6D-4E1C-9BA9-760A7DB3C47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66269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26EBF1-C546-439D-864E-43BF3068D0B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8693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https://www.researchgate.net/publication/307879813_Mapping_Mcfaulds_Lake_%27Ring_of_Fire%27_crystalline_basement_architecture_in_Ontario_Canada_from_airborne_gravity_gradiometry_AGG_data_using_steerable_filter_and_normalized-cut_image_segmentation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89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96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30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5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98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8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3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4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0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63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436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70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6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39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007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9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916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094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59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13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754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AC31B-5D2B-4C02-914D-54EBBE554F1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E88E6-60F7-47EA-9E00-EA126B9CC5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322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8531-F8E0-4607-ADEF-F28F500F91A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7E887-D0C2-49BA-B9E7-B0B7D95FA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867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7372-E1B9-469A-8BD9-F5706E7B347B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86AF-B70E-4980-AACC-0EFDB9E9E5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870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7D12E-51F0-4B46-B3F5-E00AB2CF89D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BABAC-D57B-4458-A4ED-05F00AB86B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290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2DF5-432C-4C00-9BD6-D03598B6B80A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B2088-31BB-4136-9D02-C8703535A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322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5606C-56A7-41F0-BDEA-69095643EF05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64E6-9D53-43E2-9B93-7B6680B985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086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A04B5-735C-4528-A4E2-15E35B7B74F5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4E2BB-925C-49D0-97D6-D6FA5C28A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08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B65F1-9DA4-4C28-95BB-AF907011913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89452-4C91-456F-B9D6-EDE5AEBD71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396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5F32-192D-4EE3-AD20-D1846B209E75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15FA2-BB07-4FDD-8907-7427ECBDF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041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2C99F-7F8D-4F0A-AAF5-649A9AD30BDD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F66D1-B0A0-41C3-8185-8CE02AD43B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887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BCD1-CF69-42F6-864E-79704B68EB2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4C1E6-9996-4BF5-AAA7-DCAA1DB4B3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81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8069-BE48-47B9-B24C-1490F8208083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32738-4907-4C8D-B848-51808E96C0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1503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89C03-4E7B-46BE-9155-3198518A932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27BD-4EC3-42A2-97A1-B9235899FB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987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B34AD-00E0-4CD8-9A6D-C581FFE9CBF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D2E1B-50EB-44B1-A484-DBDF2311C6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887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984D2-8575-42EF-9CA2-6DDD7E223E0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DBDAB-0464-40E1-94B9-91D2885A7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0756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B365C-6851-40D6-86E9-F154F9A76AC2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83829-F749-483D-8839-0845756B9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4226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F39B5-1B59-475C-ADCB-38A6748397C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45C5D-EE37-4D63-94FD-9DFC3F3E9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05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9E4A-0BE8-4224-A698-768D20073F6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5D601-70E7-486C-B439-7C89F87916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254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4D3A7-1DA0-48D3-8E3B-9880C2E1E0E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96C0C-483D-452B-B2ED-4EDFFB6F6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311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170F7-8587-44B9-B896-8E95D113F67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0C56B-649C-41BE-A017-147CD307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158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00E74-A678-463E-A031-C110EF08C405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6C271-DAEB-43DE-AE87-EB9D6550A8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0705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73AE-4127-4F11-BFFE-606C6A310BC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C6F05-731E-479A-8100-5959BE617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4663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F09B9-E802-4575-AAD8-92C96FCEC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0799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47CA-CEF2-40A5-ADE4-B19E7E7048F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AB9E-50B4-4680-AA4A-8BE069F11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199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EE13-6CC0-4F5F-8ECE-4096F3217C2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6BC14-87FE-421A-B2CC-9211559D5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07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66F8-B22B-4751-9CC9-772F34AB1E1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F6948-B8B7-4F03-BA75-5DC643B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681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54D8-17F6-486C-BD49-5A332EB47BF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86327-C0CC-4FBF-A062-77A2D08EF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2573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E70C-ABAC-492F-9B70-62D94585C41C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CF5-9725-4977-9D60-D0CF5EC4E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804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E20-8735-4AFC-B7D8-843476EA644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7EEDC-FB12-4BE5-ACB1-9ECEBC981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237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E1AB-B4F6-439A-A195-DFC60B45D9E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A7C94-138A-42B1-A159-E5695085E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976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CEE5-0F2E-46FC-B735-79360985DF6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ABF96-773A-4A9C-BCC8-F06206D0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867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43A9-D4AF-4392-AD82-725CEDB506A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9075E-F5E2-43B9-B3F0-5020D7306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60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D583-9FF9-4948-A4E1-8B818329851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C566A-69B6-4825-B03C-473A75A9E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522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2B1F-BC3F-44B8-BB30-34F8C425721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42D9-B07B-4FCA-A7F5-BC331D51B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5241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EE588-F643-48F8-AEE3-2F17B8D14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3951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55D2F-B722-4722-AA3D-384A29B4F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2953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A9F1F-54C1-49EA-8052-56811C16E711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0C143F-EB37-49AB-944C-F22A735AB8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6705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9D7F3-B1CD-4C39-A29A-B92B41ADAFF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33A13-AF3D-4562-B9AD-5254895FD7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2940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A41A5-831C-446A-B196-2AD669936B1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A874A-7D70-457C-A0F3-1FD945C6F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299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8987D-C886-47B2-AC3A-C8E767C2313B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4BD9D-6613-42D4-A804-3A4CFD913E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519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45A1B-E3A7-4D67-97C5-055EB5E6242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D2BCA-8172-4263-86CE-947CC2AE82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6338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0E89-44A5-43CB-9BD1-349D78FAD3C1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0B306-3736-4BE7-BA90-B80A29E607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8292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BE99-9557-4075-A173-58B248FD02D2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BC901-9E3C-4332-9DBD-869A1E333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8777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784A6-B2BF-4BF8-A89A-7AB704FAE34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6A89C-8E3B-4DC3-A12B-8823D6E53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3093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56572-B0C9-459B-8B9D-4967A7756A2C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93365-8C0B-4627-B1E4-51AD089170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802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3F29-8398-4F3B-8CEA-408172A1BB5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DC180-7CFB-42BB-B5B3-B0E6CA6B9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8673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F250D-21E5-4A7C-AE1F-83A4D2D34803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7D462-4527-4FBA-9700-A3E58A8B8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458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92F6C-E2D5-43C5-B5E8-D26F708080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5363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0558F-DAA8-4FE2-A161-DB6D94BEE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8545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4A92-35D0-46B2-901D-83303D621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3274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93E9-C224-4648-BB49-778FB1E66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175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81D9-0301-486D-A984-63B8B2BFB7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1474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23A4C-354F-43C5-B12D-B8AF5DCFF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8133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EC33-248D-4387-8D32-2633C72E3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082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E7CF-BAF7-4AF2-AC81-F1B4BC6B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5888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2791-B904-4287-83FE-E84C7B21E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1206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2DBB6-884C-4798-870C-3799A71BC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7716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855F-9927-4B15-9E01-6431A276C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4661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0F1D-26C2-4089-A0A0-5E9FFB92F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8184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2CE4-D9A2-4C08-BD2E-25059C662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663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5428-6124-4D15-9BC2-DD782E0D7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4018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034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733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343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434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746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14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329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399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604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842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1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9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04856FF1-02C3-446A-8A21-21FBD91C4E37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8BB35746-1411-4280-A007-3854729F7B17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4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8622C707-B2ED-4FD7-BEEA-8FE592D1DC29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477EE230-02F2-46FD-9462-21046832EB1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4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DA65E932-ED13-4FD0-B74F-830E1D9D58BD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7F622D4-B037-4BEC-A9AF-C596BCD63D9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315E8C37-AE18-4BC0-9FF5-BF6A8CD79808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CBC9FB94-005B-4DDC-9C46-2B73907C04D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0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AE332-6B92-4FFE-B456-477CE6515D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1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0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csb.edu/~mturk/Papers/mturk-CVPR91.pdf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rduin.nl/prtools.html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5" Type="http://schemas.openxmlformats.org/officeDocument/2006/relationships/hyperlink" Target="http://en.wikipedia.org/wiki/K-means_clustering" TargetMode="Externa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7.png"/><Relationship Id="rId4" Type="http://schemas.openxmlformats.org/officeDocument/2006/relationships/hyperlink" Target="http://en.wikipedia.org/wiki/K-means_clusterin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-means_cluste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research/imagedatabase/demo/kmcluster/" TargetMode="External"/><Relationship Id="rId2" Type="http://schemas.openxmlformats.org/officeDocument/2006/relationships/hyperlink" Target="http://home.dei.polimi.it/matteucc/Clustering/tutorial_html/AppletKM.html" TargetMode="Externa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www.robots.ox.ac.uk/~vgg/publications/papers/sivic05b.pdf" TargetMode="Externa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home.dei.polimi.it/matteucc/Clustering/tutorial_html/AppletH.html" TargetMode="External"/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2.bin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2gsrmv8zSAhXM1IMKHYmqDIgQjRwIBw&amp;url=https://www.researchgate.net/figure/307879813_fig5_Figur-5-Graph-plot-illustrating-normalized-cut-segmentation&amp;bvm=bv.149093890,d.amc&amp;psig=AFQjCNHRJcSBvLAdRvGZ6fsDZA-som683A&amp;ust=1489254583919385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71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0.xml"/><Relationship Id="rId4" Type="http://schemas.openxmlformats.org/officeDocument/2006/relationships/hyperlink" Target="http://grail.cs.washington.edu/projects/canonview/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0.xml"/><Relationship Id="rId6" Type="http://schemas.openxmlformats.org/officeDocument/2006/relationships/hyperlink" Target="http://www.cs.berkeley.edu/~arbelaez/UCM.html" TargetMode="Externa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ral, animal&#10;&#10;Description automatically generated">
            <a:extLst>
              <a:ext uri="{FF2B5EF4-FFF2-40B4-BE49-F238E27FC236}">
                <a16:creationId xmlns:a16="http://schemas.microsoft.com/office/drawing/2014/main" id="{6CC9CEA6-333F-4998-880B-13865A920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EE65D-8E9D-40B3-A4C7-5E3A6C09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500"/>
            <a:ext cx="8248262" cy="1143000"/>
          </a:xfrm>
        </p:spPr>
        <p:txBody>
          <a:bodyPr/>
          <a:lstStyle/>
          <a:p>
            <a:r>
              <a:rPr lang="en-US" dirty="0"/>
              <a:t>Where to go from our </a:t>
            </a:r>
            <a:br>
              <a:rPr lang="en-US" dirty="0"/>
            </a:br>
            <a:r>
              <a:rPr lang="en-US" dirty="0"/>
              <a:t>basic building block?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11CE7-470D-46DA-8751-0CF10C415116}"/>
              </a:ext>
            </a:extLst>
          </p:cNvPr>
          <p:cNvSpPr txBox="1"/>
          <p:nvPr/>
        </p:nvSpPr>
        <p:spPr>
          <a:xfrm>
            <a:off x="3733800" y="3481259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Features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981205-F678-4F8E-AF6E-BC8E810B85F3}"/>
              </a:ext>
            </a:extLst>
          </p:cNvPr>
          <p:cNvCxnSpPr/>
          <p:nvPr/>
        </p:nvCxnSpPr>
        <p:spPr>
          <a:xfrm>
            <a:off x="4724400" y="4129446"/>
            <a:ext cx="1524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7BA5E10-0DCF-4CF6-BE16-54ABD8812193}"/>
              </a:ext>
            </a:extLst>
          </p:cNvPr>
          <p:cNvSpPr txBox="1"/>
          <p:nvPr/>
        </p:nvSpPr>
        <p:spPr>
          <a:xfrm>
            <a:off x="5313784" y="5301343"/>
            <a:ext cx="3429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Reconstruction</a:t>
            </a:r>
          </a:p>
          <a:p>
            <a:r>
              <a:rPr lang="en-US" dirty="0"/>
              <a:t>Geometric understanding</a:t>
            </a:r>
          </a:p>
          <a:p>
            <a:r>
              <a:rPr lang="en-US" dirty="0"/>
              <a:t>Last topic in class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23374-0900-463F-A7F6-8D27F8225F4A}"/>
              </a:ext>
            </a:extLst>
          </p:cNvPr>
          <p:cNvSpPr txBox="1"/>
          <p:nvPr/>
        </p:nvSpPr>
        <p:spPr>
          <a:xfrm>
            <a:off x="894184" y="5301343"/>
            <a:ext cx="3429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Recognition</a:t>
            </a:r>
          </a:p>
          <a:p>
            <a:r>
              <a:rPr lang="en-US" dirty="0"/>
              <a:t>Scenes, places, objects,</a:t>
            </a:r>
          </a:p>
          <a:p>
            <a:r>
              <a:rPr lang="en-US" dirty="0"/>
              <a:t>~ 5 weeks (</a:t>
            </a:r>
            <a:r>
              <a:rPr lang="en-US" dirty="0" err="1"/>
              <a:t>inc.</a:t>
            </a:r>
            <a:r>
              <a:rPr lang="en-US" dirty="0"/>
              <a:t> CNNs)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136AA1-5FDE-49F4-AA99-22657B6C58A0}"/>
              </a:ext>
            </a:extLst>
          </p:cNvPr>
          <p:cNvCxnSpPr>
            <a:cxnSpLocks/>
          </p:cNvCxnSpPr>
          <p:nvPr/>
        </p:nvCxnSpPr>
        <p:spPr>
          <a:xfrm flipH="1">
            <a:off x="2765898" y="4125950"/>
            <a:ext cx="1524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7B506FA-6D08-4690-AED2-B65F4D8D8597}"/>
              </a:ext>
            </a:extLst>
          </p:cNvPr>
          <p:cNvSpPr txBox="1"/>
          <p:nvPr/>
        </p:nvSpPr>
        <p:spPr>
          <a:xfrm>
            <a:off x="3130421" y="2452436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Gradients, edges, corners</a:t>
            </a:r>
          </a:p>
          <a:p>
            <a:pPr algn="ctr"/>
            <a:r>
              <a:rPr lang="en-US" sz="1800" dirty="0"/>
              <a:t>Descriptors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1CE6-2442-4473-9146-987C2454B58C}"/>
              </a:ext>
            </a:extLst>
          </p:cNvPr>
          <p:cNvSpPr txBox="1"/>
          <p:nvPr/>
        </p:nvSpPr>
        <p:spPr>
          <a:xfrm>
            <a:off x="3124200" y="161121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Image formation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B931ED-D667-4D54-B13A-1FD43FE7EC54}"/>
              </a:ext>
            </a:extLst>
          </p:cNvPr>
          <p:cNvSpPr txBox="1"/>
          <p:nvPr/>
        </p:nvSpPr>
        <p:spPr>
          <a:xfrm>
            <a:off x="5962262" y="219345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Image frequency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6238E8-4289-4D62-AD09-F6DFBACE2C86}"/>
              </a:ext>
            </a:extLst>
          </p:cNvPr>
          <p:cNvCxnSpPr>
            <a:cxnSpLocks/>
          </p:cNvCxnSpPr>
          <p:nvPr/>
        </p:nvCxnSpPr>
        <p:spPr>
          <a:xfrm>
            <a:off x="4502021" y="3124200"/>
            <a:ext cx="0" cy="44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6AA5433-5EF1-48C5-9A14-C7EAFF2630B2}"/>
              </a:ext>
            </a:extLst>
          </p:cNvPr>
          <p:cNvCxnSpPr>
            <a:cxnSpLocks/>
          </p:cNvCxnSpPr>
          <p:nvPr/>
        </p:nvCxnSpPr>
        <p:spPr>
          <a:xfrm>
            <a:off x="4495800" y="2010326"/>
            <a:ext cx="0" cy="44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>
            <a:extLst>
              <a:ext uri="{FF2B5EF4-FFF2-40B4-BE49-F238E27FC236}">
                <a16:creationId xmlns:a16="http://schemas.microsoft.com/office/drawing/2014/main" id="{8A8AD5F3-278E-4F6D-8DC5-DB5C946DBDDA}"/>
              </a:ext>
            </a:extLst>
          </p:cNvPr>
          <p:cNvSpPr/>
          <p:nvPr/>
        </p:nvSpPr>
        <p:spPr>
          <a:xfrm>
            <a:off x="5861180" y="1623003"/>
            <a:ext cx="539560" cy="15129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46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 dirty="0"/>
              <a:t>Panorama stitching / instance recognition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4953000"/>
          </a:xfrm>
        </p:spPr>
        <p:txBody>
          <a:bodyPr/>
          <a:lstStyle/>
          <a:p>
            <a:pPr marL="0" indent="0"/>
            <a:r>
              <a:rPr lang="en-US" altLang="en-US" dirty="0"/>
              <a:t>Needs more geometric understanding…</a:t>
            </a:r>
          </a:p>
          <a:p>
            <a:pPr marL="0" indent="0"/>
            <a:r>
              <a:rPr lang="en-US" altLang="en-US" dirty="0"/>
              <a:t>				…but we’ll see it later on.</a:t>
            </a:r>
          </a:p>
        </p:txBody>
      </p:sp>
      <p:pic>
        <p:nvPicPr>
          <p:cNvPr id="6" name="Picture 9" descr="SIFT2">
            <a:extLst>
              <a:ext uri="{FF2B5EF4-FFF2-40B4-BE49-F238E27FC236}">
                <a16:creationId xmlns:a16="http://schemas.microsoft.com/office/drawing/2014/main" id="{8423741E-4E5B-43D8-A73B-A01D3BF7A5D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438400"/>
            <a:ext cx="2374199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IFT1">
            <a:extLst>
              <a:ext uri="{FF2B5EF4-FFF2-40B4-BE49-F238E27FC236}">
                <a16:creationId xmlns:a16="http://schemas.microsoft.com/office/drawing/2014/main" id="{9DDB838D-B274-44E7-A865-96ACD6179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9" y="2438399"/>
            <a:ext cx="2335649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sift-feat">
            <a:extLst>
              <a:ext uri="{FF2B5EF4-FFF2-40B4-BE49-F238E27FC236}">
                <a16:creationId xmlns:a16="http://schemas.microsoft.com/office/drawing/2014/main" id="{C998EABF-C775-4628-966A-40C61592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399" y="4327957"/>
            <a:ext cx="5271451" cy="2354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12122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 dirty="0"/>
              <a:t>Recognition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45133"/>
            <a:ext cx="7848600" cy="1088467"/>
          </a:xfrm>
        </p:spPr>
        <p:txBody>
          <a:bodyPr/>
          <a:lstStyle/>
          <a:p>
            <a:pPr marL="0" indent="0"/>
            <a:r>
              <a:rPr lang="en-US" altLang="en-US" dirty="0"/>
              <a:t>Often needs machine learning </a:t>
            </a:r>
            <a:br>
              <a:rPr lang="en-US" altLang="en-US" dirty="0"/>
            </a:br>
            <a:r>
              <a:rPr lang="en-US" altLang="en-US" dirty="0"/>
              <a:t>for compact descriptions of the visual world.</a:t>
            </a:r>
          </a:p>
        </p:txBody>
      </p:sp>
      <p:pic>
        <p:nvPicPr>
          <p:cNvPr id="9" name="Picture 6" descr="IMG_3534">
            <a:extLst>
              <a:ext uri="{FF2B5EF4-FFF2-40B4-BE49-F238E27FC236}">
                <a16:creationId xmlns:a16="http://schemas.microsoft.com/office/drawing/2014/main" id="{D6AA76DC-FF4F-4153-BBEB-8BF22A76B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914400" y="2290762"/>
            <a:ext cx="327801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98903B88-3692-424A-A25C-22BD10B05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014" y="5926695"/>
            <a:ext cx="3442781" cy="6832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Scene recognition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sz="2000" b="1" dirty="0">
                <a:solidFill>
                  <a:schemeClr val="bg1"/>
                </a:solidFill>
              </a:rPr>
              <a:t> - City/forest/factory/…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97B2F3-BD95-41EB-BC80-60836C993608}"/>
              </a:ext>
            </a:extLst>
          </p:cNvPr>
          <p:cNvGrpSpPr/>
          <p:nvPr/>
        </p:nvGrpSpPr>
        <p:grpSpPr>
          <a:xfrm>
            <a:off x="5196087" y="2159000"/>
            <a:ext cx="2891037" cy="3636962"/>
            <a:chOff x="1752600" y="685800"/>
            <a:chExt cx="5772150" cy="6172200"/>
          </a:xfrm>
        </p:grpSpPr>
        <p:pic>
          <p:nvPicPr>
            <p:cNvPr id="28" name="Picture 7" descr="IMG_3534">
              <a:extLst>
                <a:ext uri="{FF2B5EF4-FFF2-40B4-BE49-F238E27FC236}">
                  <a16:creationId xmlns:a16="http://schemas.microsoft.com/office/drawing/2014/main" id="{C6FE81A8-B90D-4406-88B5-515CA1C258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63" b="17346"/>
            <a:stretch>
              <a:fillRect/>
            </a:stretch>
          </p:blipFill>
          <p:spPr bwMode="auto">
            <a:xfrm>
              <a:off x="1752600" y="685800"/>
              <a:ext cx="5772150" cy="617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FBB037A-301B-4F53-B400-66364975AD5E}"/>
                </a:ext>
              </a:extLst>
            </p:cNvPr>
            <p:cNvSpPr/>
            <p:nvPr/>
          </p:nvSpPr>
          <p:spPr>
            <a:xfrm>
              <a:off x="2895600" y="5943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555FFA8-757E-4018-B594-23E616797873}"/>
                </a:ext>
              </a:extLst>
            </p:cNvPr>
            <p:cNvSpPr/>
            <p:nvPr/>
          </p:nvSpPr>
          <p:spPr>
            <a:xfrm>
              <a:off x="3276600" y="5638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0BAA61D-566F-4FD1-B521-C7E9C398DBB6}"/>
                </a:ext>
              </a:extLst>
            </p:cNvPr>
            <p:cNvSpPr/>
            <p:nvPr/>
          </p:nvSpPr>
          <p:spPr>
            <a:xfrm>
              <a:off x="2590800" y="6019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8215F58-F643-421A-8D0F-F377BD002803}"/>
                </a:ext>
              </a:extLst>
            </p:cNvPr>
            <p:cNvSpPr/>
            <p:nvPr/>
          </p:nvSpPr>
          <p:spPr>
            <a:xfrm>
              <a:off x="2133600" y="5562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31FAB36-E867-4521-B1C5-627574412393}"/>
                </a:ext>
              </a:extLst>
            </p:cNvPr>
            <p:cNvSpPr/>
            <p:nvPr/>
          </p:nvSpPr>
          <p:spPr>
            <a:xfrm>
              <a:off x="4800600" y="61722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F168B66-A83F-4C3C-904E-4CD9B4C0593B}"/>
                </a:ext>
              </a:extLst>
            </p:cNvPr>
            <p:cNvSpPr/>
            <p:nvPr/>
          </p:nvSpPr>
          <p:spPr>
            <a:xfrm>
              <a:off x="3505200" y="5638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1C629DA-9238-48F6-B48C-EDB7075D5A0B}"/>
                </a:ext>
              </a:extLst>
            </p:cNvPr>
            <p:cNvSpPr/>
            <p:nvPr/>
          </p:nvSpPr>
          <p:spPr>
            <a:xfrm>
              <a:off x="1752600" y="6096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13152C-8ED3-4D29-A46C-FBC60E4CE2E1}"/>
                </a:ext>
              </a:extLst>
            </p:cNvPr>
            <p:cNvSpPr/>
            <p:nvPr/>
          </p:nvSpPr>
          <p:spPr>
            <a:xfrm>
              <a:off x="4419600" y="6096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794180E-3CD2-4B22-8BE0-33850A0987F3}"/>
                </a:ext>
              </a:extLst>
            </p:cNvPr>
            <p:cNvSpPr/>
            <p:nvPr/>
          </p:nvSpPr>
          <p:spPr>
            <a:xfrm>
              <a:off x="5029200" y="5715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1E07E0D-A4AC-4322-BA81-C3882020D1C1}"/>
                </a:ext>
              </a:extLst>
            </p:cNvPr>
            <p:cNvSpPr/>
            <p:nvPr/>
          </p:nvSpPr>
          <p:spPr>
            <a:xfrm>
              <a:off x="2362200" y="54864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DBAF844-B796-4B1F-B984-68107071BF84}"/>
                </a:ext>
              </a:extLst>
            </p:cNvPr>
            <p:cNvSpPr/>
            <p:nvPr/>
          </p:nvSpPr>
          <p:spPr>
            <a:xfrm>
              <a:off x="6172200" y="6019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7D71844-6D15-4FFB-8F5C-606F368E71F6}"/>
                </a:ext>
              </a:extLst>
            </p:cNvPr>
            <p:cNvSpPr/>
            <p:nvPr/>
          </p:nvSpPr>
          <p:spPr>
            <a:xfrm>
              <a:off x="6553200" y="61722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4F73A56-34DA-457A-A407-CA4BCEBDA163}"/>
                </a:ext>
              </a:extLst>
            </p:cNvPr>
            <p:cNvSpPr/>
            <p:nvPr/>
          </p:nvSpPr>
          <p:spPr>
            <a:xfrm>
              <a:off x="1828800" y="5181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5EA2438-5F3A-447B-A8E8-92BCEDFF6E59}"/>
                </a:ext>
              </a:extLst>
            </p:cNvPr>
            <p:cNvSpPr/>
            <p:nvPr/>
          </p:nvSpPr>
          <p:spPr>
            <a:xfrm>
              <a:off x="4495800" y="5334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Text Box 4">
            <a:extLst>
              <a:ext uri="{FF2B5EF4-FFF2-40B4-BE49-F238E27FC236}">
                <a16:creationId xmlns:a16="http://schemas.microsoft.com/office/drawing/2014/main" id="{CE2327A2-8A4E-4129-A4BA-CB06E7788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5224" y="5926695"/>
            <a:ext cx="3276600" cy="4365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 Find pedestrians</a:t>
            </a:r>
          </a:p>
        </p:txBody>
      </p:sp>
    </p:spTree>
    <p:extLst>
      <p:ext uri="{BB962C8B-B14F-4D97-AF65-F5344CB8AC3E}">
        <p14:creationId xmlns:p14="http://schemas.microsoft.com/office/powerpoint/2010/main" val="140063156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D1E3-0852-4C88-A876-F25BCC59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Crash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1CDEB-A518-434D-A7CA-32A8B80B7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10245" name="Picture 2" descr="C:\Users\hays\Desktop\143 Computer Vision\slides\07\cmu_machine_learning_dept_members_protest_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6" y="0"/>
            <a:ext cx="9147126" cy="611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</p:spTree>
    <p:extLst>
      <p:ext uri="{BB962C8B-B14F-4D97-AF65-F5344CB8AC3E}">
        <p14:creationId xmlns:p14="http://schemas.microsoft.com/office/powerpoint/2010/main" val="151818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0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9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Our approach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We will look at ML as a tool. We will not detail the underpinnings of each learning method.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Please take a machine learning course if you want to know more!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4007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Machine Learning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Learn from and make predictions on data.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Arguably the greatest export from computing to other scientific fields.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Statisticians might disagree with </a:t>
            </a:r>
            <a:r>
              <a:rPr lang="en-US" altLang="en-US" dirty="0" err="1"/>
              <a:t>CompScis</a:t>
            </a:r>
            <a:r>
              <a:rPr lang="en-US" altLang="en-US" dirty="0"/>
              <a:t> on the true origins…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807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79" y="85583"/>
            <a:ext cx="8229600" cy="1143000"/>
          </a:xfrm>
        </p:spPr>
        <p:txBody>
          <a:bodyPr/>
          <a:lstStyle/>
          <a:p>
            <a:r>
              <a:rPr lang="en-US" dirty="0"/>
              <a:t>ML for Computer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Face Recognition</a:t>
            </a:r>
          </a:p>
          <a:p>
            <a:r>
              <a:rPr lang="en-US" dirty="0"/>
              <a:t>Object Classification</a:t>
            </a:r>
          </a:p>
          <a:p>
            <a:r>
              <a:rPr lang="en-US" dirty="0"/>
              <a:t>Scene Segmentation</a:t>
            </a:r>
          </a:p>
        </p:txBody>
      </p:sp>
      <p:pic>
        <p:nvPicPr>
          <p:cNvPr id="368642" name="Picture 2" descr="http://66.media.tumblr.com/52273b2404dd4b9ba7d409521e5bc07e/tumblr_n2x0y2MYBD1qav3uso1_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49614"/>
            <a:ext cx="4648200" cy="260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4" name="Picture 4" descr="Image result for face recogni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2" t="8602" r="17801"/>
          <a:stretch/>
        </p:blipFill>
        <p:spPr bwMode="auto">
          <a:xfrm>
            <a:off x="5105399" y="1274223"/>
            <a:ext cx="3810001" cy="268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6" name="Picture 6" descr="Image result for object recogni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4" y="4044264"/>
            <a:ext cx="3475616" cy="26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6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data, data!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Peter </a:t>
            </a:r>
            <a:r>
              <a:rPr lang="en-US" dirty="0" err="1"/>
              <a:t>Norvig</a:t>
            </a:r>
            <a:br>
              <a:rPr lang="en-US" dirty="0"/>
            </a:br>
            <a:r>
              <a:rPr lang="en-US" dirty="0"/>
              <a:t>“The Unreasonable Effectiveness of Data” </a:t>
            </a:r>
            <a:br>
              <a:rPr lang="en-US" dirty="0"/>
            </a:br>
            <a:r>
              <a:rPr lang="en-US" dirty="0"/>
              <a:t>(IEEE Intelligent Systems, 2009)</a:t>
            </a:r>
          </a:p>
          <a:p>
            <a:pPr marL="457200" lvl="1" indent="0">
              <a:buNone/>
            </a:pPr>
            <a:r>
              <a:rPr lang="en-US" dirty="0"/>
              <a:t>“... invariably, simple models and a lot of data </a:t>
            </a:r>
            <a:br>
              <a:rPr lang="en-US" dirty="0"/>
            </a:br>
            <a:r>
              <a:rPr lang="en-US" dirty="0"/>
              <a:t>trump more elaborate models based on less data”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A6FE22-26CA-411A-8F19-1DCC475B8CC1}"/>
              </a:ext>
            </a:extLst>
          </p:cNvPr>
          <p:cNvSpPr/>
          <p:nvPr/>
        </p:nvSpPr>
        <p:spPr>
          <a:xfrm>
            <a:off x="189722" y="6305615"/>
            <a:ext cx="8918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Norvig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is Director of Research @ Google, and a Brown APMA alum!]</a:t>
            </a:r>
          </a:p>
        </p:txBody>
      </p:sp>
    </p:spTree>
    <p:extLst>
      <p:ext uri="{BB962C8B-B14F-4D97-AF65-F5344CB8AC3E}">
        <p14:creationId xmlns:p14="http://schemas.microsoft.com/office/powerpoint/2010/main" val="202699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200400" cy="4525963"/>
          </a:xfrm>
        </p:spPr>
        <p:txBody>
          <a:bodyPr/>
          <a:lstStyle/>
          <a:p>
            <a:r>
              <a:rPr lang="en-US" dirty="0"/>
              <a:t>Images for each category of WordNet</a:t>
            </a:r>
          </a:p>
          <a:p>
            <a:r>
              <a:rPr lang="en-US" dirty="0"/>
              <a:t>1000 classes</a:t>
            </a:r>
          </a:p>
          <a:p>
            <a:r>
              <a:rPr lang="en-US" dirty="0"/>
              <a:t>1.2mil images</a:t>
            </a:r>
          </a:p>
          <a:p>
            <a:r>
              <a:rPr lang="en-US" dirty="0"/>
              <a:t>100k test</a:t>
            </a:r>
          </a:p>
          <a:p>
            <a:endParaRPr lang="en-US" dirty="0"/>
          </a:p>
          <a:p>
            <a:r>
              <a:rPr lang="en-US" dirty="0"/>
              <a:t>Top 5 error</a:t>
            </a:r>
          </a:p>
          <a:p>
            <a:pPr lvl="1"/>
            <a:endParaRPr lang="en-US" dirty="0"/>
          </a:p>
        </p:txBody>
      </p:sp>
      <p:pic>
        <p:nvPicPr>
          <p:cNvPr id="369666" name="Picture 2" descr="Image result for Imag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68" y="1600200"/>
            <a:ext cx="5602232" cy="42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762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524000"/>
            <a:ext cx="839565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1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83" y="0"/>
            <a:ext cx="8399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/>
          <a:lstStyle/>
          <a:p>
            <a:r>
              <a:rPr lang="en-US" dirty="0" err="1"/>
              <a:t>Krizhevsky</a:t>
            </a:r>
            <a:r>
              <a:rPr lang="en-US" dirty="0"/>
              <a:t>, 2012</a:t>
            </a:r>
          </a:p>
          <a:p>
            <a:r>
              <a:rPr lang="en-US" dirty="0"/>
              <a:t>Google, Microsoft 2015</a:t>
            </a:r>
          </a:p>
          <a:p>
            <a:pPr lvl="1"/>
            <a:r>
              <a:rPr lang="en-US" dirty="0"/>
              <a:t>Beat the best human score in the ImageNet challenge.</a:t>
            </a:r>
          </a:p>
        </p:txBody>
      </p:sp>
      <p:pic>
        <p:nvPicPr>
          <p:cNvPr id="370690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529" r="1334" b="2069"/>
          <a:stretch/>
        </p:blipFill>
        <p:spPr bwMode="auto">
          <a:xfrm>
            <a:off x="3886200" y="1524000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733800" y="1905000"/>
            <a:ext cx="2590800" cy="160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305800" y="6488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NVIDIA</a:t>
            </a:r>
          </a:p>
        </p:txBody>
      </p:sp>
    </p:spTree>
    <p:extLst>
      <p:ext uri="{BB962C8B-B14F-4D97-AF65-F5344CB8AC3E}">
        <p14:creationId xmlns:p14="http://schemas.microsoft.com/office/powerpoint/2010/main" val="2109589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1780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46482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16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hays\Desktop\143 Computer Vision\slides\07\639px-GaussianScatterP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5688" r="7857" b="6126"/>
          <a:stretch>
            <a:fillRect/>
          </a:stretch>
        </p:blipFill>
        <p:spPr bwMode="auto">
          <a:xfrm>
            <a:off x="4884738" y="1913648"/>
            <a:ext cx="425926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Dimensionality Reduction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4525963"/>
          </a:xfrm>
        </p:spPr>
        <p:txBody>
          <a:bodyPr/>
          <a:lstStyle/>
          <a:p>
            <a:pPr eaLnBrk="1" hangingPunct="1"/>
            <a:r>
              <a:rPr lang="en-US" altLang="en-US" b="1" dirty="0"/>
              <a:t>PCA</a:t>
            </a:r>
            <a:r>
              <a:rPr lang="en-US" altLang="en-US" dirty="0"/>
              <a:t>, ICA, LLE, </a:t>
            </a:r>
            <a:r>
              <a:rPr lang="en-US" altLang="en-US" dirty="0" err="1"/>
              <a:t>Isomap</a:t>
            </a:r>
            <a:endParaRPr lang="en-US" altLang="en-US" dirty="0"/>
          </a:p>
          <a:p>
            <a:pPr eaLnBrk="1" hangingPunct="1"/>
            <a:r>
              <a:rPr lang="en-US" altLang="en-US" sz="2800" dirty="0"/>
              <a:t>Principal component analysis</a:t>
            </a:r>
          </a:p>
          <a:p>
            <a:pPr lvl="1" eaLnBrk="1" hangingPunct="1"/>
            <a:r>
              <a:rPr lang="en-US" altLang="en-US" sz="2000" dirty="0"/>
              <a:t>Creates a basis where the axes represent the dimensions of variance, from high to low.</a:t>
            </a:r>
          </a:p>
          <a:p>
            <a:pPr lvl="1" eaLnBrk="1" hangingPunct="1"/>
            <a:r>
              <a:rPr lang="en-US" altLang="en-US" sz="2000" dirty="0"/>
              <a:t>Finds correlations in data dimensions to produce </a:t>
            </a:r>
            <a:r>
              <a:rPr lang="en-US" altLang="en-US" sz="2000" i="1" dirty="0"/>
              <a:t>best possible </a:t>
            </a:r>
            <a:r>
              <a:rPr lang="en-US" altLang="en-US" sz="2000" dirty="0"/>
              <a:t>lower-dimensional representation based on linear projections.</a:t>
            </a:r>
          </a:p>
          <a:p>
            <a:pPr lvl="1" eaLnBrk="1" hangingPunct="1"/>
            <a:r>
              <a:rPr lang="en-US" altLang="en-US" sz="2000" dirty="0"/>
              <a:t>Subtract mean of data, compute </a:t>
            </a:r>
            <a:r>
              <a:rPr lang="en-US" altLang="en-US" sz="2000" dirty="0" err="1"/>
              <a:t>eigendecomposition</a:t>
            </a:r>
            <a:r>
              <a:rPr lang="en-US" altLang="en-US" sz="2000" dirty="0"/>
              <a:t>.</a:t>
            </a:r>
          </a:p>
          <a:p>
            <a:pPr lvl="1" eaLnBrk="1" hangingPunct="1"/>
            <a:r>
              <a:rPr lang="en-US" altLang="en-US" sz="2000" dirty="0"/>
              <a:t>Eigenvectors are directions of variance; eigenvalues are magnitudes of variance.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639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</a:t>
            </a:r>
          </a:p>
        </p:txBody>
      </p:sp>
      <p:pic>
        <p:nvPicPr>
          <p:cNvPr id="365574" name="Picture 6" descr="https://qph.ec.quoracdn.net/main-qimg-b90f00331f4506f8c5acbe1590e6d6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7" y="1430189"/>
            <a:ext cx="679132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576" name="Picture 8" descr="https://qph.ec.quoracdn.net/main-qimg-dbbc5f54bb2f1ad303f7ddfe0611bc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0"/>
            <a:ext cx="1905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010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352800" cy="1143000"/>
          </a:xfrm>
        </p:spPr>
        <p:txBody>
          <a:bodyPr/>
          <a:lstStyle/>
          <a:p>
            <a:r>
              <a:rPr lang="en-US" dirty="0" err="1"/>
              <a:t>Eigenfaces</a:t>
            </a:r>
            <a:endParaRPr lang="en-US" dirty="0"/>
          </a:p>
        </p:txBody>
      </p:sp>
      <p:pic>
        <p:nvPicPr>
          <p:cNvPr id="367618" name="Picture 2" descr="Image result for eigenfaces data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967"/>
            <a:ext cx="9144000" cy="571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3500" y="359154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n-lt"/>
              </a:rPr>
              <a:t>The ATT face database (formerly the ORL database), 10 pictures of 40 subjects each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5171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Eigenfaces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311362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M. Turk; A. </a:t>
            </a:r>
            <a:r>
              <a:rPr lang="en-US" sz="1400" i="1" dirty="0" err="1">
                <a:solidFill>
                  <a:srgbClr val="252525"/>
                </a:solidFill>
                <a:latin typeface="Arial" panose="020B0604020202020204" pitchFamily="34" charset="0"/>
              </a:rPr>
              <a:t>Pentland</a:t>
            </a:r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 (1991). </a:t>
            </a:r>
            <a:r>
              <a:rPr lang="en-US" sz="1400" i="1" dirty="0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"Face recognition using </a:t>
            </a:r>
            <a:r>
              <a:rPr lang="en-US" sz="1400" i="1" dirty="0" err="1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eigenfaces</a:t>
            </a:r>
            <a:r>
              <a:rPr lang="en-US" sz="1400" i="1" dirty="0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"</a:t>
            </a:r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 (PDF).</a:t>
            </a:r>
          </a:p>
          <a:p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Proc. IEEE Conference on Computer Vision and Pattern Recognition. pp. 586–591.</a:t>
            </a:r>
            <a:endParaRPr lang="en-US" sz="1400" b="0" i="0" dirty="0">
              <a:solidFill>
                <a:srgbClr val="252525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66594" name="Picture 2" descr="https://kausherald.files.wordpress.com/2012/02/fg3.png?w=5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212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6" name="Picture 4" descr="https://kausherald.files.wordpress.com/2012/02/fg4.png?w=5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814" y="1384981"/>
            <a:ext cx="5667375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2906" y="33528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Mean face</a:t>
            </a:r>
          </a:p>
          <a:p>
            <a:r>
              <a:rPr lang="en-US" dirty="0">
                <a:latin typeface="+mn-lt"/>
              </a:rPr>
              <a:t>(not Jack)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5657533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Basis of variance (eigenvectors)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0" y="6457890"/>
            <a:ext cx="1462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n-lt"/>
                <a:hlinkClick r:id="rId6"/>
              </a:rPr>
              <a:t>R.P.W.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+mn-lt"/>
                <a:hlinkClick r:id="rId6"/>
              </a:rPr>
              <a:t>Duin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66598" name="Picture 6" descr="Eigenfac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213" y="1422120"/>
            <a:ext cx="5747188" cy="359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280071" y="0"/>
            <a:ext cx="4747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the mean face is associated with this set of eigenvectors below, thanks to </a:t>
            </a:r>
            <a:r>
              <a:rPr lang="en-US" dirty="0" err="1"/>
              <a:t>Kaushiik</a:t>
            </a:r>
            <a:r>
              <a:rPr lang="en-US" dirty="0"/>
              <a:t> </a:t>
            </a:r>
            <a:r>
              <a:rPr lang="en-US" dirty="0" err="1"/>
              <a:t>Baskaran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9646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8676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33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hays\Desktop\143 Computer Vision\slides\08\800px-Map_of_USA_with_state_names_2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90600"/>
            <a:ext cx="714375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56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7257" y="6400800"/>
            <a:ext cx="8229600" cy="639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http://fakeisthenewreal.org/reform/</a:t>
            </a:r>
          </a:p>
        </p:txBody>
      </p:sp>
      <p:pic>
        <p:nvPicPr>
          <p:cNvPr id="30723" name="Picture 2" descr="C:\Users\hays\Desktop\143 Computer Vision\slides\08\electoralreform_h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942975"/>
            <a:ext cx="8929687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DAB3D8-A5E3-44BB-BACC-F8106F46B7E5}"/>
              </a:ext>
            </a:extLst>
          </p:cNvPr>
          <p:cNvSpPr txBox="1"/>
          <p:nvPr/>
        </p:nvSpPr>
        <p:spPr>
          <a:xfrm>
            <a:off x="178837" y="132184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Clustered by similar populations</a:t>
            </a:r>
          </a:p>
        </p:txBody>
      </p:sp>
    </p:spTree>
    <p:extLst>
      <p:ext uri="{BB962C8B-B14F-4D97-AF65-F5344CB8AC3E}">
        <p14:creationId xmlns:p14="http://schemas.microsoft.com/office/powerpoint/2010/main" val="497646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James\Dropbox\cs143 fall 2013\cs143 fall 2013 slides\15\electoral10-1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0"/>
            <a:ext cx="89154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249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Clustering: color image segmentation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Goal: Break up the image into meaningful or perceptually similar regions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5" t="52000"/>
          <a:stretch>
            <a:fillRect/>
          </a:stretch>
        </p:blipFill>
        <p:spPr bwMode="auto">
          <a:xfrm>
            <a:off x="2057400" y="2743200"/>
            <a:ext cx="499903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711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Segmentation for feature support or efficiency</a:t>
            </a:r>
          </a:p>
        </p:txBody>
      </p:sp>
      <p:pic>
        <p:nvPicPr>
          <p:cNvPr id="34819" name="Picture 5" descr="Amtrak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52550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Amtrak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8463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AutoShape 28"/>
          <p:cNvSpPr>
            <a:spLocks noChangeArrowheads="1"/>
          </p:cNvSpPr>
          <p:nvPr/>
        </p:nvSpPr>
        <p:spPr bwMode="auto">
          <a:xfrm>
            <a:off x="4191000" y="2286000"/>
            <a:ext cx="533400" cy="358775"/>
          </a:xfrm>
          <a:prstGeom prst="rightArrow">
            <a:avLst>
              <a:gd name="adj1" fmla="val 50000"/>
              <a:gd name="adj2" fmla="val 471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Text Box 33"/>
          <p:cNvSpPr txBox="1">
            <a:spLocks noChangeArrowheads="1"/>
          </p:cNvSpPr>
          <p:nvPr/>
        </p:nvSpPr>
        <p:spPr bwMode="auto">
          <a:xfrm>
            <a:off x="4648200" y="35480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[Felzenszwalb and Huttenlocher 2004]</a:t>
            </a:r>
          </a:p>
        </p:txBody>
      </p:sp>
      <p:pic>
        <p:nvPicPr>
          <p:cNvPr id="348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23495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97338"/>
            <a:ext cx="23622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33"/>
          <p:cNvSpPr txBox="1">
            <a:spLocks noChangeArrowheads="1"/>
          </p:cNvSpPr>
          <p:nvPr/>
        </p:nvSpPr>
        <p:spPr bwMode="auto">
          <a:xfrm>
            <a:off x="0" y="6553200"/>
            <a:ext cx="3124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[Hoiem et al. 2005, Mori 2005]</a:t>
            </a:r>
          </a:p>
        </p:txBody>
      </p:sp>
      <p:sp>
        <p:nvSpPr>
          <p:cNvPr id="34826" name="Text Box 33"/>
          <p:cNvSpPr txBox="1">
            <a:spLocks noChangeArrowheads="1"/>
          </p:cNvSpPr>
          <p:nvPr/>
        </p:nvSpPr>
        <p:spPr bwMode="auto">
          <a:xfrm>
            <a:off x="5105400" y="6367463"/>
            <a:ext cx="2057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[Shi and Malik 2001]</a:t>
            </a:r>
          </a:p>
        </p:txBody>
      </p:sp>
      <p:sp>
        <p:nvSpPr>
          <p:cNvPr id="34827" name="AutoShape 28"/>
          <p:cNvSpPr>
            <a:spLocks noChangeArrowheads="1"/>
          </p:cNvSpPr>
          <p:nvPr/>
        </p:nvSpPr>
        <p:spPr bwMode="auto">
          <a:xfrm>
            <a:off x="4191000" y="5105400"/>
            <a:ext cx="533400" cy="358775"/>
          </a:xfrm>
          <a:prstGeom prst="rightArrow">
            <a:avLst>
              <a:gd name="adj1" fmla="val 50000"/>
              <a:gd name="adj2" fmla="val 471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8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2223" y="2259971"/>
            <a:ext cx="4695145" cy="1226877"/>
            <a:chOff x="164933" y="845836"/>
            <a:chExt cx="10040448" cy="2623646"/>
          </a:xfrm>
        </p:grpSpPr>
        <p:pic>
          <p:nvPicPr>
            <p:cNvPr id="13" name="Picture 13" descr="amtrak_patch5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116" y="1836350"/>
              <a:ext cx="1150938" cy="12604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8268633" y="1766197"/>
              <a:ext cx="1936748" cy="336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50x50 Patch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64933" y="845836"/>
              <a:ext cx="1752600" cy="33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50x50 Patch</a:t>
              </a:r>
            </a:p>
          </p:txBody>
        </p:sp>
        <p:pic>
          <p:nvPicPr>
            <p:cNvPr id="16" name="Picture 25" descr="amtrak_patch25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38" y="2209007"/>
              <a:ext cx="1150937" cy="12604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8"/>
            <p:cNvSpPr>
              <a:spLocks noChangeAspect="1" noChangeArrowheads="1"/>
            </p:cNvSpPr>
            <p:nvPr/>
          </p:nvSpPr>
          <p:spPr bwMode="auto">
            <a:xfrm>
              <a:off x="2476500" y="2709069"/>
              <a:ext cx="287338" cy="26511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spect="1" noChangeArrowheads="1"/>
            </p:cNvSpPr>
            <p:nvPr/>
          </p:nvSpPr>
          <p:spPr bwMode="auto">
            <a:xfrm>
              <a:off x="5099360" y="2199888"/>
              <a:ext cx="287338" cy="28574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4"/>
            <p:cNvSpPr>
              <a:spLocks noChangeShapeType="1"/>
            </p:cNvSpPr>
            <p:nvPr/>
          </p:nvSpPr>
          <p:spPr bwMode="auto">
            <a:xfrm flipH="1">
              <a:off x="1601788" y="2829719"/>
              <a:ext cx="773112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5562911" y="2353878"/>
              <a:ext cx="141287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366522" y="409733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Superpixels</a:t>
            </a:r>
            <a:r>
              <a:rPr lang="en-US" dirty="0"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775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/>
      <p:bldP spid="34826" grpId="0"/>
      <p:bldP spid="348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segmentations</a:t>
            </a:r>
          </a:p>
        </p:txBody>
      </p:sp>
      <p:pic>
        <p:nvPicPr>
          <p:cNvPr id="36867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7" t="50781" r="62038" b="15558"/>
          <a:stretch>
            <a:fillRect/>
          </a:stretch>
        </p:blipFill>
        <p:spPr>
          <a:xfrm>
            <a:off x="914400" y="1066800"/>
            <a:ext cx="3165475" cy="2286000"/>
          </a:xfrm>
          <a:noFill/>
        </p:spPr>
      </p:pic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1143000" y="3276600"/>
            <a:ext cx="2701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Oversegmentation</a:t>
            </a:r>
          </a:p>
        </p:txBody>
      </p:sp>
      <p:pic>
        <p:nvPicPr>
          <p:cNvPr id="36869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4" t="51904" r="22530" b="15558"/>
          <a:stretch>
            <a:fillRect/>
          </a:stretch>
        </p:blipFill>
        <p:spPr bwMode="auto">
          <a:xfrm>
            <a:off x="4419600" y="1143000"/>
            <a:ext cx="335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6"/>
          <p:cNvSpPr txBox="1">
            <a:spLocks noChangeArrowheads="1"/>
          </p:cNvSpPr>
          <p:nvPr/>
        </p:nvSpPr>
        <p:spPr bwMode="auto">
          <a:xfrm>
            <a:off x="4648200" y="3276600"/>
            <a:ext cx="287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Undersegmentation</a:t>
            </a:r>
          </a:p>
        </p:txBody>
      </p:sp>
      <p:pic>
        <p:nvPicPr>
          <p:cNvPr id="36871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51904" r="22128" b="15558"/>
          <a:stretch>
            <a:fillRect/>
          </a:stretch>
        </p:blipFill>
        <p:spPr bwMode="auto">
          <a:xfrm>
            <a:off x="609600" y="4267200"/>
            <a:ext cx="81264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Box 8"/>
          <p:cNvSpPr txBox="1">
            <a:spLocks noChangeArrowheads="1"/>
          </p:cNvSpPr>
          <p:nvPr/>
        </p:nvSpPr>
        <p:spPr bwMode="auto">
          <a:xfrm>
            <a:off x="2743200" y="5943600"/>
            <a:ext cx="3953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Hierarchical Segmentations</a:t>
            </a:r>
          </a:p>
        </p:txBody>
      </p:sp>
      <p:pic>
        <p:nvPicPr>
          <p:cNvPr id="3687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11375" r="82269" b="50653"/>
          <a:stretch>
            <a:fillRect/>
          </a:stretch>
        </p:blipFill>
        <p:spPr bwMode="auto">
          <a:xfrm>
            <a:off x="7727950" y="0"/>
            <a:ext cx="14160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53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Major processes for segmentation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Bottom-up: group tokens with similar features</a:t>
            </a:r>
          </a:p>
          <a:p>
            <a:r>
              <a:rPr lang="en-US" altLang="en-US"/>
              <a:t>Top-down: group tokens that likely belong to the same object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05200"/>
            <a:ext cx="7772400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6565900" y="6488113"/>
            <a:ext cx="2578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[Levin and Weiss 2006]</a:t>
            </a:r>
          </a:p>
        </p:txBody>
      </p:sp>
    </p:spTree>
    <p:extLst>
      <p:ext uri="{BB962C8B-B14F-4D97-AF65-F5344CB8AC3E}">
        <p14:creationId xmlns:p14="http://schemas.microsoft.com/office/powerpoint/2010/main" val="205949720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Group together similar ‘points’ and represent them with a single token.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Key Challenges: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1) What makes two points/images/patches similar?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2) How do we compute an overall grouping from pairwise similarities? 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do we cluster?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Summarizing data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Look at large amounts of data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Patch-based compression or </a:t>
            </a:r>
            <a:r>
              <a:rPr lang="en-US" dirty="0" err="1"/>
              <a:t>denoising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Represent a large continuous vector with the cluster number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Counting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Histograms of texture, color, SIFT vectors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Segmentation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Separate the image into different regions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Prediction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Images in the same cluster may have the same labels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348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we cluster?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71500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K-means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Iteratively re-assign points to the nearest cluster center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Agglomerative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Start with each point as its own cluster and iteratively merge the closest clusters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Mean-shift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Estimate modes of </a:t>
            </a:r>
            <a:r>
              <a:rPr lang="en-US" dirty="0" err="1"/>
              <a:t>pdf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Spectral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Split the nodes in a graph based on assigned links with similarity weights</a:t>
            </a:r>
          </a:p>
        </p:txBody>
      </p:sp>
    </p:spTree>
    <p:extLst>
      <p:ext uri="{BB962C8B-B14F-4D97-AF65-F5344CB8AC3E}">
        <p14:creationId xmlns:p14="http://schemas.microsoft.com/office/powerpoint/2010/main" val="19022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algorithm</a:t>
            </a:r>
          </a:p>
        </p:txBody>
      </p:sp>
      <p:pic>
        <p:nvPicPr>
          <p:cNvPr id="570370" name="Picture 2" descr="http://upload.wikimedia.org/wikipedia/commons/thumb/5/5e/K_Means_Example_Step_1.svg/124px-K_Means_Example_Step_1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1181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0372" name="Picture 4" descr="http://upload.wikimedia.org/wikipedia/commons/thumb/a/a5/K_Means_Example_Step_2.svg/139px-K_Means_Example_Step_2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0374" name="Picture 6" descr="http://upload.wikimedia.org/wikipedia/commons/thumb/3/3e/K_Means_Example_Step_3.svg/139px-K_Means_Example_Step_3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8"/>
          <p:cNvSpPr txBox="1">
            <a:spLocks noChangeArrowheads="1"/>
          </p:cNvSpPr>
          <p:nvPr/>
        </p:nvSpPr>
        <p:spPr bwMode="auto">
          <a:xfrm>
            <a:off x="0" y="6553200"/>
            <a:ext cx="482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Illustration: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http://en.wikipedia.org/wiki/K-means_clustering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 flipH="1">
            <a:off x="2209800" y="2057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Randomly select K centers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flipH="1">
            <a:off x="2209800" y="32004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Assign each point to nearest center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2209800" y="4876800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Compute new center (mean) for each cluster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4800600" y="2971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800600" y="4648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8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algorithm</a:t>
            </a:r>
          </a:p>
        </p:txBody>
      </p:sp>
      <p:pic>
        <p:nvPicPr>
          <p:cNvPr id="44035" name="Picture 2" descr="http://upload.wikimedia.org/wikipedia/commons/thumb/5/5e/K_Means_Example_Step_1.svg/124px-K_Means_Example_Step_1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1181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8" descr="http://upload.wikimedia.org/wikipedia/commons/thumb/d/d2/K_Means_Example_Step_4.svg/139px-K_Means_Example_Step_4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8"/>
          <p:cNvSpPr txBox="1">
            <a:spLocks noChangeArrowheads="1"/>
          </p:cNvSpPr>
          <p:nvPr/>
        </p:nvSpPr>
        <p:spPr bwMode="auto">
          <a:xfrm>
            <a:off x="0" y="6553200"/>
            <a:ext cx="482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Illustration: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http://en.wikipedia.org/wiki/K-means_clustering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8" name="TextBox 9"/>
          <p:cNvSpPr txBox="1">
            <a:spLocks noChangeArrowheads="1"/>
          </p:cNvSpPr>
          <p:nvPr/>
        </p:nvSpPr>
        <p:spPr bwMode="auto">
          <a:xfrm flipH="1">
            <a:off x="2209800" y="2057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Randomly select K centers </a:t>
            </a:r>
          </a:p>
        </p:txBody>
      </p:sp>
      <p:sp>
        <p:nvSpPr>
          <p:cNvPr id="44039" name="TextBox 10"/>
          <p:cNvSpPr txBox="1">
            <a:spLocks noChangeArrowheads="1"/>
          </p:cNvSpPr>
          <p:nvPr/>
        </p:nvSpPr>
        <p:spPr bwMode="auto">
          <a:xfrm flipH="1">
            <a:off x="2209800" y="32004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Assign each point to nearest center</a:t>
            </a:r>
          </a:p>
        </p:txBody>
      </p:sp>
      <p:sp>
        <p:nvSpPr>
          <p:cNvPr id="44040" name="TextBox 11"/>
          <p:cNvSpPr txBox="1">
            <a:spLocks noChangeArrowheads="1"/>
          </p:cNvSpPr>
          <p:nvPr/>
        </p:nvSpPr>
        <p:spPr bwMode="auto">
          <a:xfrm flipH="1">
            <a:off x="2209800" y="4876800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Compute new center (mean) for each cluster</a:t>
            </a:r>
          </a:p>
        </p:txBody>
      </p:sp>
      <p:sp>
        <p:nvSpPr>
          <p:cNvPr id="13" name="Curved Right Arrow 12"/>
          <p:cNvSpPr/>
          <p:nvPr/>
        </p:nvSpPr>
        <p:spPr>
          <a:xfrm rot="11030177">
            <a:off x="5911850" y="4057650"/>
            <a:ext cx="609600" cy="1371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44042" name="TextBox 13"/>
          <p:cNvSpPr txBox="1">
            <a:spLocks noChangeArrowheads="1"/>
          </p:cNvSpPr>
          <p:nvPr/>
        </p:nvSpPr>
        <p:spPr bwMode="auto">
          <a:xfrm flipH="1">
            <a:off x="6629400" y="46482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to 2</a:t>
            </a:r>
          </a:p>
        </p:txBody>
      </p:sp>
      <p:pic>
        <p:nvPicPr>
          <p:cNvPr id="44043" name="Picture 6" descr="http://upload.wikimedia.org/wikipedia/commons/thumb/3/3e/K_Means_Example_Step_3.svg/139px-K_Means_Example_Step_3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own Arrow 15"/>
          <p:cNvSpPr/>
          <p:nvPr/>
        </p:nvSpPr>
        <p:spPr>
          <a:xfrm>
            <a:off x="4800600" y="2971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800600" y="4648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2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Clustering for Summarization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	Goal: cluster to minimize variance in data given clusters</a:t>
            </a:r>
          </a:p>
          <a:p>
            <a:pPr lvl="1"/>
            <a:r>
              <a:rPr lang="en-US" altLang="en-US"/>
              <a:t>Preserve information</a:t>
            </a:r>
          </a:p>
        </p:txBody>
      </p:sp>
      <p:graphicFrame>
        <p:nvGraphicFramePr>
          <p:cNvPr id="41988" name="Object 2"/>
          <p:cNvGraphicFramePr>
            <a:graphicFrameLocks noChangeAspect="1"/>
          </p:cNvGraphicFramePr>
          <p:nvPr/>
        </p:nvGraphicFramePr>
        <p:xfrm>
          <a:off x="1427163" y="4049713"/>
          <a:ext cx="5213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7" name="Equation" r:id="rId3" imgW="2171700" imgH="444500" progId="Equation.3">
                  <p:embed/>
                </p:oleObj>
              </mc:Choice>
              <mc:Fallback>
                <p:oleObj name="Equation" r:id="rId3" imgW="2171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7163" y="4049713"/>
                        <a:ext cx="5213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5008563" y="5268913"/>
            <a:ext cx="2992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x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assigned to c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4818063" y="5002213"/>
            <a:ext cx="3810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351463" y="4011613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2" name="TextBox 9"/>
          <p:cNvSpPr txBox="1">
            <a:spLocks noChangeArrowheads="1"/>
          </p:cNvSpPr>
          <p:nvPr/>
        </p:nvSpPr>
        <p:spPr bwMode="auto">
          <a:xfrm>
            <a:off x="4551363" y="3516313"/>
            <a:ext cx="162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center</a:t>
            </a:r>
          </a:p>
        </p:txBody>
      </p:sp>
      <p:sp>
        <p:nvSpPr>
          <p:cNvPr id="41993" name="TextBox 10"/>
          <p:cNvSpPr txBox="1">
            <a:spLocks noChangeArrowheads="1"/>
          </p:cNvSpPr>
          <p:nvPr/>
        </p:nvSpPr>
        <p:spPr bwMode="auto">
          <a:xfrm>
            <a:off x="6400800" y="3581400"/>
            <a:ext cx="671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6134100" y="4000500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5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2881972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Initialize cluster centers: </a:t>
            </a:r>
            <a:r>
              <a:rPr lang="en-US" sz="35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5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t=0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Assign each point to the closest center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Update cluster centers as the mean of the points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Repeat 2-3 until no points are re-assigned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(t=t+1)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60" name="Object 2"/>
              <p:cNvSpPr txBox="1"/>
              <p:nvPr/>
            </p:nvSpPr>
            <p:spPr bwMode="auto">
              <a:xfrm>
                <a:off x="1662113" y="2438399"/>
                <a:ext cx="5805487" cy="1512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𝛅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argmin</m:t>
                          </m:r>
                        </m:e>
                        <m:li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𝛅</m:t>
                          </m:r>
                        </m:lim>
                      </m:limLow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𝐜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0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2113" y="2438399"/>
                <a:ext cx="5805487" cy="1512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061" name="Object 3"/>
              <p:cNvSpPr txBox="1"/>
              <p:nvPr/>
            </p:nvSpPr>
            <p:spPr bwMode="auto">
              <a:xfrm>
                <a:off x="1781174" y="4419600"/>
                <a:ext cx="6067425" cy="16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argmin</m:t>
                          </m:r>
                        </m:e>
                        <m:li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𝐜</m:t>
                          </m:r>
                        </m:lim>
                      </m:limLow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𝐜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1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1174" y="4419600"/>
                <a:ext cx="6067425" cy="1600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864068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K-means convergence</a:t>
            </a:r>
          </a:p>
        </p:txBody>
      </p:sp>
      <p:pic>
        <p:nvPicPr>
          <p:cNvPr id="46083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3313"/>
          <a:stretch/>
        </p:blipFill>
        <p:spPr bwMode="auto">
          <a:xfrm>
            <a:off x="228601" y="1600200"/>
            <a:ext cx="28956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4"/>
          <a:stretch>
            <a:fillRect/>
          </a:stretch>
        </p:blipFill>
        <p:spPr bwMode="auto">
          <a:xfrm>
            <a:off x="205002" y="3886200"/>
            <a:ext cx="864944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r="66628"/>
          <a:stretch/>
        </p:blipFill>
        <p:spPr bwMode="auto">
          <a:xfrm>
            <a:off x="3081924" y="1600199"/>
            <a:ext cx="2895601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2" r="50368"/>
          <a:stretch/>
        </p:blipFill>
        <p:spPr bwMode="auto">
          <a:xfrm>
            <a:off x="6005770" y="1600199"/>
            <a:ext cx="2821949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91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2E33-B128-45E9-9537-DFE4FDD1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C9DAE-46F8-4894-BA93-4F76438DF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good about k-means?</a:t>
            </a:r>
          </a:p>
          <a:p>
            <a:r>
              <a:rPr lang="en-US" dirty="0"/>
              <a:t>What is bad about k-means?</a:t>
            </a:r>
          </a:p>
          <a:p>
            <a:r>
              <a:rPr lang="en-US" dirty="0"/>
              <a:t>Where could you apply k-means? </a:t>
            </a:r>
          </a:p>
        </p:txBody>
      </p:sp>
    </p:spTree>
    <p:extLst>
      <p:ext uri="{BB962C8B-B14F-4D97-AF65-F5344CB8AC3E}">
        <p14:creationId xmlns:p14="http://schemas.microsoft.com/office/powerpoint/2010/main" val="502705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K-means: design choices</a:t>
            </a:r>
          </a:p>
        </p:txBody>
      </p:sp>
      <p:sp>
        <p:nvSpPr>
          <p:cNvPr id="47107" name="Content Placeholder 2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r>
              <a:rPr lang="en-US" altLang="en-US"/>
              <a:t>Initialization</a:t>
            </a:r>
          </a:p>
          <a:p>
            <a:pPr lvl="1"/>
            <a:r>
              <a:rPr lang="en-US" altLang="en-US"/>
              <a:t>Randomly select K points as initial cluster center</a:t>
            </a:r>
          </a:p>
          <a:p>
            <a:pPr lvl="1"/>
            <a:r>
              <a:rPr lang="en-US" altLang="en-US"/>
              <a:t>Or greedily choose K points to minimize residual</a:t>
            </a:r>
          </a:p>
          <a:p>
            <a:endParaRPr lang="en-US" altLang="en-US" sz="1400"/>
          </a:p>
          <a:p>
            <a:r>
              <a:rPr lang="en-US" altLang="en-US"/>
              <a:t>Distance measures</a:t>
            </a:r>
          </a:p>
          <a:p>
            <a:pPr lvl="1"/>
            <a:r>
              <a:rPr lang="en-US" altLang="en-US"/>
              <a:t>Traditionally Euclidean, could be others</a:t>
            </a:r>
          </a:p>
          <a:p>
            <a:endParaRPr lang="en-US" altLang="en-US" sz="1400"/>
          </a:p>
          <a:p>
            <a:r>
              <a:rPr lang="en-US" altLang="en-US"/>
              <a:t>Optimization</a:t>
            </a:r>
          </a:p>
          <a:p>
            <a:pPr lvl="1"/>
            <a:r>
              <a:rPr lang="en-US" altLang="en-US"/>
              <a:t>Will converge to a </a:t>
            </a:r>
            <a:r>
              <a:rPr lang="en-US" altLang="en-US" i="1"/>
              <a:t>local minimum</a:t>
            </a:r>
          </a:p>
          <a:p>
            <a:pPr lvl="1"/>
            <a:r>
              <a:rPr lang="en-US" altLang="en-US"/>
              <a:t>May want to perform multiple restarts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930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898525" y="1752600"/>
            <a:ext cx="842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3581400" y="1776413"/>
            <a:ext cx="2286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 on intensity</a:t>
            </a:r>
          </a:p>
        </p:txBody>
      </p:sp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6553200" y="1776413"/>
            <a:ext cx="1941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 on color</a:t>
            </a:r>
          </a:p>
        </p:txBody>
      </p:sp>
      <p:sp>
        <p:nvSpPr>
          <p:cNvPr id="48136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clustering using intensity or color</a:t>
            </a:r>
          </a:p>
        </p:txBody>
      </p:sp>
    </p:spTree>
    <p:extLst>
      <p:ext uri="{BB962C8B-B14F-4D97-AF65-F5344CB8AC3E}">
        <p14:creationId xmlns:p14="http://schemas.microsoft.com/office/powerpoint/2010/main" val="324422638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choose the number of clusters?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Validation set</a:t>
            </a:r>
          </a:p>
          <a:p>
            <a:pPr lvl="1"/>
            <a:r>
              <a:rPr lang="en-US" altLang="en-US" dirty="0"/>
              <a:t>Try different numbers of clusters and look at performance</a:t>
            </a:r>
          </a:p>
          <a:p>
            <a:pPr lvl="2"/>
            <a:r>
              <a:rPr lang="en-US" altLang="en-US" dirty="0"/>
              <a:t>When building dictionaries (discussed later), more clusters typically work better.</a:t>
            </a:r>
          </a:p>
        </p:txBody>
      </p:sp>
      <p:sp>
        <p:nvSpPr>
          <p:cNvPr id="51204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747375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How to initialize the clusters?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135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en-US" dirty="0"/>
              <a:t>k-means++ initialization</a:t>
            </a:r>
          </a:p>
          <a:p>
            <a:pPr lvl="1"/>
            <a:r>
              <a:rPr lang="en-US" altLang="en-US" dirty="0"/>
              <a:t>Make the initial cluster centers span the space</a:t>
            </a:r>
          </a:p>
          <a:p>
            <a:pPr lvl="1"/>
            <a:endParaRPr lang="en-US" altLang="en-US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Choose one center uniformly at random from all data points.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For each point </a:t>
            </a:r>
            <a:r>
              <a:rPr lang="en-US" sz="2600" i="1" dirty="0"/>
              <a:t>x</a:t>
            </a:r>
            <a:r>
              <a:rPr lang="en-US" sz="2600" dirty="0"/>
              <a:t>, compute the distance D(</a:t>
            </a:r>
            <a:r>
              <a:rPr lang="en-US" sz="2600" i="1" dirty="0"/>
              <a:t>x</a:t>
            </a:r>
            <a:r>
              <a:rPr lang="en-US" sz="2600" dirty="0"/>
              <a:t>) between </a:t>
            </a:r>
            <a:r>
              <a:rPr lang="en-US" sz="2600" i="1" dirty="0"/>
              <a:t>x</a:t>
            </a:r>
            <a:r>
              <a:rPr lang="en-US" sz="2600" dirty="0"/>
              <a:t> and the nearest center that has already been chosen.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Choose one new data point at random as a new center, using a weighted probability distribution where a point </a:t>
            </a:r>
            <a:r>
              <a:rPr lang="en-US" sz="2600" i="1" dirty="0"/>
              <a:t>x</a:t>
            </a:r>
            <a:r>
              <a:rPr lang="en-US" sz="2600" dirty="0"/>
              <a:t> is chosen with probability proportional to D(</a:t>
            </a:r>
            <a:r>
              <a:rPr lang="en-US" sz="2600" i="1" dirty="0"/>
              <a:t>x</a:t>
            </a:r>
            <a:r>
              <a:rPr lang="en-US" sz="2600" dirty="0"/>
              <a:t>)</a:t>
            </a:r>
            <a:r>
              <a:rPr lang="en-US" sz="2600" baseline="30000" dirty="0"/>
              <a:t>2</a:t>
            </a:r>
            <a:r>
              <a:rPr lang="en-US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Repeat Steps 2 and 3 until </a:t>
            </a:r>
            <a:r>
              <a:rPr lang="en-US" sz="2600" i="1" dirty="0"/>
              <a:t>k</a:t>
            </a:r>
            <a:r>
              <a:rPr lang="en-US" sz="2600" dirty="0"/>
              <a:t> centers have been chosen.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Proceed using standard </a:t>
            </a:r>
            <a:r>
              <a:rPr lang="en-US" sz="2600" i="1" dirty="0">
                <a:hlinkClick r:id="rId3" tooltip="K-means clustering"/>
              </a:rPr>
              <a:t>k</a:t>
            </a:r>
            <a:r>
              <a:rPr lang="en-US" sz="2600" dirty="0">
                <a:hlinkClick r:id="rId3" tooltip="K-means clustering"/>
              </a:rPr>
              <a:t>-means clustering</a:t>
            </a:r>
            <a:r>
              <a:rPr lang="en-US" sz="2600" dirty="0"/>
              <a:t>.</a:t>
            </a:r>
          </a:p>
          <a:p>
            <a:endParaRPr lang="en-US" altLang="en-US" dirty="0"/>
          </a:p>
        </p:txBody>
      </p:sp>
      <p:sp>
        <p:nvSpPr>
          <p:cNvPr id="51204" name="TextBox 5"/>
          <p:cNvSpPr txBox="1">
            <a:spLocks noChangeArrowheads="1"/>
          </p:cNvSpPr>
          <p:nvPr/>
        </p:nvSpPr>
        <p:spPr bwMode="auto">
          <a:xfrm>
            <a:off x="5458293" y="6398172"/>
            <a:ext cx="3668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 / Arthur and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Vassilvitskii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58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choose the number of clusters?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Minimum Description Length (MDL) principal for model comparison </a:t>
            </a:r>
          </a:p>
          <a:p>
            <a:endParaRPr lang="en-US" altLang="en-US" sz="2800"/>
          </a:p>
          <a:p>
            <a:r>
              <a:rPr lang="en-US" altLang="en-US" sz="2800"/>
              <a:t>Minimize Schwarz Criterion </a:t>
            </a:r>
          </a:p>
          <a:p>
            <a:pPr lvl="1"/>
            <a:r>
              <a:rPr lang="en-US" altLang="en-US" sz="2400"/>
              <a:t>also called Bayes Information Criteria (BIC)</a:t>
            </a:r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14800"/>
            <a:ext cx="49625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20652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evaluate clusters?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Generative</a:t>
            </a:r>
          </a:p>
          <a:p>
            <a:pPr lvl="1"/>
            <a:r>
              <a:rPr lang="en-US" altLang="en-US"/>
              <a:t>How well are points reconstructed from the clusters?</a:t>
            </a:r>
          </a:p>
          <a:p>
            <a:pPr lvl="1"/>
            <a:endParaRPr lang="en-US" altLang="en-US"/>
          </a:p>
          <a:p>
            <a:r>
              <a:rPr lang="en-US" altLang="en-US"/>
              <a:t>Discriminative</a:t>
            </a:r>
          </a:p>
          <a:p>
            <a:pPr lvl="1"/>
            <a:r>
              <a:rPr lang="en-US" altLang="en-US"/>
              <a:t>How well do the clusters correspond to labels?</a:t>
            </a:r>
          </a:p>
          <a:p>
            <a:pPr lvl="2"/>
            <a:r>
              <a:rPr lang="en-US" altLang="en-US"/>
              <a:t>Purity</a:t>
            </a:r>
          </a:p>
          <a:p>
            <a:pPr lvl="1"/>
            <a:r>
              <a:rPr lang="en-US" altLang="en-US"/>
              <a:t>Note: unsupervised clustering does not aim to be discriminative</a:t>
            </a:r>
          </a:p>
        </p:txBody>
      </p:sp>
      <p:sp>
        <p:nvSpPr>
          <p:cNvPr id="50180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10043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demos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/>
              <a:t>	</a:t>
            </a:r>
            <a:r>
              <a:rPr lang="en-US" altLang="en-US" sz="1800">
                <a:hlinkClick r:id="rId2"/>
              </a:rPr>
              <a:t> http://home.dei.polimi.it/matteucc/Clustering/tutorial_html/AppletKM.html</a:t>
            </a: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/>
              <a:t>	</a:t>
            </a:r>
            <a:r>
              <a:rPr lang="en-US" altLang="en-US" sz="1800">
                <a:hlinkClick r:id="rId3"/>
              </a:rPr>
              <a:t>http://www.cs.washington.edu/research/imagedatabase/demo/kmcluster/</a:t>
            </a:r>
            <a:endParaRPr lang="en-US" altLang="en-US" sz="1800"/>
          </a:p>
          <a:p>
            <a:endParaRPr lang="en-US" altLang="en-US" sz="1800"/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 flipH="1">
            <a:off x="914400" y="2068513"/>
            <a:ext cx="1858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</p:txBody>
      </p:sp>
      <p:sp>
        <p:nvSpPr>
          <p:cNvPr id="52229" name="TextBox 4"/>
          <p:cNvSpPr txBox="1">
            <a:spLocks noChangeArrowheads="1"/>
          </p:cNvSpPr>
          <p:nvPr/>
        </p:nvSpPr>
        <p:spPr bwMode="auto">
          <a:xfrm flipH="1">
            <a:off x="914400" y="3059113"/>
            <a:ext cx="1858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clustering</a:t>
            </a:r>
          </a:p>
        </p:txBody>
      </p:sp>
    </p:spTree>
    <p:extLst>
      <p:ext uri="{BB962C8B-B14F-4D97-AF65-F5344CB8AC3E}">
        <p14:creationId xmlns:p14="http://schemas.microsoft.com/office/powerpoint/2010/main" val="259142860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K-Means pros and cons</a:t>
            </a:r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22"/>
          <a:stretch>
            <a:fillRect/>
          </a:stretch>
        </p:blipFill>
        <p:spPr bwMode="auto">
          <a:xfrm>
            <a:off x="4953000" y="4495800"/>
            <a:ext cx="4114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41"/>
          <a:stretch>
            <a:fillRect/>
          </a:stretch>
        </p:blipFill>
        <p:spPr bwMode="auto">
          <a:xfrm>
            <a:off x="4953000" y="2590800"/>
            <a:ext cx="4114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Content Placeholder 7"/>
          <p:cNvSpPr>
            <a:spLocks noGrp="1"/>
          </p:cNvSpPr>
          <p:nvPr>
            <p:ph idx="1"/>
          </p:nvPr>
        </p:nvSpPr>
        <p:spPr>
          <a:xfrm>
            <a:off x="228600" y="1036638"/>
            <a:ext cx="4495800" cy="5592762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800" dirty="0"/>
              <a:t>Pros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Finds cluster centers that minimize conditional variance (good representation of data)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Simple and fast*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Easy to implement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/>
              <a:t>Cons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Need to choose K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Sensitive to outliers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Prone to local minima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All clusters have the same parameters (e.g., distance measure is non-adaptive)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*Can be slow: each iteration is O(</a:t>
            </a:r>
            <a:r>
              <a:rPr lang="en-US" sz="1800" dirty="0" err="1"/>
              <a:t>KNd</a:t>
            </a:r>
            <a:r>
              <a:rPr lang="en-US" sz="1800" dirty="0"/>
              <a:t>) for N d-dimensional points</a:t>
            </a: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  <a:p>
            <a:pPr>
              <a:buFont typeface="Arial" charset="0"/>
              <a:buChar char="•"/>
              <a:defRPr/>
            </a:pPr>
            <a:r>
              <a:rPr lang="en-US" sz="1800" dirty="0"/>
              <a:t>Usage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Cluster features to build visual dictionaries</a:t>
            </a:r>
          </a:p>
        </p:txBody>
      </p:sp>
    </p:spTree>
    <p:extLst>
      <p:ext uri="{BB962C8B-B14F-4D97-AF65-F5344CB8AC3E}">
        <p14:creationId xmlns:p14="http://schemas.microsoft.com/office/powerpoint/2010/main" val="28028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Building Visual Dictionaries</a:t>
            </a:r>
          </a:p>
        </p:txBody>
      </p:sp>
      <p:sp>
        <p:nvSpPr>
          <p:cNvPr id="328" name="Content Placeholder 327"/>
          <p:cNvSpPr>
            <a:spLocks noGrp="1"/>
          </p:cNvSpPr>
          <p:nvPr>
            <p:ph idx="1"/>
          </p:nvPr>
        </p:nvSpPr>
        <p:spPr>
          <a:xfrm>
            <a:off x="228600" y="990600"/>
            <a:ext cx="3733800" cy="56388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Sample features from a database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en-US" dirty="0"/>
              <a:t>E.g., 128 dimensional SIFT vectors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Cluster to build dictionary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en-US" dirty="0"/>
              <a:t>Cluster centers are the dictionary words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To match new features, assign to the nearest cluster to save rebuilding dictionary</a:t>
            </a:r>
          </a:p>
        </p:txBody>
      </p:sp>
      <p:grpSp>
        <p:nvGrpSpPr>
          <p:cNvPr id="54276" name="Group 150"/>
          <p:cNvGrpSpPr>
            <a:grpSpLocks noChangeAspect="1"/>
          </p:cNvGrpSpPr>
          <p:nvPr/>
        </p:nvGrpSpPr>
        <p:grpSpPr bwMode="auto">
          <a:xfrm>
            <a:off x="4206875" y="1066800"/>
            <a:ext cx="4937125" cy="1905000"/>
            <a:chOff x="457200" y="1752600"/>
            <a:chExt cx="8305800" cy="3205162"/>
          </a:xfrm>
        </p:grpSpPr>
        <p:pic>
          <p:nvPicPr>
            <p:cNvPr id="54452" name="Picture 2" descr="115_15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814512"/>
              <a:ext cx="4191000" cy="314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453" name="Group 249"/>
            <p:cNvGrpSpPr>
              <a:grpSpLocks/>
            </p:cNvGrpSpPr>
            <p:nvPr/>
          </p:nvGrpSpPr>
          <p:grpSpPr bwMode="auto">
            <a:xfrm>
              <a:off x="906463" y="1752600"/>
              <a:ext cx="3584575" cy="2511425"/>
              <a:chOff x="571" y="249"/>
              <a:chExt cx="2258" cy="1582"/>
            </a:xfrm>
          </p:grpSpPr>
          <p:sp>
            <p:nvSpPr>
              <p:cNvPr id="54578" name="Oval 130"/>
              <p:cNvSpPr>
                <a:spLocks noChangeArrowheads="1"/>
              </p:cNvSpPr>
              <p:nvPr/>
            </p:nvSpPr>
            <p:spPr bwMode="auto">
              <a:xfrm rot="613854">
                <a:off x="2197" y="253"/>
                <a:ext cx="632" cy="32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9" name="Oval 121"/>
              <p:cNvSpPr>
                <a:spLocks noChangeArrowheads="1"/>
              </p:cNvSpPr>
              <p:nvPr/>
            </p:nvSpPr>
            <p:spPr bwMode="auto">
              <a:xfrm rot="613854">
                <a:off x="571" y="863"/>
                <a:ext cx="184" cy="14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0" name="Oval 122"/>
              <p:cNvSpPr>
                <a:spLocks noChangeArrowheads="1"/>
              </p:cNvSpPr>
              <p:nvPr/>
            </p:nvSpPr>
            <p:spPr bwMode="auto">
              <a:xfrm rot="613854">
                <a:off x="1945" y="973"/>
                <a:ext cx="298" cy="47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1" name="Oval 123"/>
              <p:cNvSpPr>
                <a:spLocks noChangeArrowheads="1"/>
              </p:cNvSpPr>
              <p:nvPr/>
            </p:nvSpPr>
            <p:spPr bwMode="auto">
              <a:xfrm rot="613854">
                <a:off x="1696" y="818"/>
                <a:ext cx="344" cy="9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2" name="Oval 124"/>
              <p:cNvSpPr>
                <a:spLocks noChangeArrowheads="1"/>
              </p:cNvSpPr>
              <p:nvPr/>
            </p:nvSpPr>
            <p:spPr bwMode="auto">
              <a:xfrm rot="1593798">
                <a:off x="607" y="249"/>
                <a:ext cx="462" cy="86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3" name="Oval 125"/>
              <p:cNvSpPr>
                <a:spLocks noChangeArrowheads="1"/>
              </p:cNvSpPr>
              <p:nvPr/>
            </p:nvSpPr>
            <p:spPr bwMode="auto">
              <a:xfrm rot="613854">
                <a:off x="2256" y="1152"/>
                <a:ext cx="184" cy="189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4" name="Oval 126"/>
              <p:cNvSpPr>
                <a:spLocks noChangeArrowheads="1"/>
              </p:cNvSpPr>
              <p:nvPr/>
            </p:nvSpPr>
            <p:spPr bwMode="auto">
              <a:xfrm rot="613854">
                <a:off x="1967" y="1615"/>
                <a:ext cx="320" cy="21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5" name="Oval 127"/>
              <p:cNvSpPr>
                <a:spLocks noChangeArrowheads="1"/>
              </p:cNvSpPr>
              <p:nvPr/>
            </p:nvSpPr>
            <p:spPr bwMode="auto">
              <a:xfrm rot="613854">
                <a:off x="2217" y="834"/>
                <a:ext cx="219" cy="15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6" name="Oval 128"/>
              <p:cNvSpPr>
                <a:spLocks noChangeArrowheads="1"/>
              </p:cNvSpPr>
              <p:nvPr/>
            </p:nvSpPr>
            <p:spPr bwMode="auto">
              <a:xfrm rot="613854">
                <a:off x="2125" y="1522"/>
                <a:ext cx="184" cy="189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7" name="Oval 129"/>
              <p:cNvSpPr>
                <a:spLocks noChangeArrowheads="1"/>
              </p:cNvSpPr>
              <p:nvPr/>
            </p:nvSpPr>
            <p:spPr bwMode="auto">
              <a:xfrm rot="613854">
                <a:off x="2214" y="1306"/>
                <a:ext cx="184" cy="225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8" name="Oval 131"/>
              <p:cNvSpPr>
                <a:spLocks noChangeArrowheads="1"/>
              </p:cNvSpPr>
              <p:nvPr/>
            </p:nvSpPr>
            <p:spPr bwMode="auto">
              <a:xfrm rot="613854">
                <a:off x="2447" y="1261"/>
                <a:ext cx="184" cy="33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9" name="Oval 132"/>
              <p:cNvSpPr>
                <a:spLocks noChangeArrowheads="1"/>
              </p:cNvSpPr>
              <p:nvPr/>
            </p:nvSpPr>
            <p:spPr bwMode="auto">
              <a:xfrm rot="613854">
                <a:off x="1226" y="395"/>
                <a:ext cx="275" cy="68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0" name="Oval 145"/>
              <p:cNvSpPr>
                <a:spLocks noChangeArrowheads="1"/>
              </p:cNvSpPr>
              <p:nvPr/>
            </p:nvSpPr>
            <p:spPr bwMode="auto">
              <a:xfrm rot="1985307">
                <a:off x="726" y="622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1" name="Oval 146"/>
              <p:cNvSpPr>
                <a:spLocks noChangeArrowheads="1"/>
              </p:cNvSpPr>
              <p:nvPr/>
            </p:nvSpPr>
            <p:spPr bwMode="auto">
              <a:xfrm rot="1985307">
                <a:off x="860" y="308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2" name="Oval 147"/>
              <p:cNvSpPr>
                <a:spLocks noChangeArrowheads="1"/>
              </p:cNvSpPr>
              <p:nvPr/>
            </p:nvSpPr>
            <p:spPr bwMode="auto">
              <a:xfrm rot="1985307">
                <a:off x="1807" y="135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3" name="Oval 148"/>
              <p:cNvSpPr>
                <a:spLocks noChangeArrowheads="1"/>
              </p:cNvSpPr>
              <p:nvPr/>
            </p:nvSpPr>
            <p:spPr bwMode="auto">
              <a:xfrm rot="1985307">
                <a:off x="1746" y="113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4" name="Oval 149"/>
              <p:cNvSpPr>
                <a:spLocks noChangeArrowheads="1"/>
              </p:cNvSpPr>
              <p:nvPr/>
            </p:nvSpPr>
            <p:spPr bwMode="auto">
              <a:xfrm rot="1985307">
                <a:off x="2250" y="1040"/>
                <a:ext cx="194" cy="11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5" name="Oval 150"/>
              <p:cNvSpPr>
                <a:spLocks noChangeArrowheads="1"/>
              </p:cNvSpPr>
              <p:nvPr/>
            </p:nvSpPr>
            <p:spPr bwMode="auto">
              <a:xfrm rot="1985307">
                <a:off x="913" y="47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6" name="Oval 151"/>
              <p:cNvSpPr>
                <a:spLocks noChangeArrowheads="1"/>
              </p:cNvSpPr>
              <p:nvPr/>
            </p:nvSpPr>
            <p:spPr bwMode="auto">
              <a:xfrm rot="1985307">
                <a:off x="761" y="771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7" name="Oval 152"/>
              <p:cNvSpPr>
                <a:spLocks noChangeArrowheads="1"/>
              </p:cNvSpPr>
              <p:nvPr/>
            </p:nvSpPr>
            <p:spPr bwMode="auto">
              <a:xfrm rot="1985307">
                <a:off x="784" y="452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8" name="Oval 153"/>
              <p:cNvSpPr>
                <a:spLocks noChangeArrowheads="1"/>
              </p:cNvSpPr>
              <p:nvPr/>
            </p:nvSpPr>
            <p:spPr bwMode="auto">
              <a:xfrm rot="1985307">
                <a:off x="1829" y="999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454" name="Rectangle 3"/>
            <p:cNvSpPr>
              <a:spLocks noChangeArrowheads="1"/>
            </p:cNvSpPr>
            <p:nvPr/>
          </p:nvSpPr>
          <p:spPr bwMode="auto">
            <a:xfrm>
              <a:off x="5029200" y="1814512"/>
              <a:ext cx="3733800" cy="312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4455" name="Group 252"/>
            <p:cNvGrpSpPr>
              <a:grpSpLocks/>
            </p:cNvGrpSpPr>
            <p:nvPr/>
          </p:nvGrpSpPr>
          <p:grpSpPr bwMode="auto">
            <a:xfrm>
              <a:off x="1050925" y="1947862"/>
              <a:ext cx="7559675" cy="2228850"/>
              <a:chOff x="662" y="372"/>
              <a:chExt cx="4762" cy="1404"/>
            </a:xfrm>
          </p:grpSpPr>
          <p:sp>
            <p:nvSpPr>
              <p:cNvPr id="54557" name="Line 154"/>
              <p:cNvSpPr>
                <a:spLocks noChangeShapeType="1"/>
              </p:cNvSpPr>
              <p:nvPr/>
            </p:nvSpPr>
            <p:spPr bwMode="auto">
              <a:xfrm>
                <a:off x="1920" y="1056"/>
                <a:ext cx="3504" cy="0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8" name="Line 4"/>
              <p:cNvSpPr>
                <a:spLocks noChangeShapeType="1"/>
              </p:cNvSpPr>
              <p:nvPr/>
            </p:nvSpPr>
            <p:spPr bwMode="auto">
              <a:xfrm flipV="1">
                <a:off x="2112" y="1698"/>
                <a:ext cx="2223" cy="7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9" name="Line 133"/>
              <p:cNvSpPr>
                <a:spLocks noChangeShapeType="1"/>
              </p:cNvSpPr>
              <p:nvPr/>
            </p:nvSpPr>
            <p:spPr bwMode="auto">
              <a:xfrm flipV="1">
                <a:off x="2544" y="1281"/>
                <a:ext cx="1420" cy="15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0" name="Line 134"/>
              <p:cNvSpPr>
                <a:spLocks noChangeShapeType="1"/>
              </p:cNvSpPr>
              <p:nvPr/>
            </p:nvSpPr>
            <p:spPr bwMode="auto">
              <a:xfrm>
                <a:off x="2208" y="1632"/>
                <a:ext cx="2087" cy="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1" name="Line 135"/>
              <p:cNvSpPr>
                <a:spLocks noChangeShapeType="1"/>
              </p:cNvSpPr>
              <p:nvPr/>
            </p:nvSpPr>
            <p:spPr bwMode="auto">
              <a:xfrm flipV="1">
                <a:off x="2304" y="1349"/>
                <a:ext cx="1670" cy="9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2" name="Line 136"/>
              <p:cNvSpPr>
                <a:spLocks noChangeShapeType="1"/>
              </p:cNvSpPr>
              <p:nvPr/>
            </p:nvSpPr>
            <p:spPr bwMode="auto">
              <a:xfrm flipV="1">
                <a:off x="2352" y="1096"/>
                <a:ext cx="1821" cy="152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3" name="Line 137"/>
              <p:cNvSpPr>
                <a:spLocks noChangeShapeType="1"/>
              </p:cNvSpPr>
              <p:nvPr/>
            </p:nvSpPr>
            <p:spPr bwMode="auto">
              <a:xfrm flipV="1">
                <a:off x="2352" y="587"/>
                <a:ext cx="1427" cy="32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4" name="Line 138"/>
              <p:cNvSpPr>
                <a:spLocks noChangeShapeType="1"/>
              </p:cNvSpPr>
              <p:nvPr/>
            </p:nvSpPr>
            <p:spPr bwMode="auto">
              <a:xfrm>
                <a:off x="2496" y="432"/>
                <a:ext cx="1245" cy="356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5" name="Line 139"/>
              <p:cNvSpPr>
                <a:spLocks noChangeShapeType="1"/>
              </p:cNvSpPr>
              <p:nvPr/>
            </p:nvSpPr>
            <p:spPr bwMode="auto">
              <a:xfrm flipV="1">
                <a:off x="2112" y="1041"/>
                <a:ext cx="1837" cy="15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6" name="Line 140"/>
              <p:cNvSpPr>
                <a:spLocks noChangeShapeType="1"/>
              </p:cNvSpPr>
              <p:nvPr/>
            </p:nvSpPr>
            <p:spPr bwMode="auto">
              <a:xfrm flipV="1">
                <a:off x="1872" y="854"/>
                <a:ext cx="2413" cy="394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7" name="Line 141"/>
              <p:cNvSpPr>
                <a:spLocks noChangeShapeType="1"/>
              </p:cNvSpPr>
              <p:nvPr/>
            </p:nvSpPr>
            <p:spPr bwMode="auto">
              <a:xfrm flipV="1">
                <a:off x="1344" y="539"/>
                <a:ext cx="3284" cy="18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8" name="Line 142"/>
              <p:cNvSpPr>
                <a:spLocks noChangeShapeType="1"/>
              </p:cNvSpPr>
              <p:nvPr/>
            </p:nvSpPr>
            <p:spPr bwMode="auto">
              <a:xfrm>
                <a:off x="864" y="672"/>
                <a:ext cx="3929" cy="962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9" name="Line 143"/>
              <p:cNvSpPr>
                <a:spLocks noChangeShapeType="1"/>
              </p:cNvSpPr>
              <p:nvPr/>
            </p:nvSpPr>
            <p:spPr bwMode="auto">
              <a:xfrm>
                <a:off x="662" y="937"/>
                <a:ext cx="3823" cy="713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0" name="Line 155"/>
              <p:cNvSpPr>
                <a:spLocks noChangeShapeType="1"/>
              </p:cNvSpPr>
              <p:nvPr/>
            </p:nvSpPr>
            <p:spPr bwMode="auto">
              <a:xfrm flipV="1">
                <a:off x="2342" y="1032"/>
                <a:ext cx="1731" cy="60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1" name="Line 156"/>
              <p:cNvSpPr>
                <a:spLocks noChangeShapeType="1"/>
              </p:cNvSpPr>
              <p:nvPr/>
            </p:nvSpPr>
            <p:spPr bwMode="auto">
              <a:xfrm flipV="1">
                <a:off x="1811" y="652"/>
                <a:ext cx="2398" cy="553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2" name="Line 157"/>
              <p:cNvSpPr>
                <a:spLocks noChangeShapeType="1"/>
              </p:cNvSpPr>
              <p:nvPr/>
            </p:nvSpPr>
            <p:spPr bwMode="auto">
              <a:xfrm flipV="1">
                <a:off x="1887" y="1167"/>
                <a:ext cx="2087" cy="26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3" name="Line 158"/>
              <p:cNvSpPr>
                <a:spLocks noChangeShapeType="1"/>
              </p:cNvSpPr>
              <p:nvPr/>
            </p:nvSpPr>
            <p:spPr bwMode="auto">
              <a:xfrm>
                <a:off x="833" y="849"/>
                <a:ext cx="3754" cy="89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4" name="Line 159"/>
              <p:cNvSpPr>
                <a:spLocks noChangeShapeType="1"/>
              </p:cNvSpPr>
              <p:nvPr/>
            </p:nvSpPr>
            <p:spPr bwMode="auto">
              <a:xfrm>
                <a:off x="788" y="697"/>
                <a:ext cx="4072" cy="887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5" name="Line 160"/>
              <p:cNvSpPr>
                <a:spLocks noChangeShapeType="1"/>
              </p:cNvSpPr>
              <p:nvPr/>
            </p:nvSpPr>
            <p:spPr bwMode="auto">
              <a:xfrm>
                <a:off x="985" y="546"/>
                <a:ext cx="3573" cy="95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6" name="Line 161"/>
              <p:cNvSpPr>
                <a:spLocks noChangeShapeType="1"/>
              </p:cNvSpPr>
              <p:nvPr/>
            </p:nvSpPr>
            <p:spPr bwMode="auto">
              <a:xfrm>
                <a:off x="856" y="515"/>
                <a:ext cx="3633" cy="81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7" name="Line 162"/>
              <p:cNvSpPr>
                <a:spLocks noChangeShapeType="1"/>
              </p:cNvSpPr>
              <p:nvPr/>
            </p:nvSpPr>
            <p:spPr bwMode="auto">
              <a:xfrm>
                <a:off x="940" y="372"/>
                <a:ext cx="3496" cy="72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456" name="Group 251"/>
            <p:cNvGrpSpPr>
              <a:grpSpLocks/>
            </p:cNvGrpSpPr>
            <p:nvPr/>
          </p:nvGrpSpPr>
          <p:grpSpPr bwMode="auto">
            <a:xfrm>
              <a:off x="5926138" y="2190750"/>
              <a:ext cx="2684462" cy="1966912"/>
              <a:chOff x="3733" y="525"/>
              <a:chExt cx="1691" cy="1239"/>
            </a:xfrm>
          </p:grpSpPr>
          <p:sp>
            <p:nvSpPr>
              <p:cNvPr id="54536" name="Oval 9"/>
              <p:cNvSpPr>
                <a:spLocks noChangeArrowheads="1"/>
              </p:cNvSpPr>
              <p:nvPr/>
            </p:nvSpPr>
            <p:spPr bwMode="auto">
              <a:xfrm>
                <a:off x="3961" y="115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7" name="Oval 11"/>
              <p:cNvSpPr>
                <a:spLocks noChangeArrowheads="1"/>
              </p:cNvSpPr>
              <p:nvPr/>
            </p:nvSpPr>
            <p:spPr bwMode="auto">
              <a:xfrm>
                <a:off x="3733" y="783"/>
                <a:ext cx="22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8" name="Oval 21"/>
              <p:cNvSpPr>
                <a:spLocks noChangeArrowheads="1"/>
              </p:cNvSpPr>
              <p:nvPr/>
            </p:nvSpPr>
            <p:spPr bwMode="auto">
              <a:xfrm>
                <a:off x="4304" y="162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9" name="Oval 22"/>
              <p:cNvSpPr>
                <a:spLocks noChangeArrowheads="1"/>
              </p:cNvSpPr>
              <p:nvPr/>
            </p:nvSpPr>
            <p:spPr bwMode="auto">
              <a:xfrm>
                <a:off x="4578" y="1741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0" name="Oval 32"/>
              <p:cNvSpPr>
                <a:spLocks noChangeArrowheads="1"/>
              </p:cNvSpPr>
              <p:nvPr/>
            </p:nvSpPr>
            <p:spPr bwMode="auto">
              <a:xfrm>
                <a:off x="4784" y="162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1" name="Oval 35"/>
              <p:cNvSpPr>
                <a:spLocks noChangeArrowheads="1"/>
              </p:cNvSpPr>
              <p:nvPr/>
            </p:nvSpPr>
            <p:spPr bwMode="auto">
              <a:xfrm>
                <a:off x="3961" y="1273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2" name="Oval 37"/>
              <p:cNvSpPr>
                <a:spLocks noChangeArrowheads="1"/>
              </p:cNvSpPr>
              <p:nvPr/>
            </p:nvSpPr>
            <p:spPr bwMode="auto">
              <a:xfrm>
                <a:off x="3961" y="1343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3" name="Oval 43"/>
              <p:cNvSpPr>
                <a:spLocks noChangeArrowheads="1"/>
              </p:cNvSpPr>
              <p:nvPr/>
            </p:nvSpPr>
            <p:spPr bwMode="auto">
              <a:xfrm>
                <a:off x="4167" y="108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4" name="Oval 44"/>
              <p:cNvSpPr>
                <a:spLocks noChangeArrowheads="1"/>
              </p:cNvSpPr>
              <p:nvPr/>
            </p:nvSpPr>
            <p:spPr bwMode="auto">
              <a:xfrm>
                <a:off x="4075" y="101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5" name="Oval 50"/>
              <p:cNvSpPr>
                <a:spLocks noChangeArrowheads="1"/>
              </p:cNvSpPr>
              <p:nvPr/>
            </p:nvSpPr>
            <p:spPr bwMode="auto">
              <a:xfrm>
                <a:off x="4555" y="148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6" name="Oval 63"/>
              <p:cNvSpPr>
                <a:spLocks noChangeArrowheads="1"/>
              </p:cNvSpPr>
              <p:nvPr/>
            </p:nvSpPr>
            <p:spPr bwMode="auto">
              <a:xfrm>
                <a:off x="4624" y="525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7" name="Oval 73"/>
              <p:cNvSpPr>
                <a:spLocks noChangeArrowheads="1"/>
              </p:cNvSpPr>
              <p:nvPr/>
            </p:nvSpPr>
            <p:spPr bwMode="auto">
              <a:xfrm>
                <a:off x="4418" y="108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8" name="Oval 74"/>
              <p:cNvSpPr>
                <a:spLocks noChangeArrowheads="1"/>
              </p:cNvSpPr>
              <p:nvPr/>
            </p:nvSpPr>
            <p:spPr bwMode="auto">
              <a:xfrm>
                <a:off x="3961" y="101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9" name="Oval 85"/>
              <p:cNvSpPr>
                <a:spLocks noChangeArrowheads="1"/>
              </p:cNvSpPr>
              <p:nvPr/>
            </p:nvSpPr>
            <p:spPr bwMode="auto">
              <a:xfrm>
                <a:off x="4464" y="1647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0" name="Oval 87"/>
              <p:cNvSpPr>
                <a:spLocks noChangeArrowheads="1"/>
              </p:cNvSpPr>
              <p:nvPr/>
            </p:nvSpPr>
            <p:spPr bwMode="auto">
              <a:xfrm>
                <a:off x="4853" y="1577"/>
                <a:ext cx="22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1" name="Oval 95"/>
              <p:cNvSpPr>
                <a:spLocks noChangeArrowheads="1"/>
              </p:cNvSpPr>
              <p:nvPr/>
            </p:nvSpPr>
            <p:spPr bwMode="auto">
              <a:xfrm>
                <a:off x="4190" y="642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2" name="Oval 100"/>
              <p:cNvSpPr>
                <a:spLocks noChangeArrowheads="1"/>
              </p:cNvSpPr>
              <p:nvPr/>
            </p:nvSpPr>
            <p:spPr bwMode="auto">
              <a:xfrm>
                <a:off x="4258" y="853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3" name="Oval 105"/>
              <p:cNvSpPr>
                <a:spLocks noChangeArrowheads="1"/>
              </p:cNvSpPr>
              <p:nvPr/>
            </p:nvSpPr>
            <p:spPr bwMode="auto">
              <a:xfrm>
                <a:off x="3778" y="572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4" name="Oval 109"/>
              <p:cNvSpPr>
                <a:spLocks noChangeArrowheads="1"/>
              </p:cNvSpPr>
              <p:nvPr/>
            </p:nvSpPr>
            <p:spPr bwMode="auto">
              <a:xfrm>
                <a:off x="4464" y="1320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5" name="Oval 165"/>
              <p:cNvSpPr>
                <a:spLocks noChangeArrowheads="1"/>
              </p:cNvSpPr>
              <p:nvPr/>
            </p:nvSpPr>
            <p:spPr bwMode="auto">
              <a:xfrm>
                <a:off x="4350" y="169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6" name="Oval 248"/>
              <p:cNvSpPr>
                <a:spLocks noChangeArrowheads="1"/>
              </p:cNvSpPr>
              <p:nvPr/>
            </p:nvSpPr>
            <p:spPr bwMode="auto">
              <a:xfrm>
                <a:off x="5401" y="1040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457" name="Group 253"/>
            <p:cNvGrpSpPr>
              <a:grpSpLocks/>
            </p:cNvGrpSpPr>
            <p:nvPr/>
          </p:nvGrpSpPr>
          <p:grpSpPr bwMode="auto">
            <a:xfrm>
              <a:off x="5562600" y="2043112"/>
              <a:ext cx="3011488" cy="2824163"/>
              <a:chOff x="3504" y="432"/>
              <a:chExt cx="1897" cy="1779"/>
            </a:xfrm>
          </p:grpSpPr>
          <p:grpSp>
            <p:nvGrpSpPr>
              <p:cNvPr id="54458" name="Group 254"/>
              <p:cNvGrpSpPr>
                <a:grpSpLocks/>
              </p:cNvGrpSpPr>
              <p:nvPr/>
            </p:nvGrpSpPr>
            <p:grpSpPr bwMode="auto">
              <a:xfrm>
                <a:off x="3710" y="479"/>
                <a:ext cx="1668" cy="1425"/>
                <a:chOff x="3710" y="479"/>
                <a:chExt cx="1668" cy="1425"/>
              </a:xfrm>
            </p:grpSpPr>
            <p:sp>
              <p:nvSpPr>
                <p:cNvPr id="54516" name="Oval 255"/>
                <p:cNvSpPr>
                  <a:spLocks noChangeArrowheads="1"/>
                </p:cNvSpPr>
                <p:nvPr/>
              </p:nvSpPr>
              <p:spPr bwMode="auto">
                <a:xfrm>
                  <a:off x="3755" y="1297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7" name="Oval 256"/>
                <p:cNvSpPr>
                  <a:spLocks noChangeArrowheads="1"/>
                </p:cNvSpPr>
                <p:nvPr/>
              </p:nvSpPr>
              <p:spPr bwMode="auto">
                <a:xfrm>
                  <a:off x="4327" y="1881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8" name="Oval 257"/>
                <p:cNvSpPr>
                  <a:spLocks noChangeArrowheads="1"/>
                </p:cNvSpPr>
                <p:nvPr/>
              </p:nvSpPr>
              <p:spPr bwMode="auto">
                <a:xfrm>
                  <a:off x="4281" y="1554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9" name="Oval 258"/>
                <p:cNvSpPr>
                  <a:spLocks noChangeArrowheads="1"/>
                </p:cNvSpPr>
                <p:nvPr/>
              </p:nvSpPr>
              <p:spPr bwMode="auto">
                <a:xfrm>
                  <a:off x="4213" y="1694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0" name="Oval 259"/>
                <p:cNvSpPr>
                  <a:spLocks noChangeArrowheads="1"/>
                </p:cNvSpPr>
                <p:nvPr/>
              </p:nvSpPr>
              <p:spPr bwMode="auto">
                <a:xfrm>
                  <a:off x="4235" y="1554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1" name="Oval 260"/>
                <p:cNvSpPr>
                  <a:spLocks noChangeArrowheads="1"/>
                </p:cNvSpPr>
                <p:nvPr/>
              </p:nvSpPr>
              <p:spPr bwMode="auto">
                <a:xfrm>
                  <a:off x="4921" y="1741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2" name="Oval 261"/>
                <p:cNvSpPr>
                  <a:spLocks noChangeArrowheads="1"/>
                </p:cNvSpPr>
                <p:nvPr/>
              </p:nvSpPr>
              <p:spPr bwMode="auto">
                <a:xfrm>
                  <a:off x="3710" y="712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3" name="Oval 262"/>
                <p:cNvSpPr>
                  <a:spLocks noChangeArrowheads="1"/>
                </p:cNvSpPr>
                <p:nvPr/>
              </p:nvSpPr>
              <p:spPr bwMode="auto">
                <a:xfrm>
                  <a:off x="4693" y="1110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4" name="Oval 263"/>
                <p:cNvSpPr>
                  <a:spLocks noChangeArrowheads="1"/>
                </p:cNvSpPr>
                <p:nvPr/>
              </p:nvSpPr>
              <p:spPr bwMode="auto">
                <a:xfrm>
                  <a:off x="3801" y="82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5" name="Oval 264"/>
                <p:cNvSpPr>
                  <a:spLocks noChangeArrowheads="1"/>
                </p:cNvSpPr>
                <p:nvPr/>
              </p:nvSpPr>
              <p:spPr bwMode="auto">
                <a:xfrm>
                  <a:off x="4761" y="619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6" name="Oval 265"/>
                <p:cNvSpPr>
                  <a:spLocks noChangeArrowheads="1"/>
                </p:cNvSpPr>
                <p:nvPr/>
              </p:nvSpPr>
              <p:spPr bwMode="auto">
                <a:xfrm>
                  <a:off x="4464" y="1460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7" name="Oval 266"/>
                <p:cNvSpPr>
                  <a:spLocks noChangeArrowheads="1"/>
                </p:cNvSpPr>
                <p:nvPr/>
              </p:nvSpPr>
              <p:spPr bwMode="auto">
                <a:xfrm>
                  <a:off x="4875" y="92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8" name="Oval 267"/>
                <p:cNvSpPr>
                  <a:spLocks noChangeArrowheads="1"/>
                </p:cNvSpPr>
                <p:nvPr/>
              </p:nvSpPr>
              <p:spPr bwMode="auto">
                <a:xfrm>
                  <a:off x="4830" y="85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9" name="Oval 268"/>
                <p:cNvSpPr>
                  <a:spLocks noChangeArrowheads="1"/>
                </p:cNvSpPr>
                <p:nvPr/>
              </p:nvSpPr>
              <p:spPr bwMode="auto">
                <a:xfrm>
                  <a:off x="4213" y="923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0" name="Oval 269"/>
                <p:cNvSpPr>
                  <a:spLocks noChangeArrowheads="1"/>
                </p:cNvSpPr>
                <p:nvPr/>
              </p:nvSpPr>
              <p:spPr bwMode="auto">
                <a:xfrm>
                  <a:off x="4304" y="96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1" name="Oval 270"/>
                <p:cNvSpPr>
                  <a:spLocks noChangeArrowheads="1"/>
                </p:cNvSpPr>
                <p:nvPr/>
              </p:nvSpPr>
              <p:spPr bwMode="auto">
                <a:xfrm>
                  <a:off x="4761" y="736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2" name="Oval 271"/>
                <p:cNvSpPr>
                  <a:spLocks noChangeArrowheads="1"/>
                </p:cNvSpPr>
                <p:nvPr/>
              </p:nvSpPr>
              <p:spPr bwMode="auto">
                <a:xfrm>
                  <a:off x="4715" y="502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3" name="Oval 272"/>
                <p:cNvSpPr>
                  <a:spLocks noChangeArrowheads="1"/>
                </p:cNvSpPr>
                <p:nvPr/>
              </p:nvSpPr>
              <p:spPr bwMode="auto">
                <a:xfrm>
                  <a:off x="4533" y="479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4" name="Oval 273"/>
                <p:cNvSpPr>
                  <a:spLocks noChangeArrowheads="1"/>
                </p:cNvSpPr>
                <p:nvPr/>
              </p:nvSpPr>
              <p:spPr bwMode="auto">
                <a:xfrm>
                  <a:off x="5355" y="113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5" name="Oval 274"/>
                <p:cNvSpPr>
                  <a:spLocks noChangeArrowheads="1"/>
                </p:cNvSpPr>
                <p:nvPr/>
              </p:nvSpPr>
              <p:spPr bwMode="auto">
                <a:xfrm>
                  <a:off x="5035" y="96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59" name="Group 275"/>
              <p:cNvGrpSpPr>
                <a:grpSpLocks/>
              </p:cNvGrpSpPr>
              <p:nvPr/>
            </p:nvGrpSpPr>
            <p:grpSpPr bwMode="auto">
              <a:xfrm>
                <a:off x="3504" y="432"/>
                <a:ext cx="1897" cy="1779"/>
                <a:chOff x="3504" y="432"/>
                <a:chExt cx="1897" cy="1779"/>
              </a:xfrm>
            </p:grpSpPr>
            <p:grpSp>
              <p:nvGrpSpPr>
                <p:cNvPr id="54460" name="Group 276"/>
                <p:cNvGrpSpPr>
                  <a:grpSpLocks/>
                </p:cNvGrpSpPr>
                <p:nvPr/>
              </p:nvGrpSpPr>
              <p:grpSpPr bwMode="auto">
                <a:xfrm>
                  <a:off x="4075" y="432"/>
                  <a:ext cx="1075" cy="1355"/>
                  <a:chOff x="4075" y="432"/>
                  <a:chExt cx="1075" cy="1355"/>
                </a:xfrm>
              </p:grpSpPr>
              <p:sp>
                <p:nvSpPr>
                  <p:cNvPr id="54507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4761" y="176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8" name="Oval 278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437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9" name="Oval 279"/>
                  <p:cNvSpPr>
                    <a:spLocks noChangeArrowheads="1"/>
                  </p:cNvSpPr>
                  <p:nvPr/>
                </p:nvSpPr>
                <p:spPr bwMode="auto">
                  <a:xfrm>
                    <a:off x="4693" y="806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0" name="Oval 280"/>
                  <p:cNvSpPr>
                    <a:spLocks noChangeArrowheads="1"/>
                  </p:cNvSpPr>
                  <p:nvPr/>
                </p:nvSpPr>
                <p:spPr bwMode="auto">
                  <a:xfrm>
                    <a:off x="4555" y="689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1" name="Oval 281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106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2" name="Oval 282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108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3" name="Oval 283"/>
                  <p:cNvSpPr>
                    <a:spLocks noChangeArrowheads="1"/>
                  </p:cNvSpPr>
                  <p:nvPr/>
                </p:nvSpPr>
                <p:spPr bwMode="auto">
                  <a:xfrm>
                    <a:off x="4075" y="127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4" name="Oval 284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432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5" name="Oval 285"/>
                  <p:cNvSpPr>
                    <a:spLocks noChangeArrowheads="1"/>
                  </p:cNvSpPr>
                  <p:nvPr/>
                </p:nvSpPr>
                <p:spPr bwMode="auto">
                  <a:xfrm>
                    <a:off x="4464" y="572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4461" name="Group 286"/>
                <p:cNvGrpSpPr>
                  <a:grpSpLocks/>
                </p:cNvGrpSpPr>
                <p:nvPr/>
              </p:nvGrpSpPr>
              <p:grpSpPr bwMode="auto">
                <a:xfrm>
                  <a:off x="3550" y="502"/>
                  <a:ext cx="1463" cy="1613"/>
                  <a:chOff x="3550" y="502"/>
                  <a:chExt cx="1463" cy="1613"/>
                </a:xfrm>
              </p:grpSpPr>
              <p:sp>
                <p:nvSpPr>
                  <p:cNvPr id="54492" name="Oval 287"/>
                  <p:cNvSpPr>
                    <a:spLocks noChangeArrowheads="1"/>
                  </p:cNvSpPr>
                  <p:nvPr/>
                </p:nvSpPr>
                <p:spPr bwMode="auto">
                  <a:xfrm>
                    <a:off x="4235" y="1904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3" name="Oval 288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1928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4" name="Oval 289"/>
                  <p:cNvSpPr>
                    <a:spLocks noChangeArrowheads="1"/>
                  </p:cNvSpPr>
                  <p:nvPr/>
                </p:nvSpPr>
                <p:spPr bwMode="auto">
                  <a:xfrm>
                    <a:off x="4441" y="174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5" name="Oval 290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136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6" name="Oval 291"/>
                  <p:cNvSpPr>
                    <a:spLocks noChangeArrowheads="1"/>
                  </p:cNvSpPr>
                  <p:nvPr/>
                </p:nvSpPr>
                <p:spPr bwMode="auto">
                  <a:xfrm>
                    <a:off x="3870" y="115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7" name="Oval 292"/>
                  <p:cNvSpPr>
                    <a:spLocks noChangeArrowheads="1"/>
                  </p:cNvSpPr>
                  <p:nvPr/>
                </p:nvSpPr>
                <p:spPr bwMode="auto">
                  <a:xfrm>
                    <a:off x="3573" y="712"/>
                    <a:ext cx="22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8" name="Oval 293"/>
                  <p:cNvSpPr>
                    <a:spLocks noChangeArrowheads="1"/>
                  </p:cNvSpPr>
                  <p:nvPr/>
                </p:nvSpPr>
                <p:spPr bwMode="auto">
                  <a:xfrm>
                    <a:off x="4738" y="89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9" name="Oval 294"/>
                  <p:cNvSpPr>
                    <a:spLocks noChangeArrowheads="1"/>
                  </p:cNvSpPr>
                  <p:nvPr/>
                </p:nvSpPr>
                <p:spPr bwMode="auto">
                  <a:xfrm>
                    <a:off x="4921" y="99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0" name="Oval 295"/>
                  <p:cNvSpPr>
                    <a:spLocks noChangeArrowheads="1"/>
                  </p:cNvSpPr>
                  <p:nvPr/>
                </p:nvSpPr>
                <p:spPr bwMode="auto">
                  <a:xfrm>
                    <a:off x="4441" y="157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1" name="Oval 296"/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57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2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4190" y="2091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3" name="Oval 298"/>
                  <p:cNvSpPr>
                    <a:spLocks noChangeArrowheads="1"/>
                  </p:cNvSpPr>
                  <p:nvPr/>
                </p:nvSpPr>
                <p:spPr bwMode="auto">
                  <a:xfrm>
                    <a:off x="4990" y="183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4" name="Oval 299"/>
                  <p:cNvSpPr>
                    <a:spLocks noChangeArrowheads="1"/>
                  </p:cNvSpPr>
                  <p:nvPr/>
                </p:nvSpPr>
                <p:spPr bwMode="auto">
                  <a:xfrm>
                    <a:off x="4327" y="136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5" name="Oval 300"/>
                  <p:cNvSpPr>
                    <a:spLocks noChangeArrowheads="1"/>
                  </p:cNvSpPr>
                  <p:nvPr/>
                </p:nvSpPr>
                <p:spPr bwMode="auto">
                  <a:xfrm>
                    <a:off x="4007" y="139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6" name="Oval 301"/>
                  <p:cNvSpPr>
                    <a:spLocks noChangeArrowheads="1"/>
                  </p:cNvSpPr>
                  <p:nvPr/>
                </p:nvSpPr>
                <p:spPr bwMode="auto">
                  <a:xfrm>
                    <a:off x="3550" y="502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4462" name="Group 302"/>
                <p:cNvGrpSpPr>
                  <a:grpSpLocks/>
                </p:cNvGrpSpPr>
                <p:nvPr/>
              </p:nvGrpSpPr>
              <p:grpSpPr bwMode="auto">
                <a:xfrm>
                  <a:off x="3504" y="528"/>
                  <a:ext cx="1897" cy="1683"/>
                  <a:chOff x="3504" y="525"/>
                  <a:chExt cx="1897" cy="1683"/>
                </a:xfrm>
              </p:grpSpPr>
              <p:sp>
                <p:nvSpPr>
                  <p:cNvPr id="54463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3870" y="125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4" name="Oval 304"/>
                  <p:cNvSpPr>
                    <a:spLocks noChangeArrowheads="1"/>
                  </p:cNvSpPr>
                  <p:nvPr/>
                </p:nvSpPr>
                <p:spPr bwMode="auto">
                  <a:xfrm>
                    <a:off x="3915" y="120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5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4167" y="195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6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4281" y="1787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7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2068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8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4075" y="2044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9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4235" y="155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0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4647" y="167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1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4944" y="1647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2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4350" y="1460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3" name="Oval 313"/>
                  <p:cNvSpPr>
                    <a:spLocks noChangeArrowheads="1"/>
                  </p:cNvSpPr>
                  <p:nvPr/>
                </p:nvSpPr>
                <p:spPr bwMode="auto">
                  <a:xfrm>
                    <a:off x="3824" y="132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4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4007" y="111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5" name="Oval 315"/>
                  <p:cNvSpPr>
                    <a:spLocks noChangeArrowheads="1"/>
                  </p:cNvSpPr>
                  <p:nvPr/>
                </p:nvSpPr>
                <p:spPr bwMode="auto">
                  <a:xfrm>
                    <a:off x="4030" y="89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6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127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7" name="Oval 317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122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8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92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9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3710" y="525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0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4670" y="666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1" name="Oval 321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572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2" name="Oval 322"/>
                  <p:cNvSpPr>
                    <a:spLocks noChangeArrowheads="1"/>
                  </p:cNvSpPr>
                  <p:nvPr/>
                </p:nvSpPr>
                <p:spPr bwMode="auto">
                  <a:xfrm>
                    <a:off x="5104" y="85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3" name="Oval 323"/>
                  <p:cNvSpPr>
                    <a:spLocks noChangeArrowheads="1"/>
                  </p:cNvSpPr>
                  <p:nvPr/>
                </p:nvSpPr>
                <p:spPr bwMode="auto">
                  <a:xfrm>
                    <a:off x="5081" y="113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4" name="Oval 324"/>
                  <p:cNvSpPr>
                    <a:spLocks noChangeArrowheads="1"/>
                  </p:cNvSpPr>
                  <p:nvPr/>
                </p:nvSpPr>
                <p:spPr bwMode="auto">
                  <a:xfrm>
                    <a:off x="5378" y="120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5" name="Oval 325"/>
                  <p:cNvSpPr>
                    <a:spLocks noChangeArrowheads="1"/>
                  </p:cNvSpPr>
                  <p:nvPr/>
                </p:nvSpPr>
                <p:spPr bwMode="auto">
                  <a:xfrm>
                    <a:off x="5333" y="946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6" name="Oval 326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2185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7" name="Oval 327"/>
                  <p:cNvSpPr>
                    <a:spLocks noChangeArrowheads="1"/>
                  </p:cNvSpPr>
                  <p:nvPr/>
                </p:nvSpPr>
                <p:spPr bwMode="auto">
                  <a:xfrm>
                    <a:off x="4030" y="75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8" name="Oval 328"/>
                  <p:cNvSpPr>
                    <a:spLocks noChangeArrowheads="1"/>
                  </p:cNvSpPr>
                  <p:nvPr/>
                </p:nvSpPr>
                <p:spPr bwMode="auto">
                  <a:xfrm>
                    <a:off x="3504" y="596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9" name="Oval 329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320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0" name="Oval 330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086"/>
                    <a:ext cx="22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1" name="Oval 331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115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54277" name="Group 325"/>
          <p:cNvGrpSpPr>
            <a:grpSpLocks noChangeAspect="1"/>
          </p:cNvGrpSpPr>
          <p:nvPr/>
        </p:nvGrpSpPr>
        <p:grpSpPr bwMode="auto">
          <a:xfrm>
            <a:off x="4800600" y="3565525"/>
            <a:ext cx="3248025" cy="2682875"/>
            <a:chOff x="511175" y="227013"/>
            <a:chExt cx="7586663" cy="6265862"/>
          </a:xfrm>
        </p:grpSpPr>
        <p:grpSp>
          <p:nvGrpSpPr>
            <p:cNvPr id="54278" name="Group 172"/>
            <p:cNvGrpSpPr>
              <a:grpSpLocks/>
            </p:cNvGrpSpPr>
            <p:nvPr/>
          </p:nvGrpSpPr>
          <p:grpSpPr bwMode="auto">
            <a:xfrm>
              <a:off x="1898650" y="879475"/>
              <a:ext cx="5627688" cy="4813300"/>
              <a:chOff x="1196" y="554"/>
              <a:chExt cx="3545" cy="3032"/>
            </a:xfrm>
          </p:grpSpPr>
          <p:grpSp>
            <p:nvGrpSpPr>
              <p:cNvPr id="54436" name="Group 173"/>
              <p:cNvGrpSpPr>
                <a:grpSpLocks/>
              </p:cNvGrpSpPr>
              <p:nvPr/>
            </p:nvGrpSpPr>
            <p:grpSpPr bwMode="auto">
              <a:xfrm>
                <a:off x="1761" y="1222"/>
                <a:ext cx="2055" cy="1491"/>
                <a:chOff x="1761" y="1222"/>
                <a:chExt cx="2055" cy="1491"/>
              </a:xfrm>
            </p:grpSpPr>
            <p:sp>
              <p:nvSpPr>
                <p:cNvPr id="54449" name="Line 17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761" y="1222"/>
                  <a:ext cx="976" cy="7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50" name="Line 1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37" y="1274"/>
                  <a:ext cx="1079" cy="66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51" name="Line 176"/>
                <p:cNvSpPr>
                  <a:spLocks noChangeAspect="1" noChangeShapeType="1"/>
                </p:cNvSpPr>
                <p:nvPr/>
              </p:nvSpPr>
              <p:spPr bwMode="auto">
                <a:xfrm>
                  <a:off x="2737" y="1942"/>
                  <a:ext cx="154" cy="77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7" name="Group 177"/>
              <p:cNvGrpSpPr>
                <a:grpSpLocks/>
              </p:cNvGrpSpPr>
              <p:nvPr/>
            </p:nvGrpSpPr>
            <p:grpSpPr bwMode="auto">
              <a:xfrm>
                <a:off x="1196" y="657"/>
                <a:ext cx="1181" cy="1336"/>
                <a:chOff x="1196" y="657"/>
                <a:chExt cx="1181" cy="1336"/>
              </a:xfrm>
            </p:grpSpPr>
            <p:sp>
              <p:nvSpPr>
                <p:cNvPr id="54446" name="Line 178"/>
                <p:cNvSpPr>
                  <a:spLocks noChangeAspect="1" noChangeShapeType="1"/>
                </p:cNvSpPr>
                <p:nvPr/>
              </p:nvSpPr>
              <p:spPr bwMode="auto">
                <a:xfrm>
                  <a:off x="1812" y="1274"/>
                  <a:ext cx="565" cy="15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7" name="Line 179"/>
                <p:cNvSpPr>
                  <a:spLocks noChangeAspect="1" noChangeShapeType="1"/>
                </p:cNvSpPr>
                <p:nvPr/>
              </p:nvSpPr>
              <p:spPr bwMode="auto">
                <a:xfrm>
                  <a:off x="1196" y="657"/>
                  <a:ext cx="616" cy="61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8" name="Line 18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55" y="1274"/>
                  <a:ext cx="257" cy="71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8" name="Group 181"/>
              <p:cNvGrpSpPr>
                <a:grpSpLocks/>
              </p:cNvGrpSpPr>
              <p:nvPr/>
            </p:nvGrpSpPr>
            <p:grpSpPr bwMode="auto">
              <a:xfrm>
                <a:off x="3405" y="554"/>
                <a:ext cx="1336" cy="1182"/>
                <a:chOff x="3405" y="554"/>
                <a:chExt cx="1336" cy="1182"/>
              </a:xfrm>
            </p:grpSpPr>
            <p:sp>
              <p:nvSpPr>
                <p:cNvPr id="54443" name="Line 182"/>
                <p:cNvSpPr>
                  <a:spLocks noChangeAspect="1" noChangeShapeType="1"/>
                </p:cNvSpPr>
                <p:nvPr/>
              </p:nvSpPr>
              <p:spPr bwMode="auto">
                <a:xfrm>
                  <a:off x="3405" y="554"/>
                  <a:ext cx="411" cy="7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4" name="Line 183"/>
                <p:cNvSpPr>
                  <a:spLocks noChangeAspect="1" noChangeShapeType="1"/>
                </p:cNvSpPr>
                <p:nvPr/>
              </p:nvSpPr>
              <p:spPr bwMode="auto">
                <a:xfrm>
                  <a:off x="3816" y="1274"/>
                  <a:ext cx="925" cy="20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5" name="Line 1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508" y="1274"/>
                  <a:ext cx="308" cy="46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9" name="Group 185"/>
              <p:cNvGrpSpPr>
                <a:grpSpLocks/>
              </p:cNvGrpSpPr>
              <p:nvPr/>
            </p:nvGrpSpPr>
            <p:grpSpPr bwMode="auto">
              <a:xfrm>
                <a:off x="2429" y="2456"/>
                <a:ext cx="1336" cy="1130"/>
                <a:chOff x="2429" y="2456"/>
                <a:chExt cx="1336" cy="1130"/>
              </a:xfrm>
            </p:grpSpPr>
            <p:sp>
              <p:nvSpPr>
                <p:cNvPr id="54440" name="Line 18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891" y="2764"/>
                  <a:ext cx="874" cy="10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1" name="Line 1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429" y="2764"/>
                  <a:ext cx="462" cy="8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2" name="Line 188"/>
                <p:cNvSpPr>
                  <a:spLocks noChangeAspect="1" noChangeShapeType="1"/>
                </p:cNvSpPr>
                <p:nvPr/>
              </p:nvSpPr>
              <p:spPr bwMode="auto">
                <a:xfrm>
                  <a:off x="2583" y="2456"/>
                  <a:ext cx="308" cy="3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4279" name="Group 168"/>
            <p:cNvGrpSpPr>
              <a:grpSpLocks/>
            </p:cNvGrpSpPr>
            <p:nvPr/>
          </p:nvGrpSpPr>
          <p:grpSpPr bwMode="auto">
            <a:xfrm>
              <a:off x="2795588" y="1939925"/>
              <a:ext cx="3262312" cy="2366963"/>
              <a:chOff x="1761" y="1222"/>
              <a:chExt cx="2055" cy="1491"/>
            </a:xfrm>
          </p:grpSpPr>
          <p:sp>
            <p:nvSpPr>
              <p:cNvPr id="54433" name="Line 15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761" y="1222"/>
                <a:ext cx="976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4" name="Line 155"/>
              <p:cNvSpPr>
                <a:spLocks noChangeAspect="1" noChangeShapeType="1"/>
              </p:cNvSpPr>
              <p:nvPr/>
            </p:nvSpPr>
            <p:spPr bwMode="auto">
              <a:xfrm flipV="1">
                <a:off x="2737" y="1274"/>
                <a:ext cx="1079" cy="6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5" name="Line 156"/>
              <p:cNvSpPr>
                <a:spLocks noChangeAspect="1" noChangeShapeType="1"/>
              </p:cNvSpPr>
              <p:nvPr/>
            </p:nvSpPr>
            <p:spPr bwMode="auto">
              <a:xfrm>
                <a:off x="2737" y="1942"/>
                <a:ext cx="154" cy="7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0" name="Group 171"/>
            <p:cNvGrpSpPr>
              <a:grpSpLocks/>
            </p:cNvGrpSpPr>
            <p:nvPr/>
          </p:nvGrpSpPr>
          <p:grpSpPr bwMode="auto">
            <a:xfrm>
              <a:off x="1898650" y="1042988"/>
              <a:ext cx="1874838" cy="2120900"/>
              <a:chOff x="1196" y="657"/>
              <a:chExt cx="1181" cy="1336"/>
            </a:xfrm>
          </p:grpSpPr>
          <p:sp>
            <p:nvSpPr>
              <p:cNvPr id="54430" name="Line 163"/>
              <p:cNvSpPr>
                <a:spLocks noChangeAspect="1" noChangeShapeType="1"/>
              </p:cNvSpPr>
              <p:nvPr/>
            </p:nvSpPr>
            <p:spPr bwMode="auto">
              <a:xfrm>
                <a:off x="1812" y="1274"/>
                <a:ext cx="565" cy="1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1" name="Line 164"/>
              <p:cNvSpPr>
                <a:spLocks noChangeAspect="1" noChangeShapeType="1"/>
              </p:cNvSpPr>
              <p:nvPr/>
            </p:nvSpPr>
            <p:spPr bwMode="auto">
              <a:xfrm>
                <a:off x="1196" y="657"/>
                <a:ext cx="616" cy="6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2" name="Line 165"/>
              <p:cNvSpPr>
                <a:spLocks noChangeAspect="1" noChangeShapeType="1"/>
              </p:cNvSpPr>
              <p:nvPr/>
            </p:nvSpPr>
            <p:spPr bwMode="auto">
              <a:xfrm flipH="1">
                <a:off x="1555" y="1274"/>
                <a:ext cx="257" cy="7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1" name="Group 170"/>
            <p:cNvGrpSpPr>
              <a:grpSpLocks/>
            </p:cNvGrpSpPr>
            <p:nvPr/>
          </p:nvGrpSpPr>
          <p:grpSpPr bwMode="auto">
            <a:xfrm>
              <a:off x="5405438" y="879475"/>
              <a:ext cx="2120900" cy="1876425"/>
              <a:chOff x="3405" y="554"/>
              <a:chExt cx="1336" cy="1182"/>
            </a:xfrm>
          </p:grpSpPr>
          <p:sp>
            <p:nvSpPr>
              <p:cNvPr id="54427" name="Line 160"/>
              <p:cNvSpPr>
                <a:spLocks noChangeAspect="1" noChangeShapeType="1"/>
              </p:cNvSpPr>
              <p:nvPr/>
            </p:nvSpPr>
            <p:spPr bwMode="auto">
              <a:xfrm>
                <a:off x="3405" y="554"/>
                <a:ext cx="411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8" name="Line 161"/>
              <p:cNvSpPr>
                <a:spLocks noChangeAspect="1" noChangeShapeType="1"/>
              </p:cNvSpPr>
              <p:nvPr/>
            </p:nvSpPr>
            <p:spPr bwMode="auto">
              <a:xfrm>
                <a:off x="3816" y="1274"/>
                <a:ext cx="925" cy="2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9" name="Line 162"/>
              <p:cNvSpPr>
                <a:spLocks noChangeAspect="1" noChangeShapeType="1"/>
              </p:cNvSpPr>
              <p:nvPr/>
            </p:nvSpPr>
            <p:spPr bwMode="auto">
              <a:xfrm flipV="1">
                <a:off x="3508" y="1274"/>
                <a:ext cx="308" cy="4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2" name="Group 169"/>
            <p:cNvGrpSpPr>
              <a:grpSpLocks/>
            </p:cNvGrpSpPr>
            <p:nvPr/>
          </p:nvGrpSpPr>
          <p:grpSpPr bwMode="auto">
            <a:xfrm>
              <a:off x="3856038" y="3898900"/>
              <a:ext cx="2120900" cy="1793875"/>
              <a:chOff x="2429" y="2456"/>
              <a:chExt cx="1336" cy="1130"/>
            </a:xfrm>
          </p:grpSpPr>
          <p:sp>
            <p:nvSpPr>
              <p:cNvPr id="54424" name="Line 15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891" y="2764"/>
                <a:ext cx="874" cy="10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5" name="Line 158"/>
              <p:cNvSpPr>
                <a:spLocks noChangeAspect="1" noChangeShapeType="1"/>
              </p:cNvSpPr>
              <p:nvPr/>
            </p:nvSpPr>
            <p:spPr bwMode="auto">
              <a:xfrm flipV="1">
                <a:off x="2429" y="2764"/>
                <a:ext cx="462" cy="82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6" name="Line 159"/>
              <p:cNvSpPr>
                <a:spLocks noChangeAspect="1" noChangeShapeType="1"/>
              </p:cNvSpPr>
              <p:nvPr/>
            </p:nvSpPr>
            <p:spPr bwMode="auto">
              <a:xfrm>
                <a:off x="2583" y="2456"/>
                <a:ext cx="308" cy="3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3" name="Group 2"/>
            <p:cNvGrpSpPr>
              <a:grpSpLocks noChangeAspect="1"/>
            </p:cNvGrpSpPr>
            <p:nvPr/>
          </p:nvGrpSpPr>
          <p:grpSpPr bwMode="auto">
            <a:xfrm>
              <a:off x="1244600" y="227013"/>
              <a:ext cx="6853238" cy="6200775"/>
              <a:chOff x="1056" y="288"/>
              <a:chExt cx="4032" cy="3648"/>
            </a:xfrm>
          </p:grpSpPr>
          <p:sp>
            <p:nvSpPr>
              <p:cNvPr id="54313" name="Oval 3"/>
              <p:cNvSpPr>
                <a:spLocks noChangeAspect="1" noChangeArrowheads="1"/>
              </p:cNvSpPr>
              <p:nvPr/>
            </p:nvSpPr>
            <p:spPr bwMode="auto">
              <a:xfrm>
                <a:off x="1824" y="19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4" name="Oval 4"/>
              <p:cNvSpPr>
                <a:spLocks noChangeAspect="1" noChangeArrowheads="1"/>
              </p:cNvSpPr>
              <p:nvPr/>
            </p:nvSpPr>
            <p:spPr bwMode="auto">
              <a:xfrm>
                <a:off x="1584" y="20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5" name="Oval 5"/>
              <p:cNvSpPr>
                <a:spLocks noChangeAspect="1" noChangeArrowheads="1"/>
              </p:cNvSpPr>
              <p:nvPr/>
            </p:nvSpPr>
            <p:spPr bwMode="auto">
              <a:xfrm>
                <a:off x="1920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6" name="Oval 6"/>
              <p:cNvSpPr>
                <a:spLocks noChangeAspect="1" noChangeArrowheads="1"/>
              </p:cNvSpPr>
              <p:nvPr/>
            </p:nvSpPr>
            <p:spPr bwMode="auto">
              <a:xfrm>
                <a:off x="2016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7" name="Oval 7"/>
              <p:cNvSpPr>
                <a:spLocks noChangeAspect="1" noChangeArrowheads="1"/>
              </p:cNvSpPr>
              <p:nvPr/>
            </p:nvSpPr>
            <p:spPr bwMode="auto">
              <a:xfrm>
                <a:off x="1920" y="20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8" name="Oval 8"/>
              <p:cNvSpPr>
                <a:spLocks noChangeAspect="1" noChangeArrowheads="1"/>
              </p:cNvSpPr>
              <p:nvPr/>
            </p:nvSpPr>
            <p:spPr bwMode="auto">
              <a:xfrm>
                <a:off x="1536" y="10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9" name="Oval 9"/>
              <p:cNvSpPr>
                <a:spLocks noChangeAspect="1" noChangeArrowheads="1"/>
              </p:cNvSpPr>
              <p:nvPr/>
            </p:nvSpPr>
            <p:spPr bwMode="auto">
              <a:xfrm>
                <a:off x="1824" y="14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0" name="Oval 10"/>
              <p:cNvSpPr>
                <a:spLocks noChangeAspect="1" noChangeArrowheads="1"/>
              </p:cNvSpPr>
              <p:nvPr/>
            </p:nvSpPr>
            <p:spPr bwMode="auto">
              <a:xfrm>
                <a:off x="2592" y="33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1" name="Oval 11"/>
              <p:cNvSpPr>
                <a:spLocks noChangeAspect="1" noChangeArrowheads="1"/>
              </p:cNvSpPr>
              <p:nvPr/>
            </p:nvSpPr>
            <p:spPr bwMode="auto">
              <a:xfrm>
                <a:off x="2448" y="34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2" name="Oval 12"/>
              <p:cNvSpPr>
                <a:spLocks noChangeAspect="1" noChangeArrowheads="1"/>
              </p:cNvSpPr>
              <p:nvPr/>
            </p:nvSpPr>
            <p:spPr bwMode="auto">
              <a:xfrm>
                <a:off x="2736" y="33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3" name="Oval 13"/>
              <p:cNvSpPr>
                <a:spLocks noChangeAspect="1" noChangeArrowheads="1"/>
              </p:cNvSpPr>
              <p:nvPr/>
            </p:nvSpPr>
            <p:spPr bwMode="auto">
              <a:xfrm>
                <a:off x="2784" y="32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4" name="Oval 14"/>
              <p:cNvSpPr>
                <a:spLocks noChangeAspect="1" noChangeArrowheads="1"/>
              </p:cNvSpPr>
              <p:nvPr/>
            </p:nvSpPr>
            <p:spPr bwMode="auto">
              <a:xfrm>
                <a:off x="2688" y="30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5" name="Oval 15"/>
              <p:cNvSpPr>
                <a:spLocks noChangeAspect="1" noChangeArrowheads="1"/>
              </p:cNvSpPr>
              <p:nvPr/>
            </p:nvSpPr>
            <p:spPr bwMode="auto">
              <a:xfrm>
                <a:off x="2832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6" name="Oval 16"/>
              <p:cNvSpPr>
                <a:spLocks noChangeAspect="1" noChangeArrowheads="1"/>
              </p:cNvSpPr>
              <p:nvPr/>
            </p:nvSpPr>
            <p:spPr bwMode="auto">
              <a:xfrm>
                <a:off x="3024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7" name="Oval 17"/>
              <p:cNvSpPr>
                <a:spLocks noChangeAspect="1" noChangeArrowheads="1"/>
              </p:cNvSpPr>
              <p:nvPr/>
            </p:nvSpPr>
            <p:spPr bwMode="auto">
              <a:xfrm>
                <a:off x="2688" y="25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8" name="Oval 18"/>
              <p:cNvSpPr>
                <a:spLocks noChangeAspect="1" noChangeArrowheads="1"/>
              </p:cNvSpPr>
              <p:nvPr/>
            </p:nvSpPr>
            <p:spPr bwMode="auto">
              <a:xfrm>
                <a:off x="2736" y="27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9" name="Oval 19"/>
              <p:cNvSpPr>
                <a:spLocks noChangeAspect="1" noChangeArrowheads="1"/>
              </p:cNvSpPr>
              <p:nvPr/>
            </p:nvSpPr>
            <p:spPr bwMode="auto">
              <a:xfrm>
                <a:off x="3312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0" name="Oval 20"/>
              <p:cNvSpPr>
                <a:spLocks noChangeAspect="1" noChangeArrowheads="1"/>
              </p:cNvSpPr>
              <p:nvPr/>
            </p:nvSpPr>
            <p:spPr bwMode="auto">
              <a:xfrm>
                <a:off x="3120" y="28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1" name="Oval 21"/>
              <p:cNvSpPr>
                <a:spLocks noChangeAspect="1" noChangeArrowheads="1"/>
              </p:cNvSpPr>
              <p:nvPr/>
            </p:nvSpPr>
            <p:spPr bwMode="auto">
              <a:xfrm>
                <a:off x="3696" y="30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2" name="Oval 22"/>
              <p:cNvSpPr>
                <a:spLocks noChangeAspect="1" noChangeArrowheads="1"/>
              </p:cNvSpPr>
              <p:nvPr/>
            </p:nvSpPr>
            <p:spPr bwMode="auto">
              <a:xfrm>
                <a:off x="2736" y="36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3" name="Oval 23"/>
              <p:cNvSpPr>
                <a:spLocks noChangeAspect="1" noChangeArrowheads="1"/>
              </p:cNvSpPr>
              <p:nvPr/>
            </p:nvSpPr>
            <p:spPr bwMode="auto">
              <a:xfrm>
                <a:off x="2256" y="36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4" name="Oval 24"/>
              <p:cNvSpPr>
                <a:spLocks noChangeAspect="1" noChangeArrowheads="1"/>
              </p:cNvSpPr>
              <p:nvPr/>
            </p:nvSpPr>
            <p:spPr bwMode="auto">
              <a:xfrm>
                <a:off x="2544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5" name="Oval 25"/>
              <p:cNvSpPr>
                <a:spLocks noChangeAspect="1" noChangeArrowheads="1"/>
              </p:cNvSpPr>
              <p:nvPr/>
            </p:nvSpPr>
            <p:spPr bwMode="auto">
              <a:xfrm>
                <a:off x="2592" y="25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6" name="Oval 26"/>
              <p:cNvSpPr>
                <a:spLocks noChangeAspect="1" noChangeArrowheads="1"/>
              </p:cNvSpPr>
              <p:nvPr/>
            </p:nvSpPr>
            <p:spPr bwMode="auto">
              <a:xfrm>
                <a:off x="4032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7" name="Oval 27"/>
              <p:cNvSpPr>
                <a:spLocks noChangeAspect="1" noChangeArrowheads="1"/>
              </p:cNvSpPr>
              <p:nvPr/>
            </p:nvSpPr>
            <p:spPr bwMode="auto">
              <a:xfrm>
                <a:off x="3456" y="28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8" name="Oval 28"/>
              <p:cNvSpPr>
                <a:spLocks noChangeAspect="1" noChangeArrowheads="1"/>
              </p:cNvSpPr>
              <p:nvPr/>
            </p:nvSpPr>
            <p:spPr bwMode="auto">
              <a:xfrm>
                <a:off x="4080" y="27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9" name="Oval 29"/>
              <p:cNvSpPr>
                <a:spLocks noChangeAspect="1" noChangeArrowheads="1"/>
              </p:cNvSpPr>
              <p:nvPr/>
            </p:nvSpPr>
            <p:spPr bwMode="auto">
              <a:xfrm>
                <a:off x="3744" y="27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0" name="Oval 30"/>
              <p:cNvSpPr>
                <a:spLocks noChangeAspect="1" noChangeArrowheads="1"/>
              </p:cNvSpPr>
              <p:nvPr/>
            </p:nvSpPr>
            <p:spPr bwMode="auto">
              <a:xfrm>
                <a:off x="2832" y="24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1" name="Oval 31"/>
              <p:cNvSpPr>
                <a:spLocks noChangeAspect="1" noChangeArrowheads="1"/>
              </p:cNvSpPr>
              <p:nvPr/>
            </p:nvSpPr>
            <p:spPr bwMode="auto">
              <a:xfrm>
                <a:off x="2640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2" name="Oval 32"/>
              <p:cNvSpPr>
                <a:spLocks noChangeAspect="1" noChangeArrowheads="1"/>
              </p:cNvSpPr>
              <p:nvPr/>
            </p:nvSpPr>
            <p:spPr bwMode="auto">
              <a:xfrm>
                <a:off x="2016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3" name="Oval 33"/>
              <p:cNvSpPr>
                <a:spLocks noChangeAspect="1" noChangeArrowheads="1"/>
              </p:cNvSpPr>
              <p:nvPr/>
            </p:nvSpPr>
            <p:spPr bwMode="auto">
              <a:xfrm>
                <a:off x="1488" y="8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4" name="Oval 34"/>
              <p:cNvSpPr>
                <a:spLocks noChangeAspect="1" noChangeArrowheads="1"/>
              </p:cNvSpPr>
              <p:nvPr/>
            </p:nvSpPr>
            <p:spPr bwMode="auto">
              <a:xfrm>
                <a:off x="2016" y="21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5" name="Oval 35"/>
              <p:cNvSpPr>
                <a:spLocks noChangeAspect="1" noChangeArrowheads="1"/>
              </p:cNvSpPr>
              <p:nvPr/>
            </p:nvSpPr>
            <p:spPr bwMode="auto">
              <a:xfrm>
                <a:off x="1728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6" name="Oval 36"/>
              <p:cNvSpPr>
                <a:spLocks noChangeAspect="1" noChangeArrowheads="1"/>
              </p:cNvSpPr>
              <p:nvPr/>
            </p:nvSpPr>
            <p:spPr bwMode="auto">
              <a:xfrm>
                <a:off x="1824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7" name="Oval 37"/>
              <p:cNvSpPr>
                <a:spLocks noChangeAspect="1" noChangeArrowheads="1"/>
              </p:cNvSpPr>
              <p:nvPr/>
            </p:nvSpPr>
            <p:spPr bwMode="auto">
              <a:xfrm>
                <a:off x="1440" y="19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8" name="Oval 38"/>
              <p:cNvSpPr>
                <a:spLocks noChangeAspect="1" noChangeArrowheads="1"/>
              </p:cNvSpPr>
              <p:nvPr/>
            </p:nvSpPr>
            <p:spPr bwMode="auto">
              <a:xfrm>
                <a:off x="2112" y="16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9" name="Oval 39"/>
              <p:cNvSpPr>
                <a:spLocks noChangeAspect="1" noChangeArrowheads="1"/>
              </p:cNvSpPr>
              <p:nvPr/>
            </p:nvSpPr>
            <p:spPr bwMode="auto">
              <a:xfrm>
                <a:off x="2352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0" name="Oval 40"/>
              <p:cNvSpPr>
                <a:spLocks noChangeAspect="1" noChangeArrowheads="1"/>
              </p:cNvSpPr>
              <p:nvPr/>
            </p:nvSpPr>
            <p:spPr bwMode="auto">
              <a:xfrm>
                <a:off x="2448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1" name="Oval 41"/>
              <p:cNvSpPr>
                <a:spLocks noChangeAspect="1" noChangeArrowheads="1"/>
              </p:cNvSpPr>
              <p:nvPr/>
            </p:nvSpPr>
            <p:spPr bwMode="auto">
              <a:xfrm>
                <a:off x="2256" y="14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2" name="Oval 42"/>
              <p:cNvSpPr>
                <a:spLocks noChangeAspect="1" noChangeArrowheads="1"/>
              </p:cNvSpPr>
              <p:nvPr/>
            </p:nvSpPr>
            <p:spPr bwMode="auto">
              <a:xfrm>
                <a:off x="2160" y="12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3" name="Oval 43"/>
              <p:cNvSpPr>
                <a:spLocks noChangeAspect="1" noChangeArrowheads="1"/>
              </p:cNvSpPr>
              <p:nvPr/>
            </p:nvSpPr>
            <p:spPr bwMode="auto">
              <a:xfrm>
                <a:off x="2160" y="15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4" name="Oval 44"/>
              <p:cNvSpPr>
                <a:spLocks noChangeAspect="1" noChangeArrowheads="1"/>
              </p:cNvSpPr>
              <p:nvPr/>
            </p:nvSpPr>
            <p:spPr bwMode="auto">
              <a:xfrm>
                <a:off x="2640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5" name="Oval 45"/>
              <p:cNvSpPr>
                <a:spLocks noChangeAspect="1" noChangeArrowheads="1"/>
              </p:cNvSpPr>
              <p:nvPr/>
            </p:nvSpPr>
            <p:spPr bwMode="auto">
              <a:xfrm>
                <a:off x="3408" y="19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6" name="Oval 46"/>
              <p:cNvSpPr>
                <a:spLocks noChangeAspect="1" noChangeArrowheads="1"/>
              </p:cNvSpPr>
              <p:nvPr/>
            </p:nvSpPr>
            <p:spPr bwMode="auto">
              <a:xfrm>
                <a:off x="3216" y="23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7" name="Oval 47"/>
              <p:cNvSpPr>
                <a:spLocks noChangeAspect="1" noChangeArrowheads="1"/>
              </p:cNvSpPr>
              <p:nvPr/>
            </p:nvSpPr>
            <p:spPr bwMode="auto">
              <a:xfrm>
                <a:off x="3264" y="24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8" name="Oval 48"/>
              <p:cNvSpPr>
                <a:spLocks noChangeAspect="1" noChangeArrowheads="1"/>
              </p:cNvSpPr>
              <p:nvPr/>
            </p:nvSpPr>
            <p:spPr bwMode="auto">
              <a:xfrm>
                <a:off x="3792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9" name="Oval 49"/>
              <p:cNvSpPr>
                <a:spLocks noChangeAspect="1" noChangeArrowheads="1"/>
              </p:cNvSpPr>
              <p:nvPr/>
            </p:nvSpPr>
            <p:spPr bwMode="auto">
              <a:xfrm>
                <a:off x="3408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0" name="Oval 50"/>
              <p:cNvSpPr>
                <a:spLocks noChangeAspect="1" noChangeArrowheads="1"/>
              </p:cNvSpPr>
              <p:nvPr/>
            </p:nvSpPr>
            <p:spPr bwMode="auto">
              <a:xfrm>
                <a:off x="3552" y="16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1" name="Oval 51"/>
              <p:cNvSpPr>
                <a:spLocks noChangeAspect="1" noChangeArrowheads="1"/>
              </p:cNvSpPr>
              <p:nvPr/>
            </p:nvSpPr>
            <p:spPr bwMode="auto">
              <a:xfrm>
                <a:off x="4128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2" name="Oval 52"/>
              <p:cNvSpPr>
                <a:spLocks noChangeAspect="1" noChangeArrowheads="1"/>
              </p:cNvSpPr>
              <p:nvPr/>
            </p:nvSpPr>
            <p:spPr bwMode="auto">
              <a:xfrm>
                <a:off x="3312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3" name="Oval 53"/>
              <p:cNvSpPr>
                <a:spLocks noChangeAspect="1" noChangeArrowheads="1"/>
              </p:cNvSpPr>
              <p:nvPr/>
            </p:nvSpPr>
            <p:spPr bwMode="auto">
              <a:xfrm>
                <a:off x="1680" y="110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4" name="Oval 54"/>
              <p:cNvSpPr>
                <a:spLocks noChangeAspect="1" noChangeArrowheads="1"/>
              </p:cNvSpPr>
              <p:nvPr/>
            </p:nvSpPr>
            <p:spPr bwMode="auto">
              <a:xfrm>
                <a:off x="1200" y="8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5" name="Oval 55"/>
              <p:cNvSpPr>
                <a:spLocks noChangeAspect="1" noChangeArrowheads="1"/>
              </p:cNvSpPr>
              <p:nvPr/>
            </p:nvSpPr>
            <p:spPr bwMode="auto">
              <a:xfrm>
                <a:off x="1488" y="4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6" name="Oval 56"/>
              <p:cNvSpPr>
                <a:spLocks noChangeAspect="1" noChangeArrowheads="1"/>
              </p:cNvSpPr>
              <p:nvPr/>
            </p:nvSpPr>
            <p:spPr bwMode="auto">
              <a:xfrm>
                <a:off x="3552" y="10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7" name="Oval 57"/>
              <p:cNvSpPr>
                <a:spLocks noChangeAspect="1" noChangeArrowheads="1"/>
              </p:cNvSpPr>
              <p:nvPr/>
            </p:nvSpPr>
            <p:spPr bwMode="auto">
              <a:xfrm>
                <a:off x="3264" y="8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8" name="Oval 58"/>
              <p:cNvSpPr>
                <a:spLocks noChangeAspect="1" noChangeArrowheads="1"/>
              </p:cNvSpPr>
              <p:nvPr/>
            </p:nvSpPr>
            <p:spPr bwMode="auto">
              <a:xfrm>
                <a:off x="3696" y="6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9" name="Oval 59"/>
              <p:cNvSpPr>
                <a:spLocks noChangeAspect="1" noChangeArrowheads="1"/>
              </p:cNvSpPr>
              <p:nvPr/>
            </p:nvSpPr>
            <p:spPr bwMode="auto">
              <a:xfrm>
                <a:off x="3504" y="7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0" name="Oval 60"/>
              <p:cNvSpPr>
                <a:spLocks noChangeAspect="1" noChangeArrowheads="1"/>
              </p:cNvSpPr>
              <p:nvPr/>
            </p:nvSpPr>
            <p:spPr bwMode="auto">
              <a:xfrm>
                <a:off x="3408" y="4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1" name="Oval 61"/>
              <p:cNvSpPr>
                <a:spLocks noChangeAspect="1" noChangeArrowheads="1"/>
              </p:cNvSpPr>
              <p:nvPr/>
            </p:nvSpPr>
            <p:spPr bwMode="auto">
              <a:xfrm>
                <a:off x="4464" y="15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2" name="Oval 62"/>
              <p:cNvSpPr>
                <a:spLocks noChangeAspect="1" noChangeArrowheads="1"/>
              </p:cNvSpPr>
              <p:nvPr/>
            </p:nvSpPr>
            <p:spPr bwMode="auto">
              <a:xfrm>
                <a:off x="4656" y="134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3" name="Oval 63"/>
              <p:cNvSpPr>
                <a:spLocks noChangeAspect="1" noChangeArrowheads="1"/>
              </p:cNvSpPr>
              <p:nvPr/>
            </p:nvSpPr>
            <p:spPr bwMode="auto">
              <a:xfrm>
                <a:off x="5040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4" name="Oval 64"/>
              <p:cNvSpPr>
                <a:spLocks noChangeAspect="1" noChangeArrowheads="1"/>
              </p:cNvSpPr>
              <p:nvPr/>
            </p:nvSpPr>
            <p:spPr bwMode="auto">
              <a:xfrm>
                <a:off x="4944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5" name="Oval 65"/>
              <p:cNvSpPr>
                <a:spLocks noChangeAspect="1" noChangeArrowheads="1"/>
              </p:cNvSpPr>
              <p:nvPr/>
            </p:nvSpPr>
            <p:spPr bwMode="auto">
              <a:xfrm>
                <a:off x="3648" y="12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6" name="Oval 66"/>
              <p:cNvSpPr>
                <a:spLocks noChangeAspect="1" noChangeArrowheads="1"/>
              </p:cNvSpPr>
              <p:nvPr/>
            </p:nvSpPr>
            <p:spPr bwMode="auto">
              <a:xfrm>
                <a:off x="331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7" name="Oval 67"/>
              <p:cNvSpPr>
                <a:spLocks noChangeAspect="1" noChangeArrowheads="1"/>
              </p:cNvSpPr>
              <p:nvPr/>
            </p:nvSpPr>
            <p:spPr bwMode="auto">
              <a:xfrm>
                <a:off x="4272" y="13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8" name="Oval 68"/>
              <p:cNvSpPr>
                <a:spLocks noChangeAspect="1" noChangeArrowheads="1"/>
              </p:cNvSpPr>
              <p:nvPr/>
            </p:nvSpPr>
            <p:spPr bwMode="auto">
              <a:xfrm>
                <a:off x="4032" y="14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9" name="Oval 69"/>
              <p:cNvSpPr>
                <a:spLocks noChangeAspect="1" noChangeArrowheads="1"/>
              </p:cNvSpPr>
              <p:nvPr/>
            </p:nvSpPr>
            <p:spPr bwMode="auto">
              <a:xfrm>
                <a:off x="2400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0" name="Oval 70"/>
              <p:cNvSpPr>
                <a:spLocks noChangeAspect="1" noChangeArrowheads="1"/>
              </p:cNvSpPr>
              <p:nvPr/>
            </p:nvSpPr>
            <p:spPr bwMode="auto">
              <a:xfrm>
                <a:off x="297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1" name="Oval 71"/>
              <p:cNvSpPr>
                <a:spLocks noChangeAspect="1" noChangeArrowheads="1"/>
              </p:cNvSpPr>
              <p:nvPr/>
            </p:nvSpPr>
            <p:spPr bwMode="auto">
              <a:xfrm>
                <a:off x="2016" y="14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2" name="Oval 72"/>
              <p:cNvSpPr>
                <a:spLocks noChangeAspect="1" noChangeArrowheads="1"/>
              </p:cNvSpPr>
              <p:nvPr/>
            </p:nvSpPr>
            <p:spPr bwMode="auto">
              <a:xfrm>
                <a:off x="3072" y="24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3" name="Oval 73"/>
              <p:cNvSpPr>
                <a:spLocks noChangeAspect="1" noChangeArrowheads="1"/>
              </p:cNvSpPr>
              <p:nvPr/>
            </p:nvSpPr>
            <p:spPr bwMode="auto">
              <a:xfrm>
                <a:off x="3024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4" name="Oval 74"/>
              <p:cNvSpPr>
                <a:spLocks noChangeAspect="1" noChangeArrowheads="1"/>
              </p:cNvSpPr>
              <p:nvPr/>
            </p:nvSpPr>
            <p:spPr bwMode="auto">
              <a:xfrm>
                <a:off x="3168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5" name="Oval 75"/>
              <p:cNvSpPr>
                <a:spLocks noChangeAspect="1" noChangeArrowheads="1"/>
              </p:cNvSpPr>
              <p:nvPr/>
            </p:nvSpPr>
            <p:spPr bwMode="auto">
              <a:xfrm>
                <a:off x="3936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6" name="Oval 76"/>
              <p:cNvSpPr>
                <a:spLocks noChangeAspect="1" noChangeArrowheads="1"/>
              </p:cNvSpPr>
              <p:nvPr/>
            </p:nvSpPr>
            <p:spPr bwMode="auto">
              <a:xfrm>
                <a:off x="3840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7" name="Oval 77"/>
              <p:cNvSpPr>
                <a:spLocks noChangeAspect="1" noChangeArrowheads="1"/>
              </p:cNvSpPr>
              <p:nvPr/>
            </p:nvSpPr>
            <p:spPr bwMode="auto">
              <a:xfrm>
                <a:off x="4128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8" name="Oval 78"/>
              <p:cNvSpPr>
                <a:spLocks noChangeAspect="1" noChangeArrowheads="1"/>
              </p:cNvSpPr>
              <p:nvPr/>
            </p:nvSpPr>
            <p:spPr bwMode="auto">
              <a:xfrm>
                <a:off x="4416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9" name="Oval 79"/>
              <p:cNvSpPr>
                <a:spLocks noChangeAspect="1" noChangeArrowheads="1"/>
              </p:cNvSpPr>
              <p:nvPr/>
            </p:nvSpPr>
            <p:spPr bwMode="auto">
              <a:xfrm>
                <a:off x="4368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0" name="Oval 80"/>
              <p:cNvSpPr>
                <a:spLocks noChangeAspect="1" noChangeArrowheads="1"/>
              </p:cNvSpPr>
              <p:nvPr/>
            </p:nvSpPr>
            <p:spPr bwMode="auto">
              <a:xfrm>
                <a:off x="4992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1" name="Oval 81"/>
              <p:cNvSpPr>
                <a:spLocks noChangeAspect="1" noChangeArrowheads="1"/>
              </p:cNvSpPr>
              <p:nvPr/>
            </p:nvSpPr>
            <p:spPr bwMode="auto">
              <a:xfrm>
                <a:off x="4896" y="134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2" name="Oval 82"/>
              <p:cNvSpPr>
                <a:spLocks noChangeAspect="1" noChangeArrowheads="1"/>
              </p:cNvSpPr>
              <p:nvPr/>
            </p:nvSpPr>
            <p:spPr bwMode="auto">
              <a:xfrm>
                <a:off x="3072" y="27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3" name="Oval 83"/>
              <p:cNvSpPr>
                <a:spLocks noChangeAspect="1" noChangeArrowheads="1"/>
              </p:cNvSpPr>
              <p:nvPr/>
            </p:nvSpPr>
            <p:spPr bwMode="auto">
              <a:xfrm>
                <a:off x="2496" y="36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4" name="Oval 84"/>
              <p:cNvSpPr>
                <a:spLocks noChangeAspect="1" noChangeArrowheads="1"/>
              </p:cNvSpPr>
              <p:nvPr/>
            </p:nvSpPr>
            <p:spPr bwMode="auto">
              <a:xfrm>
                <a:off x="3888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5" name="Oval 85"/>
              <p:cNvSpPr>
                <a:spLocks noChangeAspect="1" noChangeArrowheads="1"/>
              </p:cNvSpPr>
              <p:nvPr/>
            </p:nvSpPr>
            <p:spPr bwMode="auto">
              <a:xfrm>
                <a:off x="4176" y="31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6" name="Oval 86"/>
              <p:cNvSpPr>
                <a:spLocks noChangeAspect="1" noChangeArrowheads="1"/>
              </p:cNvSpPr>
              <p:nvPr/>
            </p:nvSpPr>
            <p:spPr bwMode="auto">
              <a:xfrm>
                <a:off x="2640" y="38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7" name="Oval 87"/>
              <p:cNvSpPr>
                <a:spLocks noChangeAspect="1" noChangeArrowheads="1"/>
              </p:cNvSpPr>
              <p:nvPr/>
            </p:nvSpPr>
            <p:spPr bwMode="auto">
              <a:xfrm>
                <a:off x="1296" y="18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8" name="Oval 88"/>
              <p:cNvSpPr>
                <a:spLocks noChangeAspect="1" noChangeArrowheads="1"/>
              </p:cNvSpPr>
              <p:nvPr/>
            </p:nvSpPr>
            <p:spPr bwMode="auto">
              <a:xfrm>
                <a:off x="1584" y="18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9" name="Oval 89"/>
              <p:cNvSpPr>
                <a:spLocks noChangeAspect="1" noChangeArrowheads="1"/>
              </p:cNvSpPr>
              <p:nvPr/>
            </p:nvSpPr>
            <p:spPr bwMode="auto">
              <a:xfrm>
                <a:off x="1536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0" name="Oval 90"/>
              <p:cNvSpPr>
                <a:spLocks noChangeAspect="1" noChangeArrowheads="1"/>
              </p:cNvSpPr>
              <p:nvPr/>
            </p:nvSpPr>
            <p:spPr bwMode="auto">
              <a:xfrm>
                <a:off x="2352" y="230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1" name="Oval 91"/>
              <p:cNvSpPr>
                <a:spLocks noChangeAspect="1" noChangeArrowheads="1"/>
              </p:cNvSpPr>
              <p:nvPr/>
            </p:nvSpPr>
            <p:spPr bwMode="auto">
              <a:xfrm>
                <a:off x="2784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2" name="Oval 92"/>
              <p:cNvSpPr>
                <a:spLocks noChangeAspect="1" noChangeArrowheads="1"/>
              </p:cNvSpPr>
              <p:nvPr/>
            </p:nvSpPr>
            <p:spPr bwMode="auto">
              <a:xfrm>
                <a:off x="2496" y="7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3" name="Oval 93"/>
              <p:cNvSpPr>
                <a:spLocks noChangeAspect="1" noChangeArrowheads="1"/>
              </p:cNvSpPr>
              <p:nvPr/>
            </p:nvSpPr>
            <p:spPr bwMode="auto">
              <a:xfrm>
                <a:off x="2544" y="22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4" name="Oval 94"/>
              <p:cNvSpPr>
                <a:spLocks noChangeAspect="1" noChangeArrowheads="1"/>
              </p:cNvSpPr>
              <p:nvPr/>
            </p:nvSpPr>
            <p:spPr bwMode="auto">
              <a:xfrm>
                <a:off x="2160" y="9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5" name="Oval 95"/>
              <p:cNvSpPr>
                <a:spLocks noChangeAspect="1" noChangeArrowheads="1"/>
              </p:cNvSpPr>
              <p:nvPr/>
            </p:nvSpPr>
            <p:spPr bwMode="auto">
              <a:xfrm>
                <a:off x="2112" y="22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6" name="Oval 96"/>
              <p:cNvSpPr>
                <a:spLocks noChangeAspect="1" noChangeArrowheads="1"/>
              </p:cNvSpPr>
              <p:nvPr/>
            </p:nvSpPr>
            <p:spPr bwMode="auto">
              <a:xfrm>
                <a:off x="273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7" name="Oval 97"/>
              <p:cNvSpPr>
                <a:spLocks noChangeAspect="1" noChangeArrowheads="1"/>
              </p:cNvSpPr>
              <p:nvPr/>
            </p:nvSpPr>
            <p:spPr bwMode="auto">
              <a:xfrm>
                <a:off x="2640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8" name="Oval 98"/>
              <p:cNvSpPr>
                <a:spLocks noChangeAspect="1" noChangeArrowheads="1"/>
              </p:cNvSpPr>
              <p:nvPr/>
            </p:nvSpPr>
            <p:spPr bwMode="auto">
              <a:xfrm>
                <a:off x="2544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9" name="Oval 99"/>
              <p:cNvSpPr>
                <a:spLocks noChangeAspect="1" noChangeArrowheads="1"/>
              </p:cNvSpPr>
              <p:nvPr/>
            </p:nvSpPr>
            <p:spPr bwMode="auto">
              <a:xfrm>
                <a:off x="2736" y="13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0" name="Oval 100"/>
              <p:cNvSpPr>
                <a:spLocks noChangeAspect="1" noChangeArrowheads="1"/>
              </p:cNvSpPr>
              <p:nvPr/>
            </p:nvSpPr>
            <p:spPr bwMode="auto">
              <a:xfrm>
                <a:off x="1152" y="4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1" name="Oval 101"/>
              <p:cNvSpPr>
                <a:spLocks noChangeAspect="1" noChangeArrowheads="1"/>
              </p:cNvSpPr>
              <p:nvPr/>
            </p:nvSpPr>
            <p:spPr bwMode="auto">
              <a:xfrm>
                <a:off x="1056" y="6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2" name="Oval 102"/>
              <p:cNvSpPr>
                <a:spLocks noChangeAspect="1" noChangeArrowheads="1"/>
              </p:cNvSpPr>
              <p:nvPr/>
            </p:nvSpPr>
            <p:spPr bwMode="auto">
              <a:xfrm>
                <a:off x="163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3" name="Oval 103"/>
              <p:cNvSpPr>
                <a:spLocks noChangeAspect="1" noChangeArrowheads="1"/>
              </p:cNvSpPr>
              <p:nvPr/>
            </p:nvSpPr>
            <p:spPr bwMode="auto">
              <a:xfrm>
                <a:off x="1344" y="10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4" name="Oval 104"/>
              <p:cNvSpPr>
                <a:spLocks noChangeAspect="1" noChangeArrowheads="1"/>
              </p:cNvSpPr>
              <p:nvPr/>
            </p:nvSpPr>
            <p:spPr bwMode="auto">
              <a:xfrm>
                <a:off x="2256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5" name="Oval 105"/>
              <p:cNvSpPr>
                <a:spLocks noChangeAspect="1" noChangeArrowheads="1"/>
              </p:cNvSpPr>
              <p:nvPr/>
            </p:nvSpPr>
            <p:spPr bwMode="auto">
              <a:xfrm>
                <a:off x="3216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6" name="Oval 106"/>
              <p:cNvSpPr>
                <a:spLocks noChangeAspect="1" noChangeArrowheads="1"/>
              </p:cNvSpPr>
              <p:nvPr/>
            </p:nvSpPr>
            <p:spPr bwMode="auto">
              <a:xfrm>
                <a:off x="3072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7" name="Oval 107"/>
              <p:cNvSpPr>
                <a:spLocks noChangeAspect="1" noChangeArrowheads="1"/>
              </p:cNvSpPr>
              <p:nvPr/>
            </p:nvSpPr>
            <p:spPr bwMode="auto">
              <a:xfrm>
                <a:off x="321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8" name="Oval 108"/>
              <p:cNvSpPr>
                <a:spLocks noChangeAspect="1" noChangeArrowheads="1"/>
              </p:cNvSpPr>
              <p:nvPr/>
            </p:nvSpPr>
            <p:spPr bwMode="auto">
              <a:xfrm>
                <a:off x="3312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9" name="Oval 109"/>
              <p:cNvSpPr>
                <a:spLocks noChangeAspect="1" noChangeArrowheads="1"/>
              </p:cNvSpPr>
              <p:nvPr/>
            </p:nvSpPr>
            <p:spPr bwMode="auto">
              <a:xfrm>
                <a:off x="3696" y="9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0" name="Oval 110"/>
              <p:cNvSpPr>
                <a:spLocks noChangeAspect="1" noChangeArrowheads="1"/>
              </p:cNvSpPr>
              <p:nvPr/>
            </p:nvSpPr>
            <p:spPr bwMode="auto">
              <a:xfrm>
                <a:off x="3600" y="4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1" name="Oval 111"/>
              <p:cNvSpPr>
                <a:spLocks noChangeAspect="1" noChangeArrowheads="1"/>
              </p:cNvSpPr>
              <p:nvPr/>
            </p:nvSpPr>
            <p:spPr bwMode="auto">
              <a:xfrm>
                <a:off x="3216" y="3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2" name="Oval 112"/>
              <p:cNvSpPr>
                <a:spLocks noChangeAspect="1" noChangeArrowheads="1"/>
              </p:cNvSpPr>
              <p:nvPr/>
            </p:nvSpPr>
            <p:spPr bwMode="auto">
              <a:xfrm>
                <a:off x="3312" y="2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3" name="Oval 113"/>
              <p:cNvSpPr>
                <a:spLocks noChangeAspect="1" noChangeArrowheads="1"/>
              </p:cNvSpPr>
              <p:nvPr/>
            </p:nvSpPr>
            <p:spPr bwMode="auto">
              <a:xfrm>
                <a:off x="307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4" name="Group 114"/>
            <p:cNvGrpSpPr>
              <a:grpSpLocks noChangeAspect="1"/>
            </p:cNvGrpSpPr>
            <p:nvPr/>
          </p:nvGrpSpPr>
          <p:grpSpPr bwMode="auto">
            <a:xfrm>
              <a:off x="1652588" y="390525"/>
              <a:ext cx="5384800" cy="4486275"/>
              <a:chOff x="864" y="192"/>
              <a:chExt cx="3168" cy="2640"/>
            </a:xfrm>
          </p:grpSpPr>
          <p:sp>
            <p:nvSpPr>
              <p:cNvPr id="54310" name="Line 115"/>
              <p:cNvSpPr>
                <a:spLocks noChangeAspect="1" noChangeShapeType="1"/>
              </p:cNvSpPr>
              <p:nvPr/>
            </p:nvSpPr>
            <p:spPr bwMode="auto">
              <a:xfrm flipH="1">
                <a:off x="864" y="1536"/>
                <a:ext cx="1584" cy="1296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1" name="Line 116"/>
              <p:cNvSpPr>
                <a:spLocks noChangeAspect="1" noChangeShapeType="1"/>
              </p:cNvSpPr>
              <p:nvPr/>
            </p:nvSpPr>
            <p:spPr bwMode="auto">
              <a:xfrm flipV="1">
                <a:off x="2448" y="192"/>
                <a:ext cx="0" cy="1344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2" name="Line 117"/>
              <p:cNvSpPr>
                <a:spLocks noChangeAspect="1" noChangeShapeType="1"/>
              </p:cNvSpPr>
              <p:nvPr/>
            </p:nvSpPr>
            <p:spPr bwMode="auto">
              <a:xfrm>
                <a:off x="2448" y="1536"/>
                <a:ext cx="1584" cy="1008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285" name="AutoShape 127"/>
            <p:cNvSpPr>
              <a:spLocks noChangeAspect="1" noChangeArrowheads="1"/>
            </p:cNvSpPr>
            <p:nvPr/>
          </p:nvSpPr>
          <p:spPr bwMode="auto">
            <a:xfrm>
              <a:off x="4800600" y="38862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6" name="AutoShape 128"/>
            <p:cNvSpPr>
              <a:spLocks noChangeAspect="1" noChangeArrowheads="1"/>
            </p:cNvSpPr>
            <p:nvPr/>
          </p:nvSpPr>
          <p:spPr bwMode="auto">
            <a:xfrm>
              <a:off x="4876800" y="45720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7" name="AutoShape 129"/>
            <p:cNvSpPr>
              <a:spLocks noChangeAspect="1" noChangeArrowheads="1"/>
            </p:cNvSpPr>
            <p:nvPr/>
          </p:nvSpPr>
          <p:spPr bwMode="auto">
            <a:xfrm>
              <a:off x="3886200" y="6248400"/>
              <a:ext cx="246063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8" name="AutoShape 130"/>
            <p:cNvSpPr>
              <a:spLocks noChangeAspect="1" noChangeArrowheads="1"/>
            </p:cNvSpPr>
            <p:nvPr/>
          </p:nvSpPr>
          <p:spPr bwMode="auto">
            <a:xfrm>
              <a:off x="5029200" y="18288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9" name="AutoShape 131"/>
            <p:cNvSpPr>
              <a:spLocks noChangeAspect="1" noChangeArrowheads="1"/>
            </p:cNvSpPr>
            <p:nvPr/>
          </p:nvSpPr>
          <p:spPr bwMode="auto">
            <a:xfrm>
              <a:off x="6248400" y="20574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0" name="AutoShape 132"/>
            <p:cNvSpPr>
              <a:spLocks noChangeAspect="1" noChangeArrowheads="1"/>
            </p:cNvSpPr>
            <p:nvPr/>
          </p:nvSpPr>
          <p:spPr bwMode="auto">
            <a:xfrm>
              <a:off x="5715000" y="1371600"/>
              <a:ext cx="246063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1" name="AutoShape 133"/>
            <p:cNvSpPr>
              <a:spLocks noChangeAspect="1" noChangeArrowheads="1"/>
            </p:cNvSpPr>
            <p:nvPr/>
          </p:nvSpPr>
          <p:spPr bwMode="auto">
            <a:xfrm>
              <a:off x="2971800" y="25146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2" name="AutoShape 134"/>
            <p:cNvSpPr>
              <a:spLocks noChangeAspect="1" noChangeArrowheads="1"/>
            </p:cNvSpPr>
            <p:nvPr/>
          </p:nvSpPr>
          <p:spPr bwMode="auto">
            <a:xfrm>
              <a:off x="3048000" y="1295400"/>
              <a:ext cx="244475" cy="246063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3" name="AutoShape 135"/>
            <p:cNvSpPr>
              <a:spLocks noChangeAspect="1" noChangeArrowheads="1"/>
            </p:cNvSpPr>
            <p:nvPr/>
          </p:nvSpPr>
          <p:spPr bwMode="auto">
            <a:xfrm>
              <a:off x="1676400" y="13716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4" name="AutoShape 139"/>
            <p:cNvSpPr>
              <a:spLocks noChangeAspect="1" noChangeArrowheads="1"/>
            </p:cNvSpPr>
            <p:nvPr/>
          </p:nvSpPr>
          <p:spPr bwMode="auto">
            <a:xfrm>
              <a:off x="4027488" y="3332163"/>
              <a:ext cx="406400" cy="407987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5" name="AutoShape 140"/>
            <p:cNvSpPr>
              <a:spLocks noChangeAspect="1" noChangeArrowheads="1"/>
            </p:cNvSpPr>
            <p:nvPr/>
          </p:nvSpPr>
          <p:spPr bwMode="auto">
            <a:xfrm>
              <a:off x="5599113" y="714375"/>
              <a:ext cx="406400" cy="406400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6" name="AutoShape 141"/>
            <p:cNvSpPr>
              <a:spLocks noChangeAspect="1" noChangeArrowheads="1"/>
            </p:cNvSpPr>
            <p:nvPr/>
          </p:nvSpPr>
          <p:spPr bwMode="auto">
            <a:xfrm>
              <a:off x="3946525" y="2338388"/>
              <a:ext cx="407988" cy="406400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4297" name="Group 142"/>
            <p:cNvGrpSpPr>
              <a:grpSpLocks/>
            </p:cNvGrpSpPr>
            <p:nvPr/>
          </p:nvGrpSpPr>
          <p:grpSpPr bwMode="auto">
            <a:xfrm>
              <a:off x="511175" y="390525"/>
              <a:ext cx="3262313" cy="2855913"/>
              <a:chOff x="322" y="246"/>
              <a:chExt cx="2055" cy="1799"/>
            </a:xfrm>
          </p:grpSpPr>
          <p:sp>
            <p:nvSpPr>
              <p:cNvPr id="54307" name="Line 143"/>
              <p:cNvSpPr>
                <a:spLocks noChangeAspect="1" noChangeShapeType="1"/>
              </p:cNvSpPr>
              <p:nvPr/>
            </p:nvSpPr>
            <p:spPr bwMode="auto">
              <a:xfrm flipV="1">
                <a:off x="322" y="1274"/>
                <a:ext cx="1233" cy="30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8" name="Line 14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555" y="1274"/>
                <a:ext cx="720" cy="771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9" name="Line 145"/>
              <p:cNvSpPr>
                <a:spLocks noChangeAspect="1" noChangeShapeType="1"/>
              </p:cNvSpPr>
              <p:nvPr/>
            </p:nvSpPr>
            <p:spPr bwMode="auto">
              <a:xfrm flipH="1">
                <a:off x="1555" y="246"/>
                <a:ext cx="822" cy="102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98" name="Group 146"/>
            <p:cNvGrpSpPr>
              <a:grpSpLocks/>
            </p:cNvGrpSpPr>
            <p:nvPr/>
          </p:nvGrpSpPr>
          <p:grpSpPr bwMode="auto">
            <a:xfrm>
              <a:off x="4344988" y="390525"/>
              <a:ext cx="2936875" cy="3752850"/>
              <a:chOff x="2737" y="246"/>
              <a:chExt cx="1850" cy="2364"/>
            </a:xfrm>
          </p:grpSpPr>
          <p:sp>
            <p:nvSpPr>
              <p:cNvPr id="54304" name="Line 147"/>
              <p:cNvSpPr>
                <a:spLocks noChangeAspect="1" noChangeShapeType="1"/>
              </p:cNvSpPr>
              <p:nvPr/>
            </p:nvSpPr>
            <p:spPr bwMode="auto">
              <a:xfrm flipV="1">
                <a:off x="2737" y="1017"/>
                <a:ext cx="1285" cy="10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5" name="Line 14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4022" y="1017"/>
                <a:ext cx="205" cy="159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6" name="Line 149"/>
              <p:cNvSpPr>
                <a:spLocks noChangeAspect="1" noChangeShapeType="1"/>
              </p:cNvSpPr>
              <p:nvPr/>
            </p:nvSpPr>
            <p:spPr bwMode="auto">
              <a:xfrm flipH="1">
                <a:off x="4022" y="246"/>
                <a:ext cx="565" cy="771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99" name="Group 150"/>
            <p:cNvGrpSpPr>
              <a:grpSpLocks/>
            </p:cNvGrpSpPr>
            <p:nvPr/>
          </p:nvGrpSpPr>
          <p:grpSpPr bwMode="auto">
            <a:xfrm>
              <a:off x="1816100" y="3327400"/>
              <a:ext cx="3833813" cy="2773363"/>
              <a:chOff x="1144" y="2096"/>
              <a:chExt cx="2415" cy="1747"/>
            </a:xfrm>
          </p:grpSpPr>
          <p:sp>
            <p:nvSpPr>
              <p:cNvPr id="54301" name="Line 151"/>
              <p:cNvSpPr>
                <a:spLocks noChangeAspect="1" noChangeShapeType="1"/>
              </p:cNvSpPr>
              <p:nvPr/>
            </p:nvSpPr>
            <p:spPr bwMode="auto">
              <a:xfrm>
                <a:off x="2994" y="3021"/>
                <a:ext cx="565" cy="822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2" name="Line 152"/>
              <p:cNvSpPr>
                <a:spLocks noChangeAspect="1" noChangeShapeType="1"/>
              </p:cNvSpPr>
              <p:nvPr/>
            </p:nvSpPr>
            <p:spPr bwMode="auto">
              <a:xfrm>
                <a:off x="1144" y="2969"/>
                <a:ext cx="1850" cy="52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3" name="Line 153"/>
              <p:cNvSpPr>
                <a:spLocks noChangeAspect="1" noChangeShapeType="1"/>
              </p:cNvSpPr>
              <p:nvPr/>
            </p:nvSpPr>
            <p:spPr bwMode="auto">
              <a:xfrm flipH="1">
                <a:off x="2994" y="2096"/>
                <a:ext cx="360" cy="925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300" name="AutoShape 167"/>
            <p:cNvSpPr>
              <a:spLocks noChangeAspect="1" noChangeArrowheads="1"/>
            </p:cNvSpPr>
            <p:nvPr/>
          </p:nvSpPr>
          <p:spPr bwMode="auto">
            <a:xfrm>
              <a:off x="4065588" y="2755900"/>
              <a:ext cx="569912" cy="571500"/>
            </a:xfrm>
            <a:prstGeom prst="diamond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8041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 of learned codewords</a:t>
            </a:r>
          </a:p>
        </p:txBody>
      </p:sp>
      <p:sp>
        <p:nvSpPr>
          <p:cNvPr id="55299" name="TextBox 4"/>
          <p:cNvSpPr txBox="1">
            <a:spLocks noChangeArrowheads="1"/>
          </p:cNvSpPr>
          <p:nvPr/>
        </p:nvSpPr>
        <p:spPr bwMode="auto">
          <a:xfrm>
            <a:off x="6715125" y="6488113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Sivic et al. ICCV 2005</a:t>
            </a:r>
          </a:p>
        </p:txBody>
      </p:sp>
      <p:sp>
        <p:nvSpPr>
          <p:cNvPr id="55300" name="TextBox 5"/>
          <p:cNvSpPr txBox="1">
            <a:spLocks noChangeArrowheads="1"/>
          </p:cNvSpPr>
          <p:nvPr/>
        </p:nvSpPr>
        <p:spPr bwMode="auto">
          <a:xfrm>
            <a:off x="0" y="6488113"/>
            <a:ext cx="6783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http://www.robots.ox.ac.uk/~vgg/publications/papers/sivic05b.pdf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570732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8"/>
          <p:cNvSpPr txBox="1">
            <a:spLocks noChangeArrowheads="1"/>
          </p:cNvSpPr>
          <p:nvPr/>
        </p:nvSpPr>
        <p:spPr bwMode="auto">
          <a:xfrm>
            <a:off x="2133600" y="5638800"/>
            <a:ext cx="478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likely codewords for 4 learned “topics”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with multinomial (problem 3) to get topics</a:t>
            </a:r>
          </a:p>
        </p:txBody>
      </p:sp>
    </p:spTree>
    <p:extLst>
      <p:ext uri="{BB962C8B-B14F-4D97-AF65-F5344CB8AC3E}">
        <p14:creationId xmlns:p14="http://schemas.microsoft.com/office/powerpoint/2010/main" val="539625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301070"/>
            <a:ext cx="9144000" cy="554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709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8624"/>
            <a:ext cx="9144000" cy="55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842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82820"/>
            <a:ext cx="9144000" cy="567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4669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128" y="1331912"/>
            <a:ext cx="9547728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454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" y="1066801"/>
            <a:ext cx="9125742" cy="576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610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6019800" cy="51355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3000"/>
              <a:t>How to define cluster similarity?</a:t>
            </a:r>
          </a:p>
          <a:p>
            <a:pPr>
              <a:buFontTx/>
              <a:buChar char="-"/>
            </a:pPr>
            <a:r>
              <a:rPr lang="en-US" altLang="en-US" sz="2400"/>
              <a:t>Average distance between points, maximum distance, minimum distance</a:t>
            </a:r>
          </a:p>
          <a:p>
            <a:pPr>
              <a:buFontTx/>
              <a:buChar char="-"/>
            </a:pPr>
            <a:r>
              <a:rPr lang="en-US" altLang="en-US" sz="2400"/>
              <a:t>Distance between means or medoids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30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3000"/>
              <a:t>How many clusters?</a:t>
            </a:r>
          </a:p>
          <a:p>
            <a:pPr>
              <a:buFontTx/>
              <a:buChar char="-"/>
            </a:pPr>
            <a:r>
              <a:rPr lang="en-US" altLang="en-US" sz="2400"/>
              <a:t>Clustering creates a dendrogram (a tree)</a:t>
            </a:r>
          </a:p>
          <a:p>
            <a:pPr>
              <a:buFontTx/>
              <a:buChar char="-"/>
            </a:pPr>
            <a:r>
              <a:rPr lang="en-US" altLang="en-US" sz="2400"/>
              <a:t>Threshold based on max number of clusters or based on distance between merges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/>
          </a:p>
        </p:txBody>
      </p:sp>
      <p:pic>
        <p:nvPicPr>
          <p:cNvPr id="25604" name="Picture 2" descr="http://www.mathworks.com/help/toolbox/stats/dendrogra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4876800"/>
            <a:ext cx="317341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6934200" y="914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34200" y="1524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391400" y="1219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3400" y="23622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43800" y="22860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34200" y="24384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0" y="27432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8534400" y="914400"/>
            <a:ext cx="304800" cy="304800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613" name="TextBox 14"/>
          <p:cNvSpPr txBox="1">
            <a:spLocks noChangeArrowheads="1"/>
          </p:cNvSpPr>
          <p:nvPr/>
        </p:nvSpPr>
        <p:spPr bwMode="auto">
          <a:xfrm rot="-5400000">
            <a:off x="5225256" y="5747544"/>
            <a:ext cx="1044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25293154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 demo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sz="2800" dirty="0">
              <a:hlinkClick r:id="rId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</a:t>
            </a:r>
            <a:r>
              <a:rPr lang="en-US" altLang="en-US" sz="1800" dirty="0">
                <a:hlinkClick r:id="rId2"/>
              </a:rPr>
              <a:t>http://home.dei.polimi.it/matteucc/Clustering/tutorial_html/AppletH.html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17666356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Conclusions: 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en-US" sz="3900" dirty="0"/>
              <a:t>Good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Simple to implement, widespread application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Clusters have adaptive shapes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Provides a hierarchy of clusters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r>
              <a:rPr lang="en-US" sz="3900" dirty="0"/>
              <a:t>Bad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May have imbalanced clusters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Still have to choose number of clusters or threshold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Need to use an “</a:t>
            </a:r>
            <a:r>
              <a:rPr lang="en-US" dirty="0" err="1"/>
              <a:t>ultrametric</a:t>
            </a:r>
            <a:r>
              <a:rPr lang="en-US" dirty="0"/>
              <a:t>” to get a meaningful hierarchy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860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egmentationExampl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3290888"/>
            <a:ext cx="7705725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/>
              <a:t>Versatile technique for clustering-based segmentation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838200" y="990600"/>
            <a:ext cx="8763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Comaniciu and P. Meer, Mean Shift: A Robust Approach toward Feature Space Analysis, PAMI 2002. </a:t>
            </a:r>
          </a:p>
        </p:txBody>
      </p:sp>
      <p:sp>
        <p:nvSpPr>
          <p:cNvPr id="2867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Mean shift segmentation</a:t>
            </a:r>
          </a:p>
        </p:txBody>
      </p:sp>
    </p:spTree>
    <p:extLst>
      <p:ext uri="{BB962C8B-B14F-4D97-AF65-F5344CB8AC3E}">
        <p14:creationId xmlns:p14="http://schemas.microsoft.com/office/powerpoint/2010/main" val="2870719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9"/>
          <a:stretch>
            <a:fillRect/>
          </a:stretch>
        </p:blipFill>
        <p:spPr bwMode="auto">
          <a:xfrm>
            <a:off x="0" y="4076700"/>
            <a:ext cx="39433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 algorithm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Try to find </a:t>
            </a:r>
            <a:r>
              <a:rPr lang="en-US" altLang="en-US" i="1" dirty="0"/>
              <a:t>modes</a:t>
            </a:r>
            <a:r>
              <a:rPr lang="en-US" altLang="en-US" dirty="0"/>
              <a:t> of a non-parametric density.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5479" r="51843" b="6850"/>
          <a:stretch>
            <a:fillRect/>
          </a:stretch>
        </p:blipFill>
        <p:spPr bwMode="auto">
          <a:xfrm>
            <a:off x="228600" y="2057400"/>
            <a:ext cx="3505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962400" y="4191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297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48175"/>
            <a:ext cx="32004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76400"/>
            <a:ext cx="42862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5147101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</a:t>
            </a:r>
          </a:p>
          <a:p>
            <a:r>
              <a:rPr lang="en-US" dirty="0"/>
              <a:t>space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3759" y="4646112"/>
            <a:ext cx="1632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space</a:t>
            </a:r>
          </a:p>
          <a:p>
            <a:pPr algn="ctr"/>
            <a:r>
              <a:rPr lang="en-US" dirty="0"/>
              <a:t>clusters</a:t>
            </a:r>
          </a:p>
        </p:txBody>
      </p:sp>
    </p:spTree>
    <p:extLst>
      <p:ext uri="{BB962C8B-B14F-4D97-AF65-F5344CB8AC3E}">
        <p14:creationId xmlns:p14="http://schemas.microsoft.com/office/powerpoint/2010/main" val="23190959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Attraction basin:</a:t>
            </a:r>
            <a:r>
              <a:rPr lang="en-US" altLang="en-US"/>
              <a:t> the region for which all trajectories lead to the same mode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Cluster:</a:t>
            </a:r>
            <a:r>
              <a:rPr lang="en-US" altLang="en-US"/>
              <a:t> all data points in the attraction basin of a mode</a:t>
            </a:r>
          </a:p>
          <a:p>
            <a:pPr eaLnBrk="1" hangingPunct="1"/>
            <a:endParaRPr lang="en-US" altLang="en-US"/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981200" y="3343275"/>
            <a:ext cx="5257800" cy="3057525"/>
            <a:chOff x="1776" y="1965"/>
            <a:chExt cx="2064" cy="1200"/>
          </a:xfrm>
        </p:grpSpPr>
        <p:grpSp>
          <p:nvGrpSpPr>
            <p:cNvPr id="39942" name="Group 4"/>
            <p:cNvGrpSpPr>
              <a:grpSpLocks/>
            </p:cNvGrpSpPr>
            <p:nvPr/>
          </p:nvGrpSpPr>
          <p:grpSpPr bwMode="auto">
            <a:xfrm>
              <a:off x="1776" y="1965"/>
              <a:ext cx="1152" cy="1200"/>
              <a:chOff x="432" y="2256"/>
              <a:chExt cx="672" cy="672"/>
            </a:xfrm>
          </p:grpSpPr>
          <p:sp>
            <p:nvSpPr>
              <p:cNvPr id="39963" name="Rectangle 5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9964" name="Picture 6" descr="Random Distributi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2312"/>
                <a:ext cx="57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9943" name="Group 7"/>
            <p:cNvGrpSpPr>
              <a:grpSpLocks/>
            </p:cNvGrpSpPr>
            <p:nvPr/>
          </p:nvGrpSpPr>
          <p:grpSpPr bwMode="auto">
            <a:xfrm>
              <a:off x="2688" y="1965"/>
              <a:ext cx="1152" cy="1200"/>
              <a:chOff x="432" y="2256"/>
              <a:chExt cx="672" cy="672"/>
            </a:xfrm>
          </p:grpSpPr>
          <p:sp>
            <p:nvSpPr>
              <p:cNvPr id="39961" name="Rectangle 8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9962" name="Picture 9" descr="Random Distributi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2312"/>
                <a:ext cx="57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44" name="Freeform 10"/>
            <p:cNvSpPr>
              <a:spLocks/>
            </p:cNvSpPr>
            <p:nvPr/>
          </p:nvSpPr>
          <p:spPr bwMode="auto">
            <a:xfrm>
              <a:off x="1796" y="2043"/>
              <a:ext cx="1036" cy="1091"/>
            </a:xfrm>
            <a:custGeom>
              <a:avLst/>
              <a:gdLst>
                <a:gd name="T0" fmla="*/ 564 w 1036"/>
                <a:gd name="T1" fmla="*/ 66 h 1091"/>
                <a:gd name="T2" fmla="*/ 220 w 1036"/>
                <a:gd name="T3" fmla="*/ 2 h 1091"/>
                <a:gd name="T4" fmla="*/ 60 w 1036"/>
                <a:gd name="T5" fmla="*/ 34 h 1091"/>
                <a:gd name="T6" fmla="*/ 60 w 1036"/>
                <a:gd name="T7" fmla="*/ 354 h 1091"/>
                <a:gd name="T8" fmla="*/ 36 w 1036"/>
                <a:gd name="T9" fmla="*/ 626 h 1091"/>
                <a:gd name="T10" fmla="*/ 52 w 1036"/>
                <a:gd name="T11" fmla="*/ 858 h 1091"/>
                <a:gd name="T12" fmla="*/ 76 w 1036"/>
                <a:gd name="T13" fmla="*/ 970 h 1091"/>
                <a:gd name="T14" fmla="*/ 140 w 1036"/>
                <a:gd name="T15" fmla="*/ 1042 h 1091"/>
                <a:gd name="T16" fmla="*/ 228 w 1036"/>
                <a:gd name="T17" fmla="*/ 1082 h 1091"/>
                <a:gd name="T18" fmla="*/ 348 w 1036"/>
                <a:gd name="T19" fmla="*/ 1074 h 1091"/>
                <a:gd name="T20" fmla="*/ 396 w 1036"/>
                <a:gd name="T21" fmla="*/ 1058 h 1091"/>
                <a:gd name="T22" fmla="*/ 420 w 1036"/>
                <a:gd name="T23" fmla="*/ 1050 h 1091"/>
                <a:gd name="T24" fmla="*/ 516 w 1036"/>
                <a:gd name="T25" fmla="*/ 994 h 1091"/>
                <a:gd name="T26" fmla="*/ 692 w 1036"/>
                <a:gd name="T27" fmla="*/ 1034 h 1091"/>
                <a:gd name="T28" fmla="*/ 860 w 1036"/>
                <a:gd name="T29" fmla="*/ 1090 h 1091"/>
                <a:gd name="T30" fmla="*/ 972 w 1036"/>
                <a:gd name="T31" fmla="*/ 1082 h 1091"/>
                <a:gd name="T32" fmla="*/ 1036 w 1036"/>
                <a:gd name="T33" fmla="*/ 954 h 1091"/>
                <a:gd name="T34" fmla="*/ 1028 w 1036"/>
                <a:gd name="T35" fmla="*/ 858 h 1091"/>
                <a:gd name="T36" fmla="*/ 1012 w 1036"/>
                <a:gd name="T37" fmla="*/ 714 h 1091"/>
                <a:gd name="T38" fmla="*/ 884 w 1036"/>
                <a:gd name="T39" fmla="*/ 114 h 1091"/>
                <a:gd name="T40" fmla="*/ 700 w 1036"/>
                <a:gd name="T41" fmla="*/ 42 h 1091"/>
                <a:gd name="T42" fmla="*/ 564 w 1036"/>
                <a:gd name="T43" fmla="*/ 66 h 109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36"/>
                <a:gd name="T67" fmla="*/ 0 h 1091"/>
                <a:gd name="T68" fmla="*/ 1036 w 1036"/>
                <a:gd name="T69" fmla="*/ 1091 h 109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36" h="1091">
                  <a:moveTo>
                    <a:pt x="564" y="66"/>
                  </a:moveTo>
                  <a:cubicBezTo>
                    <a:pt x="470" y="4"/>
                    <a:pt x="330" y="18"/>
                    <a:pt x="220" y="2"/>
                  </a:cubicBezTo>
                  <a:cubicBezTo>
                    <a:pt x="155" y="7"/>
                    <a:pt x="111" y="0"/>
                    <a:pt x="60" y="34"/>
                  </a:cubicBezTo>
                  <a:cubicBezTo>
                    <a:pt x="0" y="124"/>
                    <a:pt x="40" y="253"/>
                    <a:pt x="60" y="354"/>
                  </a:cubicBezTo>
                  <a:cubicBezTo>
                    <a:pt x="55" y="446"/>
                    <a:pt x="47" y="535"/>
                    <a:pt x="36" y="626"/>
                  </a:cubicBezTo>
                  <a:cubicBezTo>
                    <a:pt x="44" y="783"/>
                    <a:pt x="39" y="745"/>
                    <a:pt x="52" y="858"/>
                  </a:cubicBezTo>
                  <a:cubicBezTo>
                    <a:pt x="55" y="885"/>
                    <a:pt x="59" y="944"/>
                    <a:pt x="76" y="970"/>
                  </a:cubicBezTo>
                  <a:cubicBezTo>
                    <a:pt x="105" y="1013"/>
                    <a:pt x="85" y="987"/>
                    <a:pt x="140" y="1042"/>
                  </a:cubicBezTo>
                  <a:cubicBezTo>
                    <a:pt x="157" y="1059"/>
                    <a:pt x="206" y="1071"/>
                    <a:pt x="228" y="1082"/>
                  </a:cubicBezTo>
                  <a:cubicBezTo>
                    <a:pt x="268" y="1079"/>
                    <a:pt x="308" y="1080"/>
                    <a:pt x="348" y="1074"/>
                  </a:cubicBezTo>
                  <a:cubicBezTo>
                    <a:pt x="365" y="1072"/>
                    <a:pt x="380" y="1063"/>
                    <a:pt x="396" y="1058"/>
                  </a:cubicBezTo>
                  <a:cubicBezTo>
                    <a:pt x="404" y="1055"/>
                    <a:pt x="420" y="1050"/>
                    <a:pt x="420" y="1050"/>
                  </a:cubicBezTo>
                  <a:cubicBezTo>
                    <a:pt x="446" y="1024"/>
                    <a:pt x="480" y="1006"/>
                    <a:pt x="516" y="994"/>
                  </a:cubicBezTo>
                  <a:cubicBezTo>
                    <a:pt x="575" y="1001"/>
                    <a:pt x="638" y="1007"/>
                    <a:pt x="692" y="1034"/>
                  </a:cubicBezTo>
                  <a:cubicBezTo>
                    <a:pt x="751" y="1063"/>
                    <a:pt x="795" y="1079"/>
                    <a:pt x="860" y="1090"/>
                  </a:cubicBezTo>
                  <a:cubicBezTo>
                    <a:pt x="897" y="1087"/>
                    <a:pt x="936" y="1091"/>
                    <a:pt x="972" y="1082"/>
                  </a:cubicBezTo>
                  <a:cubicBezTo>
                    <a:pt x="1008" y="1074"/>
                    <a:pt x="1028" y="986"/>
                    <a:pt x="1036" y="954"/>
                  </a:cubicBezTo>
                  <a:cubicBezTo>
                    <a:pt x="1033" y="922"/>
                    <a:pt x="1031" y="890"/>
                    <a:pt x="1028" y="858"/>
                  </a:cubicBezTo>
                  <a:cubicBezTo>
                    <a:pt x="1023" y="810"/>
                    <a:pt x="1012" y="714"/>
                    <a:pt x="1012" y="714"/>
                  </a:cubicBezTo>
                  <a:cubicBezTo>
                    <a:pt x="1003" y="515"/>
                    <a:pt x="999" y="286"/>
                    <a:pt x="884" y="114"/>
                  </a:cubicBezTo>
                  <a:cubicBezTo>
                    <a:pt x="851" y="65"/>
                    <a:pt x="750" y="49"/>
                    <a:pt x="700" y="42"/>
                  </a:cubicBezTo>
                  <a:cubicBezTo>
                    <a:pt x="640" y="47"/>
                    <a:pt x="611" y="43"/>
                    <a:pt x="564" y="66"/>
                  </a:cubicBezTo>
                  <a:close/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5" name="Freeform 11"/>
            <p:cNvSpPr>
              <a:spLocks/>
            </p:cNvSpPr>
            <p:nvPr/>
          </p:nvSpPr>
          <p:spPr bwMode="auto">
            <a:xfrm>
              <a:off x="2752" y="2060"/>
              <a:ext cx="1040" cy="1065"/>
            </a:xfrm>
            <a:custGeom>
              <a:avLst/>
              <a:gdLst>
                <a:gd name="T0" fmla="*/ 80 w 1040"/>
                <a:gd name="T1" fmla="*/ 33 h 1065"/>
                <a:gd name="T2" fmla="*/ 56 w 1040"/>
                <a:gd name="T3" fmla="*/ 41 h 1065"/>
                <a:gd name="T4" fmla="*/ 40 w 1040"/>
                <a:gd name="T5" fmla="*/ 89 h 1065"/>
                <a:gd name="T6" fmla="*/ 24 w 1040"/>
                <a:gd name="T7" fmla="*/ 113 h 1065"/>
                <a:gd name="T8" fmla="*/ 0 w 1040"/>
                <a:gd name="T9" fmla="*/ 201 h 1065"/>
                <a:gd name="T10" fmla="*/ 32 w 1040"/>
                <a:gd name="T11" fmla="*/ 305 h 1065"/>
                <a:gd name="T12" fmla="*/ 64 w 1040"/>
                <a:gd name="T13" fmla="*/ 617 h 1065"/>
                <a:gd name="T14" fmla="*/ 64 w 1040"/>
                <a:gd name="T15" fmla="*/ 865 h 1065"/>
                <a:gd name="T16" fmla="*/ 80 w 1040"/>
                <a:gd name="T17" fmla="*/ 913 h 1065"/>
                <a:gd name="T18" fmla="*/ 88 w 1040"/>
                <a:gd name="T19" fmla="*/ 937 h 1065"/>
                <a:gd name="T20" fmla="*/ 88 w 1040"/>
                <a:gd name="T21" fmla="*/ 1049 h 1065"/>
                <a:gd name="T22" fmla="*/ 136 w 1040"/>
                <a:gd name="T23" fmla="*/ 1065 h 1065"/>
                <a:gd name="T24" fmla="*/ 216 w 1040"/>
                <a:gd name="T25" fmla="*/ 1041 h 1065"/>
                <a:gd name="T26" fmla="*/ 240 w 1040"/>
                <a:gd name="T27" fmla="*/ 1033 h 1065"/>
                <a:gd name="T28" fmla="*/ 448 w 1040"/>
                <a:gd name="T29" fmla="*/ 1033 h 1065"/>
                <a:gd name="T30" fmla="*/ 512 w 1040"/>
                <a:gd name="T31" fmla="*/ 977 h 1065"/>
                <a:gd name="T32" fmla="*/ 608 w 1040"/>
                <a:gd name="T33" fmla="*/ 985 h 1065"/>
                <a:gd name="T34" fmla="*/ 784 w 1040"/>
                <a:gd name="T35" fmla="*/ 1033 h 1065"/>
                <a:gd name="T36" fmla="*/ 904 w 1040"/>
                <a:gd name="T37" fmla="*/ 1025 h 1065"/>
                <a:gd name="T38" fmla="*/ 944 w 1040"/>
                <a:gd name="T39" fmla="*/ 985 h 1065"/>
                <a:gd name="T40" fmla="*/ 1008 w 1040"/>
                <a:gd name="T41" fmla="*/ 833 h 1065"/>
                <a:gd name="T42" fmla="*/ 1040 w 1040"/>
                <a:gd name="T43" fmla="*/ 585 h 1065"/>
                <a:gd name="T44" fmla="*/ 1024 w 1040"/>
                <a:gd name="T45" fmla="*/ 473 h 1065"/>
                <a:gd name="T46" fmla="*/ 1008 w 1040"/>
                <a:gd name="T47" fmla="*/ 441 h 1065"/>
                <a:gd name="T48" fmla="*/ 992 w 1040"/>
                <a:gd name="T49" fmla="*/ 393 h 1065"/>
                <a:gd name="T50" fmla="*/ 904 w 1040"/>
                <a:gd name="T51" fmla="*/ 161 h 1065"/>
                <a:gd name="T52" fmla="*/ 880 w 1040"/>
                <a:gd name="T53" fmla="*/ 137 h 1065"/>
                <a:gd name="T54" fmla="*/ 832 w 1040"/>
                <a:gd name="T55" fmla="*/ 105 h 1065"/>
                <a:gd name="T56" fmla="*/ 736 w 1040"/>
                <a:gd name="T57" fmla="*/ 57 h 1065"/>
                <a:gd name="T58" fmla="*/ 488 w 1040"/>
                <a:gd name="T59" fmla="*/ 65 h 1065"/>
                <a:gd name="T60" fmla="*/ 328 w 1040"/>
                <a:gd name="T61" fmla="*/ 25 h 1065"/>
                <a:gd name="T62" fmla="*/ 160 w 1040"/>
                <a:gd name="T63" fmla="*/ 1 h 1065"/>
                <a:gd name="T64" fmla="*/ 72 w 1040"/>
                <a:gd name="T65" fmla="*/ 9 h 1065"/>
                <a:gd name="T66" fmla="*/ 64 w 1040"/>
                <a:gd name="T67" fmla="*/ 33 h 1065"/>
                <a:gd name="T68" fmla="*/ 80 w 1040"/>
                <a:gd name="T69" fmla="*/ 33 h 106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40"/>
                <a:gd name="T106" fmla="*/ 0 h 1065"/>
                <a:gd name="T107" fmla="*/ 1040 w 1040"/>
                <a:gd name="T108" fmla="*/ 1065 h 106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40" h="1065">
                  <a:moveTo>
                    <a:pt x="80" y="33"/>
                  </a:moveTo>
                  <a:cubicBezTo>
                    <a:pt x="72" y="36"/>
                    <a:pt x="61" y="34"/>
                    <a:pt x="56" y="41"/>
                  </a:cubicBezTo>
                  <a:cubicBezTo>
                    <a:pt x="46" y="55"/>
                    <a:pt x="45" y="73"/>
                    <a:pt x="40" y="89"/>
                  </a:cubicBezTo>
                  <a:cubicBezTo>
                    <a:pt x="37" y="98"/>
                    <a:pt x="28" y="104"/>
                    <a:pt x="24" y="113"/>
                  </a:cubicBezTo>
                  <a:cubicBezTo>
                    <a:pt x="9" y="146"/>
                    <a:pt x="7" y="167"/>
                    <a:pt x="0" y="201"/>
                  </a:cubicBezTo>
                  <a:cubicBezTo>
                    <a:pt x="7" y="247"/>
                    <a:pt x="7" y="268"/>
                    <a:pt x="32" y="305"/>
                  </a:cubicBezTo>
                  <a:cubicBezTo>
                    <a:pt x="56" y="402"/>
                    <a:pt x="54" y="516"/>
                    <a:pt x="64" y="617"/>
                  </a:cubicBezTo>
                  <a:cubicBezTo>
                    <a:pt x="59" y="713"/>
                    <a:pt x="49" y="774"/>
                    <a:pt x="64" y="865"/>
                  </a:cubicBezTo>
                  <a:cubicBezTo>
                    <a:pt x="67" y="882"/>
                    <a:pt x="75" y="897"/>
                    <a:pt x="80" y="913"/>
                  </a:cubicBezTo>
                  <a:cubicBezTo>
                    <a:pt x="83" y="921"/>
                    <a:pt x="88" y="937"/>
                    <a:pt x="88" y="937"/>
                  </a:cubicBezTo>
                  <a:cubicBezTo>
                    <a:pt x="86" y="952"/>
                    <a:pt x="70" y="1029"/>
                    <a:pt x="88" y="1049"/>
                  </a:cubicBezTo>
                  <a:cubicBezTo>
                    <a:pt x="99" y="1062"/>
                    <a:pt x="136" y="1065"/>
                    <a:pt x="136" y="1065"/>
                  </a:cubicBezTo>
                  <a:cubicBezTo>
                    <a:pt x="184" y="1053"/>
                    <a:pt x="158" y="1060"/>
                    <a:pt x="216" y="1041"/>
                  </a:cubicBezTo>
                  <a:cubicBezTo>
                    <a:pt x="224" y="1038"/>
                    <a:pt x="240" y="1033"/>
                    <a:pt x="240" y="1033"/>
                  </a:cubicBezTo>
                  <a:cubicBezTo>
                    <a:pt x="313" y="1040"/>
                    <a:pt x="373" y="1050"/>
                    <a:pt x="448" y="1033"/>
                  </a:cubicBezTo>
                  <a:cubicBezTo>
                    <a:pt x="471" y="1028"/>
                    <a:pt x="478" y="988"/>
                    <a:pt x="512" y="977"/>
                  </a:cubicBezTo>
                  <a:cubicBezTo>
                    <a:pt x="544" y="980"/>
                    <a:pt x="576" y="980"/>
                    <a:pt x="608" y="985"/>
                  </a:cubicBezTo>
                  <a:cubicBezTo>
                    <a:pt x="668" y="994"/>
                    <a:pt x="724" y="1021"/>
                    <a:pt x="784" y="1033"/>
                  </a:cubicBezTo>
                  <a:cubicBezTo>
                    <a:pt x="824" y="1030"/>
                    <a:pt x="864" y="1032"/>
                    <a:pt x="904" y="1025"/>
                  </a:cubicBezTo>
                  <a:cubicBezTo>
                    <a:pt x="921" y="1022"/>
                    <a:pt x="938" y="998"/>
                    <a:pt x="944" y="985"/>
                  </a:cubicBezTo>
                  <a:cubicBezTo>
                    <a:pt x="966" y="934"/>
                    <a:pt x="983" y="883"/>
                    <a:pt x="1008" y="833"/>
                  </a:cubicBezTo>
                  <a:cubicBezTo>
                    <a:pt x="1022" y="750"/>
                    <a:pt x="1032" y="669"/>
                    <a:pt x="1040" y="585"/>
                  </a:cubicBezTo>
                  <a:cubicBezTo>
                    <a:pt x="1036" y="540"/>
                    <a:pt x="1040" y="510"/>
                    <a:pt x="1024" y="473"/>
                  </a:cubicBezTo>
                  <a:cubicBezTo>
                    <a:pt x="1019" y="462"/>
                    <a:pt x="1012" y="452"/>
                    <a:pt x="1008" y="441"/>
                  </a:cubicBezTo>
                  <a:cubicBezTo>
                    <a:pt x="1002" y="425"/>
                    <a:pt x="992" y="393"/>
                    <a:pt x="992" y="393"/>
                  </a:cubicBezTo>
                  <a:cubicBezTo>
                    <a:pt x="1001" y="296"/>
                    <a:pt x="1012" y="197"/>
                    <a:pt x="904" y="161"/>
                  </a:cubicBezTo>
                  <a:cubicBezTo>
                    <a:pt x="896" y="153"/>
                    <a:pt x="889" y="144"/>
                    <a:pt x="880" y="137"/>
                  </a:cubicBezTo>
                  <a:cubicBezTo>
                    <a:pt x="865" y="125"/>
                    <a:pt x="832" y="105"/>
                    <a:pt x="832" y="105"/>
                  </a:cubicBezTo>
                  <a:cubicBezTo>
                    <a:pt x="806" y="66"/>
                    <a:pt x="778" y="71"/>
                    <a:pt x="736" y="57"/>
                  </a:cubicBezTo>
                  <a:cubicBezTo>
                    <a:pt x="630" y="78"/>
                    <a:pt x="654" y="72"/>
                    <a:pt x="488" y="65"/>
                  </a:cubicBezTo>
                  <a:cubicBezTo>
                    <a:pt x="412" y="57"/>
                    <a:pt x="391" y="46"/>
                    <a:pt x="328" y="25"/>
                  </a:cubicBezTo>
                  <a:cubicBezTo>
                    <a:pt x="277" y="8"/>
                    <a:pt x="213" y="6"/>
                    <a:pt x="160" y="1"/>
                  </a:cubicBezTo>
                  <a:cubicBezTo>
                    <a:pt x="131" y="4"/>
                    <a:pt x="100" y="0"/>
                    <a:pt x="72" y="9"/>
                  </a:cubicBezTo>
                  <a:cubicBezTo>
                    <a:pt x="64" y="12"/>
                    <a:pt x="61" y="25"/>
                    <a:pt x="64" y="33"/>
                  </a:cubicBezTo>
                  <a:cubicBezTo>
                    <a:pt x="66" y="38"/>
                    <a:pt x="75" y="33"/>
                    <a:pt x="80" y="33"/>
                  </a:cubicBezTo>
                  <a:close/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6" name="Freeform 12"/>
            <p:cNvSpPr>
              <a:spLocks/>
            </p:cNvSpPr>
            <p:nvPr/>
          </p:nvSpPr>
          <p:spPr bwMode="auto">
            <a:xfrm>
              <a:off x="2000" y="2605"/>
              <a:ext cx="264" cy="416"/>
            </a:xfrm>
            <a:custGeom>
              <a:avLst/>
              <a:gdLst>
                <a:gd name="T0" fmla="*/ 0 w 264"/>
                <a:gd name="T1" fmla="*/ 416 h 416"/>
                <a:gd name="T2" fmla="*/ 120 w 264"/>
                <a:gd name="T3" fmla="*/ 336 h 416"/>
                <a:gd name="T4" fmla="*/ 152 w 264"/>
                <a:gd name="T5" fmla="*/ 232 h 416"/>
                <a:gd name="T6" fmla="*/ 232 w 264"/>
                <a:gd name="T7" fmla="*/ 40 h 416"/>
                <a:gd name="T8" fmla="*/ 264 w 264"/>
                <a:gd name="T9" fmla="*/ 0 h 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416"/>
                <a:gd name="T17" fmla="*/ 264 w 264"/>
                <a:gd name="T18" fmla="*/ 416 h 4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416">
                  <a:moveTo>
                    <a:pt x="0" y="416"/>
                  </a:moveTo>
                  <a:cubicBezTo>
                    <a:pt x="46" y="401"/>
                    <a:pt x="86" y="370"/>
                    <a:pt x="120" y="336"/>
                  </a:cubicBezTo>
                  <a:cubicBezTo>
                    <a:pt x="134" y="294"/>
                    <a:pt x="147" y="282"/>
                    <a:pt x="152" y="232"/>
                  </a:cubicBezTo>
                  <a:cubicBezTo>
                    <a:pt x="159" y="157"/>
                    <a:pt x="146" y="69"/>
                    <a:pt x="232" y="40"/>
                  </a:cubicBezTo>
                  <a:cubicBezTo>
                    <a:pt x="260" y="12"/>
                    <a:pt x="251" y="26"/>
                    <a:pt x="264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7" name="Freeform 13"/>
            <p:cNvSpPr>
              <a:spLocks/>
            </p:cNvSpPr>
            <p:nvPr/>
          </p:nvSpPr>
          <p:spPr bwMode="auto">
            <a:xfrm>
              <a:off x="1920" y="2581"/>
              <a:ext cx="336" cy="96"/>
            </a:xfrm>
            <a:custGeom>
              <a:avLst/>
              <a:gdLst>
                <a:gd name="T0" fmla="*/ 0 w 336"/>
                <a:gd name="T1" fmla="*/ 96 h 96"/>
                <a:gd name="T2" fmla="*/ 144 w 336"/>
                <a:gd name="T3" fmla="*/ 72 h 96"/>
                <a:gd name="T4" fmla="*/ 312 w 336"/>
                <a:gd name="T5" fmla="*/ 24 h 96"/>
                <a:gd name="T6" fmla="*/ 336 w 336"/>
                <a:gd name="T7" fmla="*/ 0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"/>
                <a:gd name="T13" fmla="*/ 0 h 96"/>
                <a:gd name="T14" fmla="*/ 336 w 336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" h="96">
                  <a:moveTo>
                    <a:pt x="0" y="96"/>
                  </a:moveTo>
                  <a:cubicBezTo>
                    <a:pt x="48" y="84"/>
                    <a:pt x="97" y="85"/>
                    <a:pt x="144" y="72"/>
                  </a:cubicBezTo>
                  <a:cubicBezTo>
                    <a:pt x="201" y="56"/>
                    <a:pt x="253" y="36"/>
                    <a:pt x="312" y="24"/>
                  </a:cubicBezTo>
                  <a:cubicBezTo>
                    <a:pt x="320" y="16"/>
                    <a:pt x="336" y="0"/>
                    <a:pt x="336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8" name="Freeform 14"/>
            <p:cNvSpPr>
              <a:spLocks/>
            </p:cNvSpPr>
            <p:nvPr/>
          </p:nvSpPr>
          <p:spPr bwMode="auto">
            <a:xfrm>
              <a:off x="1912" y="2177"/>
              <a:ext cx="344" cy="388"/>
            </a:xfrm>
            <a:custGeom>
              <a:avLst/>
              <a:gdLst>
                <a:gd name="T0" fmla="*/ 32 w 344"/>
                <a:gd name="T1" fmla="*/ 44 h 388"/>
                <a:gd name="T2" fmla="*/ 16 w 344"/>
                <a:gd name="T3" fmla="*/ 100 h 388"/>
                <a:gd name="T4" fmla="*/ 0 w 344"/>
                <a:gd name="T5" fmla="*/ 148 h 388"/>
                <a:gd name="T6" fmla="*/ 8 w 344"/>
                <a:gd name="T7" fmla="*/ 244 h 388"/>
                <a:gd name="T8" fmla="*/ 232 w 344"/>
                <a:gd name="T9" fmla="*/ 308 h 388"/>
                <a:gd name="T10" fmla="*/ 344 w 344"/>
                <a:gd name="T11" fmla="*/ 3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4"/>
                <a:gd name="T19" fmla="*/ 0 h 388"/>
                <a:gd name="T20" fmla="*/ 344 w 344"/>
                <a:gd name="T21" fmla="*/ 388 h 3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4" h="388">
                  <a:moveTo>
                    <a:pt x="32" y="44"/>
                  </a:moveTo>
                  <a:cubicBezTo>
                    <a:pt x="5" y="125"/>
                    <a:pt x="46" y="0"/>
                    <a:pt x="16" y="100"/>
                  </a:cubicBezTo>
                  <a:cubicBezTo>
                    <a:pt x="11" y="116"/>
                    <a:pt x="0" y="148"/>
                    <a:pt x="0" y="148"/>
                  </a:cubicBezTo>
                  <a:cubicBezTo>
                    <a:pt x="3" y="180"/>
                    <a:pt x="2" y="213"/>
                    <a:pt x="8" y="244"/>
                  </a:cubicBezTo>
                  <a:cubicBezTo>
                    <a:pt x="25" y="331"/>
                    <a:pt x="203" y="307"/>
                    <a:pt x="232" y="308"/>
                  </a:cubicBezTo>
                  <a:cubicBezTo>
                    <a:pt x="280" y="324"/>
                    <a:pt x="310" y="354"/>
                    <a:pt x="344" y="38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9" name="Freeform 15"/>
            <p:cNvSpPr>
              <a:spLocks/>
            </p:cNvSpPr>
            <p:nvPr/>
          </p:nvSpPr>
          <p:spPr bwMode="auto">
            <a:xfrm>
              <a:off x="2146" y="2181"/>
              <a:ext cx="158" cy="376"/>
            </a:xfrm>
            <a:custGeom>
              <a:avLst/>
              <a:gdLst>
                <a:gd name="T0" fmla="*/ 22 w 158"/>
                <a:gd name="T1" fmla="*/ 0 h 376"/>
                <a:gd name="T2" fmla="*/ 30 w 158"/>
                <a:gd name="T3" fmla="*/ 168 h 376"/>
                <a:gd name="T4" fmla="*/ 102 w 158"/>
                <a:gd name="T5" fmla="*/ 224 h 376"/>
                <a:gd name="T6" fmla="*/ 126 w 158"/>
                <a:gd name="T7" fmla="*/ 240 h 376"/>
                <a:gd name="T8" fmla="*/ 142 w 158"/>
                <a:gd name="T9" fmla="*/ 264 h 376"/>
                <a:gd name="T10" fmla="*/ 158 w 158"/>
                <a:gd name="T11" fmla="*/ 312 h 376"/>
                <a:gd name="T12" fmla="*/ 150 w 158"/>
                <a:gd name="T13" fmla="*/ 376 h 3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376"/>
                <a:gd name="T23" fmla="*/ 158 w 158"/>
                <a:gd name="T24" fmla="*/ 376 h 3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376">
                  <a:moveTo>
                    <a:pt x="22" y="0"/>
                  </a:moveTo>
                  <a:cubicBezTo>
                    <a:pt x="16" y="49"/>
                    <a:pt x="0" y="123"/>
                    <a:pt x="30" y="168"/>
                  </a:cubicBezTo>
                  <a:cubicBezTo>
                    <a:pt x="45" y="191"/>
                    <a:pt x="83" y="211"/>
                    <a:pt x="102" y="224"/>
                  </a:cubicBezTo>
                  <a:cubicBezTo>
                    <a:pt x="110" y="229"/>
                    <a:pt x="126" y="240"/>
                    <a:pt x="126" y="240"/>
                  </a:cubicBezTo>
                  <a:cubicBezTo>
                    <a:pt x="131" y="248"/>
                    <a:pt x="138" y="255"/>
                    <a:pt x="142" y="264"/>
                  </a:cubicBezTo>
                  <a:cubicBezTo>
                    <a:pt x="149" y="279"/>
                    <a:pt x="158" y="312"/>
                    <a:pt x="158" y="312"/>
                  </a:cubicBezTo>
                  <a:cubicBezTo>
                    <a:pt x="155" y="333"/>
                    <a:pt x="150" y="376"/>
                    <a:pt x="150" y="37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0" name="Freeform 16"/>
            <p:cNvSpPr>
              <a:spLocks/>
            </p:cNvSpPr>
            <p:nvPr/>
          </p:nvSpPr>
          <p:spPr bwMode="auto">
            <a:xfrm>
              <a:off x="2336" y="2197"/>
              <a:ext cx="296" cy="352"/>
            </a:xfrm>
            <a:custGeom>
              <a:avLst/>
              <a:gdLst>
                <a:gd name="T0" fmla="*/ 296 w 296"/>
                <a:gd name="T1" fmla="*/ 0 h 352"/>
                <a:gd name="T2" fmla="*/ 200 w 296"/>
                <a:gd name="T3" fmla="*/ 56 h 352"/>
                <a:gd name="T4" fmla="*/ 8 w 296"/>
                <a:gd name="T5" fmla="*/ 104 h 352"/>
                <a:gd name="T6" fmla="*/ 32 w 296"/>
                <a:gd name="T7" fmla="*/ 200 h 352"/>
                <a:gd name="T8" fmla="*/ 40 w 296"/>
                <a:gd name="T9" fmla="*/ 224 h 352"/>
                <a:gd name="T10" fmla="*/ 0 w 296"/>
                <a:gd name="T11" fmla="*/ 352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6"/>
                <a:gd name="T19" fmla="*/ 0 h 352"/>
                <a:gd name="T20" fmla="*/ 296 w 296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6" h="352">
                  <a:moveTo>
                    <a:pt x="296" y="0"/>
                  </a:moveTo>
                  <a:cubicBezTo>
                    <a:pt x="237" y="59"/>
                    <a:pt x="270" y="44"/>
                    <a:pt x="200" y="56"/>
                  </a:cubicBezTo>
                  <a:cubicBezTo>
                    <a:pt x="121" y="50"/>
                    <a:pt x="38" y="15"/>
                    <a:pt x="8" y="104"/>
                  </a:cubicBezTo>
                  <a:cubicBezTo>
                    <a:pt x="19" y="169"/>
                    <a:pt x="11" y="137"/>
                    <a:pt x="32" y="200"/>
                  </a:cubicBezTo>
                  <a:cubicBezTo>
                    <a:pt x="35" y="208"/>
                    <a:pt x="40" y="224"/>
                    <a:pt x="40" y="224"/>
                  </a:cubicBezTo>
                  <a:cubicBezTo>
                    <a:pt x="32" y="323"/>
                    <a:pt x="49" y="303"/>
                    <a:pt x="0" y="35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1" name="Freeform 17"/>
            <p:cNvSpPr>
              <a:spLocks/>
            </p:cNvSpPr>
            <p:nvPr/>
          </p:nvSpPr>
          <p:spPr bwMode="auto">
            <a:xfrm>
              <a:off x="2328" y="2349"/>
              <a:ext cx="392" cy="242"/>
            </a:xfrm>
            <a:custGeom>
              <a:avLst/>
              <a:gdLst>
                <a:gd name="T0" fmla="*/ 392 w 392"/>
                <a:gd name="T1" fmla="*/ 0 h 242"/>
                <a:gd name="T2" fmla="*/ 272 w 392"/>
                <a:gd name="T3" fmla="*/ 24 h 242"/>
                <a:gd name="T4" fmla="*/ 208 w 392"/>
                <a:gd name="T5" fmla="*/ 88 h 242"/>
                <a:gd name="T6" fmla="*/ 104 w 392"/>
                <a:gd name="T7" fmla="*/ 240 h 242"/>
                <a:gd name="T8" fmla="*/ 0 w 392"/>
                <a:gd name="T9" fmla="*/ 24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2"/>
                <a:gd name="T16" fmla="*/ 0 h 242"/>
                <a:gd name="T17" fmla="*/ 392 w 392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2" h="242">
                  <a:moveTo>
                    <a:pt x="392" y="0"/>
                  </a:moveTo>
                  <a:cubicBezTo>
                    <a:pt x="353" y="13"/>
                    <a:pt x="313" y="18"/>
                    <a:pt x="272" y="24"/>
                  </a:cubicBezTo>
                  <a:cubicBezTo>
                    <a:pt x="247" y="41"/>
                    <a:pt x="221" y="59"/>
                    <a:pt x="208" y="88"/>
                  </a:cubicBezTo>
                  <a:cubicBezTo>
                    <a:pt x="188" y="134"/>
                    <a:pt x="171" y="236"/>
                    <a:pt x="104" y="240"/>
                  </a:cubicBezTo>
                  <a:cubicBezTo>
                    <a:pt x="69" y="242"/>
                    <a:pt x="35" y="240"/>
                    <a:pt x="0" y="24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2" name="Freeform 18"/>
            <p:cNvSpPr>
              <a:spLocks/>
            </p:cNvSpPr>
            <p:nvPr/>
          </p:nvSpPr>
          <p:spPr bwMode="auto">
            <a:xfrm>
              <a:off x="2328" y="2629"/>
              <a:ext cx="416" cy="248"/>
            </a:xfrm>
            <a:custGeom>
              <a:avLst/>
              <a:gdLst>
                <a:gd name="T0" fmla="*/ 416 w 416"/>
                <a:gd name="T1" fmla="*/ 248 h 248"/>
                <a:gd name="T2" fmla="*/ 376 w 416"/>
                <a:gd name="T3" fmla="*/ 136 h 248"/>
                <a:gd name="T4" fmla="*/ 336 w 416"/>
                <a:gd name="T5" fmla="*/ 40 h 248"/>
                <a:gd name="T6" fmla="*/ 312 w 416"/>
                <a:gd name="T7" fmla="*/ 16 h 248"/>
                <a:gd name="T8" fmla="*/ 264 w 416"/>
                <a:gd name="T9" fmla="*/ 0 h 248"/>
                <a:gd name="T10" fmla="*/ 184 w 416"/>
                <a:gd name="T11" fmla="*/ 16 h 248"/>
                <a:gd name="T12" fmla="*/ 136 w 416"/>
                <a:gd name="T13" fmla="*/ 32 h 248"/>
                <a:gd name="T14" fmla="*/ 112 w 416"/>
                <a:gd name="T15" fmla="*/ 40 h 248"/>
                <a:gd name="T16" fmla="*/ 0 w 416"/>
                <a:gd name="T17" fmla="*/ 0 h 2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248"/>
                <a:gd name="T29" fmla="*/ 416 w 416"/>
                <a:gd name="T30" fmla="*/ 248 h 2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248">
                  <a:moveTo>
                    <a:pt x="416" y="248"/>
                  </a:moveTo>
                  <a:cubicBezTo>
                    <a:pt x="407" y="205"/>
                    <a:pt x="393" y="174"/>
                    <a:pt x="376" y="136"/>
                  </a:cubicBezTo>
                  <a:cubicBezTo>
                    <a:pt x="361" y="102"/>
                    <a:pt x="360" y="69"/>
                    <a:pt x="336" y="40"/>
                  </a:cubicBezTo>
                  <a:cubicBezTo>
                    <a:pt x="329" y="31"/>
                    <a:pt x="322" y="21"/>
                    <a:pt x="312" y="16"/>
                  </a:cubicBezTo>
                  <a:cubicBezTo>
                    <a:pt x="297" y="8"/>
                    <a:pt x="264" y="0"/>
                    <a:pt x="264" y="0"/>
                  </a:cubicBezTo>
                  <a:cubicBezTo>
                    <a:pt x="232" y="5"/>
                    <a:pt x="214" y="7"/>
                    <a:pt x="184" y="16"/>
                  </a:cubicBezTo>
                  <a:cubicBezTo>
                    <a:pt x="168" y="21"/>
                    <a:pt x="152" y="27"/>
                    <a:pt x="136" y="32"/>
                  </a:cubicBezTo>
                  <a:cubicBezTo>
                    <a:pt x="128" y="35"/>
                    <a:pt x="112" y="40"/>
                    <a:pt x="112" y="40"/>
                  </a:cubicBezTo>
                  <a:cubicBezTo>
                    <a:pt x="96" y="39"/>
                    <a:pt x="0" y="50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3" name="Freeform 19"/>
            <p:cNvSpPr>
              <a:spLocks/>
            </p:cNvSpPr>
            <p:nvPr/>
          </p:nvSpPr>
          <p:spPr bwMode="auto">
            <a:xfrm>
              <a:off x="2296" y="2637"/>
              <a:ext cx="368" cy="328"/>
            </a:xfrm>
            <a:custGeom>
              <a:avLst/>
              <a:gdLst>
                <a:gd name="T0" fmla="*/ 368 w 368"/>
                <a:gd name="T1" fmla="*/ 328 h 328"/>
                <a:gd name="T2" fmla="*/ 0 w 368"/>
                <a:gd name="T3" fmla="*/ 0 h 328"/>
                <a:gd name="T4" fmla="*/ 0 60000 65536"/>
                <a:gd name="T5" fmla="*/ 0 60000 65536"/>
                <a:gd name="T6" fmla="*/ 0 w 368"/>
                <a:gd name="T7" fmla="*/ 0 h 328"/>
                <a:gd name="T8" fmla="*/ 368 w 368"/>
                <a:gd name="T9" fmla="*/ 328 h 3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8" h="328">
                  <a:moveTo>
                    <a:pt x="368" y="328"/>
                  </a:moveTo>
                  <a:cubicBezTo>
                    <a:pt x="198" y="300"/>
                    <a:pt x="0" y="194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4" name="Freeform 20"/>
            <p:cNvSpPr>
              <a:spLocks/>
            </p:cNvSpPr>
            <p:nvPr/>
          </p:nvSpPr>
          <p:spPr bwMode="auto">
            <a:xfrm>
              <a:off x="2880" y="2216"/>
              <a:ext cx="344" cy="333"/>
            </a:xfrm>
            <a:custGeom>
              <a:avLst/>
              <a:gdLst>
                <a:gd name="T0" fmla="*/ 0 w 344"/>
                <a:gd name="T1" fmla="*/ 13 h 333"/>
                <a:gd name="T2" fmla="*/ 104 w 344"/>
                <a:gd name="T3" fmla="*/ 29 h 333"/>
                <a:gd name="T4" fmla="*/ 296 w 344"/>
                <a:gd name="T5" fmla="*/ 189 h 333"/>
                <a:gd name="T6" fmla="*/ 336 w 344"/>
                <a:gd name="T7" fmla="*/ 285 h 333"/>
                <a:gd name="T8" fmla="*/ 344 w 344"/>
                <a:gd name="T9" fmla="*/ 333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33"/>
                <a:gd name="T17" fmla="*/ 344 w 344"/>
                <a:gd name="T18" fmla="*/ 333 h 3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33">
                  <a:moveTo>
                    <a:pt x="0" y="13"/>
                  </a:moveTo>
                  <a:cubicBezTo>
                    <a:pt x="39" y="0"/>
                    <a:pt x="65" y="16"/>
                    <a:pt x="104" y="29"/>
                  </a:cubicBezTo>
                  <a:cubicBezTo>
                    <a:pt x="184" y="56"/>
                    <a:pt x="238" y="131"/>
                    <a:pt x="296" y="189"/>
                  </a:cubicBezTo>
                  <a:cubicBezTo>
                    <a:pt x="321" y="214"/>
                    <a:pt x="325" y="253"/>
                    <a:pt x="336" y="285"/>
                  </a:cubicBezTo>
                  <a:cubicBezTo>
                    <a:pt x="341" y="300"/>
                    <a:pt x="344" y="333"/>
                    <a:pt x="344" y="33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5" name="Freeform 21"/>
            <p:cNvSpPr>
              <a:spLocks/>
            </p:cNvSpPr>
            <p:nvPr/>
          </p:nvSpPr>
          <p:spPr bwMode="auto">
            <a:xfrm>
              <a:off x="2992" y="2157"/>
              <a:ext cx="358" cy="400"/>
            </a:xfrm>
            <a:custGeom>
              <a:avLst/>
              <a:gdLst>
                <a:gd name="T0" fmla="*/ 0 w 358"/>
                <a:gd name="T1" fmla="*/ 0 h 400"/>
                <a:gd name="T2" fmla="*/ 168 w 358"/>
                <a:gd name="T3" fmla="*/ 88 h 400"/>
                <a:gd name="T4" fmla="*/ 216 w 358"/>
                <a:gd name="T5" fmla="*/ 112 h 400"/>
                <a:gd name="T6" fmla="*/ 264 w 358"/>
                <a:gd name="T7" fmla="*/ 152 h 400"/>
                <a:gd name="T8" fmla="*/ 336 w 358"/>
                <a:gd name="T9" fmla="*/ 272 h 400"/>
                <a:gd name="T10" fmla="*/ 272 w 358"/>
                <a:gd name="T11" fmla="*/ 400 h 4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"/>
                <a:gd name="T19" fmla="*/ 0 h 400"/>
                <a:gd name="T20" fmla="*/ 358 w 358"/>
                <a:gd name="T21" fmla="*/ 400 h 4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" h="400">
                  <a:moveTo>
                    <a:pt x="0" y="0"/>
                  </a:moveTo>
                  <a:cubicBezTo>
                    <a:pt x="54" y="40"/>
                    <a:pt x="109" y="58"/>
                    <a:pt x="168" y="88"/>
                  </a:cubicBezTo>
                  <a:cubicBezTo>
                    <a:pt x="230" y="119"/>
                    <a:pt x="156" y="92"/>
                    <a:pt x="216" y="112"/>
                  </a:cubicBezTo>
                  <a:cubicBezTo>
                    <a:pt x="231" y="127"/>
                    <a:pt x="250" y="136"/>
                    <a:pt x="264" y="152"/>
                  </a:cubicBezTo>
                  <a:cubicBezTo>
                    <a:pt x="297" y="190"/>
                    <a:pt x="309" y="232"/>
                    <a:pt x="336" y="272"/>
                  </a:cubicBezTo>
                  <a:cubicBezTo>
                    <a:pt x="358" y="358"/>
                    <a:pt x="337" y="367"/>
                    <a:pt x="272" y="4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6" name="Freeform 22"/>
            <p:cNvSpPr>
              <a:spLocks/>
            </p:cNvSpPr>
            <p:nvPr/>
          </p:nvSpPr>
          <p:spPr bwMode="auto">
            <a:xfrm>
              <a:off x="3232" y="2205"/>
              <a:ext cx="312" cy="368"/>
            </a:xfrm>
            <a:custGeom>
              <a:avLst/>
              <a:gdLst>
                <a:gd name="T0" fmla="*/ 312 w 312"/>
                <a:gd name="T1" fmla="*/ 0 h 368"/>
                <a:gd name="T2" fmla="*/ 216 w 312"/>
                <a:gd name="T3" fmla="*/ 208 h 368"/>
                <a:gd name="T4" fmla="*/ 168 w 312"/>
                <a:gd name="T5" fmla="*/ 304 h 368"/>
                <a:gd name="T6" fmla="*/ 0 w 312"/>
                <a:gd name="T7" fmla="*/ 368 h 3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"/>
                <a:gd name="T13" fmla="*/ 0 h 368"/>
                <a:gd name="T14" fmla="*/ 312 w 312"/>
                <a:gd name="T15" fmla="*/ 368 h 3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" h="368">
                  <a:moveTo>
                    <a:pt x="312" y="0"/>
                  </a:moveTo>
                  <a:cubicBezTo>
                    <a:pt x="298" y="82"/>
                    <a:pt x="269" y="145"/>
                    <a:pt x="216" y="208"/>
                  </a:cubicBezTo>
                  <a:cubicBezTo>
                    <a:pt x="192" y="236"/>
                    <a:pt x="196" y="279"/>
                    <a:pt x="168" y="304"/>
                  </a:cubicBezTo>
                  <a:cubicBezTo>
                    <a:pt x="130" y="337"/>
                    <a:pt x="49" y="368"/>
                    <a:pt x="0" y="3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7" name="Freeform 23"/>
            <p:cNvSpPr>
              <a:spLocks/>
            </p:cNvSpPr>
            <p:nvPr/>
          </p:nvSpPr>
          <p:spPr bwMode="auto">
            <a:xfrm>
              <a:off x="3224" y="2592"/>
              <a:ext cx="512" cy="181"/>
            </a:xfrm>
            <a:custGeom>
              <a:avLst/>
              <a:gdLst>
                <a:gd name="T0" fmla="*/ 512 w 512"/>
                <a:gd name="T1" fmla="*/ 181 h 181"/>
                <a:gd name="T2" fmla="*/ 408 w 512"/>
                <a:gd name="T3" fmla="*/ 69 h 181"/>
                <a:gd name="T4" fmla="*/ 312 w 512"/>
                <a:gd name="T5" fmla="*/ 29 h 181"/>
                <a:gd name="T6" fmla="*/ 0 w 512"/>
                <a:gd name="T7" fmla="*/ 5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2"/>
                <a:gd name="T13" fmla="*/ 0 h 181"/>
                <a:gd name="T14" fmla="*/ 512 w 512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2" h="181">
                  <a:moveTo>
                    <a:pt x="512" y="181"/>
                  </a:moveTo>
                  <a:cubicBezTo>
                    <a:pt x="475" y="156"/>
                    <a:pt x="452" y="84"/>
                    <a:pt x="408" y="69"/>
                  </a:cubicBezTo>
                  <a:cubicBezTo>
                    <a:pt x="374" y="58"/>
                    <a:pt x="347" y="41"/>
                    <a:pt x="312" y="29"/>
                  </a:cubicBezTo>
                  <a:cubicBezTo>
                    <a:pt x="224" y="0"/>
                    <a:pt x="92" y="5"/>
                    <a:pt x="0" y="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8" name="Freeform 24"/>
            <p:cNvSpPr>
              <a:spLocks/>
            </p:cNvSpPr>
            <p:nvPr/>
          </p:nvSpPr>
          <p:spPr bwMode="auto">
            <a:xfrm>
              <a:off x="3184" y="2612"/>
              <a:ext cx="480" cy="449"/>
            </a:xfrm>
            <a:custGeom>
              <a:avLst/>
              <a:gdLst>
                <a:gd name="T0" fmla="*/ 464 w 480"/>
                <a:gd name="T1" fmla="*/ 449 h 449"/>
                <a:gd name="T2" fmla="*/ 400 w 480"/>
                <a:gd name="T3" fmla="*/ 353 h 449"/>
                <a:gd name="T4" fmla="*/ 160 w 480"/>
                <a:gd name="T5" fmla="*/ 169 h 449"/>
                <a:gd name="T6" fmla="*/ 144 w 480"/>
                <a:gd name="T7" fmla="*/ 105 h 449"/>
                <a:gd name="T8" fmla="*/ 0 w 480"/>
                <a:gd name="T9" fmla="*/ 17 h 449"/>
                <a:gd name="T10" fmla="*/ 32 w 480"/>
                <a:gd name="T11" fmla="*/ 1 h 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0"/>
                <a:gd name="T19" fmla="*/ 0 h 449"/>
                <a:gd name="T20" fmla="*/ 480 w 480"/>
                <a:gd name="T21" fmla="*/ 449 h 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0" h="449">
                  <a:moveTo>
                    <a:pt x="464" y="449"/>
                  </a:moveTo>
                  <a:cubicBezTo>
                    <a:pt x="480" y="402"/>
                    <a:pt x="436" y="378"/>
                    <a:pt x="400" y="353"/>
                  </a:cubicBezTo>
                  <a:cubicBezTo>
                    <a:pt x="316" y="294"/>
                    <a:pt x="220" y="259"/>
                    <a:pt x="160" y="169"/>
                  </a:cubicBezTo>
                  <a:cubicBezTo>
                    <a:pt x="159" y="163"/>
                    <a:pt x="151" y="116"/>
                    <a:pt x="144" y="105"/>
                  </a:cubicBezTo>
                  <a:cubicBezTo>
                    <a:pt x="113" y="58"/>
                    <a:pt x="44" y="47"/>
                    <a:pt x="0" y="17"/>
                  </a:cubicBezTo>
                  <a:cubicBezTo>
                    <a:pt x="26" y="0"/>
                    <a:pt x="14" y="1"/>
                    <a:pt x="32" y="1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9" name="Freeform 25"/>
            <p:cNvSpPr>
              <a:spLocks/>
            </p:cNvSpPr>
            <p:nvPr/>
          </p:nvSpPr>
          <p:spPr bwMode="auto">
            <a:xfrm>
              <a:off x="2896" y="2597"/>
              <a:ext cx="280" cy="488"/>
            </a:xfrm>
            <a:custGeom>
              <a:avLst/>
              <a:gdLst>
                <a:gd name="T0" fmla="*/ 0 w 280"/>
                <a:gd name="T1" fmla="*/ 488 h 488"/>
                <a:gd name="T2" fmla="*/ 112 w 280"/>
                <a:gd name="T3" fmla="*/ 256 h 488"/>
                <a:gd name="T4" fmla="*/ 112 w 280"/>
                <a:gd name="T5" fmla="*/ 168 h 488"/>
                <a:gd name="T6" fmla="*/ 256 w 280"/>
                <a:gd name="T7" fmla="*/ 40 h 488"/>
                <a:gd name="T8" fmla="*/ 280 w 280"/>
                <a:gd name="T9" fmla="*/ 0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0"/>
                <a:gd name="T16" fmla="*/ 0 h 488"/>
                <a:gd name="T17" fmla="*/ 280 w 280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0" h="488">
                  <a:moveTo>
                    <a:pt x="0" y="488"/>
                  </a:moveTo>
                  <a:cubicBezTo>
                    <a:pt x="74" y="414"/>
                    <a:pt x="99" y="362"/>
                    <a:pt x="112" y="256"/>
                  </a:cubicBezTo>
                  <a:cubicBezTo>
                    <a:pt x="105" y="216"/>
                    <a:pt x="98" y="206"/>
                    <a:pt x="112" y="168"/>
                  </a:cubicBezTo>
                  <a:cubicBezTo>
                    <a:pt x="127" y="127"/>
                    <a:pt x="219" y="65"/>
                    <a:pt x="256" y="40"/>
                  </a:cubicBezTo>
                  <a:cubicBezTo>
                    <a:pt x="275" y="11"/>
                    <a:pt x="268" y="25"/>
                    <a:pt x="28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60" name="Freeform 26"/>
            <p:cNvSpPr>
              <a:spLocks/>
            </p:cNvSpPr>
            <p:nvPr/>
          </p:nvSpPr>
          <p:spPr bwMode="auto">
            <a:xfrm>
              <a:off x="2835" y="2581"/>
              <a:ext cx="341" cy="19"/>
            </a:xfrm>
            <a:custGeom>
              <a:avLst/>
              <a:gdLst>
                <a:gd name="T0" fmla="*/ 37 w 341"/>
                <a:gd name="T1" fmla="*/ 0 h 19"/>
                <a:gd name="T2" fmla="*/ 189 w 341"/>
                <a:gd name="T3" fmla="*/ 0 h 19"/>
                <a:gd name="T4" fmla="*/ 341 w 341"/>
                <a:gd name="T5" fmla="*/ 8 h 19"/>
                <a:gd name="T6" fmla="*/ 0 60000 65536"/>
                <a:gd name="T7" fmla="*/ 0 60000 65536"/>
                <a:gd name="T8" fmla="*/ 0 60000 65536"/>
                <a:gd name="T9" fmla="*/ 0 w 341"/>
                <a:gd name="T10" fmla="*/ 0 h 19"/>
                <a:gd name="T11" fmla="*/ 341 w 341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1" h="19">
                  <a:moveTo>
                    <a:pt x="37" y="0"/>
                  </a:moveTo>
                  <a:cubicBezTo>
                    <a:pt x="188" y="19"/>
                    <a:pt x="0" y="0"/>
                    <a:pt x="189" y="0"/>
                  </a:cubicBezTo>
                  <a:cubicBezTo>
                    <a:pt x="240" y="0"/>
                    <a:pt x="290" y="8"/>
                    <a:pt x="341" y="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940" name="Rectangle 2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9941" name="Rectangle 30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Attraction basin</a:t>
            </a:r>
          </a:p>
        </p:txBody>
      </p:sp>
    </p:spTree>
    <p:extLst>
      <p:ext uri="{BB962C8B-B14F-4D97-AF65-F5344CB8AC3E}">
        <p14:creationId xmlns:p14="http://schemas.microsoft.com/office/powerpoint/2010/main" val="434399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8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Attraction basin</a:t>
            </a:r>
          </a:p>
        </p:txBody>
      </p:sp>
      <p:pic>
        <p:nvPicPr>
          <p:cNvPr id="40963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7"/>
          <a:stretch>
            <a:fillRect/>
          </a:stretch>
        </p:blipFill>
        <p:spPr bwMode="auto">
          <a:xfrm>
            <a:off x="1447800" y="1136650"/>
            <a:ext cx="6324600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6484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2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4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5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7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8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0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1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2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3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4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5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6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7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8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9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0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1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2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3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4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5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6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7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8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9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0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1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2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3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4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5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6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7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8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9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0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1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2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3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4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5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6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7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8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9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0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1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2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3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4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5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6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7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8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9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0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1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2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3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4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5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6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7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2590800" y="1524000"/>
            <a:ext cx="2819400" cy="2895600"/>
            <a:chOff x="3744" y="4464"/>
            <a:chExt cx="1776" cy="1824"/>
          </a:xfrm>
        </p:grpSpPr>
        <p:sp>
          <p:nvSpPr>
            <p:cNvPr id="3185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85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185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5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5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4343400" y="2895600"/>
            <a:ext cx="457200" cy="457200"/>
            <a:chOff x="4486" y="3484"/>
            <a:chExt cx="288" cy="288"/>
          </a:xfrm>
        </p:grpSpPr>
        <p:sp>
          <p:nvSpPr>
            <p:cNvPr id="31849" name="Oval 101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50" name="Line 102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51" name="Line 103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504" name="AutoShape 104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102505" name="Freeform 105"/>
          <p:cNvSpPr>
            <a:spLocks/>
          </p:cNvSpPr>
          <p:nvPr/>
        </p:nvSpPr>
        <p:spPr bwMode="auto">
          <a:xfrm>
            <a:off x="5310188" y="1443038"/>
            <a:ext cx="2170112" cy="1014412"/>
          </a:xfrm>
          <a:custGeom>
            <a:avLst/>
            <a:gdLst>
              <a:gd name="T0" fmla="*/ 2147483647 w 1367"/>
              <a:gd name="T1" fmla="*/ 2147483647 h 639"/>
              <a:gd name="T2" fmla="*/ 2147483647 w 1367"/>
              <a:gd name="T3" fmla="*/ 2147483647 h 639"/>
              <a:gd name="T4" fmla="*/ 2147483647 w 1367"/>
              <a:gd name="T5" fmla="*/ 2147483647 h 639"/>
              <a:gd name="T6" fmla="*/ 2147483647 w 1367"/>
              <a:gd name="T7" fmla="*/ 2147483647 h 639"/>
              <a:gd name="T8" fmla="*/ 2147483647 w 1367"/>
              <a:gd name="T9" fmla="*/ 2147483647 h 639"/>
              <a:gd name="T10" fmla="*/ 2147483647 w 1367"/>
              <a:gd name="T11" fmla="*/ 2147483647 h 639"/>
              <a:gd name="T12" fmla="*/ 2147483647 w 1367"/>
              <a:gd name="T13" fmla="*/ 2147483647 h 639"/>
              <a:gd name="T14" fmla="*/ 2147483647 w 1367"/>
              <a:gd name="T15" fmla="*/ 2147483647 h 639"/>
              <a:gd name="T16" fmla="*/ 2147483647 w 1367"/>
              <a:gd name="T17" fmla="*/ 2147483647 h 639"/>
              <a:gd name="T18" fmla="*/ 2147483647 w 1367"/>
              <a:gd name="T19" fmla="*/ 2147483647 h 639"/>
              <a:gd name="T20" fmla="*/ 2147483647 w 1367"/>
              <a:gd name="T21" fmla="*/ 2147483647 h 639"/>
              <a:gd name="T22" fmla="*/ 2147483647 w 1367"/>
              <a:gd name="T23" fmla="*/ 2147483647 h 639"/>
              <a:gd name="T24" fmla="*/ 2147483647 w 1367"/>
              <a:gd name="T25" fmla="*/ 2147483647 h 639"/>
              <a:gd name="T26" fmla="*/ 2147483647 w 1367"/>
              <a:gd name="T27" fmla="*/ 2147483647 h 639"/>
              <a:gd name="T28" fmla="*/ 2147483647 w 1367"/>
              <a:gd name="T29" fmla="*/ 2147483647 h 639"/>
              <a:gd name="T30" fmla="*/ 2147483647 w 1367"/>
              <a:gd name="T31" fmla="*/ 2147483647 h 639"/>
              <a:gd name="T32" fmla="*/ 2147483647 w 1367"/>
              <a:gd name="T33" fmla="*/ 2147483647 h 639"/>
              <a:gd name="T34" fmla="*/ 2147483647 w 1367"/>
              <a:gd name="T35" fmla="*/ 2147483647 h 639"/>
              <a:gd name="T36" fmla="*/ 2147483647 w 1367"/>
              <a:gd name="T37" fmla="*/ 2147483647 h 639"/>
              <a:gd name="T38" fmla="*/ 2147483647 w 1367"/>
              <a:gd name="T39" fmla="*/ 2147483647 h 639"/>
              <a:gd name="T40" fmla="*/ 0 w 1367"/>
              <a:gd name="T41" fmla="*/ 2147483647 h 63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67"/>
              <a:gd name="T64" fmla="*/ 0 h 639"/>
              <a:gd name="T65" fmla="*/ 1367 w 1367"/>
              <a:gd name="T66" fmla="*/ 639 h 63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67" h="639">
                <a:moveTo>
                  <a:pt x="1367" y="21"/>
                </a:moveTo>
                <a:cubicBezTo>
                  <a:pt x="1305" y="0"/>
                  <a:pt x="1340" y="5"/>
                  <a:pt x="1263" y="14"/>
                </a:cubicBezTo>
                <a:cubicBezTo>
                  <a:pt x="1213" y="31"/>
                  <a:pt x="1233" y="20"/>
                  <a:pt x="1201" y="42"/>
                </a:cubicBezTo>
                <a:cubicBezTo>
                  <a:pt x="1119" y="162"/>
                  <a:pt x="1014" y="134"/>
                  <a:pt x="874" y="139"/>
                </a:cubicBezTo>
                <a:cubicBezTo>
                  <a:pt x="826" y="149"/>
                  <a:pt x="851" y="142"/>
                  <a:pt x="798" y="160"/>
                </a:cubicBezTo>
                <a:cubicBezTo>
                  <a:pt x="784" y="165"/>
                  <a:pt x="756" y="174"/>
                  <a:pt x="756" y="174"/>
                </a:cubicBezTo>
                <a:cubicBezTo>
                  <a:pt x="752" y="181"/>
                  <a:pt x="749" y="189"/>
                  <a:pt x="743" y="194"/>
                </a:cubicBezTo>
                <a:cubicBezTo>
                  <a:pt x="737" y="199"/>
                  <a:pt x="727" y="196"/>
                  <a:pt x="722" y="201"/>
                </a:cubicBezTo>
                <a:cubicBezTo>
                  <a:pt x="717" y="206"/>
                  <a:pt x="719" y="216"/>
                  <a:pt x="715" y="222"/>
                </a:cubicBezTo>
                <a:cubicBezTo>
                  <a:pt x="707" y="237"/>
                  <a:pt x="696" y="250"/>
                  <a:pt x="687" y="264"/>
                </a:cubicBezTo>
                <a:cubicBezTo>
                  <a:pt x="667" y="293"/>
                  <a:pt x="667" y="321"/>
                  <a:pt x="631" y="333"/>
                </a:cubicBezTo>
                <a:cubicBezTo>
                  <a:pt x="570" y="375"/>
                  <a:pt x="510" y="370"/>
                  <a:pt x="437" y="375"/>
                </a:cubicBezTo>
                <a:cubicBezTo>
                  <a:pt x="425" y="377"/>
                  <a:pt x="413" y="379"/>
                  <a:pt x="402" y="382"/>
                </a:cubicBezTo>
                <a:cubicBezTo>
                  <a:pt x="388" y="386"/>
                  <a:pt x="361" y="396"/>
                  <a:pt x="361" y="396"/>
                </a:cubicBezTo>
                <a:cubicBezTo>
                  <a:pt x="356" y="403"/>
                  <a:pt x="353" y="410"/>
                  <a:pt x="347" y="416"/>
                </a:cubicBezTo>
                <a:cubicBezTo>
                  <a:pt x="341" y="422"/>
                  <a:pt x="332" y="424"/>
                  <a:pt x="326" y="430"/>
                </a:cubicBezTo>
                <a:cubicBezTo>
                  <a:pt x="297" y="464"/>
                  <a:pt x="287" y="503"/>
                  <a:pt x="250" y="528"/>
                </a:cubicBezTo>
                <a:cubicBezTo>
                  <a:pt x="231" y="555"/>
                  <a:pt x="210" y="587"/>
                  <a:pt x="180" y="597"/>
                </a:cubicBezTo>
                <a:cubicBezTo>
                  <a:pt x="166" y="606"/>
                  <a:pt x="153" y="616"/>
                  <a:pt x="139" y="625"/>
                </a:cubicBezTo>
                <a:cubicBezTo>
                  <a:pt x="132" y="630"/>
                  <a:pt x="118" y="639"/>
                  <a:pt x="118" y="639"/>
                </a:cubicBezTo>
                <a:cubicBezTo>
                  <a:pt x="106" y="638"/>
                  <a:pt x="30" y="625"/>
                  <a:pt x="0" y="625"/>
                </a:cubicBezTo>
              </a:path>
            </a:pathLst>
          </a:custGeom>
          <a:noFill/>
          <a:ln w="9525">
            <a:solidFill>
              <a:srgbClr val="00CCFF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6" name="AutoShape 106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102507" name="Freeform 107"/>
          <p:cNvSpPr>
            <a:spLocks/>
          </p:cNvSpPr>
          <p:nvPr/>
        </p:nvSpPr>
        <p:spPr bwMode="auto">
          <a:xfrm>
            <a:off x="4645025" y="2103438"/>
            <a:ext cx="2824163" cy="930275"/>
          </a:xfrm>
          <a:custGeom>
            <a:avLst/>
            <a:gdLst>
              <a:gd name="T0" fmla="*/ 2147483647 w 1779"/>
              <a:gd name="T1" fmla="*/ 2147483647 h 586"/>
              <a:gd name="T2" fmla="*/ 2147483647 w 1779"/>
              <a:gd name="T3" fmla="*/ 2147483647 h 586"/>
              <a:gd name="T4" fmla="*/ 2147483647 w 1779"/>
              <a:gd name="T5" fmla="*/ 0 h 586"/>
              <a:gd name="T6" fmla="*/ 2147483647 w 1779"/>
              <a:gd name="T7" fmla="*/ 2147483647 h 586"/>
              <a:gd name="T8" fmla="*/ 2147483647 w 1779"/>
              <a:gd name="T9" fmla="*/ 2147483647 h 586"/>
              <a:gd name="T10" fmla="*/ 2147483647 w 1779"/>
              <a:gd name="T11" fmla="*/ 2147483647 h 586"/>
              <a:gd name="T12" fmla="*/ 2147483647 w 1779"/>
              <a:gd name="T13" fmla="*/ 2147483647 h 586"/>
              <a:gd name="T14" fmla="*/ 2147483647 w 1779"/>
              <a:gd name="T15" fmla="*/ 2147483647 h 586"/>
              <a:gd name="T16" fmla="*/ 2147483647 w 1779"/>
              <a:gd name="T17" fmla="*/ 2147483647 h 586"/>
              <a:gd name="T18" fmla="*/ 2147483647 w 1779"/>
              <a:gd name="T19" fmla="*/ 2147483647 h 586"/>
              <a:gd name="T20" fmla="*/ 2147483647 w 1779"/>
              <a:gd name="T21" fmla="*/ 2147483647 h 586"/>
              <a:gd name="T22" fmla="*/ 2147483647 w 1779"/>
              <a:gd name="T23" fmla="*/ 2147483647 h 586"/>
              <a:gd name="T24" fmla="*/ 2147483647 w 1779"/>
              <a:gd name="T25" fmla="*/ 2147483647 h 586"/>
              <a:gd name="T26" fmla="*/ 2147483647 w 1779"/>
              <a:gd name="T27" fmla="*/ 2147483647 h 586"/>
              <a:gd name="T28" fmla="*/ 2147483647 w 1779"/>
              <a:gd name="T29" fmla="*/ 2147483647 h 586"/>
              <a:gd name="T30" fmla="*/ 2147483647 w 1779"/>
              <a:gd name="T31" fmla="*/ 2147483647 h 586"/>
              <a:gd name="T32" fmla="*/ 2147483647 w 1779"/>
              <a:gd name="T33" fmla="*/ 2147483647 h 586"/>
              <a:gd name="T34" fmla="*/ 2147483647 w 1779"/>
              <a:gd name="T35" fmla="*/ 2147483647 h 58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9"/>
              <a:gd name="T55" fmla="*/ 0 h 586"/>
              <a:gd name="T56" fmla="*/ 1779 w 1779"/>
              <a:gd name="T57" fmla="*/ 586 h 58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9" h="586">
                <a:moveTo>
                  <a:pt x="1779" y="42"/>
                </a:moveTo>
                <a:cubicBezTo>
                  <a:pt x="1748" y="11"/>
                  <a:pt x="1767" y="24"/>
                  <a:pt x="1717" y="7"/>
                </a:cubicBezTo>
                <a:cubicBezTo>
                  <a:pt x="1710" y="5"/>
                  <a:pt x="1696" y="0"/>
                  <a:pt x="1696" y="0"/>
                </a:cubicBezTo>
                <a:cubicBezTo>
                  <a:pt x="1633" y="3"/>
                  <a:pt x="1487" y="3"/>
                  <a:pt x="1418" y="42"/>
                </a:cubicBezTo>
                <a:cubicBezTo>
                  <a:pt x="1390" y="58"/>
                  <a:pt x="1362" y="80"/>
                  <a:pt x="1335" y="98"/>
                </a:cubicBezTo>
                <a:cubicBezTo>
                  <a:pt x="1318" y="109"/>
                  <a:pt x="1286" y="132"/>
                  <a:pt x="1286" y="132"/>
                </a:cubicBezTo>
                <a:cubicBezTo>
                  <a:pt x="1222" y="235"/>
                  <a:pt x="1110" y="243"/>
                  <a:pt x="1002" y="250"/>
                </a:cubicBezTo>
                <a:cubicBezTo>
                  <a:pt x="931" y="260"/>
                  <a:pt x="864" y="281"/>
                  <a:pt x="801" y="313"/>
                </a:cubicBezTo>
                <a:cubicBezTo>
                  <a:pt x="777" y="325"/>
                  <a:pt x="762" y="348"/>
                  <a:pt x="738" y="361"/>
                </a:cubicBezTo>
                <a:cubicBezTo>
                  <a:pt x="708" y="378"/>
                  <a:pt x="672" y="393"/>
                  <a:pt x="648" y="417"/>
                </a:cubicBezTo>
                <a:cubicBezTo>
                  <a:pt x="600" y="465"/>
                  <a:pt x="623" y="448"/>
                  <a:pt x="586" y="472"/>
                </a:cubicBezTo>
                <a:cubicBezTo>
                  <a:pt x="569" y="522"/>
                  <a:pt x="593" y="462"/>
                  <a:pt x="558" y="514"/>
                </a:cubicBezTo>
                <a:cubicBezTo>
                  <a:pt x="554" y="520"/>
                  <a:pt x="556" y="530"/>
                  <a:pt x="551" y="535"/>
                </a:cubicBezTo>
                <a:cubicBezTo>
                  <a:pt x="539" y="547"/>
                  <a:pt x="523" y="554"/>
                  <a:pt x="509" y="563"/>
                </a:cubicBezTo>
                <a:cubicBezTo>
                  <a:pt x="502" y="567"/>
                  <a:pt x="488" y="576"/>
                  <a:pt x="488" y="576"/>
                </a:cubicBezTo>
                <a:cubicBezTo>
                  <a:pt x="379" y="572"/>
                  <a:pt x="283" y="560"/>
                  <a:pt x="176" y="549"/>
                </a:cubicBezTo>
                <a:cubicBezTo>
                  <a:pt x="168" y="550"/>
                  <a:pt x="26" y="560"/>
                  <a:pt x="3" y="583"/>
                </a:cubicBezTo>
                <a:cubicBezTo>
                  <a:pt x="0" y="586"/>
                  <a:pt x="12" y="583"/>
                  <a:pt x="16" y="583"/>
                </a:cubicBezTo>
              </a:path>
            </a:pathLst>
          </a:custGeom>
          <a:noFill/>
          <a:ln w="9525">
            <a:solidFill>
              <a:srgbClr val="FF9900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8" name="AutoShape 108"/>
          <p:cNvSpPr>
            <a:spLocks noChangeArrowheads="1"/>
          </p:cNvSpPr>
          <p:nvPr/>
        </p:nvSpPr>
        <p:spPr bwMode="auto">
          <a:xfrm rot="880212">
            <a:off x="3997325" y="2968625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9" name="AutoShape 109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102510" name="Freeform 110"/>
          <p:cNvSpPr>
            <a:spLocks/>
          </p:cNvSpPr>
          <p:nvPr/>
        </p:nvSpPr>
        <p:spPr bwMode="auto">
          <a:xfrm>
            <a:off x="4043363" y="3140075"/>
            <a:ext cx="3403600" cy="2632075"/>
          </a:xfrm>
          <a:custGeom>
            <a:avLst/>
            <a:gdLst>
              <a:gd name="T0" fmla="*/ 2147483647 w 2144"/>
              <a:gd name="T1" fmla="*/ 2147483647 h 1658"/>
              <a:gd name="T2" fmla="*/ 2147483647 w 2144"/>
              <a:gd name="T3" fmla="*/ 2147483647 h 1658"/>
              <a:gd name="T4" fmla="*/ 2147483647 w 2144"/>
              <a:gd name="T5" fmla="*/ 2147483647 h 1658"/>
              <a:gd name="T6" fmla="*/ 2147483647 w 2144"/>
              <a:gd name="T7" fmla="*/ 2147483647 h 1658"/>
              <a:gd name="T8" fmla="*/ 2147483647 w 2144"/>
              <a:gd name="T9" fmla="*/ 2147483647 h 1658"/>
              <a:gd name="T10" fmla="*/ 2147483647 w 2144"/>
              <a:gd name="T11" fmla="*/ 2147483647 h 1658"/>
              <a:gd name="T12" fmla="*/ 2147483647 w 2144"/>
              <a:gd name="T13" fmla="*/ 2147483647 h 1658"/>
              <a:gd name="T14" fmla="*/ 2147483647 w 2144"/>
              <a:gd name="T15" fmla="*/ 2147483647 h 1658"/>
              <a:gd name="T16" fmla="*/ 2147483647 w 2144"/>
              <a:gd name="T17" fmla="*/ 2147483647 h 1658"/>
              <a:gd name="T18" fmla="*/ 2147483647 w 2144"/>
              <a:gd name="T19" fmla="*/ 2147483647 h 1658"/>
              <a:gd name="T20" fmla="*/ 2147483647 w 2144"/>
              <a:gd name="T21" fmla="*/ 2147483647 h 1658"/>
              <a:gd name="T22" fmla="*/ 2147483647 w 2144"/>
              <a:gd name="T23" fmla="*/ 2147483647 h 1658"/>
              <a:gd name="T24" fmla="*/ 2147483647 w 2144"/>
              <a:gd name="T25" fmla="*/ 2147483647 h 1658"/>
              <a:gd name="T26" fmla="*/ 2147483647 w 2144"/>
              <a:gd name="T27" fmla="*/ 2147483647 h 1658"/>
              <a:gd name="T28" fmla="*/ 2147483647 w 2144"/>
              <a:gd name="T29" fmla="*/ 2147483647 h 1658"/>
              <a:gd name="T30" fmla="*/ 2147483647 w 2144"/>
              <a:gd name="T31" fmla="*/ 2147483647 h 1658"/>
              <a:gd name="T32" fmla="*/ 2147483647 w 2144"/>
              <a:gd name="T33" fmla="*/ 2147483647 h 1658"/>
              <a:gd name="T34" fmla="*/ 2147483647 w 2144"/>
              <a:gd name="T35" fmla="*/ 2147483647 h 1658"/>
              <a:gd name="T36" fmla="*/ 2147483647 w 2144"/>
              <a:gd name="T37" fmla="*/ 2147483647 h 1658"/>
              <a:gd name="T38" fmla="*/ 2147483647 w 2144"/>
              <a:gd name="T39" fmla="*/ 2147483647 h 1658"/>
              <a:gd name="T40" fmla="*/ 2147483647 w 2144"/>
              <a:gd name="T41" fmla="*/ 2147483647 h 1658"/>
              <a:gd name="T42" fmla="*/ 2147483647 w 2144"/>
              <a:gd name="T43" fmla="*/ 2147483647 h 1658"/>
              <a:gd name="T44" fmla="*/ 2147483647 w 2144"/>
              <a:gd name="T45" fmla="*/ 2147483647 h 1658"/>
              <a:gd name="T46" fmla="*/ 2147483647 w 2144"/>
              <a:gd name="T47" fmla="*/ 2147483647 h 1658"/>
              <a:gd name="T48" fmla="*/ 0 w 2144"/>
              <a:gd name="T49" fmla="*/ 2147483647 h 1658"/>
              <a:gd name="T50" fmla="*/ 2147483647 w 2144"/>
              <a:gd name="T51" fmla="*/ 2147483647 h 1658"/>
              <a:gd name="T52" fmla="*/ 2147483647 w 2144"/>
              <a:gd name="T53" fmla="*/ 2147483647 h 1658"/>
              <a:gd name="T54" fmla="*/ 2147483647 w 2144"/>
              <a:gd name="T55" fmla="*/ 0 h 16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144"/>
              <a:gd name="T85" fmla="*/ 0 h 1658"/>
              <a:gd name="T86" fmla="*/ 2144 w 2144"/>
              <a:gd name="T87" fmla="*/ 1658 h 165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144" h="1658">
                <a:moveTo>
                  <a:pt x="2144" y="1658"/>
                </a:moveTo>
                <a:cubicBezTo>
                  <a:pt x="2101" y="1644"/>
                  <a:pt x="2079" y="1621"/>
                  <a:pt x="2033" y="1610"/>
                </a:cubicBezTo>
                <a:cubicBezTo>
                  <a:pt x="1970" y="1563"/>
                  <a:pt x="2038" y="1608"/>
                  <a:pt x="1978" y="1582"/>
                </a:cubicBezTo>
                <a:cubicBezTo>
                  <a:pt x="1954" y="1571"/>
                  <a:pt x="1937" y="1548"/>
                  <a:pt x="1915" y="1534"/>
                </a:cubicBezTo>
                <a:cubicBezTo>
                  <a:pt x="1905" y="1519"/>
                  <a:pt x="1891" y="1507"/>
                  <a:pt x="1881" y="1492"/>
                </a:cubicBezTo>
                <a:cubicBezTo>
                  <a:pt x="1845" y="1435"/>
                  <a:pt x="1915" y="1512"/>
                  <a:pt x="1853" y="1450"/>
                </a:cubicBezTo>
                <a:cubicBezTo>
                  <a:pt x="1844" y="1422"/>
                  <a:pt x="1835" y="1411"/>
                  <a:pt x="1811" y="1395"/>
                </a:cubicBezTo>
                <a:cubicBezTo>
                  <a:pt x="1769" y="1269"/>
                  <a:pt x="1577" y="1294"/>
                  <a:pt x="1485" y="1291"/>
                </a:cubicBezTo>
                <a:cubicBezTo>
                  <a:pt x="1455" y="1281"/>
                  <a:pt x="1432" y="1266"/>
                  <a:pt x="1402" y="1256"/>
                </a:cubicBezTo>
                <a:cubicBezTo>
                  <a:pt x="1395" y="1254"/>
                  <a:pt x="1381" y="1249"/>
                  <a:pt x="1381" y="1249"/>
                </a:cubicBezTo>
                <a:cubicBezTo>
                  <a:pt x="1333" y="1201"/>
                  <a:pt x="1355" y="1218"/>
                  <a:pt x="1318" y="1193"/>
                </a:cubicBezTo>
                <a:cubicBezTo>
                  <a:pt x="1284" y="1141"/>
                  <a:pt x="1329" y="1204"/>
                  <a:pt x="1284" y="1159"/>
                </a:cubicBezTo>
                <a:cubicBezTo>
                  <a:pt x="1266" y="1141"/>
                  <a:pt x="1265" y="1116"/>
                  <a:pt x="1249" y="1096"/>
                </a:cubicBezTo>
                <a:cubicBezTo>
                  <a:pt x="1227" y="1070"/>
                  <a:pt x="1193" y="1053"/>
                  <a:pt x="1166" y="1034"/>
                </a:cubicBezTo>
                <a:cubicBezTo>
                  <a:pt x="1156" y="1027"/>
                  <a:pt x="1143" y="1028"/>
                  <a:pt x="1131" y="1027"/>
                </a:cubicBezTo>
                <a:cubicBezTo>
                  <a:pt x="1080" y="1023"/>
                  <a:pt x="1029" y="1022"/>
                  <a:pt x="978" y="1020"/>
                </a:cubicBezTo>
                <a:cubicBezTo>
                  <a:pt x="881" y="1003"/>
                  <a:pt x="810" y="950"/>
                  <a:pt x="749" y="874"/>
                </a:cubicBezTo>
                <a:cubicBezTo>
                  <a:pt x="731" y="852"/>
                  <a:pt x="711" y="842"/>
                  <a:pt x="701" y="812"/>
                </a:cubicBezTo>
                <a:cubicBezTo>
                  <a:pt x="690" y="779"/>
                  <a:pt x="679" y="753"/>
                  <a:pt x="666" y="722"/>
                </a:cubicBezTo>
                <a:cubicBezTo>
                  <a:pt x="651" y="685"/>
                  <a:pt x="646" y="650"/>
                  <a:pt x="624" y="617"/>
                </a:cubicBezTo>
                <a:cubicBezTo>
                  <a:pt x="612" y="578"/>
                  <a:pt x="598" y="572"/>
                  <a:pt x="562" y="548"/>
                </a:cubicBezTo>
                <a:cubicBezTo>
                  <a:pt x="554" y="543"/>
                  <a:pt x="550" y="532"/>
                  <a:pt x="541" y="527"/>
                </a:cubicBezTo>
                <a:cubicBezTo>
                  <a:pt x="478" y="491"/>
                  <a:pt x="381" y="480"/>
                  <a:pt x="312" y="472"/>
                </a:cubicBezTo>
                <a:cubicBezTo>
                  <a:pt x="227" y="444"/>
                  <a:pt x="125" y="430"/>
                  <a:pt x="48" y="382"/>
                </a:cubicBezTo>
                <a:cubicBezTo>
                  <a:pt x="30" y="353"/>
                  <a:pt x="18" y="325"/>
                  <a:pt x="0" y="298"/>
                </a:cubicBezTo>
                <a:cubicBezTo>
                  <a:pt x="7" y="224"/>
                  <a:pt x="6" y="167"/>
                  <a:pt x="69" y="125"/>
                </a:cubicBezTo>
                <a:cubicBezTo>
                  <a:pt x="83" y="103"/>
                  <a:pt x="121" y="77"/>
                  <a:pt x="146" y="69"/>
                </a:cubicBezTo>
                <a:cubicBezTo>
                  <a:pt x="164" y="42"/>
                  <a:pt x="187" y="36"/>
                  <a:pt x="187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47" name="Rectangle 112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184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378187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4" grpId="0" animBg="1"/>
      <p:bldP spid="102505" grpId="0" animBg="1"/>
      <p:bldP spid="102505" grpId="1" animBg="1"/>
      <p:bldP spid="102506" grpId="0" animBg="1"/>
      <p:bldP spid="102507" grpId="0" animBg="1"/>
      <p:bldP spid="102507" grpId="1" animBg="1"/>
      <p:bldP spid="102508" grpId="0" animBg="1"/>
      <p:bldP spid="102509" grpId="0" animBg="1"/>
      <p:bldP spid="102509" grpId="1" animBg="1"/>
      <p:bldP spid="102510" grpId="0" animBg="1"/>
      <p:bldP spid="102510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4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5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6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8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9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0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3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4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5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6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7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8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9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0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1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2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3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4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5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6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7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8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9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0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1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2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3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4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5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6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7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8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9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0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1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2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3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4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5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6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7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8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9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0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1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2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3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4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5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6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7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8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9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0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1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2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3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4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5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6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7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8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9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60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61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2590800" y="1524000"/>
            <a:ext cx="2819400" cy="2895600"/>
            <a:chOff x="3744" y="4464"/>
            <a:chExt cx="1776" cy="1824"/>
          </a:xfrm>
        </p:grpSpPr>
        <p:sp>
          <p:nvSpPr>
            <p:cNvPr id="3287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87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287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7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7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4343400" y="2895600"/>
            <a:ext cx="457200" cy="457200"/>
            <a:chOff x="4486" y="3484"/>
            <a:chExt cx="288" cy="288"/>
          </a:xfrm>
        </p:grpSpPr>
        <p:sp>
          <p:nvSpPr>
            <p:cNvPr id="32869" name="Oval 101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70" name="Line 102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71" name="Line 103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864" name="AutoShape 104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2865" name="AutoShape 105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2866" name="AutoShape 106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32867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286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56963656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2.61624E-6 L 0.0625 0.022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8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9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0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1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2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3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4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5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6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7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8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9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0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1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2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4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5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7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8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9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0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1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2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3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4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5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6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7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8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9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0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4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5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6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7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8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9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0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1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2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3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4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5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6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7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8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9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0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1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2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3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4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5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6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7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8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9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0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1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2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3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4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5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886" name="Group 94"/>
          <p:cNvGrpSpPr>
            <a:grpSpLocks/>
          </p:cNvGrpSpPr>
          <p:nvPr/>
        </p:nvGrpSpPr>
        <p:grpSpPr bwMode="auto">
          <a:xfrm>
            <a:off x="3167063" y="1676400"/>
            <a:ext cx="2819400" cy="2895600"/>
            <a:chOff x="3744" y="4464"/>
            <a:chExt cx="1776" cy="1824"/>
          </a:xfrm>
        </p:grpSpPr>
        <p:sp>
          <p:nvSpPr>
            <p:cNvPr id="33898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899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3900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01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02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887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3888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3889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029200" y="3200400"/>
            <a:ext cx="457200" cy="457200"/>
            <a:chOff x="4486" y="3484"/>
            <a:chExt cx="288" cy="288"/>
          </a:xfrm>
        </p:grpSpPr>
        <p:sp>
          <p:nvSpPr>
            <p:cNvPr id="33895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96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97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6603" name="AutoShape 107"/>
          <p:cNvSpPr>
            <a:spLocks noChangeArrowheads="1"/>
          </p:cNvSpPr>
          <p:nvPr/>
        </p:nvSpPr>
        <p:spPr bwMode="auto">
          <a:xfrm rot="1324470">
            <a:off x="4565650" y="3200400"/>
            <a:ext cx="6858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 anchorCtr="1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92" name="Rectangle 109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3893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3083132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60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19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9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0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1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2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3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4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5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6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7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8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9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0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1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2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3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4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5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6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7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8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9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0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1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2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3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4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5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6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7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8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9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0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1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2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3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4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5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6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7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8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9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0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1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2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5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6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3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4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5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6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7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8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9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0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1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2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3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4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5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6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7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8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9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0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1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2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3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4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5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6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7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8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9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167063" y="1676400"/>
            <a:ext cx="2819400" cy="2895600"/>
            <a:chOff x="3744" y="4464"/>
            <a:chExt cx="1776" cy="1824"/>
          </a:xfrm>
        </p:grpSpPr>
        <p:sp>
          <p:nvSpPr>
            <p:cNvPr id="34920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921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4922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23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24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4911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4912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4913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029200" y="3200400"/>
            <a:ext cx="457200" cy="457200"/>
            <a:chOff x="4486" y="3484"/>
            <a:chExt cx="288" cy="288"/>
          </a:xfrm>
        </p:grpSpPr>
        <p:sp>
          <p:nvSpPr>
            <p:cNvPr id="34917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18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19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915" name="Rectangle 10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Mean shift</a:t>
            </a:r>
          </a:p>
        </p:txBody>
      </p:sp>
      <p:sp>
        <p:nvSpPr>
          <p:cNvPr id="34916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</p:spTree>
    <p:extLst>
      <p:ext uri="{BB962C8B-B14F-4D97-AF65-F5344CB8AC3E}">
        <p14:creationId xmlns:p14="http://schemas.microsoft.com/office/powerpoint/2010/main" val="2639737847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5.82929E-7 L 0.075 0.044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2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7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9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4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5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6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7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6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7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8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9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0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1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2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3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4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5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6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7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8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9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0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1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2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3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4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5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9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0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6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7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8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9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0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1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2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3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4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5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7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8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9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0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1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2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3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4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5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6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7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8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9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0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1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2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3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934" name="Group 94"/>
          <p:cNvGrpSpPr>
            <a:grpSpLocks/>
          </p:cNvGrpSpPr>
          <p:nvPr/>
        </p:nvGrpSpPr>
        <p:grpSpPr bwMode="auto">
          <a:xfrm>
            <a:off x="3841750" y="1981200"/>
            <a:ext cx="2819400" cy="2895600"/>
            <a:chOff x="3744" y="4464"/>
            <a:chExt cx="1776" cy="1824"/>
          </a:xfrm>
        </p:grpSpPr>
        <p:sp>
          <p:nvSpPr>
            <p:cNvPr id="35945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946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5947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48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49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5935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5936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5937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5942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43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44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699" name="AutoShape 107"/>
          <p:cNvSpPr>
            <a:spLocks noChangeArrowheads="1"/>
          </p:cNvSpPr>
          <p:nvPr/>
        </p:nvSpPr>
        <p:spPr bwMode="auto">
          <a:xfrm rot="618372">
            <a:off x="5280025" y="3375025"/>
            <a:ext cx="381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40" name="Rectangle 109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5941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2882450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9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0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1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2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7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9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0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1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2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3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4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5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6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7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8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9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0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1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2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3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4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5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6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7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8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9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0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1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2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3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4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5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6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7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8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9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0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1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2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3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4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5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6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7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8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9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0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1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2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3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4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5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6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7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8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9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0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1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2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3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4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5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6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7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8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9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0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1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2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3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4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5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6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7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841750" y="1981200"/>
            <a:ext cx="2819400" cy="2895600"/>
            <a:chOff x="3744" y="4464"/>
            <a:chExt cx="1776" cy="1824"/>
          </a:xfrm>
        </p:grpSpPr>
        <p:sp>
          <p:nvSpPr>
            <p:cNvPr id="36968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969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6970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71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72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959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6960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6961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6965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66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67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963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6964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58667876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01874E-6 L 0.03993 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5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6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7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8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9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0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1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2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3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4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5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6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7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8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1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2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3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4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5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6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7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8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9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0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1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2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3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4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5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6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7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8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9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0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1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2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3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4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5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6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7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8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9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80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81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982" name="Group 94"/>
          <p:cNvGrpSpPr>
            <a:grpSpLocks/>
          </p:cNvGrpSpPr>
          <p:nvPr/>
        </p:nvGrpSpPr>
        <p:grpSpPr bwMode="auto">
          <a:xfrm>
            <a:off x="4211638" y="2047875"/>
            <a:ext cx="2819400" cy="2895600"/>
            <a:chOff x="3744" y="4464"/>
            <a:chExt cx="1776" cy="1824"/>
          </a:xfrm>
        </p:grpSpPr>
        <p:sp>
          <p:nvSpPr>
            <p:cNvPr id="3799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99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799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9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9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983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7984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grpSp>
        <p:nvGrpSpPr>
          <p:cNvPr id="4" name="Group 102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7989" name="Oval 103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90" name="Line 104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91" name="Line 105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986" name="Rectangle 107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798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2566890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Kernel density estimation</a:t>
            </a:r>
          </a:p>
        </p:txBody>
      </p:sp>
      <p:pic>
        <p:nvPicPr>
          <p:cNvPr id="30723" name="Picture 2" descr="\widehat{f}_h(x)=\frac{1}{nh}\sum_{i=1}^n K\left(\frac{x-x_i}{h}\right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78025"/>
            <a:ext cx="35052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K\left(\frac{x-x_i}{h}\right) = {1 \over \sqrt{2\pi} }\,e^{-\frac{(x-x_i)^2}{2 h^2}}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95800"/>
            <a:ext cx="48244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1981200" y="1519238"/>
            <a:ext cx="4789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density estimation function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2057400" y="4033838"/>
            <a:ext cx="2411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Gaussian kernel</a:t>
            </a:r>
          </a:p>
        </p:txBody>
      </p:sp>
    </p:spTree>
    <p:extLst>
      <p:ext uri="{BB962C8B-B14F-4D97-AF65-F5344CB8AC3E}">
        <p14:creationId xmlns:p14="http://schemas.microsoft.com/office/powerpoint/2010/main" val="13416194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9"/>
          <p:cNvSpPr>
            <a:spLocks noChangeArrowheads="1"/>
          </p:cNvSpPr>
          <p:nvPr/>
        </p:nvSpPr>
        <p:spPr bwMode="auto">
          <a:xfrm>
            <a:off x="7620000" y="5584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5" name="Oval 10"/>
          <p:cNvSpPr>
            <a:spLocks noChangeArrowheads="1"/>
          </p:cNvSpPr>
          <p:nvPr/>
        </p:nvSpPr>
        <p:spPr bwMode="auto">
          <a:xfrm>
            <a:off x="7391400" y="5334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6" name="Oval 11"/>
          <p:cNvSpPr>
            <a:spLocks noChangeArrowheads="1"/>
          </p:cNvSpPr>
          <p:nvPr/>
        </p:nvSpPr>
        <p:spPr bwMode="auto">
          <a:xfrm>
            <a:off x="7620000" y="510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7" name="Oval 12"/>
          <p:cNvSpPr>
            <a:spLocks noChangeArrowheads="1"/>
          </p:cNvSpPr>
          <p:nvPr/>
        </p:nvSpPr>
        <p:spPr bwMode="auto">
          <a:xfrm>
            <a:off x="7467600" y="586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8" name="Oval 13"/>
          <p:cNvSpPr>
            <a:spLocks noChangeArrowheads="1"/>
          </p:cNvSpPr>
          <p:nvPr/>
        </p:nvSpPr>
        <p:spPr bwMode="auto">
          <a:xfrm>
            <a:off x="7086600" y="556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9" name="Oval 14"/>
          <p:cNvSpPr>
            <a:spLocks noChangeArrowheads="1"/>
          </p:cNvSpPr>
          <p:nvPr/>
        </p:nvSpPr>
        <p:spPr bwMode="auto">
          <a:xfrm>
            <a:off x="70104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0" name="Oval 15"/>
          <p:cNvSpPr>
            <a:spLocks noChangeArrowheads="1"/>
          </p:cNvSpPr>
          <p:nvPr/>
        </p:nvSpPr>
        <p:spPr bwMode="auto">
          <a:xfrm>
            <a:off x="7391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1" name="Oval 16"/>
          <p:cNvSpPr>
            <a:spLocks noChangeArrowheads="1"/>
          </p:cNvSpPr>
          <p:nvPr/>
        </p:nvSpPr>
        <p:spPr bwMode="auto">
          <a:xfrm>
            <a:off x="71628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2" name="Oval 17"/>
          <p:cNvSpPr>
            <a:spLocks noChangeArrowheads="1"/>
          </p:cNvSpPr>
          <p:nvPr/>
        </p:nvSpPr>
        <p:spPr bwMode="auto">
          <a:xfrm>
            <a:off x="7543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3" name="Oval 18"/>
          <p:cNvSpPr>
            <a:spLocks noChangeArrowheads="1"/>
          </p:cNvSpPr>
          <p:nvPr/>
        </p:nvSpPr>
        <p:spPr bwMode="auto">
          <a:xfrm>
            <a:off x="76200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4" name="Oval 19"/>
          <p:cNvSpPr>
            <a:spLocks noChangeArrowheads="1"/>
          </p:cNvSpPr>
          <p:nvPr/>
        </p:nvSpPr>
        <p:spPr bwMode="auto">
          <a:xfrm>
            <a:off x="6477000" y="586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5" name="Oval 20"/>
          <p:cNvSpPr>
            <a:spLocks noChangeArrowheads="1"/>
          </p:cNvSpPr>
          <p:nvPr/>
        </p:nvSpPr>
        <p:spPr bwMode="auto">
          <a:xfrm>
            <a:off x="6705600" y="5334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6" name="Oval 21"/>
          <p:cNvSpPr>
            <a:spLocks noChangeArrowheads="1"/>
          </p:cNvSpPr>
          <p:nvPr/>
        </p:nvSpPr>
        <p:spPr bwMode="auto">
          <a:xfrm>
            <a:off x="61722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7" name="Oval 22"/>
          <p:cNvSpPr>
            <a:spLocks noChangeArrowheads="1"/>
          </p:cNvSpPr>
          <p:nvPr/>
        </p:nvSpPr>
        <p:spPr bwMode="auto">
          <a:xfrm>
            <a:off x="67056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8" name="Oval 23"/>
          <p:cNvSpPr>
            <a:spLocks noChangeArrowheads="1"/>
          </p:cNvSpPr>
          <p:nvPr/>
        </p:nvSpPr>
        <p:spPr bwMode="auto">
          <a:xfrm>
            <a:off x="7162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9" name="Oval 24"/>
          <p:cNvSpPr>
            <a:spLocks noChangeArrowheads="1"/>
          </p:cNvSpPr>
          <p:nvPr/>
        </p:nvSpPr>
        <p:spPr bwMode="auto">
          <a:xfrm>
            <a:off x="6781800" y="3733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0" name="Oval 27"/>
          <p:cNvSpPr>
            <a:spLocks noChangeArrowheads="1"/>
          </p:cNvSpPr>
          <p:nvPr/>
        </p:nvSpPr>
        <p:spPr bwMode="auto">
          <a:xfrm>
            <a:off x="60960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1" name="Oval 28"/>
          <p:cNvSpPr>
            <a:spLocks noChangeArrowheads="1"/>
          </p:cNvSpPr>
          <p:nvPr/>
        </p:nvSpPr>
        <p:spPr bwMode="auto">
          <a:xfrm>
            <a:off x="5715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2" name="Oval 29"/>
          <p:cNvSpPr>
            <a:spLocks noChangeArrowheads="1"/>
          </p:cNvSpPr>
          <p:nvPr/>
        </p:nvSpPr>
        <p:spPr bwMode="auto">
          <a:xfrm>
            <a:off x="6096000" y="541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3" name="Oval 30"/>
          <p:cNvSpPr>
            <a:spLocks noChangeArrowheads="1"/>
          </p:cNvSpPr>
          <p:nvPr/>
        </p:nvSpPr>
        <p:spPr bwMode="auto">
          <a:xfrm>
            <a:off x="5334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4" name="Oval 31"/>
          <p:cNvSpPr>
            <a:spLocks noChangeArrowheads="1"/>
          </p:cNvSpPr>
          <p:nvPr/>
        </p:nvSpPr>
        <p:spPr bwMode="auto">
          <a:xfrm>
            <a:off x="4953000" y="4648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5" name="Oval 32"/>
          <p:cNvSpPr>
            <a:spLocks noChangeArrowheads="1"/>
          </p:cNvSpPr>
          <p:nvPr/>
        </p:nvSpPr>
        <p:spPr bwMode="auto">
          <a:xfrm>
            <a:off x="53340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936" name="Group 33"/>
          <p:cNvGrpSpPr>
            <a:grpSpLocks/>
          </p:cNvGrpSpPr>
          <p:nvPr/>
        </p:nvGrpSpPr>
        <p:grpSpPr bwMode="auto">
          <a:xfrm>
            <a:off x="5029200" y="3429000"/>
            <a:ext cx="2819400" cy="2895600"/>
            <a:chOff x="3744" y="4464"/>
            <a:chExt cx="1776" cy="1824"/>
          </a:xfrm>
        </p:grpSpPr>
        <p:sp>
          <p:nvSpPr>
            <p:cNvPr id="38953" name="Oval 34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954" name="Group 35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8955" name="Oval 36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56" name="Line 37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57" name="Line 38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937" name="Group 39"/>
          <p:cNvGrpSpPr>
            <a:grpSpLocks/>
          </p:cNvGrpSpPr>
          <p:nvPr/>
        </p:nvGrpSpPr>
        <p:grpSpPr bwMode="auto">
          <a:xfrm>
            <a:off x="6781800" y="4800600"/>
            <a:ext cx="457200" cy="457200"/>
            <a:chOff x="4486" y="3484"/>
            <a:chExt cx="288" cy="288"/>
          </a:xfrm>
        </p:grpSpPr>
        <p:sp>
          <p:nvSpPr>
            <p:cNvPr id="38950" name="Oval 40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51" name="Line 41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52" name="Line 42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140" name="Line 44"/>
          <p:cNvSpPr>
            <a:spLocks noChangeShapeType="1"/>
          </p:cNvSpPr>
          <p:nvPr/>
        </p:nvSpPr>
        <p:spPr bwMode="auto">
          <a:xfrm flipV="1">
            <a:off x="4648200" y="4800600"/>
            <a:ext cx="18288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9" name="AutoShape 47"/>
          <p:cNvSpPr>
            <a:spLocks noChangeArrowheads="1"/>
          </p:cNvSpPr>
          <p:nvPr/>
        </p:nvSpPr>
        <p:spPr bwMode="auto">
          <a:xfrm rot="1015650">
            <a:off x="6448425" y="48768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CCFF"/>
          </a:solidFill>
          <a:ln w="285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40" name="Text Box 48"/>
          <p:cNvSpPr txBox="1">
            <a:spLocks noChangeArrowheads="1"/>
          </p:cNvSpPr>
          <p:nvPr/>
        </p:nvSpPr>
        <p:spPr bwMode="auto">
          <a:xfrm>
            <a:off x="381000" y="1676400"/>
            <a:ext cx="5562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Mean Shift procedure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Compute mean shift vector </a:t>
            </a:r>
            <a:r>
              <a:rPr lang="en-US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m(x)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Iteratively translate the kernel window by </a:t>
            </a:r>
            <a:r>
              <a:rPr lang="en-US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m(x)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until convergence.</a:t>
            </a:r>
          </a:p>
        </p:txBody>
      </p:sp>
      <p:graphicFrame>
        <p:nvGraphicFramePr>
          <p:cNvPr id="38941" name="Object 49"/>
          <p:cNvGraphicFramePr>
            <a:graphicFrameLocks noChangeAspect="1"/>
          </p:cNvGraphicFramePr>
          <p:nvPr/>
        </p:nvGraphicFramePr>
        <p:xfrm>
          <a:off x="457200" y="3657600"/>
          <a:ext cx="4343400" cy="247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20" name="Equation" r:id="rId4" imgW="1916868" imgH="1091726" progId="Equation.DSMT4">
                  <p:embed/>
                </p:oleObj>
              </mc:Choice>
              <mc:Fallback>
                <p:oleObj name="Equation" r:id="rId4" imgW="1916868" imgH="109172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657600"/>
                        <a:ext cx="4343400" cy="24717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2" name="Object 52"/>
          <p:cNvGraphicFramePr>
            <a:graphicFrameLocks noChangeAspect="1"/>
          </p:cNvGraphicFramePr>
          <p:nvPr/>
        </p:nvGraphicFramePr>
        <p:xfrm>
          <a:off x="7345363" y="6400800"/>
          <a:ext cx="1531937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21" name="Equation" r:id="rId6" imgW="965200" imgH="203200" progId="Equation.DSMT4">
                  <p:embed/>
                </p:oleObj>
              </mc:Choice>
              <mc:Fallback>
                <p:oleObj name="Equation" r:id="rId6" imgW="965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5363" y="6400800"/>
                        <a:ext cx="1531937" cy="3222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43" name="Rectangle 53"/>
          <p:cNvSpPr>
            <a:spLocks noChangeArrowheads="1"/>
          </p:cNvSpPr>
          <p:nvPr/>
        </p:nvSpPr>
        <p:spPr bwMode="auto">
          <a:xfrm>
            <a:off x="7162800" y="6324600"/>
            <a:ext cx="1981200" cy="53340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42" name="Line 46"/>
          <p:cNvSpPr>
            <a:spLocks noChangeShapeType="1"/>
          </p:cNvSpPr>
          <p:nvPr/>
        </p:nvSpPr>
        <p:spPr bwMode="auto">
          <a:xfrm flipV="1">
            <a:off x="4114800" y="5029200"/>
            <a:ext cx="28956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51" name="Rectangle 55"/>
          <p:cNvSpPr>
            <a:spLocks noChangeArrowheads="1"/>
          </p:cNvSpPr>
          <p:nvPr/>
        </p:nvSpPr>
        <p:spPr bwMode="auto">
          <a:xfrm>
            <a:off x="1676400" y="3429000"/>
            <a:ext cx="2438400" cy="2819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52" name="Rectangle 56"/>
          <p:cNvSpPr>
            <a:spLocks noChangeArrowheads="1"/>
          </p:cNvSpPr>
          <p:nvPr/>
        </p:nvSpPr>
        <p:spPr bwMode="auto">
          <a:xfrm>
            <a:off x="4343400" y="4572000"/>
            <a:ext cx="3810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48" name="Title 1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he-IL"/>
              <a:t>Computing the Mean Shift</a:t>
            </a:r>
            <a:endParaRPr lang="en-US" altLang="en-US"/>
          </a:p>
        </p:txBody>
      </p:sp>
      <p:sp>
        <p:nvSpPr>
          <p:cNvPr id="38949" name="Rectangle 107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</p:spTree>
    <p:extLst>
      <p:ext uri="{BB962C8B-B14F-4D97-AF65-F5344CB8AC3E}">
        <p14:creationId xmlns:p14="http://schemas.microsoft.com/office/powerpoint/2010/main" val="31025831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40" grpId="0" animBg="1"/>
      <p:bldP spid="132142" grpId="0" animBg="1"/>
      <p:bldP spid="132151" grpId="0" animBg="1"/>
      <p:bldP spid="13215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 clustering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The mean shift algorithm seeks </a:t>
            </a:r>
            <a:r>
              <a:rPr lang="en-US" altLang="en-US" i="1" dirty="0"/>
              <a:t>modes</a:t>
            </a:r>
            <a:r>
              <a:rPr lang="en-US" altLang="en-US" dirty="0"/>
              <a:t> of the given set of points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Choose kernel and bandwidth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For each point: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Center a window on that point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Compute the mean of the data in the search window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Center the search window at the new mean location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Repeat (</a:t>
            </a:r>
            <a:r>
              <a:rPr lang="en-US" altLang="en-US" dirty="0" err="1"/>
              <a:t>b,c</a:t>
            </a:r>
            <a:r>
              <a:rPr lang="en-US" altLang="en-US" dirty="0"/>
              <a:t>) until convergence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Assign points that lead to nearby modes to the same cluster</a:t>
            </a:r>
          </a:p>
          <a:p>
            <a:pPr marL="533400" indent="-533400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60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2590800"/>
          </a:xfrm>
        </p:spPr>
        <p:txBody>
          <a:bodyPr/>
          <a:lstStyle/>
          <a:p>
            <a:pPr marL="338138" indent="-338138" eaLnBrk="1" hangingPunct="1"/>
            <a:r>
              <a:rPr lang="en-US" altLang="en-US" sz="2000" dirty="0"/>
              <a:t>Compute features for each pixel (color, gradients, texture, etc.).</a:t>
            </a:r>
          </a:p>
          <a:p>
            <a:pPr marL="338138" indent="-338138" eaLnBrk="1" hangingPunct="1"/>
            <a:r>
              <a:rPr lang="en-US" altLang="en-US" sz="2000" dirty="0"/>
              <a:t>Set kernel size for features </a:t>
            </a:r>
            <a:r>
              <a:rPr lang="en-US" altLang="en-US" sz="2000" dirty="0" err="1"/>
              <a:t>K</a:t>
            </a:r>
            <a:r>
              <a:rPr lang="en-US" altLang="en-US" sz="2000" baseline="-25000" dirty="0" err="1"/>
              <a:t>f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 and position K</a:t>
            </a:r>
            <a:r>
              <a:rPr lang="en-US" altLang="en-US" sz="2000" baseline="-25000" dirty="0"/>
              <a:t>s</a:t>
            </a:r>
            <a:r>
              <a:rPr lang="en-US" altLang="en-US" sz="2000" dirty="0"/>
              <a:t>.</a:t>
            </a:r>
          </a:p>
          <a:p>
            <a:pPr marL="338138" indent="-338138" eaLnBrk="1" hangingPunct="1"/>
            <a:r>
              <a:rPr lang="en-US" altLang="en-US" sz="2000" dirty="0"/>
              <a:t>Initialize windows at individual pixel locations.</a:t>
            </a:r>
          </a:p>
          <a:p>
            <a:pPr marL="338138" indent="-338138" eaLnBrk="1" hangingPunct="1"/>
            <a:r>
              <a:rPr lang="en-US" altLang="en-US" sz="2000" dirty="0"/>
              <a:t>Perform mean shift for each window until convergence.</a:t>
            </a:r>
          </a:p>
          <a:p>
            <a:pPr marL="338138" indent="-338138" eaLnBrk="1" hangingPunct="1"/>
            <a:r>
              <a:rPr lang="en-US" altLang="en-US" sz="2000" dirty="0"/>
              <a:t>Merge windows that are within width of </a:t>
            </a:r>
            <a:r>
              <a:rPr lang="en-US" altLang="en-US" sz="2000" dirty="0" err="1"/>
              <a:t>K</a:t>
            </a:r>
            <a:r>
              <a:rPr lang="en-US" altLang="en-US" sz="2000" baseline="-25000" dirty="0" err="1"/>
              <a:t>f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 and K</a:t>
            </a:r>
            <a:r>
              <a:rPr lang="en-US" altLang="en-US" sz="2000" baseline="-25000" dirty="0"/>
              <a:t>s</a:t>
            </a:r>
            <a:r>
              <a:rPr lang="en-US" altLang="en-US" sz="2000" dirty="0"/>
              <a:t>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Segmentation by Mean Shift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71800"/>
            <a:ext cx="41148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4082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negoiu_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3752850"/>
            <a:ext cx="372745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camp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177925"/>
            <a:ext cx="3733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campus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1143000"/>
            <a:ext cx="3733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 descr="negoi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3752850"/>
            <a:ext cx="3729038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Rectangle 7"/>
          <p:cNvSpPr>
            <a:spLocks noGrp="1" noChangeArrowheads="1"/>
          </p:cNvSpPr>
          <p:nvPr>
            <p:ph type="title"/>
          </p:nvPr>
        </p:nvSpPr>
        <p:spPr>
          <a:xfrm>
            <a:off x="8382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Mean shift segmentation 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48400" y="6477000"/>
            <a:ext cx="321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Comaniciu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Meer 2002</a:t>
            </a:r>
          </a:p>
        </p:txBody>
      </p:sp>
    </p:spTree>
    <p:extLst>
      <p:ext uri="{BB962C8B-B14F-4D97-AF65-F5344CB8AC3E}">
        <p14:creationId xmlns:p14="http://schemas.microsoft.com/office/powerpoint/2010/main" val="26420504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5438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48400" y="6477000"/>
            <a:ext cx="321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Comaniciu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Meer 2002</a:t>
            </a:r>
          </a:p>
        </p:txBody>
      </p:sp>
    </p:spTree>
    <p:extLst>
      <p:ext uri="{BB962C8B-B14F-4D97-AF65-F5344CB8AC3E}">
        <p14:creationId xmlns:p14="http://schemas.microsoft.com/office/powerpoint/2010/main" val="13968977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Mean-shift: other issues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Speedups</a:t>
            </a:r>
          </a:p>
          <a:p>
            <a:pPr lvl="1">
              <a:defRPr/>
            </a:pPr>
            <a:r>
              <a:rPr lang="en-US" dirty="0"/>
              <a:t>Binned estimation</a:t>
            </a:r>
          </a:p>
          <a:p>
            <a:pPr lvl="1">
              <a:defRPr/>
            </a:pPr>
            <a:r>
              <a:rPr lang="en-US" dirty="0"/>
              <a:t>Fast search of neighbors</a:t>
            </a:r>
          </a:p>
          <a:p>
            <a:pPr lvl="1">
              <a:defRPr/>
            </a:pPr>
            <a:r>
              <a:rPr lang="en-US" dirty="0"/>
              <a:t>Update each window in each iteration (faster convergence)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Other tricks</a:t>
            </a:r>
          </a:p>
          <a:p>
            <a:pPr lvl="1">
              <a:defRPr/>
            </a:pPr>
            <a:r>
              <a:rPr lang="en-US" dirty="0"/>
              <a:t>Use </a:t>
            </a:r>
            <a:r>
              <a:rPr lang="en-US" dirty="0" err="1"/>
              <a:t>kNN</a:t>
            </a:r>
            <a:r>
              <a:rPr lang="en-US" dirty="0"/>
              <a:t> to determine window sizes adaptively</a:t>
            </a:r>
          </a:p>
          <a:p>
            <a:pPr lvl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Lots of theoretical support</a:t>
            </a:r>
          </a:p>
          <a:p>
            <a:pPr lvl="1">
              <a:buFont typeface="Arial" panose="020B0604020202020204" pitchFamily="34" charset="0"/>
              <a:buNone/>
              <a:defRPr/>
            </a:pPr>
            <a:r>
              <a:rPr lang="en-US" dirty="0">
                <a:cs typeface="Arial" pitchFamily="34" charset="0"/>
              </a:rPr>
              <a:t>	</a:t>
            </a:r>
            <a:r>
              <a:rPr lang="en-US" sz="2400" dirty="0">
                <a:cs typeface="Arial" pitchFamily="34" charset="0"/>
              </a:rPr>
              <a:t>D. </a:t>
            </a:r>
            <a:r>
              <a:rPr lang="en-US" sz="2400" dirty="0" err="1">
                <a:cs typeface="Arial" pitchFamily="34" charset="0"/>
              </a:rPr>
              <a:t>Comaniciu</a:t>
            </a:r>
            <a:r>
              <a:rPr lang="en-US" sz="2400" dirty="0">
                <a:cs typeface="Arial" pitchFamily="34" charset="0"/>
              </a:rPr>
              <a:t> and P. Meer, Mean Shift: A Robust Approach toward Feature Space Analysis, PAMI 2002. </a:t>
            </a:r>
          </a:p>
          <a:p>
            <a:pPr lvl="1">
              <a:buFont typeface="Arial" panose="020B0604020202020204" pitchFamily="34" charset="0"/>
              <a:buNone/>
              <a:defRPr/>
            </a:pPr>
            <a:endParaRPr lang="en-US" dirty="0">
              <a:cs typeface="Arial" pitchFamily="34" charset="0"/>
            </a:endParaRP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74203"/>
      </p:ext>
    </p:extLst>
  </p:cSld>
  <p:clrMapOvr>
    <a:masterClrMapping/>
  </p:clrMapOvr>
  <p:transition spd="slow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Mean shift pros and cons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Pros</a:t>
            </a:r>
          </a:p>
          <a:p>
            <a:pPr lvl="1" eaLnBrk="1" hangingPunct="1"/>
            <a:r>
              <a:rPr lang="en-US" altLang="en-US" sz="2400" dirty="0"/>
              <a:t>Good general-practice segmentation</a:t>
            </a:r>
          </a:p>
          <a:p>
            <a:pPr lvl="1" eaLnBrk="1" hangingPunct="1"/>
            <a:r>
              <a:rPr lang="en-US" altLang="en-US" sz="2400" dirty="0"/>
              <a:t>Flexible in number and shape of regions</a:t>
            </a:r>
          </a:p>
          <a:p>
            <a:pPr lvl="1" eaLnBrk="1" hangingPunct="1"/>
            <a:r>
              <a:rPr lang="en-US" altLang="en-US" sz="2400" dirty="0"/>
              <a:t>Robust to outliers</a:t>
            </a:r>
          </a:p>
          <a:p>
            <a:pPr eaLnBrk="1" hangingPunct="1"/>
            <a:r>
              <a:rPr lang="en-US" altLang="en-US" sz="2800" dirty="0"/>
              <a:t>Cons</a:t>
            </a:r>
          </a:p>
          <a:p>
            <a:pPr lvl="1" eaLnBrk="1" hangingPunct="1"/>
            <a:r>
              <a:rPr lang="en-US" altLang="en-US" sz="2400" dirty="0"/>
              <a:t>Have to choose kernel size in advance</a:t>
            </a:r>
          </a:p>
          <a:p>
            <a:pPr lvl="1" eaLnBrk="1" hangingPunct="1"/>
            <a:r>
              <a:rPr lang="en-US" altLang="en-US" sz="2400" dirty="0"/>
              <a:t>Not suitable for high-dimensional features</a:t>
            </a:r>
          </a:p>
          <a:p>
            <a:pPr eaLnBrk="1" hangingPunct="1"/>
            <a:r>
              <a:rPr lang="en-US" altLang="en-US" sz="2800" dirty="0"/>
              <a:t>When to use it</a:t>
            </a:r>
          </a:p>
          <a:p>
            <a:pPr lvl="1" eaLnBrk="1" hangingPunct="1"/>
            <a:r>
              <a:rPr lang="en-US" altLang="en-US" sz="2400" dirty="0" err="1"/>
              <a:t>Oversegmentation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Multiple segmentations</a:t>
            </a:r>
          </a:p>
          <a:p>
            <a:pPr lvl="1" eaLnBrk="1" hangingPunct="1"/>
            <a:r>
              <a:rPr lang="en-US" altLang="en-US" sz="2400" dirty="0"/>
              <a:t>Tracking, clustering, filtering applications</a:t>
            </a:r>
          </a:p>
        </p:txBody>
      </p:sp>
    </p:spTree>
    <p:extLst>
      <p:ext uri="{BB962C8B-B14F-4D97-AF65-F5344CB8AC3E}">
        <p14:creationId xmlns:p14="http://schemas.microsoft.com/office/powerpoint/2010/main" val="404674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Spectral clustering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1355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Group points based on graph structure &amp; edge costs.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Captures “neighborhood-ness” or local smoothness.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12798" y="2343338"/>
            <a:ext cx="5097426" cy="1851864"/>
            <a:chOff x="941388" y="3408363"/>
            <a:chExt cx="3300412" cy="1447800"/>
          </a:xfrm>
        </p:grpSpPr>
        <p:sp>
          <p:nvSpPr>
            <p:cNvPr id="48133" name="Oval 4"/>
            <p:cNvSpPr>
              <a:spLocks noChangeArrowheads="1"/>
            </p:cNvSpPr>
            <p:nvPr/>
          </p:nvSpPr>
          <p:spPr bwMode="auto">
            <a:xfrm>
              <a:off x="1123950" y="37512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4" name="Oval 5"/>
            <p:cNvSpPr>
              <a:spLocks noChangeArrowheads="1"/>
            </p:cNvSpPr>
            <p:nvPr/>
          </p:nvSpPr>
          <p:spPr bwMode="auto">
            <a:xfrm>
              <a:off x="1554163" y="3636963"/>
              <a:ext cx="106362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5" name="Oval 6"/>
            <p:cNvSpPr>
              <a:spLocks noChangeArrowheads="1"/>
            </p:cNvSpPr>
            <p:nvPr/>
          </p:nvSpPr>
          <p:spPr bwMode="auto">
            <a:xfrm>
              <a:off x="1017588" y="4208463"/>
              <a:ext cx="106362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6" name="Oval 7"/>
            <p:cNvSpPr>
              <a:spLocks noChangeArrowheads="1"/>
            </p:cNvSpPr>
            <p:nvPr/>
          </p:nvSpPr>
          <p:spPr bwMode="auto">
            <a:xfrm>
              <a:off x="1660525" y="43227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7" name="Oval 8"/>
            <p:cNvSpPr>
              <a:spLocks noChangeArrowheads="1"/>
            </p:cNvSpPr>
            <p:nvPr/>
          </p:nvSpPr>
          <p:spPr bwMode="auto">
            <a:xfrm>
              <a:off x="2089150" y="39798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8" name="Oval 9"/>
            <p:cNvSpPr>
              <a:spLocks noChangeArrowheads="1"/>
            </p:cNvSpPr>
            <p:nvPr/>
          </p:nvSpPr>
          <p:spPr bwMode="auto">
            <a:xfrm>
              <a:off x="3054350" y="38655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9" name="Oval 10"/>
            <p:cNvSpPr>
              <a:spLocks noChangeArrowheads="1"/>
            </p:cNvSpPr>
            <p:nvPr/>
          </p:nvSpPr>
          <p:spPr bwMode="auto">
            <a:xfrm>
              <a:off x="3590925" y="43227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0" name="Oval 11"/>
            <p:cNvSpPr>
              <a:spLocks noChangeArrowheads="1"/>
            </p:cNvSpPr>
            <p:nvPr/>
          </p:nvSpPr>
          <p:spPr bwMode="auto">
            <a:xfrm>
              <a:off x="1339850" y="4437063"/>
              <a:ext cx="106363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1" name="Oval 12"/>
            <p:cNvSpPr>
              <a:spLocks noChangeArrowheads="1"/>
            </p:cNvSpPr>
            <p:nvPr/>
          </p:nvSpPr>
          <p:spPr bwMode="auto">
            <a:xfrm>
              <a:off x="1446213" y="34083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2" name="Oval 13"/>
            <p:cNvSpPr>
              <a:spLocks noChangeArrowheads="1"/>
            </p:cNvSpPr>
            <p:nvPr/>
          </p:nvSpPr>
          <p:spPr bwMode="auto">
            <a:xfrm>
              <a:off x="3806825" y="3865563"/>
              <a:ext cx="106363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3" name="Oval 14"/>
            <p:cNvSpPr>
              <a:spLocks noChangeArrowheads="1"/>
            </p:cNvSpPr>
            <p:nvPr/>
          </p:nvSpPr>
          <p:spPr bwMode="auto">
            <a:xfrm>
              <a:off x="1339850" y="3979863"/>
              <a:ext cx="106363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4" name="Oval 15"/>
            <p:cNvSpPr>
              <a:spLocks noChangeArrowheads="1"/>
            </p:cNvSpPr>
            <p:nvPr/>
          </p:nvSpPr>
          <p:spPr bwMode="auto">
            <a:xfrm>
              <a:off x="3376613" y="36369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5" name="Oval 16"/>
            <p:cNvSpPr>
              <a:spLocks noChangeArrowheads="1"/>
            </p:cNvSpPr>
            <p:nvPr/>
          </p:nvSpPr>
          <p:spPr bwMode="auto">
            <a:xfrm>
              <a:off x="2947988" y="4322763"/>
              <a:ext cx="106362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6" name="Oval 17"/>
            <p:cNvSpPr>
              <a:spLocks noChangeArrowheads="1"/>
            </p:cNvSpPr>
            <p:nvPr/>
          </p:nvSpPr>
          <p:spPr bwMode="auto">
            <a:xfrm>
              <a:off x="3698875" y="46656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147" name="AutoShape 18"/>
            <p:cNvCxnSpPr>
              <a:cxnSpLocks noChangeShapeType="1"/>
              <a:stCxn id="48133" idx="5"/>
              <a:endCxn id="48143" idx="1"/>
            </p:cNvCxnSpPr>
            <p:nvPr/>
          </p:nvCxnSpPr>
          <p:spPr bwMode="auto">
            <a:xfrm>
              <a:off x="1216025" y="3848100"/>
              <a:ext cx="138113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48" name="AutoShape 19"/>
            <p:cNvCxnSpPr>
              <a:cxnSpLocks noChangeShapeType="1"/>
              <a:stCxn id="48135" idx="6"/>
              <a:endCxn id="48143" idx="3"/>
            </p:cNvCxnSpPr>
            <p:nvPr/>
          </p:nvCxnSpPr>
          <p:spPr bwMode="auto">
            <a:xfrm flipV="1">
              <a:off x="1123950" y="4076700"/>
              <a:ext cx="230188" cy="1889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49" name="AutoShape 20"/>
            <p:cNvCxnSpPr>
              <a:cxnSpLocks noChangeShapeType="1"/>
              <a:stCxn id="48135" idx="5"/>
              <a:endCxn id="48140" idx="1"/>
            </p:cNvCxnSpPr>
            <p:nvPr/>
          </p:nvCxnSpPr>
          <p:spPr bwMode="auto">
            <a:xfrm>
              <a:off x="1109663" y="4305300"/>
              <a:ext cx="244475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0" name="AutoShape 21"/>
            <p:cNvCxnSpPr>
              <a:cxnSpLocks noChangeShapeType="1"/>
              <a:stCxn id="48133" idx="3"/>
              <a:endCxn id="48135" idx="0"/>
            </p:cNvCxnSpPr>
            <p:nvPr/>
          </p:nvCxnSpPr>
          <p:spPr bwMode="auto">
            <a:xfrm flipH="1">
              <a:off x="1071563" y="3848100"/>
              <a:ext cx="69850" cy="36036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1" name="AutoShape 22"/>
            <p:cNvCxnSpPr>
              <a:cxnSpLocks noChangeShapeType="1"/>
              <a:stCxn id="48143" idx="4"/>
              <a:endCxn id="48140" idx="0"/>
            </p:cNvCxnSpPr>
            <p:nvPr/>
          </p:nvCxnSpPr>
          <p:spPr bwMode="auto">
            <a:xfrm>
              <a:off x="1393825" y="4094163"/>
              <a:ext cx="0" cy="3429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2" name="AutoShape 23"/>
            <p:cNvCxnSpPr>
              <a:cxnSpLocks noChangeShapeType="1"/>
              <a:stCxn id="48143" idx="7"/>
              <a:endCxn id="48134" idx="4"/>
            </p:cNvCxnSpPr>
            <p:nvPr/>
          </p:nvCxnSpPr>
          <p:spPr bwMode="auto">
            <a:xfrm flipV="1">
              <a:off x="1430338" y="3751263"/>
              <a:ext cx="177800" cy="24606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3" name="AutoShape 24"/>
            <p:cNvCxnSpPr>
              <a:cxnSpLocks noChangeShapeType="1"/>
              <a:stCxn id="48143" idx="5"/>
              <a:endCxn id="48136" idx="1"/>
            </p:cNvCxnSpPr>
            <p:nvPr/>
          </p:nvCxnSpPr>
          <p:spPr bwMode="auto">
            <a:xfrm>
              <a:off x="1430338" y="4076700"/>
              <a:ext cx="246062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4" name="AutoShape 25"/>
            <p:cNvCxnSpPr>
              <a:cxnSpLocks noChangeShapeType="1"/>
              <a:stCxn id="48140" idx="6"/>
              <a:endCxn id="48136" idx="3"/>
            </p:cNvCxnSpPr>
            <p:nvPr/>
          </p:nvCxnSpPr>
          <p:spPr bwMode="auto">
            <a:xfrm flipV="1">
              <a:off x="1446213" y="4419600"/>
              <a:ext cx="230187" cy="746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5" name="AutoShape 26"/>
            <p:cNvCxnSpPr>
              <a:cxnSpLocks noChangeShapeType="1"/>
              <a:stCxn id="48133" idx="7"/>
              <a:endCxn id="48141" idx="3"/>
            </p:cNvCxnSpPr>
            <p:nvPr/>
          </p:nvCxnSpPr>
          <p:spPr bwMode="auto">
            <a:xfrm flipV="1">
              <a:off x="1216025" y="3505200"/>
              <a:ext cx="246063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6" name="AutoShape 27"/>
            <p:cNvCxnSpPr>
              <a:cxnSpLocks noChangeShapeType="1"/>
              <a:stCxn id="48141" idx="5"/>
              <a:endCxn id="48134" idx="0"/>
            </p:cNvCxnSpPr>
            <p:nvPr/>
          </p:nvCxnSpPr>
          <p:spPr bwMode="auto">
            <a:xfrm>
              <a:off x="1538288" y="3505200"/>
              <a:ext cx="69850" cy="13176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7" name="AutoShape 28"/>
            <p:cNvCxnSpPr>
              <a:cxnSpLocks noChangeShapeType="1"/>
              <a:stCxn id="48136" idx="7"/>
              <a:endCxn id="48137" idx="3"/>
            </p:cNvCxnSpPr>
            <p:nvPr/>
          </p:nvCxnSpPr>
          <p:spPr bwMode="auto">
            <a:xfrm flipV="1">
              <a:off x="1752600" y="4076700"/>
              <a:ext cx="354013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8" name="AutoShape 29"/>
            <p:cNvCxnSpPr>
              <a:cxnSpLocks noChangeShapeType="1"/>
              <a:stCxn id="48141" idx="6"/>
              <a:endCxn id="48137" idx="1"/>
            </p:cNvCxnSpPr>
            <p:nvPr/>
          </p:nvCxnSpPr>
          <p:spPr bwMode="auto">
            <a:xfrm>
              <a:off x="1554163" y="3465513"/>
              <a:ext cx="552450" cy="53181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9" name="AutoShape 30"/>
            <p:cNvCxnSpPr>
              <a:cxnSpLocks noChangeShapeType="1"/>
              <a:stCxn id="48143" idx="6"/>
              <a:endCxn id="48137" idx="2"/>
            </p:cNvCxnSpPr>
            <p:nvPr/>
          </p:nvCxnSpPr>
          <p:spPr bwMode="auto">
            <a:xfrm>
              <a:off x="1446213" y="4037013"/>
              <a:ext cx="642937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0" name="AutoShape 31"/>
            <p:cNvCxnSpPr>
              <a:cxnSpLocks noChangeShapeType="1"/>
              <a:stCxn id="48138" idx="4"/>
              <a:endCxn id="48145" idx="0"/>
            </p:cNvCxnSpPr>
            <p:nvPr/>
          </p:nvCxnSpPr>
          <p:spPr bwMode="auto">
            <a:xfrm flipH="1">
              <a:off x="3001963" y="3979863"/>
              <a:ext cx="106362" cy="3429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1" name="AutoShape 32"/>
            <p:cNvCxnSpPr>
              <a:cxnSpLocks noChangeShapeType="1"/>
              <a:stCxn id="48138" idx="7"/>
              <a:endCxn id="48144" idx="3"/>
            </p:cNvCxnSpPr>
            <p:nvPr/>
          </p:nvCxnSpPr>
          <p:spPr bwMode="auto">
            <a:xfrm flipV="1">
              <a:off x="3146425" y="3733800"/>
              <a:ext cx="246063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2" name="AutoShape 33"/>
            <p:cNvCxnSpPr>
              <a:cxnSpLocks noChangeShapeType="1"/>
              <a:stCxn id="48144" idx="4"/>
              <a:endCxn id="48139" idx="1"/>
            </p:cNvCxnSpPr>
            <p:nvPr/>
          </p:nvCxnSpPr>
          <p:spPr bwMode="auto">
            <a:xfrm>
              <a:off x="3430588" y="3751263"/>
              <a:ext cx="176212" cy="58896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3" name="AutoShape 34"/>
            <p:cNvCxnSpPr>
              <a:cxnSpLocks noChangeShapeType="1"/>
              <a:stCxn id="48145" idx="6"/>
              <a:endCxn id="48139" idx="2"/>
            </p:cNvCxnSpPr>
            <p:nvPr/>
          </p:nvCxnSpPr>
          <p:spPr bwMode="auto">
            <a:xfrm>
              <a:off x="3054350" y="4379913"/>
              <a:ext cx="536575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4" name="AutoShape 35"/>
            <p:cNvCxnSpPr>
              <a:cxnSpLocks noChangeShapeType="1"/>
              <a:stCxn id="48144" idx="5"/>
              <a:endCxn id="48142" idx="2"/>
            </p:cNvCxnSpPr>
            <p:nvPr/>
          </p:nvCxnSpPr>
          <p:spPr bwMode="auto">
            <a:xfrm>
              <a:off x="3468688" y="3733800"/>
              <a:ext cx="338137" cy="1889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5" name="AutoShape 36"/>
            <p:cNvCxnSpPr>
              <a:cxnSpLocks noChangeShapeType="1"/>
              <a:stCxn id="48138" idx="5"/>
              <a:endCxn id="48139" idx="1"/>
            </p:cNvCxnSpPr>
            <p:nvPr/>
          </p:nvCxnSpPr>
          <p:spPr bwMode="auto">
            <a:xfrm>
              <a:off x="3146425" y="3962400"/>
              <a:ext cx="460375" cy="3778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6" name="AutoShape 37"/>
            <p:cNvCxnSpPr>
              <a:cxnSpLocks noChangeShapeType="1"/>
              <a:stCxn id="48142" idx="3"/>
              <a:endCxn id="48145" idx="7"/>
            </p:cNvCxnSpPr>
            <p:nvPr/>
          </p:nvCxnSpPr>
          <p:spPr bwMode="auto">
            <a:xfrm flipH="1">
              <a:off x="3040063" y="3962400"/>
              <a:ext cx="781050" cy="3778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7" name="AutoShape 38"/>
            <p:cNvCxnSpPr>
              <a:cxnSpLocks noChangeShapeType="1"/>
              <a:stCxn id="48142" idx="4"/>
              <a:endCxn id="48146" idx="0"/>
            </p:cNvCxnSpPr>
            <p:nvPr/>
          </p:nvCxnSpPr>
          <p:spPr bwMode="auto">
            <a:xfrm flipH="1">
              <a:off x="3752850" y="3979863"/>
              <a:ext cx="107950" cy="6858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8" name="AutoShape 39"/>
            <p:cNvCxnSpPr>
              <a:cxnSpLocks noChangeShapeType="1"/>
              <a:stCxn id="48145" idx="5"/>
              <a:endCxn id="48146" idx="2"/>
            </p:cNvCxnSpPr>
            <p:nvPr/>
          </p:nvCxnSpPr>
          <p:spPr bwMode="auto">
            <a:xfrm>
              <a:off x="3040063" y="4419600"/>
              <a:ext cx="658812" cy="3032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9" name="AutoShape 40"/>
            <p:cNvCxnSpPr>
              <a:cxnSpLocks noChangeShapeType="1"/>
              <a:stCxn id="48137" idx="6"/>
              <a:endCxn id="48138" idx="2"/>
            </p:cNvCxnSpPr>
            <p:nvPr/>
          </p:nvCxnSpPr>
          <p:spPr bwMode="auto">
            <a:xfrm flipV="1">
              <a:off x="2197100" y="3922713"/>
              <a:ext cx="857250" cy="1143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0" name="AutoShape 41"/>
            <p:cNvCxnSpPr>
              <a:cxnSpLocks noChangeShapeType="1"/>
              <a:stCxn id="48136" idx="5"/>
              <a:endCxn id="48146" idx="3"/>
            </p:cNvCxnSpPr>
            <p:nvPr/>
          </p:nvCxnSpPr>
          <p:spPr bwMode="auto">
            <a:xfrm>
              <a:off x="1752600" y="4419600"/>
              <a:ext cx="1962150" cy="3429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1" name="AutoShape 42"/>
            <p:cNvCxnSpPr>
              <a:cxnSpLocks noChangeShapeType="1"/>
              <a:stCxn id="48141" idx="7"/>
              <a:endCxn id="48138" idx="1"/>
            </p:cNvCxnSpPr>
            <p:nvPr/>
          </p:nvCxnSpPr>
          <p:spPr bwMode="auto">
            <a:xfrm>
              <a:off x="1538288" y="3425825"/>
              <a:ext cx="1533525" cy="4572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2" name="AutoShape 43"/>
            <p:cNvCxnSpPr>
              <a:cxnSpLocks noChangeShapeType="1"/>
              <a:stCxn id="48137" idx="5"/>
              <a:endCxn id="48145" idx="2"/>
            </p:cNvCxnSpPr>
            <p:nvPr/>
          </p:nvCxnSpPr>
          <p:spPr bwMode="auto">
            <a:xfrm>
              <a:off x="2181225" y="4076700"/>
              <a:ext cx="766763" cy="303213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73" name="Text Box 44"/>
            <p:cNvSpPr txBox="1">
              <a:spLocks noChangeArrowheads="1"/>
            </p:cNvSpPr>
            <p:nvPr/>
          </p:nvSpPr>
          <p:spPr bwMode="auto">
            <a:xfrm>
              <a:off x="941388" y="439896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C050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48174" name="Text Box 45"/>
            <p:cNvSpPr txBox="1">
              <a:spLocks noChangeArrowheads="1"/>
            </p:cNvSpPr>
            <p:nvPr/>
          </p:nvSpPr>
          <p:spPr bwMode="auto">
            <a:xfrm>
              <a:off x="3836988" y="424656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EEECE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pic>
        <p:nvPicPr>
          <p:cNvPr id="371714" name="Picture 2" descr="Image result for normalized cuts graph 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36" y="4282035"/>
            <a:ext cx="5458728" cy="254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6200" y="6191663"/>
            <a:ext cx="1751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Image: </a:t>
            </a: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Hassan et al.</a:t>
            </a:r>
          </a:p>
        </p:txBody>
      </p:sp>
    </p:spTree>
    <p:extLst>
      <p:ext uri="{BB962C8B-B14F-4D97-AF65-F5344CB8AC3E}">
        <p14:creationId xmlns:p14="http://schemas.microsoft.com/office/powerpoint/2010/main" val="218407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Spectral clustering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		Group points based on links in a graph</a:t>
            </a:r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3214688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Oval 4"/>
          <p:cNvSpPr>
            <a:spLocks noChangeArrowheads="1"/>
          </p:cNvSpPr>
          <p:nvPr/>
        </p:nvSpPr>
        <p:spPr bwMode="auto">
          <a:xfrm>
            <a:off x="1123950" y="37512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4" name="Oval 5"/>
          <p:cNvSpPr>
            <a:spLocks noChangeArrowheads="1"/>
          </p:cNvSpPr>
          <p:nvPr/>
        </p:nvSpPr>
        <p:spPr bwMode="auto">
          <a:xfrm>
            <a:off x="1554163" y="3636963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5" name="Oval 6"/>
          <p:cNvSpPr>
            <a:spLocks noChangeArrowheads="1"/>
          </p:cNvSpPr>
          <p:nvPr/>
        </p:nvSpPr>
        <p:spPr bwMode="auto">
          <a:xfrm>
            <a:off x="1017588" y="4208463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6" name="Oval 7"/>
          <p:cNvSpPr>
            <a:spLocks noChangeArrowheads="1"/>
          </p:cNvSpPr>
          <p:nvPr/>
        </p:nvSpPr>
        <p:spPr bwMode="auto">
          <a:xfrm>
            <a:off x="1660525" y="43227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7" name="Oval 8"/>
          <p:cNvSpPr>
            <a:spLocks noChangeArrowheads="1"/>
          </p:cNvSpPr>
          <p:nvPr/>
        </p:nvSpPr>
        <p:spPr bwMode="auto">
          <a:xfrm>
            <a:off x="2089150" y="39798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8" name="Oval 9"/>
          <p:cNvSpPr>
            <a:spLocks noChangeArrowheads="1"/>
          </p:cNvSpPr>
          <p:nvPr/>
        </p:nvSpPr>
        <p:spPr bwMode="auto">
          <a:xfrm>
            <a:off x="3054350" y="38655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9" name="Oval 10"/>
          <p:cNvSpPr>
            <a:spLocks noChangeArrowheads="1"/>
          </p:cNvSpPr>
          <p:nvPr/>
        </p:nvSpPr>
        <p:spPr bwMode="auto">
          <a:xfrm>
            <a:off x="3590925" y="43227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0" name="Oval 11"/>
          <p:cNvSpPr>
            <a:spLocks noChangeArrowheads="1"/>
          </p:cNvSpPr>
          <p:nvPr/>
        </p:nvSpPr>
        <p:spPr bwMode="auto">
          <a:xfrm>
            <a:off x="1339850" y="4437063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1" name="Oval 12"/>
          <p:cNvSpPr>
            <a:spLocks noChangeArrowheads="1"/>
          </p:cNvSpPr>
          <p:nvPr/>
        </p:nvSpPr>
        <p:spPr bwMode="auto">
          <a:xfrm>
            <a:off x="1446213" y="34083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2" name="Oval 13"/>
          <p:cNvSpPr>
            <a:spLocks noChangeArrowheads="1"/>
          </p:cNvSpPr>
          <p:nvPr/>
        </p:nvSpPr>
        <p:spPr bwMode="auto">
          <a:xfrm>
            <a:off x="3806825" y="3865563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3" name="Oval 14"/>
          <p:cNvSpPr>
            <a:spLocks noChangeArrowheads="1"/>
          </p:cNvSpPr>
          <p:nvPr/>
        </p:nvSpPr>
        <p:spPr bwMode="auto">
          <a:xfrm>
            <a:off x="1339850" y="3979863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4" name="Oval 15"/>
          <p:cNvSpPr>
            <a:spLocks noChangeArrowheads="1"/>
          </p:cNvSpPr>
          <p:nvPr/>
        </p:nvSpPr>
        <p:spPr bwMode="auto">
          <a:xfrm>
            <a:off x="3376613" y="36369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5" name="Oval 16"/>
          <p:cNvSpPr>
            <a:spLocks noChangeArrowheads="1"/>
          </p:cNvSpPr>
          <p:nvPr/>
        </p:nvSpPr>
        <p:spPr bwMode="auto">
          <a:xfrm>
            <a:off x="2947988" y="4322763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6" name="Oval 17"/>
          <p:cNvSpPr>
            <a:spLocks noChangeArrowheads="1"/>
          </p:cNvSpPr>
          <p:nvPr/>
        </p:nvSpPr>
        <p:spPr bwMode="auto">
          <a:xfrm>
            <a:off x="3698875" y="46656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147" name="AutoShape 18"/>
          <p:cNvCxnSpPr>
            <a:cxnSpLocks noChangeShapeType="1"/>
            <a:stCxn id="48133" idx="5"/>
            <a:endCxn id="48143" idx="1"/>
          </p:cNvCxnSpPr>
          <p:nvPr/>
        </p:nvCxnSpPr>
        <p:spPr bwMode="auto">
          <a:xfrm>
            <a:off x="1216025" y="3848100"/>
            <a:ext cx="138113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8" name="AutoShape 19"/>
          <p:cNvCxnSpPr>
            <a:cxnSpLocks noChangeShapeType="1"/>
            <a:stCxn id="48135" idx="6"/>
            <a:endCxn id="48143" idx="3"/>
          </p:cNvCxnSpPr>
          <p:nvPr/>
        </p:nvCxnSpPr>
        <p:spPr bwMode="auto">
          <a:xfrm flipV="1">
            <a:off x="1123950" y="4076700"/>
            <a:ext cx="230188" cy="1889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9" name="AutoShape 20"/>
          <p:cNvCxnSpPr>
            <a:cxnSpLocks noChangeShapeType="1"/>
            <a:stCxn id="48135" idx="5"/>
            <a:endCxn id="48140" idx="1"/>
          </p:cNvCxnSpPr>
          <p:nvPr/>
        </p:nvCxnSpPr>
        <p:spPr bwMode="auto">
          <a:xfrm>
            <a:off x="1109663" y="4305300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0" name="AutoShape 21"/>
          <p:cNvCxnSpPr>
            <a:cxnSpLocks noChangeShapeType="1"/>
            <a:stCxn id="48133" idx="3"/>
            <a:endCxn id="48135" idx="0"/>
          </p:cNvCxnSpPr>
          <p:nvPr/>
        </p:nvCxnSpPr>
        <p:spPr bwMode="auto">
          <a:xfrm flipH="1">
            <a:off x="1071563" y="3848100"/>
            <a:ext cx="69850" cy="3603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1" name="AutoShape 22"/>
          <p:cNvCxnSpPr>
            <a:cxnSpLocks noChangeShapeType="1"/>
            <a:stCxn id="48143" idx="4"/>
            <a:endCxn id="48140" idx="0"/>
          </p:cNvCxnSpPr>
          <p:nvPr/>
        </p:nvCxnSpPr>
        <p:spPr bwMode="auto">
          <a:xfrm>
            <a:off x="1393825" y="4094163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2" name="AutoShape 23"/>
          <p:cNvCxnSpPr>
            <a:cxnSpLocks noChangeShapeType="1"/>
            <a:stCxn id="48143" idx="7"/>
            <a:endCxn id="48134" idx="4"/>
          </p:cNvCxnSpPr>
          <p:nvPr/>
        </p:nvCxnSpPr>
        <p:spPr bwMode="auto">
          <a:xfrm flipV="1">
            <a:off x="1430338" y="3751263"/>
            <a:ext cx="177800" cy="2460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3" name="AutoShape 24"/>
          <p:cNvCxnSpPr>
            <a:cxnSpLocks noChangeShapeType="1"/>
            <a:stCxn id="48143" idx="5"/>
            <a:endCxn id="48136" idx="1"/>
          </p:cNvCxnSpPr>
          <p:nvPr/>
        </p:nvCxnSpPr>
        <p:spPr bwMode="auto">
          <a:xfrm>
            <a:off x="1430338" y="4076700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4" name="AutoShape 25"/>
          <p:cNvCxnSpPr>
            <a:cxnSpLocks noChangeShapeType="1"/>
            <a:stCxn id="48140" idx="6"/>
            <a:endCxn id="48136" idx="3"/>
          </p:cNvCxnSpPr>
          <p:nvPr/>
        </p:nvCxnSpPr>
        <p:spPr bwMode="auto">
          <a:xfrm flipV="1">
            <a:off x="1446213" y="4419600"/>
            <a:ext cx="230187" cy="746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5" name="AutoShape 26"/>
          <p:cNvCxnSpPr>
            <a:cxnSpLocks noChangeShapeType="1"/>
            <a:stCxn id="48133" idx="7"/>
            <a:endCxn id="48141" idx="3"/>
          </p:cNvCxnSpPr>
          <p:nvPr/>
        </p:nvCxnSpPr>
        <p:spPr bwMode="auto">
          <a:xfrm flipV="1">
            <a:off x="1216025" y="3505200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6" name="AutoShape 27"/>
          <p:cNvCxnSpPr>
            <a:cxnSpLocks noChangeShapeType="1"/>
            <a:stCxn id="48141" idx="5"/>
            <a:endCxn id="48134" idx="0"/>
          </p:cNvCxnSpPr>
          <p:nvPr/>
        </p:nvCxnSpPr>
        <p:spPr bwMode="auto">
          <a:xfrm>
            <a:off x="1538288" y="3505200"/>
            <a:ext cx="69850" cy="1317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7" name="AutoShape 28"/>
          <p:cNvCxnSpPr>
            <a:cxnSpLocks noChangeShapeType="1"/>
            <a:stCxn id="48136" idx="7"/>
            <a:endCxn id="48137" idx="3"/>
          </p:cNvCxnSpPr>
          <p:nvPr/>
        </p:nvCxnSpPr>
        <p:spPr bwMode="auto">
          <a:xfrm flipV="1">
            <a:off x="1752600" y="4076700"/>
            <a:ext cx="35401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8" name="AutoShape 29"/>
          <p:cNvCxnSpPr>
            <a:cxnSpLocks noChangeShapeType="1"/>
            <a:stCxn id="48141" idx="6"/>
            <a:endCxn id="48137" idx="1"/>
          </p:cNvCxnSpPr>
          <p:nvPr/>
        </p:nvCxnSpPr>
        <p:spPr bwMode="auto">
          <a:xfrm>
            <a:off x="1554163" y="3465513"/>
            <a:ext cx="552450" cy="5318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AutoShape 30"/>
          <p:cNvCxnSpPr>
            <a:cxnSpLocks noChangeShapeType="1"/>
            <a:stCxn id="48143" idx="6"/>
            <a:endCxn id="48137" idx="2"/>
          </p:cNvCxnSpPr>
          <p:nvPr/>
        </p:nvCxnSpPr>
        <p:spPr bwMode="auto">
          <a:xfrm>
            <a:off x="1446213" y="4037013"/>
            <a:ext cx="642937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0" name="AutoShape 31"/>
          <p:cNvCxnSpPr>
            <a:cxnSpLocks noChangeShapeType="1"/>
            <a:stCxn id="48138" idx="4"/>
            <a:endCxn id="48145" idx="0"/>
          </p:cNvCxnSpPr>
          <p:nvPr/>
        </p:nvCxnSpPr>
        <p:spPr bwMode="auto">
          <a:xfrm flipH="1">
            <a:off x="3001963" y="3979863"/>
            <a:ext cx="106362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1" name="AutoShape 32"/>
          <p:cNvCxnSpPr>
            <a:cxnSpLocks noChangeShapeType="1"/>
            <a:stCxn id="48138" idx="7"/>
            <a:endCxn id="48144" idx="3"/>
          </p:cNvCxnSpPr>
          <p:nvPr/>
        </p:nvCxnSpPr>
        <p:spPr bwMode="auto">
          <a:xfrm flipV="1">
            <a:off x="3146425" y="3733800"/>
            <a:ext cx="246063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2" name="AutoShape 33"/>
          <p:cNvCxnSpPr>
            <a:cxnSpLocks noChangeShapeType="1"/>
            <a:stCxn id="48144" idx="4"/>
            <a:endCxn id="48139" idx="1"/>
          </p:cNvCxnSpPr>
          <p:nvPr/>
        </p:nvCxnSpPr>
        <p:spPr bwMode="auto">
          <a:xfrm>
            <a:off x="3430588" y="3751263"/>
            <a:ext cx="176212" cy="5889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3" name="AutoShape 34"/>
          <p:cNvCxnSpPr>
            <a:cxnSpLocks noChangeShapeType="1"/>
            <a:stCxn id="48145" idx="6"/>
            <a:endCxn id="48139" idx="2"/>
          </p:cNvCxnSpPr>
          <p:nvPr/>
        </p:nvCxnSpPr>
        <p:spPr bwMode="auto">
          <a:xfrm>
            <a:off x="3054350" y="4379913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4" name="AutoShape 35"/>
          <p:cNvCxnSpPr>
            <a:cxnSpLocks noChangeShapeType="1"/>
            <a:stCxn id="48144" idx="5"/>
            <a:endCxn id="48142" idx="2"/>
          </p:cNvCxnSpPr>
          <p:nvPr/>
        </p:nvCxnSpPr>
        <p:spPr bwMode="auto">
          <a:xfrm>
            <a:off x="3468688" y="3733800"/>
            <a:ext cx="338137" cy="1889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5" name="AutoShape 36"/>
          <p:cNvCxnSpPr>
            <a:cxnSpLocks noChangeShapeType="1"/>
            <a:stCxn id="48138" idx="5"/>
            <a:endCxn id="48139" idx="1"/>
          </p:cNvCxnSpPr>
          <p:nvPr/>
        </p:nvCxnSpPr>
        <p:spPr bwMode="auto">
          <a:xfrm>
            <a:off x="3146425" y="3962400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6" name="AutoShape 37"/>
          <p:cNvCxnSpPr>
            <a:cxnSpLocks noChangeShapeType="1"/>
            <a:stCxn id="48142" idx="3"/>
            <a:endCxn id="48145" idx="7"/>
          </p:cNvCxnSpPr>
          <p:nvPr/>
        </p:nvCxnSpPr>
        <p:spPr bwMode="auto">
          <a:xfrm flipH="1">
            <a:off x="3040063" y="3962400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7" name="AutoShape 38"/>
          <p:cNvCxnSpPr>
            <a:cxnSpLocks noChangeShapeType="1"/>
            <a:stCxn id="48142" idx="4"/>
            <a:endCxn id="48146" idx="0"/>
          </p:cNvCxnSpPr>
          <p:nvPr/>
        </p:nvCxnSpPr>
        <p:spPr bwMode="auto">
          <a:xfrm flipH="1">
            <a:off x="3752850" y="3979863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8" name="AutoShape 39"/>
          <p:cNvCxnSpPr>
            <a:cxnSpLocks noChangeShapeType="1"/>
            <a:stCxn id="48145" idx="5"/>
            <a:endCxn id="48146" idx="2"/>
          </p:cNvCxnSpPr>
          <p:nvPr/>
        </p:nvCxnSpPr>
        <p:spPr bwMode="auto">
          <a:xfrm>
            <a:off x="3040063" y="4419600"/>
            <a:ext cx="658812" cy="3032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9" name="AutoShape 40"/>
          <p:cNvCxnSpPr>
            <a:cxnSpLocks noChangeShapeType="1"/>
            <a:stCxn id="48137" idx="6"/>
            <a:endCxn id="48138" idx="2"/>
          </p:cNvCxnSpPr>
          <p:nvPr/>
        </p:nvCxnSpPr>
        <p:spPr bwMode="auto">
          <a:xfrm flipV="1">
            <a:off x="2197100" y="3922713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0" name="AutoShape 41"/>
          <p:cNvCxnSpPr>
            <a:cxnSpLocks noChangeShapeType="1"/>
            <a:stCxn id="48136" idx="5"/>
            <a:endCxn id="48146" idx="3"/>
          </p:cNvCxnSpPr>
          <p:nvPr/>
        </p:nvCxnSpPr>
        <p:spPr bwMode="auto">
          <a:xfrm>
            <a:off x="1752600" y="4419600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1" name="AutoShape 42"/>
          <p:cNvCxnSpPr>
            <a:cxnSpLocks noChangeShapeType="1"/>
            <a:stCxn id="48141" idx="7"/>
            <a:endCxn id="48138" idx="1"/>
          </p:cNvCxnSpPr>
          <p:nvPr/>
        </p:nvCxnSpPr>
        <p:spPr bwMode="auto">
          <a:xfrm>
            <a:off x="1538288" y="3425825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2" name="AutoShape 43"/>
          <p:cNvCxnSpPr>
            <a:cxnSpLocks noChangeShapeType="1"/>
            <a:stCxn id="48137" idx="5"/>
            <a:endCxn id="48145" idx="2"/>
          </p:cNvCxnSpPr>
          <p:nvPr/>
        </p:nvCxnSpPr>
        <p:spPr bwMode="auto">
          <a:xfrm>
            <a:off x="2181225" y="4076700"/>
            <a:ext cx="766763" cy="303213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3" name="Text Box 44"/>
          <p:cNvSpPr txBox="1">
            <a:spLocks noChangeArrowheads="1"/>
          </p:cNvSpPr>
          <p:nvPr/>
        </p:nvSpPr>
        <p:spPr bwMode="auto">
          <a:xfrm>
            <a:off x="941388" y="43989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74" name="Text Box 45"/>
          <p:cNvSpPr txBox="1">
            <a:spLocks noChangeArrowheads="1"/>
          </p:cNvSpPr>
          <p:nvPr/>
        </p:nvSpPr>
        <p:spPr bwMode="auto">
          <a:xfrm>
            <a:off x="3836988" y="42465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688387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Cuts in a graph</a:t>
            </a:r>
          </a:p>
        </p:txBody>
      </p:sp>
      <p:sp>
        <p:nvSpPr>
          <p:cNvPr id="49155" name="Oval 4"/>
          <p:cNvSpPr>
            <a:spLocks noChangeArrowheads="1"/>
          </p:cNvSpPr>
          <p:nvPr/>
        </p:nvSpPr>
        <p:spPr bwMode="auto">
          <a:xfrm>
            <a:off x="2849563" y="14097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6" name="Oval 5"/>
          <p:cNvSpPr>
            <a:spLocks noChangeArrowheads="1"/>
          </p:cNvSpPr>
          <p:nvPr/>
        </p:nvSpPr>
        <p:spPr bwMode="auto">
          <a:xfrm>
            <a:off x="3279775" y="12954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7" name="Oval 6"/>
          <p:cNvSpPr>
            <a:spLocks noChangeArrowheads="1"/>
          </p:cNvSpPr>
          <p:nvPr/>
        </p:nvSpPr>
        <p:spPr bwMode="auto">
          <a:xfrm>
            <a:off x="2743200" y="18669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8" name="Oval 7"/>
          <p:cNvSpPr>
            <a:spLocks noChangeArrowheads="1"/>
          </p:cNvSpPr>
          <p:nvPr/>
        </p:nvSpPr>
        <p:spPr bwMode="auto">
          <a:xfrm>
            <a:off x="3386138" y="19812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9" name="Oval 8"/>
          <p:cNvSpPr>
            <a:spLocks noChangeArrowheads="1"/>
          </p:cNvSpPr>
          <p:nvPr/>
        </p:nvSpPr>
        <p:spPr bwMode="auto">
          <a:xfrm>
            <a:off x="3814763" y="16383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0" name="Oval 9"/>
          <p:cNvSpPr>
            <a:spLocks noChangeArrowheads="1"/>
          </p:cNvSpPr>
          <p:nvPr/>
        </p:nvSpPr>
        <p:spPr bwMode="auto">
          <a:xfrm>
            <a:off x="4779963" y="15240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Oval 10"/>
          <p:cNvSpPr>
            <a:spLocks noChangeArrowheads="1"/>
          </p:cNvSpPr>
          <p:nvPr/>
        </p:nvSpPr>
        <p:spPr bwMode="auto">
          <a:xfrm>
            <a:off x="5316538" y="19812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Oval 11"/>
          <p:cNvSpPr>
            <a:spLocks noChangeArrowheads="1"/>
          </p:cNvSpPr>
          <p:nvPr/>
        </p:nvSpPr>
        <p:spPr bwMode="auto">
          <a:xfrm>
            <a:off x="3065463" y="20955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Oval 12"/>
          <p:cNvSpPr>
            <a:spLocks noChangeArrowheads="1"/>
          </p:cNvSpPr>
          <p:nvPr/>
        </p:nvSpPr>
        <p:spPr bwMode="auto">
          <a:xfrm>
            <a:off x="3171825" y="10668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Oval 13"/>
          <p:cNvSpPr>
            <a:spLocks noChangeArrowheads="1"/>
          </p:cNvSpPr>
          <p:nvPr/>
        </p:nvSpPr>
        <p:spPr bwMode="auto">
          <a:xfrm>
            <a:off x="5532438" y="1524000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5" name="Oval 14"/>
          <p:cNvSpPr>
            <a:spLocks noChangeArrowheads="1"/>
          </p:cNvSpPr>
          <p:nvPr/>
        </p:nvSpPr>
        <p:spPr bwMode="auto">
          <a:xfrm>
            <a:off x="3065463" y="16383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Oval 15"/>
          <p:cNvSpPr>
            <a:spLocks noChangeArrowheads="1"/>
          </p:cNvSpPr>
          <p:nvPr/>
        </p:nvSpPr>
        <p:spPr bwMode="auto">
          <a:xfrm>
            <a:off x="5102225" y="12954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Oval 16"/>
          <p:cNvSpPr>
            <a:spLocks noChangeArrowheads="1"/>
          </p:cNvSpPr>
          <p:nvPr/>
        </p:nvSpPr>
        <p:spPr bwMode="auto">
          <a:xfrm>
            <a:off x="4673600" y="1981200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8" name="Oval 17"/>
          <p:cNvSpPr>
            <a:spLocks noChangeArrowheads="1"/>
          </p:cNvSpPr>
          <p:nvPr/>
        </p:nvSpPr>
        <p:spPr bwMode="auto">
          <a:xfrm>
            <a:off x="5424488" y="23241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169" name="AutoShape 18"/>
          <p:cNvCxnSpPr>
            <a:cxnSpLocks noChangeShapeType="1"/>
            <a:stCxn id="49155" idx="5"/>
            <a:endCxn id="49165" idx="1"/>
          </p:cNvCxnSpPr>
          <p:nvPr/>
        </p:nvCxnSpPr>
        <p:spPr bwMode="auto">
          <a:xfrm>
            <a:off x="2941638" y="1506538"/>
            <a:ext cx="13811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0" name="AutoShape 19"/>
          <p:cNvCxnSpPr>
            <a:cxnSpLocks noChangeShapeType="1"/>
            <a:stCxn id="49157" idx="6"/>
            <a:endCxn id="49165" idx="3"/>
          </p:cNvCxnSpPr>
          <p:nvPr/>
        </p:nvCxnSpPr>
        <p:spPr bwMode="auto">
          <a:xfrm flipV="1">
            <a:off x="2849563" y="1735138"/>
            <a:ext cx="230187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1" name="AutoShape 20"/>
          <p:cNvCxnSpPr>
            <a:cxnSpLocks noChangeShapeType="1"/>
            <a:stCxn id="49157" idx="5"/>
            <a:endCxn id="49162" idx="1"/>
          </p:cNvCxnSpPr>
          <p:nvPr/>
        </p:nvCxnSpPr>
        <p:spPr bwMode="auto">
          <a:xfrm>
            <a:off x="2835275" y="1963738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2" name="AutoShape 21"/>
          <p:cNvCxnSpPr>
            <a:cxnSpLocks noChangeShapeType="1"/>
            <a:stCxn id="49155" idx="3"/>
            <a:endCxn id="49157" idx="0"/>
          </p:cNvCxnSpPr>
          <p:nvPr/>
        </p:nvCxnSpPr>
        <p:spPr bwMode="auto">
          <a:xfrm flipH="1">
            <a:off x="2797175" y="1506538"/>
            <a:ext cx="69850" cy="3603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3" name="AutoShape 22"/>
          <p:cNvCxnSpPr>
            <a:cxnSpLocks noChangeShapeType="1"/>
            <a:stCxn id="49165" idx="4"/>
            <a:endCxn id="49162" idx="0"/>
          </p:cNvCxnSpPr>
          <p:nvPr/>
        </p:nvCxnSpPr>
        <p:spPr bwMode="auto">
          <a:xfrm>
            <a:off x="3119438" y="1752600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4" name="AutoShape 23"/>
          <p:cNvCxnSpPr>
            <a:cxnSpLocks noChangeShapeType="1"/>
            <a:stCxn id="49165" idx="7"/>
            <a:endCxn id="49156" idx="4"/>
          </p:cNvCxnSpPr>
          <p:nvPr/>
        </p:nvCxnSpPr>
        <p:spPr bwMode="auto">
          <a:xfrm flipV="1">
            <a:off x="3155950" y="1409700"/>
            <a:ext cx="177800" cy="2460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AutoShape 24"/>
          <p:cNvCxnSpPr>
            <a:cxnSpLocks noChangeShapeType="1"/>
            <a:stCxn id="49165" idx="5"/>
            <a:endCxn id="49158" idx="1"/>
          </p:cNvCxnSpPr>
          <p:nvPr/>
        </p:nvCxnSpPr>
        <p:spPr bwMode="auto">
          <a:xfrm>
            <a:off x="3155950" y="1735138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6" name="AutoShape 25"/>
          <p:cNvCxnSpPr>
            <a:cxnSpLocks noChangeShapeType="1"/>
            <a:stCxn id="49162" idx="6"/>
            <a:endCxn id="49158" idx="3"/>
          </p:cNvCxnSpPr>
          <p:nvPr/>
        </p:nvCxnSpPr>
        <p:spPr bwMode="auto">
          <a:xfrm flipV="1">
            <a:off x="3171825" y="2078038"/>
            <a:ext cx="230188" cy="746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7" name="AutoShape 26"/>
          <p:cNvCxnSpPr>
            <a:cxnSpLocks noChangeShapeType="1"/>
            <a:stCxn id="49155" idx="7"/>
            <a:endCxn id="49163" idx="3"/>
          </p:cNvCxnSpPr>
          <p:nvPr/>
        </p:nvCxnSpPr>
        <p:spPr bwMode="auto">
          <a:xfrm flipV="1">
            <a:off x="2941638" y="1163638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8" name="AutoShape 27"/>
          <p:cNvCxnSpPr>
            <a:cxnSpLocks noChangeShapeType="1"/>
            <a:stCxn id="49163" idx="5"/>
            <a:endCxn id="49156" idx="0"/>
          </p:cNvCxnSpPr>
          <p:nvPr/>
        </p:nvCxnSpPr>
        <p:spPr bwMode="auto">
          <a:xfrm>
            <a:off x="3263900" y="1163638"/>
            <a:ext cx="69850" cy="1317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9" name="AutoShape 28"/>
          <p:cNvCxnSpPr>
            <a:cxnSpLocks noChangeShapeType="1"/>
            <a:stCxn id="49158" idx="7"/>
            <a:endCxn id="49159" idx="3"/>
          </p:cNvCxnSpPr>
          <p:nvPr/>
        </p:nvCxnSpPr>
        <p:spPr bwMode="auto">
          <a:xfrm flipV="1">
            <a:off x="3478213" y="1735138"/>
            <a:ext cx="35401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0" name="AutoShape 29"/>
          <p:cNvCxnSpPr>
            <a:cxnSpLocks noChangeShapeType="1"/>
            <a:stCxn id="49163" idx="6"/>
            <a:endCxn id="49159" idx="1"/>
          </p:cNvCxnSpPr>
          <p:nvPr/>
        </p:nvCxnSpPr>
        <p:spPr bwMode="auto">
          <a:xfrm>
            <a:off x="3279775" y="1123950"/>
            <a:ext cx="552450" cy="5318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1" name="AutoShape 30"/>
          <p:cNvCxnSpPr>
            <a:cxnSpLocks noChangeShapeType="1"/>
            <a:stCxn id="49165" idx="6"/>
            <a:endCxn id="49159" idx="2"/>
          </p:cNvCxnSpPr>
          <p:nvPr/>
        </p:nvCxnSpPr>
        <p:spPr bwMode="auto">
          <a:xfrm>
            <a:off x="3171825" y="1695450"/>
            <a:ext cx="642938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2" name="AutoShape 31"/>
          <p:cNvCxnSpPr>
            <a:cxnSpLocks noChangeShapeType="1"/>
            <a:stCxn id="49160" idx="4"/>
            <a:endCxn id="49167" idx="0"/>
          </p:cNvCxnSpPr>
          <p:nvPr/>
        </p:nvCxnSpPr>
        <p:spPr bwMode="auto">
          <a:xfrm flipH="1">
            <a:off x="4727575" y="1638300"/>
            <a:ext cx="106363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3" name="AutoShape 32"/>
          <p:cNvCxnSpPr>
            <a:cxnSpLocks noChangeShapeType="1"/>
            <a:stCxn id="49160" idx="7"/>
            <a:endCxn id="49166" idx="3"/>
          </p:cNvCxnSpPr>
          <p:nvPr/>
        </p:nvCxnSpPr>
        <p:spPr bwMode="auto">
          <a:xfrm flipV="1">
            <a:off x="4872038" y="1392238"/>
            <a:ext cx="24606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4" name="AutoShape 33"/>
          <p:cNvCxnSpPr>
            <a:cxnSpLocks noChangeShapeType="1"/>
            <a:stCxn id="49166" idx="4"/>
            <a:endCxn id="49161" idx="1"/>
          </p:cNvCxnSpPr>
          <p:nvPr/>
        </p:nvCxnSpPr>
        <p:spPr bwMode="auto">
          <a:xfrm>
            <a:off x="5156200" y="1409700"/>
            <a:ext cx="176213" cy="5889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5" name="AutoShape 34"/>
          <p:cNvCxnSpPr>
            <a:cxnSpLocks noChangeShapeType="1"/>
            <a:stCxn id="49167" idx="6"/>
            <a:endCxn id="49161" idx="2"/>
          </p:cNvCxnSpPr>
          <p:nvPr/>
        </p:nvCxnSpPr>
        <p:spPr bwMode="auto">
          <a:xfrm>
            <a:off x="4779963" y="2038350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6" name="AutoShape 35"/>
          <p:cNvCxnSpPr>
            <a:cxnSpLocks noChangeShapeType="1"/>
            <a:stCxn id="49166" idx="5"/>
            <a:endCxn id="49164" idx="2"/>
          </p:cNvCxnSpPr>
          <p:nvPr/>
        </p:nvCxnSpPr>
        <p:spPr bwMode="auto">
          <a:xfrm>
            <a:off x="5194300" y="1392238"/>
            <a:ext cx="338138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7" name="AutoShape 36"/>
          <p:cNvCxnSpPr>
            <a:cxnSpLocks noChangeShapeType="1"/>
            <a:stCxn id="49160" idx="5"/>
            <a:endCxn id="49161" idx="1"/>
          </p:cNvCxnSpPr>
          <p:nvPr/>
        </p:nvCxnSpPr>
        <p:spPr bwMode="auto">
          <a:xfrm>
            <a:off x="4872038" y="1620838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8" name="AutoShape 37"/>
          <p:cNvCxnSpPr>
            <a:cxnSpLocks noChangeShapeType="1"/>
            <a:stCxn id="49164" idx="3"/>
            <a:endCxn id="49167" idx="7"/>
          </p:cNvCxnSpPr>
          <p:nvPr/>
        </p:nvCxnSpPr>
        <p:spPr bwMode="auto">
          <a:xfrm flipH="1">
            <a:off x="4765675" y="1620838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9" name="AutoShape 38"/>
          <p:cNvCxnSpPr>
            <a:cxnSpLocks noChangeShapeType="1"/>
            <a:stCxn id="49164" idx="4"/>
            <a:endCxn id="49168" idx="0"/>
          </p:cNvCxnSpPr>
          <p:nvPr/>
        </p:nvCxnSpPr>
        <p:spPr bwMode="auto">
          <a:xfrm flipH="1">
            <a:off x="5478463" y="1638300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0" name="AutoShape 39"/>
          <p:cNvCxnSpPr>
            <a:cxnSpLocks noChangeShapeType="1"/>
            <a:stCxn id="49167" idx="5"/>
            <a:endCxn id="49168" idx="2"/>
          </p:cNvCxnSpPr>
          <p:nvPr/>
        </p:nvCxnSpPr>
        <p:spPr bwMode="auto">
          <a:xfrm>
            <a:off x="4765675" y="2078038"/>
            <a:ext cx="658813" cy="3032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1" name="AutoShape 40"/>
          <p:cNvCxnSpPr>
            <a:cxnSpLocks noChangeShapeType="1"/>
            <a:stCxn id="49159" idx="6"/>
            <a:endCxn id="49160" idx="2"/>
          </p:cNvCxnSpPr>
          <p:nvPr/>
        </p:nvCxnSpPr>
        <p:spPr bwMode="auto">
          <a:xfrm flipV="1">
            <a:off x="3922713" y="1581150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2" name="AutoShape 41"/>
          <p:cNvCxnSpPr>
            <a:cxnSpLocks noChangeShapeType="1"/>
            <a:stCxn id="49158" idx="5"/>
            <a:endCxn id="49168" idx="3"/>
          </p:cNvCxnSpPr>
          <p:nvPr/>
        </p:nvCxnSpPr>
        <p:spPr bwMode="auto">
          <a:xfrm>
            <a:off x="3478213" y="2078038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3" name="AutoShape 42"/>
          <p:cNvCxnSpPr>
            <a:cxnSpLocks noChangeShapeType="1"/>
            <a:stCxn id="49163" idx="7"/>
            <a:endCxn id="49160" idx="1"/>
          </p:cNvCxnSpPr>
          <p:nvPr/>
        </p:nvCxnSpPr>
        <p:spPr bwMode="auto">
          <a:xfrm>
            <a:off x="3263900" y="1084263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4" name="AutoShape 43"/>
          <p:cNvCxnSpPr>
            <a:cxnSpLocks noChangeShapeType="1"/>
            <a:stCxn id="49159" idx="5"/>
            <a:endCxn id="49167" idx="2"/>
          </p:cNvCxnSpPr>
          <p:nvPr/>
        </p:nvCxnSpPr>
        <p:spPr bwMode="auto">
          <a:xfrm>
            <a:off x="3906838" y="1735138"/>
            <a:ext cx="766762" cy="303212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5" name="Text Box 44"/>
          <p:cNvSpPr txBox="1">
            <a:spLocks noChangeArrowheads="1"/>
          </p:cNvSpPr>
          <p:nvPr/>
        </p:nvSpPr>
        <p:spPr bwMode="auto">
          <a:xfrm>
            <a:off x="2667000" y="20574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9196" name="Text Box 45"/>
          <p:cNvSpPr txBox="1">
            <a:spLocks noChangeArrowheads="1"/>
          </p:cNvSpPr>
          <p:nvPr/>
        </p:nvSpPr>
        <p:spPr bwMode="auto">
          <a:xfrm>
            <a:off x="5562600" y="190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9197" name="Rectangle 47"/>
          <p:cNvSpPr>
            <a:spLocks noChangeArrowheads="1"/>
          </p:cNvSpPr>
          <p:nvPr/>
        </p:nvSpPr>
        <p:spPr bwMode="auto">
          <a:xfrm>
            <a:off x="685800" y="3200400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Normalized Cut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cut penalizes large segments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 by normalizing for size of segments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volume(A) = sum of costs of all edges that touch A</a:t>
            </a:r>
          </a:p>
        </p:txBody>
      </p:sp>
      <p:pic>
        <p:nvPicPr>
          <p:cNvPr id="49198" name="Picture 5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525963"/>
            <a:ext cx="4498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99" name="TextBox 46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Seitz</a:t>
            </a:r>
          </a:p>
        </p:txBody>
      </p:sp>
    </p:spTree>
    <p:extLst>
      <p:ext uri="{BB962C8B-B14F-4D97-AF65-F5344CB8AC3E}">
        <p14:creationId xmlns:p14="http://schemas.microsoft.com/office/powerpoint/2010/main" val="21558635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Normalized cuts for segmentation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9342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3203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Visual PageRank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Determining importance by random walk</a:t>
            </a:r>
          </a:p>
          <a:p>
            <a:pPr lvl="1"/>
            <a:r>
              <a:rPr lang="en-US" altLang="en-US"/>
              <a:t>What’s the probability that you will randomly walk to a given node?</a:t>
            </a:r>
          </a:p>
          <a:p>
            <a:pPr lvl="2"/>
            <a:r>
              <a:rPr lang="en-US" altLang="en-US"/>
              <a:t>Create adjacency matrix based on visual similarity</a:t>
            </a:r>
          </a:p>
          <a:p>
            <a:pPr lvl="2"/>
            <a:r>
              <a:rPr lang="en-US" altLang="en-US"/>
              <a:t>Edge weights determine probability of transition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4648200" cy="3359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7253288" y="6488113"/>
            <a:ext cx="1890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Jing Baluja 2008</a:t>
            </a:r>
          </a:p>
        </p:txBody>
      </p:sp>
    </p:spTree>
    <p:extLst>
      <p:ext uri="{BB962C8B-B14F-4D97-AF65-F5344CB8AC3E}">
        <p14:creationId xmlns:p14="http://schemas.microsoft.com/office/powerpoint/2010/main" val="3116719364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Segmentation as a result</a:t>
            </a:r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143000"/>
            <a:ext cx="3309938" cy="2209800"/>
          </a:xfr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12420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3251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81400"/>
            <a:ext cx="28956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6120006" y="6488668"/>
            <a:ext cx="3018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GrabCut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Rother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2004</a:t>
            </a:r>
          </a:p>
        </p:txBody>
      </p:sp>
    </p:spTree>
    <p:extLst>
      <p:ext uri="{BB962C8B-B14F-4D97-AF65-F5344CB8AC3E}">
        <p14:creationId xmlns:p14="http://schemas.microsoft.com/office/powerpoint/2010/main" val="16021314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Which algorithm to use?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Quantization/Summarization: K-means</a:t>
            </a:r>
          </a:p>
          <a:p>
            <a:pPr lvl="1"/>
            <a:r>
              <a:rPr lang="en-US" altLang="en-US"/>
              <a:t>Aims to preserve variance of original data</a:t>
            </a:r>
          </a:p>
          <a:p>
            <a:pPr lvl="1"/>
            <a:r>
              <a:rPr lang="en-US" altLang="en-US"/>
              <a:t>Can easily assign new point to a cluster</a:t>
            </a:r>
          </a:p>
        </p:txBody>
      </p:sp>
      <p:pic>
        <p:nvPicPr>
          <p:cNvPr id="52228" name="Picture 2" descr="http://www.cvc.uab.cat/~aldavert/plor/images/vocabulary_t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Box 11"/>
          <p:cNvSpPr txBox="1">
            <a:spLocks noChangeArrowheads="1"/>
          </p:cNvSpPr>
          <p:nvPr/>
        </p:nvSpPr>
        <p:spPr bwMode="auto">
          <a:xfrm>
            <a:off x="304800" y="5943600"/>
            <a:ext cx="251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 for computing histograms</a:t>
            </a:r>
          </a:p>
        </p:txBody>
      </p:sp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00400"/>
            <a:ext cx="5430838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TextBox 13"/>
          <p:cNvSpPr txBox="1">
            <a:spLocks noChangeArrowheads="1"/>
          </p:cNvSpPr>
          <p:nvPr/>
        </p:nvSpPr>
        <p:spPr bwMode="auto">
          <a:xfrm>
            <a:off x="3429000" y="5791200"/>
            <a:ext cx="5257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20,000 photos of Rome using “greedy k-means”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http://grail.cs.washington.edu/projects/canonview/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93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Which algorithm to use?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Image segmentation: agglomerative clustering</a:t>
            </a:r>
          </a:p>
          <a:p>
            <a:pPr lvl="1"/>
            <a:r>
              <a:rPr lang="en-US" altLang="en-US"/>
              <a:t>More flexible with distance measures (e.g., can be based on boundary prediction)</a:t>
            </a:r>
          </a:p>
          <a:p>
            <a:pPr lvl="1"/>
            <a:r>
              <a:rPr lang="en-US" altLang="en-US"/>
              <a:t>Adapts better to specific data</a:t>
            </a:r>
          </a:p>
          <a:p>
            <a:pPr lvl="1"/>
            <a:r>
              <a:rPr lang="en-US" altLang="en-US"/>
              <a:t>Hierarchy can be useful</a:t>
            </a:r>
          </a:p>
          <a:p>
            <a:pPr lvl="1"/>
            <a:endParaRPr lang="en-US" altLang="en-US"/>
          </a:p>
        </p:txBody>
      </p:sp>
      <p:grpSp>
        <p:nvGrpSpPr>
          <p:cNvPr id="53252" name="Group 8"/>
          <p:cNvGrpSpPr>
            <a:grpSpLocks noChangeAspect="1"/>
          </p:cNvGrpSpPr>
          <p:nvPr/>
        </p:nvGrpSpPr>
        <p:grpSpPr bwMode="auto">
          <a:xfrm>
            <a:off x="228600" y="3749675"/>
            <a:ext cx="8686800" cy="2574925"/>
            <a:chOff x="228600" y="3048000"/>
            <a:chExt cx="9639300" cy="2857500"/>
          </a:xfrm>
        </p:grpSpPr>
        <p:pic>
          <p:nvPicPr>
            <p:cNvPr id="53254" name="Picture 2" descr="http://www.cs.berkeley.edu/~arbelaez/images/hier2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3048000"/>
              <a:ext cx="24765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5" name="Picture 4" descr="http://www.cs.berkeley.edu/~arbelaez/images/183055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581400"/>
              <a:ext cx="28575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6" name="Picture 6" descr="http://www.cs.berkeley.edu/~arbelaez/images/arrow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4343400"/>
              <a:ext cx="47625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7" name="Picture 8" descr="http://www.cs.berkeley.edu/~arbelaez/images/ucm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400" y="3505200"/>
              <a:ext cx="28575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8" name="Picture 6" descr="http://www.cs.berkeley.edu/~arbelaez/images/arrow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267200"/>
              <a:ext cx="47625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3" name="TextBox 9"/>
          <p:cNvSpPr txBox="1">
            <a:spLocks noChangeArrowheads="1"/>
          </p:cNvSpPr>
          <p:nvPr/>
        </p:nvSpPr>
        <p:spPr bwMode="auto">
          <a:xfrm>
            <a:off x="1524000" y="6488113"/>
            <a:ext cx="508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http://www.cs.berkeley.edu/~arbelaez/UCM.html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9843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Things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6248400" cy="5135563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K-means useful for summarization, building dictionaries of patches, general clustering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Agglomerative clustering useful for segmentation, general clustering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Spectral clustering useful for determining relevance, summarization, segmentation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21859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8" descr="http://www.cs.berkeley.edu/~arbelaez/images/uc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5" y="2971800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78363"/>
            <a:ext cx="1752600" cy="1874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929123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cut(A,B) = \frac{cut(A,B)}{volume(A)} + \frac{cut(A,B)}{volume(B)}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424.7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23975</TotalTime>
  <Words>2808</Words>
  <Application>Microsoft Office PowerPoint</Application>
  <PresentationFormat>On-screen Show (4:3)</PresentationFormat>
  <Paragraphs>526</Paragraphs>
  <Slides>84</Slides>
  <Notes>42</Notes>
  <HiddenSlides>8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Arial</vt:lpstr>
      <vt:lpstr>Calibri</vt:lpstr>
      <vt:lpstr>Cambria Math</vt:lpstr>
      <vt:lpstr>Times</vt:lpstr>
      <vt:lpstr>Times New Roman</vt:lpstr>
      <vt:lpstr>Office Theme</vt:lpstr>
      <vt:lpstr>1_Office Theme</vt:lpstr>
      <vt:lpstr>4_Office Theme</vt:lpstr>
      <vt:lpstr>5_Office Theme</vt:lpstr>
      <vt:lpstr>6_Office Theme</vt:lpstr>
      <vt:lpstr>7_Office Theme</vt:lpstr>
      <vt:lpstr>Blank Presentation</vt:lpstr>
      <vt:lpstr>9_Office Theme</vt:lpstr>
      <vt:lpstr>Equation</vt:lpstr>
      <vt:lpstr>PowerPoint Presentation</vt:lpstr>
      <vt:lpstr>Where to go from our  basic building block?</vt:lpstr>
      <vt:lpstr>Panorama stitching / instance recognition</vt:lpstr>
      <vt:lpstr>Recognition</vt:lpstr>
      <vt:lpstr>ML Crash course</vt:lpstr>
      <vt:lpstr>PowerPoint Presentation</vt:lpstr>
      <vt:lpstr>PowerPoint Presentation</vt:lpstr>
      <vt:lpstr>Our approach</vt:lpstr>
      <vt:lpstr>Machine Learning</vt:lpstr>
      <vt:lpstr>ML for Computer Vision</vt:lpstr>
      <vt:lpstr>Data, data, data!</vt:lpstr>
      <vt:lpstr>ImageNet</vt:lpstr>
      <vt:lpstr>PowerPoint Presentation</vt:lpstr>
      <vt:lpstr>PowerPoint Presentation</vt:lpstr>
      <vt:lpstr>ImageNet Competition</vt:lpstr>
      <vt:lpstr>PowerPoint Presentation</vt:lpstr>
      <vt:lpstr>PowerPoint Presentation</vt:lpstr>
      <vt:lpstr>Dimensionality Reduction</vt:lpstr>
      <vt:lpstr>PCA</vt:lpstr>
      <vt:lpstr>Eigenfaces</vt:lpstr>
      <vt:lpstr>Eigenfaces</vt:lpstr>
      <vt:lpstr>PowerPoint Presentation</vt:lpstr>
      <vt:lpstr>PowerPoint Presentation</vt:lpstr>
      <vt:lpstr>PowerPoint Presentation</vt:lpstr>
      <vt:lpstr>PowerPoint Presentation</vt:lpstr>
      <vt:lpstr>Clustering: color image segmentation</vt:lpstr>
      <vt:lpstr>Segmentation for feature support or efficiency</vt:lpstr>
      <vt:lpstr>Types of segmentations</vt:lpstr>
      <vt:lpstr>Major processes for segmentation</vt:lpstr>
      <vt:lpstr>Clustering</vt:lpstr>
      <vt:lpstr>Why do we cluster?</vt:lpstr>
      <vt:lpstr>How do we cluster?</vt:lpstr>
      <vt:lpstr>K-means algorithm</vt:lpstr>
      <vt:lpstr>K-means algorithm</vt:lpstr>
      <vt:lpstr>Clustering for Summarization</vt:lpstr>
      <vt:lpstr>K-means</vt:lpstr>
      <vt:lpstr>K-means convergence</vt:lpstr>
      <vt:lpstr>Think-Pair-Share</vt:lpstr>
      <vt:lpstr>K-means: design choices</vt:lpstr>
      <vt:lpstr>K-means clustering using intensity or color</vt:lpstr>
      <vt:lpstr>How to choose the number of clusters?</vt:lpstr>
      <vt:lpstr>How to initialize the clusters?</vt:lpstr>
      <vt:lpstr>How to choose the number of clusters?</vt:lpstr>
      <vt:lpstr>How to evaluate clusters?</vt:lpstr>
      <vt:lpstr>K-means demos</vt:lpstr>
      <vt:lpstr>K-Means pros and cons</vt:lpstr>
      <vt:lpstr>Building Visual Dictionaries</vt:lpstr>
      <vt:lpstr>Examples of learned codewords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 demo</vt:lpstr>
      <vt:lpstr>Conclusions: Agglomerative Clustering</vt:lpstr>
      <vt:lpstr>Mean shift segmentation</vt:lpstr>
      <vt:lpstr>Mean shift algorithm</vt:lpstr>
      <vt:lpstr>Attraction basin</vt:lpstr>
      <vt:lpstr>Attraction basin</vt:lpstr>
      <vt:lpstr>Mean shift</vt:lpstr>
      <vt:lpstr>Mean shift</vt:lpstr>
      <vt:lpstr>Mean shift</vt:lpstr>
      <vt:lpstr>Mean shift</vt:lpstr>
      <vt:lpstr>Mean shift</vt:lpstr>
      <vt:lpstr>Mean shift</vt:lpstr>
      <vt:lpstr>Mean shift</vt:lpstr>
      <vt:lpstr>Kernel density estimation</vt:lpstr>
      <vt:lpstr>Computing the Mean Shift</vt:lpstr>
      <vt:lpstr>Mean shift clustering</vt:lpstr>
      <vt:lpstr>Segmentation by Mean Shift</vt:lpstr>
      <vt:lpstr>Mean shift segmentation results</vt:lpstr>
      <vt:lpstr>PowerPoint Presentation</vt:lpstr>
      <vt:lpstr>Mean-shift: other issues</vt:lpstr>
      <vt:lpstr>Mean shift pros and cons</vt:lpstr>
      <vt:lpstr>Spectral clustering</vt:lpstr>
      <vt:lpstr>Spectral clustering</vt:lpstr>
      <vt:lpstr>Cuts in a graph</vt:lpstr>
      <vt:lpstr>Normalized cuts for segmentation</vt:lpstr>
      <vt:lpstr>Visual PageRank</vt:lpstr>
      <vt:lpstr>Segmentation as a result</vt:lpstr>
      <vt:lpstr>Which algorithm to use?</vt:lpstr>
      <vt:lpstr>Which algorithm to use?</vt:lpstr>
      <vt:lpstr>Things to remember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439</cp:revision>
  <dcterms:created xsi:type="dcterms:W3CDTF">2002-05-13T23:53:31Z</dcterms:created>
  <dcterms:modified xsi:type="dcterms:W3CDTF">2020-02-12T19:31:26Z</dcterms:modified>
</cp:coreProperties>
</file>