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5" r:id="rId4"/>
  </p:sldMasterIdLst>
  <p:notesMasterIdLst>
    <p:notesMasterId r:id="rId86"/>
  </p:notesMasterIdLst>
  <p:sldIdLst>
    <p:sldId id="1112" r:id="rId5"/>
    <p:sldId id="582" r:id="rId6"/>
    <p:sldId id="583" r:id="rId7"/>
    <p:sldId id="1114" r:id="rId8"/>
    <p:sldId id="1115" r:id="rId9"/>
    <p:sldId id="746" r:id="rId10"/>
    <p:sldId id="736" r:id="rId11"/>
    <p:sldId id="747" r:id="rId12"/>
    <p:sldId id="722" r:id="rId13"/>
    <p:sldId id="603" r:id="rId14"/>
    <p:sldId id="604" r:id="rId15"/>
    <p:sldId id="605" r:id="rId16"/>
    <p:sldId id="793" r:id="rId17"/>
    <p:sldId id="794" r:id="rId18"/>
    <p:sldId id="821" r:id="rId19"/>
    <p:sldId id="607" r:id="rId20"/>
    <p:sldId id="609" r:id="rId21"/>
    <p:sldId id="608" r:id="rId22"/>
    <p:sldId id="610" r:id="rId23"/>
    <p:sldId id="789" r:id="rId24"/>
    <p:sldId id="611" r:id="rId25"/>
    <p:sldId id="612" r:id="rId26"/>
    <p:sldId id="620" r:id="rId27"/>
    <p:sldId id="613" r:id="rId28"/>
    <p:sldId id="614" r:id="rId29"/>
    <p:sldId id="615" r:id="rId30"/>
    <p:sldId id="616" r:id="rId31"/>
    <p:sldId id="617" r:id="rId32"/>
    <p:sldId id="618" r:id="rId33"/>
    <p:sldId id="619" r:id="rId34"/>
    <p:sldId id="737" r:id="rId35"/>
    <p:sldId id="1113" r:id="rId36"/>
    <p:sldId id="622" r:id="rId37"/>
    <p:sldId id="699" r:id="rId38"/>
    <p:sldId id="830" r:id="rId39"/>
    <p:sldId id="721" r:id="rId40"/>
    <p:sldId id="623" r:id="rId41"/>
    <p:sldId id="621" r:id="rId42"/>
    <p:sldId id="820" r:id="rId43"/>
    <p:sldId id="823" r:id="rId44"/>
    <p:sldId id="705" r:id="rId45"/>
    <p:sldId id="707" r:id="rId46"/>
    <p:sldId id="732" r:id="rId47"/>
    <p:sldId id="733" r:id="rId48"/>
    <p:sldId id="708" r:id="rId49"/>
    <p:sldId id="748" r:id="rId50"/>
    <p:sldId id="624" r:id="rId51"/>
    <p:sldId id="625" r:id="rId52"/>
    <p:sldId id="749" r:id="rId53"/>
    <p:sldId id="725" r:id="rId54"/>
    <p:sldId id="773" r:id="rId55"/>
    <p:sldId id="774" r:id="rId56"/>
    <p:sldId id="628" r:id="rId57"/>
    <p:sldId id="629" r:id="rId58"/>
    <p:sldId id="824" r:id="rId59"/>
    <p:sldId id="826" r:id="rId60"/>
    <p:sldId id="827" r:id="rId61"/>
    <p:sldId id="828" r:id="rId62"/>
    <p:sldId id="825" r:id="rId63"/>
    <p:sldId id="712" r:id="rId64"/>
    <p:sldId id="723" r:id="rId65"/>
    <p:sldId id="633" r:id="rId66"/>
    <p:sldId id="634" r:id="rId67"/>
    <p:sldId id="635" r:id="rId68"/>
    <p:sldId id="636" r:id="rId69"/>
    <p:sldId id="637" r:id="rId70"/>
    <p:sldId id="630" r:id="rId71"/>
    <p:sldId id="709" r:id="rId72"/>
    <p:sldId id="711" r:id="rId73"/>
    <p:sldId id="713" r:id="rId74"/>
    <p:sldId id="710" r:id="rId75"/>
    <p:sldId id="727" r:id="rId76"/>
    <p:sldId id="738" r:id="rId77"/>
    <p:sldId id="740" r:id="rId78"/>
    <p:sldId id="741" r:id="rId79"/>
    <p:sldId id="742" r:id="rId80"/>
    <p:sldId id="743" r:id="rId81"/>
    <p:sldId id="744" r:id="rId82"/>
    <p:sldId id="745" r:id="rId83"/>
    <p:sldId id="739" r:id="rId84"/>
    <p:sldId id="829" r:id="rId8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DB34D35F-C478-4FBE-AFFC-773305F51D20}">
          <p14:sldIdLst>
            <p14:sldId id="1112"/>
            <p14:sldId id="582"/>
            <p14:sldId id="583"/>
            <p14:sldId id="1114"/>
          </p14:sldIdLst>
        </p14:section>
        <p14:section name="Color and Eye Anatomy" id="{904641A9-6AC4-4678-BDF5-E78D4329728A}">
          <p14:sldIdLst>
            <p14:sldId id="1115"/>
            <p14:sldId id="746"/>
            <p14:sldId id="736"/>
            <p14:sldId id="747"/>
            <p14:sldId id="722"/>
            <p14:sldId id="603"/>
            <p14:sldId id="604"/>
            <p14:sldId id="605"/>
            <p14:sldId id="793"/>
            <p14:sldId id="794"/>
            <p14:sldId id="821"/>
            <p14:sldId id="607"/>
            <p14:sldId id="609"/>
            <p14:sldId id="608"/>
            <p14:sldId id="610"/>
            <p14:sldId id="789"/>
            <p14:sldId id="611"/>
            <p14:sldId id="612"/>
            <p14:sldId id="620"/>
            <p14:sldId id="613"/>
            <p14:sldId id="614"/>
            <p14:sldId id="615"/>
            <p14:sldId id="616"/>
            <p14:sldId id="617"/>
            <p14:sldId id="618"/>
            <p14:sldId id="619"/>
            <p14:sldId id="737"/>
            <p14:sldId id="1113"/>
            <p14:sldId id="622"/>
            <p14:sldId id="699"/>
            <p14:sldId id="830"/>
            <p14:sldId id="721"/>
            <p14:sldId id="623"/>
            <p14:sldId id="621"/>
            <p14:sldId id="820"/>
            <p14:sldId id="823"/>
          </p14:sldIdLst>
        </p14:section>
        <p14:section name="What is color?" id="{FE3F923F-9863-4A87-B8F8-FA839BD2EB2E}">
          <p14:sldIdLst>
            <p14:sldId id="705"/>
            <p14:sldId id="707"/>
            <p14:sldId id="732"/>
            <p14:sldId id="733"/>
            <p14:sldId id="708"/>
          </p14:sldIdLst>
        </p14:section>
        <p14:section name="Color Cameras" id="{892FC00F-D420-4B24-8F19-A6AE7480C120}">
          <p14:sldIdLst>
            <p14:sldId id="748"/>
            <p14:sldId id="624"/>
            <p14:sldId id="625"/>
            <p14:sldId id="749"/>
            <p14:sldId id="725"/>
            <p14:sldId id="773"/>
            <p14:sldId id="774"/>
          </p14:sldIdLst>
        </p14:section>
        <p14:section name="Color spaces" id="{A83742D4-2AEB-4DAA-9C81-98B3175889B9}">
          <p14:sldIdLst>
            <p14:sldId id="628"/>
            <p14:sldId id="629"/>
            <p14:sldId id="824"/>
            <p14:sldId id="826"/>
            <p14:sldId id="827"/>
            <p14:sldId id="828"/>
            <p14:sldId id="825"/>
            <p14:sldId id="712"/>
            <p14:sldId id="723"/>
          </p14:sldIdLst>
        </p14:section>
        <p14:section name="Think-Pair-Share" id="{D9573768-D322-4876-A8E7-A0BF4E747F18}">
          <p14:sldIdLst>
            <p14:sldId id="633"/>
            <p14:sldId id="634"/>
            <p14:sldId id="635"/>
            <p14:sldId id="636"/>
            <p14:sldId id="637"/>
            <p14:sldId id="630"/>
            <p14:sldId id="709"/>
            <p14:sldId id="711"/>
            <p14:sldId id="713"/>
            <p14:sldId id="710"/>
            <p14:sldId id="727"/>
            <p14:sldId id="738"/>
            <p14:sldId id="740"/>
            <p14:sldId id="741"/>
            <p14:sldId id="742"/>
            <p14:sldId id="743"/>
            <p14:sldId id="744"/>
            <p14:sldId id="745"/>
          </p14:sldIdLst>
        </p14:section>
        <p14:section name="The Cat Experiment" id="{18849406-9881-4030-B232-9026812ED770}">
          <p14:sldIdLst>
            <p14:sldId id="739"/>
          </p14:sldIdLst>
        </p14:section>
        <p14:section name="Chicken eyes" id="{73D7B4E8-E485-41DB-9DC0-CCDCEF393DF2}">
          <p14:sldIdLst>
            <p14:sldId id="82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74417" autoAdjust="0"/>
  </p:normalViewPr>
  <p:slideViewPr>
    <p:cSldViewPr>
      <p:cViewPr varScale="1">
        <p:scale>
          <a:sx n="71" d="100"/>
          <a:sy n="71" d="100"/>
        </p:scale>
        <p:origin x="2128" y="40"/>
      </p:cViewPr>
      <p:guideLst>
        <p:guide orient="horz" pos="2160"/>
        <p:guide pos="2880"/>
      </p:guideLst>
    </p:cSldViewPr>
  </p:slideViewPr>
  <p:outlineViewPr>
    <p:cViewPr>
      <p:scale>
        <a:sx n="33" d="100"/>
        <a:sy n="33" d="100"/>
      </p:scale>
      <p:origin x="0" y="12933"/>
    </p:cViewPr>
    <p:sldLst>
      <p:sld r:id="rId1" collapse="1"/>
    </p:sldLst>
  </p:outlineViewPr>
  <p:notesTextViewPr>
    <p:cViewPr>
      <p:scale>
        <a:sx n="100" d="100"/>
        <a:sy n="100" d="100"/>
      </p:scale>
      <p:origin x="0" y="0"/>
    </p:cViewPr>
  </p:notesTextViewPr>
  <p:sorterViewPr>
    <p:cViewPr>
      <p:scale>
        <a:sx n="100" d="100"/>
        <a:sy n="100" d="100"/>
      </p:scale>
      <p:origin x="0" y="-56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ableStyles" Target="tableStyle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_rels/viewProps.xml.rels><?xml version="1.0" encoding="UTF-8" standalone="yes"?>
<Relationships xmlns="http://schemas.openxmlformats.org/package/2006/relationships"><Relationship Id="rId1"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87195DA-C8D4-4D1F-AF20-C12BB6DD0220}" type="datetimeFigureOut">
              <a:rPr lang="en-US"/>
              <a:pPr>
                <a:defRPr/>
              </a:pPr>
              <a:t>2/10/2020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EBB0408-F7D0-4348-886E-24DD55A4A6FC}" type="slidenum">
              <a:rPr lang="en-US"/>
              <a:pPr>
                <a:defRPr/>
              </a:pPr>
              <a:t>‹#›</a:t>
            </a:fld>
            <a:endParaRPr lang="en-US"/>
          </a:p>
        </p:txBody>
      </p:sp>
    </p:spTree>
    <p:extLst>
      <p:ext uri="{BB962C8B-B14F-4D97-AF65-F5344CB8AC3E}">
        <p14:creationId xmlns:p14="http://schemas.microsoft.com/office/powerpoint/2010/main" val="3516145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sciencedirect.com/topics/neuroscience/retinal-pigment-epitheliu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Tapetum_lucidum#cite_note-RFB2004Spiders-2" TargetMode="External"/><Relationship Id="rId13" Type="http://schemas.openxmlformats.org/officeDocument/2006/relationships/hyperlink" Target="https://en.wikipedia.org/wiki/Night_vision" TargetMode="External"/><Relationship Id="rId3" Type="http://schemas.openxmlformats.org/officeDocument/2006/relationships/hyperlink" Target="https://en.wikipedia.org/wiki/Help:IPA_for_English" TargetMode="External"/><Relationship Id="rId7" Type="http://schemas.openxmlformats.org/officeDocument/2006/relationships/hyperlink" Target="https://en.wikipedia.org/wiki/Vertebrate" TargetMode="External"/><Relationship Id="rId12" Type="http://schemas.openxmlformats.org/officeDocument/2006/relationships/hyperlink" Target="https://en.wikipedia.org/wiki/Photoreceptor_cell" TargetMode="External"/><Relationship Id="rId17" Type="http://schemas.openxmlformats.org/officeDocument/2006/relationships/hyperlink" Target="https://en.wikipedia.org/wiki/Deep_sea" TargetMode="External"/><Relationship Id="rId2" Type="http://schemas.openxmlformats.org/officeDocument/2006/relationships/slide" Target="../slides/slide14.xml"/><Relationship Id="rId16" Type="http://schemas.openxmlformats.org/officeDocument/2006/relationships/hyperlink" Target="https://en.wikipedia.org/wiki/Prey" TargetMode="External"/><Relationship Id="rId1" Type="http://schemas.openxmlformats.org/officeDocument/2006/relationships/notesMaster" Target="../notesMasters/notesMaster1.xml"/><Relationship Id="rId6" Type="http://schemas.openxmlformats.org/officeDocument/2006/relationships/hyperlink" Target="https://en.wikipedia.org/wiki/Eye" TargetMode="External"/><Relationship Id="rId11" Type="http://schemas.openxmlformats.org/officeDocument/2006/relationships/hyperlink" Target="https://en.wikipedia.org/wiki/Light" TargetMode="External"/><Relationship Id="rId5" Type="http://schemas.openxmlformats.org/officeDocument/2006/relationships/hyperlink" Target="https://en.wikipedia.org/wiki/Tapetum_lucidum#cite_note-1" TargetMode="External"/><Relationship Id="rId15" Type="http://schemas.openxmlformats.org/officeDocument/2006/relationships/hyperlink" Target="https://en.wikipedia.org/wiki/Carnivore" TargetMode="External"/><Relationship Id="rId10" Type="http://schemas.openxmlformats.org/officeDocument/2006/relationships/hyperlink" Target="https://en.wikipedia.org/wiki/Reflection_(physics)" TargetMode="External"/><Relationship Id="rId4" Type="http://schemas.openxmlformats.org/officeDocument/2006/relationships/hyperlink" Target="https://en.wikipedia.org/wiki/Latin" TargetMode="External"/><Relationship Id="rId9" Type="http://schemas.openxmlformats.org/officeDocument/2006/relationships/hyperlink" Target="https://en.wikipedia.org/wiki/Retina" TargetMode="External"/><Relationship Id="rId14" Type="http://schemas.openxmlformats.org/officeDocument/2006/relationships/hyperlink" Target="https://en.wikipedia.org/wiki/Nocturnality"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discovermagazine.com/2012/jul-aug/06-humans-with-super-human-vision"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n.wikipedia.org/wiki/Quantum_efficiency"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to a class with some curious content!</a:t>
            </a:r>
          </a:p>
          <a:p>
            <a:r>
              <a:rPr lang="en-US" baseline="0" dirty="0"/>
              <a:t>Today we’re going to be discussing cameras, and how light and color affect image formation.</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start us off, let’s look at these four colorful images.</a:t>
            </a:r>
          </a:p>
          <a:p>
            <a:r>
              <a:rPr lang="en-US" baseline="0" dirty="0"/>
              <a:t>Think for a minute - what can you tell me about the differences between these images?</a:t>
            </a:r>
          </a:p>
          <a:p>
            <a:endParaRPr lang="en-US" baseline="0" dirty="0"/>
          </a:p>
          <a:p>
            <a:r>
              <a:rPr lang="en-US" baseline="0" dirty="0"/>
              <a:t>http://www.belaborsodi.com/</a:t>
            </a:r>
          </a:p>
          <a:p>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2</a:t>
            </a:fld>
            <a:endParaRPr lang="en-US"/>
          </a:p>
        </p:txBody>
      </p:sp>
    </p:spTree>
    <p:extLst>
      <p:ext uri="{BB962C8B-B14F-4D97-AF65-F5344CB8AC3E}">
        <p14:creationId xmlns:p14="http://schemas.microsoft.com/office/powerpoint/2010/main" val="3230940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trick. The scene was arranged by</a:t>
            </a:r>
            <a:r>
              <a:rPr lang="en-US" baseline="0" dirty="0"/>
              <a:t> looking through the viewfinder of the camera, which, as like the image, offers a fixed perspective which makes this possible.</a:t>
            </a:r>
            <a:endParaRPr lang="en-US" dirty="0"/>
          </a:p>
          <a:p>
            <a:endParaRPr lang="en-US" dirty="0"/>
          </a:p>
          <a:p>
            <a:r>
              <a:rPr lang="en-US" dirty="0"/>
              <a:t>http://youtube.com/watch?v=oJGN6sX5Ekg</a:t>
            </a:r>
          </a:p>
          <a:p>
            <a:endParaRPr lang="en-US" dirty="0"/>
          </a:p>
          <a:p>
            <a:r>
              <a:rPr lang="en-US" dirty="0"/>
              <a:t>Later on, we’re going to </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3</a:t>
            </a:fld>
            <a:endParaRPr lang="en-US"/>
          </a:p>
        </p:txBody>
      </p:sp>
    </p:spTree>
    <p:extLst>
      <p:ext uri="{BB962C8B-B14F-4D97-AF65-F5344CB8AC3E}">
        <p14:creationId xmlns:p14="http://schemas.microsoft.com/office/powerpoint/2010/main" val="3312096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Pigmented epithelium - </a:t>
            </a:r>
            <a:r>
              <a:rPr lang="en-US" dirty="0">
                <a:hlinkClick r:id="rId3"/>
              </a:rPr>
              <a:t>https://www.sciencedirect.com/topics/neuroscience/retinal-pigment-epithelium</a:t>
            </a:r>
            <a:endParaRPr lang="en-US" dirty="0"/>
          </a:p>
          <a:p>
            <a:r>
              <a:rPr lang="en-US" dirty="0"/>
              <a:t>Performs many functions.</a:t>
            </a:r>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11</a:t>
            </a:fld>
            <a:endParaRPr lang="en-US"/>
          </a:p>
        </p:txBody>
      </p:sp>
    </p:spTree>
    <p:extLst>
      <p:ext uri="{BB962C8B-B14F-4D97-AF65-F5344CB8AC3E}">
        <p14:creationId xmlns:p14="http://schemas.microsoft.com/office/powerpoint/2010/main" val="3533356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Tapetum lucidum</a:t>
            </a: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FAE7B687-15AC-45A4-BCEC-FF91BC75BEA0}" type="slidenum">
              <a:rPr lang="en-US" altLang="en-US" sz="1200">
                <a:solidFill>
                  <a:prstClr val="black"/>
                </a:solidFill>
              </a:rPr>
              <a:pPr/>
              <a:t>12</a:t>
            </a:fld>
            <a:endParaRPr lang="en-US" altLang="en-US" sz="1200">
              <a:solidFill>
                <a:prstClr val="black"/>
              </a:solidFill>
            </a:endParaRPr>
          </a:p>
        </p:txBody>
      </p:sp>
    </p:spTree>
    <p:extLst>
      <p:ext uri="{BB962C8B-B14F-4D97-AF65-F5344CB8AC3E}">
        <p14:creationId xmlns:p14="http://schemas.microsoft.com/office/powerpoint/2010/main" val="3422803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and you can see them!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249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Animals with </a:t>
            </a:r>
            <a:r>
              <a:rPr lang="en-US" altLang="en-US" dirty="0" err="1">
                <a:latin typeface="Arial" panose="020B0604020202020204" pitchFamily="34" charset="0"/>
                <a:cs typeface="Arial" panose="020B0604020202020204" pitchFamily="34" charset="0"/>
              </a:rPr>
              <a:t>Tapetum</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Lucidum</a:t>
            </a:r>
            <a:r>
              <a:rPr lang="en-US" altLang="en-US" dirty="0">
                <a:latin typeface="Arial" panose="020B0604020202020204" pitchFamily="34" charset="0"/>
                <a:cs typeface="Arial" panose="020B0604020202020204" pitchFamily="34" charset="0"/>
              </a:rPr>
              <a:t> also have RPE, just not in the same part of the eye.</a:t>
            </a:r>
          </a:p>
          <a:p>
            <a:endParaRPr lang="en-US" altLang="en-US" dirty="0">
              <a:latin typeface="Arial" panose="020B0604020202020204" pitchFamily="34" charset="0"/>
              <a:cs typeface="Arial" panose="020B0604020202020204" pitchFamily="34" charset="0"/>
            </a:endParaRPr>
          </a:p>
          <a:p>
            <a:r>
              <a:rPr lang="en-US" dirty="0">
                <a:effectLst/>
              </a:rPr>
              <a:t>The </a:t>
            </a:r>
            <a:r>
              <a:rPr lang="en-US" b="1" i="1" dirty="0" err="1">
                <a:effectLst/>
              </a:rPr>
              <a:t>tapetum</a:t>
            </a:r>
            <a:r>
              <a:rPr lang="en-US" b="1" i="1" dirty="0">
                <a:effectLst/>
              </a:rPr>
              <a:t> </a:t>
            </a:r>
            <a:r>
              <a:rPr lang="en-US" b="1" i="1" dirty="0" err="1">
                <a:effectLst/>
              </a:rPr>
              <a:t>lucidum</a:t>
            </a:r>
            <a:r>
              <a:rPr lang="en-US" dirty="0">
                <a:effectLst/>
              </a:rPr>
              <a:t> </a:t>
            </a:r>
            <a:r>
              <a:rPr lang="en-US" dirty="0">
                <a:effectLst/>
                <a:hlinkClick r:id="rId3" tooltip="Help:IPA for English"/>
              </a:rPr>
              <a:t>/</a:t>
            </a:r>
            <a:r>
              <a:rPr lang="en-US" dirty="0" err="1">
                <a:effectLst/>
                <a:hlinkClick r:id="rId3" tooltip="Help:IPA for English"/>
              </a:rPr>
              <a:t>təˈpiːtəm</a:t>
            </a:r>
            <a:r>
              <a:rPr lang="en-US" dirty="0">
                <a:effectLst/>
                <a:hlinkClick r:id="rId3" tooltip="Help:IPA for English"/>
              </a:rPr>
              <a:t>/</a:t>
            </a:r>
            <a:r>
              <a:rPr lang="en-US" dirty="0">
                <a:effectLst/>
              </a:rPr>
              <a:t> (</a:t>
            </a:r>
            <a:r>
              <a:rPr lang="en-US" dirty="0">
                <a:effectLst/>
                <a:hlinkClick r:id="rId4" tooltip="Latin"/>
              </a:rPr>
              <a:t>Latin</a:t>
            </a:r>
            <a:r>
              <a:rPr lang="en-US" dirty="0">
                <a:effectLst/>
              </a:rPr>
              <a:t>: "bright tapestry; coverlet", plural </a:t>
            </a:r>
            <a:r>
              <a:rPr lang="en-US" b="1" i="1" dirty="0" err="1">
                <a:effectLst/>
              </a:rPr>
              <a:t>tapeta</a:t>
            </a:r>
            <a:r>
              <a:rPr lang="en-US" b="1" i="1" dirty="0">
                <a:effectLst/>
              </a:rPr>
              <a:t> </a:t>
            </a:r>
            <a:r>
              <a:rPr lang="en-US" b="1" i="1" dirty="0" err="1">
                <a:effectLst/>
              </a:rPr>
              <a:t>lucida</a:t>
            </a:r>
            <a:r>
              <a:rPr lang="en-US" dirty="0">
                <a:effectLst/>
              </a:rPr>
              <a:t>)</a:t>
            </a:r>
            <a:r>
              <a:rPr lang="en-US" baseline="30000" dirty="0">
                <a:effectLst/>
                <a:hlinkClick r:id="rId5"/>
              </a:rPr>
              <a:t>[1]</a:t>
            </a:r>
            <a:r>
              <a:rPr lang="en-US" dirty="0">
                <a:effectLst/>
              </a:rPr>
              <a:t> is a layer of tissue in the </a:t>
            </a:r>
            <a:r>
              <a:rPr lang="en-US" dirty="0">
                <a:effectLst/>
                <a:hlinkClick r:id="rId6" tooltip="Eye"/>
              </a:rPr>
              <a:t>eye</a:t>
            </a:r>
            <a:r>
              <a:rPr lang="en-US" dirty="0">
                <a:effectLst/>
              </a:rPr>
              <a:t> of many </a:t>
            </a:r>
            <a:r>
              <a:rPr lang="en-US" dirty="0">
                <a:effectLst/>
                <a:hlinkClick r:id="rId7" tooltip="Vertebrate"/>
              </a:rPr>
              <a:t>vertebrates</a:t>
            </a:r>
            <a:r>
              <a:rPr lang="en-US" dirty="0">
                <a:effectLst/>
              </a:rPr>
              <a:t>.</a:t>
            </a:r>
            <a:r>
              <a:rPr lang="en-US" baseline="30000" dirty="0">
                <a:effectLst/>
                <a:hlinkClick r:id="rId8"/>
              </a:rPr>
              <a:t>[2]</a:t>
            </a:r>
            <a:r>
              <a:rPr lang="en-US" dirty="0">
                <a:effectLst/>
              </a:rPr>
              <a:t> Lying immediately behind the </a:t>
            </a:r>
            <a:r>
              <a:rPr lang="en-US" dirty="0">
                <a:effectLst/>
                <a:hlinkClick r:id="rId9" tooltip="Retina"/>
              </a:rPr>
              <a:t>retina</a:t>
            </a:r>
            <a:r>
              <a:rPr lang="en-US" dirty="0">
                <a:effectLst/>
              </a:rPr>
              <a:t>, it </a:t>
            </a:r>
            <a:r>
              <a:rPr lang="en-US" dirty="0">
                <a:effectLst/>
                <a:hlinkClick r:id="rId10" tooltip="Reflection (physics)"/>
              </a:rPr>
              <a:t>reflects</a:t>
            </a:r>
            <a:r>
              <a:rPr lang="en-US" dirty="0">
                <a:effectLst/>
              </a:rPr>
              <a:t> visible </a:t>
            </a:r>
            <a:r>
              <a:rPr lang="en-US" dirty="0">
                <a:effectLst/>
                <a:hlinkClick r:id="rId11" tooltip="Light"/>
              </a:rPr>
              <a:t>light</a:t>
            </a:r>
            <a:r>
              <a:rPr lang="en-US" dirty="0">
                <a:effectLst/>
              </a:rPr>
              <a:t> back through the retina, increasing the light available to the </a:t>
            </a:r>
            <a:r>
              <a:rPr lang="en-US" dirty="0">
                <a:effectLst/>
                <a:hlinkClick r:id="rId12" tooltip="Photoreceptor cell"/>
              </a:rPr>
              <a:t>photoreceptors</a:t>
            </a:r>
            <a:r>
              <a:rPr lang="en-US" dirty="0">
                <a:effectLst/>
              </a:rPr>
              <a:t>, though blurring the initial image of the light on focus. The </a:t>
            </a:r>
            <a:r>
              <a:rPr lang="en-US" i="1" dirty="0" err="1">
                <a:effectLst/>
              </a:rPr>
              <a:t>tapetum</a:t>
            </a:r>
            <a:r>
              <a:rPr lang="en-US" i="1" dirty="0">
                <a:effectLst/>
              </a:rPr>
              <a:t> </a:t>
            </a:r>
            <a:r>
              <a:rPr lang="en-US" i="1" dirty="0" err="1">
                <a:effectLst/>
              </a:rPr>
              <a:t>lucidum</a:t>
            </a:r>
            <a:r>
              <a:rPr lang="en-US" dirty="0">
                <a:effectLst/>
              </a:rPr>
              <a:t> contributes to the superior </a:t>
            </a:r>
            <a:r>
              <a:rPr lang="en-US" dirty="0">
                <a:effectLst/>
                <a:hlinkClick r:id="rId13" tooltip="Night vision"/>
              </a:rPr>
              <a:t>night vision</a:t>
            </a:r>
            <a:r>
              <a:rPr lang="en-US" dirty="0">
                <a:effectLst/>
              </a:rPr>
              <a:t> of some animals. Many of these animals are </a:t>
            </a:r>
            <a:r>
              <a:rPr lang="en-US" dirty="0">
                <a:effectLst/>
                <a:hlinkClick r:id="rId14" tooltip="Nocturnality"/>
              </a:rPr>
              <a:t>nocturnal</a:t>
            </a:r>
            <a:r>
              <a:rPr lang="en-US" dirty="0">
                <a:effectLst/>
              </a:rPr>
              <a:t>, especially </a:t>
            </a:r>
            <a:r>
              <a:rPr lang="en-US" dirty="0">
                <a:effectLst/>
                <a:hlinkClick r:id="rId15" tooltip="Carnivore"/>
              </a:rPr>
              <a:t>carnivores</a:t>
            </a:r>
            <a:r>
              <a:rPr lang="en-US" dirty="0">
                <a:effectLst/>
              </a:rPr>
              <a:t> that hunt their </a:t>
            </a:r>
            <a:r>
              <a:rPr lang="en-US" dirty="0">
                <a:effectLst/>
                <a:hlinkClick r:id="rId16" tooltip="Prey"/>
              </a:rPr>
              <a:t>prey</a:t>
            </a:r>
            <a:r>
              <a:rPr lang="en-US" dirty="0">
                <a:effectLst/>
              </a:rPr>
              <a:t> at night, while others are </a:t>
            </a:r>
            <a:r>
              <a:rPr lang="en-US" dirty="0">
                <a:effectLst/>
                <a:hlinkClick r:id="rId17" tooltip="Deep sea"/>
              </a:rPr>
              <a:t>deep sea</a:t>
            </a:r>
            <a:r>
              <a:rPr lang="en-US" dirty="0">
                <a:effectLst/>
              </a:rPr>
              <a:t> animals.</a:t>
            </a:r>
            <a:endParaRPr lang="en-US" altLang="en-US" dirty="0">
              <a:latin typeface="Arial" panose="020B0604020202020204" pitchFamily="34" charset="0"/>
              <a:cs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auto" latinLnBrk="0" hangingPunct="1">
              <a:lnSpc>
                <a:spcPct val="100000"/>
              </a:lnSpc>
              <a:spcBef>
                <a:spcPts val="0"/>
              </a:spcBef>
              <a:spcAft>
                <a:spcPts val="0"/>
              </a:spcAft>
              <a:buClrTx/>
              <a:buSzTx/>
              <a:buFontTx/>
              <a:buNone/>
              <a:tabLst/>
              <a:defRPr/>
            </a:pPr>
            <a:fld id="{5019DD66-4D31-41D9-8A6C-1383686514DF}"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2839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on the right is a photo of a tapetum lucidum from a cow.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38BD8E-BE5C-4AAE-A1A3-BC3425065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549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2EAF3532-D9B4-4B98-AEB4-9C6F5686FB78}" type="slidenum">
              <a:rPr lang="en-US" altLang="en-US" sz="1200">
                <a:solidFill>
                  <a:prstClr val="black"/>
                </a:solidFill>
              </a:rPr>
              <a:pPr/>
              <a:t>17</a:t>
            </a:fld>
            <a:endParaRPr lang="en-US" altLang="en-US" sz="1200">
              <a:solidFill>
                <a:prstClr val="black"/>
              </a:solidFill>
            </a:endParaRPr>
          </a:p>
        </p:txBody>
      </p:sp>
    </p:spTree>
    <p:extLst>
      <p:ext uri="{BB962C8B-B14F-4D97-AF65-F5344CB8AC3E}">
        <p14:creationId xmlns:p14="http://schemas.microsoft.com/office/powerpoint/2010/main" val="148744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Motivation for HDR -&gt; show range of intensity</a:t>
            </a:r>
            <a:r>
              <a:rPr lang="en-US" baseline="0" dirty="0"/>
              <a:t> that an 8-bit image can capture.</a:t>
            </a:r>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18</a:t>
            </a:fld>
            <a:endParaRPr lang="en-US"/>
          </a:p>
        </p:txBody>
      </p:sp>
    </p:spTree>
    <p:extLst>
      <p:ext uri="{BB962C8B-B14F-4D97-AF65-F5344CB8AC3E}">
        <p14:creationId xmlns:p14="http://schemas.microsoft.com/office/powerpoint/2010/main" val="3209728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https://extellireader.wordpress.com/2009/03/03/aliasing-in-sensory-and-neurobiological-systems/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22C06E-DC81-4D9D-A4CC-17F7ABDFAE3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8841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B822903A-7AE4-428F-B6AD-4DA8D70035EB}" type="slidenum">
              <a:rPr lang="en-US" altLang="en-US" sz="1200">
                <a:solidFill>
                  <a:prstClr val="black"/>
                </a:solidFill>
              </a:rPr>
              <a:pPr/>
              <a:t>21</a:t>
            </a:fld>
            <a:endParaRPr lang="en-US" altLang="en-US" sz="1200">
              <a:solidFill>
                <a:prstClr val="black"/>
              </a:solidFill>
            </a:endParaRPr>
          </a:p>
        </p:txBody>
      </p:sp>
      <p:sp>
        <p:nvSpPr>
          <p:cNvPr id="67587"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pPr eaLnBrk="1" hangingPunct="1">
              <a:spcBef>
                <a:spcPct val="0"/>
              </a:spcBef>
              <a:defRPr/>
            </a:pPr>
            <a:r>
              <a:rPr lang="en-US">
                <a:sym typeface="Symbol" pitchFamily="18" charset="2"/>
              </a:rPr>
              <a:t>  </a:t>
            </a:r>
            <a:r>
              <a:rPr lang="en-US">
                <a:solidFill>
                  <a:schemeClr val="tx2"/>
                </a:solidFill>
                <a:effectLst>
                  <a:outerShdw blurRad="38100" dist="38100" dir="2700000" algn="tl">
                    <a:srgbClr val="C0C0C0"/>
                  </a:outerShdw>
                </a:effectLst>
                <a:sym typeface="Symbol" pitchFamily="18" charset="2"/>
              </a:rPr>
              <a:t>At least 3 spectral bands required (e.g. R,G,B)</a:t>
            </a:r>
            <a:r>
              <a:rPr lang="en-US">
                <a:sym typeface="Symbol" pitchFamily="18" charset="2"/>
              </a:rPr>
              <a:t> </a:t>
            </a:r>
          </a:p>
        </p:txBody>
      </p:sp>
    </p:spTree>
    <p:extLst>
      <p:ext uri="{BB962C8B-B14F-4D97-AF65-F5344CB8AC3E}">
        <p14:creationId xmlns:p14="http://schemas.microsoft.com/office/powerpoint/2010/main" val="1015540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Because that’s where the Sun’s peak radiation was</a:t>
            </a:r>
          </a:p>
          <a:p>
            <a:r>
              <a:rPr lang="en-US" altLang="en-US">
                <a:latin typeface="Arial" panose="020B0604020202020204" pitchFamily="34" charset="0"/>
                <a:cs typeface="Arial" panose="020B0604020202020204" pitchFamily="34" charset="0"/>
              </a:rPr>
              <a:t>Because the atmosphere is fairly transparent in that range</a:t>
            </a:r>
          </a:p>
          <a:p>
            <a:r>
              <a:rPr lang="en-US" altLang="en-US">
                <a:latin typeface="Arial" panose="020B0604020202020204" pitchFamily="34" charset="0"/>
                <a:cs typeface="Arial" panose="020B0604020202020204" pitchFamily="34" charset="0"/>
              </a:rPr>
              <a:t>Because biology has many important markers in that range (but that’s because of the previous two reasons)</a:t>
            </a: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3096FCAE-7EBA-4381-8606-9C83EA7AAC2B}" type="slidenum">
              <a:rPr lang="en-US" altLang="en-US" sz="1200">
                <a:solidFill>
                  <a:prstClr val="black"/>
                </a:solidFill>
              </a:rPr>
              <a:pPr/>
              <a:t>22</a:t>
            </a:fld>
            <a:endParaRPr lang="en-US" altLang="en-US" sz="1200">
              <a:solidFill>
                <a:prstClr val="black"/>
              </a:solidFill>
            </a:endParaRPr>
          </a:p>
        </p:txBody>
      </p:sp>
    </p:spTree>
    <p:extLst>
      <p:ext uri="{BB962C8B-B14F-4D97-AF65-F5344CB8AC3E}">
        <p14:creationId xmlns:p14="http://schemas.microsoft.com/office/powerpoint/2010/main" val="4058212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B822903A-7AE4-428F-B6AD-4DA8D70035EB}" type="slidenum">
              <a:rPr lang="en-US" altLang="en-US" sz="1200">
                <a:solidFill>
                  <a:prstClr val="black"/>
                </a:solidFill>
              </a:rPr>
              <a:pPr/>
              <a:t>32</a:t>
            </a:fld>
            <a:endParaRPr lang="en-US" altLang="en-US" sz="1200">
              <a:solidFill>
                <a:prstClr val="black"/>
              </a:solidFill>
            </a:endParaRPr>
          </a:p>
        </p:txBody>
      </p:sp>
      <p:sp>
        <p:nvSpPr>
          <p:cNvPr id="67587"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pPr eaLnBrk="1" hangingPunct="1">
              <a:spcBef>
                <a:spcPct val="0"/>
              </a:spcBef>
              <a:defRPr/>
            </a:pPr>
            <a:r>
              <a:rPr lang="en-US">
                <a:sym typeface="Symbol" pitchFamily="18" charset="2"/>
              </a:rPr>
              <a:t>  </a:t>
            </a:r>
            <a:r>
              <a:rPr lang="en-US">
                <a:solidFill>
                  <a:schemeClr val="tx2"/>
                </a:solidFill>
                <a:effectLst>
                  <a:outerShdw blurRad="38100" dist="38100" dir="2700000" algn="tl">
                    <a:srgbClr val="C0C0C0"/>
                  </a:outerShdw>
                </a:effectLst>
                <a:sym typeface="Symbol" pitchFamily="18" charset="2"/>
              </a:rPr>
              <a:t>At least 3 spectral bands required (e.g. R,G,B)</a:t>
            </a:r>
            <a:r>
              <a:rPr lang="en-US">
                <a:sym typeface="Symbol" pitchFamily="18" charset="2"/>
              </a:rPr>
              <a:t> </a:t>
            </a:r>
          </a:p>
        </p:txBody>
      </p:sp>
    </p:spTree>
    <p:extLst>
      <p:ext uri="{BB962C8B-B14F-4D97-AF65-F5344CB8AC3E}">
        <p14:creationId xmlns:p14="http://schemas.microsoft.com/office/powerpoint/2010/main" val="1601367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http://www.sciencealert.com/scientists-have-found-a-woman-whose-eyes-have-a-whole-new-type-of-colour-receptor</a:t>
            </a:r>
          </a:p>
          <a:p>
            <a:endParaRPr lang="en-US" dirty="0"/>
          </a:p>
          <a:p>
            <a:r>
              <a:rPr lang="en-US" dirty="0">
                <a:effectLst/>
              </a:rPr>
              <a:t>Assuming that </a:t>
            </a:r>
            <a:r>
              <a:rPr lang="en-US" dirty="0" err="1">
                <a:effectLst/>
              </a:rPr>
              <a:t>colour</a:t>
            </a:r>
            <a:r>
              <a:rPr lang="en-US" dirty="0">
                <a:effectLst/>
              </a:rPr>
              <a:t> blind men pass this fourth cone cell onto their daughters, </a:t>
            </a:r>
            <a:r>
              <a:rPr lang="en-US" dirty="0" err="1">
                <a:effectLst/>
              </a:rPr>
              <a:t>Mollon</a:t>
            </a:r>
            <a:r>
              <a:rPr lang="en-US" dirty="0">
                <a:effectLst/>
              </a:rPr>
              <a:t> estimated that around </a:t>
            </a:r>
            <a:r>
              <a:rPr lang="en-US" dirty="0">
                <a:effectLst/>
                <a:hlinkClick r:id="rId3"/>
              </a:rPr>
              <a:t>12 percent of the female population</a:t>
            </a:r>
            <a:r>
              <a:rPr lang="en-US" dirty="0">
                <a:effectLst/>
              </a:rPr>
              <a:t> should be </a:t>
            </a:r>
            <a:r>
              <a:rPr lang="en-US" dirty="0" err="1">
                <a:effectLst/>
              </a:rPr>
              <a:t>tetrachromats</a:t>
            </a:r>
            <a:r>
              <a:rPr lang="en-US" dirty="0">
                <a:effectLst/>
              </a:rPr>
              <a:t>. </a:t>
            </a:r>
          </a:p>
          <a:p>
            <a:endParaRPr lang="en-US" dirty="0">
              <a:effectLst/>
            </a:endParaRPr>
          </a:p>
          <a:p>
            <a:r>
              <a:rPr lang="en-US" dirty="0">
                <a:effectLst/>
              </a:rPr>
              <a:t>But all of his tests showed that these women could only perceive the same </a:t>
            </a:r>
            <a:r>
              <a:rPr lang="en-US" dirty="0" err="1">
                <a:effectLst/>
              </a:rPr>
              <a:t>colours</a:t>
            </a:r>
            <a:r>
              <a:rPr lang="en-US" dirty="0">
                <a:effectLst/>
              </a:rPr>
              <a:t> as the rest of us - which meant only three of their cone cell types were working, so they weren't true </a:t>
            </a:r>
            <a:r>
              <a:rPr lang="en-US" dirty="0" err="1">
                <a:effectLst/>
              </a:rPr>
              <a:t>tetrachromats</a:t>
            </a:r>
            <a:r>
              <a:rPr lang="en-US" dirty="0">
                <a:effectLst/>
              </a:rPr>
              <a:t>.</a:t>
            </a:r>
          </a:p>
          <a:p>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33</a:t>
            </a:fld>
            <a:endParaRPr lang="en-US"/>
          </a:p>
        </p:txBody>
      </p:sp>
    </p:spTree>
    <p:extLst>
      <p:ext uri="{BB962C8B-B14F-4D97-AF65-F5344CB8AC3E}">
        <p14:creationId xmlns:p14="http://schemas.microsoft.com/office/powerpoint/2010/main" val="367508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color exist?</a:t>
            </a:r>
          </a:p>
          <a:p>
            <a:endParaRPr lang="en-US" dirty="0"/>
          </a:p>
          <a:p>
            <a:r>
              <a:rPr lang="en-US" dirty="0"/>
              <a:t>http://www.askamathematician.com/2012/06/q-do-colors-exist/</a:t>
            </a:r>
          </a:p>
          <a:p>
            <a:endParaRPr lang="en-US" dirty="0"/>
          </a:p>
          <a:p>
            <a:r>
              <a:rPr lang="en-US" dirty="0"/>
              <a:t>http://www.radiolab.org/story/211178-rip-rainbow/</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34</a:t>
            </a:fld>
            <a:endParaRPr lang="en-US"/>
          </a:p>
        </p:txBody>
      </p:sp>
    </p:spTree>
    <p:extLst>
      <p:ext uri="{BB962C8B-B14F-4D97-AF65-F5344CB8AC3E}">
        <p14:creationId xmlns:p14="http://schemas.microsoft.com/office/powerpoint/2010/main" val="2734395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35</a:t>
            </a:fld>
            <a:endParaRPr lang="en-US"/>
          </a:p>
        </p:txBody>
      </p:sp>
    </p:spTree>
    <p:extLst>
      <p:ext uri="{BB962C8B-B14F-4D97-AF65-F5344CB8AC3E}">
        <p14:creationId xmlns:p14="http://schemas.microsoft.com/office/powerpoint/2010/main" val="1209347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Does color exist?</a:t>
            </a:r>
          </a:p>
          <a:p>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36</a:t>
            </a:fld>
            <a:endParaRPr lang="en-US"/>
          </a:p>
        </p:txBody>
      </p:sp>
    </p:spTree>
    <p:extLst>
      <p:ext uri="{BB962C8B-B14F-4D97-AF65-F5344CB8AC3E}">
        <p14:creationId xmlns:p14="http://schemas.microsoft.com/office/powerpoint/2010/main" val="1085297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Metamerism can be illuminant based or observer based. Color blindness produced well known instances of metamerism.</a:t>
            </a: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4590F7B6-BDBA-488C-A132-3661A1A7BF31}" type="slidenum">
              <a:rPr lang="en-US" altLang="en-US" sz="1200">
                <a:solidFill>
                  <a:prstClr val="black"/>
                </a:solidFill>
              </a:rPr>
              <a:pPr/>
              <a:t>37</a:t>
            </a:fld>
            <a:endParaRPr lang="en-US" altLang="en-US" sz="1200">
              <a:solidFill>
                <a:prstClr val="black"/>
              </a:solidFill>
            </a:endParaRPr>
          </a:p>
        </p:txBody>
      </p:sp>
    </p:spTree>
    <p:extLst>
      <p:ext uri="{BB962C8B-B14F-4D97-AF65-F5344CB8AC3E}">
        <p14:creationId xmlns:p14="http://schemas.microsoft.com/office/powerpoint/2010/main" val="414071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By staring at a "fatigue template" for 20-60 seconds, then switching to a neutral target, it is possible to view "impossible" colors.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38BD8E-BE5C-4AAE-A1A3-BC3425065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218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human eye's red-to-green and blue-to-yellow values of each one-wavelength visible color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38BD8E-BE5C-4AAE-A1A3-BC3425065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303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Does color exist?</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41</a:t>
            </a:fld>
            <a:endParaRPr lang="en-US"/>
          </a:p>
        </p:txBody>
      </p:sp>
    </p:spTree>
    <p:extLst>
      <p:ext uri="{BB962C8B-B14F-4D97-AF65-F5344CB8AC3E}">
        <p14:creationId xmlns:p14="http://schemas.microsoft.com/office/powerpoint/2010/main" val="380262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Norvig</a:t>
            </a:r>
            <a:r>
              <a:rPr lang="en-US" dirty="0"/>
              <a:t> – director</a:t>
            </a:r>
            <a:r>
              <a:rPr lang="en-US" baseline="0" dirty="0"/>
              <a:t> of research at Google; Brown alumnus (applied math)</a:t>
            </a:r>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45</a:t>
            </a:fld>
            <a:endParaRPr lang="en-US"/>
          </a:p>
        </p:txBody>
      </p:sp>
    </p:spTree>
    <p:extLst>
      <p:ext uri="{BB962C8B-B14F-4D97-AF65-F5344CB8AC3E}">
        <p14:creationId xmlns:p14="http://schemas.microsoft.com/office/powerpoint/2010/main" val="1265045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4F1A0F1-1702-4B53-9939-5B7E36FCE7A5}"/>
              </a:ext>
            </a:extLst>
          </p:cNvPr>
          <p:cNvSpPr>
            <a:spLocks noGrp="1"/>
          </p:cNvSpPr>
          <p:nvPr>
            <p:ph type="body" idx="1"/>
          </p:nvPr>
        </p:nvSpPr>
        <p:spPr/>
        <p:txBody>
          <a:bodyPr/>
          <a:lstStyle/>
          <a:p>
            <a:r>
              <a:rPr lang="en-US" dirty="0"/>
              <a:t>https://www.edmundoptics.eu/resources/application-notes/imaging/understanding-camera-sensors-for-machine-vision-applications/</a:t>
            </a:r>
          </a:p>
          <a:p>
            <a:r>
              <a:rPr lang="en-US" dirty="0"/>
              <a:t>https://www.adamwilt.com/TechDiffs/CCDColor.html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https://www.quora.com/Why-is-there-a-significant-difference-between-image-sensors-and-human-eyes-Spectral-response</a:t>
            </a:r>
          </a:p>
          <a:p>
            <a:endParaRPr lang="en-US" dirty="0"/>
          </a:p>
          <a:p>
            <a:r>
              <a:rPr lang="en-US" dirty="0"/>
              <a:t>http://www.maxmax.com/ndvi_camera_technical.htm</a:t>
            </a:r>
          </a:p>
          <a:p>
            <a:r>
              <a:rPr lang="en-US" dirty="0"/>
              <a:t>http://www.maxmax.com/faq/camera-tech/spectral-response</a:t>
            </a:r>
          </a:p>
          <a:p>
            <a:endParaRPr lang="en-US" dirty="0"/>
          </a:p>
          <a:p>
            <a:r>
              <a:rPr lang="en-US" dirty="0"/>
              <a:t>NOTE</a:t>
            </a:r>
            <a:r>
              <a:rPr lang="en-US" baseline="0" dirty="0"/>
              <a:t> the</a:t>
            </a:r>
            <a:r>
              <a:rPr lang="en-US" dirty="0"/>
              <a:t> strong response into long wavelengths (near IR)</a:t>
            </a:r>
            <a:r>
              <a:rPr lang="en-US" baseline="0" dirty="0"/>
              <a:t>. Many camera sensors can see into infrared range, but the lens system includes an IR low-pass filter which blocks incoming IR light.</a:t>
            </a:r>
          </a:p>
          <a:p>
            <a:endParaRPr lang="en-US" baseline="0" dirty="0"/>
          </a:p>
          <a:p>
            <a:r>
              <a:rPr lang="en-US" baseline="0" dirty="0"/>
              <a:t>What is quantum efficiency?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Literally “the percentage of photons hitting the device's photoreactive surface that produce charge carriers. It is measured in electrons per photon or amps per watt.” </a:t>
            </a:r>
            <a:r>
              <a:rPr lang="en-US" dirty="0">
                <a:hlinkClick r:id="rId3"/>
              </a:rPr>
              <a:t>https://en.wikipedia.org/wiki/Quantum_efficiency</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50</a:t>
            </a:fld>
            <a:endParaRPr lang="en-US"/>
          </a:p>
        </p:txBody>
      </p:sp>
    </p:spTree>
    <p:extLst>
      <p:ext uri="{BB962C8B-B14F-4D97-AF65-F5344CB8AC3E}">
        <p14:creationId xmlns:p14="http://schemas.microsoft.com/office/powerpoint/2010/main" val="2593952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gamut is for a given (arbitrary) luminance, the Y of CIE XYZ, as it only represents color and not brightness/intensity or saturation.</a:t>
            </a:r>
          </a:p>
          <a:p>
            <a:endParaRPr lang="en-US" dirty="0"/>
          </a:p>
          <a:p>
            <a:r>
              <a:rPr lang="en-US" dirty="0"/>
              <a:t>NOTICE how much of the visible spectrum is not represented by CIE-RGB!!</a:t>
            </a:r>
          </a:p>
          <a:p>
            <a:endParaRPr lang="en-US" dirty="0"/>
          </a:p>
          <a:p>
            <a:r>
              <a:rPr lang="en-US" dirty="0"/>
              <a:t>Dot in middle is D65 white point  (what is D65? A ‘color temperature’, e.g., a color which is said to be white.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38BD8E-BE5C-4AAE-A1A3-BC3425065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715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was XYZ measured?</a:t>
            </a:r>
          </a:p>
          <a:p>
            <a:r>
              <a:rPr lang="en-US" dirty="0"/>
              <a:t>“</a:t>
            </a:r>
            <a:r>
              <a:rPr lang="en-US" sz="1200" b="0" i="0" u="none" strike="noStrike" kern="1200" dirty="0">
                <a:solidFill>
                  <a:schemeClr val="tx1"/>
                </a:solidFill>
                <a:effectLst/>
                <a:latin typeface="+mn-lt"/>
                <a:ea typeface="+mn-ea"/>
                <a:cs typeface="+mn-cs"/>
              </a:rPr>
              <a:t>The observer would alter the brightness of each of the three primary beams until a match to the test color was observed. Not all test colors could be matched using this technique. When this was the case, a variable amount of one of the primaries could be added to the test color, and a match with the remaining two primaries was carried out with the variable color spot. For these cases, the amount of the primary added to the test color was considered to be a negative value. In this way, the entire range of human color perception could be covered. When the test colors were monochromatic, a plot could be made of the amount of each primary used as a function of the wavelength of the test color. These three functions are called the </a:t>
            </a:r>
            <a:r>
              <a:rPr lang="en-US" sz="1200" b="0" i="1" u="none" strike="noStrike" kern="1200" dirty="0">
                <a:solidFill>
                  <a:schemeClr val="tx1"/>
                </a:solidFill>
                <a:effectLst/>
                <a:latin typeface="+mn-lt"/>
                <a:ea typeface="+mn-ea"/>
                <a:cs typeface="+mn-cs"/>
              </a:rPr>
              <a:t>color matching functions</a:t>
            </a:r>
            <a:r>
              <a:rPr lang="en-US" sz="1200" b="0" i="0" u="none" strike="noStrike" kern="1200" dirty="0">
                <a:solidFill>
                  <a:schemeClr val="tx1"/>
                </a:solidFill>
                <a:effectLst/>
                <a:latin typeface="+mn-lt"/>
                <a:ea typeface="+mn-ea"/>
                <a:cs typeface="+mn-cs"/>
              </a:rPr>
              <a:t> for that particular experiment. “</a:t>
            </a:r>
            <a:endParaRPr lang="en-US" dirty="0"/>
          </a:p>
          <a:p>
            <a:endParaRPr lang="en-US" dirty="0"/>
          </a:p>
          <a:p>
            <a:r>
              <a:rPr lang="en-US" dirty="0"/>
              <a:t>[Wikipedia]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38BD8E-BE5C-4AAE-A1A3-BC3425065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104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38BD8E-BE5C-4AAE-A1A3-BC3425065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673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https://arcsecond.wordpress.com/2008/10/06/calculoergosum/</a:t>
            </a:r>
          </a:p>
          <a:p>
            <a:endParaRPr lang="en-US" dirty="0"/>
          </a:p>
          <a:p>
            <a:r>
              <a:rPr lang="en-US" dirty="0"/>
              <a:t>Has</a:t>
            </a:r>
            <a:r>
              <a:rPr lang="en-US" baseline="0" dirty="0"/>
              <a:t> certain properties of vector spaces, e.g., we can make a new basis from a different set of colors, like cyan, magenta, and yellow for instance.</a:t>
            </a:r>
          </a:p>
          <a:p>
            <a:r>
              <a:rPr lang="en-US" baseline="0" dirty="0"/>
              <a:t>But, it’s clamped at 1, and it doesn’t have negative values.</a:t>
            </a:r>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60</a:t>
            </a:fld>
            <a:endParaRPr lang="en-US"/>
          </a:p>
        </p:txBody>
      </p:sp>
    </p:spTree>
    <p:extLst>
      <p:ext uri="{BB962C8B-B14F-4D97-AF65-F5344CB8AC3E}">
        <p14:creationId xmlns:p14="http://schemas.microsoft.com/office/powerpoint/2010/main" val="778341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62</a:t>
            </a:fld>
            <a:endParaRPr lang="en-US"/>
          </a:p>
        </p:txBody>
      </p:sp>
    </p:spTree>
    <p:extLst>
      <p:ext uri="{BB962C8B-B14F-4D97-AF65-F5344CB8AC3E}">
        <p14:creationId xmlns:p14="http://schemas.microsoft.com/office/powerpoint/2010/main" val="975158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colorimetric difference between a given color in a television picture and a standard color of equal luminance.</a:t>
            </a:r>
            <a:endParaRPr lang="en-US" dirty="0"/>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68</a:t>
            </a:fld>
            <a:endParaRPr lang="en-US"/>
          </a:p>
        </p:txBody>
      </p:sp>
    </p:spTree>
    <p:extLst>
      <p:ext uri="{BB962C8B-B14F-4D97-AF65-F5344CB8AC3E}">
        <p14:creationId xmlns:p14="http://schemas.microsoft.com/office/powerpoint/2010/main" val="41431205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http://users.wfu.edu/matthews/misc/jpg_vs_gif/JpgCompTest/</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69</a:t>
            </a:fld>
            <a:endParaRPr lang="en-US"/>
          </a:p>
        </p:txBody>
      </p:sp>
    </p:spTree>
    <p:extLst>
      <p:ext uri="{BB962C8B-B14F-4D97-AF65-F5344CB8AC3E}">
        <p14:creationId xmlns:p14="http://schemas.microsoft.com/office/powerpoint/2010/main" val="3113409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almost</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71</a:t>
            </a:fld>
            <a:endParaRPr lang="en-US"/>
          </a:p>
        </p:txBody>
      </p:sp>
    </p:spTree>
    <p:extLst>
      <p:ext uri="{BB962C8B-B14F-4D97-AF65-F5344CB8AC3E}">
        <p14:creationId xmlns:p14="http://schemas.microsoft.com/office/powerpoint/2010/main" val="3910647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Mapping linear scales to hue does not produce smooth perceptual changes.</a:t>
            </a:r>
          </a:p>
          <a:p>
            <a:r>
              <a:rPr lang="en-US" dirty="0"/>
              <a:t>It looks like there are sharp changes across these ranges, e.g., red, yellow, green, cyan, blue, purple.</a:t>
            </a:r>
          </a:p>
          <a:p>
            <a:endParaRPr lang="en-US" dirty="0"/>
          </a:p>
          <a:p>
            <a:r>
              <a:rPr lang="en-US" dirty="0"/>
              <a:t>Rainbow Color Map (Still) Considered Harmful</a:t>
            </a:r>
          </a:p>
          <a:p>
            <a:r>
              <a:rPr lang="en-US" dirty="0"/>
              <a:t>http://people.renci.org/~borland/pdfs/RainbowColorMap_VisViewpoints.pdf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2373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actual fact, these are smooth uniformly increasing functions (gradients), with no such boundaries.</a:t>
            </a:r>
          </a:p>
          <a:p>
            <a:endParaRPr lang="en-US" dirty="0"/>
          </a:p>
          <a:p>
            <a:r>
              <a:rPr lang="en-US" dirty="0"/>
              <a:t>Rainbow Color Map (Still) Considered Harmful</a:t>
            </a:r>
          </a:p>
          <a:p>
            <a:r>
              <a:rPr lang="en-US" dirty="0"/>
              <a:t>http://people.renci.org/~borland/pdfs/RainbowColorMap_VisViewpoints.pdf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37835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https://www.reddit.com/r/askscience/comments/1u735d/why_is_the_color_spectrum_cyclical/?st=iz4h40gv&amp;sh=11370a3d</a:t>
            </a:r>
          </a:p>
          <a:p>
            <a:endParaRPr lang="en-US" dirty="0"/>
          </a:p>
          <a:p>
            <a:r>
              <a:rPr lang="en-US" dirty="0"/>
              <a:t>https://www.reddit.com/r/askscience/comments/1qjdbr/why_does_red_look_like_violet_the_color_spectrum/cddyd6t/?st=iz4h5jad&amp;sh=6baffb3d</a:t>
            </a:r>
          </a:p>
          <a:p>
            <a:endParaRPr lang="en-US" dirty="0"/>
          </a:p>
          <a:p>
            <a:r>
              <a:rPr lang="en-US" dirty="0"/>
              <a:t>https://en.wikipedia.org/wiki/Trichromacy</a:t>
            </a:r>
          </a:p>
          <a:p>
            <a:r>
              <a:rPr lang="en-US" dirty="0"/>
              <a:t>https://en.wikipedia.org/wiki/Evolution_of_color_vision</a:t>
            </a:r>
          </a:p>
          <a:p>
            <a:r>
              <a:rPr lang="en-US" dirty="0"/>
              <a:t>https://en.wikipedia.org/wiki/Evolution_of_color_vision_in_primates</a:t>
            </a:r>
          </a:p>
          <a:p>
            <a:endParaRPr lang="en-US" dirty="0"/>
          </a:p>
          <a:p>
            <a:r>
              <a:rPr lang="en-US" dirty="0"/>
              <a:t>Cam Allen-Lloyd is a PhD student at Brown.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4958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https://www.reddit.com/r/askscience/comments/1u735d/why_is_the_color_spectrum_cyclical/?st=iz4h40gv&amp;sh=11370a3d</a:t>
            </a:r>
          </a:p>
          <a:p>
            <a:endParaRPr lang="en-US" dirty="0"/>
          </a:p>
          <a:p>
            <a:r>
              <a:rPr lang="en-US" dirty="0"/>
              <a:t>https://www.reddit.com/r/askscience/comments/1qjdbr/why_does_red_look_like_violet_the_color_spectrum/cddyd6t/?st=iz4h5jad&amp;sh=6baffb3d</a:t>
            </a:r>
          </a:p>
          <a:p>
            <a:endParaRPr lang="en-US" dirty="0"/>
          </a:p>
          <a:p>
            <a:r>
              <a:rPr lang="en-US" dirty="0"/>
              <a:t>https://en.wikipedia.org/wiki/Evolution_of_color_vision</a:t>
            </a:r>
          </a:p>
          <a:p>
            <a:r>
              <a:rPr lang="en-US" dirty="0"/>
              <a:t>https://en.wikipedia.org/wiki/Evolution_of_color_vision_in_primates</a:t>
            </a:r>
          </a:p>
          <a:p>
            <a:endParaRPr lang="en-US" dirty="0"/>
          </a:p>
          <a:p>
            <a:r>
              <a:rPr lang="en-US" dirty="0" err="1"/>
              <a:t>aggasalk</a:t>
            </a:r>
            <a:r>
              <a:rPr lang="en-US" dirty="0"/>
              <a:t> is a self-described </a:t>
            </a:r>
          </a:p>
          <a:p>
            <a:endParaRPr lang="en-US" dirty="0"/>
          </a:p>
          <a:p>
            <a:r>
              <a:rPr lang="en-US" dirty="0"/>
              <a:t>Cam Allen-Lloyd is a PhD student at Brown.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3742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https://marom.net.technion.ac.il/files/2016/07/Held-1963.pdf</a:t>
            </a:r>
          </a:p>
          <a:p>
            <a:r>
              <a:rPr lang="en-US" dirty="0"/>
              <a:t>https://youtu.be/okKuKsHbKt0?t=1021</a:t>
            </a:r>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80</a:t>
            </a:fld>
            <a:endParaRPr lang="en-US"/>
          </a:p>
        </p:txBody>
      </p:sp>
    </p:spTree>
    <p:extLst>
      <p:ext uri="{BB962C8B-B14F-4D97-AF65-F5344CB8AC3E}">
        <p14:creationId xmlns:p14="http://schemas.microsoft.com/office/powerpoint/2010/main" val="6540523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https://www.quantamagazine.org/hyperuniformity-found-in-birds-math-and-physics-20160712/</a:t>
            </a:r>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81</a:t>
            </a:fld>
            <a:endParaRPr lang="en-US"/>
          </a:p>
        </p:txBody>
      </p:sp>
    </p:spTree>
    <p:extLst>
      <p:ext uri="{BB962C8B-B14F-4D97-AF65-F5344CB8AC3E}">
        <p14:creationId xmlns:p14="http://schemas.microsoft.com/office/powerpoint/2010/main" val="308424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2/10/2020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2/10/2020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2/10/2020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2/10/2020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2/10/2020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2/10/2020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5005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9856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1842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41399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9311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2323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691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3076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7842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0968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83425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0E19-0004-4046-8EAB-D116BFEDF4D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26FD79A-9C9C-439D-996F-ED8A03258DC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7DAAA55-B0E6-4CD5-BDE6-A9F8D23C5D4C}"/>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5" name="Footer Placeholder 4">
            <a:extLst>
              <a:ext uri="{FF2B5EF4-FFF2-40B4-BE49-F238E27FC236}">
                <a16:creationId xmlns:a16="http://schemas.microsoft.com/office/drawing/2014/main" id="{BEC57F76-4080-49F7-9380-4448C41B6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E002A-63BE-4714-8CAE-05883324CB25}"/>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016019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C1C4-819F-49D9-9427-E26068D05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E9CD70-E93C-49DE-84A4-6D7DAF43F0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88094-6006-4DC9-A59C-E2AD814C333D}"/>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5" name="Footer Placeholder 4">
            <a:extLst>
              <a:ext uri="{FF2B5EF4-FFF2-40B4-BE49-F238E27FC236}">
                <a16:creationId xmlns:a16="http://schemas.microsoft.com/office/drawing/2014/main" id="{D504BE25-DDE1-4B03-9639-C8BEA1DAD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F2232-EC14-4940-8E89-6B9292D5419B}"/>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947084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B4BB-B3A1-4C2A-8AE2-4EBAF6F9870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27495EA-4E6F-43DC-889E-DC2E1D0E82F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C06B1C-21B9-48A7-8549-714528BE2046}"/>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5" name="Footer Placeholder 4">
            <a:extLst>
              <a:ext uri="{FF2B5EF4-FFF2-40B4-BE49-F238E27FC236}">
                <a16:creationId xmlns:a16="http://schemas.microsoft.com/office/drawing/2014/main" id="{902F3360-62B6-40E2-B8E1-6FDFAECF8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90B56-C990-4EE4-932B-D4A29C1594C9}"/>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995242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8398-7E7C-4139-A1AB-AD329D796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7F5CCE-36D9-44C9-9ACD-1340ED691D9F}"/>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BACCDE-FAFB-4420-AE86-D773F4DDCF54}"/>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BDFAF3-9872-4607-B0C0-2922854FB2ED}"/>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6" name="Footer Placeholder 5">
            <a:extLst>
              <a:ext uri="{FF2B5EF4-FFF2-40B4-BE49-F238E27FC236}">
                <a16:creationId xmlns:a16="http://schemas.microsoft.com/office/drawing/2014/main" id="{6107BF2A-8EFC-47FF-BA76-5D3B8923B3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15857-A73F-4072-BA83-0CCF8D1ECF70}"/>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79039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D43F-466D-46B2-ADFD-74A82501A65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7D8A6E-8325-4EE1-8D63-B3251DD0196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B1635E6-3856-495C-BFC8-6A1DB3598924}"/>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D866F6-C379-48BB-B617-F7806654709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4DD5A82-EBC4-42CE-B25D-CDF48F6E89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FC4048-F889-4A75-B1BE-727ED0CE0239}"/>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8" name="Footer Placeholder 7">
            <a:extLst>
              <a:ext uri="{FF2B5EF4-FFF2-40B4-BE49-F238E27FC236}">
                <a16:creationId xmlns:a16="http://schemas.microsoft.com/office/drawing/2014/main" id="{90DC3D40-819F-48CD-ADBB-64E2E216E0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4C2FBD-F45F-4B50-B3B2-BCEADBDB6266}"/>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9033790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01AA-74BF-44E4-8B75-F9E925D11B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DE333F-6738-44C3-AF6B-0ACBC393FBC1}"/>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4" name="Footer Placeholder 3">
            <a:extLst>
              <a:ext uri="{FF2B5EF4-FFF2-40B4-BE49-F238E27FC236}">
                <a16:creationId xmlns:a16="http://schemas.microsoft.com/office/drawing/2014/main" id="{E7711ED6-C479-4EB1-942E-13422248D4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54179A-2E74-4593-951E-BFE2104189F1}"/>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2330554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BBEE9-E49D-41CF-8551-C0E577B6974F}"/>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3" name="Footer Placeholder 2">
            <a:extLst>
              <a:ext uri="{FF2B5EF4-FFF2-40B4-BE49-F238E27FC236}">
                <a16:creationId xmlns:a16="http://schemas.microsoft.com/office/drawing/2014/main" id="{5AE01896-2784-44CD-98B2-985367580E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34BFB3-AA14-4793-B394-B51495F0D3C3}"/>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237222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77DA-BA4D-436E-A825-86886A4790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47A4386-61A6-47CC-AF24-E84614B735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627BBE-AF64-4EB2-83E9-9A895CF2C03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9C22C35-AFEA-4087-9F19-DDAB853488ED}"/>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6" name="Footer Placeholder 5">
            <a:extLst>
              <a:ext uri="{FF2B5EF4-FFF2-40B4-BE49-F238E27FC236}">
                <a16:creationId xmlns:a16="http://schemas.microsoft.com/office/drawing/2014/main" id="{8E69496B-5922-4F84-9A63-1B2C7FE0BD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F98114-369D-42E1-9A87-81B1E026081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9274979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1D3E-D9E0-4B98-9C1B-723772772A7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10967A8-9F3C-47C9-B0BA-58BB2DE800B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B29C8D9-CC67-46E2-8A17-F8166139C22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6CC4F14-E0F8-49E3-9C0E-404B13A6BBA9}"/>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6" name="Footer Placeholder 5">
            <a:extLst>
              <a:ext uri="{FF2B5EF4-FFF2-40B4-BE49-F238E27FC236}">
                <a16:creationId xmlns:a16="http://schemas.microsoft.com/office/drawing/2014/main" id="{75BC97E6-629C-4232-9DAD-31C415099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682302-7A44-447C-9712-935F8CA320BD}"/>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3419405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B9D1-CD7C-4FDC-AF28-DADAFED2BD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B1B4A-03A8-4891-8DFF-29FEE228B36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C1F91C-A4EC-4A51-B7D3-953B31FB17F6}"/>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5" name="Footer Placeholder 4">
            <a:extLst>
              <a:ext uri="{FF2B5EF4-FFF2-40B4-BE49-F238E27FC236}">
                <a16:creationId xmlns:a16="http://schemas.microsoft.com/office/drawing/2014/main" id="{AF4D6998-4207-4A33-946F-EF98A989F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1B6D9-EB83-4844-A973-6D717229726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872110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05C005-A445-463D-8C0E-2378DB789C9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208E2F-AF4A-4548-ADF5-7C821F31A57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2A08CF-8D51-4D6A-B2B6-BAD405CA4A63}"/>
              </a:ext>
            </a:extLst>
          </p:cNvPr>
          <p:cNvSpPr>
            <a:spLocks noGrp="1"/>
          </p:cNvSpPr>
          <p:nvPr>
            <p:ph type="dt" sz="half" idx="10"/>
          </p:nvPr>
        </p:nvSpPr>
        <p:spPr/>
        <p:txBody>
          <a:bodyPr/>
          <a:lstStyle/>
          <a:p>
            <a:fld id="{9A416B3B-0B85-4AC8-84FD-069B4ADE4D20}" type="datetimeFigureOut">
              <a:rPr lang="en-US" smtClean="0"/>
              <a:t>2/10/2020</a:t>
            </a:fld>
            <a:endParaRPr lang="en-US"/>
          </a:p>
        </p:txBody>
      </p:sp>
      <p:sp>
        <p:nvSpPr>
          <p:cNvPr id="5" name="Footer Placeholder 4">
            <a:extLst>
              <a:ext uri="{FF2B5EF4-FFF2-40B4-BE49-F238E27FC236}">
                <a16:creationId xmlns:a16="http://schemas.microsoft.com/office/drawing/2014/main" id="{BFC94808-661E-4D53-B687-0830FBBA4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DA64E-B99C-4804-86AC-DA20AF34A7DC}"/>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148291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31022736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2"/>
            <a:ext cx="7772400" cy="1470025"/>
          </a:xfrm>
        </p:spPr>
        <p:txBody>
          <a:bodyPr>
            <a:normAutofit/>
          </a:bodyPr>
          <a:lstStyle>
            <a:lvl1pPr algn="ctr">
              <a:defRPr sz="3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8037572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3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2400"/>
            </a:lvl1pPr>
            <a:lvl2pPr>
              <a:defRPr sz="2100"/>
            </a:lvl2pPr>
            <a:lvl3pPr>
              <a:defRPr sz="1800"/>
            </a:lvl3pPr>
            <a:lvl4pPr>
              <a:defRPr sz="1500"/>
            </a:lvl4pPr>
            <a:lvl5pP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690668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1708500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2/10/2020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682200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2/10/2020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21634495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2/10/2020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23636873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2/10/2020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18196559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2/10/2020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41592165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2/10/2020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42277169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19113511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2/10/2020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468388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2/10/2020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9649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9D6579-FBB9-44B2-92AF-2237614B94C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B77C5-061A-428C-BE14-49FE8100F50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60687-86BB-4986-BC1C-9D69D0FC0A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A416B3B-0B85-4AC8-84FD-069B4ADE4D20}" type="datetimeFigureOut">
              <a:rPr lang="en-US" smtClean="0"/>
              <a:t>2/10/2020</a:t>
            </a:fld>
            <a:endParaRPr lang="en-US"/>
          </a:p>
        </p:txBody>
      </p:sp>
      <p:sp>
        <p:nvSpPr>
          <p:cNvPr id="5" name="Footer Placeholder 4">
            <a:extLst>
              <a:ext uri="{FF2B5EF4-FFF2-40B4-BE49-F238E27FC236}">
                <a16:creationId xmlns:a16="http://schemas.microsoft.com/office/drawing/2014/main" id="{453F1A0E-7939-45D4-A86E-EE2A3879B6A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2349FB-665A-42C4-A403-A595AB3EF10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FCD849-41F2-4942-8B9D-F06C96792A9F}" type="slidenum">
              <a:rPr lang="en-US" smtClean="0"/>
              <a:t>‹#›</a:t>
            </a:fld>
            <a:endParaRPr lang="en-US"/>
          </a:p>
        </p:txBody>
      </p:sp>
    </p:spTree>
    <p:extLst>
      <p:ext uri="{BB962C8B-B14F-4D97-AF65-F5344CB8AC3E}">
        <p14:creationId xmlns:p14="http://schemas.microsoft.com/office/powerpoint/2010/main" val="3074909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defRPr>
            </a:lvl1pPr>
          </a:lstStyle>
          <a:p>
            <a:pPr>
              <a:defRPr/>
            </a:pPr>
            <a:fld id="{742EADCD-5430-47CB-B558-01CE57ACCFDB}" type="datetimeFigureOut">
              <a:rPr lang="en-US"/>
              <a:pPr>
                <a:defRPr/>
              </a:pPr>
              <a:t>2/10/2020</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9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36061286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0" fontAlgn="base" hangingPunct="0">
        <a:spcBef>
          <a:spcPct val="0"/>
        </a:spcBef>
        <a:spcAft>
          <a:spcPct val="0"/>
        </a:spcAft>
        <a:defRPr sz="2700" kern="1200">
          <a:solidFill>
            <a:schemeClr val="tx1"/>
          </a:solidFill>
          <a:latin typeface="+mj-lt"/>
          <a:ea typeface="+mj-ea"/>
          <a:cs typeface="+mj-cs"/>
        </a:defRPr>
      </a:lvl1pPr>
      <a:lvl2pPr algn="l" rtl="0" eaLnBrk="0" fontAlgn="base" hangingPunct="0">
        <a:spcBef>
          <a:spcPct val="0"/>
        </a:spcBef>
        <a:spcAft>
          <a:spcPct val="0"/>
        </a:spcAft>
        <a:defRPr sz="2700">
          <a:solidFill>
            <a:schemeClr val="tx1"/>
          </a:solidFill>
          <a:latin typeface="Calibri" pitchFamily="34" charset="0"/>
        </a:defRPr>
      </a:lvl2pPr>
      <a:lvl3pPr algn="l" rtl="0" eaLnBrk="0" fontAlgn="base" hangingPunct="0">
        <a:spcBef>
          <a:spcPct val="0"/>
        </a:spcBef>
        <a:spcAft>
          <a:spcPct val="0"/>
        </a:spcAft>
        <a:defRPr sz="2700">
          <a:solidFill>
            <a:schemeClr val="tx1"/>
          </a:solidFill>
          <a:latin typeface="Calibri" pitchFamily="34" charset="0"/>
        </a:defRPr>
      </a:lvl3pPr>
      <a:lvl4pPr algn="l" rtl="0" eaLnBrk="0" fontAlgn="base" hangingPunct="0">
        <a:spcBef>
          <a:spcPct val="0"/>
        </a:spcBef>
        <a:spcAft>
          <a:spcPct val="0"/>
        </a:spcAft>
        <a:defRPr sz="2700">
          <a:solidFill>
            <a:schemeClr val="tx1"/>
          </a:solidFill>
          <a:latin typeface="Calibri" pitchFamily="34" charset="0"/>
        </a:defRPr>
      </a:lvl4pPr>
      <a:lvl5pPr algn="l" rtl="0" eaLnBrk="0" fontAlgn="base" hangingPunct="0">
        <a:spcBef>
          <a:spcPct val="0"/>
        </a:spcBef>
        <a:spcAft>
          <a:spcPct val="0"/>
        </a:spcAft>
        <a:defRPr sz="2700">
          <a:solidFill>
            <a:schemeClr val="tx1"/>
          </a:solidFill>
          <a:latin typeface="Calibri" pitchFamily="34" charset="0"/>
        </a:defRPr>
      </a:lvl5pPr>
      <a:lvl6pPr marL="342900" algn="l" rtl="0" fontAlgn="base">
        <a:spcBef>
          <a:spcPct val="0"/>
        </a:spcBef>
        <a:spcAft>
          <a:spcPct val="0"/>
        </a:spcAft>
        <a:defRPr sz="2700">
          <a:solidFill>
            <a:schemeClr val="tx1"/>
          </a:solidFill>
          <a:latin typeface="Calibri" pitchFamily="34" charset="0"/>
        </a:defRPr>
      </a:lvl6pPr>
      <a:lvl7pPr marL="685800" algn="l" rtl="0" fontAlgn="base">
        <a:spcBef>
          <a:spcPct val="0"/>
        </a:spcBef>
        <a:spcAft>
          <a:spcPct val="0"/>
        </a:spcAft>
        <a:defRPr sz="2700">
          <a:solidFill>
            <a:schemeClr val="tx1"/>
          </a:solidFill>
          <a:latin typeface="Calibri" pitchFamily="34" charset="0"/>
        </a:defRPr>
      </a:lvl7pPr>
      <a:lvl8pPr marL="1028700" algn="l" rtl="0" fontAlgn="base">
        <a:spcBef>
          <a:spcPct val="0"/>
        </a:spcBef>
        <a:spcAft>
          <a:spcPct val="0"/>
        </a:spcAft>
        <a:defRPr sz="2700">
          <a:solidFill>
            <a:schemeClr val="tx1"/>
          </a:solidFill>
          <a:latin typeface="Calibri" pitchFamily="34" charset="0"/>
        </a:defRPr>
      </a:lvl8pPr>
      <a:lvl9pPr marL="1371600" algn="l" rtl="0" fontAlgn="base">
        <a:spcBef>
          <a:spcPct val="0"/>
        </a:spcBef>
        <a:spcAft>
          <a:spcPct val="0"/>
        </a:spcAft>
        <a:defRPr sz="27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sz="15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29.wmf"/><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29.wmf"/><Relationship Id="rId1" Type="http://schemas.openxmlformats.org/officeDocument/2006/relationships/slideLayout" Target="../slideLayouts/slideLayout7.xml"/><Relationship Id="rId4" Type="http://schemas.openxmlformats.org/officeDocument/2006/relationships/image" Target="../media/image41.wmf"/></Relationships>
</file>

<file path=ppt/slides/_rels/slide28.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theatlantic.com/science/archive/2018/04/mantis-shrimp-eye-camera/55719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hyperlink" Target="http://en.wikipedia.org/wiki/Impossible_colors" TargetMode="Externa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40.xml"/><Relationship Id="rId5" Type="http://schemas.openxmlformats.org/officeDocument/2006/relationships/image" Target="../media/image53.png"/><Relationship Id="rId4" Type="http://schemas.openxmlformats.org/officeDocument/2006/relationships/hyperlink" Target="http://en.wikipedia.org/wiki/Impossible_colors"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57.jpeg"/></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8.xml"/><Relationship Id="rId1" Type="http://schemas.openxmlformats.org/officeDocument/2006/relationships/vmlDrawing" Target="../drawings/vmlDrawing1.vml"/><Relationship Id="rId5" Type="http://schemas.openxmlformats.org/officeDocument/2006/relationships/image" Target="../media/image65.png"/><Relationship Id="rId4" Type="http://schemas.openxmlformats.org/officeDocument/2006/relationships/image" Target="../media/image64.e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8.xml"/><Relationship Id="rId1" Type="http://schemas.openxmlformats.org/officeDocument/2006/relationships/vmlDrawing" Target="../drawings/vmlDrawing2.vml"/><Relationship Id="rId5" Type="http://schemas.openxmlformats.org/officeDocument/2006/relationships/image" Target="../media/image65.png"/><Relationship Id="rId4" Type="http://schemas.openxmlformats.org/officeDocument/2006/relationships/image" Target="../media/image66.emf"/></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37.pn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6.xml"/><Relationship Id="rId1" Type="http://schemas.openxmlformats.org/officeDocument/2006/relationships/slideLayout" Target="../slideLayouts/slideLayout28.xml"/><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81.png"/><Relationship Id="rId4" Type="http://schemas.openxmlformats.org/officeDocument/2006/relationships/image" Target="../media/image80.png"/></Relationships>
</file>

<file path=ppt/slides/_rels/slide6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87.png"/></Relationships>
</file>

<file path=ppt/slides/_rels/slide6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72.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7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www.colorsystem.com/"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Title 1"/>
          <p:cNvSpPr>
            <a:spLocks noGrp="1"/>
          </p:cNvSpPr>
          <p:nvPr>
            <p:ph type="ctrTitle"/>
          </p:nvPr>
        </p:nvSpPr>
        <p:spPr/>
        <p:txBody>
          <a:bodyPr/>
          <a:lstStyle/>
          <a:p>
            <a:endParaRPr lang="en-US" altLang="en-US" dirty="0"/>
          </a:p>
        </p:txBody>
      </p:sp>
      <p:sp>
        <p:nvSpPr>
          <p:cNvPr id="18435" name="Subtitle 2"/>
          <p:cNvSpPr>
            <a:spLocks noGrp="1"/>
          </p:cNvSpPr>
          <p:nvPr>
            <p:ph type="subTitle" idx="1"/>
          </p:nvPr>
        </p:nvSpPr>
        <p:spPr/>
        <p:txBody>
          <a:bodyPr/>
          <a:lstStyle/>
          <a:p>
            <a:endParaRPr lang="en-US" altLang="en-US"/>
          </a:p>
        </p:txBody>
      </p:sp>
      <p:pic>
        <p:nvPicPr>
          <p:cNvPr id="18436" name="Picture 2" descr="C:\Users\James\Dropbox\cs143 fall 2013\cs143 fall 2013 slides\03\MqRIS9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077200" y="6581001"/>
            <a:ext cx="1143000" cy="276999"/>
          </a:xfrm>
          <a:prstGeom prst="rect">
            <a:avLst/>
          </a:prstGeom>
          <a:noFill/>
        </p:spPr>
        <p:txBody>
          <a:bodyPr wrap="square" rtlCol="0">
            <a:spAutoFit/>
          </a:bodyPr>
          <a:lstStyle/>
          <a:p>
            <a:r>
              <a:rPr lang="en-US" sz="1200" dirty="0">
                <a:solidFill>
                  <a:schemeClr val="bg1"/>
                </a:solidFill>
              </a:rPr>
              <a:t>Bela </a:t>
            </a:r>
            <a:r>
              <a:rPr lang="en-US" sz="1200" dirty="0" err="1">
                <a:solidFill>
                  <a:schemeClr val="bg1"/>
                </a:solidFill>
              </a:rPr>
              <a:t>Borsodi</a:t>
            </a:r>
            <a:endParaRPr lang="en-US" sz="1200" dirty="0">
              <a:solidFill>
                <a:schemeClr val="bg1"/>
              </a:solidFill>
            </a:endParaRPr>
          </a:p>
        </p:txBody>
      </p:sp>
    </p:spTree>
    <p:extLst>
      <p:ext uri="{BB962C8B-B14F-4D97-AF65-F5344CB8AC3E}">
        <p14:creationId xmlns:p14="http://schemas.microsoft.com/office/powerpoint/2010/main" val="4234272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59" name="Content Placeholder 2"/>
          <p:cNvSpPr>
            <a:spLocks noGrp="1"/>
          </p:cNvSpPr>
          <p:nvPr>
            <p:ph idx="1"/>
          </p:nvPr>
        </p:nvSpPr>
        <p:spPr/>
        <p:txBody>
          <a:bodyPr/>
          <a:lstStyle/>
          <a:p>
            <a:endParaRPr lang="en-US" altLang="en-US"/>
          </a:p>
        </p:txBody>
      </p:sp>
      <p:pic>
        <p:nvPicPr>
          <p:cNvPr id="19460" name="Picture 2" descr="C:\Users\James\Dropbox\cs143 fall 2013\cs143 fall 2013 slides\03\Hr6tTd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5828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077200" y="6581001"/>
            <a:ext cx="1143000" cy="276999"/>
          </a:xfrm>
          <a:prstGeom prst="rect">
            <a:avLst/>
          </a:prstGeom>
          <a:noFill/>
        </p:spPr>
        <p:txBody>
          <a:bodyPr wrap="square" rtlCol="0">
            <a:spAutoFit/>
          </a:bodyPr>
          <a:lstStyle/>
          <a:p>
            <a:r>
              <a:rPr lang="en-US" sz="1200" dirty="0">
                <a:solidFill>
                  <a:schemeClr val="bg1"/>
                </a:solidFill>
              </a:rPr>
              <a:t>Bela </a:t>
            </a:r>
            <a:r>
              <a:rPr lang="en-US" sz="1200" dirty="0" err="1">
                <a:solidFill>
                  <a:schemeClr val="bg1"/>
                </a:solidFill>
              </a:rPr>
              <a:t>Borsodi</a:t>
            </a:r>
            <a:endParaRPr lang="en-US" sz="1200" dirty="0">
              <a:solidFill>
                <a:schemeClr val="bg1"/>
              </a:solidFill>
            </a:endParaRPr>
          </a:p>
        </p:txBody>
      </p:sp>
    </p:spTree>
    <p:extLst>
      <p:ext uri="{BB962C8B-B14F-4D97-AF65-F5344CB8AC3E}">
        <p14:creationId xmlns:p14="http://schemas.microsoft.com/office/powerpoint/2010/main" val="1389277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C27F-9464-4740-8DAD-B62F89092A84}"/>
              </a:ext>
            </a:extLst>
          </p:cNvPr>
          <p:cNvSpPr>
            <a:spLocks noGrp="1"/>
          </p:cNvSpPr>
          <p:nvPr>
            <p:ph type="title"/>
          </p:nvPr>
        </p:nvSpPr>
        <p:spPr/>
        <p:txBody>
          <a:bodyPr/>
          <a:lstStyle/>
          <a:p>
            <a:r>
              <a:rPr lang="en-US" dirty="0"/>
              <a:t>Recap so far</a:t>
            </a:r>
          </a:p>
        </p:txBody>
      </p:sp>
      <p:sp>
        <p:nvSpPr>
          <p:cNvPr id="3" name="Content Placeholder 2">
            <a:extLst>
              <a:ext uri="{FF2B5EF4-FFF2-40B4-BE49-F238E27FC236}">
                <a16:creationId xmlns:a16="http://schemas.microsoft.com/office/drawing/2014/main" id="{4AA4F967-755F-4C0D-B8E6-E8646DDC3A09}"/>
              </a:ext>
            </a:extLst>
          </p:cNvPr>
          <p:cNvSpPr>
            <a:spLocks noGrp="1"/>
          </p:cNvSpPr>
          <p:nvPr>
            <p:ph idx="1"/>
          </p:nvPr>
        </p:nvSpPr>
        <p:spPr>
          <a:xfrm>
            <a:off x="457200" y="990600"/>
            <a:ext cx="8229600" cy="5867400"/>
          </a:xfrm>
        </p:spPr>
        <p:txBody>
          <a:bodyPr/>
          <a:lstStyle/>
          <a:p>
            <a:r>
              <a:rPr lang="en-US" dirty="0"/>
              <a:t>What is an image?</a:t>
            </a:r>
          </a:p>
          <a:p>
            <a:pPr lvl="1"/>
            <a:r>
              <a:rPr lang="en-US" dirty="0"/>
              <a:t>Sampling and aliasing</a:t>
            </a:r>
          </a:p>
          <a:p>
            <a:pPr lvl="1"/>
            <a:r>
              <a:rPr lang="en-US" dirty="0"/>
              <a:t>Thinking in frequency</a:t>
            </a:r>
          </a:p>
          <a:p>
            <a:r>
              <a:rPr lang="en-US" dirty="0"/>
              <a:t>Image filtering</a:t>
            </a:r>
          </a:p>
          <a:p>
            <a:pPr lvl="1"/>
            <a:r>
              <a:rPr lang="en-US" dirty="0"/>
              <a:t>Kernels and their responses</a:t>
            </a:r>
          </a:p>
          <a:p>
            <a:pPr lvl="1"/>
            <a:r>
              <a:rPr lang="en-US" dirty="0"/>
              <a:t>Kernel orientation</a:t>
            </a:r>
          </a:p>
          <a:p>
            <a:pPr lvl="1"/>
            <a:r>
              <a:rPr lang="en-US" dirty="0"/>
              <a:t>Kernel sizes and scale spaces</a:t>
            </a:r>
          </a:p>
          <a:p>
            <a:r>
              <a:rPr lang="en-US" dirty="0"/>
              <a:t>Local features</a:t>
            </a:r>
          </a:p>
          <a:p>
            <a:pPr lvl="1"/>
            <a:r>
              <a:rPr lang="en-US" dirty="0"/>
              <a:t>Detection by finding corners via peaks</a:t>
            </a:r>
          </a:p>
          <a:p>
            <a:pPr lvl="1"/>
            <a:r>
              <a:rPr lang="en-US" dirty="0"/>
              <a:t>Description by hand-coding local ‘texture’</a:t>
            </a:r>
          </a:p>
          <a:p>
            <a:pPr lvl="1"/>
            <a:r>
              <a:rPr lang="en-US" dirty="0"/>
              <a:t>Matching robustly</a:t>
            </a:r>
          </a:p>
        </p:txBody>
      </p:sp>
    </p:spTree>
    <p:extLst>
      <p:ext uri="{BB962C8B-B14F-4D97-AF65-F5344CB8AC3E}">
        <p14:creationId xmlns:p14="http://schemas.microsoft.com/office/powerpoint/2010/main" val="10256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429D-58F8-4F5F-A0B4-AA75FDB7BFB8}"/>
              </a:ext>
            </a:extLst>
          </p:cNvPr>
          <p:cNvSpPr>
            <a:spLocks noGrp="1"/>
          </p:cNvSpPr>
          <p:nvPr>
            <p:ph type="title"/>
          </p:nvPr>
        </p:nvSpPr>
        <p:spPr/>
        <p:txBody>
          <a:bodyPr/>
          <a:lstStyle/>
          <a:p>
            <a:r>
              <a:rPr lang="en-US" dirty="0"/>
              <a:t>Color</a:t>
            </a:r>
          </a:p>
        </p:txBody>
      </p:sp>
      <p:sp>
        <p:nvSpPr>
          <p:cNvPr id="3" name="Text Placeholder 2">
            <a:extLst>
              <a:ext uri="{FF2B5EF4-FFF2-40B4-BE49-F238E27FC236}">
                <a16:creationId xmlns:a16="http://schemas.microsoft.com/office/drawing/2014/main" id="{78E575C3-2DAB-40C6-B63C-BDC7EAE8F5D9}"/>
              </a:ext>
            </a:extLst>
          </p:cNvPr>
          <p:cNvSpPr>
            <a:spLocks noGrp="1"/>
          </p:cNvSpPr>
          <p:nvPr>
            <p:ph type="body" idx="1"/>
          </p:nvPr>
        </p:nvSpPr>
        <p:spPr/>
        <p:txBody>
          <a:bodyPr/>
          <a:lstStyle/>
          <a:p>
            <a:r>
              <a:rPr lang="en-US" dirty="0"/>
              <a:t>Elephant in room:</a:t>
            </a:r>
          </a:p>
        </p:txBody>
      </p:sp>
    </p:spTree>
    <p:extLst>
      <p:ext uri="{BB962C8B-B14F-4D97-AF65-F5344CB8AC3E}">
        <p14:creationId xmlns:p14="http://schemas.microsoft.com/office/powerpoint/2010/main" val="1124855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altLang="en-US" dirty="0"/>
              <a:t>Grayscale intensity</a:t>
            </a:r>
          </a:p>
        </p:txBody>
      </p:sp>
      <p:pic>
        <p:nvPicPr>
          <p:cNvPr id="97283" name="Picture 2" descr="C:\Documents and Settings\Derek Hoiem\My Documents\Classes\Spring09 - Visual Scene Understanding\material\figs\neighborhood6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123" y="1947496"/>
            <a:ext cx="4849416"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1"/>
          <p:cNvPicPr>
            <a:picLocks noChangeAspect="1" noChangeArrowheads="1"/>
          </p:cNvPicPr>
          <p:nvPr/>
        </p:nvPicPr>
        <p:blipFill>
          <a:blip r:embed="rId3">
            <a:extLst>
              <a:ext uri="{28A0092B-C50C-407E-A947-70E740481C1C}">
                <a14:useLocalDpi xmlns:a14="http://schemas.microsoft.com/office/drawing/2010/main" val="0"/>
              </a:ext>
            </a:extLst>
          </a:blip>
          <a:srcRect l="39445" t="16000" r="37778" b="47556"/>
          <a:stretch>
            <a:fillRect/>
          </a:stretch>
        </p:blipFill>
        <p:spPr bwMode="auto">
          <a:xfrm>
            <a:off x="3516923" y="3604846"/>
            <a:ext cx="2343150" cy="2343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rot="16200000" flipH="1">
            <a:off x="1945298" y="4376371"/>
            <a:ext cx="2743200" cy="4000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094252" y="3044062"/>
            <a:ext cx="171450" cy="1714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p:cNvCxnSpPr/>
          <p:nvPr/>
        </p:nvCxnSpPr>
        <p:spPr>
          <a:xfrm>
            <a:off x="3288323" y="3033346"/>
            <a:ext cx="2571750" cy="5715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088423" y="4176346"/>
            <a:ext cx="1143000" cy="12001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 name="Table 6"/>
          <p:cNvGraphicFramePr>
            <a:graphicFrameLocks noGrp="1"/>
          </p:cNvGraphicFramePr>
          <p:nvPr/>
        </p:nvGraphicFramePr>
        <p:xfrm>
          <a:off x="4431323" y="1890346"/>
          <a:ext cx="3667125" cy="1571625"/>
        </p:xfrm>
        <a:graphic>
          <a:graphicData uri="http://schemas.openxmlformats.org/drawingml/2006/table">
            <a:tbl>
              <a:tblPr/>
              <a:tblGrid>
                <a:gridCol w="333375">
                  <a:extLst>
                    <a:ext uri="{9D8B030D-6E8A-4147-A177-3AD203B41FA5}">
                      <a16:colId xmlns:a16="http://schemas.microsoft.com/office/drawing/2014/main" val="20000"/>
                    </a:ext>
                  </a:extLst>
                </a:gridCol>
                <a:gridCol w="333375">
                  <a:extLst>
                    <a:ext uri="{9D8B030D-6E8A-4147-A177-3AD203B41FA5}">
                      <a16:colId xmlns:a16="http://schemas.microsoft.com/office/drawing/2014/main" val="20001"/>
                    </a:ext>
                  </a:extLst>
                </a:gridCol>
                <a:gridCol w="333375">
                  <a:extLst>
                    <a:ext uri="{9D8B030D-6E8A-4147-A177-3AD203B41FA5}">
                      <a16:colId xmlns:a16="http://schemas.microsoft.com/office/drawing/2014/main" val="20002"/>
                    </a:ext>
                  </a:extLst>
                </a:gridCol>
                <a:gridCol w="333375">
                  <a:extLst>
                    <a:ext uri="{9D8B030D-6E8A-4147-A177-3AD203B41FA5}">
                      <a16:colId xmlns:a16="http://schemas.microsoft.com/office/drawing/2014/main" val="20003"/>
                    </a:ext>
                  </a:extLst>
                </a:gridCol>
                <a:gridCol w="333375">
                  <a:extLst>
                    <a:ext uri="{9D8B030D-6E8A-4147-A177-3AD203B41FA5}">
                      <a16:colId xmlns:a16="http://schemas.microsoft.com/office/drawing/2014/main" val="20004"/>
                    </a:ext>
                  </a:extLst>
                </a:gridCol>
                <a:gridCol w="333375">
                  <a:extLst>
                    <a:ext uri="{9D8B030D-6E8A-4147-A177-3AD203B41FA5}">
                      <a16:colId xmlns:a16="http://schemas.microsoft.com/office/drawing/2014/main" val="20005"/>
                    </a:ext>
                  </a:extLst>
                </a:gridCol>
                <a:gridCol w="333375">
                  <a:extLst>
                    <a:ext uri="{9D8B030D-6E8A-4147-A177-3AD203B41FA5}">
                      <a16:colId xmlns:a16="http://schemas.microsoft.com/office/drawing/2014/main" val="20006"/>
                    </a:ext>
                  </a:extLst>
                </a:gridCol>
                <a:gridCol w="333375">
                  <a:extLst>
                    <a:ext uri="{9D8B030D-6E8A-4147-A177-3AD203B41FA5}">
                      <a16:colId xmlns:a16="http://schemas.microsoft.com/office/drawing/2014/main" val="20007"/>
                    </a:ext>
                  </a:extLst>
                </a:gridCol>
                <a:gridCol w="333375">
                  <a:extLst>
                    <a:ext uri="{9D8B030D-6E8A-4147-A177-3AD203B41FA5}">
                      <a16:colId xmlns:a16="http://schemas.microsoft.com/office/drawing/2014/main" val="20008"/>
                    </a:ext>
                  </a:extLst>
                </a:gridCol>
                <a:gridCol w="333375">
                  <a:extLst>
                    <a:ext uri="{9D8B030D-6E8A-4147-A177-3AD203B41FA5}">
                      <a16:colId xmlns:a16="http://schemas.microsoft.com/office/drawing/2014/main" val="20009"/>
                    </a:ext>
                  </a:extLst>
                </a:gridCol>
                <a:gridCol w="333375">
                  <a:extLst>
                    <a:ext uri="{9D8B030D-6E8A-4147-A177-3AD203B41FA5}">
                      <a16:colId xmlns:a16="http://schemas.microsoft.com/office/drawing/2014/main" val="20010"/>
                    </a:ext>
                  </a:extLst>
                </a:gridCol>
              </a:tblGrid>
              <a:tr h="142875">
                <a:tc>
                  <a:txBody>
                    <a:bodyPr/>
                    <a:lstStyle/>
                    <a:p>
                      <a:pPr algn="ctr" fontAlgn="b"/>
                      <a:r>
                        <a:rPr lang="en-US" sz="800" b="0" i="0" u="none" strike="noStrike" dirty="0">
                          <a:solidFill>
                            <a:srgbClr val="000000"/>
                          </a:solidFill>
                          <a:latin typeface="Calibri"/>
                        </a:rPr>
                        <a:t>0.92</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42875">
                <a:tc>
                  <a:txBody>
                    <a:bodyPr/>
                    <a:lstStyle/>
                    <a:p>
                      <a:pPr algn="ctr" fontAlgn="b"/>
                      <a:r>
                        <a:rPr lang="en-US" sz="800" b="0" i="0" u="none" strike="noStrike" dirty="0">
                          <a:solidFill>
                            <a:srgbClr val="000000"/>
                          </a:solidFill>
                          <a:latin typeface="Calibri"/>
                        </a:rPr>
                        <a:t>0.95</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42875">
                <a:tc>
                  <a:txBody>
                    <a:bodyPr/>
                    <a:lstStyle/>
                    <a:p>
                      <a:pPr algn="ctr" fontAlgn="b"/>
                      <a:r>
                        <a:rPr lang="en-US" sz="800" b="0" i="0" u="none" strike="noStrike" dirty="0">
                          <a:solidFill>
                            <a:srgbClr val="000000"/>
                          </a:solidFill>
                          <a:latin typeface="Calibri"/>
                        </a:rPr>
                        <a:t>0.89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42875">
                <a:tc>
                  <a:txBody>
                    <a:bodyPr/>
                    <a:lstStyle/>
                    <a:p>
                      <a:pPr algn="ctr" fontAlgn="b"/>
                      <a:r>
                        <a:rPr lang="en-US" sz="800" b="0" i="0" u="none" strike="noStrike">
                          <a:solidFill>
                            <a:srgbClr val="000000"/>
                          </a:solidFill>
                          <a:latin typeface="Calibri"/>
                        </a:rPr>
                        <a:t>0.96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42875">
                <a:tc>
                  <a:txBody>
                    <a:bodyPr/>
                    <a:lstStyle/>
                    <a:p>
                      <a:pPr algn="ctr" fontAlgn="b"/>
                      <a:r>
                        <a:rPr lang="en-US" sz="800" b="0" i="0" u="none" strike="noStrike">
                          <a:solidFill>
                            <a:srgbClr val="000000"/>
                          </a:solidFill>
                          <a:latin typeface="Calibri"/>
                        </a:rPr>
                        <a:t>0.71</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42875">
                <a:tc>
                  <a:txBody>
                    <a:bodyPr/>
                    <a:lstStyle/>
                    <a:p>
                      <a:pPr algn="ctr" fontAlgn="b"/>
                      <a:r>
                        <a:rPr lang="en-US" sz="800" b="0" i="0" u="none" strike="noStrike">
                          <a:solidFill>
                            <a:srgbClr val="000000"/>
                          </a:solidFill>
                          <a:latin typeface="Calibri"/>
                        </a:rPr>
                        <a:t>0.49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0.60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42875">
                <a:tc>
                  <a:txBody>
                    <a:bodyPr/>
                    <a:lstStyle/>
                    <a:p>
                      <a:pPr algn="ctr" fontAlgn="b"/>
                      <a:r>
                        <a:rPr lang="en-US" sz="800" b="0" i="0" u="none" strike="noStrike">
                          <a:solidFill>
                            <a:srgbClr val="000000"/>
                          </a:solidFill>
                          <a:latin typeface="Calibri"/>
                        </a:rPr>
                        <a:t>0.86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0.74</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42875">
                <a:tc>
                  <a:txBody>
                    <a:bodyPr/>
                    <a:lstStyle/>
                    <a:p>
                      <a:pPr algn="ctr" fontAlgn="b"/>
                      <a:r>
                        <a:rPr lang="en-US" sz="800" b="0" i="0" u="none" strike="noStrike">
                          <a:solidFill>
                            <a:srgbClr val="000000"/>
                          </a:solidFill>
                          <a:latin typeface="Calibri"/>
                        </a:rPr>
                        <a:t>0.96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42875">
                <a:tc>
                  <a:txBody>
                    <a:bodyPr/>
                    <a:lstStyle/>
                    <a:p>
                      <a:pPr algn="ctr" fontAlgn="b"/>
                      <a:r>
                        <a:rPr lang="en-US" sz="800" b="0" i="0" u="none" strike="noStrike">
                          <a:solidFill>
                            <a:srgbClr val="000000"/>
                          </a:solidFill>
                          <a:latin typeface="Calibri"/>
                        </a:rPr>
                        <a:t>0.69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42875">
                <a:tc>
                  <a:txBody>
                    <a:bodyPr/>
                    <a:lstStyle/>
                    <a:p>
                      <a:pPr algn="ctr" fontAlgn="b"/>
                      <a:r>
                        <a:rPr lang="en-US" sz="800" b="0" i="0" u="none" strike="noStrike">
                          <a:solidFill>
                            <a:srgbClr val="000000"/>
                          </a:solidFill>
                          <a:latin typeface="Calibri"/>
                        </a:rPr>
                        <a:t>0.79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42875">
                <a:tc>
                  <a:txBody>
                    <a:bodyPr/>
                    <a:lstStyle/>
                    <a:p>
                      <a:pPr algn="ctr" fontAlgn="b"/>
                      <a:r>
                        <a:rPr lang="en-US" sz="800" b="0" i="0" u="none" strike="noStrike">
                          <a:solidFill>
                            <a:srgbClr val="000000"/>
                          </a:solidFill>
                          <a:latin typeface="Calibri"/>
                        </a:rPr>
                        <a:t>0.91</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cxnSp>
        <p:nvCxnSpPr>
          <p:cNvPr id="15" name="Straight Connector 14"/>
          <p:cNvCxnSpPr/>
          <p:nvPr/>
        </p:nvCxnSpPr>
        <p:spPr>
          <a:xfrm rot="5400000" flipH="1" flipV="1">
            <a:off x="3116873" y="2861896"/>
            <a:ext cx="2286000" cy="3429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231423" y="3490546"/>
            <a:ext cx="2857500" cy="188595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1295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dirty="0"/>
              <a:t>Color</a:t>
            </a:r>
          </a:p>
        </p:txBody>
      </p:sp>
      <p:pic>
        <p:nvPicPr>
          <p:cNvPr id="84995" name="Picture 2" descr="C:\Documents and Settings\Derek Hoiem\My Documents\Classes\Spring09 - Visual Scene Understanding\material\figs\nieghborhood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362200"/>
            <a:ext cx="37909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5" descr="C:\Users\Hoiem\Documents\Classes\Computational Photography - Fall 2010\lectures\figs\filters\im_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9663" y="11430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6" descr="C:\Users\Hoiem\Documents\Classes\Computational Photography - Fall 2010\lectures\figs\filters\im_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5463" y="28194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Picture 7" descr="C:\Users\Hoiem\Documents\Classes\Computational Photography - Fall 2010\lectures\figs\filters\im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7938" y="44196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9" name="TextBox 7"/>
          <p:cNvSpPr txBox="1">
            <a:spLocks noChangeArrowheads="1"/>
          </p:cNvSpPr>
          <p:nvPr/>
        </p:nvSpPr>
        <p:spPr bwMode="auto">
          <a:xfrm>
            <a:off x="7281863" y="762000"/>
            <a:ext cx="35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R</a:t>
            </a:r>
          </a:p>
        </p:txBody>
      </p:sp>
      <p:sp>
        <p:nvSpPr>
          <p:cNvPr id="85000" name="TextBox 8"/>
          <p:cNvSpPr txBox="1">
            <a:spLocks noChangeArrowheads="1"/>
          </p:cNvSpPr>
          <p:nvPr/>
        </p:nvSpPr>
        <p:spPr bwMode="auto">
          <a:xfrm>
            <a:off x="8043863" y="2438400"/>
            <a:ext cx="363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G</a:t>
            </a:r>
          </a:p>
        </p:txBody>
      </p:sp>
      <p:sp>
        <p:nvSpPr>
          <p:cNvPr id="85001" name="TextBox 9"/>
          <p:cNvSpPr txBox="1">
            <a:spLocks noChangeArrowheads="1"/>
          </p:cNvSpPr>
          <p:nvPr/>
        </p:nvSpPr>
        <p:spPr bwMode="auto">
          <a:xfrm>
            <a:off x="8729663" y="3962400"/>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B</a:t>
            </a:r>
          </a:p>
        </p:txBody>
      </p:sp>
      <p:sp>
        <p:nvSpPr>
          <p:cNvPr id="11" name="Right Arrow 10"/>
          <p:cNvSpPr/>
          <p:nvPr/>
        </p:nvSpPr>
        <p:spPr>
          <a:xfrm>
            <a:off x="4038600" y="33528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470376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876300"/>
            <a:ext cx="8229600" cy="2857500"/>
          </a:xfrm>
        </p:spPr>
        <p:txBody>
          <a:bodyPr>
            <a:normAutofit/>
          </a:bodyPr>
          <a:lstStyle/>
          <a:p>
            <a:pPr marL="0" indent="0">
              <a:buNone/>
              <a:defRPr/>
            </a:pPr>
            <a:r>
              <a:rPr lang="en-US" sz="2400" dirty="0"/>
              <a:t>N x M RGB image “</a:t>
            </a:r>
            <a:r>
              <a:rPr lang="en-US" sz="2400" dirty="0" err="1"/>
              <a:t>im</a:t>
            </a:r>
            <a:r>
              <a:rPr lang="en-US" sz="2400" dirty="0"/>
              <a:t>”</a:t>
            </a:r>
          </a:p>
          <a:p>
            <a:pPr lvl="1">
              <a:buFont typeface="Arial" pitchFamily="34" charset="0"/>
              <a:buChar char="–"/>
              <a:defRPr/>
            </a:pPr>
            <a:r>
              <a:rPr lang="en-US" sz="2000" dirty="0" err="1"/>
              <a:t>im</a:t>
            </a:r>
            <a:r>
              <a:rPr lang="en-US" sz="2000" dirty="0"/>
              <a:t>[0,0,0] = top-left pixel value in R-channel</a:t>
            </a:r>
          </a:p>
          <a:p>
            <a:pPr lvl="1">
              <a:buFont typeface="Arial" pitchFamily="34" charset="0"/>
              <a:buChar char="–"/>
              <a:defRPr/>
            </a:pPr>
            <a:r>
              <a:rPr lang="en-US" sz="2000" dirty="0" err="1"/>
              <a:t>Im</a:t>
            </a:r>
            <a:r>
              <a:rPr lang="en-US" sz="2000" dirty="0"/>
              <a:t>[x, y, b] = x pixels to right, y pixels down in the </a:t>
            </a:r>
            <a:r>
              <a:rPr lang="en-US" sz="2000" dirty="0" err="1"/>
              <a:t>b</a:t>
            </a:r>
            <a:r>
              <a:rPr lang="en-US" sz="2000" baseline="30000" dirty="0" err="1"/>
              <a:t>th</a:t>
            </a:r>
            <a:r>
              <a:rPr lang="en-US" sz="2000" dirty="0"/>
              <a:t> channel</a:t>
            </a:r>
          </a:p>
          <a:p>
            <a:pPr lvl="1">
              <a:buFont typeface="Arial" pitchFamily="34" charset="0"/>
              <a:buChar char="–"/>
              <a:defRPr/>
            </a:pPr>
            <a:r>
              <a:rPr lang="en-US" sz="2000" dirty="0" err="1"/>
              <a:t>Im</a:t>
            </a:r>
            <a:r>
              <a:rPr lang="en-US" sz="2000" dirty="0"/>
              <a:t>[N-1, M-1, 3] = bottom-right pixel in B-channel</a:t>
            </a:r>
          </a:p>
          <a:p>
            <a:pPr marL="0" indent="0">
              <a:buNone/>
              <a:defRPr/>
            </a:pPr>
            <a:endParaRPr lang="en-US" sz="200" dirty="0"/>
          </a:p>
        </p:txBody>
      </p:sp>
      <p:graphicFrame>
        <p:nvGraphicFramePr>
          <p:cNvPr id="4" name="Table 3"/>
          <p:cNvGraphicFramePr>
            <a:graphicFrameLocks noGrp="1"/>
          </p:cNvGraphicFramePr>
          <p:nvPr/>
        </p:nvGraphicFramePr>
        <p:xfrm>
          <a:off x="3352800" y="40782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5" name="Table 4"/>
          <p:cNvGraphicFramePr>
            <a:graphicFrameLocks noGrp="1"/>
          </p:cNvGraphicFramePr>
          <p:nvPr/>
        </p:nvGraphicFramePr>
        <p:xfrm>
          <a:off x="2514600" y="36210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nvGraphicFramePr>
        <p:xfrm>
          <a:off x="1600200" y="31638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58" name="TextBox 6"/>
          <p:cNvSpPr txBox="1">
            <a:spLocks noChangeArrowheads="1"/>
          </p:cNvSpPr>
          <p:nvPr/>
        </p:nvSpPr>
        <p:spPr bwMode="auto">
          <a:xfrm>
            <a:off x="6485151" y="3013719"/>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p>
        </p:txBody>
      </p:sp>
      <p:sp>
        <p:nvSpPr>
          <p:cNvPr id="86459" name="TextBox 7"/>
          <p:cNvSpPr txBox="1">
            <a:spLocks noChangeArrowheads="1"/>
          </p:cNvSpPr>
          <p:nvPr/>
        </p:nvSpPr>
        <p:spPr bwMode="auto">
          <a:xfrm>
            <a:off x="7404100" y="3479799"/>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a:t>
            </a:r>
          </a:p>
        </p:txBody>
      </p:sp>
      <p:sp>
        <p:nvSpPr>
          <p:cNvPr id="86460" name="TextBox 8"/>
          <p:cNvSpPr txBox="1">
            <a:spLocks noChangeArrowheads="1"/>
          </p:cNvSpPr>
          <p:nvPr/>
        </p:nvSpPr>
        <p:spPr bwMode="auto">
          <a:xfrm>
            <a:off x="8242300" y="3893343"/>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t>
            </a:r>
          </a:p>
        </p:txBody>
      </p:sp>
      <p:sp>
        <p:nvSpPr>
          <p:cNvPr id="86461" name="TextBox 9"/>
          <p:cNvSpPr txBox="1">
            <a:spLocks noChangeArrowheads="1"/>
          </p:cNvSpPr>
          <p:nvPr/>
        </p:nvSpPr>
        <p:spPr bwMode="auto">
          <a:xfrm>
            <a:off x="777690" y="2967831"/>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Row</a:t>
            </a:r>
          </a:p>
        </p:txBody>
      </p:sp>
      <p:cxnSp>
        <p:nvCxnSpPr>
          <p:cNvPr id="12" name="Straight Arrow Connector 11"/>
          <p:cNvCxnSpPr/>
          <p:nvPr/>
        </p:nvCxnSpPr>
        <p:spPr>
          <a:xfrm rot="5400000">
            <a:off x="304801" y="4306887"/>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1536700" y="2741525"/>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2819400" y="2971800"/>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1774692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Anatomy</a:t>
            </a:r>
          </a:p>
        </p:txBody>
      </p:sp>
      <p:sp>
        <p:nvSpPr>
          <p:cNvPr id="3" name="Text Placeholder 2"/>
          <p:cNvSpPr>
            <a:spLocks noGrp="1"/>
          </p:cNvSpPr>
          <p:nvPr>
            <p:ph type="body" idx="1"/>
          </p:nvPr>
        </p:nvSpPr>
        <p:spPr/>
        <p:txBody>
          <a:bodyPr/>
          <a:lstStyle/>
          <a:p>
            <a:r>
              <a:rPr lang="en-US" dirty="0"/>
              <a:t>But what is color?</a:t>
            </a:r>
          </a:p>
        </p:txBody>
      </p:sp>
    </p:spTree>
    <p:extLst>
      <p:ext uri="{BB962C8B-B14F-4D97-AF65-F5344CB8AC3E}">
        <p14:creationId xmlns:p14="http://schemas.microsoft.com/office/powerpoint/2010/main" val="19221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a:t>The Eye</a:t>
            </a:r>
          </a:p>
        </p:txBody>
      </p:sp>
      <p:sp>
        <p:nvSpPr>
          <p:cNvPr id="55299" name="Rectangle 3"/>
          <p:cNvSpPr>
            <a:spLocks noGrp="1" noChangeArrowheads="1"/>
          </p:cNvSpPr>
          <p:nvPr>
            <p:ph type="body" idx="1"/>
          </p:nvPr>
        </p:nvSpPr>
        <p:spPr>
          <a:xfrm>
            <a:off x="685800" y="4648200"/>
            <a:ext cx="7772400" cy="1524000"/>
          </a:xfrm>
        </p:spPr>
        <p:txBody>
          <a:bodyPr>
            <a:normAutofit fontScale="92500" lnSpcReduction="20000"/>
          </a:bodyPr>
          <a:lstStyle/>
          <a:p>
            <a:r>
              <a:rPr lang="en-US" altLang="en-US" dirty="0"/>
              <a:t>The human eye is a camera</a:t>
            </a:r>
          </a:p>
          <a:p>
            <a:pPr lvl="1"/>
            <a:r>
              <a:rPr lang="en-US" altLang="en-US" b="1" dirty="0"/>
              <a:t>Iris</a:t>
            </a:r>
            <a:r>
              <a:rPr lang="en-US" altLang="en-US" dirty="0"/>
              <a:t> - </a:t>
            </a:r>
            <a:r>
              <a:rPr lang="en-US" altLang="en-US" sz="1800" dirty="0"/>
              <a:t>colored annulus with radial muscles</a:t>
            </a:r>
          </a:p>
          <a:p>
            <a:pPr lvl="1"/>
            <a:r>
              <a:rPr lang="en-US" altLang="en-US" b="1" dirty="0"/>
              <a:t>Pupil</a:t>
            </a:r>
            <a:r>
              <a:rPr lang="en-US" altLang="en-US" dirty="0"/>
              <a:t> - </a:t>
            </a:r>
            <a:r>
              <a:rPr lang="en-US" altLang="en-US" sz="1800" dirty="0"/>
              <a:t>the hole (aperture) whose size is controlled by the iris</a:t>
            </a:r>
          </a:p>
          <a:p>
            <a:pPr lvl="1"/>
            <a:r>
              <a:rPr lang="en-US" altLang="en-US" sz="1800" dirty="0"/>
              <a:t>What’s the sensor?</a:t>
            </a:r>
          </a:p>
        </p:txBody>
      </p:sp>
      <p:pic>
        <p:nvPicPr>
          <p:cNvPr id="55300" name="Picture 4" descr="humaney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6588" y="1066800"/>
            <a:ext cx="5484812"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7381" name="Rectangle 5"/>
          <p:cNvSpPr>
            <a:spLocks noChangeArrowheads="1"/>
          </p:cNvSpPr>
          <p:nvPr/>
        </p:nvSpPr>
        <p:spPr bwMode="auto">
          <a:xfrm>
            <a:off x="685800" y="6096000"/>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lvl="2"/>
            <a:r>
              <a:rPr lang="en-US" altLang="en-US" sz="1600">
                <a:solidFill>
                  <a:prstClr val="black"/>
                </a:solidFill>
              </a:rPr>
              <a:t>photoreceptor cells (rods and cones) in the </a:t>
            </a:r>
            <a:r>
              <a:rPr lang="en-US" altLang="en-US" sz="1600" b="1">
                <a:solidFill>
                  <a:prstClr val="black"/>
                </a:solidFill>
              </a:rPr>
              <a:t>retina</a:t>
            </a:r>
          </a:p>
        </p:txBody>
      </p:sp>
      <p:sp>
        <p:nvSpPr>
          <p:cNvPr id="55302" name="Text Box 6"/>
          <p:cNvSpPr txBox="1">
            <a:spLocks noChangeArrowheads="1"/>
          </p:cNvSpPr>
          <p:nvPr/>
        </p:nvSpPr>
        <p:spPr bwMode="auto">
          <a:xfrm>
            <a:off x="7543800" y="6583363"/>
            <a:ext cx="1536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solidFill>
                  <a:prstClr val="black"/>
                </a:solidFill>
              </a:rPr>
              <a:t>Slide by Steve Seitz</a:t>
            </a:r>
          </a:p>
        </p:txBody>
      </p:sp>
    </p:spTree>
    <p:extLst>
      <p:ext uri="{BB962C8B-B14F-4D97-AF65-F5344CB8AC3E}">
        <p14:creationId xmlns:p14="http://schemas.microsoft.com/office/powerpoint/2010/main" val="4215313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738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a:t>The Retina</a:t>
            </a:r>
          </a:p>
        </p:txBody>
      </p:sp>
      <p:pic>
        <p:nvPicPr>
          <p:cNvPr id="563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914400"/>
            <a:ext cx="6705600"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FF9E9FB-5B2D-4E9E-97C9-0AA202013CAE}"/>
              </a:ext>
            </a:extLst>
          </p:cNvPr>
          <p:cNvSpPr txBox="1"/>
          <p:nvPr/>
        </p:nvSpPr>
        <p:spPr>
          <a:xfrm>
            <a:off x="76200" y="6019800"/>
            <a:ext cx="4038600" cy="646331"/>
          </a:xfrm>
          <a:prstGeom prst="rect">
            <a:avLst/>
          </a:prstGeom>
          <a:noFill/>
        </p:spPr>
        <p:txBody>
          <a:bodyPr wrap="square" rtlCol="0">
            <a:spAutoFit/>
          </a:bodyPr>
          <a:lstStyle/>
          <a:p>
            <a:r>
              <a:rPr lang="en-US" dirty="0"/>
              <a:t>Axon = nerve </a:t>
            </a:r>
            <a:r>
              <a:rPr lang="en-US" dirty="0" err="1"/>
              <a:t>fibre</a:t>
            </a:r>
            <a:endParaRPr lang="en-US" dirty="0"/>
          </a:p>
          <a:p>
            <a:r>
              <a:rPr lang="en-US" dirty="0"/>
              <a:t>Ganglion cell = a neuron (nerve cell)</a:t>
            </a:r>
          </a:p>
        </p:txBody>
      </p:sp>
      <p:sp>
        <p:nvSpPr>
          <p:cNvPr id="6" name="TextBox 5">
            <a:extLst>
              <a:ext uri="{FF2B5EF4-FFF2-40B4-BE49-F238E27FC236}">
                <a16:creationId xmlns:a16="http://schemas.microsoft.com/office/drawing/2014/main" id="{338E6AC2-BBDE-49C9-A0B6-E713D3ECBBA3}"/>
              </a:ext>
            </a:extLst>
          </p:cNvPr>
          <p:cNvSpPr txBox="1"/>
          <p:nvPr/>
        </p:nvSpPr>
        <p:spPr>
          <a:xfrm>
            <a:off x="4343400" y="6277843"/>
            <a:ext cx="4648200" cy="369332"/>
          </a:xfrm>
          <a:prstGeom prst="rect">
            <a:avLst/>
          </a:prstGeom>
          <a:noFill/>
        </p:spPr>
        <p:txBody>
          <a:bodyPr wrap="square" rtlCol="0">
            <a:spAutoFit/>
          </a:bodyPr>
          <a:lstStyle/>
          <a:p>
            <a:r>
              <a:rPr lang="en-US" dirty="0"/>
              <a:t>Bipolar cell = pass ‘graded signal changes’</a:t>
            </a:r>
          </a:p>
        </p:txBody>
      </p:sp>
    </p:spTree>
    <p:extLst>
      <p:ext uri="{BB962C8B-B14F-4D97-AF65-F5344CB8AC3E}">
        <p14:creationId xmlns:p14="http://schemas.microsoft.com/office/powerpoint/2010/main" val="1809955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a:t>Retina up-close</a:t>
            </a:r>
          </a:p>
        </p:txBody>
      </p:sp>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t="4222" b="15567"/>
          <a:stretch>
            <a:fillRect/>
          </a:stretch>
        </p:blipFill>
        <p:spPr bwMode="auto">
          <a:xfrm>
            <a:off x="1371600" y="1066800"/>
            <a:ext cx="6172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8"/>
          <p:cNvGrpSpPr>
            <a:grpSpLocks/>
          </p:cNvGrpSpPr>
          <p:nvPr/>
        </p:nvGrpSpPr>
        <p:grpSpPr bwMode="auto">
          <a:xfrm>
            <a:off x="4038600" y="5181600"/>
            <a:ext cx="957263" cy="914400"/>
            <a:chOff x="2544" y="3264"/>
            <a:chExt cx="603" cy="576"/>
          </a:xfrm>
        </p:grpSpPr>
        <p:sp>
          <p:nvSpPr>
            <p:cNvPr id="57349" name="Text Box 4"/>
            <p:cNvSpPr txBox="1">
              <a:spLocks noChangeArrowheads="1"/>
            </p:cNvSpPr>
            <p:nvPr/>
          </p:nvSpPr>
          <p:spPr bwMode="auto">
            <a:xfrm>
              <a:off x="2544" y="3513"/>
              <a:ext cx="6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solidFill>
                    <a:prstClr val="black"/>
                  </a:solidFill>
                </a:rPr>
                <a:t>Light</a:t>
              </a:r>
            </a:p>
          </p:txBody>
        </p:sp>
        <p:sp>
          <p:nvSpPr>
            <p:cNvPr id="57350" name="Line 5"/>
            <p:cNvSpPr>
              <a:spLocks noChangeShapeType="1"/>
            </p:cNvSpPr>
            <p:nvPr/>
          </p:nvSpPr>
          <p:spPr bwMode="auto">
            <a:xfrm flipV="1">
              <a:off x="2784" y="32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57351" name="Line 6"/>
            <p:cNvSpPr>
              <a:spLocks noChangeShapeType="1"/>
            </p:cNvSpPr>
            <p:nvPr/>
          </p:nvSpPr>
          <p:spPr bwMode="auto">
            <a:xfrm flipV="1">
              <a:off x="2880" y="32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57352" name="Line 7"/>
            <p:cNvSpPr>
              <a:spLocks noChangeShapeType="1"/>
            </p:cNvSpPr>
            <p:nvPr/>
          </p:nvSpPr>
          <p:spPr bwMode="auto">
            <a:xfrm flipV="1">
              <a:off x="2976" y="32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grpSp>
    </p:spTree>
    <p:extLst>
      <p:ext uri="{BB962C8B-B14F-4D97-AF65-F5344CB8AC3E}">
        <p14:creationId xmlns:p14="http://schemas.microsoft.com/office/powerpoint/2010/main" val="3941739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85900" y="1828800"/>
            <a:ext cx="6172200" cy="1143000"/>
          </a:xfrm>
        </p:spPr>
        <p:txBody>
          <a:bodyPr/>
          <a:lstStyle/>
          <a:p>
            <a:r>
              <a:rPr lang="en-US" dirty="0"/>
              <a:t>Wait, the blood vessels are in front of the photoreceptors??</a:t>
            </a:r>
          </a:p>
        </p:txBody>
      </p:sp>
      <p:sp>
        <p:nvSpPr>
          <p:cNvPr id="3" name="Rectangle 2"/>
          <p:cNvSpPr/>
          <p:nvPr/>
        </p:nvSpPr>
        <p:spPr>
          <a:xfrm>
            <a:off x="2114550" y="3543300"/>
            <a:ext cx="4629150" cy="300082"/>
          </a:xfrm>
          <a:prstGeom prst="rect">
            <a:avLst/>
          </a:prstGeom>
        </p:spPr>
        <p:txBody>
          <a:bodyPr wrap="square">
            <a:spAutoFit/>
          </a:bodyPr>
          <a:lstStyle/>
          <a:p>
            <a:pPr defTabSz="685800" fontAlgn="auto">
              <a:spcBef>
                <a:spcPts val="0"/>
              </a:spcBef>
              <a:spcAft>
                <a:spcPts val="0"/>
              </a:spcAft>
            </a:pPr>
            <a:r>
              <a:rPr lang="en-US" sz="1350" dirty="0">
                <a:solidFill>
                  <a:srgbClr val="000000"/>
                </a:solidFill>
                <a:latin typeface="Arial"/>
              </a:rPr>
              <a:t>https://www.youtube.com/watch?v=L_W-IXqoxHA</a:t>
            </a:r>
          </a:p>
        </p:txBody>
      </p:sp>
    </p:spTree>
    <p:extLst>
      <p:ext uri="{BB962C8B-B14F-4D97-AF65-F5344CB8AC3E}">
        <p14:creationId xmlns:p14="http://schemas.microsoft.com/office/powerpoint/2010/main" val="4227391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400175" y="143339"/>
            <a:ext cx="6343650" cy="628650"/>
          </a:xfrm>
        </p:spPr>
        <p:txBody>
          <a:bodyPr/>
          <a:lstStyle/>
          <a:p>
            <a:r>
              <a:rPr lang="en-US" altLang="en-US" dirty="0"/>
              <a:t>What humans don’t have: </a:t>
            </a:r>
            <a:r>
              <a:rPr lang="en-US" altLang="en-US" dirty="0" err="1"/>
              <a:t>tapetum</a:t>
            </a:r>
            <a:r>
              <a:rPr lang="en-US" altLang="en-US" dirty="0"/>
              <a:t> </a:t>
            </a:r>
            <a:r>
              <a:rPr lang="en-US" altLang="en-US" dirty="0" err="1"/>
              <a:t>lucidum</a:t>
            </a:r>
            <a:r>
              <a:rPr lang="en-US" altLang="en-US" dirty="0"/>
              <a:t> </a:t>
            </a:r>
          </a:p>
        </p:txBody>
      </p:sp>
      <p:pic>
        <p:nvPicPr>
          <p:cNvPr id="59395" name="Picture 2" descr="C:\Documents and Settings\James\Desktop\comp_photo\hays_slides_2011\3\Lepilemur_randrianasoli_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544" y="864932"/>
            <a:ext cx="2626000" cy="344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3" descr="C:\Documents and Settings\James\Desktop\comp_photo\hays_slides_2011\3\Animaleyeslightu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5584" y="3595777"/>
            <a:ext cx="3555999"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C:\Documents and Settings\James\Desktop\comp_photo\hays_slides_2011\3\Aye-aye_(Daubentonia_madagascariensis)_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864932"/>
            <a:ext cx="3601983" cy="256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12544" t="28555" r="8606" b="40486"/>
          <a:stretch/>
        </p:blipFill>
        <p:spPr>
          <a:xfrm>
            <a:off x="1068544" y="4572000"/>
            <a:ext cx="3288323" cy="971550"/>
          </a:xfrm>
          <a:prstGeom prst="rect">
            <a:avLst/>
          </a:prstGeom>
        </p:spPr>
      </p:pic>
      <p:sp>
        <p:nvSpPr>
          <p:cNvPr id="3" name="TextBox 2"/>
          <p:cNvSpPr txBox="1"/>
          <p:nvPr/>
        </p:nvSpPr>
        <p:spPr>
          <a:xfrm>
            <a:off x="1561022" y="5660007"/>
            <a:ext cx="2514600" cy="715581"/>
          </a:xfrm>
          <a:prstGeom prst="rect">
            <a:avLst/>
          </a:prstGeom>
          <a:noFill/>
        </p:spPr>
        <p:txBody>
          <a:bodyPr wrap="square" rtlCol="0">
            <a:spAutoFit/>
          </a:bodyPr>
          <a:lstStyle/>
          <a:p>
            <a:pPr defTabSz="685800"/>
            <a:r>
              <a:rPr lang="en-US" sz="1350" dirty="0">
                <a:solidFill>
                  <a:prstClr val="black"/>
                </a:solidFill>
              </a:rPr>
              <a:t>Human eyes can reflect a tiny bit and blood in the retina makes this reflection red.</a:t>
            </a:r>
          </a:p>
        </p:txBody>
      </p:sp>
      <p:sp>
        <p:nvSpPr>
          <p:cNvPr id="8" name="Rectangle 7"/>
          <p:cNvSpPr/>
          <p:nvPr/>
        </p:nvSpPr>
        <p:spPr>
          <a:xfrm>
            <a:off x="8467869" y="6638391"/>
            <a:ext cx="721672" cy="230832"/>
          </a:xfrm>
          <a:prstGeom prst="rect">
            <a:avLst/>
          </a:prstGeom>
        </p:spPr>
        <p:txBody>
          <a:bodyPr wrap="none">
            <a:spAutoFit/>
          </a:bodyPr>
          <a:lstStyle/>
          <a:p>
            <a:pPr defTabSz="685800"/>
            <a:r>
              <a:rPr lang="en-US" sz="900" dirty="0">
                <a:solidFill>
                  <a:prstClr val="black"/>
                </a:solidFill>
                <a:latin typeface="Calibri"/>
              </a:rPr>
              <a:t>James Hays</a:t>
            </a:r>
          </a:p>
        </p:txBody>
      </p:sp>
    </p:spTree>
    <p:extLst>
      <p:ext uri="{BB962C8B-B14F-4D97-AF65-F5344CB8AC3E}">
        <p14:creationId xmlns:p14="http://schemas.microsoft.com/office/powerpoint/2010/main" val="349475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0A412-025B-4DFE-9676-EC3531C58CF2}"/>
              </a:ext>
            </a:extLst>
          </p:cNvPr>
          <p:cNvSpPr>
            <a:spLocks noGrp="1"/>
          </p:cNvSpPr>
          <p:nvPr>
            <p:ph type="title"/>
          </p:nvPr>
        </p:nvSpPr>
        <p:spPr/>
        <p:txBody>
          <a:bodyPr/>
          <a:lstStyle/>
          <a:p>
            <a:endParaRPr lang="en-US"/>
          </a:p>
        </p:txBody>
      </p:sp>
      <p:pic>
        <p:nvPicPr>
          <p:cNvPr id="1026" name="Picture 2" descr="https://upload.wikimedia.org/wikipedia/commons/thumb/c/c1/Bovine_Tapetum_Lucidum.jpg/1280px-Bovine_Tapetum_Lucidum.jpg">
            <a:extLst>
              <a:ext uri="{FF2B5EF4-FFF2-40B4-BE49-F238E27FC236}">
                <a16:creationId xmlns:a16="http://schemas.microsoft.com/office/drawing/2014/main" id="{E29ECE75-8830-4A56-B6B7-BF86E9689D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552238"/>
            <a:ext cx="3810000" cy="37535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apetum lucidum diagram">
            <a:extLst>
              <a:ext uri="{FF2B5EF4-FFF2-40B4-BE49-F238E27FC236}">
                <a16:creationId xmlns:a16="http://schemas.microsoft.com/office/drawing/2014/main" id="{1926A321-8F8A-453B-B95A-6CAD21C3DE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479" y="2209800"/>
            <a:ext cx="5230136" cy="26650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E94AF66-83E9-495E-81EC-491AB37FCF0F}"/>
              </a:ext>
            </a:extLst>
          </p:cNvPr>
          <p:cNvSpPr txBox="1"/>
          <p:nvPr/>
        </p:nvSpPr>
        <p:spPr>
          <a:xfrm>
            <a:off x="5883442" y="5155640"/>
            <a:ext cx="294773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Tapetum lucidum exposed (cow eye)</a:t>
            </a:r>
          </a:p>
        </p:txBody>
      </p:sp>
    </p:spTree>
    <p:extLst>
      <p:ext uri="{BB962C8B-B14F-4D97-AF65-F5344CB8AC3E}">
        <p14:creationId xmlns:p14="http://schemas.microsoft.com/office/powerpoint/2010/main" val="3008425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7010400" y="6384925"/>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000">
                <a:solidFill>
                  <a:prstClr val="white"/>
                </a:solidFill>
                <a:latin typeface="EngraversGothic BT Regular" charset="0"/>
              </a:rPr>
              <a:t>© Stephen E. Palmer, 2002</a:t>
            </a:r>
          </a:p>
        </p:txBody>
      </p:sp>
      <p:sp>
        <p:nvSpPr>
          <p:cNvPr id="61443" name="Rectangle 3"/>
          <p:cNvSpPr>
            <a:spLocks noChangeArrowheads="1"/>
          </p:cNvSpPr>
          <p:nvPr/>
        </p:nvSpPr>
        <p:spPr bwMode="auto">
          <a:xfrm>
            <a:off x="762000" y="1143000"/>
            <a:ext cx="310038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srgbClr val="FF0000"/>
                </a:solidFill>
                <a:latin typeface="Helvetica" panose="020B0604020202020204" pitchFamily="34" charset="0"/>
              </a:rPr>
              <a:t>C</a:t>
            </a:r>
            <a:r>
              <a:rPr lang="en-US" altLang="en-US" sz="2400" b="1">
                <a:solidFill>
                  <a:srgbClr val="00FF00"/>
                </a:solidFill>
                <a:latin typeface="Helvetica" panose="020B0604020202020204" pitchFamily="34" charset="0"/>
              </a:rPr>
              <a:t>on</a:t>
            </a:r>
            <a:r>
              <a:rPr lang="en-US" altLang="en-US" sz="2400" b="1">
                <a:solidFill>
                  <a:srgbClr val="800080"/>
                </a:solidFill>
                <a:latin typeface="Helvetica" panose="020B0604020202020204" pitchFamily="34" charset="0"/>
              </a:rPr>
              <a:t>es</a:t>
            </a:r>
            <a:endParaRPr lang="en-US" altLang="en-US" sz="2400">
              <a:solidFill>
                <a:srgbClr val="800080"/>
              </a:solidFill>
              <a:latin typeface="Helvetica" panose="020B0604020202020204" pitchFamily="34" charset="0"/>
            </a:endParaRPr>
          </a:p>
          <a:p>
            <a:pPr>
              <a:spcBef>
                <a:spcPct val="0"/>
              </a:spcBef>
            </a:pPr>
            <a:r>
              <a:rPr lang="en-US" altLang="en-US" sz="2400">
                <a:solidFill>
                  <a:prstClr val="black"/>
                </a:solidFill>
                <a:latin typeface="Helvetica" panose="020B0604020202020204" pitchFamily="34" charset="0"/>
              </a:rPr>
              <a:t>   cone-shaped </a:t>
            </a:r>
          </a:p>
          <a:p>
            <a:pPr>
              <a:spcBef>
                <a:spcPct val="0"/>
              </a:spcBef>
            </a:pPr>
            <a:r>
              <a:rPr lang="en-US" altLang="en-US" sz="2400">
                <a:solidFill>
                  <a:prstClr val="black"/>
                </a:solidFill>
                <a:latin typeface="Helvetica" panose="020B0604020202020204" pitchFamily="34" charset="0"/>
              </a:rPr>
              <a:t>   less sensitive</a:t>
            </a:r>
          </a:p>
          <a:p>
            <a:pPr>
              <a:spcBef>
                <a:spcPct val="0"/>
              </a:spcBef>
            </a:pPr>
            <a:r>
              <a:rPr lang="en-US" altLang="en-US" sz="2400">
                <a:solidFill>
                  <a:prstClr val="black"/>
                </a:solidFill>
                <a:latin typeface="Helvetica" panose="020B0604020202020204" pitchFamily="34" charset="0"/>
              </a:rPr>
              <a:t>   operate in high light</a:t>
            </a:r>
          </a:p>
          <a:p>
            <a:pPr>
              <a:spcBef>
                <a:spcPct val="0"/>
              </a:spcBef>
            </a:pPr>
            <a:r>
              <a:rPr lang="en-US" altLang="en-US" sz="2400">
                <a:solidFill>
                  <a:prstClr val="black"/>
                </a:solidFill>
                <a:latin typeface="Helvetica" panose="020B0604020202020204" pitchFamily="34" charset="0"/>
              </a:rPr>
              <a:t>   color vision</a:t>
            </a:r>
            <a:endParaRPr lang="en-US" altLang="en-US" sz="2400" b="1">
              <a:solidFill>
                <a:prstClr val="black"/>
              </a:solidFill>
              <a:latin typeface="Helvetica" panose="020B0604020202020204" pitchFamily="34" charset="0"/>
            </a:endParaRPr>
          </a:p>
        </p:txBody>
      </p:sp>
      <p:sp>
        <p:nvSpPr>
          <p:cNvPr id="61444" name="Text Box 4"/>
          <p:cNvSpPr txBox="1">
            <a:spLocks noChangeArrowheads="1"/>
          </p:cNvSpPr>
          <p:nvPr/>
        </p:nvSpPr>
        <p:spPr bwMode="auto">
          <a:xfrm>
            <a:off x="533400" y="182563"/>
            <a:ext cx="68595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a:solidFill>
                  <a:prstClr val="black"/>
                </a:solidFill>
                <a:latin typeface="Helvetica" panose="020B0604020202020204" pitchFamily="34" charset="0"/>
              </a:rPr>
              <a:t>Two types of light-sensitive receptors</a:t>
            </a:r>
          </a:p>
        </p:txBody>
      </p:sp>
      <p:pic>
        <p:nvPicPr>
          <p:cNvPr id="6144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1143000"/>
            <a:ext cx="166052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6"/>
          <p:cNvSpPr txBox="1">
            <a:spLocks noChangeArrowheads="1"/>
          </p:cNvSpPr>
          <p:nvPr/>
        </p:nvSpPr>
        <p:spPr bwMode="auto">
          <a:xfrm>
            <a:off x="838200" y="3352800"/>
            <a:ext cx="27098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latin typeface="Helvetica" panose="020B0604020202020204" pitchFamily="34" charset="0"/>
              </a:rPr>
              <a:t>Rods</a:t>
            </a:r>
            <a:r>
              <a:rPr lang="en-US" altLang="en-US" sz="2400">
                <a:solidFill>
                  <a:prstClr val="black"/>
                </a:solidFill>
                <a:latin typeface="Helvetica" panose="020B0604020202020204" pitchFamily="34" charset="0"/>
              </a:rPr>
              <a:t> </a:t>
            </a:r>
          </a:p>
          <a:p>
            <a:pPr>
              <a:spcBef>
                <a:spcPct val="0"/>
              </a:spcBef>
            </a:pPr>
            <a:r>
              <a:rPr lang="en-US" altLang="en-US" sz="2400">
                <a:solidFill>
                  <a:prstClr val="black"/>
                </a:solidFill>
                <a:latin typeface="Helvetica" panose="020B0604020202020204" pitchFamily="34" charset="0"/>
              </a:rPr>
              <a:t>   rod-shaped</a:t>
            </a:r>
          </a:p>
          <a:p>
            <a:pPr>
              <a:spcBef>
                <a:spcPct val="0"/>
              </a:spcBef>
            </a:pPr>
            <a:r>
              <a:rPr lang="en-US" altLang="en-US" sz="2400">
                <a:solidFill>
                  <a:prstClr val="black"/>
                </a:solidFill>
                <a:latin typeface="Helvetica" panose="020B0604020202020204" pitchFamily="34" charset="0"/>
              </a:rPr>
              <a:t>   highly sensitive</a:t>
            </a:r>
          </a:p>
          <a:p>
            <a:pPr>
              <a:spcBef>
                <a:spcPct val="0"/>
              </a:spcBef>
            </a:pPr>
            <a:r>
              <a:rPr lang="en-US" altLang="en-US" sz="2400">
                <a:solidFill>
                  <a:prstClr val="black"/>
                </a:solidFill>
                <a:latin typeface="Helvetica" panose="020B0604020202020204" pitchFamily="34" charset="0"/>
              </a:rPr>
              <a:t>   operate at night</a:t>
            </a:r>
          </a:p>
          <a:p>
            <a:pPr>
              <a:spcBef>
                <a:spcPct val="0"/>
              </a:spcBef>
            </a:pPr>
            <a:r>
              <a:rPr lang="en-US" altLang="en-US" sz="2400">
                <a:solidFill>
                  <a:prstClr val="black"/>
                </a:solidFill>
                <a:latin typeface="Helvetica" panose="020B0604020202020204" pitchFamily="34" charset="0"/>
              </a:rPr>
              <a:t>   gray-scale vision</a:t>
            </a:r>
          </a:p>
          <a:p>
            <a:pPr>
              <a:spcBef>
                <a:spcPct val="0"/>
              </a:spcBef>
            </a:pPr>
            <a:endParaRPr lang="en-US" altLang="en-US" sz="2400">
              <a:solidFill>
                <a:prstClr val="black"/>
              </a:solidFill>
              <a:latin typeface="Times" panose="02020603050405020304" pitchFamily="18" charset="0"/>
            </a:endParaRPr>
          </a:p>
        </p:txBody>
      </p:sp>
      <p:sp>
        <p:nvSpPr>
          <p:cNvPr id="7" name="Rectangle 6"/>
          <p:cNvSpPr/>
          <p:nvPr/>
        </p:nvSpPr>
        <p:spPr>
          <a:xfrm>
            <a:off x="8236741" y="6581001"/>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4203573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147209"/>
            <a:ext cx="5295900"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Rectangle 2"/>
          <p:cNvSpPr>
            <a:spLocks noChangeArrowheads="1"/>
          </p:cNvSpPr>
          <p:nvPr/>
        </p:nvSpPr>
        <p:spPr bwMode="auto">
          <a:xfrm>
            <a:off x="7010400" y="6384925"/>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000">
                <a:solidFill>
                  <a:prstClr val="white"/>
                </a:solidFill>
                <a:latin typeface="EngraversGothic BT Regular" charset="0"/>
              </a:rPr>
              <a:t>© Stephen E. Palmer, 2002</a:t>
            </a:r>
          </a:p>
        </p:txBody>
      </p:sp>
      <p:sp>
        <p:nvSpPr>
          <p:cNvPr id="63491" name="Rectangle 3"/>
          <p:cNvSpPr>
            <a:spLocks noChangeArrowheads="1"/>
          </p:cNvSpPr>
          <p:nvPr/>
        </p:nvSpPr>
        <p:spPr bwMode="auto">
          <a:xfrm>
            <a:off x="685800" y="182563"/>
            <a:ext cx="5800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a:solidFill>
                  <a:prstClr val="black"/>
                </a:solidFill>
                <a:latin typeface="Helvetica" panose="020B0604020202020204" pitchFamily="34" charset="0"/>
              </a:rPr>
              <a:t>Distribution of Rods and Cones</a:t>
            </a:r>
          </a:p>
        </p:txBody>
      </p:sp>
      <p:sp>
        <p:nvSpPr>
          <p:cNvPr id="63493" name="Text Box 6"/>
          <p:cNvSpPr txBox="1">
            <a:spLocks noChangeArrowheads="1"/>
          </p:cNvSpPr>
          <p:nvPr/>
        </p:nvSpPr>
        <p:spPr bwMode="auto">
          <a:xfrm>
            <a:off x="685800" y="5907087"/>
            <a:ext cx="86661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dirty="0">
                <a:solidFill>
                  <a:prstClr val="black"/>
                </a:solidFill>
              </a:rPr>
              <a:t>Night Sky: why are there more stars off-center?</a:t>
            </a:r>
            <a:br>
              <a:rPr lang="en-US" altLang="en-US" sz="2400" dirty="0">
                <a:solidFill>
                  <a:prstClr val="black"/>
                </a:solidFill>
              </a:rPr>
            </a:br>
            <a:r>
              <a:rPr lang="en-US" altLang="en-US" sz="2400" dirty="0">
                <a:solidFill>
                  <a:prstClr val="black"/>
                </a:solidFill>
              </a:rPr>
              <a:t>Averted vision: http://en.wikipedia.org/wiki/Averted_vision</a:t>
            </a:r>
          </a:p>
          <a:p>
            <a:pPr>
              <a:spcBef>
                <a:spcPct val="0"/>
              </a:spcBef>
            </a:pPr>
            <a:r>
              <a:rPr lang="en-US" altLang="en-US" sz="2400" dirty="0">
                <a:solidFill>
                  <a:prstClr val="black"/>
                </a:solidFill>
              </a:rPr>
              <a:t> </a:t>
            </a:r>
          </a:p>
        </p:txBody>
      </p:sp>
      <p:sp>
        <p:nvSpPr>
          <p:cNvPr id="6" name="Rectangle 5"/>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241441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Rod / Cone sensitivity</a:t>
            </a:r>
          </a:p>
        </p:txBody>
      </p:sp>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918210"/>
            <a:ext cx="7610776" cy="571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582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a:t>Eye Movements</a:t>
            </a:r>
          </a:p>
        </p:txBody>
      </p:sp>
      <p:sp>
        <p:nvSpPr>
          <p:cNvPr id="65539" name="Content Placeholder 2"/>
          <p:cNvSpPr>
            <a:spLocks noGrp="1"/>
          </p:cNvSpPr>
          <p:nvPr>
            <p:ph idx="1"/>
          </p:nvPr>
        </p:nvSpPr>
        <p:spPr>
          <a:xfrm>
            <a:off x="762000" y="990600"/>
            <a:ext cx="7772400" cy="5181600"/>
          </a:xfrm>
        </p:spPr>
        <p:txBody>
          <a:bodyPr/>
          <a:lstStyle/>
          <a:p>
            <a:r>
              <a:rPr lang="en-US" altLang="en-US" dirty="0"/>
              <a:t>Saccades</a:t>
            </a:r>
          </a:p>
          <a:p>
            <a:r>
              <a:rPr lang="en-US" altLang="en-US" dirty="0"/>
              <a:t>	</a:t>
            </a:r>
            <a:r>
              <a:rPr lang="en-US" altLang="en-US" sz="2000" dirty="0"/>
              <a:t>Can be consciously controlled. Related to perceptual attention.</a:t>
            </a:r>
          </a:p>
          <a:p>
            <a:r>
              <a:rPr lang="en-US" altLang="en-US" sz="2000" dirty="0"/>
              <a:t>	200ms to initiation, 20 to 200ms to carry out. Large amplitude.</a:t>
            </a:r>
            <a:endParaRPr lang="en-US" altLang="en-US" dirty="0"/>
          </a:p>
          <a:p>
            <a:r>
              <a:rPr lang="en-US" altLang="en-US" dirty="0" err="1"/>
              <a:t>Microsaccades</a:t>
            </a:r>
            <a:endParaRPr lang="en-US" altLang="en-US" dirty="0"/>
          </a:p>
          <a:p>
            <a:r>
              <a:rPr lang="en-US" altLang="en-US" dirty="0"/>
              <a:t>	</a:t>
            </a:r>
            <a:r>
              <a:rPr lang="en-US" altLang="en-US" sz="2000" dirty="0"/>
              <a:t>Involuntary. Smaller amplitude. Especially evident during prolonged fixation. Function debated.</a:t>
            </a:r>
            <a:endParaRPr lang="en-US" altLang="en-US" dirty="0"/>
          </a:p>
          <a:p>
            <a:r>
              <a:rPr lang="en-US" altLang="en-US" dirty="0"/>
              <a:t>Ocular </a:t>
            </a:r>
            <a:r>
              <a:rPr lang="en-US" altLang="en-US" dirty="0" err="1"/>
              <a:t>microtremor</a:t>
            </a:r>
            <a:r>
              <a:rPr lang="en-US" altLang="en-US" dirty="0"/>
              <a:t> (OMT)</a:t>
            </a:r>
          </a:p>
          <a:p>
            <a:r>
              <a:rPr lang="en-US" altLang="en-US" sz="2000" dirty="0"/>
              <a:t>	involuntary. high frequency (up to 80Hz), small amplitude.</a:t>
            </a:r>
          </a:p>
          <a:p>
            <a:endParaRPr lang="en-US" altLang="en-US" sz="2000" dirty="0"/>
          </a:p>
          <a:p>
            <a:r>
              <a:rPr lang="en-US" altLang="en-US" sz="2800" dirty="0"/>
              <a:t>Smooth pursuit – tracking an object</a:t>
            </a:r>
            <a:endParaRPr lang="en-US" altLang="en-US" sz="2000" dirty="0"/>
          </a:p>
        </p:txBody>
      </p:sp>
      <p:sp>
        <p:nvSpPr>
          <p:cNvPr id="4" name="Rectangle 3"/>
          <p:cNvSpPr/>
          <p:nvPr/>
        </p:nvSpPr>
        <p:spPr>
          <a:xfrm>
            <a:off x="8236741" y="6581001"/>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3031177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F2EA-96AB-4E60-BC0F-F65442E8660A}"/>
              </a:ext>
            </a:extLst>
          </p:cNvPr>
          <p:cNvSpPr>
            <a:spLocks noGrp="1"/>
          </p:cNvSpPr>
          <p:nvPr>
            <p:ph type="title"/>
          </p:nvPr>
        </p:nvSpPr>
        <p:spPr/>
        <p:txBody>
          <a:bodyPr/>
          <a:lstStyle/>
          <a:p>
            <a:r>
              <a:rPr lang="en-US" dirty="0"/>
              <a:t>Does the eye alias?</a:t>
            </a:r>
          </a:p>
        </p:txBody>
      </p:sp>
      <p:sp>
        <p:nvSpPr>
          <p:cNvPr id="3" name="Content Placeholder 2">
            <a:extLst>
              <a:ext uri="{FF2B5EF4-FFF2-40B4-BE49-F238E27FC236}">
                <a16:creationId xmlns:a16="http://schemas.microsoft.com/office/drawing/2014/main" id="{4A03B622-2291-45F7-B0CA-F17857567DBE}"/>
              </a:ext>
            </a:extLst>
          </p:cNvPr>
          <p:cNvSpPr>
            <a:spLocks noGrp="1"/>
          </p:cNvSpPr>
          <p:nvPr>
            <p:ph idx="1"/>
          </p:nvPr>
        </p:nvSpPr>
        <p:spPr>
          <a:xfrm>
            <a:off x="628650" y="4267199"/>
            <a:ext cx="7886700" cy="1909763"/>
          </a:xfrm>
        </p:spPr>
        <p:txBody>
          <a:bodyPr>
            <a:normAutofit/>
          </a:bodyPr>
          <a:lstStyle/>
          <a:p>
            <a:pPr marL="342900" lvl="1" indent="0">
              <a:buNone/>
            </a:pPr>
            <a:r>
              <a:rPr lang="en-US" sz="2400" dirty="0"/>
              <a:t>Spatially, apparently not. </a:t>
            </a:r>
          </a:p>
          <a:p>
            <a:pPr marL="342900" lvl="1" indent="0">
              <a:buNone/>
            </a:pPr>
            <a:r>
              <a:rPr lang="en-US" sz="2400" dirty="0"/>
              <a:t>The retina (sensor) has high resolution, but the optics (lens) of the eye cannot meet that resolution. </a:t>
            </a:r>
          </a:p>
          <a:p>
            <a:pPr marL="342900" lvl="1" indent="0">
              <a:buNone/>
            </a:pPr>
            <a:r>
              <a:rPr lang="en-US" sz="2400" dirty="0"/>
              <a:t>The image is blurred optically before being sampled (removes high-frequency content!)</a:t>
            </a:r>
          </a:p>
        </p:txBody>
      </p:sp>
      <p:sp>
        <p:nvSpPr>
          <p:cNvPr id="4" name="TextBox 3">
            <a:extLst>
              <a:ext uri="{FF2B5EF4-FFF2-40B4-BE49-F238E27FC236}">
                <a16:creationId xmlns:a16="http://schemas.microsoft.com/office/drawing/2014/main" id="{1F176809-19EC-4253-8EF1-449839903C38}"/>
              </a:ext>
            </a:extLst>
          </p:cNvPr>
          <p:cNvSpPr txBox="1"/>
          <p:nvPr/>
        </p:nvSpPr>
        <p:spPr>
          <a:xfrm>
            <a:off x="6000750" y="6419850"/>
            <a:ext cx="3276600" cy="369332"/>
          </a:xfrm>
          <a:prstGeom prst="rect">
            <a:avLst/>
          </a:prstGeom>
          <a:noFill/>
        </p:spPr>
        <p:txBody>
          <a:bodyPr wrap="square" rtlCol="0">
            <a:spAutoFit/>
          </a:bodyPr>
          <a:lstStyle/>
          <a:p>
            <a:r>
              <a:rPr lang="en-US" dirty="0">
                <a:solidFill>
                  <a:schemeClr val="bg1">
                    <a:lumMod val="50000"/>
                  </a:schemeClr>
                </a:solidFill>
              </a:rPr>
              <a:t>[Thanks to Leslie Bresnahan]</a:t>
            </a:r>
          </a:p>
        </p:txBody>
      </p:sp>
      <p:pic>
        <p:nvPicPr>
          <p:cNvPr id="5" name="Picture 2" descr="vg-nn-half">
            <a:extLst>
              <a:ext uri="{FF2B5EF4-FFF2-40B4-BE49-F238E27FC236}">
                <a16:creationId xmlns:a16="http://schemas.microsoft.com/office/drawing/2014/main" id="{A60DBD95-E5AA-4FFE-85ED-5C2C0B31357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93401" y="1549996"/>
            <a:ext cx="1878599" cy="247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91B14DC-A9E8-4B27-8613-453811B118D5}"/>
              </a:ext>
            </a:extLst>
          </p:cNvPr>
          <p:cNvPicPr>
            <a:picLocks noChangeAspect="1"/>
          </p:cNvPicPr>
          <p:nvPr/>
        </p:nvPicPr>
        <p:blipFill>
          <a:blip r:embed="rId4"/>
          <a:stretch>
            <a:fillRect/>
          </a:stretch>
        </p:blipFill>
        <p:spPr>
          <a:xfrm>
            <a:off x="4824241" y="1549996"/>
            <a:ext cx="1879424" cy="2472926"/>
          </a:xfrm>
          <a:prstGeom prst="rect">
            <a:avLst/>
          </a:prstGeom>
        </p:spPr>
      </p:pic>
      <p:sp>
        <p:nvSpPr>
          <p:cNvPr id="7" name="TextBox 6">
            <a:extLst>
              <a:ext uri="{FF2B5EF4-FFF2-40B4-BE49-F238E27FC236}">
                <a16:creationId xmlns:a16="http://schemas.microsoft.com/office/drawing/2014/main" id="{424AD442-13B1-4517-AB25-4BB50B44DAFA}"/>
              </a:ext>
            </a:extLst>
          </p:cNvPr>
          <p:cNvSpPr txBox="1"/>
          <p:nvPr/>
        </p:nvSpPr>
        <p:spPr>
          <a:xfrm>
            <a:off x="6703665" y="3429000"/>
            <a:ext cx="2063926" cy="646331"/>
          </a:xfrm>
          <a:prstGeom prst="rect">
            <a:avLst/>
          </a:prstGeom>
          <a:noFill/>
        </p:spPr>
        <p:txBody>
          <a:bodyPr wrap="square" rtlCol="0">
            <a:spAutoFit/>
          </a:bodyPr>
          <a:lstStyle/>
          <a:p>
            <a:r>
              <a:rPr lang="en-US" dirty="0"/>
              <a:t>4x </a:t>
            </a:r>
            <a:r>
              <a:rPr lang="en-US" dirty="0" err="1"/>
              <a:t>downsample</a:t>
            </a:r>
            <a:r>
              <a:rPr lang="en-US" dirty="0"/>
              <a:t> nearest neighbor</a:t>
            </a:r>
          </a:p>
        </p:txBody>
      </p:sp>
    </p:spTree>
    <p:extLst>
      <p:ext uri="{BB962C8B-B14F-4D97-AF65-F5344CB8AC3E}">
        <p14:creationId xmlns:p14="http://schemas.microsoft.com/office/powerpoint/2010/main" val="42472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Electromagnetic Spectrum</a:t>
            </a:r>
          </a:p>
        </p:txBody>
      </p:sp>
      <p:pic>
        <p:nvPicPr>
          <p:cNvPr id="66563" name="Picture 3" descr="spectrum"/>
          <p:cNvPicPr>
            <a:picLocks noChangeAspect="1" noChangeArrowheads="1"/>
          </p:cNvPicPr>
          <p:nvPr/>
        </p:nvPicPr>
        <p:blipFill rotWithShape="1">
          <a:blip r:embed="rId3">
            <a:extLst>
              <a:ext uri="{28A0092B-C50C-407E-A947-70E740481C1C}">
                <a14:useLocalDpi xmlns:a14="http://schemas.microsoft.com/office/drawing/2010/main" val="0"/>
              </a:ext>
            </a:extLst>
          </a:blip>
          <a:srcRect l="5000" r="5000"/>
          <a:stretch/>
        </p:blipFill>
        <p:spPr bwMode="auto">
          <a:xfrm>
            <a:off x="140677" y="1676400"/>
            <a:ext cx="8862646"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Rectangle 5"/>
          <p:cNvSpPr>
            <a:spLocks noChangeArrowheads="1"/>
          </p:cNvSpPr>
          <p:nvPr/>
        </p:nvSpPr>
        <p:spPr bwMode="auto">
          <a:xfrm>
            <a:off x="5954713" y="6546850"/>
            <a:ext cx="3189287" cy="311150"/>
          </a:xfrm>
          <a:prstGeom prst="rect">
            <a:avLst/>
          </a:prstGeom>
          <a:noFill/>
          <a:ln w="63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a:solidFill>
                  <a:srgbClr val="4F81BD"/>
                </a:solidFill>
                <a:sym typeface="Symbol" panose="05050102010706020507" pitchFamily="18" charset="2"/>
              </a:rPr>
              <a:t>http://www.yorku.ca/eye/photopik.htm</a:t>
            </a:r>
          </a:p>
        </p:txBody>
      </p:sp>
      <p:sp>
        <p:nvSpPr>
          <p:cNvPr id="2" name="TextBox 1">
            <a:extLst>
              <a:ext uri="{FF2B5EF4-FFF2-40B4-BE49-F238E27FC236}">
                <a16:creationId xmlns:a16="http://schemas.microsoft.com/office/drawing/2014/main" id="{64A71CAC-C2ED-43C0-89DD-2BBCCCCC4B0F}"/>
              </a:ext>
            </a:extLst>
          </p:cNvPr>
          <p:cNvSpPr txBox="1"/>
          <p:nvPr/>
        </p:nvSpPr>
        <p:spPr>
          <a:xfrm>
            <a:off x="5517775" y="3841376"/>
            <a:ext cx="1792941" cy="923330"/>
          </a:xfrm>
          <a:prstGeom prst="rect">
            <a:avLst/>
          </a:prstGeom>
          <a:noFill/>
        </p:spPr>
        <p:txBody>
          <a:bodyPr wrap="square" rtlCol="0">
            <a:spAutoFit/>
          </a:bodyPr>
          <a:lstStyle/>
          <a:p>
            <a:r>
              <a:rPr lang="en-US" i="1" dirty="0"/>
              <a:t>Wavelength of light and its perceived color</a:t>
            </a:r>
          </a:p>
        </p:txBody>
      </p:sp>
    </p:spTree>
    <p:extLst>
      <p:ext uri="{BB962C8B-B14F-4D97-AF65-F5344CB8AC3E}">
        <p14:creationId xmlns:p14="http://schemas.microsoft.com/office/powerpoint/2010/main" val="132250833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685800" y="2286000"/>
            <a:ext cx="7772400" cy="1143000"/>
          </a:xfrm>
        </p:spPr>
        <p:txBody>
          <a:bodyPr/>
          <a:lstStyle/>
          <a:p>
            <a:endParaRPr lang="ru-RU" altLang="en-US"/>
          </a:p>
        </p:txBody>
      </p:sp>
      <p:sp>
        <p:nvSpPr>
          <p:cNvPr id="68611" name="Rectangle 3"/>
          <p:cNvSpPr>
            <a:spLocks noGrp="1" noChangeArrowheads="1"/>
          </p:cNvSpPr>
          <p:nvPr>
            <p:ph type="subTitle" idx="1"/>
          </p:nvPr>
        </p:nvSpPr>
        <p:spPr/>
        <p:txBody>
          <a:bodyPr/>
          <a:lstStyle/>
          <a:p>
            <a:endParaRPr lang="ru-RU" altLang="en-US"/>
          </a:p>
        </p:txBody>
      </p:sp>
      <p:sp>
        <p:nvSpPr>
          <p:cNvPr id="68612" name="Rectangle 4"/>
          <p:cNvSpPr>
            <a:spLocks noChangeArrowheads="1"/>
          </p:cNvSpPr>
          <p:nvPr/>
        </p:nvSpPr>
        <p:spPr bwMode="auto">
          <a:xfrm>
            <a:off x="381000" y="1676400"/>
            <a:ext cx="8458200" cy="4800600"/>
          </a:xfrm>
          <a:prstGeom prst="rect">
            <a:avLst/>
          </a:prstGeom>
          <a:gradFill rotWithShape="0">
            <a:gsLst>
              <a:gs pos="0">
                <a:srgbClr val="133825"/>
              </a:gs>
              <a:gs pos="100000">
                <a:srgbClr val="287850"/>
              </a:gs>
            </a:gsLst>
            <a:lin ang="2700000" scaled="1"/>
          </a:gra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prstClr val="black"/>
              </a:solidFill>
              <a:latin typeface="Times" panose="02020603050405020304" pitchFamily="18" charset="0"/>
            </a:endParaRPr>
          </a:p>
        </p:txBody>
      </p:sp>
      <p:sp>
        <p:nvSpPr>
          <p:cNvPr id="68613" name="Text Box 12"/>
          <p:cNvSpPr txBox="1">
            <a:spLocks noChangeArrowheads="1"/>
          </p:cNvSpPr>
          <p:nvPr/>
        </p:nvSpPr>
        <p:spPr bwMode="auto">
          <a:xfrm>
            <a:off x="1524000" y="1951038"/>
            <a:ext cx="70135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solidFill>
                  <a:srgbClr val="FFFF00"/>
                </a:solidFill>
                <a:latin typeface="Helvetica" panose="020B0604020202020204" pitchFamily="34" charset="0"/>
              </a:rPr>
              <a:t>Why do we see light of these wavelengths?</a:t>
            </a:r>
          </a:p>
        </p:txBody>
      </p:sp>
      <p:sp>
        <p:nvSpPr>
          <p:cNvPr id="68614" name="Rectangle 13"/>
          <p:cNvSpPr>
            <a:spLocks noChangeArrowheads="1"/>
          </p:cNvSpPr>
          <p:nvPr/>
        </p:nvSpPr>
        <p:spPr bwMode="auto">
          <a:xfrm>
            <a:off x="6934200" y="6156325"/>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000">
                <a:solidFill>
                  <a:prstClr val="white"/>
                </a:solidFill>
                <a:latin typeface="EngraversGothic BT Regular" charset="0"/>
              </a:rPr>
              <a:t>© Stephen E. Palmer, 2002</a:t>
            </a:r>
          </a:p>
        </p:txBody>
      </p:sp>
      <p:pic>
        <p:nvPicPr>
          <p:cNvPr id="686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2559050"/>
            <a:ext cx="4416425"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2447" name="Text Box 15"/>
          <p:cNvSpPr txBox="1">
            <a:spLocks noChangeArrowheads="1"/>
          </p:cNvSpPr>
          <p:nvPr/>
        </p:nvSpPr>
        <p:spPr bwMode="auto">
          <a:xfrm>
            <a:off x="4191000" y="3048000"/>
            <a:ext cx="45005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a:solidFill>
                  <a:srgbClr val="FFFF00"/>
                </a:solidFill>
                <a:latin typeface="Helvetica" panose="020B0604020202020204" pitchFamily="34" charset="0"/>
              </a:rPr>
              <a:t>…because that’s where the</a:t>
            </a:r>
          </a:p>
          <a:p>
            <a:pPr algn="ctr">
              <a:spcBef>
                <a:spcPct val="0"/>
              </a:spcBef>
            </a:pPr>
            <a:r>
              <a:rPr lang="en-US" altLang="en-US">
                <a:solidFill>
                  <a:srgbClr val="FFFF00"/>
                </a:solidFill>
                <a:latin typeface="Helvetica" panose="020B0604020202020204" pitchFamily="34" charset="0"/>
              </a:rPr>
              <a:t>Sun radiates EM energy</a:t>
            </a:r>
          </a:p>
        </p:txBody>
      </p:sp>
      <p:sp>
        <p:nvSpPr>
          <p:cNvPr id="68617" name="Rectangle 16"/>
          <p:cNvSpPr>
            <a:spLocks noChangeArrowheads="1"/>
          </p:cNvSpPr>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400">
                <a:solidFill>
                  <a:srgbClr val="1F497D"/>
                </a:solidFill>
              </a:rPr>
              <a:t>Visible Light</a:t>
            </a:r>
          </a:p>
        </p:txBody>
      </p:sp>
    </p:spTree>
    <p:extLst>
      <p:ext uri="{BB962C8B-B14F-4D97-AF65-F5344CB8AC3E}">
        <p14:creationId xmlns:p14="http://schemas.microsoft.com/office/powerpoint/2010/main" val="26279544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2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4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3"/>
          <p:cNvSpPr>
            <a:spLocks noChangeArrowheads="1"/>
          </p:cNvSpPr>
          <p:nvPr/>
        </p:nvSpPr>
        <p:spPr bwMode="auto">
          <a:xfrm>
            <a:off x="7331075" y="6613525"/>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pic>
        <p:nvPicPr>
          <p:cNvPr id="778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r="13429"/>
          <a:stretch>
            <a:fillRect/>
          </a:stretch>
        </p:blipFill>
        <p:spPr bwMode="auto">
          <a:xfrm>
            <a:off x="990600" y="1595438"/>
            <a:ext cx="49530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 Box 5"/>
          <p:cNvSpPr txBox="1">
            <a:spLocks noChangeArrowheads="1"/>
          </p:cNvSpPr>
          <p:nvPr/>
        </p:nvSpPr>
        <p:spPr bwMode="auto">
          <a:xfrm>
            <a:off x="1600200" y="1371600"/>
            <a:ext cx="35893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Three kinds of cones:</a:t>
            </a:r>
          </a:p>
        </p:txBody>
      </p:sp>
      <p:sp>
        <p:nvSpPr>
          <p:cNvPr id="77830" name="Text Box 7"/>
          <p:cNvSpPr txBox="1">
            <a:spLocks noChangeArrowheads="1"/>
          </p:cNvSpPr>
          <p:nvPr/>
        </p:nvSpPr>
        <p:spPr bwMode="auto">
          <a:xfrm>
            <a:off x="2163763" y="228600"/>
            <a:ext cx="53467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00FF99"/>
                </a:solidFill>
                <a:latin typeface="Helvetica" panose="020B0604020202020204" pitchFamily="34" charset="0"/>
              </a:rPr>
              <a:t>Physiology of Color Vision</a:t>
            </a:r>
            <a:endParaRPr lang="en-US" altLang="en-US" sz="2400">
              <a:solidFill>
                <a:srgbClr val="00FF99"/>
              </a:solidFill>
            </a:endParaRPr>
          </a:p>
        </p:txBody>
      </p:sp>
      <p:pic>
        <p:nvPicPr>
          <p:cNvPr id="7783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828800"/>
            <a:ext cx="32607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643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3"/>
          <p:cNvSpPr txBox="1">
            <a:spLocks noChangeArrowheads="1"/>
          </p:cNvSpPr>
          <p:nvPr/>
        </p:nvSpPr>
        <p:spPr bwMode="auto">
          <a:xfrm>
            <a:off x="2730500" y="182563"/>
            <a:ext cx="4149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4F81BD"/>
                </a:solidFill>
                <a:latin typeface="Helvetica" panose="020B0604020202020204" pitchFamily="34" charset="0"/>
              </a:rPr>
              <a:t>The Physics of Light</a:t>
            </a:r>
          </a:p>
        </p:txBody>
      </p:sp>
      <p:sp>
        <p:nvSpPr>
          <p:cNvPr id="70660" name="Text Box 4"/>
          <p:cNvSpPr txBox="1">
            <a:spLocks noChangeArrowheads="1"/>
          </p:cNvSpPr>
          <p:nvPr/>
        </p:nvSpPr>
        <p:spPr bwMode="auto">
          <a:xfrm>
            <a:off x="1355725" y="1349375"/>
            <a:ext cx="6945313"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dirty="0">
                <a:solidFill>
                  <a:srgbClr val="FFFF00"/>
                </a:solidFill>
                <a:latin typeface="Helvetica" panose="020B0604020202020204" pitchFamily="34" charset="0"/>
              </a:rPr>
              <a:t>Any patch of light can be completely described</a:t>
            </a:r>
          </a:p>
          <a:p>
            <a:pPr>
              <a:spcBef>
                <a:spcPct val="0"/>
              </a:spcBef>
              <a:buFontTx/>
              <a:buNone/>
            </a:pPr>
            <a:r>
              <a:rPr lang="en-US" altLang="en-US" sz="2400" dirty="0">
                <a:solidFill>
                  <a:srgbClr val="FFFF00"/>
                </a:solidFill>
                <a:latin typeface="Helvetica" panose="020B0604020202020204" pitchFamily="34" charset="0"/>
              </a:rPr>
              <a:t>physically by its spectrum: the number of photons </a:t>
            </a:r>
          </a:p>
          <a:p>
            <a:pPr>
              <a:spcBef>
                <a:spcPct val="0"/>
              </a:spcBef>
              <a:buFontTx/>
              <a:buNone/>
            </a:pPr>
            <a:r>
              <a:rPr lang="en-US" altLang="en-US" sz="2400" dirty="0">
                <a:solidFill>
                  <a:srgbClr val="FFFF00"/>
                </a:solidFill>
                <a:latin typeface="Helvetica" panose="020B0604020202020204" pitchFamily="34" charset="0"/>
              </a:rPr>
              <a:t>(per time unit) at each wavelength 400 - 700 nm.</a:t>
            </a:r>
          </a:p>
        </p:txBody>
      </p:sp>
      <p:sp>
        <p:nvSpPr>
          <p:cNvPr id="70661" name="Line 5"/>
          <p:cNvSpPr>
            <a:spLocks noChangeShapeType="1"/>
          </p:cNvSpPr>
          <p:nvPr/>
        </p:nvSpPr>
        <p:spPr bwMode="auto">
          <a:xfrm flipV="1">
            <a:off x="7031038" y="4267200"/>
            <a:ext cx="0" cy="838200"/>
          </a:xfrm>
          <a:prstGeom prst="line">
            <a:avLst/>
          </a:prstGeom>
          <a:noFill/>
          <a:ln w="1016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2" name="Line 6"/>
          <p:cNvSpPr>
            <a:spLocks noChangeShapeType="1"/>
          </p:cNvSpPr>
          <p:nvPr/>
        </p:nvSpPr>
        <p:spPr bwMode="auto">
          <a:xfrm flipV="1">
            <a:off x="6858000" y="4038600"/>
            <a:ext cx="0" cy="1066800"/>
          </a:xfrm>
          <a:prstGeom prst="line">
            <a:avLst/>
          </a:prstGeom>
          <a:noFill/>
          <a:ln w="1016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3" name="Line 7"/>
          <p:cNvSpPr>
            <a:spLocks noChangeShapeType="1"/>
          </p:cNvSpPr>
          <p:nvPr/>
        </p:nvSpPr>
        <p:spPr bwMode="auto">
          <a:xfrm flipV="1">
            <a:off x="6684963" y="3810000"/>
            <a:ext cx="0" cy="1295400"/>
          </a:xfrm>
          <a:prstGeom prst="line">
            <a:avLst/>
          </a:prstGeom>
          <a:noFill/>
          <a:ln w="101600">
            <a:solidFill>
              <a:srgbClr val="FF66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4" name="Line 8"/>
          <p:cNvSpPr>
            <a:spLocks noChangeShapeType="1"/>
          </p:cNvSpPr>
          <p:nvPr/>
        </p:nvSpPr>
        <p:spPr bwMode="auto">
          <a:xfrm flipV="1">
            <a:off x="6511925" y="3886200"/>
            <a:ext cx="0" cy="1219200"/>
          </a:xfrm>
          <a:prstGeom prst="line">
            <a:avLst/>
          </a:prstGeom>
          <a:noFill/>
          <a:ln w="1016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5" name="Line 9"/>
          <p:cNvSpPr>
            <a:spLocks noChangeShapeType="1"/>
          </p:cNvSpPr>
          <p:nvPr/>
        </p:nvSpPr>
        <p:spPr bwMode="auto">
          <a:xfrm flipH="1" flipV="1">
            <a:off x="6334125" y="4038600"/>
            <a:ext cx="4763" cy="1066800"/>
          </a:xfrm>
          <a:prstGeom prst="line">
            <a:avLst/>
          </a:prstGeom>
          <a:noFill/>
          <a:ln w="1016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6" name="Line 10"/>
          <p:cNvSpPr>
            <a:spLocks noChangeShapeType="1"/>
          </p:cNvSpPr>
          <p:nvPr/>
        </p:nvSpPr>
        <p:spPr bwMode="auto">
          <a:xfrm flipV="1">
            <a:off x="6165850" y="3886200"/>
            <a:ext cx="0" cy="1219200"/>
          </a:xfrm>
          <a:prstGeom prst="line">
            <a:avLst/>
          </a:prstGeom>
          <a:noFill/>
          <a:ln w="1016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7" name="Line 11"/>
          <p:cNvSpPr>
            <a:spLocks noChangeShapeType="1"/>
          </p:cNvSpPr>
          <p:nvPr/>
        </p:nvSpPr>
        <p:spPr bwMode="auto">
          <a:xfrm flipV="1">
            <a:off x="5992813" y="3657600"/>
            <a:ext cx="0" cy="1447800"/>
          </a:xfrm>
          <a:prstGeom prst="line">
            <a:avLst/>
          </a:prstGeom>
          <a:noFill/>
          <a:ln w="1016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8" name="Line 12"/>
          <p:cNvSpPr>
            <a:spLocks noChangeShapeType="1"/>
          </p:cNvSpPr>
          <p:nvPr/>
        </p:nvSpPr>
        <p:spPr bwMode="auto">
          <a:xfrm flipV="1">
            <a:off x="5819775" y="3429000"/>
            <a:ext cx="0" cy="1676400"/>
          </a:xfrm>
          <a:prstGeom prst="line">
            <a:avLst/>
          </a:prstGeom>
          <a:noFill/>
          <a:ln w="101600">
            <a:solidFill>
              <a:srgbClr val="99FF33"/>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69" name="Line 13"/>
          <p:cNvSpPr>
            <a:spLocks noChangeShapeType="1"/>
          </p:cNvSpPr>
          <p:nvPr/>
        </p:nvSpPr>
        <p:spPr bwMode="auto">
          <a:xfrm flipV="1">
            <a:off x="5646738" y="3352800"/>
            <a:ext cx="0" cy="1752600"/>
          </a:xfrm>
          <a:prstGeom prst="line">
            <a:avLst/>
          </a:prstGeom>
          <a:noFill/>
          <a:ln w="101600">
            <a:solidFill>
              <a:srgbClr val="33CC33"/>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0" name="Line 14"/>
          <p:cNvSpPr>
            <a:spLocks noChangeShapeType="1"/>
          </p:cNvSpPr>
          <p:nvPr/>
        </p:nvSpPr>
        <p:spPr bwMode="auto">
          <a:xfrm flipV="1">
            <a:off x="5473700" y="3505200"/>
            <a:ext cx="0" cy="1600200"/>
          </a:xfrm>
          <a:prstGeom prst="line">
            <a:avLst/>
          </a:prstGeom>
          <a:noFill/>
          <a:ln w="101600">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1" name="Line 15"/>
          <p:cNvSpPr>
            <a:spLocks noChangeShapeType="1"/>
          </p:cNvSpPr>
          <p:nvPr/>
        </p:nvSpPr>
        <p:spPr bwMode="auto">
          <a:xfrm flipV="1">
            <a:off x="5300663" y="3581400"/>
            <a:ext cx="0" cy="1524000"/>
          </a:xfrm>
          <a:prstGeom prst="line">
            <a:avLst/>
          </a:prstGeom>
          <a:noFill/>
          <a:ln w="101600">
            <a:solidFill>
              <a:srgbClr val="339933"/>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2" name="Line 16"/>
          <p:cNvSpPr>
            <a:spLocks noChangeShapeType="1"/>
          </p:cNvSpPr>
          <p:nvPr/>
        </p:nvSpPr>
        <p:spPr bwMode="auto">
          <a:xfrm flipV="1">
            <a:off x="5127625" y="3733800"/>
            <a:ext cx="0" cy="1371600"/>
          </a:xfrm>
          <a:prstGeom prst="line">
            <a:avLst/>
          </a:prstGeom>
          <a:noFill/>
          <a:ln w="101600">
            <a:solidFill>
              <a:srgbClr val="339966"/>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3" name="Line 17"/>
          <p:cNvSpPr>
            <a:spLocks noChangeShapeType="1"/>
          </p:cNvSpPr>
          <p:nvPr/>
        </p:nvSpPr>
        <p:spPr bwMode="auto">
          <a:xfrm flipV="1">
            <a:off x="4954588" y="3886200"/>
            <a:ext cx="0" cy="1219200"/>
          </a:xfrm>
          <a:prstGeom prst="line">
            <a:avLst/>
          </a:prstGeom>
          <a:noFill/>
          <a:ln w="101600">
            <a:solidFill>
              <a:srgbClr val="00808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4" name="Line 18"/>
          <p:cNvSpPr>
            <a:spLocks noChangeShapeType="1"/>
          </p:cNvSpPr>
          <p:nvPr/>
        </p:nvSpPr>
        <p:spPr bwMode="auto">
          <a:xfrm flipV="1">
            <a:off x="4781550" y="4114800"/>
            <a:ext cx="0" cy="990600"/>
          </a:xfrm>
          <a:prstGeom prst="line">
            <a:avLst/>
          </a:prstGeom>
          <a:noFill/>
          <a:ln w="101600">
            <a:solidFill>
              <a:srgbClr val="006699"/>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5" name="Line 19"/>
          <p:cNvSpPr>
            <a:spLocks noChangeShapeType="1"/>
          </p:cNvSpPr>
          <p:nvPr/>
        </p:nvSpPr>
        <p:spPr bwMode="auto">
          <a:xfrm flipV="1">
            <a:off x="4608513" y="4343400"/>
            <a:ext cx="0" cy="762000"/>
          </a:xfrm>
          <a:prstGeom prst="line">
            <a:avLst/>
          </a:prstGeom>
          <a:noFill/>
          <a:ln w="1016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6" name="Line 20"/>
          <p:cNvSpPr>
            <a:spLocks noChangeShapeType="1"/>
          </p:cNvSpPr>
          <p:nvPr/>
        </p:nvSpPr>
        <p:spPr bwMode="auto">
          <a:xfrm flipV="1">
            <a:off x="4435475" y="4495800"/>
            <a:ext cx="0" cy="609600"/>
          </a:xfrm>
          <a:prstGeom prst="line">
            <a:avLst/>
          </a:prstGeom>
          <a:noFill/>
          <a:ln w="101600">
            <a:solidFill>
              <a:srgbClr val="333399"/>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7" name="Line 21"/>
          <p:cNvSpPr>
            <a:spLocks noChangeShapeType="1"/>
          </p:cNvSpPr>
          <p:nvPr/>
        </p:nvSpPr>
        <p:spPr bwMode="auto">
          <a:xfrm flipV="1">
            <a:off x="4262438" y="4267200"/>
            <a:ext cx="0" cy="838200"/>
          </a:xfrm>
          <a:prstGeom prst="line">
            <a:avLst/>
          </a:prstGeom>
          <a:noFill/>
          <a:ln w="101600">
            <a:solidFill>
              <a:srgbClr val="6600FF"/>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0678" name="Line 22"/>
          <p:cNvSpPr>
            <a:spLocks noChangeShapeType="1"/>
          </p:cNvSpPr>
          <p:nvPr/>
        </p:nvSpPr>
        <p:spPr bwMode="auto">
          <a:xfrm flipV="1">
            <a:off x="4089400" y="4114800"/>
            <a:ext cx="0" cy="990600"/>
          </a:xfrm>
          <a:prstGeom prst="line">
            <a:avLst/>
          </a:prstGeom>
          <a:noFill/>
          <a:ln w="101600">
            <a:solidFill>
              <a:srgbClr val="9900FF"/>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pic>
        <p:nvPicPr>
          <p:cNvPr id="70679"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3888" y="2833688"/>
            <a:ext cx="560705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80" name="Rectangle 24"/>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spTree>
    <p:extLst>
      <p:ext uri="{BB962C8B-B14F-4D97-AF65-F5344CB8AC3E}">
        <p14:creationId xmlns:p14="http://schemas.microsoft.com/office/powerpoint/2010/main" val="3107703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Text Box 3"/>
          <p:cNvSpPr txBox="1">
            <a:spLocks noChangeArrowheads="1"/>
          </p:cNvSpPr>
          <p:nvPr/>
        </p:nvSpPr>
        <p:spPr bwMode="auto">
          <a:xfrm>
            <a:off x="2730500" y="182563"/>
            <a:ext cx="4149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3366FF"/>
                </a:solidFill>
                <a:latin typeface="Helvetica" panose="020B0604020202020204" pitchFamily="34" charset="0"/>
              </a:rPr>
              <a:t>The Physics of Light</a:t>
            </a:r>
          </a:p>
        </p:txBody>
      </p:sp>
      <p:pic>
        <p:nvPicPr>
          <p:cNvPr id="7168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1828800"/>
            <a:ext cx="58674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 Box 5"/>
          <p:cNvSpPr txBox="1">
            <a:spLocks noChangeArrowheads="1"/>
          </p:cNvSpPr>
          <p:nvPr/>
        </p:nvSpPr>
        <p:spPr bwMode="auto">
          <a:xfrm>
            <a:off x="1812925" y="1425575"/>
            <a:ext cx="6437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FF00"/>
                </a:solidFill>
                <a:latin typeface="Helvetica" panose="020B0604020202020204" pitchFamily="34" charset="0"/>
              </a:rPr>
              <a:t>Some examples of the spectra of light sources</a:t>
            </a:r>
          </a:p>
        </p:txBody>
      </p:sp>
      <p:sp>
        <p:nvSpPr>
          <p:cNvPr id="71686" name="Rectangle 6"/>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spTree>
    <p:extLst>
      <p:ext uri="{BB962C8B-B14F-4D97-AF65-F5344CB8AC3E}">
        <p14:creationId xmlns:p14="http://schemas.microsoft.com/office/powerpoint/2010/main" val="1497094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 Box 3"/>
          <p:cNvSpPr txBox="1">
            <a:spLocks noChangeArrowheads="1"/>
          </p:cNvSpPr>
          <p:nvPr/>
        </p:nvSpPr>
        <p:spPr bwMode="auto">
          <a:xfrm>
            <a:off x="2730500" y="182563"/>
            <a:ext cx="4149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3366FF"/>
                </a:solidFill>
                <a:latin typeface="Helvetica" panose="020B0604020202020204" pitchFamily="34" charset="0"/>
              </a:rPr>
              <a:t>The Physics of Light</a:t>
            </a:r>
          </a:p>
        </p:txBody>
      </p:sp>
      <p:sp>
        <p:nvSpPr>
          <p:cNvPr id="72708" name="Text Box 4"/>
          <p:cNvSpPr txBox="1">
            <a:spLocks noChangeArrowheads="1"/>
          </p:cNvSpPr>
          <p:nvPr/>
        </p:nvSpPr>
        <p:spPr bwMode="auto">
          <a:xfrm>
            <a:off x="1309688" y="1425575"/>
            <a:ext cx="7453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FF00"/>
                </a:solidFill>
                <a:latin typeface="Helvetica" panose="020B0604020202020204" pitchFamily="34" charset="0"/>
              </a:rPr>
              <a:t>Some examples of the </a:t>
            </a:r>
            <a:r>
              <a:rPr lang="en-US" altLang="en-US" sz="2400" u="sng">
                <a:solidFill>
                  <a:srgbClr val="FFFF00"/>
                </a:solidFill>
                <a:latin typeface="Helvetica" panose="020B0604020202020204" pitchFamily="34" charset="0"/>
              </a:rPr>
              <a:t>reflectance</a:t>
            </a:r>
            <a:r>
              <a:rPr lang="en-US" altLang="en-US" sz="2400">
                <a:solidFill>
                  <a:srgbClr val="FFFF00"/>
                </a:solidFill>
                <a:latin typeface="Helvetica" panose="020B0604020202020204" pitchFamily="34" charset="0"/>
              </a:rPr>
              <a:t> spectra of </a:t>
            </a:r>
            <a:r>
              <a:rPr lang="en-US" altLang="en-US" sz="2400" u="sng">
                <a:solidFill>
                  <a:srgbClr val="FFFF00"/>
                </a:solidFill>
                <a:latin typeface="Helvetica" panose="020B0604020202020204" pitchFamily="34" charset="0"/>
              </a:rPr>
              <a:t>surfaces</a:t>
            </a:r>
            <a:endParaRPr lang="en-US" altLang="en-US" sz="2400">
              <a:solidFill>
                <a:srgbClr val="FFFF00"/>
              </a:solidFill>
              <a:latin typeface="Helvetica" panose="020B0604020202020204" pitchFamily="34" charset="0"/>
            </a:endParaRPr>
          </a:p>
        </p:txBody>
      </p:sp>
      <p:sp>
        <p:nvSpPr>
          <p:cNvPr id="72709" name="Text Box 5"/>
          <p:cNvSpPr txBox="1">
            <a:spLocks noChangeArrowheads="1"/>
          </p:cNvSpPr>
          <p:nvPr/>
        </p:nvSpPr>
        <p:spPr bwMode="auto">
          <a:xfrm>
            <a:off x="3810000" y="6324600"/>
            <a:ext cx="2506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prstClr val="white"/>
                </a:solidFill>
                <a:latin typeface="Helvetica" panose="020B0604020202020204" pitchFamily="34" charset="0"/>
              </a:rPr>
              <a:t>Wavelength (nm)</a:t>
            </a:r>
          </a:p>
        </p:txBody>
      </p:sp>
      <p:sp>
        <p:nvSpPr>
          <p:cNvPr id="72710" name="Text Box 6"/>
          <p:cNvSpPr txBox="1">
            <a:spLocks noChangeArrowheads="1"/>
          </p:cNvSpPr>
          <p:nvPr/>
        </p:nvSpPr>
        <p:spPr bwMode="auto">
          <a:xfrm rot="-5400000">
            <a:off x="-373063" y="4186238"/>
            <a:ext cx="303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prstClr val="white"/>
                </a:solidFill>
                <a:latin typeface="Helvetica" panose="020B0604020202020204" pitchFamily="34" charset="0"/>
              </a:rPr>
              <a:t>% Photons Reflected</a:t>
            </a:r>
          </a:p>
        </p:txBody>
      </p:sp>
      <p:grpSp>
        <p:nvGrpSpPr>
          <p:cNvPr id="72711" name="Group 7"/>
          <p:cNvGrpSpPr>
            <a:grpSpLocks/>
          </p:cNvGrpSpPr>
          <p:nvPr/>
        </p:nvGrpSpPr>
        <p:grpSpPr bwMode="auto">
          <a:xfrm>
            <a:off x="1295400" y="3265488"/>
            <a:ext cx="2044700" cy="3046412"/>
            <a:chOff x="816" y="2057"/>
            <a:chExt cx="1288" cy="1919"/>
          </a:xfrm>
        </p:grpSpPr>
        <p:pic>
          <p:nvPicPr>
            <p:cNvPr id="7273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 y="2057"/>
              <a:ext cx="1033" cy="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34" name="Rectangle 9"/>
            <p:cNvSpPr>
              <a:spLocks noChangeArrowheads="1"/>
            </p:cNvSpPr>
            <p:nvPr/>
          </p:nvSpPr>
          <p:spPr bwMode="auto">
            <a:xfrm>
              <a:off x="908" y="2058"/>
              <a:ext cx="1045" cy="161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sp>
          <p:nvSpPr>
            <p:cNvPr id="72735" name="Text Box 10"/>
            <p:cNvSpPr txBox="1">
              <a:spLocks noChangeArrowheads="1"/>
            </p:cNvSpPr>
            <p:nvPr/>
          </p:nvSpPr>
          <p:spPr bwMode="auto">
            <a:xfrm>
              <a:off x="1008" y="2160"/>
              <a:ext cx="4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0000"/>
                  </a:solidFill>
                  <a:latin typeface="Helvetica" panose="020B0604020202020204" pitchFamily="34" charset="0"/>
                </a:rPr>
                <a:t>Red</a:t>
              </a:r>
            </a:p>
          </p:txBody>
        </p:sp>
        <p:sp>
          <p:nvSpPr>
            <p:cNvPr id="72736" name="Text Box 11"/>
            <p:cNvSpPr txBox="1">
              <a:spLocks noChangeArrowheads="1"/>
            </p:cNvSpPr>
            <p:nvPr/>
          </p:nvSpPr>
          <p:spPr bwMode="auto">
            <a:xfrm>
              <a:off x="816"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prstClr val="white"/>
                  </a:solidFill>
                  <a:latin typeface="Helvetica" panose="020B0604020202020204" pitchFamily="34" charset="0"/>
                </a:rPr>
                <a:t>400          700</a:t>
              </a:r>
            </a:p>
          </p:txBody>
        </p:sp>
      </p:grpSp>
      <p:grpSp>
        <p:nvGrpSpPr>
          <p:cNvPr id="72712" name="Group 12"/>
          <p:cNvGrpSpPr>
            <a:grpSpLocks/>
          </p:cNvGrpSpPr>
          <p:nvPr/>
        </p:nvGrpSpPr>
        <p:grpSpPr bwMode="auto">
          <a:xfrm>
            <a:off x="3252788" y="3265488"/>
            <a:ext cx="2044700" cy="3046412"/>
            <a:chOff x="2049" y="2057"/>
            <a:chExt cx="1288" cy="1919"/>
          </a:xfrm>
        </p:grpSpPr>
        <p:pic>
          <p:nvPicPr>
            <p:cNvPr id="7272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4" y="2057"/>
              <a:ext cx="1042" cy="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30" name="Rectangle 14"/>
            <p:cNvSpPr>
              <a:spLocks noChangeArrowheads="1"/>
            </p:cNvSpPr>
            <p:nvPr/>
          </p:nvSpPr>
          <p:spPr bwMode="auto">
            <a:xfrm>
              <a:off x="2129" y="2057"/>
              <a:ext cx="1046" cy="163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sp>
          <p:nvSpPr>
            <p:cNvPr id="72731" name="Text Box 15"/>
            <p:cNvSpPr txBox="1">
              <a:spLocks noChangeArrowheads="1"/>
            </p:cNvSpPr>
            <p:nvPr/>
          </p:nvSpPr>
          <p:spPr bwMode="auto">
            <a:xfrm>
              <a:off x="2112" y="2112"/>
              <a:ext cx="6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FF00"/>
                  </a:solidFill>
                  <a:latin typeface="Helvetica" panose="020B0604020202020204" pitchFamily="34" charset="0"/>
                </a:rPr>
                <a:t>Yellow</a:t>
              </a:r>
            </a:p>
          </p:txBody>
        </p:sp>
        <p:sp>
          <p:nvSpPr>
            <p:cNvPr id="72732" name="Text Box 16"/>
            <p:cNvSpPr txBox="1">
              <a:spLocks noChangeArrowheads="1"/>
            </p:cNvSpPr>
            <p:nvPr/>
          </p:nvSpPr>
          <p:spPr bwMode="auto">
            <a:xfrm>
              <a:off x="2049"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prstClr val="white"/>
                  </a:solidFill>
                  <a:latin typeface="Helvetica" panose="020B0604020202020204" pitchFamily="34" charset="0"/>
                </a:rPr>
                <a:t>400          700</a:t>
              </a:r>
            </a:p>
          </p:txBody>
        </p:sp>
      </p:grpSp>
      <p:grpSp>
        <p:nvGrpSpPr>
          <p:cNvPr id="72713" name="Group 17"/>
          <p:cNvGrpSpPr>
            <a:grpSpLocks/>
          </p:cNvGrpSpPr>
          <p:nvPr/>
        </p:nvGrpSpPr>
        <p:grpSpPr bwMode="auto">
          <a:xfrm>
            <a:off x="5208588" y="3265488"/>
            <a:ext cx="2044700" cy="3046412"/>
            <a:chOff x="3281" y="2057"/>
            <a:chExt cx="1288" cy="1919"/>
          </a:xfrm>
        </p:grpSpPr>
        <p:pic>
          <p:nvPicPr>
            <p:cNvPr id="72725"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6" y="2057"/>
              <a:ext cx="1040" cy="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6" name="Rectangle 19"/>
            <p:cNvSpPr>
              <a:spLocks noChangeArrowheads="1"/>
            </p:cNvSpPr>
            <p:nvPr/>
          </p:nvSpPr>
          <p:spPr bwMode="auto">
            <a:xfrm>
              <a:off x="3365" y="2062"/>
              <a:ext cx="1045" cy="163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sp>
          <p:nvSpPr>
            <p:cNvPr id="72727" name="Text Box 20"/>
            <p:cNvSpPr txBox="1">
              <a:spLocks noChangeArrowheads="1"/>
            </p:cNvSpPr>
            <p:nvPr/>
          </p:nvSpPr>
          <p:spPr bwMode="auto">
            <a:xfrm>
              <a:off x="3408" y="2112"/>
              <a:ext cx="5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00FFFF"/>
                  </a:solidFill>
                  <a:latin typeface="Helvetica" panose="020B0604020202020204" pitchFamily="34" charset="0"/>
                </a:rPr>
                <a:t>Blue</a:t>
              </a:r>
            </a:p>
          </p:txBody>
        </p:sp>
        <p:sp>
          <p:nvSpPr>
            <p:cNvPr id="72728" name="Text Box 21"/>
            <p:cNvSpPr txBox="1">
              <a:spLocks noChangeArrowheads="1"/>
            </p:cNvSpPr>
            <p:nvPr/>
          </p:nvSpPr>
          <p:spPr bwMode="auto">
            <a:xfrm>
              <a:off x="3281"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prstClr val="white"/>
                  </a:solidFill>
                  <a:latin typeface="Helvetica" panose="020B0604020202020204" pitchFamily="34" charset="0"/>
                </a:rPr>
                <a:t>400          700</a:t>
              </a:r>
            </a:p>
          </p:txBody>
        </p:sp>
      </p:grpSp>
      <p:grpSp>
        <p:nvGrpSpPr>
          <p:cNvPr id="72714" name="Group 22"/>
          <p:cNvGrpSpPr>
            <a:grpSpLocks/>
          </p:cNvGrpSpPr>
          <p:nvPr/>
        </p:nvGrpSpPr>
        <p:grpSpPr bwMode="auto">
          <a:xfrm>
            <a:off x="7165975" y="3263900"/>
            <a:ext cx="2044700" cy="3048000"/>
            <a:chOff x="4514" y="2056"/>
            <a:chExt cx="1288" cy="1920"/>
          </a:xfrm>
        </p:grpSpPr>
        <p:pic>
          <p:nvPicPr>
            <p:cNvPr id="72721"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2" y="2057"/>
              <a:ext cx="1034"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2" name="Text Box 24"/>
            <p:cNvSpPr txBox="1">
              <a:spLocks noChangeArrowheads="1"/>
            </p:cNvSpPr>
            <p:nvPr/>
          </p:nvSpPr>
          <p:spPr bwMode="auto">
            <a:xfrm>
              <a:off x="4656" y="2112"/>
              <a:ext cx="6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9966FF"/>
                  </a:solidFill>
                  <a:latin typeface="Helvetica" panose="020B0604020202020204" pitchFamily="34" charset="0"/>
                </a:rPr>
                <a:t>Purple</a:t>
              </a:r>
            </a:p>
          </p:txBody>
        </p:sp>
        <p:sp>
          <p:nvSpPr>
            <p:cNvPr id="72723" name="Text Box 25"/>
            <p:cNvSpPr txBox="1">
              <a:spLocks noChangeArrowheads="1"/>
            </p:cNvSpPr>
            <p:nvPr/>
          </p:nvSpPr>
          <p:spPr bwMode="auto">
            <a:xfrm>
              <a:off x="4514" y="3688"/>
              <a:ext cx="1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prstClr val="white"/>
                  </a:solidFill>
                  <a:latin typeface="Helvetica" panose="020B0604020202020204" pitchFamily="34" charset="0"/>
                </a:rPr>
                <a:t>400          700</a:t>
              </a:r>
            </a:p>
          </p:txBody>
        </p:sp>
        <p:sp>
          <p:nvSpPr>
            <p:cNvPr id="72724" name="Rectangle 26"/>
            <p:cNvSpPr>
              <a:spLocks noChangeArrowheads="1"/>
            </p:cNvSpPr>
            <p:nvPr/>
          </p:nvSpPr>
          <p:spPr bwMode="auto">
            <a:xfrm>
              <a:off x="4620" y="2056"/>
              <a:ext cx="1045" cy="163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grpSp>
      <p:sp>
        <p:nvSpPr>
          <p:cNvPr id="72715" name="Rectangle 27"/>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grpSp>
        <p:nvGrpSpPr>
          <p:cNvPr id="72716" name="Group 28"/>
          <p:cNvGrpSpPr>
            <a:grpSpLocks/>
          </p:cNvGrpSpPr>
          <p:nvPr/>
        </p:nvGrpSpPr>
        <p:grpSpPr bwMode="auto">
          <a:xfrm>
            <a:off x="1676400" y="2020888"/>
            <a:ext cx="7010400" cy="1068387"/>
            <a:chOff x="1056" y="1273"/>
            <a:chExt cx="4416" cy="673"/>
          </a:xfrm>
        </p:grpSpPr>
        <p:pic>
          <p:nvPicPr>
            <p:cNvPr id="72717"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6" y="1273"/>
              <a:ext cx="768"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8" name="Picture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04" y="1287"/>
              <a:ext cx="768" cy="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9" name="Picture 3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2" y="1296"/>
              <a:ext cx="720" cy="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0" name="Picture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52" y="1296"/>
              <a:ext cx="720" cy="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25289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 Box 3"/>
          <p:cNvSpPr txBox="1">
            <a:spLocks noChangeArrowheads="1"/>
          </p:cNvSpPr>
          <p:nvPr/>
        </p:nvSpPr>
        <p:spPr bwMode="auto">
          <a:xfrm>
            <a:off x="1106488" y="182563"/>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00FFFF"/>
                </a:solidFill>
                <a:latin typeface="Helvetica" panose="020B0604020202020204" pitchFamily="34" charset="0"/>
              </a:rPr>
              <a:t>The Psychophysical Correspondence</a:t>
            </a:r>
          </a:p>
        </p:txBody>
      </p:sp>
      <p:sp>
        <p:nvSpPr>
          <p:cNvPr id="73732" name="Text Box 4"/>
          <p:cNvSpPr txBox="1">
            <a:spLocks noChangeArrowheads="1"/>
          </p:cNvSpPr>
          <p:nvPr/>
        </p:nvSpPr>
        <p:spPr bwMode="auto">
          <a:xfrm>
            <a:off x="990600" y="1617663"/>
            <a:ext cx="79835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FF00"/>
                </a:solidFill>
                <a:latin typeface="Helvetica" panose="020B0604020202020204" pitchFamily="34" charset="0"/>
              </a:rPr>
              <a:t>There is no simple functional description for the perceived</a:t>
            </a:r>
          </a:p>
          <a:p>
            <a:pPr>
              <a:spcBef>
                <a:spcPct val="0"/>
              </a:spcBef>
              <a:buFontTx/>
              <a:buNone/>
            </a:pPr>
            <a:r>
              <a:rPr lang="en-US" altLang="en-US" sz="2400">
                <a:solidFill>
                  <a:srgbClr val="FFFF00"/>
                </a:solidFill>
                <a:latin typeface="Helvetica" panose="020B0604020202020204" pitchFamily="34" charset="0"/>
              </a:rPr>
              <a:t>color of all lights under all viewing conditions, but …...</a:t>
            </a:r>
          </a:p>
        </p:txBody>
      </p:sp>
      <p:sp>
        <p:nvSpPr>
          <p:cNvPr id="73733" name="Text Box 5"/>
          <p:cNvSpPr txBox="1">
            <a:spLocks noChangeArrowheads="1"/>
          </p:cNvSpPr>
          <p:nvPr/>
        </p:nvSpPr>
        <p:spPr bwMode="auto">
          <a:xfrm>
            <a:off x="990600" y="2667000"/>
            <a:ext cx="7848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66FF"/>
                </a:solidFill>
                <a:latin typeface="Helvetica" panose="020B0604020202020204" pitchFamily="34" charset="0"/>
              </a:rPr>
              <a:t>A helpful constraint:</a:t>
            </a:r>
          </a:p>
          <a:p>
            <a:pPr>
              <a:spcBef>
                <a:spcPct val="0"/>
              </a:spcBef>
              <a:buFontTx/>
              <a:buNone/>
            </a:pPr>
            <a:r>
              <a:rPr lang="en-US" altLang="en-US" sz="2400">
                <a:solidFill>
                  <a:srgbClr val="FF66FF"/>
                </a:solidFill>
                <a:latin typeface="Helvetica" panose="020B0604020202020204" pitchFamily="34" charset="0"/>
              </a:rPr>
              <a:t>  Consider only physical spectra with normal distributions</a:t>
            </a:r>
          </a:p>
        </p:txBody>
      </p:sp>
      <p:sp>
        <p:nvSpPr>
          <p:cNvPr id="73734" name="Text Box 6"/>
          <p:cNvSpPr txBox="1">
            <a:spLocks noChangeArrowheads="1"/>
          </p:cNvSpPr>
          <p:nvPr/>
        </p:nvSpPr>
        <p:spPr bwMode="auto">
          <a:xfrm>
            <a:off x="3946525" y="4327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ru-RU" altLang="en-US" sz="2400">
              <a:solidFill>
                <a:prstClr val="black"/>
              </a:solidFill>
            </a:endParaRPr>
          </a:p>
        </p:txBody>
      </p:sp>
      <p:grpSp>
        <p:nvGrpSpPr>
          <p:cNvPr id="73735" name="Group 7"/>
          <p:cNvGrpSpPr>
            <a:grpSpLocks/>
          </p:cNvGrpSpPr>
          <p:nvPr/>
        </p:nvGrpSpPr>
        <p:grpSpPr bwMode="auto">
          <a:xfrm>
            <a:off x="3794125" y="4183063"/>
            <a:ext cx="2976563" cy="1314450"/>
            <a:chOff x="2390" y="2635"/>
            <a:chExt cx="1875" cy="828"/>
          </a:xfrm>
        </p:grpSpPr>
        <p:pic>
          <p:nvPicPr>
            <p:cNvPr id="73744"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3" y="2635"/>
              <a:ext cx="1872" cy="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5" name="Text Box 9"/>
            <p:cNvSpPr txBox="1">
              <a:spLocks noChangeArrowheads="1"/>
            </p:cNvSpPr>
            <p:nvPr/>
          </p:nvSpPr>
          <p:spPr bwMode="auto">
            <a:xfrm>
              <a:off x="2390" y="2770"/>
              <a:ext cx="5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00FFFF"/>
                  </a:solidFill>
                  <a:latin typeface="Helvetica" panose="020B0604020202020204" pitchFamily="34" charset="0"/>
                </a:rPr>
                <a:t>area</a:t>
              </a:r>
            </a:p>
          </p:txBody>
        </p:sp>
      </p:grpSp>
      <p:pic>
        <p:nvPicPr>
          <p:cNvPr id="73736"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00" y="4064000"/>
            <a:ext cx="584835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3737" name="Group 11"/>
          <p:cNvGrpSpPr>
            <a:grpSpLocks/>
          </p:cNvGrpSpPr>
          <p:nvPr/>
        </p:nvGrpSpPr>
        <p:grpSpPr bwMode="auto">
          <a:xfrm>
            <a:off x="4833938" y="3538538"/>
            <a:ext cx="947737" cy="1947862"/>
            <a:chOff x="3038" y="2229"/>
            <a:chExt cx="597" cy="1227"/>
          </a:xfrm>
        </p:grpSpPr>
        <p:sp>
          <p:nvSpPr>
            <p:cNvPr id="73742" name="Line 12"/>
            <p:cNvSpPr>
              <a:spLocks noChangeShapeType="1"/>
            </p:cNvSpPr>
            <p:nvPr/>
          </p:nvSpPr>
          <p:spPr bwMode="auto">
            <a:xfrm>
              <a:off x="3333" y="2496"/>
              <a:ext cx="0" cy="96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3743" name="Text Box 13"/>
            <p:cNvSpPr txBox="1">
              <a:spLocks noChangeArrowheads="1"/>
            </p:cNvSpPr>
            <p:nvPr/>
          </p:nvSpPr>
          <p:spPr bwMode="auto">
            <a:xfrm>
              <a:off x="3038" y="2229"/>
              <a:ext cx="59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FF00"/>
                  </a:solidFill>
                  <a:latin typeface="Helvetica" panose="020B0604020202020204" pitchFamily="34" charset="0"/>
                </a:rPr>
                <a:t>mean</a:t>
              </a:r>
            </a:p>
          </p:txBody>
        </p:sp>
      </p:grpSp>
      <p:grpSp>
        <p:nvGrpSpPr>
          <p:cNvPr id="73738" name="Group 14"/>
          <p:cNvGrpSpPr>
            <a:grpSpLocks/>
          </p:cNvGrpSpPr>
          <p:nvPr/>
        </p:nvGrpSpPr>
        <p:grpSpPr bwMode="auto">
          <a:xfrm>
            <a:off x="4887913" y="4616450"/>
            <a:ext cx="2209800" cy="457200"/>
            <a:chOff x="3072" y="2908"/>
            <a:chExt cx="1392" cy="288"/>
          </a:xfrm>
        </p:grpSpPr>
        <p:sp>
          <p:nvSpPr>
            <p:cNvPr id="73740" name="Line 15"/>
            <p:cNvSpPr>
              <a:spLocks noChangeShapeType="1"/>
            </p:cNvSpPr>
            <p:nvPr/>
          </p:nvSpPr>
          <p:spPr bwMode="auto">
            <a:xfrm>
              <a:off x="3072" y="3072"/>
              <a:ext cx="528" cy="0"/>
            </a:xfrm>
            <a:prstGeom prst="line">
              <a:avLst/>
            </a:prstGeom>
            <a:noFill/>
            <a:ln w="38100">
              <a:solidFill>
                <a:srgbClr val="FF66FF"/>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prstClr val="black"/>
                </a:solidFill>
              </a:endParaRPr>
            </a:p>
          </p:txBody>
        </p:sp>
        <p:sp>
          <p:nvSpPr>
            <p:cNvPr id="73741" name="Text Box 16"/>
            <p:cNvSpPr txBox="1">
              <a:spLocks noChangeArrowheads="1"/>
            </p:cNvSpPr>
            <p:nvPr/>
          </p:nvSpPr>
          <p:spPr bwMode="auto">
            <a:xfrm>
              <a:off x="3621" y="2908"/>
              <a:ext cx="84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400">
                  <a:solidFill>
                    <a:srgbClr val="FF66FF"/>
                  </a:solidFill>
                  <a:latin typeface="Helvetica" panose="020B0604020202020204" pitchFamily="34" charset="0"/>
                </a:rPr>
                <a:t>variance</a:t>
              </a:r>
            </a:p>
          </p:txBody>
        </p:sp>
      </p:grpSp>
      <p:sp>
        <p:nvSpPr>
          <p:cNvPr id="73739" name="Rectangle 17"/>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spTree>
    <p:extLst>
      <p:ext uri="{BB962C8B-B14F-4D97-AF65-F5344CB8AC3E}">
        <p14:creationId xmlns:p14="http://schemas.microsoft.com/office/powerpoint/2010/main" val="116310949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1106488" y="182563"/>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00FFFF"/>
                </a:solidFill>
                <a:latin typeface="Helvetica" panose="020B0604020202020204" pitchFamily="34" charset="0"/>
              </a:rPr>
              <a:t>The Psychophysical Correspondence</a:t>
            </a:r>
          </a:p>
        </p:txBody>
      </p:sp>
      <p:sp>
        <p:nvSpPr>
          <p:cNvPr id="74756" name="Text Box 4"/>
          <p:cNvSpPr txBox="1">
            <a:spLocks noChangeArrowheads="1"/>
          </p:cNvSpPr>
          <p:nvPr/>
        </p:nvSpPr>
        <p:spPr bwMode="auto">
          <a:xfrm>
            <a:off x="3316288" y="1630363"/>
            <a:ext cx="12207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b="1">
                <a:solidFill>
                  <a:srgbClr val="FFFF00"/>
                </a:solidFill>
                <a:latin typeface="Helvetica" panose="020B0604020202020204" pitchFamily="34" charset="0"/>
              </a:rPr>
              <a:t>Mean</a:t>
            </a:r>
          </a:p>
        </p:txBody>
      </p:sp>
      <p:sp>
        <p:nvSpPr>
          <p:cNvPr id="74757" name="Text Box 5"/>
          <p:cNvSpPr txBox="1">
            <a:spLocks noChangeArrowheads="1"/>
          </p:cNvSpPr>
          <p:nvPr/>
        </p:nvSpPr>
        <p:spPr bwMode="auto">
          <a:xfrm>
            <a:off x="5373688" y="1630363"/>
            <a:ext cx="950912" cy="5794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b="1">
                <a:solidFill>
                  <a:srgbClr val="FFFF00"/>
                </a:solidFill>
                <a:latin typeface="Helvetica" panose="020B0604020202020204" pitchFamily="34" charset="0"/>
              </a:rPr>
              <a:t>Hue</a:t>
            </a:r>
          </a:p>
        </p:txBody>
      </p:sp>
      <p:sp>
        <p:nvSpPr>
          <p:cNvPr id="74758" name="AutoShape 6"/>
          <p:cNvSpPr>
            <a:spLocks noChangeArrowheads="1"/>
          </p:cNvSpPr>
          <p:nvPr/>
        </p:nvSpPr>
        <p:spPr bwMode="auto">
          <a:xfrm>
            <a:off x="4537075" y="1782763"/>
            <a:ext cx="762000" cy="228600"/>
          </a:xfrm>
          <a:prstGeom prst="lef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grpSp>
        <p:nvGrpSpPr>
          <p:cNvPr id="74759" name="Group 7"/>
          <p:cNvGrpSpPr>
            <a:grpSpLocks/>
          </p:cNvGrpSpPr>
          <p:nvPr/>
        </p:nvGrpSpPr>
        <p:grpSpPr bwMode="auto">
          <a:xfrm>
            <a:off x="1600200" y="2998788"/>
            <a:ext cx="6611938" cy="3317875"/>
            <a:chOff x="1008" y="1889"/>
            <a:chExt cx="4165" cy="2090"/>
          </a:xfrm>
        </p:grpSpPr>
        <p:pic>
          <p:nvPicPr>
            <p:cNvPr id="7476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 y="1889"/>
              <a:ext cx="3685" cy="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2" name="Text Box 9"/>
            <p:cNvSpPr txBox="1">
              <a:spLocks noChangeArrowheads="1"/>
            </p:cNvSpPr>
            <p:nvPr/>
          </p:nvSpPr>
          <p:spPr bwMode="auto">
            <a:xfrm rot="-5400000">
              <a:off x="609" y="2548"/>
              <a:ext cx="11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 Photons</a:t>
              </a:r>
            </a:p>
          </p:txBody>
        </p:sp>
        <p:sp>
          <p:nvSpPr>
            <p:cNvPr id="74763" name="Text Box 10"/>
            <p:cNvSpPr txBox="1">
              <a:spLocks noChangeArrowheads="1"/>
            </p:cNvSpPr>
            <p:nvPr/>
          </p:nvSpPr>
          <p:spPr bwMode="auto">
            <a:xfrm>
              <a:off x="2592" y="3652"/>
              <a:ext cx="13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Wavelength</a:t>
              </a:r>
            </a:p>
          </p:txBody>
        </p:sp>
      </p:grpSp>
      <p:sp>
        <p:nvSpPr>
          <p:cNvPr id="74760" name="Rectangle 11"/>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spTree>
    <p:extLst>
      <p:ext uri="{BB962C8B-B14F-4D97-AF65-F5344CB8AC3E}">
        <p14:creationId xmlns:p14="http://schemas.microsoft.com/office/powerpoint/2010/main" val="3310967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Text Box 3"/>
          <p:cNvSpPr txBox="1">
            <a:spLocks noChangeArrowheads="1"/>
          </p:cNvSpPr>
          <p:nvPr/>
        </p:nvSpPr>
        <p:spPr bwMode="auto">
          <a:xfrm>
            <a:off x="1106488" y="182563"/>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00FFFF"/>
                </a:solidFill>
                <a:latin typeface="Helvetica" panose="020B0604020202020204" pitchFamily="34" charset="0"/>
              </a:rPr>
              <a:t>The Psychophysical Correspondence</a:t>
            </a:r>
          </a:p>
        </p:txBody>
      </p:sp>
      <p:sp>
        <p:nvSpPr>
          <p:cNvPr id="75780" name="Text Box 4"/>
          <p:cNvSpPr txBox="1">
            <a:spLocks noChangeArrowheads="1"/>
          </p:cNvSpPr>
          <p:nvPr/>
        </p:nvSpPr>
        <p:spPr bwMode="auto">
          <a:xfrm>
            <a:off x="2667000" y="1630363"/>
            <a:ext cx="18764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b="1">
                <a:solidFill>
                  <a:srgbClr val="FFFF00"/>
                </a:solidFill>
                <a:latin typeface="Helvetica" panose="020B0604020202020204" pitchFamily="34" charset="0"/>
              </a:rPr>
              <a:t>Variance</a:t>
            </a:r>
          </a:p>
        </p:txBody>
      </p:sp>
      <p:sp>
        <p:nvSpPr>
          <p:cNvPr id="75781" name="Text Box 5"/>
          <p:cNvSpPr txBox="1">
            <a:spLocks noChangeArrowheads="1"/>
          </p:cNvSpPr>
          <p:nvPr/>
        </p:nvSpPr>
        <p:spPr bwMode="auto">
          <a:xfrm>
            <a:off x="5373688" y="1630363"/>
            <a:ext cx="21907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b="1">
                <a:solidFill>
                  <a:srgbClr val="FFFF00"/>
                </a:solidFill>
                <a:latin typeface="Helvetica" panose="020B0604020202020204" pitchFamily="34" charset="0"/>
              </a:rPr>
              <a:t>Saturation</a:t>
            </a:r>
          </a:p>
        </p:txBody>
      </p:sp>
      <p:sp>
        <p:nvSpPr>
          <p:cNvPr id="75782" name="AutoShape 6"/>
          <p:cNvSpPr>
            <a:spLocks noChangeArrowheads="1"/>
          </p:cNvSpPr>
          <p:nvPr/>
        </p:nvSpPr>
        <p:spPr bwMode="auto">
          <a:xfrm>
            <a:off x="4537075" y="1782763"/>
            <a:ext cx="762000" cy="228600"/>
          </a:xfrm>
          <a:prstGeom prst="lef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grpSp>
        <p:nvGrpSpPr>
          <p:cNvPr id="75783" name="Group 7"/>
          <p:cNvGrpSpPr>
            <a:grpSpLocks/>
          </p:cNvGrpSpPr>
          <p:nvPr/>
        </p:nvGrpSpPr>
        <p:grpSpPr bwMode="auto">
          <a:xfrm>
            <a:off x="1524000" y="2895600"/>
            <a:ext cx="7391400" cy="3421063"/>
            <a:chOff x="960" y="1824"/>
            <a:chExt cx="4656" cy="2155"/>
          </a:xfrm>
        </p:grpSpPr>
        <p:sp>
          <p:nvSpPr>
            <p:cNvPr id="75785" name="Text Box 8"/>
            <p:cNvSpPr txBox="1">
              <a:spLocks noChangeArrowheads="1"/>
            </p:cNvSpPr>
            <p:nvPr/>
          </p:nvSpPr>
          <p:spPr bwMode="auto">
            <a:xfrm>
              <a:off x="2592" y="3652"/>
              <a:ext cx="13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Wavelength</a:t>
              </a:r>
            </a:p>
          </p:txBody>
        </p:sp>
        <p:pic>
          <p:nvPicPr>
            <p:cNvPr id="7578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 y="1824"/>
              <a:ext cx="4656" cy="1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7" name="Text Box 10"/>
            <p:cNvSpPr txBox="1">
              <a:spLocks noChangeArrowheads="1"/>
            </p:cNvSpPr>
            <p:nvPr/>
          </p:nvSpPr>
          <p:spPr bwMode="auto">
            <a:xfrm rot="-5400000">
              <a:off x="609" y="2548"/>
              <a:ext cx="11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 Photons</a:t>
              </a:r>
            </a:p>
          </p:txBody>
        </p:sp>
      </p:grpSp>
      <p:sp>
        <p:nvSpPr>
          <p:cNvPr id="75784" name="Rectangle 11"/>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spTree>
    <p:extLst>
      <p:ext uri="{BB962C8B-B14F-4D97-AF65-F5344CB8AC3E}">
        <p14:creationId xmlns:p14="http://schemas.microsoft.com/office/powerpoint/2010/main" val="2491825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 Box 3"/>
          <p:cNvSpPr txBox="1">
            <a:spLocks noChangeArrowheads="1"/>
          </p:cNvSpPr>
          <p:nvPr/>
        </p:nvSpPr>
        <p:spPr bwMode="auto">
          <a:xfrm>
            <a:off x="1106488" y="182563"/>
            <a:ext cx="7419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00FFFF"/>
                </a:solidFill>
                <a:latin typeface="Helvetica" panose="020B0604020202020204" pitchFamily="34" charset="0"/>
              </a:rPr>
              <a:t>The Psychophysical Correspondence</a:t>
            </a:r>
          </a:p>
        </p:txBody>
      </p:sp>
      <p:sp>
        <p:nvSpPr>
          <p:cNvPr id="76804" name="Text Box 4"/>
          <p:cNvSpPr txBox="1">
            <a:spLocks noChangeArrowheads="1"/>
          </p:cNvSpPr>
          <p:nvPr/>
        </p:nvSpPr>
        <p:spPr bwMode="auto">
          <a:xfrm>
            <a:off x="2819400" y="1630363"/>
            <a:ext cx="10874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b="1">
                <a:solidFill>
                  <a:srgbClr val="FFFF00"/>
                </a:solidFill>
                <a:latin typeface="Helvetica" panose="020B0604020202020204" pitchFamily="34" charset="0"/>
              </a:rPr>
              <a:t>Area</a:t>
            </a:r>
          </a:p>
        </p:txBody>
      </p:sp>
      <p:sp>
        <p:nvSpPr>
          <p:cNvPr id="76805" name="Text Box 5"/>
          <p:cNvSpPr txBox="1">
            <a:spLocks noChangeArrowheads="1"/>
          </p:cNvSpPr>
          <p:nvPr/>
        </p:nvSpPr>
        <p:spPr bwMode="auto">
          <a:xfrm>
            <a:off x="4876800" y="1630363"/>
            <a:ext cx="23034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b="1">
                <a:solidFill>
                  <a:srgbClr val="FFFF00"/>
                </a:solidFill>
                <a:latin typeface="Helvetica" panose="020B0604020202020204" pitchFamily="34" charset="0"/>
              </a:rPr>
              <a:t>Brightness</a:t>
            </a:r>
          </a:p>
        </p:txBody>
      </p:sp>
      <p:sp>
        <p:nvSpPr>
          <p:cNvPr id="76806" name="AutoShape 6"/>
          <p:cNvSpPr>
            <a:spLocks noChangeArrowheads="1"/>
          </p:cNvSpPr>
          <p:nvPr/>
        </p:nvSpPr>
        <p:spPr bwMode="auto">
          <a:xfrm>
            <a:off x="4040188" y="1782763"/>
            <a:ext cx="762000" cy="228600"/>
          </a:xfrm>
          <a:prstGeom prst="lef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endParaRPr lang="en-US" altLang="en-US" sz="2400">
              <a:solidFill>
                <a:prstClr val="black"/>
              </a:solidFill>
              <a:latin typeface="Arial" panose="020B0604020202020204" pitchFamily="34" charset="0"/>
            </a:endParaRPr>
          </a:p>
        </p:txBody>
      </p:sp>
      <p:grpSp>
        <p:nvGrpSpPr>
          <p:cNvPr id="76807" name="Group 7"/>
          <p:cNvGrpSpPr>
            <a:grpSpLocks/>
          </p:cNvGrpSpPr>
          <p:nvPr/>
        </p:nvGrpSpPr>
        <p:grpSpPr bwMode="auto">
          <a:xfrm>
            <a:off x="1295400" y="2693988"/>
            <a:ext cx="6858000" cy="3622675"/>
            <a:chOff x="816" y="1697"/>
            <a:chExt cx="4320" cy="2282"/>
          </a:xfrm>
        </p:grpSpPr>
        <p:sp>
          <p:nvSpPr>
            <p:cNvPr id="76809" name="Text Box 8"/>
            <p:cNvSpPr txBox="1">
              <a:spLocks noChangeArrowheads="1"/>
            </p:cNvSpPr>
            <p:nvPr/>
          </p:nvSpPr>
          <p:spPr bwMode="auto">
            <a:xfrm rot="-5400000">
              <a:off x="417" y="2548"/>
              <a:ext cx="11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 Photons</a:t>
              </a:r>
            </a:p>
          </p:txBody>
        </p:sp>
        <p:sp>
          <p:nvSpPr>
            <p:cNvPr id="76810" name="Text Box 9"/>
            <p:cNvSpPr txBox="1">
              <a:spLocks noChangeArrowheads="1"/>
            </p:cNvSpPr>
            <p:nvPr/>
          </p:nvSpPr>
          <p:spPr bwMode="auto">
            <a:xfrm>
              <a:off x="2400" y="3652"/>
              <a:ext cx="130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Wavelength</a:t>
              </a:r>
            </a:p>
          </p:txBody>
        </p:sp>
        <p:pic>
          <p:nvPicPr>
            <p:cNvPr id="768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697"/>
              <a:ext cx="3936" cy="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6808" name="Rectangle 11"/>
          <p:cNvSpPr>
            <a:spLocks noChangeArrowheads="1"/>
          </p:cNvSpPr>
          <p:nvPr/>
        </p:nvSpPr>
        <p:spPr bwMode="auto">
          <a:xfrm>
            <a:off x="7331075" y="6616700"/>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spTree>
    <p:extLst>
      <p:ext uri="{BB962C8B-B14F-4D97-AF65-F5344CB8AC3E}">
        <p14:creationId xmlns:p14="http://schemas.microsoft.com/office/powerpoint/2010/main" val="1034021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21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3"/>
          <p:cNvSpPr>
            <a:spLocks noChangeArrowheads="1"/>
          </p:cNvSpPr>
          <p:nvPr/>
        </p:nvSpPr>
        <p:spPr bwMode="auto">
          <a:xfrm>
            <a:off x="7331075" y="6613525"/>
            <a:ext cx="18081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a:solidFill>
                  <a:prstClr val="white"/>
                </a:solidFill>
                <a:latin typeface="EngraversGothic BT Regular" charset="0"/>
              </a:rPr>
              <a:t>© Stephen E. Palmer, 2002</a:t>
            </a:r>
          </a:p>
        </p:txBody>
      </p:sp>
      <p:pic>
        <p:nvPicPr>
          <p:cNvPr id="778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r="13429"/>
          <a:stretch>
            <a:fillRect/>
          </a:stretch>
        </p:blipFill>
        <p:spPr bwMode="auto">
          <a:xfrm>
            <a:off x="990600" y="1595438"/>
            <a:ext cx="49530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 Box 5"/>
          <p:cNvSpPr txBox="1">
            <a:spLocks noChangeArrowheads="1"/>
          </p:cNvSpPr>
          <p:nvPr/>
        </p:nvSpPr>
        <p:spPr bwMode="auto">
          <a:xfrm>
            <a:off x="1600200" y="1371600"/>
            <a:ext cx="35893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2800">
                <a:solidFill>
                  <a:srgbClr val="FFFF00"/>
                </a:solidFill>
                <a:latin typeface="Helvetica" panose="020B0604020202020204" pitchFamily="34" charset="0"/>
              </a:rPr>
              <a:t>Three kinds of cones:</a:t>
            </a:r>
          </a:p>
        </p:txBody>
      </p:sp>
      <p:sp>
        <p:nvSpPr>
          <p:cNvPr id="77830" name="Text Box 7"/>
          <p:cNvSpPr txBox="1">
            <a:spLocks noChangeArrowheads="1"/>
          </p:cNvSpPr>
          <p:nvPr/>
        </p:nvSpPr>
        <p:spPr bwMode="auto">
          <a:xfrm>
            <a:off x="2163763" y="228600"/>
            <a:ext cx="53467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lgn="ctr">
              <a:spcBef>
                <a:spcPct val="0"/>
              </a:spcBef>
              <a:buFontTx/>
              <a:buNone/>
            </a:pPr>
            <a:r>
              <a:rPr lang="en-US" altLang="en-US" b="1">
                <a:solidFill>
                  <a:srgbClr val="00FF99"/>
                </a:solidFill>
                <a:latin typeface="Helvetica" panose="020B0604020202020204" pitchFamily="34" charset="0"/>
              </a:rPr>
              <a:t>Physiology of Color Vision</a:t>
            </a:r>
            <a:endParaRPr lang="en-US" altLang="en-US" sz="2400">
              <a:solidFill>
                <a:srgbClr val="00FF99"/>
              </a:solidFill>
            </a:endParaRPr>
          </a:p>
        </p:txBody>
      </p:sp>
      <p:pic>
        <p:nvPicPr>
          <p:cNvPr id="7783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828800"/>
            <a:ext cx="32607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2" name="Text Box 10"/>
          <p:cNvSpPr txBox="1">
            <a:spLocks noChangeArrowheads="1"/>
          </p:cNvSpPr>
          <p:nvPr/>
        </p:nvSpPr>
        <p:spPr bwMode="auto">
          <a:xfrm>
            <a:off x="2957513" y="5943600"/>
            <a:ext cx="49672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pPr>
            <a:r>
              <a:rPr lang="en-US" altLang="en-US" sz="2400" dirty="0">
                <a:solidFill>
                  <a:prstClr val="white"/>
                </a:solidFill>
                <a:latin typeface="Arial" panose="020B0604020202020204" pitchFamily="34" charset="0"/>
              </a:rPr>
              <a:t> Why are M and L cones so close?</a:t>
            </a:r>
          </a:p>
          <a:p>
            <a:pPr>
              <a:spcBef>
                <a:spcPct val="0"/>
              </a:spcBef>
            </a:pPr>
            <a:r>
              <a:rPr lang="en-US" altLang="en-US" sz="2400" dirty="0">
                <a:solidFill>
                  <a:prstClr val="white"/>
                </a:solidFill>
                <a:latin typeface="Arial" panose="020B0604020202020204" pitchFamily="34" charset="0"/>
              </a:rPr>
              <a:t> Why are there 3?</a:t>
            </a:r>
          </a:p>
        </p:txBody>
      </p:sp>
    </p:spTree>
    <p:extLst>
      <p:ext uri="{BB962C8B-B14F-4D97-AF65-F5344CB8AC3E}">
        <p14:creationId xmlns:p14="http://schemas.microsoft.com/office/powerpoint/2010/main" val="3860558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Electromagnetic Spectrum</a:t>
            </a:r>
          </a:p>
        </p:txBody>
      </p:sp>
      <p:pic>
        <p:nvPicPr>
          <p:cNvPr id="66563" name="Picture 3" descr="spectr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44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equilumina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14600"/>
            <a:ext cx="58674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Rectangle 5"/>
          <p:cNvSpPr>
            <a:spLocks noChangeArrowheads="1"/>
          </p:cNvSpPr>
          <p:nvPr/>
        </p:nvSpPr>
        <p:spPr bwMode="auto">
          <a:xfrm>
            <a:off x="5954713" y="6546850"/>
            <a:ext cx="3189287" cy="311150"/>
          </a:xfrm>
          <a:prstGeom prst="rect">
            <a:avLst/>
          </a:prstGeom>
          <a:noFill/>
          <a:ln w="63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a:solidFill>
                  <a:srgbClr val="4F81BD"/>
                </a:solidFill>
                <a:sym typeface="Symbol" panose="05050102010706020507" pitchFamily="18" charset="2"/>
              </a:rPr>
              <a:t>http://www.yorku.ca/eye/photopik.htm</a:t>
            </a:r>
          </a:p>
        </p:txBody>
      </p:sp>
      <p:sp>
        <p:nvSpPr>
          <p:cNvPr id="66566" name="Rectangle 6"/>
          <p:cNvSpPr>
            <a:spLocks noChangeArrowheads="1"/>
          </p:cNvSpPr>
          <p:nvPr/>
        </p:nvSpPr>
        <p:spPr bwMode="auto">
          <a:xfrm>
            <a:off x="485775" y="5181600"/>
            <a:ext cx="545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srgbClr val="1F497D"/>
                </a:solidFill>
              </a:rPr>
              <a:t>Human Luminance Sensitivity Function</a:t>
            </a:r>
          </a:p>
        </p:txBody>
      </p:sp>
    </p:spTree>
    <p:extLst>
      <p:ext uri="{BB962C8B-B14F-4D97-AF65-F5344CB8AC3E}">
        <p14:creationId xmlns:p14="http://schemas.microsoft.com/office/powerpoint/2010/main" val="303470711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a:extLst>
              <a:ext uri="{28A0092B-C50C-407E-A947-70E740481C1C}">
                <a14:useLocalDpi xmlns:a14="http://schemas.microsoft.com/office/drawing/2010/main" val="0"/>
              </a:ext>
            </a:extLst>
          </a:blip>
          <a:srcRect l="1186" t="9480" r="64444" b="45007"/>
          <a:stretch>
            <a:fillRect/>
          </a:stretch>
        </p:blipFill>
        <p:spPr bwMode="auto">
          <a:xfrm>
            <a:off x="2133600" y="1066800"/>
            <a:ext cx="4419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itle 1"/>
          <p:cNvSpPr>
            <a:spLocks noGrp="1"/>
          </p:cNvSpPr>
          <p:nvPr>
            <p:ph type="title"/>
          </p:nvPr>
        </p:nvSpPr>
        <p:spPr/>
        <p:txBody>
          <a:bodyPr/>
          <a:lstStyle/>
          <a:p>
            <a:r>
              <a:rPr lang="en-US" altLang="en-US"/>
              <a:t>Tetrachromatism</a:t>
            </a:r>
          </a:p>
        </p:txBody>
      </p:sp>
      <p:sp>
        <p:nvSpPr>
          <p:cNvPr id="79876" name="Content Placeholder 2"/>
          <p:cNvSpPr>
            <a:spLocks noGrp="1"/>
          </p:cNvSpPr>
          <p:nvPr>
            <p:ph idx="1"/>
          </p:nvPr>
        </p:nvSpPr>
        <p:spPr>
          <a:xfrm>
            <a:off x="685800" y="4495800"/>
            <a:ext cx="7772400" cy="2209800"/>
          </a:xfrm>
        </p:spPr>
        <p:txBody>
          <a:bodyPr>
            <a:normAutofit fontScale="85000" lnSpcReduction="10000"/>
          </a:bodyPr>
          <a:lstStyle/>
          <a:p>
            <a:r>
              <a:rPr lang="en-US" altLang="en-US" dirty="0"/>
              <a:t>Most birds, and many other animals, have cones for ultraviolet light.</a:t>
            </a:r>
          </a:p>
          <a:p>
            <a:r>
              <a:rPr lang="en-US" altLang="en-US" dirty="0"/>
              <a:t>Some humans seem to have four cones (12% of females).</a:t>
            </a:r>
          </a:p>
          <a:p>
            <a:r>
              <a:rPr lang="en-US" altLang="en-US" dirty="0"/>
              <a:t>True </a:t>
            </a:r>
            <a:r>
              <a:rPr lang="en-US" altLang="en-US" dirty="0" err="1"/>
              <a:t>tetrachromatism</a:t>
            </a:r>
            <a:r>
              <a:rPr lang="en-US" altLang="en-US" dirty="0"/>
              <a:t> is _rare_; requires learning. </a:t>
            </a:r>
          </a:p>
        </p:txBody>
      </p:sp>
      <p:sp>
        <p:nvSpPr>
          <p:cNvPr id="79877" name="TextBox 4"/>
          <p:cNvSpPr txBox="1">
            <a:spLocks noChangeArrowheads="1"/>
          </p:cNvSpPr>
          <p:nvPr/>
        </p:nvSpPr>
        <p:spPr bwMode="auto">
          <a:xfrm>
            <a:off x="6019800" y="19812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Bird cone responses</a:t>
            </a:r>
          </a:p>
        </p:txBody>
      </p:sp>
      <p:sp>
        <p:nvSpPr>
          <p:cNvPr id="6" name="Rectangle 5"/>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2641342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Bee vision</a:t>
            </a:r>
          </a:p>
        </p:txBody>
      </p:sp>
      <p:sp>
        <p:nvSpPr>
          <p:cNvPr id="6" name="Rectangle 5"/>
          <p:cNvSpPr/>
          <p:nvPr/>
        </p:nvSpPr>
        <p:spPr>
          <a:xfrm>
            <a:off x="4572000" y="1143000"/>
            <a:ext cx="4419600" cy="518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5425" y="1843881"/>
            <a:ext cx="6153150" cy="3429000"/>
          </a:xfrm>
        </p:spPr>
      </p:pic>
    </p:spTree>
    <p:extLst>
      <p:ext uri="{BB962C8B-B14F-4D97-AF65-F5344CB8AC3E}">
        <p14:creationId xmlns:p14="http://schemas.microsoft.com/office/powerpoint/2010/main" val="2082638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C59AC-C801-46EE-A4EA-F960191B3E12}"/>
              </a:ext>
            </a:extLst>
          </p:cNvPr>
          <p:cNvSpPr>
            <a:spLocks noGrp="1"/>
          </p:cNvSpPr>
          <p:nvPr>
            <p:ph type="title"/>
          </p:nvPr>
        </p:nvSpPr>
        <p:spPr/>
        <p:txBody>
          <a:bodyPr/>
          <a:lstStyle/>
          <a:p>
            <a:r>
              <a:rPr lang="en-US" dirty="0"/>
              <a:t>Mantis Shrimp</a:t>
            </a:r>
          </a:p>
        </p:txBody>
      </p:sp>
      <p:sp>
        <p:nvSpPr>
          <p:cNvPr id="3" name="Content Placeholder 2">
            <a:extLst>
              <a:ext uri="{FF2B5EF4-FFF2-40B4-BE49-F238E27FC236}">
                <a16:creationId xmlns:a16="http://schemas.microsoft.com/office/drawing/2014/main" id="{023073F7-31C9-4D05-B33F-C431C9F426AC}"/>
              </a:ext>
            </a:extLst>
          </p:cNvPr>
          <p:cNvSpPr>
            <a:spLocks noGrp="1"/>
          </p:cNvSpPr>
          <p:nvPr>
            <p:ph idx="1"/>
          </p:nvPr>
        </p:nvSpPr>
        <p:spPr/>
        <p:txBody>
          <a:bodyPr/>
          <a:lstStyle/>
          <a:p>
            <a:r>
              <a:rPr lang="en-US" dirty="0"/>
              <a:t>16 </a:t>
            </a:r>
            <a:r>
              <a:rPr lang="en-US"/>
              <a:t>photoreceptor types</a:t>
            </a:r>
            <a:endParaRPr lang="en-US" dirty="0"/>
          </a:p>
          <a:p>
            <a:r>
              <a:rPr lang="en-US" dirty="0"/>
              <a:t>‘Mantis Shrimp’ camera: </a:t>
            </a:r>
            <a:r>
              <a:rPr lang="en-US" dirty="0">
                <a:hlinkClick r:id="rId3"/>
              </a:rPr>
              <a:t>https://www.theatlantic.com/science/archive/2018/04/mantis-shrimp-eye-camera/557195/</a:t>
            </a:r>
            <a:endParaRPr lang="en-US" dirty="0"/>
          </a:p>
        </p:txBody>
      </p:sp>
    </p:spTree>
    <p:extLst>
      <p:ext uri="{BB962C8B-B14F-4D97-AF65-F5344CB8AC3E}">
        <p14:creationId xmlns:p14="http://schemas.microsoft.com/office/powerpoint/2010/main" val="1695333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2489" y="0"/>
            <a:ext cx="7260911" cy="6870539"/>
          </a:xfrm>
        </p:spPr>
      </p:pic>
    </p:spTree>
    <p:extLst>
      <p:ext uri="{BB962C8B-B14F-4D97-AF65-F5344CB8AC3E}">
        <p14:creationId xmlns:p14="http://schemas.microsoft.com/office/powerpoint/2010/main" val="959685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a:t>More Spectra</a:t>
            </a:r>
          </a:p>
        </p:txBody>
      </p:sp>
      <p:pic>
        <p:nvPicPr>
          <p:cNvPr id="80899"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838200" y="1143000"/>
            <a:ext cx="7010400" cy="5507038"/>
          </a:xfrm>
          <a:noFill/>
        </p:spPr>
      </p:pic>
      <p:sp>
        <p:nvSpPr>
          <p:cNvPr id="400389" name="Text Box 5"/>
          <p:cNvSpPr txBox="1">
            <a:spLocks noChangeArrowheads="1"/>
          </p:cNvSpPr>
          <p:nvPr/>
        </p:nvSpPr>
        <p:spPr bwMode="auto">
          <a:xfrm>
            <a:off x="1812925" y="2209800"/>
            <a:ext cx="1539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metamers</a:t>
            </a:r>
          </a:p>
        </p:txBody>
      </p:sp>
      <p:sp>
        <p:nvSpPr>
          <p:cNvPr id="400390" name="Line 6"/>
          <p:cNvSpPr>
            <a:spLocks noChangeShapeType="1"/>
          </p:cNvSpPr>
          <p:nvPr/>
        </p:nvSpPr>
        <p:spPr bwMode="auto">
          <a:xfrm>
            <a:off x="2819400" y="2667000"/>
            <a:ext cx="198120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400391" name="Line 7"/>
          <p:cNvSpPr>
            <a:spLocks noChangeShapeType="1"/>
          </p:cNvSpPr>
          <p:nvPr/>
        </p:nvSpPr>
        <p:spPr bwMode="auto">
          <a:xfrm>
            <a:off x="2667000" y="2667000"/>
            <a:ext cx="1676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7" name="Rectangle 6"/>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7525136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03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03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0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9" grpId="0"/>
      <p:bldP spid="400390" grpId="0" animBg="1"/>
      <p:bldP spid="40039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ltLang="en-US"/>
              <a:t>Impossible Colors</a:t>
            </a:r>
          </a:p>
        </p:txBody>
      </p:sp>
      <p:sp>
        <p:nvSpPr>
          <p:cNvPr id="3" name="Content Placeholder 16"/>
          <p:cNvSpPr txBox="1">
            <a:spLocks/>
          </p:cNvSpPr>
          <p:nvPr/>
        </p:nvSpPr>
        <p:spPr>
          <a:xfrm>
            <a:off x="457200" y="990600"/>
            <a:ext cx="8229600" cy="5135563"/>
          </a:xfrm>
          <a:prstGeom prst="rect">
            <a:avLst/>
          </a:prstGeom>
        </p:spPr>
        <p:txBody>
          <a:bodyPr>
            <a:normAutofit/>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a:lstStyle>
          <a:p>
            <a:pPr>
              <a:defRPr/>
            </a:pPr>
            <a:r>
              <a:rPr lang="en-US" kern="0" dirty="0">
                <a:solidFill>
                  <a:srgbClr val="000000"/>
                </a:solidFill>
              </a:rPr>
              <a:t>Can you make the cones respond in ways that typical light spectra never would?</a:t>
            </a:r>
          </a:p>
          <a:p>
            <a:pPr>
              <a:defRPr/>
            </a:pPr>
            <a:r>
              <a:rPr lang="en-US" dirty="0">
                <a:solidFill>
                  <a:srgbClr val="000000"/>
                </a:solidFill>
                <a:hlinkClick r:id="rId2"/>
              </a:rPr>
              <a:t>http://en.wikipedia.org/wiki/Impossible_colors</a:t>
            </a:r>
            <a:endParaRPr lang="en-US" dirty="0">
              <a:solidFill>
                <a:srgbClr val="000000"/>
              </a:solidFill>
            </a:endParaRPr>
          </a:p>
          <a:p>
            <a:pPr>
              <a:defRPr/>
            </a:pPr>
            <a:endParaRPr lang="en-US" kern="0" dirty="0">
              <a:solidFill>
                <a:srgbClr val="000000"/>
              </a:solidFill>
            </a:endParaRPr>
          </a:p>
          <a:p>
            <a:pPr>
              <a:defRPr/>
            </a:pPr>
            <a:endParaRPr lang="en-US" kern="0" dirty="0">
              <a:solidFill>
                <a:srgbClr val="000000"/>
              </a:solidFill>
            </a:endParaRPr>
          </a:p>
        </p:txBody>
      </p:sp>
      <p:sp>
        <p:nvSpPr>
          <p:cNvPr id="6" name="Rectangle 5"/>
          <p:cNvSpPr/>
          <p:nvPr/>
        </p:nvSpPr>
        <p:spPr>
          <a:xfrm>
            <a:off x="8236741" y="6629400"/>
            <a:ext cx="900118" cy="276999"/>
          </a:xfrm>
          <a:prstGeom prst="rect">
            <a:avLst/>
          </a:prstGeom>
        </p:spPr>
        <p:txBody>
          <a:bodyPr wrap="none">
            <a:spAutoFit/>
          </a:bodyPr>
          <a:lstStyle/>
          <a:p>
            <a:r>
              <a:rPr lang="en-US" sz="1200" dirty="0">
                <a:latin typeface="+mn-lt"/>
              </a:rPr>
              <a:t>James Hays</a:t>
            </a:r>
          </a:p>
        </p:txBody>
      </p:sp>
      <p:pic>
        <p:nvPicPr>
          <p:cNvPr id="7" name="Picture 6" descr="A picture containing object, first-aid kit&#10;&#10;Description generated with high confidence">
            <a:extLst>
              <a:ext uri="{FF2B5EF4-FFF2-40B4-BE49-F238E27FC236}">
                <a16:creationId xmlns:a16="http://schemas.microsoft.com/office/drawing/2014/main" id="{EAC7B7FE-EF35-43BA-833F-C70CE61411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4259597"/>
            <a:ext cx="4719134" cy="2359567"/>
          </a:xfrm>
          <a:prstGeom prst="rect">
            <a:avLst/>
          </a:prstGeom>
        </p:spPr>
      </p:pic>
      <p:pic>
        <p:nvPicPr>
          <p:cNvPr id="8" name="Picture 7" descr="A picture containing object, first-aid kit&#10;&#10;Description generated with high confidence">
            <a:extLst>
              <a:ext uri="{FF2B5EF4-FFF2-40B4-BE49-F238E27FC236}">
                <a16:creationId xmlns:a16="http://schemas.microsoft.com/office/drawing/2014/main" id="{8DAAF5A6-13FD-483C-9B31-576F933D2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748" y="2752390"/>
            <a:ext cx="2706438" cy="1353219"/>
          </a:xfrm>
          <a:prstGeom prst="rect">
            <a:avLst/>
          </a:prstGeom>
        </p:spPr>
      </p:pic>
    </p:spTree>
    <p:extLst>
      <p:ext uri="{BB962C8B-B14F-4D97-AF65-F5344CB8AC3E}">
        <p14:creationId xmlns:p14="http://schemas.microsoft.com/office/powerpoint/2010/main" val="2798682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73509B-4477-4FA9-86C4-6F9C8A542A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2120" y="857250"/>
            <a:ext cx="6839761" cy="5143500"/>
          </a:xfrm>
          <a:prstGeom prst="rect">
            <a:avLst/>
          </a:prstGeom>
        </p:spPr>
      </p:pic>
    </p:spTree>
    <p:extLst>
      <p:ext uri="{BB962C8B-B14F-4D97-AF65-F5344CB8AC3E}">
        <p14:creationId xmlns:p14="http://schemas.microsoft.com/office/powerpoint/2010/main" val="2651371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9722-4857-4784-ACB4-91150832C2BB}"/>
              </a:ext>
            </a:extLst>
          </p:cNvPr>
          <p:cNvSpPr>
            <a:spLocks noGrp="1"/>
          </p:cNvSpPr>
          <p:nvPr>
            <p:ph type="title"/>
          </p:nvPr>
        </p:nvSpPr>
        <p:spPr/>
        <p:txBody>
          <a:bodyPr/>
          <a:lstStyle/>
          <a:p>
            <a:r>
              <a:rPr lang="en-US" dirty="0"/>
              <a:t>Impossible Colors</a:t>
            </a:r>
          </a:p>
        </p:txBody>
      </p:sp>
      <p:pic>
        <p:nvPicPr>
          <p:cNvPr id="2050" name="Picture 2" descr="https://upload.wikimedia.org/wikipedia/commons/thumb/4/4c/Color_perception.svg/661px-Color_perception.svg.png">
            <a:extLst>
              <a:ext uri="{FF2B5EF4-FFF2-40B4-BE49-F238E27FC236}">
                <a16:creationId xmlns:a16="http://schemas.microsoft.com/office/drawing/2014/main" id="{31470B4A-B1F9-43A6-A691-ABC620B00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091" y="2682956"/>
            <a:ext cx="4722019" cy="292893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16">
            <a:extLst>
              <a:ext uri="{FF2B5EF4-FFF2-40B4-BE49-F238E27FC236}">
                <a16:creationId xmlns:a16="http://schemas.microsoft.com/office/drawing/2014/main" id="{7187237A-CCC8-4DAE-A3E3-638D30C5C969}"/>
              </a:ext>
            </a:extLst>
          </p:cNvPr>
          <p:cNvSpPr txBox="1">
            <a:spLocks/>
          </p:cNvSpPr>
          <p:nvPr/>
        </p:nvSpPr>
        <p:spPr>
          <a:xfrm>
            <a:off x="325755" y="1651636"/>
            <a:ext cx="8938260" cy="3851672"/>
          </a:xfrm>
          <a:prstGeom prst="rect">
            <a:avLst/>
          </a:prstGeom>
        </p:spPr>
        <p:txBody>
          <a:bodyPr>
            <a:normAutofit/>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a:lstStyle>
          <a:p>
            <a:pPr marL="257175" indent="-257175" defTabSz="685800">
              <a:defRPr/>
            </a:pPr>
            <a:r>
              <a:rPr lang="en-US" sz="2100" kern="0" dirty="0">
                <a:solidFill>
                  <a:srgbClr val="000000"/>
                </a:solidFill>
                <a:latin typeface="Calibri"/>
              </a:rPr>
              <a:t>Can we make the cones respond in ways that typical light spectra never would?</a:t>
            </a:r>
          </a:p>
          <a:p>
            <a:pPr marL="257175" indent="-257175" defTabSz="685800">
              <a:defRPr/>
            </a:pPr>
            <a:r>
              <a:rPr lang="en-US" sz="2100" dirty="0">
                <a:solidFill>
                  <a:srgbClr val="000000"/>
                </a:solidFill>
                <a:latin typeface="Calibri"/>
                <a:hlinkClick r:id="rId4"/>
              </a:rPr>
              <a:t>http://en.wikipedia.org/wiki/Impossible_colors</a:t>
            </a:r>
            <a:endParaRPr lang="en-US" sz="2100" dirty="0">
              <a:solidFill>
                <a:srgbClr val="000000"/>
              </a:solidFill>
              <a:latin typeface="Calibri"/>
            </a:endParaRPr>
          </a:p>
          <a:p>
            <a:pPr marL="257175" indent="-257175" defTabSz="685800">
              <a:defRPr/>
            </a:pPr>
            <a:endParaRPr lang="en-US" sz="2100" kern="0" dirty="0">
              <a:solidFill>
                <a:srgbClr val="000000"/>
              </a:solidFill>
              <a:latin typeface="Calibri"/>
            </a:endParaRPr>
          </a:p>
          <a:p>
            <a:pPr marL="257175" indent="-257175" defTabSz="685800">
              <a:defRPr/>
            </a:pPr>
            <a:endParaRPr lang="en-US" sz="2100" kern="0" dirty="0">
              <a:solidFill>
                <a:srgbClr val="000000"/>
              </a:solidFill>
              <a:latin typeface="Calibri"/>
            </a:endParaRPr>
          </a:p>
        </p:txBody>
      </p:sp>
      <p:grpSp>
        <p:nvGrpSpPr>
          <p:cNvPr id="6" name="Group 5">
            <a:extLst>
              <a:ext uri="{FF2B5EF4-FFF2-40B4-BE49-F238E27FC236}">
                <a16:creationId xmlns:a16="http://schemas.microsoft.com/office/drawing/2014/main" id="{5AAA3252-87AF-4BEC-85F8-6B80FAF58864}"/>
              </a:ext>
            </a:extLst>
          </p:cNvPr>
          <p:cNvGrpSpPr/>
          <p:nvPr/>
        </p:nvGrpSpPr>
        <p:grpSpPr>
          <a:xfrm>
            <a:off x="256349" y="2901495"/>
            <a:ext cx="3402504" cy="2624897"/>
            <a:chOff x="7120025" y="3370897"/>
            <a:chExt cx="4536671" cy="3499863"/>
          </a:xfrm>
        </p:grpSpPr>
        <p:pic>
          <p:nvPicPr>
            <p:cNvPr id="7" name="Picture 6" descr="A close up of a device&#10;&#10;Description generated with high confidence">
              <a:extLst>
                <a:ext uri="{FF2B5EF4-FFF2-40B4-BE49-F238E27FC236}">
                  <a16:creationId xmlns:a16="http://schemas.microsoft.com/office/drawing/2014/main" id="{549A91E7-3DAA-4D6D-AE27-B710BD139B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1902" y="3370897"/>
              <a:ext cx="4054794" cy="3065820"/>
            </a:xfrm>
            <a:prstGeom prst="rect">
              <a:avLst/>
            </a:prstGeom>
          </p:spPr>
        </p:pic>
        <p:sp>
          <p:nvSpPr>
            <p:cNvPr id="8" name="TextBox 7">
              <a:extLst>
                <a:ext uri="{FF2B5EF4-FFF2-40B4-BE49-F238E27FC236}">
                  <a16:creationId xmlns:a16="http://schemas.microsoft.com/office/drawing/2014/main" id="{00151D68-6E27-4C01-873B-679823371401}"/>
                </a:ext>
              </a:extLst>
            </p:cNvPr>
            <p:cNvSpPr txBox="1"/>
            <p:nvPr/>
          </p:nvSpPr>
          <p:spPr>
            <a:xfrm>
              <a:off x="8907780" y="6470651"/>
              <a:ext cx="2072640" cy="400109"/>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Wavelength (nm)</a:t>
              </a:r>
            </a:p>
          </p:txBody>
        </p:sp>
        <p:sp>
          <p:nvSpPr>
            <p:cNvPr id="9" name="TextBox 8">
              <a:extLst>
                <a:ext uri="{FF2B5EF4-FFF2-40B4-BE49-F238E27FC236}">
                  <a16:creationId xmlns:a16="http://schemas.microsoft.com/office/drawing/2014/main" id="{F69E624A-38E3-41A6-8278-3D7C819BC03D}"/>
                </a:ext>
              </a:extLst>
            </p:cNvPr>
            <p:cNvSpPr txBox="1"/>
            <p:nvPr/>
          </p:nvSpPr>
          <p:spPr>
            <a:xfrm rot="16200000">
              <a:off x="6283760" y="4524345"/>
              <a:ext cx="2072640" cy="400109"/>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Relative sensitivity</a:t>
              </a:r>
            </a:p>
          </p:txBody>
        </p:sp>
      </p:grpSp>
    </p:spTree>
    <p:extLst>
      <p:ext uri="{BB962C8B-B14F-4D97-AF65-F5344CB8AC3E}">
        <p14:creationId xmlns:p14="http://schemas.microsoft.com/office/powerpoint/2010/main" val="267986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05000"/>
            <a:ext cx="8763000" cy="2362200"/>
          </a:xfrm>
        </p:spPr>
        <p:txBody>
          <a:bodyPr/>
          <a:lstStyle/>
          <a:p>
            <a:pPr algn="ctr"/>
            <a:r>
              <a:rPr lang="en-US" dirty="0"/>
              <a:t>What is color?</a:t>
            </a:r>
            <a:br>
              <a:rPr lang="en-US" dirty="0"/>
            </a:br>
            <a:br>
              <a:rPr lang="en-US" dirty="0"/>
            </a:br>
            <a:r>
              <a:rPr lang="en-US" dirty="0"/>
              <a:t>Why do we even care about </a:t>
            </a:r>
            <a:br>
              <a:rPr lang="en-US" dirty="0"/>
            </a:br>
            <a:r>
              <a:rPr lang="en-US" dirty="0"/>
              <a:t>human vision in this class?</a:t>
            </a:r>
          </a:p>
        </p:txBody>
      </p:sp>
    </p:spTree>
    <p:extLst>
      <p:ext uri="{BB962C8B-B14F-4D97-AF65-F5344CB8AC3E}">
        <p14:creationId xmlns:p14="http://schemas.microsoft.com/office/powerpoint/2010/main" val="3121149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a:t>Why do we care about human vision?</a:t>
            </a:r>
          </a:p>
        </p:txBody>
      </p:sp>
      <p:sp>
        <p:nvSpPr>
          <p:cNvPr id="3" name="Content Placeholder 2"/>
          <p:cNvSpPr txBox="1">
            <a:spLocks/>
          </p:cNvSpPr>
          <p:nvPr/>
        </p:nvSpPr>
        <p:spPr>
          <a:xfrm>
            <a:off x="457200" y="1371600"/>
            <a:ext cx="8229600" cy="4754563"/>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dirty="0">
                <a:solidFill>
                  <a:prstClr val="black"/>
                </a:solidFill>
              </a:rPr>
              <a:t>We don’t, necessarily.</a:t>
            </a:r>
          </a:p>
          <a:p>
            <a:pPr eaLnBrk="1" hangingPunct="1"/>
            <a:endParaRPr lang="en-US" dirty="0">
              <a:solidFill>
                <a:prstClr val="black"/>
              </a:solidFill>
            </a:endParaRPr>
          </a:p>
          <a:p>
            <a:pPr eaLnBrk="1" hangingPunct="1"/>
            <a:r>
              <a:rPr lang="en-US" dirty="0">
                <a:solidFill>
                  <a:prstClr val="black"/>
                </a:solidFill>
              </a:rPr>
              <a:t>But biological vision shows that it is possible to make important judgements from images.</a:t>
            </a:r>
          </a:p>
          <a:p>
            <a:pPr eaLnBrk="1" hangingPunct="1"/>
            <a:endParaRPr lang="en-US" dirty="0">
              <a:solidFill>
                <a:prstClr val="black"/>
              </a:solidFill>
            </a:endParaRPr>
          </a:p>
        </p:txBody>
      </p:sp>
      <p:sp>
        <p:nvSpPr>
          <p:cNvPr id="4" name="Rectangle 3"/>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184337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a:t>Why do we care about human vision?</a:t>
            </a:r>
          </a:p>
        </p:txBody>
      </p:sp>
      <p:sp>
        <p:nvSpPr>
          <p:cNvPr id="3" name="Content Placeholder 2"/>
          <p:cNvSpPr txBox="1">
            <a:spLocks/>
          </p:cNvSpPr>
          <p:nvPr/>
        </p:nvSpPr>
        <p:spPr>
          <a:xfrm>
            <a:off x="457200" y="1371600"/>
            <a:ext cx="8229600" cy="4754563"/>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dirty="0">
                <a:solidFill>
                  <a:prstClr val="black"/>
                </a:solidFill>
              </a:rPr>
              <a:t>We don’t, necessarily.</a:t>
            </a:r>
          </a:p>
          <a:p>
            <a:pPr eaLnBrk="1" hangingPunct="1"/>
            <a:endParaRPr lang="en-US" dirty="0">
              <a:solidFill>
                <a:prstClr val="black"/>
              </a:solidFill>
            </a:endParaRPr>
          </a:p>
          <a:p>
            <a:pPr eaLnBrk="1" hangingPunct="1"/>
            <a:r>
              <a:rPr lang="en-US" dirty="0">
                <a:solidFill>
                  <a:prstClr val="black"/>
                </a:solidFill>
              </a:rPr>
              <a:t>But biological vision shows that it is possible to make important judgements from images.</a:t>
            </a:r>
          </a:p>
          <a:p>
            <a:pPr eaLnBrk="1" hangingPunct="1"/>
            <a:endParaRPr lang="en-US" dirty="0">
              <a:solidFill>
                <a:prstClr val="black"/>
              </a:solidFill>
            </a:endParaRPr>
          </a:p>
          <a:p>
            <a:pPr eaLnBrk="1" hangingPunct="1"/>
            <a:r>
              <a:rPr lang="en-US" dirty="0">
                <a:solidFill>
                  <a:prstClr val="black"/>
                </a:solidFill>
              </a:rPr>
              <a:t>It’s a human world -&gt; cameras imitate the frequency response of the human eye to try to see as we see.</a:t>
            </a:r>
          </a:p>
          <a:p>
            <a:pPr lvl="1" eaLnBrk="1" hangingPunct="1"/>
            <a:endParaRPr lang="en-US" dirty="0">
              <a:solidFill>
                <a:prstClr val="black"/>
              </a:solidFill>
            </a:endParaRPr>
          </a:p>
          <a:p>
            <a:pPr eaLnBrk="1" hangingPunct="1"/>
            <a:endParaRPr lang="en-US" dirty="0">
              <a:solidFill>
                <a:prstClr val="black"/>
              </a:solidFill>
            </a:endParaRPr>
          </a:p>
          <a:p>
            <a:pPr eaLnBrk="1" hangingPunct="1"/>
            <a:endParaRPr lang="en-US" dirty="0">
              <a:solidFill>
                <a:prstClr val="black"/>
              </a:solidFill>
            </a:endParaRPr>
          </a:p>
        </p:txBody>
      </p:sp>
    </p:spTree>
    <p:extLst>
      <p:ext uri="{BB962C8B-B14F-4D97-AF65-F5344CB8AC3E}">
        <p14:creationId xmlns:p14="http://schemas.microsoft.com/office/powerpoint/2010/main" val="281130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err="1"/>
              <a:t>Ornithopters</a:t>
            </a:r>
            <a:endParaRPr lang="en-US" dirty="0"/>
          </a:p>
        </p:txBody>
      </p:sp>
      <p:pic>
        <p:nvPicPr>
          <p:cNvPr id="128004" name="Picture 4" descr="https://upload.wikimedia.org/wikipedia/commons/0/0e/Edward_Frost_ornithop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90774"/>
            <a:ext cx="3238500" cy="2609851"/>
          </a:xfrm>
          <a:prstGeom prst="rect">
            <a:avLst/>
          </a:prstGeom>
          <a:noFill/>
          <a:extLst>
            <a:ext uri="{909E8E84-426E-40DD-AFC4-6F175D3DCCD1}">
              <a14:hiddenFill xmlns:a14="http://schemas.microsoft.com/office/drawing/2010/main">
                <a:solidFill>
                  <a:srgbClr val="FFFFFF"/>
                </a:solidFill>
              </a14:hiddenFill>
            </a:ext>
          </a:extLst>
        </p:spPr>
      </p:pic>
      <p:pic>
        <p:nvPicPr>
          <p:cNvPr id="128006" name="Picture 6" descr="https://upload.wikimedia.org/wikipedia/commons/5/50/Leonardo_da_Vinci_helicopter_and_lifting_wing.jpg"/>
          <p:cNvPicPr>
            <a:picLocks noChangeAspect="1" noChangeArrowheads="1"/>
          </p:cNvPicPr>
          <p:nvPr/>
        </p:nvPicPr>
        <p:blipFill rotWithShape="1">
          <a:blip r:embed="rId3">
            <a:extLst>
              <a:ext uri="{28A0092B-C50C-407E-A947-70E740481C1C}">
                <a14:useLocalDpi xmlns:a14="http://schemas.microsoft.com/office/drawing/2010/main" val="0"/>
              </a:ext>
            </a:extLst>
          </a:blip>
          <a:srcRect t="53968"/>
          <a:stretch/>
        </p:blipFill>
        <p:spPr bwMode="auto">
          <a:xfrm>
            <a:off x="609600" y="2667000"/>
            <a:ext cx="3467100" cy="22098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67789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143000"/>
            <a:ext cx="8229600" cy="4343400"/>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200" dirty="0">
                <a:solidFill>
                  <a:prstClr val="black"/>
                </a:solidFill>
              </a:rPr>
              <a:t>"Can machines fly like a bird?" </a:t>
            </a:r>
            <a:br>
              <a:rPr lang="en-US" sz="3200" dirty="0">
                <a:solidFill>
                  <a:prstClr val="black"/>
                </a:solidFill>
              </a:rPr>
            </a:br>
            <a:r>
              <a:rPr lang="en-US" sz="3200" dirty="0">
                <a:solidFill>
                  <a:prstClr val="black"/>
                </a:solidFill>
              </a:rPr>
              <a:t>No, because airplanes don’t flap.</a:t>
            </a:r>
          </a:p>
          <a:p>
            <a:pPr marL="0" indent="0">
              <a:buFont typeface="Arial" charset="0"/>
              <a:buNone/>
            </a:pPr>
            <a:endParaRPr lang="en-US" sz="3200" dirty="0">
              <a:solidFill>
                <a:prstClr val="black"/>
              </a:solidFill>
            </a:endParaRPr>
          </a:p>
          <a:p>
            <a:pPr marL="0" indent="0">
              <a:buFont typeface="Arial" charset="0"/>
              <a:buNone/>
            </a:pPr>
            <a:r>
              <a:rPr lang="en-US" sz="3200" dirty="0">
                <a:solidFill>
                  <a:prstClr val="black"/>
                </a:solidFill>
              </a:rPr>
              <a:t>"Can machines fly?" </a:t>
            </a:r>
            <a:br>
              <a:rPr lang="en-US" sz="3200" dirty="0">
                <a:solidFill>
                  <a:prstClr val="black"/>
                </a:solidFill>
              </a:rPr>
            </a:br>
            <a:r>
              <a:rPr lang="en-US" sz="3200" dirty="0">
                <a:solidFill>
                  <a:prstClr val="black"/>
                </a:solidFill>
              </a:rPr>
              <a:t>Yes, but airplanes use a different mechanism.</a:t>
            </a:r>
          </a:p>
          <a:p>
            <a:pPr marL="0" indent="0">
              <a:buFont typeface="Arial" charset="0"/>
              <a:buNone/>
            </a:pPr>
            <a:endParaRPr lang="en-US" sz="3200" dirty="0">
              <a:solidFill>
                <a:prstClr val="black"/>
              </a:solidFill>
            </a:endParaRPr>
          </a:p>
          <a:p>
            <a:pPr marL="0" indent="0">
              <a:buFont typeface="Arial" charset="0"/>
              <a:buNone/>
            </a:pPr>
            <a:r>
              <a:rPr lang="en-US" sz="3200" dirty="0">
                <a:solidFill>
                  <a:prstClr val="black"/>
                </a:solidFill>
              </a:rPr>
              <a:t>"Can machines perceive?" </a:t>
            </a:r>
            <a:br>
              <a:rPr lang="en-US" sz="3200" dirty="0">
                <a:solidFill>
                  <a:prstClr val="black"/>
                </a:solidFill>
              </a:rPr>
            </a:br>
            <a:r>
              <a:rPr lang="en-US" sz="3200" dirty="0">
                <a:solidFill>
                  <a:prstClr val="black"/>
                </a:solidFill>
              </a:rPr>
              <a:t>Is this question like the first, or like the second?</a:t>
            </a:r>
            <a:endParaRPr lang="en-US" dirty="0">
              <a:solidFill>
                <a:prstClr val="black"/>
              </a:solidFill>
            </a:endParaRPr>
          </a:p>
        </p:txBody>
      </p:sp>
      <p:sp>
        <p:nvSpPr>
          <p:cNvPr id="4" name="TextBox 3"/>
          <p:cNvSpPr txBox="1"/>
          <p:nvPr/>
        </p:nvSpPr>
        <p:spPr>
          <a:xfrm>
            <a:off x="6553200" y="6515199"/>
            <a:ext cx="2514600" cy="307777"/>
          </a:xfrm>
          <a:prstGeom prst="rect">
            <a:avLst/>
          </a:prstGeom>
          <a:noFill/>
        </p:spPr>
        <p:txBody>
          <a:bodyPr wrap="square" rtlCol="0">
            <a:spAutoFit/>
          </a:bodyPr>
          <a:lstStyle/>
          <a:p>
            <a:pPr algn="r"/>
            <a:r>
              <a:rPr lang="en-US" sz="1400" dirty="0">
                <a:solidFill>
                  <a:prstClr val="black"/>
                </a:solidFill>
              </a:rPr>
              <a:t>Adapted from Peter </a:t>
            </a:r>
            <a:r>
              <a:rPr lang="en-US" sz="1400" dirty="0" err="1">
                <a:solidFill>
                  <a:prstClr val="black"/>
                </a:solidFill>
              </a:rPr>
              <a:t>Norvig</a:t>
            </a:r>
            <a:endParaRPr lang="en-US" sz="1400" dirty="0">
              <a:solidFill>
                <a:prstClr val="black"/>
              </a:solidFill>
            </a:endParaRPr>
          </a:p>
        </p:txBody>
      </p:sp>
    </p:spTree>
    <p:extLst>
      <p:ext uri="{BB962C8B-B14F-4D97-AF65-F5344CB8AC3E}">
        <p14:creationId xmlns:p14="http://schemas.microsoft.com/office/powerpoint/2010/main" val="327295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E739-1A26-45FA-86AC-680F922126B7}"/>
              </a:ext>
            </a:extLst>
          </p:cNvPr>
          <p:cNvSpPr>
            <a:spLocks noGrp="1"/>
          </p:cNvSpPr>
          <p:nvPr>
            <p:ph type="title"/>
          </p:nvPr>
        </p:nvSpPr>
        <p:spPr/>
        <p:txBody>
          <a:bodyPr/>
          <a:lstStyle/>
          <a:p>
            <a:r>
              <a:rPr lang="en-US" dirty="0"/>
              <a:t>Cameras with Three Sensors</a:t>
            </a:r>
          </a:p>
        </p:txBody>
      </p:sp>
      <p:pic>
        <p:nvPicPr>
          <p:cNvPr id="3076" name="Picture 4" descr="https://qph.fs.quoracdn.net/main-qimg-30388f6b03ee0c443500c3d2bcf8e359-c">
            <a:extLst>
              <a:ext uri="{FF2B5EF4-FFF2-40B4-BE49-F238E27FC236}">
                <a16:creationId xmlns:a16="http://schemas.microsoft.com/office/drawing/2014/main" id="{EE324152-118E-41A9-A688-5044AB0B5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7781" y="2260926"/>
            <a:ext cx="4186574" cy="421448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hree-Chip Color CCD Camera Sensor using Prism to Disperse Colors">
            <a:extLst>
              <a:ext uri="{FF2B5EF4-FFF2-40B4-BE49-F238E27FC236}">
                <a16:creationId xmlns:a16="http://schemas.microsoft.com/office/drawing/2014/main" id="{9EA89594-022E-4242-ACD5-D64AC7905F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967" y="2062774"/>
            <a:ext cx="3781334" cy="42810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EA4B60E-12B0-43CC-8929-AF037E849EEC}"/>
              </a:ext>
            </a:extLst>
          </p:cNvPr>
          <p:cNvSpPr txBox="1"/>
          <p:nvPr/>
        </p:nvSpPr>
        <p:spPr>
          <a:xfrm>
            <a:off x="-450" y="4203292"/>
            <a:ext cx="1160585" cy="646331"/>
          </a:xfrm>
          <a:prstGeom prst="rect">
            <a:avLst/>
          </a:prstGeom>
          <a:noFill/>
        </p:spPr>
        <p:txBody>
          <a:bodyPr wrap="square" rtlCol="0">
            <a:spAutoFit/>
          </a:bodyPr>
          <a:lstStyle/>
          <a:p>
            <a:pPr algn="ctr" defTabSz="685800" fontAlgn="auto">
              <a:spcBef>
                <a:spcPts val="0"/>
              </a:spcBef>
              <a:spcAft>
                <a:spcPts val="0"/>
              </a:spcAft>
            </a:pPr>
            <a:r>
              <a:rPr lang="en-US" dirty="0">
                <a:solidFill>
                  <a:prstClr val="black"/>
                </a:solidFill>
                <a:latin typeface="Calibri" panose="020F0502020204030204"/>
              </a:rPr>
              <a:t>Objective Lens</a:t>
            </a:r>
          </a:p>
        </p:txBody>
      </p:sp>
      <p:sp>
        <p:nvSpPr>
          <p:cNvPr id="3" name="TextBox 2">
            <a:extLst>
              <a:ext uri="{FF2B5EF4-FFF2-40B4-BE49-F238E27FC236}">
                <a16:creationId xmlns:a16="http://schemas.microsoft.com/office/drawing/2014/main" id="{ACD36CC5-88D8-4C16-8ADC-668C4062CF2C}"/>
              </a:ext>
            </a:extLst>
          </p:cNvPr>
          <p:cNvSpPr txBox="1"/>
          <p:nvPr/>
        </p:nvSpPr>
        <p:spPr>
          <a:xfrm>
            <a:off x="51582" y="6475410"/>
            <a:ext cx="2217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panose="020F0502020204030204"/>
              </a:rPr>
              <a:t>[Edmund Optics; Adam Wilt]</a:t>
            </a:r>
          </a:p>
        </p:txBody>
      </p:sp>
    </p:spTree>
    <p:extLst>
      <p:ext uri="{BB962C8B-B14F-4D97-AF65-F5344CB8AC3E}">
        <p14:creationId xmlns:p14="http://schemas.microsoft.com/office/powerpoint/2010/main" val="852023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a:t>Color Sensing in Camera (RGB)</a:t>
            </a:r>
          </a:p>
        </p:txBody>
      </p:sp>
      <p:sp>
        <p:nvSpPr>
          <p:cNvPr id="394243" name="Rectangle 3"/>
          <p:cNvSpPr>
            <a:spLocks noGrp="1" noChangeArrowheads="1"/>
          </p:cNvSpPr>
          <p:nvPr>
            <p:ph type="body" idx="1"/>
          </p:nvPr>
        </p:nvSpPr>
        <p:spPr>
          <a:xfrm>
            <a:off x="393700" y="1084263"/>
            <a:ext cx="6832600" cy="3692525"/>
          </a:xfrm>
        </p:spPr>
        <p:txBody>
          <a:bodyPr/>
          <a:lstStyle/>
          <a:p>
            <a:r>
              <a:rPr lang="en-US" altLang="en-US" dirty="0"/>
              <a:t>3-chip vs. 1-chip: quality vs. cost</a:t>
            </a:r>
          </a:p>
          <a:p>
            <a:r>
              <a:rPr lang="en-US" altLang="en-US" dirty="0"/>
              <a:t>Why more green?</a:t>
            </a:r>
          </a:p>
        </p:txBody>
      </p:sp>
      <p:pic>
        <p:nvPicPr>
          <p:cNvPr id="82948" name="Picture 4" descr="ccd_prism"/>
          <p:cNvPicPr>
            <a:picLocks noChangeAspect="1" noChangeArrowheads="1"/>
          </p:cNvPicPr>
          <p:nvPr/>
        </p:nvPicPr>
        <p:blipFill>
          <a:blip r:embed="rId2">
            <a:lum bright="-36000" contrast="34000"/>
            <a:extLst>
              <a:ext uri="{28A0092B-C50C-407E-A947-70E740481C1C}">
                <a14:useLocalDpi xmlns:a14="http://schemas.microsoft.com/office/drawing/2010/main" val="0"/>
              </a:ext>
            </a:extLst>
          </a:blip>
          <a:srcRect/>
          <a:stretch>
            <a:fillRect/>
          </a:stretch>
        </p:blipFill>
        <p:spPr bwMode="auto">
          <a:xfrm>
            <a:off x="228600" y="2971800"/>
            <a:ext cx="464820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4245" name="Rectangle 5"/>
          <p:cNvSpPr>
            <a:spLocks noChangeArrowheads="1"/>
          </p:cNvSpPr>
          <p:nvPr/>
        </p:nvSpPr>
        <p:spPr bwMode="auto">
          <a:xfrm>
            <a:off x="2667000" y="6248400"/>
            <a:ext cx="6054725" cy="369888"/>
          </a:xfrm>
          <a:prstGeom prst="rect">
            <a:avLst/>
          </a:prstGeom>
          <a:noFill/>
          <a:ln w="3175">
            <a:solidFill>
              <a:schemeClr val="accent1"/>
            </a:solidFill>
            <a:miter lim="800000"/>
            <a:headEnd/>
            <a:tailEnd type="none" w="lg" len="lg"/>
          </a:ln>
          <a:effectLst/>
        </p:spPr>
        <p:txBody>
          <a:bodyPr wrap="none">
            <a:spAutoFit/>
          </a:bodyPr>
          <a:lstStyle/>
          <a:p>
            <a:pPr>
              <a:defRPr/>
            </a:pPr>
            <a:r>
              <a:rPr lang="en-US">
                <a:solidFill>
                  <a:srgbClr val="4F81BD"/>
                </a:solidFill>
                <a:effectLst>
                  <a:outerShdw blurRad="38100" dist="38100" dir="2700000" algn="tl">
                    <a:srgbClr val="C0C0C0"/>
                  </a:outerShdw>
                </a:effectLst>
                <a:cs typeface="Arial" charset="0"/>
              </a:rPr>
              <a:t>http://www.cooldi</a:t>
            </a:r>
            <a:r>
              <a:rPr lang="en-US">
                <a:solidFill>
                  <a:srgbClr val="4F81BD"/>
                </a:solidFill>
                <a:cs typeface="Arial" charset="0"/>
              </a:rPr>
              <a:t>c</a:t>
            </a:r>
            <a:r>
              <a:rPr lang="en-US">
                <a:solidFill>
                  <a:srgbClr val="4F81BD"/>
                </a:solidFill>
                <a:effectLst>
                  <a:outerShdw blurRad="38100" dist="38100" dir="2700000" algn="tl">
                    <a:srgbClr val="C0C0C0"/>
                  </a:outerShdw>
                </a:effectLst>
                <a:cs typeface="Arial" charset="0"/>
              </a:rPr>
              <a:t>tionary.com/words/Bayer-filter.wikipedia</a:t>
            </a:r>
          </a:p>
        </p:txBody>
      </p:sp>
      <p:pic>
        <p:nvPicPr>
          <p:cNvPr id="394246" name="Picture 6" descr="digital-camera-b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514600"/>
            <a:ext cx="3352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4247" name="Picture 7" descr="equilumina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600200"/>
            <a:ext cx="3429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4248" name="Rectangle 8"/>
          <p:cNvSpPr>
            <a:spLocks noChangeArrowheads="1"/>
          </p:cNvSpPr>
          <p:nvPr/>
        </p:nvSpPr>
        <p:spPr bwMode="auto">
          <a:xfrm>
            <a:off x="1143000" y="5576888"/>
            <a:ext cx="2667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r>
              <a:rPr lang="en-US" altLang="en-US">
                <a:solidFill>
                  <a:prstClr val="black"/>
                </a:solidFill>
              </a:rPr>
              <a:t>Why 3 colors?</a:t>
            </a:r>
          </a:p>
        </p:txBody>
      </p:sp>
      <p:sp>
        <p:nvSpPr>
          <p:cNvPr id="82953" name="Text Box 9"/>
          <p:cNvSpPr txBox="1">
            <a:spLocks noChangeArrowheads="1"/>
          </p:cNvSpPr>
          <p:nvPr/>
        </p:nvSpPr>
        <p:spPr bwMode="auto">
          <a:xfrm>
            <a:off x="7543800" y="6583363"/>
            <a:ext cx="1536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solidFill>
                  <a:prstClr val="black"/>
                </a:solidFill>
              </a:rPr>
              <a:t>Slide by Steve Seitz</a:t>
            </a:r>
          </a:p>
        </p:txBody>
      </p:sp>
    </p:spTree>
    <p:extLst>
      <p:ext uri="{BB962C8B-B14F-4D97-AF65-F5344CB8AC3E}">
        <p14:creationId xmlns:p14="http://schemas.microsoft.com/office/powerpoint/2010/main" val="1625489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42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424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424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42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45" grpId="0" animBg="1"/>
      <p:bldP spid="39424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ltLang="en-US" sz="3000" dirty="0"/>
              <a:t>Cheaper/More Compact Color Sensing: Bayer Grid</a:t>
            </a:r>
          </a:p>
        </p:txBody>
      </p:sp>
      <p:sp>
        <p:nvSpPr>
          <p:cNvPr id="36867" name="Rectangle 3"/>
          <p:cNvSpPr>
            <a:spLocks noGrp="1" noChangeArrowheads="1"/>
          </p:cNvSpPr>
          <p:nvPr>
            <p:ph type="body" idx="1"/>
          </p:nvPr>
        </p:nvSpPr>
        <p:spPr>
          <a:xfrm>
            <a:off x="6096000" y="4668043"/>
            <a:ext cx="3048000" cy="2052638"/>
          </a:xfrm>
        </p:spPr>
        <p:txBody>
          <a:bodyPr>
            <a:normAutofit/>
          </a:bodyPr>
          <a:lstStyle/>
          <a:p>
            <a:pPr marL="0" indent="0">
              <a:buNone/>
            </a:pPr>
            <a:r>
              <a:rPr lang="en-US" altLang="en-US" dirty="0"/>
              <a:t>Estimate RGB</a:t>
            </a:r>
            <a:br>
              <a:rPr lang="en-US" altLang="en-US" dirty="0"/>
            </a:br>
            <a:r>
              <a:rPr lang="en-US" altLang="en-US" dirty="0"/>
              <a:t>at ‘G’ cells from neighboring values</a:t>
            </a:r>
          </a:p>
        </p:txBody>
      </p:sp>
      <p:pic>
        <p:nvPicPr>
          <p:cNvPr id="36868" name="Picture 4" descr="ccd_interpo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71600"/>
            <a:ext cx="2127250"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5" descr="BayerPatternFil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90600"/>
            <a:ext cx="5638800"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4" name="Text Box 7"/>
          <p:cNvSpPr txBox="1">
            <a:spLocks noChangeArrowheads="1"/>
          </p:cNvSpPr>
          <p:nvPr/>
        </p:nvSpPr>
        <p:spPr bwMode="auto">
          <a:xfrm>
            <a:off x="7543800" y="6583363"/>
            <a:ext cx="1536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solidFill>
                  <a:prstClr val="black"/>
                </a:solidFill>
              </a:rPr>
              <a:t>Slide by Steve Seitz</a:t>
            </a:r>
          </a:p>
        </p:txBody>
      </p:sp>
    </p:spTree>
    <p:extLst>
      <p:ext uri="{BB962C8B-B14F-4D97-AF65-F5344CB8AC3E}">
        <p14:creationId xmlns:p14="http://schemas.microsoft.com/office/powerpoint/2010/main" val="2777083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fade">
                                      <p:cBhvr>
                                        <p:cTn id="7" dur="500"/>
                                        <p:tgtEl>
                                          <p:spTgt spid="368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867">
                                            <p:txEl>
                                              <p:pRg st="0" end="0"/>
                                            </p:txEl>
                                          </p:spTgt>
                                        </p:tgtEl>
                                        <p:attrNameLst>
                                          <p:attrName>style.visibility</p:attrName>
                                        </p:attrNameLst>
                                      </p:cBhvr>
                                      <p:to>
                                        <p:strVal val="visible"/>
                                      </p:to>
                                    </p:set>
                                    <p:animEffect transition="in" filter="fade">
                                      <p:cBhvr>
                                        <p:cTn id="10"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EAD6A-71F6-49F6-942B-B9E9E62AA269}"/>
              </a:ext>
            </a:extLst>
          </p:cNvPr>
          <p:cNvSpPr>
            <a:spLocks noGrp="1"/>
          </p:cNvSpPr>
          <p:nvPr>
            <p:ph type="title"/>
          </p:nvPr>
        </p:nvSpPr>
        <p:spPr/>
        <p:txBody>
          <a:bodyPr/>
          <a:lstStyle/>
          <a:p>
            <a:r>
              <a:rPr lang="en-US" dirty="0"/>
              <a:t>Why more green?</a:t>
            </a:r>
          </a:p>
        </p:txBody>
      </p:sp>
      <p:sp>
        <p:nvSpPr>
          <p:cNvPr id="3" name="Content Placeholder 2">
            <a:extLst>
              <a:ext uri="{FF2B5EF4-FFF2-40B4-BE49-F238E27FC236}">
                <a16:creationId xmlns:a16="http://schemas.microsoft.com/office/drawing/2014/main" id="{313FB758-30F4-4493-844D-48C66487EEDA}"/>
              </a:ext>
            </a:extLst>
          </p:cNvPr>
          <p:cNvSpPr>
            <a:spLocks noGrp="1"/>
          </p:cNvSpPr>
          <p:nvPr>
            <p:ph idx="1"/>
          </p:nvPr>
        </p:nvSpPr>
        <p:spPr>
          <a:xfrm>
            <a:off x="457200" y="990601"/>
            <a:ext cx="8229600" cy="672216"/>
          </a:xfrm>
        </p:spPr>
        <p:txBody>
          <a:bodyPr/>
          <a:lstStyle/>
          <a:p>
            <a:pPr marL="0" indent="0">
              <a:buNone/>
            </a:pPr>
            <a:r>
              <a:rPr lang="en-US" dirty="0"/>
              <a:t>Approximate human spectral sensitivity</a:t>
            </a:r>
          </a:p>
        </p:txBody>
      </p:sp>
      <p:pic>
        <p:nvPicPr>
          <p:cNvPr id="4" name="Picture 7" descr="equiluminant">
            <a:extLst>
              <a:ext uri="{FF2B5EF4-FFF2-40B4-BE49-F238E27FC236}">
                <a16:creationId xmlns:a16="http://schemas.microsoft.com/office/drawing/2014/main" id="{DDDF2CF1-3160-4B66-9E24-E55196C3D8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5878" y="1787870"/>
            <a:ext cx="6000750" cy="2744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8B704814-9EC9-42AF-B165-6A37ACB4C18C}"/>
              </a:ext>
            </a:extLst>
          </p:cNvPr>
          <p:cNvCxnSpPr>
            <a:cxnSpLocks/>
          </p:cNvCxnSpPr>
          <p:nvPr/>
        </p:nvCxnSpPr>
        <p:spPr>
          <a:xfrm>
            <a:off x="7696200" y="4343400"/>
            <a:ext cx="11430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364CF3E-D710-4C80-A009-4E4FBA66D7FF}"/>
              </a:ext>
            </a:extLst>
          </p:cNvPr>
          <p:cNvSpPr txBox="1"/>
          <p:nvPr/>
        </p:nvSpPr>
        <p:spPr>
          <a:xfrm>
            <a:off x="30479" y="4649858"/>
            <a:ext cx="2590799" cy="1200329"/>
          </a:xfrm>
          <a:prstGeom prst="rect">
            <a:avLst/>
          </a:prstGeom>
          <a:noFill/>
        </p:spPr>
        <p:txBody>
          <a:bodyPr wrap="square" rtlCol="0">
            <a:spAutoFit/>
          </a:bodyPr>
          <a:lstStyle/>
          <a:p>
            <a:pPr algn="ctr"/>
            <a:r>
              <a:rPr lang="en-US" sz="2400" dirty="0"/>
              <a:t>Less than ~400nm to 10nm = ultraviolet (UV)</a:t>
            </a:r>
          </a:p>
        </p:txBody>
      </p:sp>
      <p:cxnSp>
        <p:nvCxnSpPr>
          <p:cNvPr id="11" name="Straight Arrow Connector 10">
            <a:extLst>
              <a:ext uri="{FF2B5EF4-FFF2-40B4-BE49-F238E27FC236}">
                <a16:creationId xmlns:a16="http://schemas.microsoft.com/office/drawing/2014/main" id="{B630F690-0154-42D0-8B77-0707E5723611}"/>
              </a:ext>
            </a:extLst>
          </p:cNvPr>
          <p:cNvCxnSpPr>
            <a:cxnSpLocks/>
          </p:cNvCxnSpPr>
          <p:nvPr/>
        </p:nvCxnSpPr>
        <p:spPr>
          <a:xfrm flipH="1">
            <a:off x="276225" y="4343400"/>
            <a:ext cx="147637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83808E3-4B59-42AC-A1BB-FF55D18C3AC6}"/>
              </a:ext>
            </a:extLst>
          </p:cNvPr>
          <p:cNvSpPr txBox="1"/>
          <p:nvPr/>
        </p:nvSpPr>
        <p:spPr>
          <a:xfrm>
            <a:off x="6629400" y="4649856"/>
            <a:ext cx="2590800" cy="1200329"/>
          </a:xfrm>
          <a:prstGeom prst="rect">
            <a:avLst/>
          </a:prstGeom>
          <a:noFill/>
        </p:spPr>
        <p:txBody>
          <a:bodyPr wrap="square" rtlCol="0">
            <a:spAutoFit/>
          </a:bodyPr>
          <a:lstStyle/>
          <a:p>
            <a:pPr algn="ctr"/>
            <a:r>
              <a:rPr lang="en-US" sz="2400" dirty="0"/>
              <a:t>Greater than ~700nm to 1mm = infrared (IR)</a:t>
            </a:r>
          </a:p>
        </p:txBody>
      </p:sp>
      <p:sp>
        <p:nvSpPr>
          <p:cNvPr id="14" name="TextBox 13">
            <a:extLst>
              <a:ext uri="{FF2B5EF4-FFF2-40B4-BE49-F238E27FC236}">
                <a16:creationId xmlns:a16="http://schemas.microsoft.com/office/drawing/2014/main" id="{B8407FA2-A4DD-44BD-A9E3-EE78C394A215}"/>
              </a:ext>
            </a:extLst>
          </p:cNvPr>
          <p:cNvSpPr txBox="1"/>
          <p:nvPr/>
        </p:nvSpPr>
        <p:spPr>
          <a:xfrm>
            <a:off x="3200400" y="4649857"/>
            <a:ext cx="3200400" cy="1200329"/>
          </a:xfrm>
          <a:prstGeom prst="rect">
            <a:avLst/>
          </a:prstGeom>
          <a:noFill/>
        </p:spPr>
        <p:txBody>
          <a:bodyPr wrap="square" rtlCol="0">
            <a:spAutoFit/>
          </a:bodyPr>
          <a:lstStyle/>
          <a:p>
            <a:pPr algn="ctr"/>
            <a:r>
              <a:rPr lang="en-US" sz="2400" dirty="0"/>
              <a:t>Human visible portion of electromagnetic (EM) spectrum</a:t>
            </a:r>
          </a:p>
        </p:txBody>
      </p:sp>
    </p:spTree>
    <p:extLst>
      <p:ext uri="{BB962C8B-B14F-4D97-AF65-F5344CB8AC3E}">
        <p14:creationId xmlns:p14="http://schemas.microsoft.com/office/powerpoint/2010/main" val="347311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RGB Camera Color Response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26634"/>
            <a:ext cx="8686800" cy="5562600"/>
          </a:xfrm>
          <a:prstGeom prst="rect">
            <a:avLst/>
          </a:prstGeom>
        </p:spPr>
      </p:pic>
      <p:pic>
        <p:nvPicPr>
          <p:cNvPr id="6" name="Picture 2" descr="Canon EOS 450D Xsi.JPG">
            <a:extLst>
              <a:ext uri="{FF2B5EF4-FFF2-40B4-BE49-F238E27FC236}">
                <a16:creationId xmlns:a16="http://schemas.microsoft.com/office/drawing/2014/main" id="{09E73E30-532C-487E-8AB0-9DF7FBD981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02680" y="0"/>
            <a:ext cx="2743200" cy="26762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D6E45F1-0E7F-44F7-B53F-CCFDCCCC1A9C}"/>
              </a:ext>
            </a:extLst>
          </p:cNvPr>
          <p:cNvSpPr txBox="1"/>
          <p:nvPr/>
        </p:nvSpPr>
        <p:spPr>
          <a:xfrm>
            <a:off x="3901440" y="3462486"/>
            <a:ext cx="2590800" cy="954107"/>
          </a:xfrm>
          <a:prstGeom prst="rect">
            <a:avLst/>
          </a:prstGeom>
          <a:solidFill>
            <a:schemeClr val="bg1"/>
          </a:solidFill>
        </p:spPr>
        <p:txBody>
          <a:bodyPr wrap="square" rtlCol="0">
            <a:spAutoFit/>
          </a:bodyPr>
          <a:lstStyle/>
          <a:p>
            <a:r>
              <a:rPr lang="en-US" sz="2800" dirty="0"/>
              <a:t>What’s going on over here?</a:t>
            </a:r>
          </a:p>
        </p:txBody>
      </p:sp>
      <p:cxnSp>
        <p:nvCxnSpPr>
          <p:cNvPr id="8" name="Straight Arrow Connector 7">
            <a:extLst>
              <a:ext uri="{FF2B5EF4-FFF2-40B4-BE49-F238E27FC236}">
                <a16:creationId xmlns:a16="http://schemas.microsoft.com/office/drawing/2014/main" id="{6DEC0BBB-DFE1-419A-B613-D89DE7BE7EB6}"/>
              </a:ext>
            </a:extLst>
          </p:cNvPr>
          <p:cNvCxnSpPr>
            <a:cxnSpLocks/>
          </p:cNvCxnSpPr>
          <p:nvPr/>
        </p:nvCxnSpPr>
        <p:spPr>
          <a:xfrm flipV="1">
            <a:off x="5105400" y="2484120"/>
            <a:ext cx="304800" cy="83820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8109037" y="6550521"/>
            <a:ext cx="1034963" cy="276999"/>
          </a:xfrm>
          <a:prstGeom prst="rect">
            <a:avLst/>
          </a:prstGeom>
        </p:spPr>
        <p:txBody>
          <a:bodyPr wrap="none">
            <a:spAutoFit/>
          </a:bodyPr>
          <a:lstStyle/>
          <a:p>
            <a:r>
              <a:rPr lang="en-US" sz="1200" dirty="0">
                <a:latin typeface="+mn-lt"/>
              </a:rPr>
              <a:t>MaxMax.com</a:t>
            </a:r>
          </a:p>
        </p:txBody>
      </p:sp>
    </p:spTree>
    <p:extLst>
      <p:ext uri="{BB962C8B-B14F-4D97-AF65-F5344CB8AC3E}">
        <p14:creationId xmlns:p14="http://schemas.microsoft.com/office/powerpoint/2010/main" val="314206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8EA0-DAA3-4792-9318-A7C25434EF07}"/>
              </a:ext>
            </a:extLst>
          </p:cNvPr>
          <p:cNvSpPr>
            <a:spLocks noGrp="1"/>
          </p:cNvSpPr>
          <p:nvPr>
            <p:ph type="title"/>
          </p:nvPr>
        </p:nvSpPr>
        <p:spPr>
          <a:xfrm>
            <a:off x="314325" y="45720"/>
            <a:ext cx="7886700" cy="892850"/>
          </a:xfrm>
        </p:spPr>
        <p:txBody>
          <a:bodyPr/>
          <a:lstStyle/>
          <a:p>
            <a:r>
              <a:rPr lang="en-US" dirty="0"/>
              <a:t>Display Color Response</a:t>
            </a:r>
          </a:p>
        </p:txBody>
      </p:sp>
      <p:graphicFrame>
        <p:nvGraphicFramePr>
          <p:cNvPr id="6" name="Object 5">
            <a:extLst>
              <a:ext uri="{FF2B5EF4-FFF2-40B4-BE49-F238E27FC236}">
                <a16:creationId xmlns:a16="http://schemas.microsoft.com/office/drawing/2014/main" id="{3A54ADAC-42D3-4A96-B5B8-9220769EF63B}"/>
              </a:ext>
            </a:extLst>
          </p:cNvPr>
          <p:cNvGraphicFramePr>
            <a:graphicFrameLocks noChangeAspect="1"/>
          </p:cNvGraphicFramePr>
          <p:nvPr>
            <p:extLst>
              <p:ext uri="{D42A27DB-BD31-4B8C-83A1-F6EECF244321}">
                <p14:modId xmlns:p14="http://schemas.microsoft.com/office/powerpoint/2010/main" val="2852093112"/>
              </p:ext>
            </p:extLst>
          </p:nvPr>
        </p:nvGraphicFramePr>
        <p:xfrm>
          <a:off x="314325" y="811597"/>
          <a:ext cx="8515350" cy="6046403"/>
        </p:xfrm>
        <a:graphic>
          <a:graphicData uri="http://schemas.openxmlformats.org/presentationml/2006/ole">
            <mc:AlternateContent xmlns:mc="http://schemas.openxmlformats.org/markup-compatibility/2006">
              <mc:Choice xmlns:v="urn:schemas-microsoft-com:vml" Requires="v">
                <p:oleObj spid="_x0000_s1042" name="Acrobat Document" r:id="rId3" imgW="6438816" imgH="4571744" progId="Acrobat.Document.DC">
                  <p:embed/>
                </p:oleObj>
              </mc:Choice>
              <mc:Fallback>
                <p:oleObj name="Acrobat Document" r:id="rId3" imgW="6438816" imgH="4571744" progId="Acrobat.Document.DC">
                  <p:embed/>
                  <p:pic>
                    <p:nvPicPr>
                      <p:cNvPr id="6" name="Object 5">
                        <a:extLst>
                          <a:ext uri="{FF2B5EF4-FFF2-40B4-BE49-F238E27FC236}">
                            <a16:creationId xmlns:a16="http://schemas.microsoft.com/office/drawing/2014/main" id="{3A54ADAC-42D3-4A96-B5B8-9220769EF63B}"/>
                          </a:ext>
                        </a:extLst>
                      </p:cNvPr>
                      <p:cNvPicPr/>
                      <p:nvPr/>
                    </p:nvPicPr>
                    <p:blipFill>
                      <a:blip r:embed="rId4"/>
                      <a:stretch>
                        <a:fillRect/>
                      </a:stretch>
                    </p:blipFill>
                    <p:spPr>
                      <a:xfrm>
                        <a:off x="314325" y="811597"/>
                        <a:ext cx="8515350" cy="6046403"/>
                      </a:xfrm>
                      <a:prstGeom prst="rect">
                        <a:avLst/>
                      </a:prstGeom>
                    </p:spPr>
                  </p:pic>
                </p:oleObj>
              </mc:Fallback>
            </mc:AlternateContent>
          </a:graphicData>
        </a:graphic>
      </p:graphicFrame>
      <p:pic>
        <p:nvPicPr>
          <p:cNvPr id="1029" name="Picture 5" descr="ASUS PA-8Q">
            <a:extLst>
              <a:ext uri="{FF2B5EF4-FFF2-40B4-BE49-F238E27FC236}">
                <a16:creationId xmlns:a16="http://schemas.microsoft.com/office/drawing/2014/main" id="{CB4DCE29-DAF0-4A5C-B052-5B9E33E83F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213" y="-71437"/>
            <a:ext cx="1971675" cy="197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4114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C5592C47-EC79-4F3E-9318-3F1D50406801}"/>
              </a:ext>
            </a:extLst>
          </p:cNvPr>
          <p:cNvGraphicFramePr>
            <a:graphicFrameLocks noChangeAspect="1"/>
          </p:cNvGraphicFramePr>
          <p:nvPr>
            <p:extLst>
              <p:ext uri="{D42A27DB-BD31-4B8C-83A1-F6EECF244321}">
                <p14:modId xmlns:p14="http://schemas.microsoft.com/office/powerpoint/2010/main" val="1561484164"/>
              </p:ext>
            </p:extLst>
          </p:nvPr>
        </p:nvGraphicFramePr>
        <p:xfrm>
          <a:off x="411479" y="857478"/>
          <a:ext cx="8554641" cy="6000522"/>
        </p:xfrm>
        <a:graphic>
          <a:graphicData uri="http://schemas.openxmlformats.org/presentationml/2006/ole">
            <mc:AlternateContent xmlns:mc="http://schemas.openxmlformats.org/markup-compatibility/2006">
              <mc:Choice xmlns:v="urn:schemas-microsoft-com:vml" Requires="v">
                <p:oleObj spid="_x0000_s2064" name="Acrobat Document" r:id="rId3" imgW="6530112" imgH="4579513" progId="Acrobat.Document.DC">
                  <p:embed/>
                </p:oleObj>
              </mc:Choice>
              <mc:Fallback>
                <p:oleObj name="Acrobat Document" r:id="rId3" imgW="6530112" imgH="4579513" progId="Acrobat.Document.DC">
                  <p:embed/>
                  <p:pic>
                    <p:nvPicPr>
                      <p:cNvPr id="7" name="Object 6">
                        <a:extLst>
                          <a:ext uri="{FF2B5EF4-FFF2-40B4-BE49-F238E27FC236}">
                            <a16:creationId xmlns:a16="http://schemas.microsoft.com/office/drawing/2014/main" id="{C5592C47-EC79-4F3E-9318-3F1D50406801}"/>
                          </a:ext>
                        </a:extLst>
                      </p:cNvPr>
                      <p:cNvPicPr/>
                      <p:nvPr/>
                    </p:nvPicPr>
                    <p:blipFill>
                      <a:blip r:embed="rId4"/>
                      <a:stretch>
                        <a:fillRect/>
                      </a:stretch>
                    </p:blipFill>
                    <p:spPr>
                      <a:xfrm>
                        <a:off x="411479" y="857478"/>
                        <a:ext cx="8554641" cy="6000522"/>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DB597FE3-EF63-4A05-95A5-940068C9744C}"/>
              </a:ext>
            </a:extLst>
          </p:cNvPr>
          <p:cNvSpPr>
            <a:spLocks noGrp="1"/>
          </p:cNvSpPr>
          <p:nvPr>
            <p:ph type="title"/>
          </p:nvPr>
        </p:nvSpPr>
        <p:spPr>
          <a:xfrm>
            <a:off x="314325" y="45720"/>
            <a:ext cx="7886700" cy="892850"/>
          </a:xfrm>
        </p:spPr>
        <p:txBody>
          <a:bodyPr/>
          <a:lstStyle/>
          <a:p>
            <a:r>
              <a:rPr lang="en-US" dirty="0"/>
              <a:t>Display Color Response</a:t>
            </a:r>
          </a:p>
        </p:txBody>
      </p:sp>
      <p:pic>
        <p:nvPicPr>
          <p:cNvPr id="9" name="Picture 5" descr="ASUS PA-8Q">
            <a:extLst>
              <a:ext uri="{FF2B5EF4-FFF2-40B4-BE49-F238E27FC236}">
                <a16:creationId xmlns:a16="http://schemas.microsoft.com/office/drawing/2014/main" id="{C0CF4EA5-3285-4318-8785-A90365AFC6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213" y="-71437"/>
            <a:ext cx="1971675" cy="197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199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altLang="en-US"/>
              <a:t>Color spaces</a:t>
            </a:r>
          </a:p>
        </p:txBody>
      </p:sp>
      <p:sp>
        <p:nvSpPr>
          <p:cNvPr id="87043" name="Content Placeholder 2"/>
          <p:cNvSpPr>
            <a:spLocks noGrp="1"/>
          </p:cNvSpPr>
          <p:nvPr>
            <p:ph idx="1"/>
          </p:nvPr>
        </p:nvSpPr>
        <p:spPr/>
        <p:txBody>
          <a:bodyPr/>
          <a:lstStyle/>
          <a:p>
            <a:pPr marL="0" indent="0">
              <a:buNone/>
            </a:pPr>
            <a:r>
              <a:rPr lang="en-US" altLang="en-US" dirty="0"/>
              <a:t>How can we represent color?</a:t>
            </a:r>
          </a:p>
        </p:txBody>
      </p:sp>
      <p:pic>
        <p:nvPicPr>
          <p:cNvPr id="870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86000"/>
            <a:ext cx="47244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4"/>
          <p:cNvSpPr txBox="1">
            <a:spLocks noChangeArrowheads="1"/>
          </p:cNvSpPr>
          <p:nvPr/>
        </p:nvSpPr>
        <p:spPr bwMode="auto">
          <a:xfrm>
            <a:off x="5686425" y="6596063"/>
            <a:ext cx="34575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100">
                <a:solidFill>
                  <a:prstClr val="black"/>
                </a:solidFill>
              </a:rPr>
              <a:t>http://en.wikipedia.org/wiki/File:RGB_illumination.jpg</a:t>
            </a:r>
          </a:p>
        </p:txBody>
      </p:sp>
    </p:spTree>
    <p:extLst>
      <p:ext uri="{BB962C8B-B14F-4D97-AF65-F5344CB8AC3E}">
        <p14:creationId xmlns:p14="http://schemas.microsoft.com/office/powerpoint/2010/main" val="2896243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altLang="en-US"/>
              <a:t>Color spaces: RGB</a:t>
            </a:r>
          </a:p>
        </p:txBody>
      </p:sp>
      <p:grpSp>
        <p:nvGrpSpPr>
          <p:cNvPr id="88067" name="Group 13"/>
          <p:cNvGrpSpPr>
            <a:grpSpLocks/>
          </p:cNvGrpSpPr>
          <p:nvPr/>
        </p:nvGrpSpPr>
        <p:grpSpPr bwMode="auto">
          <a:xfrm>
            <a:off x="609600" y="1371600"/>
            <a:ext cx="4029075" cy="4038600"/>
            <a:chOff x="609600" y="1371600"/>
            <a:chExt cx="4724400" cy="4953000"/>
          </a:xfrm>
        </p:grpSpPr>
        <p:pic>
          <p:nvPicPr>
            <p:cNvPr id="880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371600"/>
              <a:ext cx="46863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79" name="Group 37"/>
            <p:cNvGrpSpPr>
              <a:grpSpLocks/>
            </p:cNvGrpSpPr>
            <p:nvPr/>
          </p:nvGrpSpPr>
          <p:grpSpPr bwMode="auto">
            <a:xfrm>
              <a:off x="609600" y="4953000"/>
              <a:ext cx="1371600" cy="1371600"/>
              <a:chOff x="5486400" y="4648200"/>
              <a:chExt cx="1371600" cy="1371600"/>
            </a:xfrm>
          </p:grpSpPr>
          <p:cxnSp>
            <p:nvCxnSpPr>
              <p:cNvPr id="6" name="Straight Arrow Connector 5"/>
              <p:cNvCxnSpPr/>
              <p:nvPr/>
            </p:nvCxnSpPr>
            <p:spPr>
              <a:xfrm rot="10800000" flipV="1">
                <a:off x="5486400" y="5410411"/>
                <a:ext cx="837660" cy="22779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6200000" flipV="1">
                <a:off x="5905274" y="4991625"/>
                <a:ext cx="761251" cy="76320"/>
              </a:xfrm>
              <a:prstGeom prst="straightConnector1">
                <a:avLst/>
              </a:prstGeom>
              <a:ln w="5715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6286486" y="5447985"/>
                <a:ext cx="609389" cy="534241"/>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88080" name="TextBox 31"/>
            <p:cNvSpPr txBox="1">
              <a:spLocks noChangeArrowheads="1"/>
            </p:cNvSpPr>
            <p:nvPr/>
          </p:nvSpPr>
          <p:spPr bwMode="auto">
            <a:xfrm>
              <a:off x="3844056" y="1468976"/>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0,1,0</a:t>
              </a:r>
            </a:p>
          </p:txBody>
        </p:sp>
        <p:sp>
          <p:nvSpPr>
            <p:cNvPr id="88081" name="TextBox 32"/>
            <p:cNvSpPr txBox="1">
              <a:spLocks noChangeArrowheads="1"/>
            </p:cNvSpPr>
            <p:nvPr/>
          </p:nvSpPr>
          <p:spPr bwMode="auto">
            <a:xfrm>
              <a:off x="4201453" y="5487448"/>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0,0,1</a:t>
              </a:r>
            </a:p>
          </p:txBody>
        </p:sp>
        <p:sp>
          <p:nvSpPr>
            <p:cNvPr id="88082" name="TextBox 33"/>
            <p:cNvSpPr txBox="1">
              <a:spLocks noChangeArrowheads="1"/>
            </p:cNvSpPr>
            <p:nvPr/>
          </p:nvSpPr>
          <p:spPr bwMode="auto">
            <a:xfrm>
              <a:off x="609600" y="4343400"/>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1,0,0</a:t>
              </a:r>
            </a:p>
          </p:txBody>
        </p:sp>
      </p:grpSp>
      <p:sp>
        <p:nvSpPr>
          <p:cNvPr id="88068" name="TextBox 38"/>
          <p:cNvSpPr txBox="1">
            <a:spLocks noChangeArrowheads="1"/>
          </p:cNvSpPr>
          <p:nvPr/>
        </p:nvSpPr>
        <p:spPr bwMode="auto">
          <a:xfrm>
            <a:off x="4106863" y="6581775"/>
            <a:ext cx="5037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solidFill>
                  <a:prstClr val="black"/>
                </a:solidFill>
              </a:rPr>
              <a:t>Image from: http://en.wikipedia.org/wiki/File:RGB_color_solid_cube.png</a:t>
            </a:r>
          </a:p>
        </p:txBody>
      </p:sp>
      <p:sp>
        <p:nvSpPr>
          <p:cNvPr id="19465" name="TextBox 39"/>
          <p:cNvSpPr txBox="1">
            <a:spLocks noChangeArrowheads="1"/>
          </p:cNvSpPr>
          <p:nvPr/>
        </p:nvSpPr>
        <p:spPr bwMode="auto">
          <a:xfrm>
            <a:off x="228600" y="5486400"/>
            <a:ext cx="4191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dirty="0">
                <a:solidFill>
                  <a:prstClr val="black"/>
                </a:solidFill>
              </a:rPr>
              <a:t>Any color = r*R + g*G + b*B</a:t>
            </a:r>
          </a:p>
          <a:p>
            <a:pPr>
              <a:spcBef>
                <a:spcPct val="0"/>
              </a:spcBef>
              <a:buFontTx/>
              <a:buChar char="•"/>
            </a:pPr>
            <a:r>
              <a:rPr lang="en-US" altLang="en-US" sz="2000" dirty="0">
                <a:solidFill>
                  <a:prstClr val="black"/>
                </a:solidFill>
              </a:rPr>
              <a:t> Strongly correlated channels</a:t>
            </a:r>
          </a:p>
          <a:p>
            <a:pPr>
              <a:spcBef>
                <a:spcPct val="0"/>
              </a:spcBef>
              <a:buFontTx/>
              <a:buChar char="•"/>
            </a:pPr>
            <a:r>
              <a:rPr lang="en-US" altLang="en-US" sz="2000" dirty="0">
                <a:solidFill>
                  <a:prstClr val="black"/>
                </a:solidFill>
              </a:rPr>
              <a:t> Non-perceptual </a:t>
            </a:r>
          </a:p>
        </p:txBody>
      </p:sp>
      <p:sp>
        <p:nvSpPr>
          <p:cNvPr id="88070" name="TextBox 12"/>
          <p:cNvSpPr txBox="1">
            <a:spLocks noChangeArrowheads="1"/>
          </p:cNvSpPr>
          <p:nvPr/>
        </p:nvSpPr>
        <p:spPr bwMode="auto">
          <a:xfrm>
            <a:off x="1066800" y="838200"/>
            <a:ext cx="2820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Default color space</a:t>
            </a:r>
          </a:p>
        </p:txBody>
      </p:sp>
      <p:pic>
        <p:nvPicPr>
          <p:cNvPr id="88071" name="Picture 2" descr="C:\Users\Hoiem\Documents\Classes\Spring11 - Computer Vision\figs\color spaces\neighborhood6_rgb_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404938"/>
            <a:ext cx="22860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3" descr="C:\Users\Hoiem\Documents\Classes\Spring11 - Computer Vision\figs\color spaces\neighborhood6_rgb_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6482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Picture 4" descr="C:\Users\Hoiem\Documents\Classes\Spring11 - Computer Vision\figs\color spaces\neighborhood6_rgb_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035300"/>
            <a:ext cx="2286000"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4"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5" name="TextBox 18"/>
          <p:cNvSpPr txBox="1">
            <a:spLocks noChangeArrowheads="1"/>
          </p:cNvSpPr>
          <p:nvPr/>
        </p:nvSpPr>
        <p:spPr bwMode="auto">
          <a:xfrm>
            <a:off x="7696200" y="2068513"/>
            <a:ext cx="92845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dirty="0">
                <a:solidFill>
                  <a:prstClr val="black"/>
                </a:solidFill>
              </a:rPr>
              <a:t>R = 1</a:t>
            </a:r>
          </a:p>
          <a:p>
            <a:pPr>
              <a:spcBef>
                <a:spcPct val="0"/>
              </a:spcBef>
            </a:pPr>
            <a:r>
              <a:rPr lang="en-US" altLang="en-US" sz="1100" dirty="0">
                <a:solidFill>
                  <a:prstClr val="black"/>
                </a:solidFill>
              </a:rPr>
              <a:t>(G=0,B=0)</a:t>
            </a:r>
          </a:p>
        </p:txBody>
      </p:sp>
      <p:sp>
        <p:nvSpPr>
          <p:cNvPr id="88076" name="TextBox 19"/>
          <p:cNvSpPr txBox="1">
            <a:spLocks noChangeArrowheads="1"/>
          </p:cNvSpPr>
          <p:nvPr/>
        </p:nvSpPr>
        <p:spPr bwMode="auto">
          <a:xfrm>
            <a:off x="7696200" y="3657600"/>
            <a:ext cx="94448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dirty="0">
                <a:solidFill>
                  <a:prstClr val="black"/>
                </a:solidFill>
              </a:rPr>
              <a:t>G = 1</a:t>
            </a:r>
          </a:p>
          <a:p>
            <a:pPr>
              <a:spcBef>
                <a:spcPct val="0"/>
              </a:spcBef>
            </a:pPr>
            <a:r>
              <a:rPr lang="en-US" altLang="en-US" sz="1100" dirty="0">
                <a:solidFill>
                  <a:prstClr val="black"/>
                </a:solidFill>
              </a:rPr>
              <a:t>(R=0,B=0)</a:t>
            </a:r>
            <a:endParaRPr lang="en-US" altLang="en-US" sz="1100" b="1" dirty="0">
              <a:solidFill>
                <a:prstClr val="black"/>
              </a:solidFill>
            </a:endParaRPr>
          </a:p>
        </p:txBody>
      </p:sp>
      <p:sp>
        <p:nvSpPr>
          <p:cNvPr id="88077" name="TextBox 20"/>
          <p:cNvSpPr txBox="1">
            <a:spLocks noChangeArrowheads="1"/>
          </p:cNvSpPr>
          <p:nvPr/>
        </p:nvSpPr>
        <p:spPr bwMode="auto">
          <a:xfrm>
            <a:off x="7696200" y="5257800"/>
            <a:ext cx="92845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dirty="0">
                <a:solidFill>
                  <a:prstClr val="black"/>
                </a:solidFill>
              </a:rPr>
              <a:t>B = 1</a:t>
            </a:r>
          </a:p>
          <a:p>
            <a:pPr>
              <a:spcBef>
                <a:spcPct val="0"/>
              </a:spcBef>
            </a:pPr>
            <a:r>
              <a:rPr lang="en-US" altLang="en-US" sz="1100" dirty="0">
                <a:solidFill>
                  <a:prstClr val="black"/>
                </a:solidFill>
              </a:rPr>
              <a:t>(R=0,G=0)</a:t>
            </a:r>
          </a:p>
        </p:txBody>
      </p:sp>
    </p:spTree>
    <p:extLst>
      <p:ext uri="{BB962C8B-B14F-4D97-AF65-F5344CB8AC3E}">
        <p14:creationId xmlns:p14="http://schemas.microsoft.com/office/powerpoint/2010/main" val="2465814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BA22-83A5-477C-B40A-B9BAC392648C}"/>
              </a:ext>
            </a:extLst>
          </p:cNvPr>
          <p:cNvSpPr>
            <a:spLocks noGrp="1"/>
          </p:cNvSpPr>
          <p:nvPr>
            <p:ph type="title"/>
          </p:nvPr>
        </p:nvSpPr>
        <p:spPr/>
        <p:txBody>
          <a:bodyPr/>
          <a:lstStyle/>
          <a:p>
            <a:r>
              <a:rPr lang="en-US" dirty="0"/>
              <a:t>Primaries (basis) for a camera or display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21FFA28-98B7-4BB1-9080-592DA01CF233}"/>
                  </a:ext>
                </a:extLst>
              </p:cNvPr>
              <p:cNvSpPr txBox="1"/>
              <p:nvPr/>
            </p:nvSpPr>
            <p:spPr>
              <a:xfrm>
                <a:off x="709654" y="2288485"/>
                <a:ext cx="7955630" cy="3485570"/>
              </a:xfrm>
              <a:prstGeom prst="rect">
                <a:avLst/>
              </a:prstGeom>
              <a:noFill/>
            </p:spPr>
            <p:txBody>
              <a:bodyPr wrap="square" rtlCol="0">
                <a:spAutoFit/>
              </a:bodyPr>
              <a:lstStyle/>
              <a:p>
                <a:pPr defTabSz="685800" fontAlgn="auto">
                  <a:spcBef>
                    <a:spcPts val="0"/>
                  </a:spcBef>
                  <a:spcAft>
                    <a:spcPts val="0"/>
                  </a:spcAft>
                </a:pPr>
                <a:r>
                  <a:rPr lang="en-US" dirty="0">
                    <a:solidFill>
                      <a:prstClr val="black"/>
                    </a:solidFill>
                    <a:latin typeface="Calibri" panose="020F0502020204030204"/>
                  </a:rPr>
                  <a:t>Generate chromatic light by mixing light of different fixed spectral distributions. Typically mixes three ‘primaries’.</a:t>
                </a:r>
              </a:p>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r>
                            <a:rPr lang="en-US" i="1">
                              <a:solidFill>
                                <a:prstClr val="black"/>
                              </a:solidFill>
                              <a:latin typeface="Cambria Math" panose="02040503050406030204" pitchFamily="18" charset="0"/>
                            </a:rPr>
                            <m:t>𝐶</m:t>
                          </m:r>
                        </m:e>
                        <m:sub>
                          <m:r>
                            <a:rPr lang="en-US" i="1">
                              <a:solidFill>
                                <a:prstClr val="black"/>
                              </a:solidFill>
                              <a:latin typeface="Cambria Math" panose="02040503050406030204" pitchFamily="18" charset="0"/>
                            </a:rPr>
                            <m:t>𝐸</m:t>
                          </m:r>
                        </m:sub>
                      </m:sSub>
                      <m:d>
                        <m:dPr>
                          <m:ctrlPr>
                            <a:rPr lang="en-US" i="1">
                              <a:solidFill>
                                <a:prstClr val="black"/>
                              </a:solidFill>
                              <a:latin typeface="Cambria Math" panose="02040503050406030204" pitchFamily="18" charset="0"/>
                            </a:rPr>
                          </m:ctrlPr>
                        </m:dPr>
                        <m:e>
                          <m:r>
                            <a:rPr lang="en-US" i="1">
                              <a:solidFill>
                                <a:prstClr val="black"/>
                              </a:solidFill>
                              <a:latin typeface="Cambria Math" panose="02040503050406030204" pitchFamily="18" charset="0"/>
                              <a:ea typeface="Cambria Math" panose="02040503050406030204" pitchFamily="18" charset="0"/>
                            </a:rPr>
                            <m:t>𝜆</m:t>
                          </m:r>
                        </m:e>
                      </m:d>
                      <m:r>
                        <a:rPr lang="en-US" i="1">
                          <a:solidFill>
                            <a:prstClr val="black"/>
                          </a:solidFill>
                          <a:latin typeface="Cambria Math" panose="02040503050406030204" pitchFamily="18" charset="0"/>
                          <a:ea typeface="Cambria Math" panose="02040503050406030204" pitchFamily="18" charset="0"/>
                        </a:rPr>
                        <m:t>=</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𝛼</m:t>
                          </m:r>
                        </m:e>
                        <m:sub>
                          <m:r>
                            <a:rPr lang="en-US" i="1">
                              <a:solidFill>
                                <a:prstClr val="black"/>
                              </a:solidFill>
                              <a:latin typeface="Cambria Math" panose="02040503050406030204" pitchFamily="18" charset="0"/>
                              <a:ea typeface="Cambria Math" panose="02040503050406030204" pitchFamily="18" charset="0"/>
                            </a:rPr>
                            <m:t>1</m:t>
                          </m:r>
                        </m:sub>
                      </m:sSub>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𝐸</m:t>
                          </m:r>
                        </m:e>
                        <m:sub>
                          <m:r>
                            <a:rPr lang="en-US" i="1">
                              <a:solidFill>
                                <a:prstClr val="black"/>
                              </a:solidFill>
                              <a:latin typeface="Cambria Math" panose="02040503050406030204" pitchFamily="18" charset="0"/>
                              <a:ea typeface="Cambria Math" panose="02040503050406030204" pitchFamily="18" charset="0"/>
                            </a:rPr>
                            <m:t>1</m:t>
                          </m:r>
                        </m:sub>
                      </m:sSub>
                      <m:d>
                        <m:dPr>
                          <m:ctrlPr>
                            <a:rPr lang="en-US" i="1">
                              <a:solidFill>
                                <a:prstClr val="black"/>
                              </a:solidFill>
                              <a:latin typeface="Cambria Math" panose="02040503050406030204" pitchFamily="18" charset="0"/>
                              <a:ea typeface="Cambria Math" panose="02040503050406030204" pitchFamily="18" charset="0"/>
                            </a:rPr>
                          </m:ctrlPr>
                        </m:dPr>
                        <m:e>
                          <m:r>
                            <a:rPr lang="en-US" i="1">
                              <a:solidFill>
                                <a:prstClr val="black"/>
                              </a:solidFill>
                              <a:latin typeface="Cambria Math" panose="02040503050406030204" pitchFamily="18" charset="0"/>
                              <a:ea typeface="Cambria Math" panose="02040503050406030204" pitchFamily="18" charset="0"/>
                            </a:rPr>
                            <m:t>𝜆</m:t>
                          </m:r>
                        </m:e>
                      </m:d>
                      <m:r>
                        <a:rPr lang="en-US" i="1">
                          <a:solidFill>
                            <a:prstClr val="black"/>
                          </a:solidFill>
                          <a:latin typeface="Cambria Math" panose="02040503050406030204" pitchFamily="18" charset="0"/>
                          <a:ea typeface="Cambria Math" panose="02040503050406030204" pitchFamily="18" charset="0"/>
                        </a:rPr>
                        <m:t>+</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𝛼</m:t>
                          </m:r>
                        </m:e>
                        <m:sub>
                          <m:r>
                            <a:rPr lang="en-US" i="1">
                              <a:solidFill>
                                <a:prstClr val="black"/>
                              </a:solidFill>
                              <a:latin typeface="Cambria Math" panose="02040503050406030204" pitchFamily="18" charset="0"/>
                              <a:ea typeface="Cambria Math" panose="02040503050406030204" pitchFamily="18" charset="0"/>
                            </a:rPr>
                            <m:t>2</m:t>
                          </m:r>
                        </m:sub>
                      </m:sSub>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𝐸</m:t>
                          </m:r>
                        </m:e>
                        <m:sub>
                          <m:r>
                            <a:rPr lang="en-US" i="1">
                              <a:solidFill>
                                <a:prstClr val="black"/>
                              </a:solidFill>
                              <a:latin typeface="Cambria Math" panose="02040503050406030204" pitchFamily="18" charset="0"/>
                              <a:ea typeface="Cambria Math" panose="02040503050406030204" pitchFamily="18" charset="0"/>
                            </a:rPr>
                            <m:t>2</m:t>
                          </m:r>
                        </m:sub>
                      </m:sSub>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𝜆</m:t>
                      </m:r>
                      <m:r>
                        <a:rPr lang="en-US" i="1">
                          <a:solidFill>
                            <a:prstClr val="black"/>
                          </a:solidFill>
                          <a:latin typeface="Cambria Math" panose="02040503050406030204" pitchFamily="18" charset="0"/>
                          <a:ea typeface="Cambria Math" panose="02040503050406030204" pitchFamily="18" charset="0"/>
                        </a:rPr>
                        <m:t>)+</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𝛼</m:t>
                          </m:r>
                        </m:e>
                        <m:sub>
                          <m:r>
                            <a:rPr lang="en-US" i="1">
                              <a:solidFill>
                                <a:prstClr val="black"/>
                              </a:solidFill>
                              <a:latin typeface="Cambria Math" panose="02040503050406030204" pitchFamily="18" charset="0"/>
                              <a:ea typeface="Cambria Math" panose="02040503050406030204" pitchFamily="18" charset="0"/>
                            </a:rPr>
                            <m:t>2</m:t>
                          </m:r>
                        </m:sub>
                      </m:sSub>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𝐸</m:t>
                          </m:r>
                        </m:e>
                        <m:sub>
                          <m:r>
                            <a:rPr lang="en-US" i="1">
                              <a:solidFill>
                                <a:prstClr val="black"/>
                              </a:solidFill>
                              <a:latin typeface="Cambria Math" panose="02040503050406030204" pitchFamily="18" charset="0"/>
                              <a:ea typeface="Cambria Math" panose="02040503050406030204" pitchFamily="18" charset="0"/>
                            </a:rPr>
                            <m:t>3</m:t>
                          </m:r>
                        </m:sub>
                      </m:sSub>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𝜆</m:t>
                      </m:r>
                      <m:r>
                        <a:rPr lang="en-US" i="1">
                          <a:solidFill>
                            <a:prstClr val="black"/>
                          </a:solidFill>
                          <a:latin typeface="Cambria Math" panose="02040503050406030204" pitchFamily="18" charset="0"/>
                          <a:ea typeface="Cambria Math" panose="02040503050406030204" pitchFamily="18" charset="0"/>
                        </a:rPr>
                        <m:t>)</m:t>
                      </m:r>
                    </m:oMath>
                  </m:oMathPara>
                </a14:m>
                <a:endParaRPr lang="en-US" dirty="0">
                  <a:solidFill>
                    <a:prstClr val="black"/>
                  </a:solidFill>
                  <a:latin typeface="Calibri" panose="020F0502020204030204"/>
                </a:endParaRPr>
              </a:p>
              <a:p>
                <a:pPr defTabSz="685800" fontAlgn="auto">
                  <a:spcBef>
                    <a:spcPts val="0"/>
                  </a:spcBef>
                  <a:spcAft>
                    <a:spcPts val="0"/>
                  </a:spcAft>
                </a:pPr>
                <a:endParaRPr lang="en-US" dirty="0">
                  <a:solidFill>
                    <a:prstClr val="black"/>
                  </a:solidFill>
                  <a:latin typeface="Calibri" panose="020F0502020204030204"/>
                </a:endParaRPr>
              </a:p>
              <a:p>
                <a:pPr defTabSz="685800" fontAlgn="auto">
                  <a:spcBef>
                    <a:spcPts val="0"/>
                  </a:spcBef>
                  <a:spcAft>
                    <a:spcPts val="0"/>
                  </a:spcAft>
                </a:pPr>
                <a:r>
                  <a:rPr lang="en-US" sz="1350" dirty="0">
                    <a:solidFill>
                      <a:prstClr val="black"/>
                    </a:solidFill>
                    <a:latin typeface="Calibri" panose="020F0502020204030204"/>
                  </a:rPr>
                  <a:t>Standards body: CIE = Commission </a:t>
                </a:r>
                <a:r>
                  <a:rPr lang="en-US" sz="1350" dirty="0" err="1">
                    <a:solidFill>
                      <a:prstClr val="black"/>
                    </a:solidFill>
                    <a:latin typeface="Calibri" panose="020F0502020204030204"/>
                  </a:rPr>
                  <a:t>internationale</a:t>
                </a:r>
                <a:r>
                  <a:rPr lang="en-US" sz="1350" dirty="0">
                    <a:solidFill>
                      <a:prstClr val="black"/>
                    </a:solidFill>
                    <a:latin typeface="Calibri" panose="020F0502020204030204"/>
                  </a:rPr>
                  <a:t> de </a:t>
                </a:r>
                <a:r>
                  <a:rPr lang="en-US" sz="1350" dirty="0" err="1">
                    <a:solidFill>
                      <a:prstClr val="black"/>
                    </a:solidFill>
                    <a:latin typeface="Calibri" panose="020F0502020204030204"/>
                  </a:rPr>
                  <a:t>l’eclairage</a:t>
                </a:r>
                <a:r>
                  <a:rPr lang="en-US" sz="1350" dirty="0">
                    <a:solidFill>
                      <a:prstClr val="black"/>
                    </a:solidFill>
                    <a:latin typeface="Calibri" panose="020F0502020204030204"/>
                  </a:rPr>
                  <a:t> (International Commission on Illumination)</a:t>
                </a:r>
              </a:p>
              <a:p>
                <a:pPr defTabSz="685800" fontAlgn="auto">
                  <a:spcBef>
                    <a:spcPts val="0"/>
                  </a:spcBef>
                  <a:spcAft>
                    <a:spcPts val="0"/>
                  </a:spcAft>
                </a:pPr>
                <a:endParaRPr lang="en-US" sz="1350" dirty="0">
                  <a:solidFill>
                    <a:prstClr val="black"/>
                  </a:solidFill>
                  <a:latin typeface="Calibri" panose="020F0502020204030204"/>
                </a:endParaRPr>
              </a:p>
              <a:p>
                <a:pPr defTabSz="685800" fontAlgn="auto">
                  <a:spcBef>
                    <a:spcPts val="0"/>
                  </a:spcBef>
                  <a:spcAft>
                    <a:spcPts val="0"/>
                  </a:spcAft>
                </a:pPr>
                <a:r>
                  <a:rPr lang="en-US" sz="1350" dirty="0">
                    <a:solidFill>
                      <a:prstClr val="black"/>
                    </a:solidFill>
                    <a:latin typeface="Calibri" panose="020F0502020204030204"/>
                  </a:rPr>
                  <a:t>CIE-RGB (1931):</a:t>
                </a:r>
              </a:p>
              <a:p>
                <a:pPr defTabSz="685800" fontAlgn="auto">
                  <a:spcBef>
                    <a:spcPts val="0"/>
                  </a:spcBef>
                  <a:spcAft>
                    <a:spcPts val="0"/>
                  </a:spcAft>
                </a:pPr>
                <a14:m>
                  <m:oMathPara xmlns:m="http://schemas.openxmlformats.org/officeDocument/2006/math">
                    <m:oMathParaPr>
                      <m:jc m:val="left"/>
                    </m:oMathParaPr>
                    <m:oMath xmlns:m="http://schemas.openxmlformats.org/officeDocument/2006/math">
                      <m:r>
                        <a:rPr lang="en-US" sz="1350" i="1">
                          <a:solidFill>
                            <a:prstClr val="black"/>
                          </a:solidFill>
                          <a:latin typeface="Cambria Math" panose="02040503050406030204" pitchFamily="18" charset="0"/>
                        </a:rPr>
                        <m:t>𝐶</m:t>
                      </m:r>
                      <m:d>
                        <m:dPr>
                          <m:ctrlPr>
                            <a:rPr lang="en-US" sz="1350" i="1">
                              <a:solidFill>
                                <a:prstClr val="black"/>
                              </a:solidFill>
                              <a:latin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e>
                      </m:d>
                      <m:r>
                        <a:rPr lang="en-US" sz="1350" i="1">
                          <a:solidFill>
                            <a:prstClr val="black"/>
                          </a:solidFill>
                          <a:latin typeface="Cambria Math" panose="02040503050406030204" pitchFamily="18" charset="0"/>
                          <a:ea typeface="Cambria Math" panose="02040503050406030204" pitchFamily="18" charset="0"/>
                        </a:rPr>
                        <m:t>=</m:t>
                      </m:r>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𝛼</m:t>
                          </m:r>
                        </m:e>
                        <m:sub>
                          <m:r>
                            <a:rPr lang="en-US" sz="1350" i="1">
                              <a:solidFill>
                                <a:prstClr val="black"/>
                              </a:solidFill>
                              <a:latin typeface="Cambria Math" panose="02040503050406030204" pitchFamily="18" charset="0"/>
                              <a:ea typeface="Cambria Math" panose="02040503050406030204" pitchFamily="18" charset="0"/>
                            </a:rPr>
                            <m:t>𝑅</m:t>
                          </m:r>
                        </m:sub>
                      </m:sSub>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𝐸</m:t>
                          </m:r>
                        </m:e>
                        <m:sub>
                          <m:r>
                            <a:rPr lang="en-US" sz="1350" i="1">
                              <a:solidFill>
                                <a:prstClr val="black"/>
                              </a:solidFill>
                              <a:latin typeface="Cambria Math" panose="02040503050406030204" pitchFamily="18" charset="0"/>
                              <a:ea typeface="Cambria Math" panose="02040503050406030204" pitchFamily="18" charset="0"/>
                            </a:rPr>
                            <m:t>𝑅</m:t>
                          </m:r>
                        </m:sub>
                      </m:sSub>
                      <m:d>
                        <m:dPr>
                          <m:ctrlPr>
                            <a:rPr lang="en-US" sz="1350" i="1">
                              <a:solidFill>
                                <a:prstClr val="black"/>
                              </a:solidFill>
                              <a:latin typeface="Cambria Math" panose="02040503050406030204" pitchFamily="18" charset="0"/>
                              <a:ea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e>
                      </m:d>
                      <m:r>
                        <a:rPr lang="en-US" sz="1350" i="1">
                          <a:solidFill>
                            <a:prstClr val="black"/>
                          </a:solidFill>
                          <a:latin typeface="Cambria Math" panose="02040503050406030204" pitchFamily="18" charset="0"/>
                          <a:ea typeface="Cambria Math" panose="02040503050406030204" pitchFamily="18" charset="0"/>
                        </a:rPr>
                        <m:t>+</m:t>
                      </m:r>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𝛼</m:t>
                          </m:r>
                        </m:e>
                        <m:sub>
                          <m:r>
                            <a:rPr lang="en-US" sz="1350" i="1">
                              <a:solidFill>
                                <a:prstClr val="black"/>
                              </a:solidFill>
                              <a:latin typeface="Cambria Math" panose="02040503050406030204" pitchFamily="18" charset="0"/>
                              <a:ea typeface="Cambria Math" panose="02040503050406030204" pitchFamily="18" charset="0"/>
                            </a:rPr>
                            <m:t>𝐺</m:t>
                          </m:r>
                        </m:sub>
                      </m:sSub>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𝐸</m:t>
                          </m:r>
                        </m:e>
                        <m:sub>
                          <m:r>
                            <a:rPr lang="en-US" sz="1350" i="1">
                              <a:solidFill>
                                <a:prstClr val="black"/>
                              </a:solidFill>
                              <a:latin typeface="Cambria Math" panose="02040503050406030204" pitchFamily="18" charset="0"/>
                              <a:ea typeface="Cambria Math" panose="02040503050406030204" pitchFamily="18" charset="0"/>
                            </a:rPr>
                            <m:t>𝐺</m:t>
                          </m:r>
                        </m:sub>
                      </m:sSub>
                      <m:r>
                        <a:rPr lang="en-US" sz="1350" i="1">
                          <a:solidFill>
                            <a:prstClr val="black"/>
                          </a:solidFill>
                          <a:latin typeface="Cambria Math" panose="02040503050406030204" pitchFamily="18" charset="0"/>
                          <a:ea typeface="Cambria Math" panose="02040503050406030204" pitchFamily="18" charset="0"/>
                        </a:rPr>
                        <m:t>(</m:t>
                      </m:r>
                      <m:r>
                        <a:rPr lang="en-US" sz="1350" i="1">
                          <a:solidFill>
                            <a:prstClr val="black"/>
                          </a:solidFill>
                          <a:latin typeface="Cambria Math" panose="02040503050406030204" pitchFamily="18" charset="0"/>
                          <a:ea typeface="Cambria Math" panose="02040503050406030204" pitchFamily="18" charset="0"/>
                        </a:rPr>
                        <m:t>𝜆</m:t>
                      </m:r>
                      <m:r>
                        <a:rPr lang="en-US" sz="1350" i="1">
                          <a:solidFill>
                            <a:prstClr val="black"/>
                          </a:solidFill>
                          <a:latin typeface="Cambria Math" panose="02040503050406030204" pitchFamily="18" charset="0"/>
                          <a:ea typeface="Cambria Math" panose="02040503050406030204" pitchFamily="18" charset="0"/>
                        </a:rPr>
                        <m:t>)+</m:t>
                      </m:r>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𝛼</m:t>
                          </m:r>
                        </m:e>
                        <m:sub>
                          <m:r>
                            <a:rPr lang="en-US" sz="1350" i="1">
                              <a:solidFill>
                                <a:prstClr val="black"/>
                              </a:solidFill>
                              <a:latin typeface="Cambria Math" panose="02040503050406030204" pitchFamily="18" charset="0"/>
                              <a:ea typeface="Cambria Math" panose="02040503050406030204" pitchFamily="18" charset="0"/>
                            </a:rPr>
                            <m:t>𝐵</m:t>
                          </m:r>
                        </m:sub>
                      </m:sSub>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𝐸</m:t>
                          </m:r>
                        </m:e>
                        <m:sub>
                          <m:r>
                            <a:rPr lang="en-US" sz="1350" i="1">
                              <a:solidFill>
                                <a:prstClr val="black"/>
                              </a:solidFill>
                              <a:latin typeface="Cambria Math" panose="02040503050406030204" pitchFamily="18" charset="0"/>
                              <a:ea typeface="Cambria Math" panose="02040503050406030204" pitchFamily="18" charset="0"/>
                            </a:rPr>
                            <m:t>𝐵</m:t>
                          </m:r>
                        </m:sub>
                      </m:sSub>
                      <m:r>
                        <a:rPr lang="en-US" sz="1350" i="1">
                          <a:solidFill>
                            <a:prstClr val="black"/>
                          </a:solidFill>
                          <a:latin typeface="Cambria Math" panose="02040503050406030204" pitchFamily="18" charset="0"/>
                          <a:ea typeface="Cambria Math" panose="02040503050406030204" pitchFamily="18" charset="0"/>
                        </a:rPr>
                        <m:t>(</m:t>
                      </m:r>
                      <m:r>
                        <a:rPr lang="en-US" sz="1350" i="1">
                          <a:solidFill>
                            <a:prstClr val="black"/>
                          </a:solidFill>
                          <a:latin typeface="Cambria Math" panose="02040503050406030204" pitchFamily="18" charset="0"/>
                          <a:ea typeface="Cambria Math" panose="02040503050406030204" pitchFamily="18" charset="0"/>
                        </a:rPr>
                        <m:t>𝜆</m:t>
                      </m:r>
                      <m:r>
                        <a:rPr lang="en-US" sz="1350" i="1">
                          <a:solidFill>
                            <a:prstClr val="black"/>
                          </a:solidFill>
                          <a:latin typeface="Cambria Math" panose="02040503050406030204" pitchFamily="18" charset="0"/>
                          <a:ea typeface="Cambria Math" panose="02040503050406030204" pitchFamily="18" charset="0"/>
                        </a:rPr>
                        <m:t>)</m:t>
                      </m:r>
                    </m:oMath>
                  </m:oMathPara>
                </a14:m>
                <a:endParaRPr lang="en-US" sz="1350" dirty="0">
                  <a:solidFill>
                    <a:prstClr val="black"/>
                  </a:solidFill>
                  <a:latin typeface="Calibri" panose="020F0502020204030204"/>
                </a:endParaRPr>
              </a:p>
              <a:p>
                <a:pPr defTabSz="685800" fontAlgn="auto">
                  <a:spcBef>
                    <a:spcPts val="0"/>
                  </a:spcBef>
                  <a:spcAft>
                    <a:spcPts val="0"/>
                  </a:spcAft>
                </a:pPr>
                <a:endParaRPr lang="en-US" sz="1350" dirty="0">
                  <a:solidFill>
                    <a:prstClr val="black"/>
                  </a:solidFill>
                  <a:latin typeface="Calibri" panose="020F0502020204030204"/>
                </a:endParaRPr>
              </a:p>
              <a:p>
                <a:pPr defTabSz="685800" fontAlgn="auto">
                  <a:spcBef>
                    <a:spcPts val="0"/>
                  </a:spcBef>
                  <a:spcAft>
                    <a:spcPts val="0"/>
                  </a:spcAft>
                </a:pPr>
                <a:r>
                  <a:rPr lang="en-US" sz="1350" dirty="0">
                    <a:solidFill>
                      <a:prstClr val="black"/>
                    </a:solidFill>
                    <a:latin typeface="Calibri" panose="020F0502020204030204"/>
                  </a:rPr>
                  <a:t>where </a:t>
                </a:r>
                <a14:m>
                  <m:oMath xmlns:m="http://schemas.openxmlformats.org/officeDocument/2006/math">
                    <m:sSub>
                      <m:sSubPr>
                        <m:ctrlPr>
                          <a:rPr lang="en-US" sz="1350" i="1" dirty="0">
                            <a:solidFill>
                              <a:prstClr val="black"/>
                            </a:solidFill>
                            <a:latin typeface="Cambria Math" panose="02040503050406030204" pitchFamily="18" charset="0"/>
                          </a:rPr>
                        </m:ctrlPr>
                      </m:sSubPr>
                      <m:e>
                        <m:r>
                          <a:rPr lang="en-US" sz="1350" i="1" dirty="0">
                            <a:solidFill>
                              <a:prstClr val="black"/>
                            </a:solidFill>
                            <a:latin typeface="Cambria Math" panose="02040503050406030204" pitchFamily="18" charset="0"/>
                          </a:rPr>
                          <m:t>𝐸</m:t>
                        </m:r>
                      </m:e>
                      <m:sub>
                        <m:r>
                          <a:rPr lang="en-US" sz="1350" i="1" dirty="0">
                            <a:solidFill>
                              <a:prstClr val="black"/>
                            </a:solidFill>
                            <a:latin typeface="Cambria Math" panose="02040503050406030204" pitchFamily="18" charset="0"/>
                          </a:rPr>
                          <m:t>𝑖</m:t>
                        </m:r>
                      </m:sub>
                    </m:sSub>
                  </m:oMath>
                </a14:m>
                <a:r>
                  <a:rPr lang="en-US" sz="1350" dirty="0">
                    <a:solidFill>
                      <a:prstClr val="black"/>
                    </a:solidFill>
                    <a:latin typeface="Calibri" panose="020F0502020204030204"/>
                  </a:rPr>
                  <a:t> are the primaries, </a:t>
                </a:r>
                <a14:m>
                  <m:oMath xmlns:m="http://schemas.openxmlformats.org/officeDocument/2006/math">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𝛼</m:t>
                        </m:r>
                      </m:e>
                      <m:sub>
                        <m:r>
                          <a:rPr lang="en-US" sz="1350" i="1">
                            <a:solidFill>
                              <a:prstClr val="black"/>
                            </a:solidFill>
                            <a:latin typeface="Cambria Math" panose="02040503050406030204" pitchFamily="18" charset="0"/>
                            <a:ea typeface="Cambria Math" panose="02040503050406030204" pitchFamily="18" charset="0"/>
                          </a:rPr>
                          <m:t>𝑖</m:t>
                        </m:r>
                      </m:sub>
                    </m:sSub>
                  </m:oMath>
                </a14:m>
                <a:r>
                  <a:rPr lang="en-US" sz="1350" dirty="0">
                    <a:solidFill>
                      <a:prstClr val="black"/>
                    </a:solidFill>
                    <a:latin typeface="Calibri" panose="020F0502020204030204"/>
                  </a:rPr>
                  <a:t> are the intensities, and</a:t>
                </a:r>
              </a:p>
              <a:p>
                <a:pPr defTabSz="685800" fontAlgn="auto">
                  <a:spcBef>
                    <a:spcPts val="0"/>
                  </a:spcBef>
                  <a:spcAft>
                    <a:spcPts val="0"/>
                  </a:spcAft>
                </a:pPr>
                <a:endParaRPr lang="en-US" sz="1350" dirty="0">
                  <a:solidFill>
                    <a:prstClr val="black"/>
                  </a:solidFill>
                  <a:latin typeface="Calibri" panose="020F0502020204030204"/>
                </a:endParaRPr>
              </a:p>
              <a:p>
                <a:pPr defTabSz="685800" fontAlgn="auto">
                  <a:spcBef>
                    <a:spcPts val="0"/>
                  </a:spcBef>
                  <a:spcAft>
                    <a:spcPts val="0"/>
                  </a:spcAft>
                </a:pPr>
                <a14:m>
                  <m:oMath xmlns:m="http://schemas.openxmlformats.org/officeDocument/2006/math">
                    <m:sSub>
                      <m:sSubPr>
                        <m:ctrlPr>
                          <a:rPr lang="en-US" sz="1350" i="1">
                            <a:solidFill>
                              <a:prstClr val="black"/>
                            </a:solidFill>
                            <a:latin typeface="Cambria Math" panose="02040503050406030204" pitchFamily="18" charset="0"/>
                          </a:rPr>
                        </m:ctrlPr>
                      </m:sSubPr>
                      <m:e>
                        <m:r>
                          <a:rPr lang="en-US" sz="1350" i="1">
                            <a:solidFill>
                              <a:prstClr val="black"/>
                            </a:solidFill>
                            <a:latin typeface="Cambria Math" panose="02040503050406030204" pitchFamily="18" charset="0"/>
                          </a:rPr>
                          <m:t>𝐸</m:t>
                        </m:r>
                      </m:e>
                      <m:sub>
                        <m:r>
                          <a:rPr lang="en-US" sz="1350" i="1">
                            <a:solidFill>
                              <a:prstClr val="black"/>
                            </a:solidFill>
                            <a:latin typeface="Cambria Math" panose="02040503050406030204" pitchFamily="18" charset="0"/>
                          </a:rPr>
                          <m:t>𝑅</m:t>
                        </m:r>
                      </m:sub>
                    </m:sSub>
                    <m:d>
                      <m:dPr>
                        <m:ctrlPr>
                          <a:rPr lang="en-US" sz="1350" i="1">
                            <a:solidFill>
                              <a:prstClr val="black"/>
                            </a:solidFill>
                            <a:latin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e>
                    </m:d>
                    <m:r>
                      <a:rPr lang="en-US" sz="1350" i="1">
                        <a:solidFill>
                          <a:prstClr val="black"/>
                        </a:solidFill>
                        <a:latin typeface="Cambria Math" panose="02040503050406030204" pitchFamily="18" charset="0"/>
                        <a:ea typeface="Cambria Math" panose="02040503050406030204" pitchFamily="18" charset="0"/>
                      </a:rPr>
                      <m:t>=</m:t>
                    </m:r>
                    <m:r>
                      <a:rPr lang="en-US" sz="1350" i="1">
                        <a:solidFill>
                          <a:prstClr val="black"/>
                        </a:solidFill>
                        <a:latin typeface="Cambria Math" panose="02040503050406030204" pitchFamily="18" charset="0"/>
                        <a:ea typeface="Cambria Math" panose="02040503050406030204" pitchFamily="18" charset="0"/>
                      </a:rPr>
                      <m:t>𝛿</m:t>
                    </m:r>
                    <m:d>
                      <m:dPr>
                        <m:ctrlPr>
                          <a:rPr lang="en-US" sz="1350" i="1">
                            <a:solidFill>
                              <a:prstClr val="black"/>
                            </a:solidFill>
                            <a:latin typeface="Cambria Math" panose="02040503050406030204" pitchFamily="18" charset="0"/>
                            <a:ea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r>
                          <a:rPr lang="en-US" sz="1350" i="1">
                            <a:solidFill>
                              <a:prstClr val="black"/>
                            </a:solidFill>
                            <a:latin typeface="Cambria Math" panose="02040503050406030204" pitchFamily="18" charset="0"/>
                            <a:ea typeface="Cambria Math" panose="02040503050406030204" pitchFamily="18" charset="0"/>
                          </a:rPr>
                          <m:t>−</m:t>
                        </m:r>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𝜆</m:t>
                            </m:r>
                          </m:e>
                          <m:sub>
                            <m:r>
                              <a:rPr lang="en-US" sz="1350" i="1">
                                <a:solidFill>
                                  <a:prstClr val="black"/>
                                </a:solidFill>
                                <a:latin typeface="Cambria Math" panose="02040503050406030204" pitchFamily="18" charset="0"/>
                                <a:ea typeface="Cambria Math" panose="02040503050406030204" pitchFamily="18" charset="0"/>
                              </a:rPr>
                              <m:t>𝑅</m:t>
                            </m:r>
                          </m:sub>
                        </m:sSub>
                      </m:e>
                    </m:d>
                  </m:oMath>
                </a14:m>
                <a:r>
                  <a:rPr lang="en-US" sz="1350" dirty="0">
                    <a:solidFill>
                      <a:prstClr val="black"/>
                    </a:solidFill>
                    <a:latin typeface="Calibri" panose="020F0502020204030204"/>
                  </a:rPr>
                  <a:t>, where </a:t>
                </a:r>
                <a14:m>
                  <m:oMath xmlns:m="http://schemas.openxmlformats.org/officeDocument/2006/math">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𝜆</m:t>
                        </m:r>
                      </m:e>
                      <m:sub>
                        <m:r>
                          <a:rPr lang="en-US" sz="1350" i="1">
                            <a:solidFill>
                              <a:prstClr val="black"/>
                            </a:solidFill>
                            <a:latin typeface="Cambria Math" panose="02040503050406030204" pitchFamily="18" charset="0"/>
                            <a:ea typeface="Cambria Math" panose="02040503050406030204" pitchFamily="18" charset="0"/>
                          </a:rPr>
                          <m:t>𝑅</m:t>
                        </m:r>
                      </m:sub>
                    </m:sSub>
                    <m:r>
                      <a:rPr lang="en-US" sz="1350" i="1">
                        <a:solidFill>
                          <a:prstClr val="black"/>
                        </a:solidFill>
                        <a:latin typeface="Cambria Math" panose="02040503050406030204" pitchFamily="18" charset="0"/>
                        <a:ea typeface="Cambria Math" panose="02040503050406030204" pitchFamily="18" charset="0"/>
                      </a:rPr>
                      <m:t>=700.0</m:t>
                    </m:r>
                    <m:r>
                      <a:rPr lang="en-US" sz="1350" i="1">
                        <a:solidFill>
                          <a:prstClr val="black"/>
                        </a:solidFill>
                        <a:latin typeface="Cambria Math" panose="02040503050406030204" pitchFamily="18" charset="0"/>
                        <a:ea typeface="Cambria Math" panose="02040503050406030204" pitchFamily="18" charset="0"/>
                      </a:rPr>
                      <m:t>𝑛𝑚</m:t>
                    </m:r>
                  </m:oMath>
                </a14:m>
                <a:endParaRPr lang="en-US" sz="1350" dirty="0">
                  <a:solidFill>
                    <a:prstClr val="black"/>
                  </a:solidFill>
                  <a:latin typeface="Calibri" panose="020F0502020204030204"/>
                </a:endParaRPr>
              </a:p>
              <a:p>
                <a:pPr defTabSz="685800" fontAlgn="auto">
                  <a:spcBef>
                    <a:spcPts val="0"/>
                  </a:spcBef>
                  <a:spcAft>
                    <a:spcPts val="0"/>
                  </a:spcAft>
                </a:pPr>
                <a14:m>
                  <m:oMath xmlns:m="http://schemas.openxmlformats.org/officeDocument/2006/math">
                    <m:sSub>
                      <m:sSubPr>
                        <m:ctrlPr>
                          <a:rPr lang="en-US" sz="1350" i="1">
                            <a:solidFill>
                              <a:prstClr val="black"/>
                            </a:solidFill>
                            <a:latin typeface="Cambria Math" panose="02040503050406030204" pitchFamily="18" charset="0"/>
                          </a:rPr>
                        </m:ctrlPr>
                      </m:sSubPr>
                      <m:e>
                        <m:r>
                          <a:rPr lang="en-US" sz="1350" i="1">
                            <a:solidFill>
                              <a:prstClr val="black"/>
                            </a:solidFill>
                            <a:latin typeface="Cambria Math" panose="02040503050406030204" pitchFamily="18" charset="0"/>
                          </a:rPr>
                          <m:t>𝐸</m:t>
                        </m:r>
                      </m:e>
                      <m:sub>
                        <m:r>
                          <a:rPr lang="en-US" sz="1350" i="1">
                            <a:solidFill>
                              <a:prstClr val="black"/>
                            </a:solidFill>
                            <a:latin typeface="Cambria Math" panose="02040503050406030204" pitchFamily="18" charset="0"/>
                          </a:rPr>
                          <m:t>𝐺</m:t>
                        </m:r>
                      </m:sub>
                    </m:sSub>
                    <m:d>
                      <m:dPr>
                        <m:ctrlPr>
                          <a:rPr lang="en-US" sz="1350" i="1">
                            <a:solidFill>
                              <a:prstClr val="black"/>
                            </a:solidFill>
                            <a:latin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e>
                    </m:d>
                    <m:r>
                      <a:rPr lang="en-US" sz="1350" i="1">
                        <a:solidFill>
                          <a:prstClr val="black"/>
                        </a:solidFill>
                        <a:latin typeface="Cambria Math" panose="02040503050406030204" pitchFamily="18" charset="0"/>
                        <a:ea typeface="Cambria Math" panose="02040503050406030204" pitchFamily="18" charset="0"/>
                      </a:rPr>
                      <m:t>=</m:t>
                    </m:r>
                    <m:r>
                      <a:rPr lang="en-US" sz="1350" i="1">
                        <a:solidFill>
                          <a:prstClr val="black"/>
                        </a:solidFill>
                        <a:latin typeface="Cambria Math" panose="02040503050406030204" pitchFamily="18" charset="0"/>
                        <a:ea typeface="Cambria Math" panose="02040503050406030204" pitchFamily="18" charset="0"/>
                      </a:rPr>
                      <m:t>𝛿</m:t>
                    </m:r>
                    <m:d>
                      <m:dPr>
                        <m:ctrlPr>
                          <a:rPr lang="en-US" sz="1350" i="1">
                            <a:solidFill>
                              <a:prstClr val="black"/>
                            </a:solidFill>
                            <a:latin typeface="Cambria Math" panose="02040503050406030204" pitchFamily="18" charset="0"/>
                            <a:ea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r>
                          <a:rPr lang="en-US" sz="1350" i="1">
                            <a:solidFill>
                              <a:prstClr val="black"/>
                            </a:solidFill>
                            <a:latin typeface="Cambria Math" panose="02040503050406030204" pitchFamily="18" charset="0"/>
                            <a:ea typeface="Cambria Math" panose="02040503050406030204" pitchFamily="18" charset="0"/>
                          </a:rPr>
                          <m:t>−</m:t>
                        </m:r>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𝜆</m:t>
                            </m:r>
                          </m:e>
                          <m:sub>
                            <m:r>
                              <a:rPr lang="en-US" sz="1350" i="1">
                                <a:solidFill>
                                  <a:prstClr val="black"/>
                                </a:solidFill>
                                <a:latin typeface="Cambria Math" panose="02040503050406030204" pitchFamily="18" charset="0"/>
                                <a:ea typeface="Cambria Math" panose="02040503050406030204" pitchFamily="18" charset="0"/>
                              </a:rPr>
                              <m:t>𝐺</m:t>
                            </m:r>
                          </m:sub>
                        </m:sSub>
                      </m:e>
                    </m:d>
                  </m:oMath>
                </a14:m>
                <a:r>
                  <a:rPr lang="en-US" sz="1350" dirty="0">
                    <a:solidFill>
                      <a:prstClr val="black"/>
                    </a:solidFill>
                    <a:latin typeface="Calibri" panose="020F0502020204030204"/>
                  </a:rPr>
                  <a:t>, where </a:t>
                </a:r>
                <a14:m>
                  <m:oMath xmlns:m="http://schemas.openxmlformats.org/officeDocument/2006/math">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𝜆</m:t>
                        </m:r>
                      </m:e>
                      <m:sub>
                        <m:r>
                          <a:rPr lang="en-US" sz="1350" i="1">
                            <a:solidFill>
                              <a:prstClr val="black"/>
                            </a:solidFill>
                            <a:latin typeface="Cambria Math" panose="02040503050406030204" pitchFamily="18" charset="0"/>
                            <a:ea typeface="Cambria Math" panose="02040503050406030204" pitchFamily="18" charset="0"/>
                          </a:rPr>
                          <m:t>𝐺</m:t>
                        </m:r>
                      </m:sub>
                    </m:sSub>
                    <m:r>
                      <a:rPr lang="en-US" sz="1350" i="1">
                        <a:solidFill>
                          <a:prstClr val="black"/>
                        </a:solidFill>
                        <a:latin typeface="Cambria Math" panose="02040503050406030204" pitchFamily="18" charset="0"/>
                        <a:ea typeface="Cambria Math" panose="02040503050406030204" pitchFamily="18" charset="0"/>
                      </a:rPr>
                      <m:t>=546.1</m:t>
                    </m:r>
                    <m:r>
                      <a:rPr lang="en-US" sz="1350" i="1">
                        <a:solidFill>
                          <a:prstClr val="black"/>
                        </a:solidFill>
                        <a:latin typeface="Cambria Math" panose="02040503050406030204" pitchFamily="18" charset="0"/>
                        <a:ea typeface="Cambria Math" panose="02040503050406030204" pitchFamily="18" charset="0"/>
                      </a:rPr>
                      <m:t>𝑛𝑚</m:t>
                    </m:r>
                  </m:oMath>
                </a14:m>
                <a:endParaRPr lang="en-US" sz="1350" dirty="0">
                  <a:solidFill>
                    <a:prstClr val="black"/>
                  </a:solidFill>
                  <a:latin typeface="Calibri" panose="020F0502020204030204"/>
                </a:endParaRPr>
              </a:p>
              <a:p>
                <a:pPr defTabSz="685800" fontAlgn="auto">
                  <a:spcBef>
                    <a:spcPts val="0"/>
                  </a:spcBef>
                  <a:spcAft>
                    <a:spcPts val="0"/>
                  </a:spcAft>
                </a:pPr>
                <a14:m>
                  <m:oMath xmlns:m="http://schemas.openxmlformats.org/officeDocument/2006/math">
                    <m:sSub>
                      <m:sSubPr>
                        <m:ctrlPr>
                          <a:rPr lang="en-US" sz="1350" i="1">
                            <a:solidFill>
                              <a:prstClr val="black"/>
                            </a:solidFill>
                            <a:latin typeface="Cambria Math" panose="02040503050406030204" pitchFamily="18" charset="0"/>
                          </a:rPr>
                        </m:ctrlPr>
                      </m:sSubPr>
                      <m:e>
                        <m:r>
                          <a:rPr lang="en-US" sz="1350" i="1">
                            <a:solidFill>
                              <a:prstClr val="black"/>
                            </a:solidFill>
                            <a:latin typeface="Cambria Math" panose="02040503050406030204" pitchFamily="18" charset="0"/>
                          </a:rPr>
                          <m:t>𝐸</m:t>
                        </m:r>
                      </m:e>
                      <m:sub>
                        <m:r>
                          <a:rPr lang="en-US" sz="1350" i="1">
                            <a:solidFill>
                              <a:prstClr val="black"/>
                            </a:solidFill>
                            <a:latin typeface="Cambria Math" panose="02040503050406030204" pitchFamily="18" charset="0"/>
                          </a:rPr>
                          <m:t>𝐵</m:t>
                        </m:r>
                      </m:sub>
                    </m:sSub>
                    <m:d>
                      <m:dPr>
                        <m:ctrlPr>
                          <a:rPr lang="en-US" sz="1350" i="1">
                            <a:solidFill>
                              <a:prstClr val="black"/>
                            </a:solidFill>
                            <a:latin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e>
                    </m:d>
                    <m:r>
                      <a:rPr lang="en-US" sz="1350" i="1">
                        <a:solidFill>
                          <a:prstClr val="black"/>
                        </a:solidFill>
                        <a:latin typeface="Cambria Math" panose="02040503050406030204" pitchFamily="18" charset="0"/>
                        <a:ea typeface="Cambria Math" panose="02040503050406030204" pitchFamily="18" charset="0"/>
                      </a:rPr>
                      <m:t>=</m:t>
                    </m:r>
                    <m:r>
                      <a:rPr lang="en-US" sz="1350" i="1">
                        <a:solidFill>
                          <a:prstClr val="black"/>
                        </a:solidFill>
                        <a:latin typeface="Cambria Math" panose="02040503050406030204" pitchFamily="18" charset="0"/>
                        <a:ea typeface="Cambria Math" panose="02040503050406030204" pitchFamily="18" charset="0"/>
                      </a:rPr>
                      <m:t>𝛿</m:t>
                    </m:r>
                    <m:d>
                      <m:dPr>
                        <m:ctrlPr>
                          <a:rPr lang="en-US" sz="1350" i="1">
                            <a:solidFill>
                              <a:prstClr val="black"/>
                            </a:solidFill>
                            <a:latin typeface="Cambria Math" panose="02040503050406030204" pitchFamily="18" charset="0"/>
                            <a:ea typeface="Cambria Math" panose="02040503050406030204" pitchFamily="18" charset="0"/>
                          </a:rPr>
                        </m:ctrlPr>
                      </m:dPr>
                      <m:e>
                        <m:r>
                          <a:rPr lang="en-US" sz="1350" i="1">
                            <a:solidFill>
                              <a:prstClr val="black"/>
                            </a:solidFill>
                            <a:latin typeface="Cambria Math" panose="02040503050406030204" pitchFamily="18" charset="0"/>
                            <a:ea typeface="Cambria Math" panose="02040503050406030204" pitchFamily="18" charset="0"/>
                          </a:rPr>
                          <m:t>𝜆</m:t>
                        </m:r>
                        <m:r>
                          <a:rPr lang="en-US" sz="1350" i="1">
                            <a:solidFill>
                              <a:prstClr val="black"/>
                            </a:solidFill>
                            <a:latin typeface="Cambria Math" panose="02040503050406030204" pitchFamily="18" charset="0"/>
                            <a:ea typeface="Cambria Math" panose="02040503050406030204" pitchFamily="18" charset="0"/>
                          </a:rPr>
                          <m:t>−</m:t>
                        </m:r>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𝜆</m:t>
                            </m:r>
                          </m:e>
                          <m:sub>
                            <m:r>
                              <a:rPr lang="en-US" sz="1350" i="1">
                                <a:solidFill>
                                  <a:prstClr val="black"/>
                                </a:solidFill>
                                <a:latin typeface="Cambria Math" panose="02040503050406030204" pitchFamily="18" charset="0"/>
                                <a:ea typeface="Cambria Math" panose="02040503050406030204" pitchFamily="18" charset="0"/>
                              </a:rPr>
                              <m:t>𝐵</m:t>
                            </m:r>
                          </m:sub>
                        </m:sSub>
                      </m:e>
                    </m:d>
                  </m:oMath>
                </a14:m>
                <a:r>
                  <a:rPr lang="en-US" sz="1350" dirty="0">
                    <a:solidFill>
                      <a:prstClr val="black"/>
                    </a:solidFill>
                    <a:latin typeface="Calibri" panose="020F0502020204030204"/>
                  </a:rPr>
                  <a:t>, where </a:t>
                </a:r>
                <a14:m>
                  <m:oMath xmlns:m="http://schemas.openxmlformats.org/officeDocument/2006/math">
                    <m:sSub>
                      <m:sSubPr>
                        <m:ctrlPr>
                          <a:rPr lang="en-US" sz="1350" i="1">
                            <a:solidFill>
                              <a:prstClr val="black"/>
                            </a:solidFill>
                            <a:latin typeface="Cambria Math" panose="02040503050406030204" pitchFamily="18" charset="0"/>
                            <a:ea typeface="Cambria Math" panose="02040503050406030204" pitchFamily="18" charset="0"/>
                          </a:rPr>
                        </m:ctrlPr>
                      </m:sSubPr>
                      <m:e>
                        <m:r>
                          <a:rPr lang="en-US" sz="1350" i="1">
                            <a:solidFill>
                              <a:prstClr val="black"/>
                            </a:solidFill>
                            <a:latin typeface="Cambria Math" panose="02040503050406030204" pitchFamily="18" charset="0"/>
                            <a:ea typeface="Cambria Math" panose="02040503050406030204" pitchFamily="18" charset="0"/>
                          </a:rPr>
                          <m:t>𝜆</m:t>
                        </m:r>
                      </m:e>
                      <m:sub>
                        <m:r>
                          <a:rPr lang="en-US" sz="1350" i="1">
                            <a:solidFill>
                              <a:prstClr val="black"/>
                            </a:solidFill>
                            <a:latin typeface="Cambria Math" panose="02040503050406030204" pitchFamily="18" charset="0"/>
                            <a:ea typeface="Cambria Math" panose="02040503050406030204" pitchFamily="18" charset="0"/>
                          </a:rPr>
                          <m:t>𝐵</m:t>
                        </m:r>
                      </m:sub>
                    </m:sSub>
                    <m:r>
                      <a:rPr lang="en-US" sz="1350" i="1">
                        <a:solidFill>
                          <a:prstClr val="black"/>
                        </a:solidFill>
                        <a:latin typeface="Cambria Math" panose="02040503050406030204" pitchFamily="18" charset="0"/>
                        <a:ea typeface="Cambria Math" panose="02040503050406030204" pitchFamily="18" charset="0"/>
                      </a:rPr>
                      <m:t>=435.8</m:t>
                    </m:r>
                    <m:r>
                      <a:rPr lang="en-US" sz="1350" i="1">
                        <a:solidFill>
                          <a:prstClr val="black"/>
                        </a:solidFill>
                        <a:latin typeface="Cambria Math" panose="02040503050406030204" pitchFamily="18" charset="0"/>
                        <a:ea typeface="Cambria Math" panose="02040503050406030204" pitchFamily="18" charset="0"/>
                      </a:rPr>
                      <m:t>𝑛𝑚</m:t>
                    </m:r>
                  </m:oMath>
                </a14:m>
                <a:endParaRPr lang="en-US" sz="1350" dirty="0">
                  <a:solidFill>
                    <a:prstClr val="black"/>
                  </a:solidFill>
                  <a:latin typeface="Calibri" panose="020F0502020204030204"/>
                </a:endParaRPr>
              </a:p>
              <a:p>
                <a:pPr defTabSz="685800" fontAlgn="auto">
                  <a:spcBef>
                    <a:spcPts val="0"/>
                  </a:spcBef>
                  <a:spcAft>
                    <a:spcPts val="0"/>
                  </a:spcAft>
                </a:pPr>
                <a:endParaRPr lang="en-US" sz="1350" dirty="0">
                  <a:solidFill>
                    <a:prstClr val="black"/>
                  </a:solidFill>
                  <a:latin typeface="Calibri" panose="020F0502020204030204"/>
                </a:endParaRPr>
              </a:p>
            </p:txBody>
          </p:sp>
        </mc:Choice>
        <mc:Fallback xmlns="">
          <p:sp>
            <p:nvSpPr>
              <p:cNvPr id="3" name="TextBox 2">
                <a:extLst>
                  <a:ext uri="{FF2B5EF4-FFF2-40B4-BE49-F238E27FC236}">
                    <a16:creationId xmlns:a16="http://schemas.microsoft.com/office/drawing/2014/main" id="{B21FFA28-98B7-4BB1-9080-592DA01CF233}"/>
                  </a:ext>
                </a:extLst>
              </p:cNvPr>
              <p:cNvSpPr txBox="1">
                <a:spLocks noRot="1" noChangeAspect="1" noMove="1" noResize="1" noEditPoints="1" noAdjustHandles="1" noChangeArrowheads="1" noChangeShapeType="1" noTextEdit="1"/>
              </p:cNvSpPr>
              <p:nvPr/>
            </p:nvSpPr>
            <p:spPr>
              <a:xfrm>
                <a:off x="709654" y="2288485"/>
                <a:ext cx="7955630" cy="3485570"/>
              </a:xfrm>
              <a:prstGeom prst="rect">
                <a:avLst/>
              </a:prstGeom>
              <a:blipFill>
                <a:blip r:embed="rId2"/>
                <a:stretch>
                  <a:fillRect l="-613" t="-87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FA1A16A5-87A5-4405-BA00-161BA19AE9C1}"/>
              </a:ext>
            </a:extLst>
          </p:cNvPr>
          <p:cNvSpPr txBox="1"/>
          <p:nvPr/>
        </p:nvSpPr>
        <p:spPr>
          <a:xfrm>
            <a:off x="-1" y="6503283"/>
            <a:ext cx="24366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panose="020F0502020204030204"/>
              </a:rPr>
              <a:t>[UCL CS APMA 2010; Wikipedia]</a:t>
            </a:r>
          </a:p>
        </p:txBody>
      </p:sp>
      <p:sp>
        <p:nvSpPr>
          <p:cNvPr id="5" name="Right Brace 4">
            <a:extLst>
              <a:ext uri="{FF2B5EF4-FFF2-40B4-BE49-F238E27FC236}">
                <a16:creationId xmlns:a16="http://schemas.microsoft.com/office/drawing/2014/main" id="{C220BF6B-3C79-4ACF-B956-B380F24C50A3}"/>
              </a:ext>
            </a:extLst>
          </p:cNvPr>
          <p:cNvSpPr/>
          <p:nvPr/>
        </p:nvSpPr>
        <p:spPr>
          <a:xfrm>
            <a:off x="4082527" y="5117278"/>
            <a:ext cx="984325" cy="32273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sp>
        <p:nvSpPr>
          <p:cNvPr id="6" name="TextBox 5">
            <a:extLst>
              <a:ext uri="{FF2B5EF4-FFF2-40B4-BE49-F238E27FC236}">
                <a16:creationId xmlns:a16="http://schemas.microsoft.com/office/drawing/2014/main" id="{EC29A903-D3E1-4FB0-A292-CFB81B5367C9}"/>
              </a:ext>
            </a:extLst>
          </p:cNvPr>
          <p:cNvSpPr txBox="1"/>
          <p:nvPr/>
        </p:nvSpPr>
        <p:spPr>
          <a:xfrm>
            <a:off x="5171738" y="5165688"/>
            <a:ext cx="3230657" cy="715581"/>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Why these?</a:t>
            </a:r>
          </a:p>
          <a:p>
            <a:pPr defTabSz="685800" fontAlgn="auto">
              <a:spcBef>
                <a:spcPts val="0"/>
              </a:spcBef>
              <a:spcAft>
                <a:spcPts val="0"/>
              </a:spcAft>
            </a:pPr>
            <a:r>
              <a:rPr lang="en-US" sz="1350" dirty="0">
                <a:solidFill>
                  <a:prstClr val="black"/>
                </a:solidFill>
                <a:latin typeface="Calibri" panose="020F0502020204030204"/>
              </a:rPr>
              <a:t>Easily reproduced accurately by mercury vapor gas-discharge lamp</a:t>
            </a:r>
          </a:p>
        </p:txBody>
      </p:sp>
      <p:sp>
        <p:nvSpPr>
          <p:cNvPr id="8" name="Right Brace 7">
            <a:extLst>
              <a:ext uri="{FF2B5EF4-FFF2-40B4-BE49-F238E27FC236}">
                <a16:creationId xmlns:a16="http://schemas.microsoft.com/office/drawing/2014/main" id="{CA628D05-7336-470C-8C06-9A834F466560}"/>
              </a:ext>
            </a:extLst>
          </p:cNvPr>
          <p:cNvSpPr/>
          <p:nvPr/>
        </p:nvSpPr>
        <p:spPr>
          <a:xfrm>
            <a:off x="4082527" y="4897109"/>
            <a:ext cx="984325" cy="1613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sp>
        <p:nvSpPr>
          <p:cNvPr id="9" name="TextBox 8">
            <a:extLst>
              <a:ext uri="{FF2B5EF4-FFF2-40B4-BE49-F238E27FC236}">
                <a16:creationId xmlns:a16="http://schemas.microsoft.com/office/drawing/2014/main" id="{7A0684DF-E83B-4026-A2EB-D9F49714DBFB}"/>
              </a:ext>
            </a:extLst>
          </p:cNvPr>
          <p:cNvSpPr txBox="1"/>
          <p:nvPr/>
        </p:nvSpPr>
        <p:spPr>
          <a:xfrm>
            <a:off x="5163670" y="4352167"/>
            <a:ext cx="3859307" cy="715581"/>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Why 700nm?</a:t>
            </a:r>
          </a:p>
          <a:p>
            <a:pPr defTabSz="685800" fontAlgn="auto">
              <a:spcBef>
                <a:spcPts val="0"/>
              </a:spcBef>
              <a:spcAft>
                <a:spcPts val="0"/>
              </a:spcAft>
            </a:pPr>
            <a:r>
              <a:rPr lang="en-US" sz="1350" dirty="0">
                <a:solidFill>
                  <a:prstClr val="black"/>
                </a:solidFill>
                <a:latin typeface="Calibri" panose="020F0502020204030204"/>
              </a:rPr>
              <a:t>Eye response is consistent around this wavelength, e.g., robust to display noise in nm output</a:t>
            </a:r>
          </a:p>
        </p:txBody>
      </p:sp>
      <p:pic>
        <p:nvPicPr>
          <p:cNvPr id="10" name="Picture 9" descr="A picture containing electronics&#10;&#10;Description generated with high confidence">
            <a:extLst>
              <a:ext uri="{FF2B5EF4-FFF2-40B4-BE49-F238E27FC236}">
                <a16:creationId xmlns:a16="http://schemas.microsoft.com/office/drawing/2014/main" id="{3B96DC92-F884-4605-BEA5-B036146630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4297" y="4842959"/>
            <a:ext cx="576560" cy="1130057"/>
          </a:xfrm>
          <a:prstGeom prst="rect">
            <a:avLst/>
          </a:prstGeom>
        </p:spPr>
      </p:pic>
    </p:spTree>
    <p:extLst>
      <p:ext uri="{BB962C8B-B14F-4D97-AF65-F5344CB8AC3E}">
        <p14:creationId xmlns:p14="http://schemas.microsoft.com/office/powerpoint/2010/main" val="36455237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796CA-6BF9-48CA-AC4D-62C6ABEF11F1}"/>
              </a:ext>
            </a:extLst>
          </p:cNvPr>
          <p:cNvSpPr>
            <a:spLocks noGrp="1"/>
          </p:cNvSpPr>
          <p:nvPr>
            <p:ph type="title"/>
          </p:nvPr>
        </p:nvSpPr>
        <p:spPr/>
        <p:txBody>
          <a:bodyPr/>
          <a:lstStyle/>
          <a:p>
            <a:r>
              <a:rPr lang="en-US" dirty="0"/>
              <a:t>CIE XYZ (1931)</a:t>
            </a:r>
          </a:p>
        </p:txBody>
      </p:sp>
      <p:sp>
        <p:nvSpPr>
          <p:cNvPr id="3" name="Content Placeholder 2">
            <a:extLst>
              <a:ext uri="{FF2B5EF4-FFF2-40B4-BE49-F238E27FC236}">
                <a16:creationId xmlns:a16="http://schemas.microsoft.com/office/drawing/2014/main" id="{EF42FAB6-85CD-481B-A7FB-C3CAD0F6CBF3}"/>
              </a:ext>
            </a:extLst>
          </p:cNvPr>
          <p:cNvSpPr>
            <a:spLocks noGrp="1"/>
          </p:cNvSpPr>
          <p:nvPr>
            <p:ph idx="1"/>
          </p:nvPr>
        </p:nvSpPr>
        <p:spPr>
          <a:xfrm>
            <a:off x="628650" y="2226469"/>
            <a:ext cx="7886700" cy="3500438"/>
          </a:xfrm>
        </p:spPr>
        <p:txBody>
          <a:bodyPr>
            <a:normAutofit/>
          </a:bodyPr>
          <a:lstStyle/>
          <a:p>
            <a:r>
              <a:rPr lang="en-US" dirty="0"/>
              <a:t>All color sensations that are visible to a human with average eyesight.</a:t>
            </a:r>
          </a:p>
          <a:p>
            <a:pPr lvl="1"/>
            <a:r>
              <a:rPr lang="en-US" dirty="0"/>
              <a:t>Derived from experimentation.</a:t>
            </a:r>
          </a:p>
          <a:p>
            <a:endParaRPr lang="en-US" dirty="0"/>
          </a:p>
          <a:p>
            <a:r>
              <a:rPr lang="en-US" dirty="0"/>
              <a:t>Y is luminance -&gt; brightness</a:t>
            </a:r>
          </a:p>
          <a:p>
            <a:r>
              <a:rPr lang="en-US" dirty="0"/>
              <a:t>X,Z plane contains all possible </a:t>
            </a:r>
            <a:r>
              <a:rPr lang="en-US" dirty="0" err="1"/>
              <a:t>chromaticities</a:t>
            </a:r>
            <a:r>
              <a:rPr lang="en-US" dirty="0"/>
              <a:t> for a given Y luminance.</a:t>
            </a:r>
          </a:p>
          <a:p>
            <a:endParaRPr lang="en-US" dirty="0"/>
          </a:p>
          <a:p>
            <a:pPr marL="0" indent="0">
              <a:buNone/>
            </a:pPr>
            <a:r>
              <a:rPr lang="en-US" dirty="0"/>
              <a:t>Cannot represent how objects look, or paints</a:t>
            </a:r>
          </a:p>
          <a:p>
            <a:pPr marL="0" indent="0">
              <a:buNone/>
            </a:pPr>
            <a:r>
              <a:rPr lang="en-US" dirty="0"/>
              <a:t>	- Purely how the eye will perceive light.</a:t>
            </a:r>
          </a:p>
          <a:p>
            <a:pPr marL="0" indent="0">
              <a:buNone/>
            </a:pPr>
            <a:endParaRPr lang="en-US" dirty="0"/>
          </a:p>
        </p:txBody>
      </p:sp>
      <p:sp>
        <p:nvSpPr>
          <p:cNvPr id="4" name="TextBox 3">
            <a:extLst>
              <a:ext uri="{FF2B5EF4-FFF2-40B4-BE49-F238E27FC236}">
                <a16:creationId xmlns:a16="http://schemas.microsoft.com/office/drawing/2014/main" id="{7FC61D4E-3D9D-46A4-96FA-A77239619AD8}"/>
              </a:ext>
            </a:extLst>
          </p:cNvPr>
          <p:cNvSpPr txBox="1"/>
          <p:nvPr/>
        </p:nvSpPr>
        <p:spPr>
          <a:xfrm>
            <a:off x="-1" y="5726906"/>
            <a:ext cx="24366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panose="020F0502020204030204"/>
              </a:rPr>
              <a:t>[UCL CS APMA 2010; Wikipedia]</a:t>
            </a:r>
          </a:p>
        </p:txBody>
      </p:sp>
    </p:spTree>
    <p:extLst>
      <p:ext uri="{BB962C8B-B14F-4D97-AF65-F5344CB8AC3E}">
        <p14:creationId xmlns:p14="http://schemas.microsoft.com/office/powerpoint/2010/main" val="42563176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BA22-83A5-477C-B40A-B9BAC392648C}"/>
              </a:ext>
            </a:extLst>
          </p:cNvPr>
          <p:cNvSpPr>
            <a:spLocks noGrp="1"/>
          </p:cNvSpPr>
          <p:nvPr>
            <p:ph type="title"/>
          </p:nvPr>
        </p:nvSpPr>
        <p:spPr/>
        <p:txBody>
          <a:bodyPr/>
          <a:lstStyle/>
          <a:p>
            <a:r>
              <a:rPr lang="en-US" dirty="0"/>
              <a:t>Gamut</a:t>
            </a:r>
          </a:p>
        </p:txBody>
      </p:sp>
      <p:sp>
        <p:nvSpPr>
          <p:cNvPr id="3" name="TextBox 2">
            <a:extLst>
              <a:ext uri="{FF2B5EF4-FFF2-40B4-BE49-F238E27FC236}">
                <a16:creationId xmlns:a16="http://schemas.microsoft.com/office/drawing/2014/main" id="{B21FFA28-98B7-4BB1-9080-592DA01CF233}"/>
              </a:ext>
            </a:extLst>
          </p:cNvPr>
          <p:cNvSpPr txBox="1"/>
          <p:nvPr/>
        </p:nvSpPr>
        <p:spPr>
          <a:xfrm>
            <a:off x="709654" y="2288485"/>
            <a:ext cx="3479287" cy="2354491"/>
          </a:xfrm>
          <a:prstGeom prst="rect">
            <a:avLst/>
          </a:prstGeom>
          <a:noFill/>
        </p:spPr>
        <p:txBody>
          <a:bodyPr wrap="square" rtlCol="0">
            <a:spAutoFit/>
          </a:bodyPr>
          <a:lstStyle/>
          <a:p>
            <a:pPr defTabSz="685800" fontAlgn="auto">
              <a:spcBef>
                <a:spcPts val="0"/>
              </a:spcBef>
              <a:spcAft>
                <a:spcPts val="0"/>
              </a:spcAft>
            </a:pPr>
            <a:r>
              <a:rPr lang="en-US" sz="2100" dirty="0">
                <a:solidFill>
                  <a:prstClr val="black"/>
                </a:solidFill>
                <a:latin typeface="Calibri" panose="020F0502020204030204"/>
              </a:rPr>
              <a:t>The range of colors possible given a primary basis. </a:t>
            </a:r>
          </a:p>
          <a:p>
            <a:pPr defTabSz="685800" fontAlgn="auto">
              <a:spcBef>
                <a:spcPts val="0"/>
              </a:spcBef>
              <a:spcAft>
                <a:spcPts val="0"/>
              </a:spcAft>
            </a:pPr>
            <a:endParaRPr lang="en-US" sz="2100" dirty="0">
              <a:solidFill>
                <a:prstClr val="black"/>
              </a:solidFill>
              <a:latin typeface="Calibri" panose="020F0502020204030204"/>
            </a:endParaRPr>
          </a:p>
          <a:p>
            <a:pPr defTabSz="685800" fontAlgn="auto">
              <a:spcBef>
                <a:spcPts val="0"/>
              </a:spcBef>
              <a:spcAft>
                <a:spcPts val="0"/>
              </a:spcAft>
            </a:pPr>
            <a:r>
              <a:rPr lang="en-US" sz="2100" dirty="0">
                <a:solidFill>
                  <a:prstClr val="black"/>
                </a:solidFill>
                <a:latin typeface="Calibri" panose="020F0502020204030204"/>
              </a:rPr>
              <a:t>Here, CIE RGB gamut is embedded as a color triangle within the CIE XYZ gamut of the human eye.</a:t>
            </a:r>
          </a:p>
        </p:txBody>
      </p:sp>
      <p:sp>
        <p:nvSpPr>
          <p:cNvPr id="4" name="TextBox 3">
            <a:extLst>
              <a:ext uri="{FF2B5EF4-FFF2-40B4-BE49-F238E27FC236}">
                <a16:creationId xmlns:a16="http://schemas.microsoft.com/office/drawing/2014/main" id="{13FDCF4A-B700-4C20-BB7F-DD94B593F733}"/>
              </a:ext>
            </a:extLst>
          </p:cNvPr>
          <p:cNvSpPr txBox="1"/>
          <p:nvPr/>
        </p:nvSpPr>
        <p:spPr>
          <a:xfrm>
            <a:off x="1457118" y="4834153"/>
            <a:ext cx="3246885" cy="507831"/>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Where in diagram:</a:t>
            </a:r>
          </a:p>
          <a:p>
            <a:pPr defTabSz="685800" fontAlgn="auto">
              <a:spcBef>
                <a:spcPts val="0"/>
              </a:spcBef>
              <a:spcAft>
                <a:spcPts val="0"/>
              </a:spcAft>
            </a:pPr>
            <a:endParaRPr lang="en-US" sz="1350" dirty="0">
              <a:solidFill>
                <a:prstClr val="black"/>
              </a:solidFill>
              <a:latin typeface="Calibri" panose="020F0502020204030204"/>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0440A28-F07C-4417-962D-79BF2AC9CE03}"/>
                  </a:ext>
                </a:extLst>
              </p:cNvPr>
              <p:cNvSpPr txBox="1"/>
              <p:nvPr/>
            </p:nvSpPr>
            <p:spPr>
              <a:xfrm>
                <a:off x="3080561" y="4919296"/>
                <a:ext cx="1108893" cy="784830"/>
              </a:xfrm>
              <a:prstGeom prst="rect">
                <a:avLst/>
              </a:prstGeom>
              <a:noFill/>
            </p:spPr>
            <p:txBody>
              <a:bodyPr wrap="none" lIns="0" tIns="0" rIns="0" bIns="0" rtlCol="0">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1350" i="1">
                          <a:solidFill>
                            <a:prstClr val="black"/>
                          </a:solidFill>
                          <a:latin typeface="Cambria Math" panose="02040503050406030204" pitchFamily="18" charset="0"/>
                        </a:rPr>
                        <m:t>𝑥</m:t>
                      </m:r>
                      <m:r>
                        <a:rPr lang="en-US" sz="1350" i="1">
                          <a:solidFill>
                            <a:prstClr val="black"/>
                          </a:solidFill>
                          <a:latin typeface="Cambria Math" panose="02040503050406030204" pitchFamily="18" charset="0"/>
                        </a:rPr>
                        <m:t>=</m:t>
                      </m:r>
                      <m:f>
                        <m:fPr>
                          <m:ctrlPr>
                            <a:rPr lang="en-US" sz="1350" i="1">
                              <a:solidFill>
                                <a:prstClr val="black"/>
                              </a:solidFill>
                              <a:latin typeface="Cambria Math" panose="02040503050406030204" pitchFamily="18" charset="0"/>
                            </a:rPr>
                          </m:ctrlPr>
                        </m:fPr>
                        <m:num>
                          <m:r>
                            <a:rPr lang="en-US" sz="1350" i="1">
                              <a:solidFill>
                                <a:prstClr val="black"/>
                              </a:solidFill>
                              <a:latin typeface="Cambria Math" panose="02040503050406030204" pitchFamily="18" charset="0"/>
                            </a:rPr>
                            <m:t>𝑋</m:t>
                          </m:r>
                        </m:num>
                        <m:den>
                          <m:r>
                            <a:rPr lang="en-US" sz="1350" i="1">
                              <a:solidFill>
                                <a:prstClr val="black"/>
                              </a:solidFill>
                              <a:latin typeface="Cambria Math" panose="02040503050406030204" pitchFamily="18" charset="0"/>
                            </a:rPr>
                            <m:t>𝑋</m:t>
                          </m:r>
                          <m:r>
                            <a:rPr lang="en-US" sz="1350" i="1">
                              <a:solidFill>
                                <a:prstClr val="black"/>
                              </a:solidFill>
                              <a:latin typeface="Cambria Math" panose="02040503050406030204" pitchFamily="18" charset="0"/>
                            </a:rPr>
                            <m:t>+</m:t>
                          </m:r>
                          <m:r>
                            <a:rPr lang="en-US" sz="1350" i="1">
                              <a:solidFill>
                                <a:prstClr val="black"/>
                              </a:solidFill>
                              <a:latin typeface="Cambria Math" panose="02040503050406030204" pitchFamily="18" charset="0"/>
                            </a:rPr>
                            <m:t>𝑌</m:t>
                          </m:r>
                          <m:r>
                            <a:rPr lang="en-US" sz="1350" i="1">
                              <a:solidFill>
                                <a:prstClr val="black"/>
                              </a:solidFill>
                              <a:latin typeface="Cambria Math" panose="02040503050406030204" pitchFamily="18" charset="0"/>
                            </a:rPr>
                            <m:t>+</m:t>
                          </m:r>
                          <m:r>
                            <a:rPr lang="en-US" sz="1350" i="1">
                              <a:solidFill>
                                <a:prstClr val="black"/>
                              </a:solidFill>
                              <a:latin typeface="Cambria Math" panose="02040503050406030204" pitchFamily="18" charset="0"/>
                            </a:rPr>
                            <m:t>𝑍</m:t>
                          </m:r>
                        </m:den>
                      </m:f>
                    </m:oMath>
                  </m:oMathPara>
                </a14:m>
                <a:endParaRPr lang="en-US" sz="1350" dirty="0">
                  <a:solidFill>
                    <a:prstClr val="black"/>
                  </a:solidFill>
                  <a:latin typeface="Calibri" panose="020F0502020204030204"/>
                </a:endParaRPr>
              </a:p>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1350" i="1">
                          <a:solidFill>
                            <a:prstClr val="black"/>
                          </a:solidFill>
                          <a:latin typeface="Cambria Math" panose="02040503050406030204" pitchFamily="18" charset="0"/>
                        </a:rPr>
                        <m:t>𝑦</m:t>
                      </m:r>
                      <m:r>
                        <a:rPr lang="en-US" sz="1350" i="1">
                          <a:solidFill>
                            <a:prstClr val="black"/>
                          </a:solidFill>
                          <a:latin typeface="Cambria Math" panose="02040503050406030204" pitchFamily="18" charset="0"/>
                        </a:rPr>
                        <m:t>=</m:t>
                      </m:r>
                      <m:f>
                        <m:fPr>
                          <m:ctrlPr>
                            <a:rPr lang="en-US" sz="1350" i="1">
                              <a:solidFill>
                                <a:prstClr val="black"/>
                              </a:solidFill>
                              <a:latin typeface="Cambria Math" panose="02040503050406030204" pitchFamily="18" charset="0"/>
                            </a:rPr>
                          </m:ctrlPr>
                        </m:fPr>
                        <m:num>
                          <m:r>
                            <a:rPr lang="en-US" sz="1350" i="1">
                              <a:solidFill>
                                <a:prstClr val="black"/>
                              </a:solidFill>
                              <a:latin typeface="Cambria Math" panose="02040503050406030204" pitchFamily="18" charset="0"/>
                            </a:rPr>
                            <m:t>𝑌</m:t>
                          </m:r>
                        </m:num>
                        <m:den>
                          <m:r>
                            <a:rPr lang="en-US" sz="1350" i="1">
                              <a:solidFill>
                                <a:prstClr val="black"/>
                              </a:solidFill>
                              <a:latin typeface="Cambria Math" panose="02040503050406030204" pitchFamily="18" charset="0"/>
                            </a:rPr>
                            <m:t>𝑋</m:t>
                          </m:r>
                          <m:r>
                            <a:rPr lang="en-US" sz="1350" i="1">
                              <a:solidFill>
                                <a:prstClr val="black"/>
                              </a:solidFill>
                              <a:latin typeface="Cambria Math" panose="02040503050406030204" pitchFamily="18" charset="0"/>
                            </a:rPr>
                            <m:t>+</m:t>
                          </m:r>
                          <m:r>
                            <a:rPr lang="en-US" sz="1350" i="1">
                              <a:solidFill>
                                <a:prstClr val="black"/>
                              </a:solidFill>
                              <a:latin typeface="Cambria Math" panose="02040503050406030204" pitchFamily="18" charset="0"/>
                            </a:rPr>
                            <m:t>𝑌</m:t>
                          </m:r>
                          <m:r>
                            <a:rPr lang="en-US" sz="1350" i="1">
                              <a:solidFill>
                                <a:prstClr val="black"/>
                              </a:solidFill>
                              <a:latin typeface="Cambria Math" panose="02040503050406030204" pitchFamily="18" charset="0"/>
                            </a:rPr>
                            <m:t>+</m:t>
                          </m:r>
                          <m:r>
                            <a:rPr lang="en-US" sz="1350" i="1">
                              <a:solidFill>
                                <a:prstClr val="black"/>
                              </a:solidFill>
                              <a:latin typeface="Cambria Math" panose="02040503050406030204" pitchFamily="18" charset="0"/>
                            </a:rPr>
                            <m:t>𝑍</m:t>
                          </m:r>
                        </m:den>
                      </m:f>
                    </m:oMath>
                  </m:oMathPara>
                </a14:m>
                <a:endParaRPr lang="en-US" sz="1350" dirty="0">
                  <a:solidFill>
                    <a:prstClr val="black"/>
                  </a:solidFill>
                  <a:latin typeface="Calibri" panose="020F0502020204030204"/>
                </a:endParaRPr>
              </a:p>
            </p:txBody>
          </p:sp>
        </mc:Choice>
        <mc:Fallback xmlns="">
          <p:sp>
            <p:nvSpPr>
              <p:cNvPr id="5" name="TextBox 4">
                <a:extLst>
                  <a:ext uri="{FF2B5EF4-FFF2-40B4-BE49-F238E27FC236}">
                    <a16:creationId xmlns:a16="http://schemas.microsoft.com/office/drawing/2014/main" id="{90440A28-F07C-4417-962D-79BF2AC9CE03}"/>
                  </a:ext>
                </a:extLst>
              </p:cNvPr>
              <p:cNvSpPr txBox="1">
                <a:spLocks noRot="1" noChangeAspect="1" noMove="1" noResize="1" noEditPoints="1" noAdjustHandles="1" noChangeArrowheads="1" noChangeShapeType="1" noTextEdit="1"/>
              </p:cNvSpPr>
              <p:nvPr/>
            </p:nvSpPr>
            <p:spPr>
              <a:xfrm>
                <a:off x="3080561" y="4919296"/>
                <a:ext cx="1108893" cy="784830"/>
              </a:xfrm>
              <a:prstGeom prst="rect">
                <a:avLst/>
              </a:prstGeom>
              <a:blipFill>
                <a:blip r:embed="rId3"/>
                <a:stretch>
                  <a:fillRect l="-3297" t="-775" r="-2747" b="-6202"/>
                </a:stretch>
              </a:blipFill>
            </p:spPr>
            <p:txBody>
              <a:bodyPr/>
              <a:lstStyle/>
              <a:p>
                <a:r>
                  <a:rPr lang="en-US">
                    <a:noFill/>
                  </a:rPr>
                  <a:t> </a:t>
                </a:r>
              </a:p>
            </p:txBody>
          </p:sp>
        </mc:Fallback>
      </mc:AlternateContent>
      <p:pic>
        <p:nvPicPr>
          <p:cNvPr id="7" name="Picture 6" descr="A screen shot of a computer&#10;&#10;Description generated with high confidence">
            <a:extLst>
              <a:ext uri="{FF2B5EF4-FFF2-40B4-BE49-F238E27FC236}">
                <a16:creationId xmlns:a16="http://schemas.microsoft.com/office/drawing/2014/main" id="{B090A6A9-80FB-4CAD-A68A-7E473747E5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5870" y="970164"/>
            <a:ext cx="4734107" cy="5030586"/>
          </a:xfrm>
          <a:prstGeom prst="rect">
            <a:avLst/>
          </a:prstGeom>
        </p:spPr>
      </p:pic>
      <p:sp>
        <p:nvSpPr>
          <p:cNvPr id="9" name="TextBox 8">
            <a:extLst>
              <a:ext uri="{FF2B5EF4-FFF2-40B4-BE49-F238E27FC236}">
                <a16:creationId xmlns:a16="http://schemas.microsoft.com/office/drawing/2014/main" id="{45D110A9-C819-4080-B4AC-1BD00D49DE5D}"/>
              </a:ext>
            </a:extLst>
          </p:cNvPr>
          <p:cNvSpPr txBox="1"/>
          <p:nvPr/>
        </p:nvSpPr>
        <p:spPr>
          <a:xfrm>
            <a:off x="-1" y="5726906"/>
            <a:ext cx="24366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panose="020F0502020204030204"/>
              </a:rPr>
              <a:t>[UCL CS APMA 2010; Wikipedia]</a:t>
            </a:r>
          </a:p>
        </p:txBody>
      </p:sp>
    </p:spTree>
    <p:extLst>
      <p:ext uri="{BB962C8B-B14F-4D97-AF65-F5344CB8AC3E}">
        <p14:creationId xmlns:p14="http://schemas.microsoft.com/office/powerpoint/2010/main" val="22214147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BC2BC-D272-4967-923E-0F64C47D431E}"/>
              </a:ext>
            </a:extLst>
          </p:cNvPr>
          <p:cNvSpPr>
            <a:spLocks noGrp="1"/>
          </p:cNvSpPr>
          <p:nvPr>
            <p:ph type="title"/>
          </p:nvPr>
        </p:nvSpPr>
        <p:spPr/>
        <p:txBody>
          <a:bodyPr/>
          <a:lstStyle/>
          <a:p>
            <a:r>
              <a:rPr lang="en-US" dirty="0"/>
              <a:t>Another example</a:t>
            </a:r>
          </a:p>
        </p:txBody>
      </p:sp>
      <p:pic>
        <p:nvPicPr>
          <p:cNvPr id="4" name="Picture 3" descr="A close up of a logo&#10;&#10;Description generated with high confidence">
            <a:extLst>
              <a:ext uri="{FF2B5EF4-FFF2-40B4-BE49-F238E27FC236}">
                <a16:creationId xmlns:a16="http://schemas.microsoft.com/office/drawing/2014/main" id="{0B3BA08A-A699-464B-976C-27AF57DC4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948" y="857250"/>
            <a:ext cx="4654052" cy="5143500"/>
          </a:xfrm>
          <a:prstGeom prst="rect">
            <a:avLst/>
          </a:prstGeom>
        </p:spPr>
      </p:pic>
      <p:sp>
        <p:nvSpPr>
          <p:cNvPr id="5" name="TextBox 4">
            <a:extLst>
              <a:ext uri="{FF2B5EF4-FFF2-40B4-BE49-F238E27FC236}">
                <a16:creationId xmlns:a16="http://schemas.microsoft.com/office/drawing/2014/main" id="{EF445A8D-2C46-4756-84E8-C190EA3E8C2E}"/>
              </a:ext>
            </a:extLst>
          </p:cNvPr>
          <p:cNvSpPr txBox="1"/>
          <p:nvPr/>
        </p:nvSpPr>
        <p:spPr>
          <a:xfrm>
            <a:off x="709654" y="2288485"/>
            <a:ext cx="3479287" cy="2354491"/>
          </a:xfrm>
          <a:prstGeom prst="rect">
            <a:avLst/>
          </a:prstGeom>
          <a:noFill/>
        </p:spPr>
        <p:txBody>
          <a:bodyPr wrap="square" rtlCol="0">
            <a:spAutoFit/>
          </a:bodyPr>
          <a:lstStyle/>
          <a:p>
            <a:pPr defTabSz="685800" fontAlgn="auto">
              <a:spcBef>
                <a:spcPts val="0"/>
              </a:spcBef>
              <a:spcAft>
                <a:spcPts val="0"/>
              </a:spcAft>
            </a:pPr>
            <a:r>
              <a:rPr lang="en-US" sz="2100" dirty="0">
                <a:solidFill>
                  <a:prstClr val="black"/>
                </a:solidFill>
                <a:latin typeface="Calibri" panose="020F0502020204030204"/>
              </a:rPr>
              <a:t>The gamut of sRGB.</a:t>
            </a:r>
          </a:p>
          <a:p>
            <a:pPr defTabSz="685800" fontAlgn="auto">
              <a:spcBef>
                <a:spcPts val="0"/>
              </a:spcBef>
              <a:spcAft>
                <a:spcPts val="0"/>
              </a:spcAft>
            </a:pPr>
            <a:r>
              <a:rPr lang="en-US" sz="2100" dirty="0">
                <a:solidFill>
                  <a:prstClr val="black"/>
                </a:solidFill>
                <a:latin typeface="Calibri" panose="020F0502020204030204"/>
              </a:rPr>
              <a:t>    - Common standard for images if no profile is known.</a:t>
            </a:r>
          </a:p>
          <a:p>
            <a:pPr defTabSz="685800" fontAlgn="auto">
              <a:spcBef>
                <a:spcPts val="0"/>
              </a:spcBef>
              <a:spcAft>
                <a:spcPts val="0"/>
              </a:spcAft>
            </a:pPr>
            <a:endParaRPr lang="en-US" sz="2100" dirty="0">
              <a:solidFill>
                <a:prstClr val="black"/>
              </a:solidFill>
              <a:latin typeface="Calibri" panose="020F0502020204030204"/>
            </a:endParaRPr>
          </a:p>
          <a:p>
            <a:pPr defTabSz="685800" fontAlgn="auto">
              <a:spcBef>
                <a:spcPts val="0"/>
              </a:spcBef>
              <a:spcAft>
                <a:spcPts val="0"/>
              </a:spcAft>
            </a:pPr>
            <a:r>
              <a:rPr lang="en-US" sz="2100" dirty="0">
                <a:solidFill>
                  <a:prstClr val="black"/>
                </a:solidFill>
                <a:latin typeface="Calibri" panose="020F0502020204030204"/>
              </a:rPr>
              <a:t>Around the outer curve are the light wavelengths in nanometers – 380 to 700 nm.</a:t>
            </a:r>
          </a:p>
        </p:txBody>
      </p:sp>
      <p:sp>
        <p:nvSpPr>
          <p:cNvPr id="6" name="TextBox 5">
            <a:extLst>
              <a:ext uri="{FF2B5EF4-FFF2-40B4-BE49-F238E27FC236}">
                <a16:creationId xmlns:a16="http://schemas.microsoft.com/office/drawing/2014/main" id="{E6B0DC16-A5B2-487D-B24C-EEF2149B780E}"/>
              </a:ext>
            </a:extLst>
          </p:cNvPr>
          <p:cNvSpPr txBox="1"/>
          <p:nvPr/>
        </p:nvSpPr>
        <p:spPr>
          <a:xfrm>
            <a:off x="-1" y="5726906"/>
            <a:ext cx="24366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panose="020F0502020204030204"/>
              </a:rPr>
              <a:t>[UCL CS APMA 2010; Wikipedia]</a:t>
            </a:r>
          </a:p>
        </p:txBody>
      </p:sp>
    </p:spTree>
    <p:extLst>
      <p:ext uri="{BB962C8B-B14F-4D97-AF65-F5344CB8AC3E}">
        <p14:creationId xmlns:p14="http://schemas.microsoft.com/office/powerpoint/2010/main" val="2214479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24F7-C6D7-417F-8FD6-1A2EC6093961}"/>
              </a:ext>
            </a:extLst>
          </p:cNvPr>
          <p:cNvSpPr>
            <a:spLocks noGrp="1"/>
          </p:cNvSpPr>
          <p:nvPr>
            <p:ph type="title"/>
          </p:nvPr>
        </p:nvSpPr>
        <p:spPr/>
        <p:txBody>
          <a:bodyPr/>
          <a:lstStyle/>
          <a:p>
            <a:r>
              <a:rPr lang="en-US" dirty="0"/>
              <a:t>But this CIE RGB basis has some problems…</a:t>
            </a:r>
          </a:p>
        </p:txBody>
      </p:sp>
      <p:pic>
        <p:nvPicPr>
          <p:cNvPr id="4" name="Picture 3">
            <a:extLst>
              <a:ext uri="{FF2B5EF4-FFF2-40B4-BE49-F238E27FC236}">
                <a16:creationId xmlns:a16="http://schemas.microsoft.com/office/drawing/2014/main" id="{135B6B2D-0246-406B-8E47-52207678E4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6924" y="2380372"/>
            <a:ext cx="5278760" cy="3346535"/>
          </a:xfrm>
          <a:prstGeom prst="rect">
            <a:avLst/>
          </a:prstGeom>
        </p:spPr>
      </p:pic>
      <p:sp>
        <p:nvSpPr>
          <p:cNvPr id="5" name="TextBox 4">
            <a:extLst>
              <a:ext uri="{FF2B5EF4-FFF2-40B4-BE49-F238E27FC236}">
                <a16:creationId xmlns:a16="http://schemas.microsoft.com/office/drawing/2014/main" id="{53E84C7F-61CF-4EB7-928B-D050DB072D21}"/>
              </a:ext>
            </a:extLst>
          </p:cNvPr>
          <p:cNvSpPr txBox="1"/>
          <p:nvPr/>
        </p:nvSpPr>
        <p:spPr>
          <a:xfrm>
            <a:off x="628650" y="2177266"/>
            <a:ext cx="2817935" cy="1246495"/>
          </a:xfrm>
          <a:prstGeom prst="rect">
            <a:avLst/>
          </a:prstGeom>
          <a:noFill/>
        </p:spPr>
        <p:txBody>
          <a:bodyPr wrap="square" rtlCol="0">
            <a:spAutoFit/>
          </a:bodyPr>
          <a:lstStyle/>
          <a:p>
            <a:pPr defTabSz="685800" fontAlgn="auto">
              <a:spcBef>
                <a:spcPts val="0"/>
              </a:spcBef>
              <a:spcAft>
                <a:spcPts val="0"/>
              </a:spcAft>
            </a:pPr>
            <a:r>
              <a:rPr lang="en-US" sz="1500" dirty="0">
                <a:solidFill>
                  <a:prstClr val="black"/>
                </a:solidFill>
                <a:latin typeface="Calibri" panose="020F0502020204030204"/>
              </a:rPr>
              <a:t>The color matching functions are the amounts of primaries needed to match the monochromatic test color at the wavelength shown on the horizontal scale.</a:t>
            </a:r>
          </a:p>
        </p:txBody>
      </p:sp>
      <p:sp>
        <p:nvSpPr>
          <p:cNvPr id="6" name="TextBox 5">
            <a:extLst>
              <a:ext uri="{FF2B5EF4-FFF2-40B4-BE49-F238E27FC236}">
                <a16:creationId xmlns:a16="http://schemas.microsoft.com/office/drawing/2014/main" id="{848D4C3A-BBEB-4B0D-9446-A9C8108D6878}"/>
              </a:ext>
            </a:extLst>
          </p:cNvPr>
          <p:cNvSpPr txBox="1"/>
          <p:nvPr/>
        </p:nvSpPr>
        <p:spPr>
          <a:xfrm>
            <a:off x="4681904" y="2084443"/>
            <a:ext cx="3481754"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The CIE 1931 RGB color matching functions.</a:t>
            </a:r>
          </a:p>
        </p:txBody>
      </p:sp>
      <p:sp>
        <p:nvSpPr>
          <p:cNvPr id="7" name="TextBox 6">
            <a:extLst>
              <a:ext uri="{FF2B5EF4-FFF2-40B4-BE49-F238E27FC236}">
                <a16:creationId xmlns:a16="http://schemas.microsoft.com/office/drawing/2014/main" id="{166E2535-58F3-43A1-BEB4-E141C22AD857}"/>
              </a:ext>
            </a:extLst>
          </p:cNvPr>
          <p:cNvSpPr txBox="1"/>
          <p:nvPr/>
        </p:nvSpPr>
        <p:spPr>
          <a:xfrm>
            <a:off x="628650" y="3548864"/>
            <a:ext cx="2703635" cy="2400657"/>
          </a:xfrm>
          <a:prstGeom prst="rect">
            <a:avLst/>
          </a:prstGeom>
          <a:noFill/>
        </p:spPr>
        <p:txBody>
          <a:bodyPr wrap="square" rtlCol="0">
            <a:spAutoFit/>
          </a:bodyPr>
          <a:lstStyle/>
          <a:p>
            <a:pPr defTabSz="685800" fontAlgn="auto">
              <a:spcBef>
                <a:spcPts val="0"/>
              </a:spcBef>
              <a:spcAft>
                <a:spcPts val="0"/>
              </a:spcAft>
            </a:pPr>
            <a:r>
              <a:rPr lang="en-US" sz="1500" dirty="0">
                <a:solidFill>
                  <a:prstClr val="black"/>
                </a:solidFill>
                <a:latin typeface="Calibri" panose="020F0502020204030204"/>
              </a:rPr>
              <a:t>NOTE – we need _negative_ amounts of red! This means that it is impossible to display certain perceptual colors using CIE RGB emissive displays, hence why the gamut cannot show all colors.</a:t>
            </a:r>
          </a:p>
          <a:p>
            <a:pPr defTabSz="685800" fontAlgn="auto">
              <a:spcBef>
                <a:spcPts val="0"/>
              </a:spcBef>
              <a:spcAft>
                <a:spcPts val="0"/>
              </a:spcAft>
            </a:pPr>
            <a:endParaRPr lang="en-US" sz="1500" dirty="0">
              <a:solidFill>
                <a:prstClr val="black"/>
              </a:solidFill>
              <a:latin typeface="Calibri" panose="020F0502020204030204"/>
            </a:endParaRPr>
          </a:p>
          <a:p>
            <a:pPr defTabSz="685800" fontAlgn="auto">
              <a:spcBef>
                <a:spcPts val="0"/>
              </a:spcBef>
              <a:spcAft>
                <a:spcPts val="0"/>
              </a:spcAft>
            </a:pPr>
            <a:r>
              <a:rPr lang="en-US" sz="1500" dirty="0">
                <a:solidFill>
                  <a:prstClr val="black"/>
                </a:solidFill>
                <a:latin typeface="Calibri" panose="020F0502020204030204"/>
              </a:rPr>
              <a:t>What does this say about human perception?</a:t>
            </a:r>
          </a:p>
        </p:txBody>
      </p:sp>
      <p:sp>
        <p:nvSpPr>
          <p:cNvPr id="8" name="TextBox 7">
            <a:extLst>
              <a:ext uri="{FF2B5EF4-FFF2-40B4-BE49-F238E27FC236}">
                <a16:creationId xmlns:a16="http://schemas.microsoft.com/office/drawing/2014/main" id="{3FF98575-28C4-4CDB-84EF-2A2840F665F0}"/>
              </a:ext>
            </a:extLst>
          </p:cNvPr>
          <p:cNvSpPr txBox="1"/>
          <p:nvPr/>
        </p:nvSpPr>
        <p:spPr>
          <a:xfrm>
            <a:off x="-1" y="5726906"/>
            <a:ext cx="24366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panose="020F0502020204030204"/>
              </a:rPr>
              <a:t>[UCL CS APMA 2010; Wikipedia]</a:t>
            </a:r>
          </a:p>
        </p:txBody>
      </p:sp>
    </p:spTree>
    <p:extLst>
      <p:ext uri="{BB962C8B-B14F-4D97-AF65-F5344CB8AC3E}">
        <p14:creationId xmlns:p14="http://schemas.microsoft.com/office/powerpoint/2010/main" val="6550406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color a vector space?</a:t>
            </a:r>
            <a:br>
              <a:rPr lang="en-US" dirty="0"/>
            </a:br>
            <a:r>
              <a:rPr lang="en-US" dirty="0"/>
              <a:t>Think-Pair-Share</a:t>
            </a:r>
          </a:p>
        </p:txBody>
      </p:sp>
      <p:sp>
        <p:nvSpPr>
          <p:cNvPr id="3" name="Text Placeholder 2"/>
          <p:cNvSpPr>
            <a:spLocks noGrp="1"/>
          </p:cNvSpPr>
          <p:nvPr>
            <p:ph type="body" idx="1"/>
          </p:nvPr>
        </p:nvSpPr>
        <p:spPr/>
        <p:txBody>
          <a:bodyPr/>
          <a:lstStyle/>
          <a:p>
            <a:r>
              <a:rPr lang="en-US" dirty="0">
                <a:solidFill>
                  <a:schemeClr val="tx1">
                    <a:lumMod val="50000"/>
                    <a:lumOff val="50000"/>
                  </a:schemeClr>
                </a:solidFill>
              </a:rPr>
              <a:t>Got it.   </a:t>
            </a:r>
            <a:r>
              <a:rPr lang="en-US" altLang="en-US" dirty="0">
                <a:solidFill>
                  <a:schemeClr val="tx1">
                    <a:lumMod val="50000"/>
                    <a:lumOff val="50000"/>
                  </a:schemeClr>
                </a:solidFill>
              </a:rPr>
              <a:t>C = r*R + g*G + b*B</a:t>
            </a:r>
          </a:p>
        </p:txBody>
      </p:sp>
    </p:spTree>
    <p:extLst>
      <p:ext uri="{BB962C8B-B14F-4D97-AF65-F5344CB8AC3E}">
        <p14:creationId xmlns:p14="http://schemas.microsoft.com/office/powerpoint/2010/main" val="25150796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a:t>Color spaces: HSV</a:t>
            </a:r>
          </a:p>
        </p:txBody>
      </p:sp>
      <p:pic>
        <p:nvPicPr>
          <p:cNvPr id="8909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49530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TextBox 3"/>
          <p:cNvSpPr txBox="1">
            <a:spLocks noChangeArrowheads="1"/>
          </p:cNvSpPr>
          <p:nvPr/>
        </p:nvSpPr>
        <p:spPr bwMode="auto">
          <a:xfrm>
            <a:off x="1143000" y="1143000"/>
            <a:ext cx="3363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solidFill>
                  <a:prstClr val="black"/>
                </a:solidFill>
              </a:rPr>
              <a:t>Intuitive color space</a:t>
            </a:r>
          </a:p>
        </p:txBody>
      </p:sp>
    </p:spTree>
    <p:extLst>
      <p:ext uri="{BB962C8B-B14F-4D97-AF65-F5344CB8AC3E}">
        <p14:creationId xmlns:p14="http://schemas.microsoft.com/office/powerpoint/2010/main" val="17769315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477000"/>
          </a:xfrm>
        </p:spPr>
        <p:txBody>
          <a:bodyPr>
            <a:normAutofit/>
          </a:bodyPr>
          <a:lstStyle/>
          <a:p>
            <a:pPr>
              <a:defRPr/>
            </a:pPr>
            <a:br>
              <a:rPr lang="en-US" dirty="0"/>
            </a:br>
            <a:r>
              <a:rPr lang="en-US" dirty="0"/>
              <a:t>If you had to choose, would you rather go without:</a:t>
            </a:r>
            <a:br>
              <a:rPr lang="en-US" dirty="0"/>
            </a:br>
            <a:r>
              <a:rPr lang="en-US" dirty="0"/>
              <a:t>- intensity (‘value’), or</a:t>
            </a:r>
            <a:br>
              <a:rPr lang="en-US" dirty="0"/>
            </a:br>
            <a:r>
              <a:rPr lang="en-US" dirty="0"/>
              <a:t>- hue + saturation (‘</a:t>
            </a:r>
            <a:r>
              <a:rPr lang="en-US" dirty="0" err="1"/>
              <a:t>chroma</a:t>
            </a:r>
            <a:r>
              <a:rPr lang="en-US" dirty="0"/>
              <a:t>’)?</a:t>
            </a:r>
            <a:br>
              <a:rPr lang="en-US" dirty="0"/>
            </a:br>
            <a:br>
              <a:rPr lang="en-US" dirty="0"/>
            </a:br>
            <a:r>
              <a:rPr lang="en-US" dirty="0"/>
              <a:t>Think-Pair-Share</a:t>
            </a:r>
          </a:p>
        </p:txBody>
      </p:sp>
      <p:sp>
        <p:nvSpPr>
          <p:cNvPr id="3" name="Rectangle 2"/>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1217759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CB6B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381000" y="2971800"/>
            <a:ext cx="8229600" cy="914400"/>
          </a:xfrm>
        </p:spPr>
        <p:txBody>
          <a:bodyPr>
            <a:normAutofit fontScale="90000"/>
          </a:bodyPr>
          <a:lstStyle/>
          <a:p>
            <a:pPr>
              <a:defRPr/>
            </a:pPr>
            <a:r>
              <a:rPr lang="en-US" dirty="0">
                <a:solidFill>
                  <a:srgbClr val="FF4A7E"/>
                </a:solidFill>
              </a:rPr>
              <a:t>If you had to choose, would you rather go without </a:t>
            </a:r>
            <a:r>
              <a:rPr lang="en-US" dirty="0">
                <a:solidFill>
                  <a:srgbClr val="32000C"/>
                </a:solidFill>
              </a:rPr>
              <a:t>luminance</a:t>
            </a:r>
            <a:r>
              <a:rPr lang="en-US" dirty="0">
                <a:solidFill>
                  <a:srgbClr val="FF4A7E"/>
                </a:solidFill>
              </a:rPr>
              <a:t> or chrominance?</a:t>
            </a:r>
          </a:p>
        </p:txBody>
      </p:sp>
    </p:spTree>
    <p:extLst>
      <p:ext uri="{BB962C8B-B14F-4D97-AF65-F5344CB8AC3E}">
        <p14:creationId xmlns:p14="http://schemas.microsoft.com/office/powerpoint/2010/main" val="13294037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altLang="en-US"/>
              <a:t>Most information in intensity</a:t>
            </a:r>
          </a:p>
        </p:txBody>
      </p:sp>
      <p:pic>
        <p:nvPicPr>
          <p:cNvPr id="94211" name="Picture 2" descr="C:\Documents and Settings\Derek Hoiem\My Documents\Classes\Spring09 - Visual Scene Understanding\material\figs\neighborhood6_a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00200"/>
            <a:ext cx="60182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4"/>
          <p:cNvSpPr txBox="1">
            <a:spLocks noChangeArrowheads="1"/>
          </p:cNvSpPr>
          <p:nvPr/>
        </p:nvSpPr>
        <p:spPr bwMode="auto">
          <a:xfrm>
            <a:off x="2743200" y="5938837"/>
            <a:ext cx="5267325" cy="461963"/>
          </a:xfrm>
          <a:prstGeom prst="rect">
            <a:avLst/>
          </a:prstGeom>
          <a:noFill/>
          <a:ln w="9525">
            <a:noFill/>
            <a:miter lim="800000"/>
            <a:headEnd/>
            <a:tailEnd/>
          </a:ln>
        </p:spPr>
        <p:txBody>
          <a:bodyPr wrap="none">
            <a:spAutoFit/>
          </a:bodyPr>
          <a:lstStyle/>
          <a:p>
            <a:pPr>
              <a:defRPr/>
            </a:pPr>
            <a:r>
              <a:rPr lang="en-US" dirty="0">
                <a:solidFill>
                  <a:prstClr val="black"/>
                </a:solidFill>
              </a:rPr>
              <a:t>Only color shown – constant intensity</a:t>
            </a:r>
          </a:p>
        </p:txBody>
      </p:sp>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8124310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a:t>Most information in intensity</a:t>
            </a:r>
          </a:p>
        </p:txBody>
      </p:sp>
      <p:sp>
        <p:nvSpPr>
          <p:cNvPr id="30723" name="TextBox 4"/>
          <p:cNvSpPr txBox="1">
            <a:spLocks noChangeArrowheads="1"/>
          </p:cNvSpPr>
          <p:nvPr/>
        </p:nvSpPr>
        <p:spPr bwMode="auto">
          <a:xfrm>
            <a:off x="2590800" y="5938837"/>
            <a:ext cx="5267325" cy="461963"/>
          </a:xfrm>
          <a:prstGeom prst="rect">
            <a:avLst/>
          </a:prstGeom>
          <a:noFill/>
          <a:ln w="9525">
            <a:noFill/>
            <a:miter lim="800000"/>
            <a:headEnd/>
            <a:tailEnd/>
          </a:ln>
        </p:spPr>
        <p:txBody>
          <a:bodyPr wrap="none">
            <a:spAutoFit/>
          </a:bodyPr>
          <a:lstStyle/>
          <a:p>
            <a:pPr>
              <a:defRPr/>
            </a:pPr>
            <a:r>
              <a:rPr lang="en-US">
                <a:solidFill>
                  <a:prstClr val="black"/>
                </a:solidFill>
              </a:rPr>
              <a:t>Only intensity shown – constant color</a:t>
            </a:r>
          </a:p>
        </p:txBody>
      </p:sp>
      <p:pic>
        <p:nvPicPr>
          <p:cNvPr id="95236" name="Picture 2" descr="C:\Documents and Settings\Derek Hoiem\My Documents\Classes\Spring09 - Visual Scene Understanding\material\figs\neighborhood6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00200"/>
            <a:ext cx="6019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30912797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r>
              <a:rPr lang="en-US" altLang="en-US"/>
              <a:t>Most information in intensity</a:t>
            </a:r>
          </a:p>
        </p:txBody>
      </p:sp>
      <p:sp>
        <p:nvSpPr>
          <p:cNvPr id="31747" name="TextBox 4"/>
          <p:cNvSpPr txBox="1">
            <a:spLocks noChangeArrowheads="1"/>
          </p:cNvSpPr>
          <p:nvPr/>
        </p:nvSpPr>
        <p:spPr bwMode="auto">
          <a:xfrm>
            <a:off x="3886200" y="5867400"/>
            <a:ext cx="1809750" cy="369332"/>
          </a:xfrm>
          <a:prstGeom prst="rect">
            <a:avLst/>
          </a:prstGeom>
          <a:noFill/>
          <a:ln w="9525">
            <a:noFill/>
            <a:miter lim="800000"/>
            <a:headEnd/>
            <a:tailEnd/>
          </a:ln>
        </p:spPr>
        <p:txBody>
          <a:bodyPr wrap="square">
            <a:spAutoFit/>
          </a:bodyPr>
          <a:lstStyle/>
          <a:p>
            <a:pPr>
              <a:defRPr/>
            </a:pPr>
            <a:r>
              <a:rPr lang="en-US" dirty="0">
                <a:solidFill>
                  <a:prstClr val="black"/>
                </a:solidFill>
              </a:rPr>
              <a:t>Original image</a:t>
            </a:r>
          </a:p>
        </p:txBody>
      </p:sp>
      <p:pic>
        <p:nvPicPr>
          <p:cNvPr id="96260" name="Picture 2" descr="C:\Documents and Settings\Derek Hoiem\My Documents\Classes\Spring09 - Visual Scene Understanding\material\figs\nieghborhood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00200"/>
            <a:ext cx="6019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1528239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a:t>Color spaces: HSV</a:t>
            </a:r>
          </a:p>
        </p:txBody>
      </p:sp>
      <p:pic>
        <p:nvPicPr>
          <p:cNvPr id="8909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49530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TextBox 3"/>
          <p:cNvSpPr txBox="1">
            <a:spLocks noChangeArrowheads="1"/>
          </p:cNvSpPr>
          <p:nvPr/>
        </p:nvSpPr>
        <p:spPr bwMode="auto">
          <a:xfrm>
            <a:off x="1143000" y="1143000"/>
            <a:ext cx="3363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solidFill>
                  <a:prstClr val="black"/>
                </a:solidFill>
              </a:rPr>
              <a:t>Intuitive color space</a:t>
            </a:r>
          </a:p>
        </p:txBody>
      </p:sp>
      <p:pic>
        <p:nvPicPr>
          <p:cNvPr id="89093" name="Picture 2" descr="C:\Users\Hoiem\Documents\Classes\Spring11 - Computer Vision\figs\color spaces\neighborhood6_hsv_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991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Picture 3" descr="C:\Users\Hoiem\Documents\Classes\Spring11 - Computer Vision\figs\color spaces\neighborhood6_hsv_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1562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5" name="Picture 4" descr="C:\Users\Hoiem\Documents\Classes\Spring11 - Computer Vision\figs\color spaces\neighborhood6_hsv_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2600" y="32385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6"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7" name="TextBox 8"/>
          <p:cNvSpPr txBox="1">
            <a:spLocks noChangeArrowheads="1"/>
          </p:cNvSpPr>
          <p:nvPr/>
        </p:nvSpPr>
        <p:spPr bwMode="auto">
          <a:xfrm>
            <a:off x="7907338" y="2057400"/>
            <a:ext cx="82550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H</a:t>
            </a:r>
          </a:p>
          <a:p>
            <a:pPr>
              <a:spcBef>
                <a:spcPct val="0"/>
              </a:spcBef>
            </a:pPr>
            <a:r>
              <a:rPr lang="en-US" altLang="en-US" sz="1100">
                <a:solidFill>
                  <a:prstClr val="black"/>
                </a:solidFill>
              </a:rPr>
              <a:t>(S=1,V=1)</a:t>
            </a:r>
          </a:p>
        </p:txBody>
      </p:sp>
      <p:sp>
        <p:nvSpPr>
          <p:cNvPr id="89098" name="TextBox 9"/>
          <p:cNvSpPr txBox="1">
            <a:spLocks noChangeArrowheads="1"/>
          </p:cNvSpPr>
          <p:nvPr/>
        </p:nvSpPr>
        <p:spPr bwMode="auto">
          <a:xfrm>
            <a:off x="7948613" y="3733800"/>
            <a:ext cx="8334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S</a:t>
            </a:r>
          </a:p>
          <a:p>
            <a:pPr>
              <a:spcBef>
                <a:spcPct val="0"/>
              </a:spcBef>
            </a:pPr>
            <a:r>
              <a:rPr lang="en-US" altLang="en-US" sz="1100">
                <a:solidFill>
                  <a:prstClr val="black"/>
                </a:solidFill>
              </a:rPr>
              <a:t>(H=1,V=1)</a:t>
            </a:r>
          </a:p>
        </p:txBody>
      </p:sp>
      <p:sp>
        <p:nvSpPr>
          <p:cNvPr id="89099" name="TextBox 10"/>
          <p:cNvSpPr txBox="1">
            <a:spLocks noChangeArrowheads="1"/>
          </p:cNvSpPr>
          <p:nvPr/>
        </p:nvSpPr>
        <p:spPr bwMode="auto">
          <a:xfrm>
            <a:off x="7924800" y="5562600"/>
            <a:ext cx="83343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V</a:t>
            </a:r>
          </a:p>
          <a:p>
            <a:pPr>
              <a:spcBef>
                <a:spcPct val="0"/>
              </a:spcBef>
            </a:pPr>
            <a:r>
              <a:rPr lang="en-US" altLang="en-US" sz="1100">
                <a:solidFill>
                  <a:prstClr val="black"/>
                </a:solidFill>
              </a:rPr>
              <a:t>(H=1,S=0)</a:t>
            </a:r>
          </a:p>
        </p:txBody>
      </p:sp>
      <p:sp>
        <p:nvSpPr>
          <p:cNvPr id="12" name="Rectangle 11"/>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38161788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a:t>Color spaces: YCbCr</a:t>
            </a:r>
          </a:p>
        </p:txBody>
      </p:sp>
      <p:pic>
        <p:nvPicPr>
          <p:cNvPr id="90115" name="Picture 3" descr="C:\Users\Hoiem\Documents\Classes\Spring11 - Computer Vision\figs\color spaces\neighborhood6_ycbcr_c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1623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4" descr="C:\Users\Hoiem\Documents\Classes\Spring11 - Computer Vision\figs\color spaces\neighborhood6_ycbcr_c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48387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5" descr="C:\Users\Hoiem\Documents\Classes\Spring11 - Computer Vision\figs\color spaces\neighborhood6_ycbcr_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4859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Box 7"/>
          <p:cNvSpPr txBox="1">
            <a:spLocks noChangeArrowheads="1"/>
          </p:cNvSpPr>
          <p:nvPr/>
        </p:nvSpPr>
        <p:spPr bwMode="auto">
          <a:xfrm>
            <a:off x="7907338" y="2057400"/>
            <a:ext cx="12017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Y</a:t>
            </a:r>
          </a:p>
          <a:p>
            <a:pPr>
              <a:spcBef>
                <a:spcPct val="0"/>
              </a:spcBef>
            </a:pPr>
            <a:r>
              <a:rPr lang="en-US" altLang="en-US" sz="1100">
                <a:solidFill>
                  <a:prstClr val="black"/>
                </a:solidFill>
              </a:rPr>
              <a:t>(Cb=0.5,Cr=0.5)</a:t>
            </a:r>
          </a:p>
        </p:txBody>
      </p:sp>
      <p:sp>
        <p:nvSpPr>
          <p:cNvPr id="90119" name="TextBox 8"/>
          <p:cNvSpPr txBox="1">
            <a:spLocks noChangeArrowheads="1"/>
          </p:cNvSpPr>
          <p:nvPr/>
        </p:nvSpPr>
        <p:spPr bwMode="auto">
          <a:xfrm>
            <a:off x="7948613" y="3733800"/>
            <a:ext cx="111442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Cb</a:t>
            </a:r>
          </a:p>
          <a:p>
            <a:pPr>
              <a:spcBef>
                <a:spcPct val="0"/>
              </a:spcBef>
            </a:pPr>
            <a:r>
              <a:rPr lang="en-US" altLang="en-US" sz="1100">
                <a:solidFill>
                  <a:prstClr val="black"/>
                </a:solidFill>
              </a:rPr>
              <a:t>(Y=0.5,Cr=0.5)</a:t>
            </a:r>
          </a:p>
        </p:txBody>
      </p:sp>
      <p:sp>
        <p:nvSpPr>
          <p:cNvPr id="90120" name="TextBox 9"/>
          <p:cNvSpPr txBox="1">
            <a:spLocks noChangeArrowheads="1"/>
          </p:cNvSpPr>
          <p:nvPr/>
        </p:nvSpPr>
        <p:spPr bwMode="auto">
          <a:xfrm>
            <a:off x="7924800" y="5410200"/>
            <a:ext cx="11080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Cr</a:t>
            </a:r>
          </a:p>
          <a:p>
            <a:pPr>
              <a:spcBef>
                <a:spcPct val="0"/>
              </a:spcBef>
            </a:pPr>
            <a:r>
              <a:rPr lang="en-US" altLang="en-US" sz="1100">
                <a:solidFill>
                  <a:prstClr val="black"/>
                </a:solidFill>
              </a:rPr>
              <a:t>(Y=0.5,Cb=05)</a:t>
            </a:r>
          </a:p>
        </p:txBody>
      </p:sp>
      <p:pic>
        <p:nvPicPr>
          <p:cNvPr id="90121"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7" descr="http://upload.wikimedia.org/wikipedia/commons/thumb/5/53/YCbCr-CbCr_Y0.png/120px-YCbCr-CbCr_Y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9" descr="http://upload.wikimedia.org/wikipedia/commons/thumb/9/91/YCbCr-CbCr_Y50.png/120px-YCbCr-CbCr_Y5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11" descr="http://upload.wikimedia.org/wikipedia/commons/thumb/0/08/YCbCr-CbCr_Y100.png/120px-YCbCr-CbCr_Y10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648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5" name="TextBox 14"/>
          <p:cNvSpPr txBox="1">
            <a:spLocks noChangeArrowheads="1"/>
          </p:cNvSpPr>
          <p:nvPr/>
        </p:nvSpPr>
        <p:spPr bwMode="auto">
          <a:xfrm>
            <a:off x="1303338" y="1676400"/>
            <a:ext cx="601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Y=0</a:t>
            </a:r>
          </a:p>
        </p:txBody>
      </p:sp>
      <p:sp>
        <p:nvSpPr>
          <p:cNvPr id="90126" name="TextBox 15"/>
          <p:cNvSpPr txBox="1">
            <a:spLocks noChangeArrowheads="1"/>
          </p:cNvSpPr>
          <p:nvPr/>
        </p:nvSpPr>
        <p:spPr bwMode="auto">
          <a:xfrm>
            <a:off x="3352800" y="1676400"/>
            <a:ext cx="79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Y=0.5</a:t>
            </a:r>
          </a:p>
        </p:txBody>
      </p:sp>
      <p:sp>
        <p:nvSpPr>
          <p:cNvPr id="90127" name="TextBox 16"/>
          <p:cNvSpPr txBox="1">
            <a:spLocks noChangeArrowheads="1"/>
          </p:cNvSpPr>
          <p:nvPr/>
        </p:nvSpPr>
        <p:spPr bwMode="auto">
          <a:xfrm>
            <a:off x="2362200" y="4267200"/>
            <a:ext cx="601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Y=1</a:t>
            </a:r>
          </a:p>
        </p:txBody>
      </p:sp>
      <p:cxnSp>
        <p:nvCxnSpPr>
          <p:cNvPr id="19" name="Straight Arrow Connector 18"/>
          <p:cNvCxnSpPr/>
          <p:nvPr/>
        </p:nvCxnSpPr>
        <p:spPr>
          <a:xfrm>
            <a:off x="685800" y="40386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29" name="TextBox 19"/>
          <p:cNvSpPr txBox="1">
            <a:spLocks noChangeArrowheads="1"/>
          </p:cNvSpPr>
          <p:nvPr/>
        </p:nvSpPr>
        <p:spPr bwMode="auto">
          <a:xfrm>
            <a:off x="1295400" y="4038600"/>
            <a:ext cx="47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Cb</a:t>
            </a:r>
          </a:p>
        </p:txBody>
      </p:sp>
      <p:cxnSp>
        <p:nvCxnSpPr>
          <p:cNvPr id="21" name="Straight Arrow Connector 20"/>
          <p:cNvCxnSpPr/>
          <p:nvPr/>
        </p:nvCxnSpPr>
        <p:spPr>
          <a:xfrm rot="5400000" flipH="1" flipV="1">
            <a:off x="-342106" y="2934494"/>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31" name="TextBox 22"/>
          <p:cNvSpPr txBox="1">
            <a:spLocks noChangeArrowheads="1"/>
          </p:cNvSpPr>
          <p:nvPr/>
        </p:nvSpPr>
        <p:spPr bwMode="auto">
          <a:xfrm>
            <a:off x="104775" y="2819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Cr</a:t>
            </a:r>
          </a:p>
        </p:txBody>
      </p:sp>
      <p:sp>
        <p:nvSpPr>
          <p:cNvPr id="90132" name="TextBox 23"/>
          <p:cNvSpPr txBox="1">
            <a:spLocks noChangeArrowheads="1"/>
          </p:cNvSpPr>
          <p:nvPr/>
        </p:nvSpPr>
        <p:spPr bwMode="auto">
          <a:xfrm>
            <a:off x="609600" y="8382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prstClr val="black"/>
                </a:solidFill>
              </a:rPr>
              <a:t>Fast to compute, good for compression, used by TV</a:t>
            </a:r>
          </a:p>
        </p:txBody>
      </p:sp>
      <p:sp>
        <p:nvSpPr>
          <p:cNvPr id="22" name="Rectangle 21"/>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15919063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908" y="914400"/>
            <a:ext cx="5486400" cy="914400"/>
          </a:xfrm>
        </p:spPr>
        <p:txBody>
          <a:bodyPr>
            <a:normAutofit fontScale="90000"/>
          </a:bodyPr>
          <a:lstStyle/>
          <a:p>
            <a:pPr algn="ctr"/>
            <a:r>
              <a:rPr lang="en-US" dirty="0"/>
              <a:t>Most JPEG images &amp; videos </a:t>
            </a:r>
            <a:br>
              <a:rPr lang="en-US" dirty="0"/>
            </a:br>
            <a:r>
              <a:rPr lang="en-US" dirty="0"/>
              <a:t>subsample </a:t>
            </a:r>
            <a:r>
              <a:rPr lang="en-US" dirty="0" err="1"/>
              <a:t>chroma</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33333"/>
          <a:stretch/>
        </p:blipFill>
        <p:spPr>
          <a:xfrm>
            <a:off x="1219200" y="2133600"/>
            <a:ext cx="6729816" cy="3200400"/>
          </a:xfrm>
        </p:spPr>
      </p:pic>
    </p:spTree>
    <p:extLst>
      <p:ext uri="{BB962C8B-B14F-4D97-AF65-F5344CB8AC3E}">
        <p14:creationId xmlns:p14="http://schemas.microsoft.com/office/powerpoint/2010/main" val="27635472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color perception </a:t>
            </a:r>
            <a:br>
              <a:rPr lang="en-US" dirty="0"/>
            </a:br>
            <a:r>
              <a:rPr lang="en-US" dirty="0"/>
              <a:t>a vector space?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35457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dirty="0"/>
              <a:t>Color spaces: L*a*b*</a:t>
            </a:r>
          </a:p>
        </p:txBody>
      </p:sp>
      <p:sp>
        <p:nvSpPr>
          <p:cNvPr id="91139" name="TextBox 4"/>
          <p:cNvSpPr txBox="1">
            <a:spLocks noChangeArrowheads="1"/>
          </p:cNvSpPr>
          <p:nvPr/>
        </p:nvSpPr>
        <p:spPr bwMode="auto">
          <a:xfrm>
            <a:off x="609600" y="991076"/>
            <a:ext cx="5783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solidFill>
                  <a:prstClr val="black"/>
                </a:solidFill>
              </a:rPr>
              <a:t>“Perceptually uniform”</a:t>
            </a:r>
            <a:r>
              <a:rPr lang="en-US" altLang="en-US" dirty="0">
                <a:solidFill>
                  <a:srgbClr val="FF0000"/>
                </a:solidFill>
              </a:rPr>
              <a:t>*</a:t>
            </a:r>
            <a:r>
              <a:rPr lang="en-US" altLang="en-US" dirty="0">
                <a:solidFill>
                  <a:prstClr val="black"/>
                </a:solidFill>
              </a:rPr>
              <a:t> color space</a:t>
            </a:r>
          </a:p>
        </p:txBody>
      </p:sp>
      <p:pic>
        <p:nvPicPr>
          <p:cNvPr id="9114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133600"/>
            <a:ext cx="37338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1" name="Picture 1" descr="C:\Users\Hoiem\Documents\Classes\Spring11 - Computer Vision\figs\color spaces\neighborhood6_lab_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9911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2" descr="C:\Users\Hoiem\Documents\Classes\Spring11 - Computer Vision\figs\color spaces\neighborhood6_lab_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52588"/>
            <a:ext cx="22860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3" name="Picture 3" descr="C:\Users\Hoiem\Documents\Classes\Spring11 - Computer Vision\figs\color spaces\neighborhood6_lab_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3328988"/>
            <a:ext cx="22860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4" name="Picture 5" descr="C:\Users\Hoiem\Documents\Classes\Spring10 - Computer Vision\figs\nieghborhood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5" name="TextBox 8"/>
          <p:cNvSpPr txBox="1">
            <a:spLocks noChangeArrowheads="1"/>
          </p:cNvSpPr>
          <p:nvPr/>
        </p:nvSpPr>
        <p:spPr bwMode="auto">
          <a:xfrm>
            <a:off x="7907338" y="2057400"/>
            <a:ext cx="79375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L</a:t>
            </a:r>
          </a:p>
          <a:p>
            <a:pPr>
              <a:spcBef>
                <a:spcPct val="0"/>
              </a:spcBef>
            </a:pPr>
            <a:r>
              <a:rPr lang="en-US" altLang="en-US" sz="1100">
                <a:solidFill>
                  <a:prstClr val="black"/>
                </a:solidFill>
              </a:rPr>
              <a:t>(a=0,b=0)</a:t>
            </a:r>
          </a:p>
        </p:txBody>
      </p:sp>
      <p:sp>
        <p:nvSpPr>
          <p:cNvPr id="91146" name="TextBox 9"/>
          <p:cNvSpPr txBox="1">
            <a:spLocks noChangeArrowheads="1"/>
          </p:cNvSpPr>
          <p:nvPr/>
        </p:nvSpPr>
        <p:spPr bwMode="auto">
          <a:xfrm>
            <a:off x="7948613" y="3733800"/>
            <a:ext cx="87312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a</a:t>
            </a:r>
          </a:p>
          <a:p>
            <a:pPr>
              <a:spcBef>
                <a:spcPct val="0"/>
              </a:spcBef>
            </a:pPr>
            <a:r>
              <a:rPr lang="en-US" altLang="en-US" sz="1100">
                <a:solidFill>
                  <a:prstClr val="black"/>
                </a:solidFill>
              </a:rPr>
              <a:t>(L=65,b=0)</a:t>
            </a:r>
          </a:p>
        </p:txBody>
      </p:sp>
      <p:sp>
        <p:nvSpPr>
          <p:cNvPr id="91147" name="TextBox 10"/>
          <p:cNvSpPr txBox="1">
            <a:spLocks noChangeArrowheads="1"/>
          </p:cNvSpPr>
          <p:nvPr/>
        </p:nvSpPr>
        <p:spPr bwMode="auto">
          <a:xfrm>
            <a:off x="7924800" y="5562600"/>
            <a:ext cx="87312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prstClr val="black"/>
                </a:solidFill>
              </a:rPr>
              <a:t>b</a:t>
            </a:r>
          </a:p>
          <a:p>
            <a:pPr>
              <a:spcBef>
                <a:spcPct val="0"/>
              </a:spcBef>
            </a:pPr>
            <a:r>
              <a:rPr lang="en-US" altLang="en-US" sz="1100">
                <a:solidFill>
                  <a:prstClr val="black"/>
                </a:solidFill>
              </a:rPr>
              <a:t>(L=65,a=0)</a:t>
            </a:r>
          </a:p>
        </p:txBody>
      </p:sp>
      <p:sp>
        <p:nvSpPr>
          <p:cNvPr id="12" name="Rectangle 11"/>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10846229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112C47-D59F-40DC-A7B0-DAF636E07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8362" y="376237"/>
            <a:ext cx="4867275" cy="6105525"/>
          </a:xfrm>
          <a:prstGeom prst="rect">
            <a:avLst/>
          </a:prstGeom>
        </p:spPr>
      </p:pic>
      <p:sp>
        <p:nvSpPr>
          <p:cNvPr id="6" name="TextBox 5">
            <a:extLst>
              <a:ext uri="{FF2B5EF4-FFF2-40B4-BE49-F238E27FC236}">
                <a16:creationId xmlns:a16="http://schemas.microsoft.com/office/drawing/2014/main" id="{D7C5BAE2-252B-4AD6-AA2D-93F4EECC7838}"/>
              </a:ext>
            </a:extLst>
          </p:cNvPr>
          <p:cNvSpPr txBox="1"/>
          <p:nvPr/>
        </p:nvSpPr>
        <p:spPr>
          <a:xfrm>
            <a:off x="8305800" y="6481762"/>
            <a:ext cx="838200" cy="376238"/>
          </a:xfrm>
          <a:prstGeom prst="rect">
            <a:avLst/>
          </a:prstGeom>
          <a:noFill/>
        </p:spPr>
        <p:txBody>
          <a:bodyPr wrap="square" rtlCol="0">
            <a:spAutoFit/>
          </a:bodyPr>
          <a:lstStyle/>
          <a:p>
            <a:r>
              <a:rPr lang="en-US" dirty="0"/>
              <a:t>XKCD</a:t>
            </a:r>
          </a:p>
        </p:txBody>
      </p:sp>
    </p:spTree>
    <p:extLst>
      <p:ext uri="{BB962C8B-B14F-4D97-AF65-F5344CB8AC3E}">
        <p14:creationId xmlns:p14="http://schemas.microsoft.com/office/powerpoint/2010/main" val="3457420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9B00-BB37-43ED-9321-A48F9EC10D56}"/>
              </a:ext>
            </a:extLst>
          </p:cNvPr>
          <p:cNvSpPr>
            <a:spLocks noGrp="1"/>
          </p:cNvSpPr>
          <p:nvPr>
            <p:ph type="title"/>
          </p:nvPr>
        </p:nvSpPr>
        <p:spPr/>
        <p:txBody>
          <a:bodyPr/>
          <a:lstStyle/>
          <a:p>
            <a:r>
              <a:rPr lang="en-US" dirty="0"/>
              <a:t>More references</a:t>
            </a:r>
          </a:p>
        </p:txBody>
      </p:sp>
      <p:sp>
        <p:nvSpPr>
          <p:cNvPr id="3" name="Content Placeholder 2">
            <a:extLst>
              <a:ext uri="{FF2B5EF4-FFF2-40B4-BE49-F238E27FC236}">
                <a16:creationId xmlns:a16="http://schemas.microsoft.com/office/drawing/2014/main" id="{386E3CB2-620F-43DA-AA8F-088341ED1005}"/>
              </a:ext>
            </a:extLst>
          </p:cNvPr>
          <p:cNvSpPr>
            <a:spLocks noGrp="1"/>
          </p:cNvSpPr>
          <p:nvPr>
            <p:ph idx="1"/>
          </p:nvPr>
        </p:nvSpPr>
        <p:spPr/>
        <p:txBody>
          <a:bodyPr/>
          <a:lstStyle/>
          <a:p>
            <a:r>
              <a:rPr lang="en-US" dirty="0">
                <a:hlinkClick r:id="rId2"/>
              </a:rPr>
              <a:t>https://www.colorsystem.com/</a:t>
            </a:r>
            <a:endParaRPr lang="en-US" dirty="0"/>
          </a:p>
          <a:p>
            <a:endParaRPr lang="en-US" dirty="0"/>
          </a:p>
          <a:p>
            <a:r>
              <a:rPr lang="en-US" dirty="0"/>
              <a:t>A description of many different color systems developed through history.</a:t>
            </a:r>
          </a:p>
          <a:p>
            <a:r>
              <a:rPr lang="en-US" dirty="0"/>
              <a:t>Navigate from the right-hand links.</a:t>
            </a:r>
          </a:p>
          <a:p>
            <a:endParaRPr lang="en-US" dirty="0"/>
          </a:p>
          <a:p>
            <a:r>
              <a:rPr lang="en-US" dirty="0"/>
              <a:t>Thanks to Alex Nibley!</a:t>
            </a:r>
          </a:p>
        </p:txBody>
      </p:sp>
    </p:spTree>
    <p:extLst>
      <p:ext uri="{BB962C8B-B14F-4D97-AF65-F5344CB8AC3E}">
        <p14:creationId xmlns:p14="http://schemas.microsoft.com/office/powerpoint/2010/main" val="10675534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colorful, colored, star, outdoor object&#10;&#10;Description generated with high confidence">
            <a:extLst>
              <a:ext uri="{FF2B5EF4-FFF2-40B4-BE49-F238E27FC236}">
                <a16:creationId xmlns:a16="http://schemas.microsoft.com/office/drawing/2014/main" id="{F20B481B-D866-490B-9AE1-6E1C51378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19428" cy="6858000"/>
          </a:xfrm>
          <a:prstGeom prst="rect">
            <a:avLst/>
          </a:prstGeom>
        </p:spPr>
      </p:pic>
    </p:spTree>
    <p:extLst>
      <p:ext uri="{BB962C8B-B14F-4D97-AF65-F5344CB8AC3E}">
        <p14:creationId xmlns:p14="http://schemas.microsoft.com/office/powerpoint/2010/main" val="32854372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74692"/>
          <a:stretch/>
        </p:blipFill>
        <p:spPr>
          <a:xfrm>
            <a:off x="381000" y="2209800"/>
            <a:ext cx="8430683" cy="2133600"/>
          </a:xfrm>
          <a:prstGeom prst="rect">
            <a:avLst/>
          </a:prstGeom>
        </p:spPr>
      </p:pic>
    </p:spTree>
    <p:extLst>
      <p:ext uri="{BB962C8B-B14F-4D97-AF65-F5344CB8AC3E}">
        <p14:creationId xmlns:p14="http://schemas.microsoft.com/office/powerpoint/2010/main" val="30974683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981200" y="1295400"/>
            <a:ext cx="5419725" cy="5419725"/>
          </a:xfrm>
          <a:prstGeom prst="rect">
            <a:avLst/>
          </a:prstGeom>
        </p:spPr>
      </p:pic>
      <p:sp>
        <p:nvSpPr>
          <p:cNvPr id="7" name="Title 1"/>
          <p:cNvSpPr txBox="1">
            <a:spLocks/>
          </p:cNvSpPr>
          <p:nvPr/>
        </p:nvSpPr>
        <p:spPr bwMode="auto">
          <a:xfrm>
            <a:off x="722313" y="228600"/>
            <a:ext cx="82296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kern="1200" cap="all">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prstClr val="black"/>
                </a:solidFill>
                <a:effectLst/>
                <a:uLnTx/>
                <a:uFillTx/>
                <a:latin typeface="Calibri"/>
                <a:ea typeface="+mj-ea"/>
                <a:cs typeface="+mj-cs"/>
              </a:rPr>
              <a:t>Rainbow color map considered harmful</a:t>
            </a:r>
          </a:p>
        </p:txBody>
      </p:sp>
      <p:sp>
        <p:nvSpPr>
          <p:cNvPr id="8" name="TextBox 7"/>
          <p:cNvSpPr txBox="1"/>
          <p:nvPr/>
        </p:nvSpPr>
        <p:spPr>
          <a:xfrm>
            <a:off x="6818313" y="838200"/>
            <a:ext cx="2133600" cy="3810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Borland and Taylor</a:t>
            </a:r>
          </a:p>
        </p:txBody>
      </p:sp>
    </p:spTree>
    <p:extLst>
      <p:ext uri="{BB962C8B-B14F-4D97-AF65-F5344CB8AC3E}">
        <p14:creationId xmlns:p14="http://schemas.microsoft.com/office/powerpoint/2010/main" val="32311125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5702-5B13-4AB1-A5F6-6BA13F6CA4B3}"/>
              </a:ext>
            </a:extLst>
          </p:cNvPr>
          <p:cNvSpPr>
            <a:spLocks noGrp="1"/>
          </p:cNvSpPr>
          <p:nvPr>
            <p:ph type="title"/>
          </p:nvPr>
        </p:nvSpPr>
        <p:spPr>
          <a:xfrm>
            <a:off x="533400" y="4810125"/>
            <a:ext cx="8256270" cy="1362075"/>
          </a:xfrm>
        </p:spPr>
        <p:txBody>
          <a:bodyPr/>
          <a:lstStyle/>
          <a:p>
            <a:r>
              <a:rPr lang="en-US" dirty="0"/>
              <a:t>Why Does color look like it </a:t>
            </a:r>
            <a:br>
              <a:rPr lang="en-US" dirty="0"/>
            </a:br>
            <a:r>
              <a:rPr lang="en-US" dirty="0"/>
              <a:t>Maps smoothly to a circle?</a:t>
            </a:r>
          </a:p>
        </p:txBody>
      </p:sp>
      <p:sp>
        <p:nvSpPr>
          <p:cNvPr id="3" name="Text Placeholder 2">
            <a:extLst>
              <a:ext uri="{FF2B5EF4-FFF2-40B4-BE49-F238E27FC236}">
                <a16:creationId xmlns:a16="http://schemas.microsoft.com/office/drawing/2014/main" id="{FA242015-C7E1-4FF3-9EBD-A5F298367844}"/>
              </a:ext>
            </a:extLst>
          </p:cNvPr>
          <p:cNvSpPr>
            <a:spLocks noGrp="1"/>
          </p:cNvSpPr>
          <p:nvPr>
            <p:ph type="body" idx="1"/>
          </p:nvPr>
        </p:nvSpPr>
        <p:spPr>
          <a:xfrm>
            <a:off x="533400" y="3309938"/>
            <a:ext cx="7772400" cy="1500187"/>
          </a:xfrm>
        </p:spPr>
        <p:txBody>
          <a:bodyPr/>
          <a:lstStyle/>
          <a:p>
            <a:r>
              <a:rPr lang="en-US" dirty="0"/>
              <a:t>Wait a minute…</a:t>
            </a:r>
          </a:p>
        </p:txBody>
      </p:sp>
      <p:pic>
        <p:nvPicPr>
          <p:cNvPr id="4" name="Picture 6">
            <a:extLst>
              <a:ext uri="{FF2B5EF4-FFF2-40B4-BE49-F238E27FC236}">
                <a16:creationId xmlns:a16="http://schemas.microsoft.com/office/drawing/2014/main" id="{1A702665-A9AA-4688-BBA9-3B34C15E5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664368"/>
            <a:ext cx="3396292"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equiluminant">
            <a:extLst>
              <a:ext uri="{FF2B5EF4-FFF2-40B4-BE49-F238E27FC236}">
                <a16:creationId xmlns:a16="http://schemas.microsoft.com/office/drawing/2014/main" id="{5644DBCD-E015-4158-9DF8-9763896DB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739" y="1545432"/>
            <a:ext cx="4163961"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
            <a:extLst>
              <a:ext uri="{FF2B5EF4-FFF2-40B4-BE49-F238E27FC236}">
                <a16:creationId xmlns:a16="http://schemas.microsoft.com/office/drawing/2014/main" id="{1CDC91A8-C89A-4B5C-A5A0-00521DB65F4F}"/>
              </a:ext>
            </a:extLst>
          </p:cNvPr>
          <p:cNvSpPr txBox="1">
            <a:spLocks noChangeArrowheads="1"/>
          </p:cNvSpPr>
          <p:nvPr/>
        </p:nvSpPr>
        <p:spPr bwMode="auto">
          <a:xfrm>
            <a:off x="5086350" y="68580"/>
            <a:ext cx="3804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“Intuitive” color space?</a:t>
            </a:r>
          </a:p>
        </p:txBody>
      </p:sp>
    </p:spTree>
    <p:extLst>
      <p:ext uri="{BB962C8B-B14F-4D97-AF65-F5344CB8AC3E}">
        <p14:creationId xmlns:p14="http://schemas.microsoft.com/office/powerpoint/2010/main" val="29663241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CE92-8DD3-4D2D-8129-51C131E0E10A}"/>
              </a:ext>
            </a:extLst>
          </p:cNvPr>
          <p:cNvSpPr>
            <a:spLocks noGrp="1"/>
          </p:cNvSpPr>
          <p:nvPr>
            <p:ph type="title"/>
          </p:nvPr>
        </p:nvSpPr>
        <p:spPr/>
        <p:txBody>
          <a:bodyPr>
            <a:normAutofit/>
          </a:bodyPr>
          <a:lstStyle/>
          <a:p>
            <a:r>
              <a:rPr lang="en-US" dirty="0"/>
              <a:t>‘Color’ != position on EM spectrum</a:t>
            </a:r>
          </a:p>
        </p:txBody>
      </p:sp>
      <p:sp>
        <p:nvSpPr>
          <p:cNvPr id="3" name="Content Placeholder 2">
            <a:extLst>
              <a:ext uri="{FF2B5EF4-FFF2-40B4-BE49-F238E27FC236}">
                <a16:creationId xmlns:a16="http://schemas.microsoft.com/office/drawing/2014/main" id="{7DFB1609-98E7-488F-9DAD-8A8C89628342}"/>
              </a:ext>
            </a:extLst>
          </p:cNvPr>
          <p:cNvSpPr>
            <a:spLocks noGrp="1"/>
          </p:cNvSpPr>
          <p:nvPr>
            <p:ph idx="1"/>
          </p:nvPr>
        </p:nvSpPr>
        <p:spPr>
          <a:xfrm>
            <a:off x="457200" y="990600"/>
            <a:ext cx="8229600" cy="5410200"/>
          </a:xfrm>
        </p:spPr>
        <p:txBody>
          <a:bodyPr>
            <a:normAutofit/>
          </a:bodyPr>
          <a:lstStyle/>
          <a:p>
            <a:pPr marL="0" indent="0">
              <a:buNone/>
            </a:pPr>
            <a:r>
              <a:rPr lang="en-US" dirty="0"/>
              <a:t>Our cells induce color perception </a:t>
            </a:r>
            <a:br>
              <a:rPr lang="en-US" dirty="0"/>
            </a:br>
            <a:r>
              <a:rPr lang="en-US" dirty="0"/>
              <a:t>by interpreting spectra.</a:t>
            </a:r>
          </a:p>
          <a:p>
            <a:pPr marL="0" indent="0">
              <a:buNone/>
            </a:pPr>
            <a:endParaRPr lang="en-US" dirty="0"/>
          </a:p>
          <a:p>
            <a:pPr marL="0" indent="0">
              <a:buNone/>
            </a:pPr>
            <a:r>
              <a:rPr lang="en-US" dirty="0"/>
              <a:t>Most mammals are dichromats:</a:t>
            </a:r>
          </a:p>
          <a:p>
            <a:pPr>
              <a:buFont typeface="Arial" panose="020B0604020202020204" pitchFamily="34" charset="0"/>
              <a:buChar char="•"/>
            </a:pPr>
            <a:r>
              <a:rPr lang="en-US" sz="2800" dirty="0"/>
              <a:t>Lack ‘L’ cone; cannot distinguish green-red</a:t>
            </a:r>
          </a:p>
          <a:p>
            <a:pPr>
              <a:buFont typeface="Arial" panose="020B0604020202020204" pitchFamily="34" charset="0"/>
              <a:buChar char="•"/>
            </a:pPr>
            <a:r>
              <a:rPr lang="en-US" sz="2800" dirty="0"/>
              <a:t>1% of men (protanopia color blindness)</a:t>
            </a:r>
          </a:p>
          <a:p>
            <a:pPr marL="0" indent="0">
              <a:buNone/>
            </a:pPr>
            <a:endParaRPr lang="en-US" sz="2800" dirty="0"/>
          </a:p>
          <a:p>
            <a:pPr marL="0" indent="0">
              <a:buNone/>
            </a:pPr>
            <a:r>
              <a:rPr lang="en-US" sz="2800" dirty="0" err="1"/>
              <a:t>Trichromaticity</a:t>
            </a:r>
            <a:r>
              <a:rPr lang="en-US" sz="2800" dirty="0"/>
              <a:t> </a:t>
            </a:r>
            <a:r>
              <a:rPr lang="en-US" sz="2800" i="1" dirty="0"/>
              <a:t>evolved.</a:t>
            </a:r>
            <a:br>
              <a:rPr lang="en-US" sz="2800" i="1" dirty="0"/>
            </a:br>
            <a:r>
              <a:rPr lang="en-US" sz="2800" dirty="0"/>
              <a:t>No implicit reason for effect of</a:t>
            </a:r>
            <a:br>
              <a:rPr lang="en-US" sz="2800" dirty="0"/>
            </a:br>
            <a:r>
              <a:rPr lang="en-US" sz="2800" dirty="0"/>
              <a:t>extra cone to be linear.</a:t>
            </a:r>
          </a:p>
        </p:txBody>
      </p:sp>
      <p:sp>
        <p:nvSpPr>
          <p:cNvPr id="4" name="TextBox 3">
            <a:extLst>
              <a:ext uri="{FF2B5EF4-FFF2-40B4-BE49-F238E27FC236}">
                <a16:creationId xmlns:a16="http://schemas.microsoft.com/office/drawing/2014/main" id="{3D1CDFB7-E89D-4894-90F8-4498FDD70F5B}"/>
              </a:ext>
            </a:extLst>
          </p:cNvPr>
          <p:cNvSpPr txBox="1"/>
          <p:nvPr/>
        </p:nvSpPr>
        <p:spPr>
          <a:xfrm>
            <a:off x="33169" y="6477000"/>
            <a:ext cx="29718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lumMod val="50000"/>
                  </a:prstClr>
                </a:solidFill>
                <a:effectLst/>
                <a:uLnTx/>
                <a:uFillTx/>
                <a:latin typeface="Arial" charset="0"/>
                <a:ea typeface="+mn-ea"/>
                <a:cs typeface="+mn-cs"/>
              </a:rPr>
              <a:t>Thanks to Cam Allen-Lloyd</a:t>
            </a:r>
          </a:p>
        </p:txBody>
      </p:sp>
      <p:pic>
        <p:nvPicPr>
          <p:cNvPr id="5" name="Picture 4">
            <a:extLst>
              <a:ext uri="{FF2B5EF4-FFF2-40B4-BE49-F238E27FC236}">
                <a16:creationId xmlns:a16="http://schemas.microsoft.com/office/drawing/2014/main" id="{5B2C4DF1-F29C-4E88-92AA-08096E26A7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13429"/>
          <a:stretch>
            <a:fillRect/>
          </a:stretch>
        </p:blipFill>
        <p:spPr bwMode="auto">
          <a:xfrm>
            <a:off x="6234953" y="4227755"/>
            <a:ext cx="2935111"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CE92-8DD3-4D2D-8129-51C131E0E10A}"/>
              </a:ext>
            </a:extLst>
          </p:cNvPr>
          <p:cNvSpPr>
            <a:spLocks noGrp="1"/>
          </p:cNvSpPr>
          <p:nvPr>
            <p:ph type="title"/>
          </p:nvPr>
        </p:nvSpPr>
        <p:spPr/>
        <p:txBody>
          <a:bodyPr>
            <a:normAutofit/>
          </a:bodyPr>
          <a:lstStyle/>
          <a:p>
            <a:r>
              <a:rPr lang="en-US" dirty="0"/>
              <a:t>‘Color’ != position on EM spectrum</a:t>
            </a:r>
          </a:p>
        </p:txBody>
      </p:sp>
      <p:sp>
        <p:nvSpPr>
          <p:cNvPr id="3" name="Content Placeholder 2">
            <a:extLst>
              <a:ext uri="{FF2B5EF4-FFF2-40B4-BE49-F238E27FC236}">
                <a16:creationId xmlns:a16="http://schemas.microsoft.com/office/drawing/2014/main" id="{7DFB1609-98E7-488F-9DAD-8A8C89628342}"/>
              </a:ext>
            </a:extLst>
          </p:cNvPr>
          <p:cNvSpPr>
            <a:spLocks noGrp="1"/>
          </p:cNvSpPr>
          <p:nvPr>
            <p:ph idx="1"/>
          </p:nvPr>
        </p:nvSpPr>
        <p:spPr/>
        <p:txBody>
          <a:bodyPr/>
          <a:lstStyle/>
          <a:p>
            <a:pPr marL="0" indent="0">
              <a:buNone/>
            </a:pPr>
            <a:r>
              <a:rPr lang="en-US" sz="2800" dirty="0"/>
              <a:t>Many different ways to parameterize color.</a:t>
            </a:r>
            <a:br>
              <a:rPr lang="en-US" sz="2800" dirty="0"/>
            </a:br>
            <a:r>
              <a:rPr lang="en-US" sz="2800" dirty="0"/>
              <a:t>Ask Prof. Thomas Serre for a qualified answer.</a:t>
            </a:r>
          </a:p>
          <a:p>
            <a:pPr marL="0" indent="0">
              <a:buNone/>
            </a:pPr>
            <a:endParaRPr lang="en-US" sz="2800" dirty="0"/>
          </a:p>
          <a:p>
            <a:pPr marL="0" indent="0">
              <a:buNone/>
            </a:pPr>
            <a:r>
              <a:rPr lang="en-US" sz="2800" dirty="0"/>
              <a:t>Or…</a:t>
            </a:r>
          </a:p>
          <a:p>
            <a:pPr marL="0" indent="0">
              <a:buNone/>
            </a:pPr>
            <a:r>
              <a:rPr lang="en-US" sz="1800" dirty="0"/>
              <a:t>“W</a:t>
            </a:r>
            <a:r>
              <a:rPr lang="en-US" sz="2000" dirty="0"/>
              <a:t>hen some primates started growing a </a:t>
            </a:r>
            <a:r>
              <a:rPr lang="en-US" sz="2000" i="1" dirty="0"/>
              <a:t>third</a:t>
            </a:r>
            <a:r>
              <a:rPr lang="en-US" sz="2000" dirty="0"/>
              <a:t> cone in their retinas, the old bipolar system remained, with the third cone adding a 2nd dimension of color encoding: red versus green. since color is now encoded in a 2d space, you find that you can draw a circle of colors in that space, which when you think about the fact that wavelength is 1d is really weird.”         </a:t>
            </a:r>
          </a:p>
          <a:p>
            <a:pPr marL="0" indent="0">
              <a:buNone/>
            </a:pPr>
            <a:r>
              <a:rPr lang="en-US" sz="2000" dirty="0"/>
              <a:t>						- </a:t>
            </a:r>
            <a:r>
              <a:rPr lang="en-US" sz="2000" dirty="0" err="1"/>
              <a:t>aggasalk</a:t>
            </a:r>
            <a:r>
              <a:rPr lang="en-US" sz="2000" dirty="0"/>
              <a:t>, Reddit.</a:t>
            </a:r>
          </a:p>
          <a:p>
            <a:pPr marL="0" indent="0">
              <a:buNone/>
            </a:pPr>
            <a:endParaRPr lang="en-US" sz="2000" dirty="0"/>
          </a:p>
          <a:p>
            <a:pPr marL="0" indent="0">
              <a:buNone/>
            </a:pPr>
            <a:endParaRPr lang="en-US" sz="2800" dirty="0"/>
          </a:p>
        </p:txBody>
      </p:sp>
      <p:sp>
        <p:nvSpPr>
          <p:cNvPr id="4" name="TextBox 3">
            <a:extLst>
              <a:ext uri="{FF2B5EF4-FFF2-40B4-BE49-F238E27FC236}">
                <a16:creationId xmlns:a16="http://schemas.microsoft.com/office/drawing/2014/main" id="{3D1CDFB7-E89D-4894-90F8-4498FDD70F5B}"/>
              </a:ext>
            </a:extLst>
          </p:cNvPr>
          <p:cNvSpPr txBox="1"/>
          <p:nvPr/>
        </p:nvSpPr>
        <p:spPr>
          <a:xfrm>
            <a:off x="6172200" y="6477000"/>
            <a:ext cx="2971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mn-ea"/>
                <a:cs typeface="+mn-cs"/>
              </a:rPr>
              <a:t>Thanks to Alexander Nibley </a:t>
            </a:r>
          </a:p>
        </p:txBody>
      </p:sp>
    </p:spTree>
    <p:extLst>
      <p:ext uri="{BB962C8B-B14F-4D97-AF65-F5344CB8AC3E}">
        <p14:creationId xmlns:p14="http://schemas.microsoft.com/office/powerpoint/2010/main" val="2137186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5FAA-DF03-41B2-BD6C-A029E24C83FF}"/>
              </a:ext>
            </a:extLst>
          </p:cNvPr>
          <p:cNvSpPr>
            <a:spLocks noGrp="1"/>
          </p:cNvSpPr>
          <p:nvPr>
            <p:ph type="title"/>
          </p:nvPr>
        </p:nvSpPr>
        <p:spPr/>
        <p:txBody>
          <a:bodyPr/>
          <a:lstStyle/>
          <a:p>
            <a:r>
              <a:rPr lang="en-US" dirty="0"/>
              <a:t>Held and Hein (1963)</a:t>
            </a:r>
          </a:p>
        </p:txBody>
      </p:sp>
      <p:sp>
        <p:nvSpPr>
          <p:cNvPr id="3" name="Content Placeholder 2">
            <a:extLst>
              <a:ext uri="{FF2B5EF4-FFF2-40B4-BE49-F238E27FC236}">
                <a16:creationId xmlns:a16="http://schemas.microsoft.com/office/drawing/2014/main" id="{DBE0B882-B7B6-4524-A7A0-9B4C78BD491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EFD84E4-BDE8-431D-AAB1-3AF0AB104D28}"/>
              </a:ext>
            </a:extLst>
          </p:cNvPr>
          <p:cNvPicPr>
            <a:picLocks noChangeAspect="1"/>
          </p:cNvPicPr>
          <p:nvPr/>
        </p:nvPicPr>
        <p:blipFill>
          <a:blip r:embed="rId3"/>
          <a:stretch>
            <a:fillRect/>
          </a:stretch>
        </p:blipFill>
        <p:spPr>
          <a:xfrm>
            <a:off x="990600" y="1524000"/>
            <a:ext cx="7467600" cy="5019459"/>
          </a:xfrm>
          <a:prstGeom prst="rect">
            <a:avLst/>
          </a:prstGeom>
        </p:spPr>
      </p:pic>
    </p:spTree>
    <p:extLst>
      <p:ext uri="{BB962C8B-B14F-4D97-AF65-F5344CB8AC3E}">
        <p14:creationId xmlns:p14="http://schemas.microsoft.com/office/powerpoint/2010/main" val="42493957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41609-B4E6-4F5B-A3DF-EF627793AB8A}"/>
              </a:ext>
            </a:extLst>
          </p:cNvPr>
          <p:cNvSpPr>
            <a:spLocks noGrp="1"/>
          </p:cNvSpPr>
          <p:nvPr>
            <p:ph type="title"/>
          </p:nvPr>
        </p:nvSpPr>
        <p:spPr/>
        <p:txBody>
          <a:bodyPr>
            <a:noAutofit/>
          </a:bodyPr>
          <a:lstStyle/>
          <a:p>
            <a:r>
              <a:rPr lang="en-US" sz="3200" b="1" dirty="0"/>
              <a:t>A Bird’s-Eye View of Nature’s Hidden Order</a:t>
            </a:r>
            <a:endParaRPr lang="en-US" sz="3200" dirty="0"/>
          </a:p>
        </p:txBody>
      </p:sp>
      <p:sp>
        <p:nvSpPr>
          <p:cNvPr id="3" name="Content Placeholder 2">
            <a:extLst>
              <a:ext uri="{FF2B5EF4-FFF2-40B4-BE49-F238E27FC236}">
                <a16:creationId xmlns:a16="http://schemas.microsoft.com/office/drawing/2014/main" id="{CD7137BD-00D6-4869-AAE1-75FC61CCB3AC}"/>
              </a:ext>
            </a:extLst>
          </p:cNvPr>
          <p:cNvSpPr>
            <a:spLocks noGrp="1"/>
          </p:cNvSpPr>
          <p:nvPr>
            <p:ph idx="1"/>
          </p:nvPr>
        </p:nvSpPr>
        <p:spPr/>
        <p:txBody>
          <a:bodyPr/>
          <a:lstStyle/>
          <a:p>
            <a:endParaRPr lang="en-US"/>
          </a:p>
        </p:txBody>
      </p:sp>
      <p:pic>
        <p:nvPicPr>
          <p:cNvPr id="4098" name="Picture 2" descr="https://d2r55xnwy6nx47.cloudfront.net/uploads/2016/07/Hyperuniform_Graphic07_ChickenEyes_2000.jpg">
            <a:extLst>
              <a:ext uri="{FF2B5EF4-FFF2-40B4-BE49-F238E27FC236}">
                <a16:creationId xmlns:a16="http://schemas.microsoft.com/office/drawing/2014/main" id="{EB4570A0-4B9C-4665-96AD-69EFCA9C7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1075"/>
            <a:ext cx="9144000" cy="4895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37726B5-E508-4BF0-899E-322DA5BB6F7D}"/>
              </a:ext>
            </a:extLst>
          </p:cNvPr>
          <p:cNvSpPr/>
          <p:nvPr/>
        </p:nvSpPr>
        <p:spPr>
          <a:xfrm>
            <a:off x="4623770" y="6478854"/>
            <a:ext cx="4566378" cy="369332"/>
          </a:xfrm>
          <a:prstGeom prst="rect">
            <a:avLst/>
          </a:prstGeom>
        </p:spPr>
        <p:txBody>
          <a:bodyPr wrap="none">
            <a:spAutoFit/>
          </a:bodyPr>
          <a:lstStyle/>
          <a:p>
            <a:r>
              <a:rPr lang="en-US" dirty="0"/>
              <a:t>Natalie Wolchover, Quanta Magazine 2016</a:t>
            </a:r>
          </a:p>
        </p:txBody>
      </p:sp>
    </p:spTree>
    <p:extLst>
      <p:ext uri="{BB962C8B-B14F-4D97-AF65-F5344CB8AC3E}">
        <p14:creationId xmlns:p14="http://schemas.microsoft.com/office/powerpoint/2010/main" val="3356282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26930</TotalTime>
  <Words>4277</Words>
  <Application>Microsoft Office PowerPoint</Application>
  <PresentationFormat>On-screen Show (4:3)</PresentationFormat>
  <Paragraphs>995</Paragraphs>
  <Slides>81</Slides>
  <Notes>39</Notes>
  <HiddenSlides>15</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81</vt:i4>
      </vt:variant>
    </vt:vector>
  </HeadingPairs>
  <TitlesOfParts>
    <vt:vector size="93" baseType="lpstr">
      <vt:lpstr>Arial</vt:lpstr>
      <vt:lpstr>Calibri</vt:lpstr>
      <vt:lpstr>Calibri Light</vt:lpstr>
      <vt:lpstr>Cambria Math</vt:lpstr>
      <vt:lpstr>EngraversGothic BT Regular</vt:lpstr>
      <vt:lpstr>Helvetica</vt:lpstr>
      <vt:lpstr>Times</vt:lpstr>
      <vt:lpstr>Office Theme</vt:lpstr>
      <vt:lpstr>4_Office Theme</vt:lpstr>
      <vt:lpstr>3_Office Theme</vt:lpstr>
      <vt:lpstr>1_Office Theme</vt:lpstr>
      <vt:lpstr>Acrobat Document</vt:lpstr>
      <vt:lpstr>PowerPoint Presentation</vt:lpstr>
      <vt:lpstr>PowerPoint Presentation</vt:lpstr>
      <vt:lpstr>PowerPoint Presentation</vt:lpstr>
      <vt:lpstr>Recap so far</vt:lpstr>
      <vt:lpstr>Color</vt:lpstr>
      <vt:lpstr>Grayscale intensity</vt:lpstr>
      <vt:lpstr>Color</vt:lpstr>
      <vt:lpstr>Images in Python Numpy</vt:lpstr>
      <vt:lpstr>Anatomy</vt:lpstr>
      <vt:lpstr>The Eye</vt:lpstr>
      <vt:lpstr>The Retina</vt:lpstr>
      <vt:lpstr>Retina up-close</vt:lpstr>
      <vt:lpstr>Wait, the blood vessels are in front of the photoreceptors??</vt:lpstr>
      <vt:lpstr>What humans don’t have: tapetum lucidum </vt:lpstr>
      <vt:lpstr>PowerPoint Presentation</vt:lpstr>
      <vt:lpstr>PowerPoint Presentation</vt:lpstr>
      <vt:lpstr>PowerPoint Presentation</vt:lpstr>
      <vt:lpstr>Rod / Cone sensitivity</vt:lpstr>
      <vt:lpstr>Eye Movements</vt:lpstr>
      <vt:lpstr>Does the eye alias?</vt:lpstr>
      <vt:lpstr>Electromagnetic Spectrum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Electromagnetic Spectrum</vt:lpstr>
      <vt:lpstr>Tetrachromatism</vt:lpstr>
      <vt:lpstr>Bee vision</vt:lpstr>
      <vt:lpstr>Mantis Shrimp</vt:lpstr>
      <vt:lpstr>PowerPoint Presentation</vt:lpstr>
      <vt:lpstr>More Spectra</vt:lpstr>
      <vt:lpstr>Impossible Colors</vt:lpstr>
      <vt:lpstr>PowerPoint Presentation</vt:lpstr>
      <vt:lpstr>Impossible Colors</vt:lpstr>
      <vt:lpstr>What is color?  Why do we even care about  human vision in this class?</vt:lpstr>
      <vt:lpstr>Why do we care about human vision?</vt:lpstr>
      <vt:lpstr>Why do we care about human vision?</vt:lpstr>
      <vt:lpstr>Ornithopters</vt:lpstr>
      <vt:lpstr>PowerPoint Presentation</vt:lpstr>
      <vt:lpstr>Cameras with Three Sensors</vt:lpstr>
      <vt:lpstr>Color Sensing in Camera (RGB)</vt:lpstr>
      <vt:lpstr>Cheaper/More Compact Color Sensing: Bayer Grid</vt:lpstr>
      <vt:lpstr>Why more green?</vt:lpstr>
      <vt:lpstr>RGB Camera Color Response</vt:lpstr>
      <vt:lpstr>Display Color Response</vt:lpstr>
      <vt:lpstr>Display Color Response</vt:lpstr>
      <vt:lpstr>Color spaces</vt:lpstr>
      <vt:lpstr>Color spaces: RGB</vt:lpstr>
      <vt:lpstr>Primaries (basis) for a camera or display</vt:lpstr>
      <vt:lpstr>CIE XYZ (1931)</vt:lpstr>
      <vt:lpstr>Gamut</vt:lpstr>
      <vt:lpstr>Another example</vt:lpstr>
      <vt:lpstr>But this CIE RGB basis has some problems…</vt:lpstr>
      <vt:lpstr>Is color a vector space? Think-Pair-Share</vt:lpstr>
      <vt:lpstr>Color spaces: HSV</vt:lpstr>
      <vt:lpstr> If you had to choose, would you rather go without: - intensity (‘value’), or - hue + saturation (‘chroma’)?  Think-Pair-Share</vt:lpstr>
      <vt:lpstr>If you had to choose, would you rather go without luminance or chrominance?</vt:lpstr>
      <vt:lpstr>Most information in intensity</vt:lpstr>
      <vt:lpstr>Most information in intensity</vt:lpstr>
      <vt:lpstr>Most information in intensity</vt:lpstr>
      <vt:lpstr>Color spaces: HSV</vt:lpstr>
      <vt:lpstr>Color spaces: YCbCr</vt:lpstr>
      <vt:lpstr>Most JPEG images &amp; videos  subsample chroma</vt:lpstr>
      <vt:lpstr>Is color perception  a vector space?</vt:lpstr>
      <vt:lpstr>Color spaces: L*a*b*</vt:lpstr>
      <vt:lpstr>PowerPoint Presentation</vt:lpstr>
      <vt:lpstr>More references</vt:lpstr>
      <vt:lpstr>PowerPoint Presentation</vt:lpstr>
      <vt:lpstr>PowerPoint Presentation</vt:lpstr>
      <vt:lpstr>PowerPoint Presentation</vt:lpstr>
      <vt:lpstr>Why Does color look like it  Maps smoothly to a circle?</vt:lpstr>
      <vt:lpstr>‘Color’ != position on EM spectrum</vt:lpstr>
      <vt:lpstr>‘Color’ != position on EM spectrum</vt:lpstr>
      <vt:lpstr>Held and Hein (1963)</vt:lpstr>
      <vt:lpstr>A Bird’s-Eye View of Nature’s Hidden Order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 James Hays</dc:creator>
  <cp:lastModifiedBy>James Tompkin</cp:lastModifiedBy>
  <cp:revision>193</cp:revision>
  <dcterms:created xsi:type="dcterms:W3CDTF">2009-12-16T02:55:56Z</dcterms:created>
  <dcterms:modified xsi:type="dcterms:W3CDTF">2020-02-12T17:41:16Z</dcterms:modified>
</cp:coreProperties>
</file>