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6.xml" ContentType="application/vnd.openxmlformats-officedocument.presentationml.notesSlide+xml"/>
  <Override PartName="/ppt/tags/tag2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7.xml" ContentType="application/vnd.openxmlformats-officedocument.presentationml.tags+xml"/>
  <Override PartName="/ppt/notesSlides/notesSlide20.xml" ContentType="application/vnd.openxmlformats-officedocument.presentationml.notesSlide+xml"/>
  <Override PartName="/ppt/tags/tag28.xml" ContentType="application/vnd.openxmlformats-officedocument.presentationml.tags+xml"/>
  <Override PartName="/ppt/notesSlides/notesSlide21.xml" ContentType="application/vnd.openxmlformats-officedocument.presentationml.notesSlide+xml"/>
  <Override PartName="/ppt/tags/tag29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  <p:sldMasterId id="2147485418" r:id="rId2"/>
    <p:sldMasterId id="2147485430" r:id="rId3"/>
    <p:sldMasterId id="2147485444" r:id="rId4"/>
    <p:sldMasterId id="2147485459" r:id="rId5"/>
    <p:sldMasterId id="2147485471" r:id="rId6"/>
    <p:sldMasterId id="2147485496" r:id="rId7"/>
  </p:sldMasterIdLst>
  <p:notesMasterIdLst>
    <p:notesMasterId r:id="rId72"/>
  </p:notesMasterIdLst>
  <p:handoutMasterIdLst>
    <p:handoutMasterId r:id="rId73"/>
  </p:handoutMasterIdLst>
  <p:sldIdLst>
    <p:sldId id="891" r:id="rId8"/>
    <p:sldId id="903" r:id="rId9"/>
    <p:sldId id="904" r:id="rId10"/>
    <p:sldId id="913" r:id="rId11"/>
    <p:sldId id="914" r:id="rId12"/>
    <p:sldId id="915" r:id="rId13"/>
    <p:sldId id="916" r:id="rId14"/>
    <p:sldId id="917" r:id="rId15"/>
    <p:sldId id="918" r:id="rId16"/>
    <p:sldId id="919" r:id="rId17"/>
    <p:sldId id="920" r:id="rId18"/>
    <p:sldId id="921" r:id="rId19"/>
    <p:sldId id="922" r:id="rId20"/>
    <p:sldId id="923" r:id="rId21"/>
    <p:sldId id="924" r:id="rId22"/>
    <p:sldId id="926" r:id="rId23"/>
    <p:sldId id="908" r:id="rId24"/>
    <p:sldId id="909" r:id="rId25"/>
    <p:sldId id="905" r:id="rId26"/>
    <p:sldId id="906" r:id="rId27"/>
    <p:sldId id="907" r:id="rId28"/>
    <p:sldId id="799" r:id="rId29"/>
    <p:sldId id="855" r:id="rId30"/>
    <p:sldId id="856" r:id="rId31"/>
    <p:sldId id="857" r:id="rId32"/>
    <p:sldId id="928" r:id="rId33"/>
    <p:sldId id="929" r:id="rId34"/>
    <p:sldId id="930" r:id="rId35"/>
    <p:sldId id="858" r:id="rId36"/>
    <p:sldId id="859" r:id="rId37"/>
    <p:sldId id="860" r:id="rId38"/>
    <p:sldId id="861" r:id="rId39"/>
    <p:sldId id="862" r:id="rId40"/>
    <p:sldId id="864" r:id="rId41"/>
    <p:sldId id="865" r:id="rId42"/>
    <p:sldId id="910" r:id="rId43"/>
    <p:sldId id="911" r:id="rId44"/>
    <p:sldId id="912" r:id="rId45"/>
    <p:sldId id="843" r:id="rId46"/>
    <p:sldId id="844" r:id="rId47"/>
    <p:sldId id="814" r:id="rId48"/>
    <p:sldId id="815" r:id="rId49"/>
    <p:sldId id="816" r:id="rId50"/>
    <p:sldId id="803" r:id="rId51"/>
    <p:sldId id="817" r:id="rId52"/>
    <p:sldId id="835" r:id="rId53"/>
    <p:sldId id="834" r:id="rId54"/>
    <p:sldId id="836" r:id="rId55"/>
    <p:sldId id="842" r:id="rId56"/>
    <p:sldId id="846" r:id="rId57"/>
    <p:sldId id="840" r:id="rId58"/>
    <p:sldId id="845" r:id="rId59"/>
    <p:sldId id="847" r:id="rId60"/>
    <p:sldId id="802" r:id="rId61"/>
    <p:sldId id="819" r:id="rId62"/>
    <p:sldId id="820" r:id="rId63"/>
    <p:sldId id="821" r:id="rId64"/>
    <p:sldId id="822" r:id="rId65"/>
    <p:sldId id="833" r:id="rId66"/>
    <p:sldId id="824" r:id="rId67"/>
    <p:sldId id="848" r:id="rId68"/>
    <p:sldId id="893" r:id="rId69"/>
    <p:sldId id="931" r:id="rId70"/>
    <p:sldId id="932" r:id="rId7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B78D536-4771-4AAE-BA13-79981BE32A63}">
          <p14:sldIdLst>
            <p14:sldId id="891"/>
          </p14:sldIdLst>
        </p14:section>
        <p14:section name="Recap" id="{E7E893D3-C0FD-42E1-8AC1-83733F0C46B6}">
          <p14:sldIdLst>
            <p14:sldId id="903"/>
            <p14:sldId id="904"/>
          </p14:sldIdLst>
        </p14:section>
        <p14:section name="Transforms" id="{AFED1A6E-7C0D-4991-B69C-DDA4F4ADAC45}">
          <p14:sldIdLst>
            <p14:sldId id="913"/>
            <p14:sldId id="914"/>
            <p14:sldId id="915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  <p14:sldId id="926"/>
          </p14:sldIdLst>
        </p14:section>
        <p14:section name="Homogeneous" id="{98607ECE-2D74-40D2-9EA7-E4AA1B140144}">
          <p14:sldIdLst>
            <p14:sldId id="908"/>
            <p14:sldId id="909"/>
            <p14:sldId id="905"/>
            <p14:sldId id="906"/>
            <p14:sldId id="907"/>
          </p14:sldIdLst>
        </p14:section>
        <p14:section name="Calibrating a camera" id="{50FC79A8-8D04-467E-9130-8959478BE5F0}">
          <p14:sldIdLst>
            <p14:sldId id="799"/>
          </p14:sldIdLst>
        </p14:section>
        <p14:section name="Least-squares fitting" id="{BC03FB03-748B-4464-A667-BFC97DE48E5D}">
          <p14:sldIdLst>
            <p14:sldId id="855"/>
            <p14:sldId id="856"/>
            <p14:sldId id="857"/>
            <p14:sldId id="928"/>
            <p14:sldId id="929"/>
            <p14:sldId id="930"/>
            <p14:sldId id="858"/>
            <p14:sldId id="859"/>
            <p14:sldId id="860"/>
            <p14:sldId id="861"/>
            <p14:sldId id="862"/>
            <p14:sldId id="864"/>
            <p14:sldId id="865"/>
            <p14:sldId id="910"/>
            <p14:sldId id="911"/>
            <p14:sldId id="912"/>
          </p14:sldIdLst>
        </p14:section>
        <p14:section name="Camera model" id="{EA4816DC-C09C-40CF-A6F5-789913CD74E3}">
          <p14:sldIdLst>
            <p14:sldId id="843"/>
            <p14:sldId id="844"/>
            <p14:sldId id="814"/>
            <p14:sldId id="815"/>
            <p14:sldId id="816"/>
            <p14:sldId id="803"/>
            <p14:sldId id="817"/>
            <p14:sldId id="835"/>
            <p14:sldId id="834"/>
            <p14:sldId id="836"/>
            <p14:sldId id="842"/>
            <p14:sldId id="846"/>
            <p14:sldId id="840"/>
            <p14:sldId id="845"/>
            <p14:sldId id="847"/>
            <p14:sldId id="802"/>
            <p14:sldId id="819"/>
            <p14:sldId id="820"/>
            <p14:sldId id="821"/>
            <p14:sldId id="822"/>
            <p14:sldId id="833"/>
            <p14:sldId id="824"/>
            <p14:sldId id="848"/>
            <p14:sldId id="893"/>
            <p14:sldId id="931"/>
            <p14:sldId id="9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1" autoAdjust="0"/>
    <p:restoredTop sz="73511" autoAdjust="0"/>
  </p:normalViewPr>
  <p:slideViewPr>
    <p:cSldViewPr>
      <p:cViewPr varScale="1">
        <p:scale>
          <a:sx n="94" d="100"/>
          <a:sy n="94" d="100"/>
        </p:scale>
        <p:origin x="13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36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slide" Target="slides/slide54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handoutMaster" Target="handoutMasters/handoutMaster1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4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7" Type="http://schemas.openxmlformats.org/officeDocument/2006/relationships/image" Target="../media/image86.wmf"/><Relationship Id="rId2" Type="http://schemas.openxmlformats.org/officeDocument/2006/relationships/image" Target="../media/image80.wmf"/><Relationship Id="rId1" Type="http://schemas.openxmlformats.org/officeDocument/2006/relationships/image" Target="../media/image76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7.wmf"/><Relationship Id="rId1" Type="http://schemas.openxmlformats.org/officeDocument/2006/relationships/image" Target="../media/image76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90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image" Target="../media/image76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image" Target="../media/image34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image" Target="../media/image34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90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image" Target="../media/image76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34.wmf"/><Relationship Id="rId1" Type="http://schemas.openxmlformats.org/officeDocument/2006/relationships/image" Target="../media/image9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205078-460C-4E37-B32C-3F72568DD647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62032BA-5FBF-49F1-937F-B74ED09825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8040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6E03BC5F-D36D-4A64-83AE-1698C4520C1D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EB2D7-A6A3-43D7-B294-C351DB5696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65575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artial_derivative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3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0BC1BC-018B-4752-8C88-D43E30D97030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19113"/>
            <a:ext cx="3416300" cy="25622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656" y="3258268"/>
            <a:ext cx="6706691" cy="3084877"/>
          </a:xfrm>
          <a:noFill/>
          <a:ln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46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49700-FA69-4744-93F2-DF06A56D14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656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Ratios of distances along straight lines are preserved, e.g. the relative length of two collinear line segments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49700-FA69-4744-93F2-DF06A56D14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064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https://en.wikipedia.org/wiki/Homography_(computer_vision)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79503E-BF1B-43C0-B836-0C9F9F6E2B0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538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We</a:t>
            </a:r>
            <a:r>
              <a:rPr lang="en-US" baseline="0" dirty="0"/>
              <a:t> can use homogeneous coordinates to write ‘camera matrix’ in linear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38E04A-61AE-4F70-8735-F6523DDCF32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087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We</a:t>
            </a:r>
            <a:r>
              <a:rPr lang="en-US" baseline="0" dirty="0"/>
              <a:t> can use homogeneous coordinates to write ‘camera matrix’ in linear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38E04A-61AE-4F70-8735-F6523DDCF32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223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http://www.songho.ca/math/homogeneous/homogeneous.html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456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5893F9-9E6E-47B4-B8FE-0A59E02EFF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407" y="3257778"/>
            <a:ext cx="6707188" cy="3085419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What is p here? p</a:t>
            </a:r>
            <a:r>
              <a:rPr lang="en-US" baseline="0" dirty="0"/>
              <a:t> is [m b]’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dirty="0">
                <a:effectLst/>
              </a:rPr>
              <a:t>The minimum is determined by calculating the </a:t>
            </a:r>
            <a:r>
              <a:rPr lang="en-US" dirty="0">
                <a:effectLst/>
                <a:hlinkClick r:id="rId3" tooltip="Partial derivative"/>
              </a:rPr>
              <a:t>partial derivatives</a:t>
            </a:r>
            <a:r>
              <a:rPr lang="en-US" dirty="0">
                <a:effectLst/>
              </a:rPr>
              <a:t> of E with respect to p and setting them to zero.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03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Solve using pseudo-inverse or eigenvalue decomposition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79503E-BF1B-43C0-B836-0C9F9F6E2B0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02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Solve using pseudo-inverse or eigenvalue decomposition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9503E-BF1B-43C0-B836-0C9F9F6E2B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661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CF905-B841-496A-B875-C57F48F094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81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EA0B85-EA4F-45E7-BE3E-08F52E0DBB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21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F3BC5-00F7-4DAC-A736-B2A3AE2001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63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26615-B5F7-48FA-B3E6-C728F08674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087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1 – nonhomogeneous linear system. Not related to homogeneous coordinates!! - https://en.m.wikipedia.org/wiki/System_of_linear_equations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616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2 – homogeneous linear system. Not related to homogeneous coordinates!! - https://en.m.wikipedia.org/wiki/System_of_linear_equations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6883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How many known points are needed to estimate this?</a:t>
            </a:r>
          </a:p>
          <a:p>
            <a:endParaRPr lang="en-US" dirty="0"/>
          </a:p>
          <a:p>
            <a:r>
              <a:rPr lang="en-US" dirty="0"/>
              <a:t>Why 5?</a:t>
            </a:r>
          </a:p>
          <a:p>
            <a:r>
              <a:rPr lang="en-US" dirty="0"/>
              <a:t>Why 6? Don’t we have 12 parameters here?</a:t>
            </a:r>
          </a:p>
          <a:p>
            <a:endParaRPr lang="en-US" baseline="0" dirty="0"/>
          </a:p>
          <a:p>
            <a:r>
              <a:rPr lang="en-US" baseline="0" dirty="0"/>
              <a:t>But matrix is not full rank -&gt; it’s a projection (we can tell because it isn’t square -&gt; the column space is 4D, but the row space is 3D, so this matrix projects a 4D space to a 3D space)</a:t>
            </a:r>
          </a:p>
          <a:p>
            <a:r>
              <a:rPr lang="en-US" baseline="0" dirty="0"/>
              <a:t>One of the dimensions is lost – intuitive, dimensionality reduction machine.</a:t>
            </a:r>
          </a:p>
          <a:p>
            <a:r>
              <a:rPr lang="en-US" baseline="0" dirty="0"/>
              <a:t>Ambiguous scale in the camera projection matrix. This scale is in the null space of the matrix, i.e., there is a line of possible solutions (plane?)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46EC19-1308-44AF-BA44-14ED6A902D14}" type="slidenum">
              <a:rPr lang="en-U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583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How many known points are needed to estimate this?</a:t>
            </a:r>
          </a:p>
          <a:p>
            <a:endParaRPr lang="en-US" dirty="0"/>
          </a:p>
          <a:p>
            <a:r>
              <a:rPr lang="en-US" dirty="0"/>
              <a:t>Why 5?</a:t>
            </a:r>
          </a:p>
          <a:p>
            <a:r>
              <a:rPr lang="en-US" dirty="0"/>
              <a:t>Why 6? Don’t we have 12 parameters here?</a:t>
            </a:r>
          </a:p>
          <a:p>
            <a:endParaRPr lang="en-US" dirty="0"/>
          </a:p>
          <a:p>
            <a:r>
              <a:rPr lang="en-US" dirty="0"/>
              <a:t>8 equations in 2D -&gt;</a:t>
            </a:r>
            <a:r>
              <a:rPr lang="en-US" baseline="0" dirty="0"/>
              <a:t> 16 parameters</a:t>
            </a:r>
          </a:p>
          <a:p>
            <a:endParaRPr lang="en-US" baseline="0" dirty="0"/>
          </a:p>
          <a:p>
            <a:r>
              <a:rPr lang="en-US" baseline="0" dirty="0"/>
              <a:t>But matrix is not full rank -&gt; it’s a projection (we can tell because it isn’t square -&gt; the column space is 4D, but the row space is 3D, so this matrix projects a 4D space to a 3D space)</a:t>
            </a:r>
          </a:p>
          <a:p>
            <a:r>
              <a:rPr lang="en-US" baseline="0" dirty="0"/>
              <a:t>One of the dimensions is lost – intuitive, dimensionality reduction machine.</a:t>
            </a:r>
          </a:p>
          <a:p>
            <a:r>
              <a:rPr lang="en-US" baseline="0" dirty="0"/>
              <a:t>Ambiguous scale in the camera projection matrix. This scale is in the null space of the matrix, i.e., there is a line of possible solutions (plane?)</a:t>
            </a:r>
          </a:p>
          <a:p>
            <a:endParaRPr lang="en-US" baseline="0" dirty="0"/>
          </a:p>
          <a:p>
            <a:r>
              <a:rPr lang="en-US" baseline="0" dirty="0"/>
              <a:t>Actually only need 8 points to produce a valid (up to scale) projection matrix.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46EC19-1308-44AF-BA44-14ED6A902D14}" type="slidenum">
              <a:rPr lang="en-U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20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1 – inhomogeneous linear system. Not related to homogeneous coordinates!! - https://en.m.wikipedia.org/wiki/System_of_linear_equations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9440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Method 2 – homogeneous linear system. Not related to homogeneous coordinates!! - https://en.m.wikipedia.org/wiki/System_of_linear_equations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376 Lecture 16: Stereo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8EB2D7-A6A3-43D7-B294-C351DB569656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9583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2BCC9-46BE-4B1E-A65D-31834D5B1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038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38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igBlueDots1600Logo2 o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5334000"/>
            <a:ext cx="8763000" cy="685800"/>
          </a:xfrm>
          <a:effectLst/>
          <a:extLst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zh-TW" noProof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6096000"/>
            <a:ext cx="82296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zh-TW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5924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956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0847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01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648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39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41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2855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02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799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6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6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007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892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440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861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60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705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77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120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589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40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110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75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F507D0-B977-4740-8279-C9CFD49FDA9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134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BFC4-E86D-4A13-83A6-51B6F828F2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09D64-D82D-4133-8121-C3CD6CE329C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9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F76EE-BE7D-4C86-9A5D-73D265CFDE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303D6-51E3-4B9F-923F-68E35A122F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057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92ECF-023B-4C7D-A50E-897D938F7A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6DBB-A90A-41FC-9182-F2E44C9CB9C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191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B4DD2-6187-4EDC-B201-8DB1FFA9FF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C9CF2-0C21-47CB-B71C-9F6A2C49492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6121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65C9-5363-4CD6-A4A9-66B89BCC94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59CC1-4E22-4869-8ED3-339AEEDC507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240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F427-BD49-4177-B7E6-981EB925B6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DB054-AEF1-411E-B2CA-1AE40C8955C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2023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A01F6-8F92-45AD-8FF2-F67DB0E4F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30B83-042A-4BF5-9BA9-B078421092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21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6EA72-5F79-4EDF-BFCD-09CC743860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5C58B-DB76-4988-8B4D-607E9257FA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0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4A10-87E0-4768-BC3D-FC8921A7AB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CFB55-7B0B-49B9-8D52-C30C8A3753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0248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2B618-222F-4E35-AC25-2C9EED635C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D2AD0-D07C-4773-ACA0-D64C2366A6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B1ADF-AD9D-4A44-B151-C3EFB72C702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B8C57-286F-4999-BEDD-16E1ABE729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906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F79C-4F4E-46B8-B10B-944B55A82C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684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58B6F-2CB1-419C-8C75-776D0348483D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3CF29-2143-4745-843A-3D13FFDFD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581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58905-532C-42AF-AF52-583E712B8722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47F23-469E-4275-BA72-9C5EDBFB9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437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01C9A-8D76-4AD7-97C9-0396069C5BA1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02B07-F070-4EDB-B20E-1EF088E23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263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ED0C3-F8B4-429A-9062-CA5523AE0A26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5BDA5-0928-4BA4-930C-DB84DFFCC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8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62AF5-A0D0-4C2B-BF44-3021CE43B17E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BC1D9-9A68-4F21-8029-F3C8C354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289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5B9B8-60F1-4A13-8852-42BF3851DF0B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22A8-AD3D-4BCD-8DD0-1C9CE9AB7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751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0B19-307F-401E-89FD-62B5F1C47FD0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F40BB-538F-41CA-8B87-7DD12B8C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562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44277-B787-4433-9EF7-87C48AB100AC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C631F-FB01-4381-827A-51534D82D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007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96B9-109A-49FE-AC5D-8D738401EA78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3490E-0B19-41AA-88BD-F43A60A5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179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E866-C95C-48F6-BB52-09171EE7AB14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9DE0C-2A37-4EE3-A849-55957763A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184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A599F-D638-4F6C-B529-9E3D38E1AF6F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F66AE-E9B7-485E-8B01-F7AB73862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582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F9DED-C3AA-40F6-ACE9-AC54436C1CB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909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507D0-B977-4740-8279-C9CFD49FDA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02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9021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745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99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57321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670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38153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86446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9447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8735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15901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001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7551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270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5706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7540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3766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089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3574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5834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4456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022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761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5213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03F4A-22E7-4867-8356-D6C974CA502A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97EE5-9B1D-48EF-B619-A2DEE0A0D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774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C0C8-AF91-49D9-81BD-D7B6B91E0A25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499D-3621-477C-B4CA-E43E7D78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58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257E5-AF58-486B-A1AE-56BB4ADAE94A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348A-37D4-4A78-85F8-F886D5A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239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3DFB9-EFA8-45B6-9197-429CE1B09FDC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F592E-F22D-405C-9B5E-726500C88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58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C80F-442C-4ED8-A9E0-D8C369C96E47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D8F9-E9BD-4B4E-9B5E-5D693304F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339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ACA9-DFA1-4CA8-9A25-B2A89A4B0C91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25111-6A06-441B-B171-D84CCC4D9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548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A42B-3F48-445D-813A-C86C0B384E56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11757-1FD2-48B8-B968-D0A4939D8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86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0FB32-32D6-43D9-A2F3-25A29A2DBF26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F42B7-5FC1-43AF-B94E-1D756C549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300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9216-4BAF-43B7-9150-A906AA7D6FC7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232C-3F89-4DA4-B405-8EC82EF0A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858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77360-6A3D-47CE-A548-09EBFB85498A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AF3B5-752B-4349-9D9B-C9B01C764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242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AD0CC-0C82-4AAA-B57A-F279565B300D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2DC1-E254-43AF-9197-E67E86387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9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BigBlueDots1600gradientWithBrite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400800" cy="11430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332" r:id="rId1"/>
    <p:sldLayoutId id="2147485310" r:id="rId2"/>
    <p:sldLayoutId id="2147485311" r:id="rId3"/>
    <p:sldLayoutId id="2147485312" r:id="rId4"/>
    <p:sldLayoutId id="2147485313" r:id="rId5"/>
    <p:sldLayoutId id="2147485314" r:id="rId6"/>
    <p:sldLayoutId id="2147485315" r:id="rId7"/>
    <p:sldLayoutId id="2147485316" r:id="rId8"/>
    <p:sldLayoutId id="2147485317" r:id="rId9"/>
    <p:sldLayoutId id="2147485318" r:id="rId10"/>
    <p:sldLayoutId id="21474853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742EADCD-5430-47CB-B558-01CE57ACCF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478D95D2-85AF-416D-B7C8-431D4047B9A4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21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9" r:id="rId1"/>
    <p:sldLayoutId id="2147485420" r:id="rId2"/>
    <p:sldLayoutId id="2147485421" r:id="rId3"/>
    <p:sldLayoutId id="2147485422" r:id="rId4"/>
    <p:sldLayoutId id="2147485423" r:id="rId5"/>
    <p:sldLayoutId id="2147485424" r:id="rId6"/>
    <p:sldLayoutId id="2147485425" r:id="rId7"/>
    <p:sldLayoutId id="2147485426" r:id="rId8"/>
    <p:sldLayoutId id="2147485427" r:id="rId9"/>
    <p:sldLayoutId id="2147485428" r:id="rId10"/>
    <p:sldLayoutId id="2147485429" r:id="rId11"/>
    <p:sldLayoutId id="214748550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E78D0626-9BA8-4D0B-BC21-A2B26A5733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767AEE91-7B51-4C74-A56A-2DC8D0930329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4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31" r:id="rId1"/>
    <p:sldLayoutId id="2147485432" r:id="rId2"/>
    <p:sldLayoutId id="2147485433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440" r:id="rId10"/>
    <p:sldLayoutId id="2147485441" r:id="rId11"/>
    <p:sldLayoutId id="214748544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8B18C6-8508-4116-A4CD-698FFF3368C0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C3187B-518C-4297-A486-8FFA291F9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0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45" r:id="rId1"/>
    <p:sldLayoutId id="2147485446" r:id="rId2"/>
    <p:sldLayoutId id="2147485447" r:id="rId3"/>
    <p:sldLayoutId id="2147485448" r:id="rId4"/>
    <p:sldLayoutId id="2147485449" r:id="rId5"/>
    <p:sldLayoutId id="2147485450" r:id="rId6"/>
    <p:sldLayoutId id="2147485451" r:id="rId7"/>
    <p:sldLayoutId id="2147485452" r:id="rId8"/>
    <p:sldLayoutId id="2147485453" r:id="rId9"/>
    <p:sldLayoutId id="2147485454" r:id="rId10"/>
    <p:sldLayoutId id="2147485455" r:id="rId11"/>
    <p:sldLayoutId id="2147485456" r:id="rId12"/>
    <p:sldLayoutId id="214748545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97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2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60" r:id="rId1"/>
    <p:sldLayoutId id="2147485461" r:id="rId2"/>
    <p:sldLayoutId id="2147485462" r:id="rId3"/>
    <p:sldLayoutId id="2147485463" r:id="rId4"/>
    <p:sldLayoutId id="2147485464" r:id="rId5"/>
    <p:sldLayoutId id="2147485465" r:id="rId6"/>
    <p:sldLayoutId id="2147485466" r:id="rId7"/>
    <p:sldLayoutId id="2147485467" r:id="rId8"/>
    <p:sldLayoutId id="2147485468" r:id="rId9"/>
    <p:sldLayoutId id="2147485469" r:id="rId10"/>
    <p:sldLayoutId id="21474854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5pPr>
      <a:lvl6pPr marL="456057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6pPr>
      <a:lvl7pPr marL="912114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7pPr>
      <a:lvl8pPr marL="1368171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8pPr>
      <a:lvl9pPr marL="1824228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9pPr>
    </p:titleStyle>
    <p:bodyStyle>
      <a:lvl1pPr marL="342043" indent="-3420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1pPr>
      <a:lvl2pPr marL="741093" indent="-2850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93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2EADCD-5430-47CB-B558-01CE57ACCF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D95D2-85AF-416D-B7C8-431D4047B9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75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72" r:id="rId1"/>
    <p:sldLayoutId id="2147485473" r:id="rId2"/>
    <p:sldLayoutId id="2147485474" r:id="rId3"/>
    <p:sldLayoutId id="2147485475" r:id="rId4"/>
    <p:sldLayoutId id="2147485476" r:id="rId5"/>
    <p:sldLayoutId id="2147485477" r:id="rId6"/>
    <p:sldLayoutId id="2147485478" r:id="rId7"/>
    <p:sldLayoutId id="2147485479" r:id="rId8"/>
    <p:sldLayoutId id="2147485480" r:id="rId9"/>
    <p:sldLayoutId id="2147485481" r:id="rId10"/>
    <p:sldLayoutId id="21474854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2EADCD-5430-47CB-B558-01CE57ACCFDB}" type="datetimeFigureOut">
              <a:rPr lang="en-US"/>
              <a:pPr>
                <a:defRPr/>
              </a:pPr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D95D2-85AF-416D-B7C8-431D4047B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9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97" r:id="rId1"/>
    <p:sldLayoutId id="2147485498" r:id="rId2"/>
    <p:sldLayoutId id="2147485499" r:id="rId3"/>
    <p:sldLayoutId id="2147485500" r:id="rId4"/>
    <p:sldLayoutId id="2147485501" r:id="rId5"/>
    <p:sldLayoutId id="2147485502" r:id="rId6"/>
    <p:sldLayoutId id="2147485503" r:id="rId7"/>
    <p:sldLayoutId id="2147485504" r:id="rId8"/>
    <p:sldLayoutId id="2147485505" r:id="rId9"/>
    <p:sldLayoutId id="2147485506" r:id="rId10"/>
    <p:sldLayoutId id="21474855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7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8.wmf"/><Relationship Id="rId2" Type="http://schemas.openxmlformats.org/officeDocument/2006/relationships/tags" Target="../tags/tag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24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6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43.wmf"/><Relationship Id="rId4" Type="http://schemas.openxmlformats.org/officeDocument/2006/relationships/image" Target="../media/image47.png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4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2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9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hyperlink" Target="http://mathworld.wolfram.com/Point-LineDistance2-Dimensional.html" TargetMode="External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5.png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3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5.png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4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40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59.wmf"/><Relationship Id="rId17" Type="http://schemas.openxmlformats.org/officeDocument/2006/relationships/image" Target="../media/image61.wmf"/><Relationship Id="rId2" Type="http://schemas.openxmlformats.org/officeDocument/2006/relationships/slideLayout" Target="../slideLayouts/slideLayout47.xml"/><Relationship Id="rId16" Type="http://schemas.openxmlformats.org/officeDocument/2006/relationships/oleObject" Target="../embeddings/oleObject41.bin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5.png"/><Relationship Id="rId11" Type="http://schemas.openxmlformats.org/officeDocument/2006/relationships/oleObject" Target="../embeddings/oleObject39.bin"/><Relationship Id="rId5" Type="http://schemas.openxmlformats.org/officeDocument/2006/relationships/image" Target="../media/image54.wmf"/><Relationship Id="rId15" Type="http://schemas.openxmlformats.org/officeDocument/2006/relationships/hyperlink" Target="http://en.wikipedia.org/wiki/Rayleigh_quotient" TargetMode="External"/><Relationship Id="rId10" Type="http://schemas.openxmlformats.org/officeDocument/2006/relationships/image" Target="../media/image58.wmf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60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47.bin"/><Relationship Id="rId18" Type="http://schemas.openxmlformats.org/officeDocument/2006/relationships/image" Target="../media/image69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66.wmf"/><Relationship Id="rId17" Type="http://schemas.openxmlformats.org/officeDocument/2006/relationships/oleObject" Target="../embeddings/oleObject49.bin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68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5" Type="http://schemas.openxmlformats.org/officeDocument/2006/relationships/oleObject" Target="../embeddings/oleObject48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67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71.wmf"/><Relationship Id="rId2" Type="http://schemas.openxmlformats.org/officeDocument/2006/relationships/tags" Target="../tags/tag5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72.png"/><Relationship Id="rId4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74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74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oleObject" Target="../embeddings/oleObject56.bin"/><Relationship Id="rId18" Type="http://schemas.openxmlformats.org/officeDocument/2006/relationships/image" Target="../media/image80.wmf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77.wmf"/><Relationship Id="rId17" Type="http://schemas.openxmlformats.org/officeDocument/2006/relationships/oleObject" Target="../embeddings/oleObject58.bin"/><Relationship Id="rId2" Type="http://schemas.openxmlformats.org/officeDocument/2006/relationships/tags" Target="../tags/tag7.xml"/><Relationship Id="rId16" Type="http://schemas.openxmlformats.org/officeDocument/2006/relationships/image" Target="../media/image79.wmf"/><Relationship Id="rId20" Type="http://schemas.openxmlformats.org/officeDocument/2006/relationships/image" Target="../media/image81.wmf"/><Relationship Id="rId1" Type="http://schemas.openxmlformats.org/officeDocument/2006/relationships/vmlDrawing" Target="../drawings/vmlDrawing24.vml"/><Relationship Id="rId6" Type="http://schemas.openxmlformats.org/officeDocument/2006/relationships/tags" Target="../tags/tag11.xml"/><Relationship Id="rId11" Type="http://schemas.openxmlformats.org/officeDocument/2006/relationships/oleObject" Target="../embeddings/oleObject55.bin"/><Relationship Id="rId5" Type="http://schemas.openxmlformats.org/officeDocument/2006/relationships/tags" Target="../tags/tag10.xml"/><Relationship Id="rId15" Type="http://schemas.openxmlformats.org/officeDocument/2006/relationships/oleObject" Target="../embeddings/oleObject57.bin"/><Relationship Id="rId10" Type="http://schemas.openxmlformats.org/officeDocument/2006/relationships/image" Target="../media/image76.wmf"/><Relationship Id="rId19" Type="http://schemas.openxmlformats.org/officeDocument/2006/relationships/oleObject" Target="../embeddings/oleObject59.bin"/><Relationship Id="rId4" Type="http://schemas.openxmlformats.org/officeDocument/2006/relationships/tags" Target="../tags/tag9.xml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78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80.wmf"/><Relationship Id="rId18" Type="http://schemas.openxmlformats.org/officeDocument/2006/relationships/oleObject" Target="../embeddings/oleObject64.bin"/><Relationship Id="rId3" Type="http://schemas.openxmlformats.org/officeDocument/2006/relationships/tags" Target="../tags/tag14.xml"/><Relationship Id="rId21" Type="http://schemas.openxmlformats.org/officeDocument/2006/relationships/image" Target="../media/image85.wmf"/><Relationship Id="rId7" Type="http://schemas.openxmlformats.org/officeDocument/2006/relationships/tags" Target="../tags/tag18.xml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83.wmf"/><Relationship Id="rId2" Type="http://schemas.openxmlformats.org/officeDocument/2006/relationships/tags" Target="../tags/tag13.xml"/><Relationship Id="rId16" Type="http://schemas.openxmlformats.org/officeDocument/2006/relationships/oleObject" Target="../embeddings/oleObject63.bin"/><Relationship Id="rId20" Type="http://schemas.openxmlformats.org/officeDocument/2006/relationships/oleObject" Target="../embeddings/oleObject65.bin"/><Relationship Id="rId1" Type="http://schemas.openxmlformats.org/officeDocument/2006/relationships/vmlDrawing" Target="../drawings/vmlDrawing25.vml"/><Relationship Id="rId6" Type="http://schemas.openxmlformats.org/officeDocument/2006/relationships/tags" Target="../tags/tag17.xml"/><Relationship Id="rId11" Type="http://schemas.openxmlformats.org/officeDocument/2006/relationships/image" Target="../media/image76.wmf"/><Relationship Id="rId5" Type="http://schemas.openxmlformats.org/officeDocument/2006/relationships/tags" Target="../tags/tag16.xml"/><Relationship Id="rId15" Type="http://schemas.openxmlformats.org/officeDocument/2006/relationships/image" Target="../media/image82.wmf"/><Relationship Id="rId23" Type="http://schemas.openxmlformats.org/officeDocument/2006/relationships/image" Target="../media/image86.wmf"/><Relationship Id="rId10" Type="http://schemas.openxmlformats.org/officeDocument/2006/relationships/oleObject" Target="../embeddings/oleObject60.bin"/><Relationship Id="rId19" Type="http://schemas.openxmlformats.org/officeDocument/2006/relationships/image" Target="../media/image84.wmf"/><Relationship Id="rId4" Type="http://schemas.openxmlformats.org/officeDocument/2006/relationships/tags" Target="../tags/tag15.xml"/><Relationship Id="rId9" Type="http://schemas.openxmlformats.org/officeDocument/2006/relationships/slideLayout" Target="../slideLayouts/slideLayout13.xml"/><Relationship Id="rId14" Type="http://schemas.openxmlformats.org/officeDocument/2006/relationships/oleObject" Target="../embeddings/oleObject62.bin"/><Relationship Id="rId22" Type="http://schemas.openxmlformats.org/officeDocument/2006/relationships/oleObject" Target="../embeddings/oleObject66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86.wmf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13.xml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89.wmf"/><Relationship Id="rId2" Type="http://schemas.openxmlformats.org/officeDocument/2006/relationships/tags" Target="../tags/tag20.xml"/><Relationship Id="rId16" Type="http://schemas.openxmlformats.org/officeDocument/2006/relationships/oleObject" Target="../embeddings/oleObject71.bin"/><Relationship Id="rId1" Type="http://schemas.openxmlformats.org/officeDocument/2006/relationships/vmlDrawing" Target="../drawings/vmlDrawing26.vml"/><Relationship Id="rId6" Type="http://schemas.openxmlformats.org/officeDocument/2006/relationships/tags" Target="../tags/tag24.xml"/><Relationship Id="rId11" Type="http://schemas.openxmlformats.org/officeDocument/2006/relationships/image" Target="../media/image87.wmf"/><Relationship Id="rId5" Type="http://schemas.openxmlformats.org/officeDocument/2006/relationships/tags" Target="../tags/tag23.xml"/><Relationship Id="rId15" Type="http://schemas.openxmlformats.org/officeDocument/2006/relationships/image" Target="../media/image88.wmf"/><Relationship Id="rId10" Type="http://schemas.openxmlformats.org/officeDocument/2006/relationships/oleObject" Target="../embeddings/oleObject68.bin"/><Relationship Id="rId4" Type="http://schemas.openxmlformats.org/officeDocument/2006/relationships/tags" Target="../tags/tag22.xml"/><Relationship Id="rId9" Type="http://schemas.openxmlformats.org/officeDocument/2006/relationships/image" Target="../media/image76.wmf"/><Relationship Id="rId14" Type="http://schemas.openxmlformats.org/officeDocument/2006/relationships/oleObject" Target="../embeddings/oleObject70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slideLayout" Target="../slideLayouts/slideLayout13.xml"/><Relationship Id="rId7" Type="http://schemas.openxmlformats.org/officeDocument/2006/relationships/oleObject" Target="../embeddings/oleObject73.bin"/><Relationship Id="rId2" Type="http://schemas.openxmlformats.org/officeDocument/2006/relationships/tags" Target="../tags/tag25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72.bin"/><Relationship Id="rId4" Type="http://schemas.openxmlformats.org/officeDocument/2006/relationships/notesSlide" Target="../notesSlides/notesSlide1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slideLayout" Target="../slideLayouts/slideLayout13.xml"/><Relationship Id="rId7" Type="http://schemas.openxmlformats.org/officeDocument/2006/relationships/oleObject" Target="../embeddings/oleObject75.bin"/><Relationship Id="rId2" Type="http://schemas.openxmlformats.org/officeDocument/2006/relationships/tags" Target="../tags/tag2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4.bin"/><Relationship Id="rId4" Type="http://schemas.openxmlformats.org/officeDocument/2006/relationships/notesSlide" Target="../notesSlides/notesSlide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7" Type="http://schemas.openxmlformats.org/officeDocument/2006/relationships/image" Target="../media/image53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20.png"/><Relationship Id="rId5" Type="http://schemas.openxmlformats.org/officeDocument/2006/relationships/image" Target="../media/image92.wmf"/><Relationship Id="rId4" Type="http://schemas.openxmlformats.org/officeDocument/2006/relationships/oleObject" Target="../embeddings/oleObject76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50.png"/><Relationship Id="rId5" Type="http://schemas.openxmlformats.org/officeDocument/2006/relationships/image" Target="../media/image93.wmf"/><Relationship Id="rId4" Type="http://schemas.openxmlformats.org/officeDocument/2006/relationships/oleObject" Target="../embeddings/oleObject7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78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78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slideLayout" Target="../slideLayouts/slideLayout13.xml"/><Relationship Id="rId7" Type="http://schemas.openxmlformats.org/officeDocument/2006/relationships/oleObject" Target="../embeddings/oleObject73.bin"/><Relationship Id="rId2" Type="http://schemas.openxmlformats.org/officeDocument/2006/relationships/tags" Target="../tags/tag2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72.bin"/><Relationship Id="rId4" Type="http://schemas.openxmlformats.org/officeDocument/2006/relationships/notesSlide" Target="../notesSlides/notesSlide2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slideLayout" Target="../slideLayouts/slideLayout13.xml"/><Relationship Id="rId7" Type="http://schemas.openxmlformats.org/officeDocument/2006/relationships/oleObject" Target="../embeddings/oleObject80.bin"/><Relationship Id="rId2" Type="http://schemas.openxmlformats.org/officeDocument/2006/relationships/tags" Target="../tags/tag28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4.bin"/><Relationship Id="rId4" Type="http://schemas.openxmlformats.org/officeDocument/2006/relationships/notesSlide" Target="../notesSlides/notesSlide2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ksimek.github.io/2012/08/14/decompose/" TargetMode="External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4.wmf"/><Relationship Id="rId2" Type="http://schemas.openxmlformats.org/officeDocument/2006/relationships/tags" Target="../tags/tag29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81.bin"/><Relationship Id="rId9" Type="http://schemas.openxmlformats.org/officeDocument/2006/relationships/image" Target="../media/image94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DB1796EA-723D-4011-8508-D3677FE7A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2" y="844780"/>
            <a:ext cx="9120776" cy="513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61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Cameras and World Geometry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685800" y="1143000"/>
            <a:ext cx="788511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19200" y="1447800"/>
            <a:ext cx="259556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tall is this woman?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53000" y="4724400"/>
            <a:ext cx="228758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Which ball is closer?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19200" y="2057400"/>
            <a:ext cx="272415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high is the camera?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19200" y="2667000"/>
            <a:ext cx="2514600" cy="646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What is the camera rotation </a:t>
            </a:r>
            <a:r>
              <a:rPr lang="en-US" dirty="0" err="1"/>
              <a:t>wrt</a:t>
            </a:r>
            <a:r>
              <a:rPr lang="en-US" dirty="0"/>
              <a:t>. world?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655022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14340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itle 1"/>
          <p:cNvSpPr>
            <a:spLocks noGrp="1"/>
          </p:cNvSpPr>
          <p:nvPr>
            <p:ph type="title"/>
          </p:nvPr>
        </p:nvSpPr>
        <p:spPr>
          <a:xfrm>
            <a:off x="457200" y="141119"/>
            <a:ext cx="8229600" cy="656705"/>
          </a:xfrm>
        </p:spPr>
        <p:txBody>
          <a:bodyPr/>
          <a:lstStyle/>
          <a:p>
            <a:pPr eaLnBrk="1" hangingPunct="1"/>
            <a:r>
              <a:rPr lang="en-US" dirty="0"/>
              <a:t>Things to remember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4134" y="1180328"/>
            <a:ext cx="4881266" cy="536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Pinhole camera model and camera (projection) matrix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Homogeneous coordinates allow projection as a matrix multiplication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>
              <a:spcBef>
                <a:spcPct val="2000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Model </a:t>
            </a:r>
            <a:r>
              <a:rPr lang="en-US" sz="3200" i="1" dirty="0">
                <a:solidFill>
                  <a:prstClr val="black"/>
                </a:solidFill>
                <a:latin typeface="Calibri"/>
              </a:rPr>
              <a:t>approximates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a camera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Lens distortion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Aperture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64150" y="1089127"/>
            <a:ext cx="34226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325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612616"/>
              </p:ext>
            </p:extLst>
          </p:nvPr>
        </p:nvGraphicFramePr>
        <p:xfrm>
          <a:off x="5753392" y="2333672"/>
          <a:ext cx="23622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80" name="Equation" r:id="rId5" imgW="939600" imgH="215640" progId="Equation.3">
                  <p:embed/>
                </p:oleObj>
              </mc:Choice>
              <mc:Fallback>
                <p:oleObj name="Equation" r:id="rId5" imgW="939600" imgH="215640" progId="Equation.3">
                  <p:embed/>
                  <p:pic>
                    <p:nvPicPr>
                      <p:cNvPr id="5325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392" y="2333672"/>
                        <a:ext cx="236220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" name="Picture 3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8700" y="3339141"/>
            <a:ext cx="18430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522546" y="27503"/>
            <a:ext cx="15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Hays</a:t>
            </a:r>
          </a:p>
        </p:txBody>
      </p:sp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00062C69-6BDA-45F4-AF8D-116E0FF59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141" y="5401733"/>
            <a:ext cx="2616200" cy="1308100"/>
          </a:xfrm>
        </p:spPr>
      </p:pic>
      <p:pic>
        <p:nvPicPr>
          <p:cNvPr id="43" name="Picture 3">
            <a:extLst>
              <a:ext uri="{FF2B5EF4-FFF2-40B4-BE49-F238E27FC236}">
                <a16:creationId xmlns:a16="http://schemas.microsoft.com/office/drawing/2014/main" id="{68D82C2A-2EAC-4402-95C8-10F742CBD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/>
          <a:srcRect l="2877" t="6299" b="2782"/>
          <a:stretch/>
        </p:blipFill>
        <p:spPr bwMode="auto">
          <a:xfrm>
            <a:off x="3525518" y="5481206"/>
            <a:ext cx="2752175" cy="117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383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(global) transformations</a:t>
            </a:r>
          </a:p>
        </p:txBody>
      </p:sp>
      <p:sp>
        <p:nvSpPr>
          <p:cNvPr id="742414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124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	Transformation T is a coordinate-changing machine:</a:t>
            </a:r>
          </a:p>
          <a:p>
            <a:pPr>
              <a:buNone/>
            </a:pPr>
            <a:r>
              <a:rPr lang="en-US" dirty="0"/>
              <a:t>				       p’ = </a:t>
            </a:r>
            <a:r>
              <a:rPr lang="en-US" i="1" dirty="0"/>
              <a:t>T</a:t>
            </a:r>
            <a:r>
              <a:rPr lang="en-US" dirty="0"/>
              <a:t>(p)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What does it mean that </a:t>
            </a:r>
            <a:r>
              <a:rPr lang="en-US" i="1" dirty="0"/>
              <a:t>T</a:t>
            </a:r>
            <a:r>
              <a:rPr lang="en-US" dirty="0"/>
              <a:t> is global?</a:t>
            </a:r>
          </a:p>
          <a:p>
            <a:pPr lvl="1"/>
            <a:r>
              <a:rPr lang="en-US" i="1" dirty="0"/>
              <a:t>T</a:t>
            </a:r>
            <a:r>
              <a:rPr lang="en-US" dirty="0"/>
              <a:t> is the same for any point p</a:t>
            </a:r>
          </a:p>
          <a:p>
            <a:pPr marL="457200" lvl="1" indent="0">
              <a:buNone/>
            </a:pPr>
            <a:r>
              <a:rPr lang="en-US" i="1" dirty="0"/>
              <a:t>T </a:t>
            </a:r>
            <a:r>
              <a:rPr lang="en-US" dirty="0"/>
              <a:t>can be described by just a few numbers (parameters)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For linear transformations, we can represent T as a matrix</a:t>
            </a:r>
          </a:p>
          <a:p>
            <a:pPr>
              <a:buNone/>
            </a:pPr>
            <a:r>
              <a:rPr lang="en-US" dirty="0"/>
              <a:t>				        p’ = </a:t>
            </a:r>
            <a:r>
              <a:rPr lang="en-US" b="1" dirty="0" err="1"/>
              <a:t>T</a:t>
            </a:r>
            <a:r>
              <a:rPr lang="en-US" dirty="0" err="1"/>
              <a:t>p</a:t>
            </a:r>
            <a:endParaRPr lang="en-US" dirty="0"/>
          </a:p>
          <a:p>
            <a:endParaRPr lang="en-US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352800" y="1352550"/>
            <a:ext cx="1600200" cy="400050"/>
            <a:chOff x="2256" y="2064"/>
            <a:chExt cx="1008" cy="252"/>
          </a:xfrm>
        </p:grpSpPr>
        <p:sp>
          <p:nvSpPr>
            <p:cNvPr id="1036" name="Text Box 7"/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2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7" name="Line 8"/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8" name="Line 9"/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30" name="Picture 10" descr="HHHIMG_11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8225"/>
            <a:ext cx="1462088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1" descr="HHHIMG_11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371600"/>
            <a:ext cx="1843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15"/>
          <p:cNvSpPr txBox="1">
            <a:spLocks noChangeArrowheads="1"/>
          </p:cNvSpPr>
          <p:nvPr/>
        </p:nvSpPr>
        <p:spPr bwMode="auto">
          <a:xfrm>
            <a:off x="1524000" y="2133600"/>
            <a:ext cx="1262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(x,y)</a:t>
            </a:r>
          </a:p>
        </p:txBody>
      </p:sp>
      <p:sp>
        <p:nvSpPr>
          <p:cNvPr id="1033" name="Text Box 16"/>
          <p:cNvSpPr txBox="1">
            <a:spLocks noChangeArrowheads="1"/>
          </p:cNvSpPr>
          <p:nvPr/>
        </p:nvSpPr>
        <p:spPr bwMode="auto">
          <a:xfrm>
            <a:off x="5748338" y="2133600"/>
            <a:ext cx="1566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p’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(x’,y’)</a:t>
            </a:r>
          </a:p>
        </p:txBody>
      </p:sp>
      <p:sp>
        <p:nvSpPr>
          <p:cNvPr id="1034" name="Oval 17"/>
          <p:cNvSpPr>
            <a:spLocks noChangeAspect="1" noChangeArrowheads="1"/>
          </p:cNvSpPr>
          <p:nvPr/>
        </p:nvSpPr>
        <p:spPr bwMode="auto">
          <a:xfrm>
            <a:off x="6129338" y="1481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5" name="Oval 18"/>
          <p:cNvSpPr>
            <a:spLocks noChangeAspect="1" noChangeArrowheads="1"/>
          </p:cNvSpPr>
          <p:nvPr/>
        </p:nvSpPr>
        <p:spPr bwMode="auto">
          <a:xfrm>
            <a:off x="2014538" y="12192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42423" name="Object 23"/>
          <p:cNvGraphicFramePr>
            <a:graphicFrameLocks noChangeAspect="1"/>
          </p:cNvGraphicFramePr>
          <p:nvPr>
            <p:extLst/>
          </p:nvPr>
        </p:nvGraphicFramePr>
        <p:xfrm>
          <a:off x="3632200" y="5638800"/>
          <a:ext cx="15414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292" name="Equation" r:id="rId4" imgW="761760" imgH="469800" progId="Equation.3">
                  <p:embed/>
                </p:oleObj>
              </mc:Choice>
              <mc:Fallback>
                <p:oleObj name="Equation" r:id="rId4" imgW="761760" imgH="469800" progId="Equation.3">
                  <p:embed/>
                  <p:pic>
                    <p:nvPicPr>
                      <p:cNvPr id="74242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5638800"/>
                        <a:ext cx="15414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670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transformations</a:t>
            </a:r>
          </a:p>
        </p:txBody>
      </p:sp>
      <p:pic>
        <p:nvPicPr>
          <p:cNvPr id="4" name="Picture 4" descr="HHHIMG_11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600" y="3240833"/>
            <a:ext cx="1462087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131887" y="433620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Translation</a:t>
            </a:r>
          </a:p>
        </p:txBody>
      </p:sp>
      <p:pic>
        <p:nvPicPr>
          <p:cNvPr id="6" name="Picture 6" descr="HHHIMG_11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7" y="3255120"/>
            <a:ext cx="1462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rotat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4087" y="3026520"/>
            <a:ext cx="1755775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725862" y="432192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Rotation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867400" y="4245720"/>
            <a:ext cx="19811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Scaling</a:t>
            </a:r>
          </a:p>
        </p:txBody>
      </p:sp>
      <p:pic>
        <p:nvPicPr>
          <p:cNvPr id="10" name="Picture 10" descr="aff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2932" y="4967287"/>
            <a:ext cx="1746250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415332" y="6267061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Affine</a:t>
            </a:r>
          </a:p>
        </p:txBody>
      </p:sp>
      <p:pic>
        <p:nvPicPr>
          <p:cNvPr id="12" name="Picture 12" descr="perspectiv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77532" y="5119687"/>
            <a:ext cx="1563688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893420" y="6211887"/>
            <a:ext cx="144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Perspective</a:t>
            </a:r>
          </a:p>
        </p:txBody>
      </p:sp>
      <p:pic>
        <p:nvPicPr>
          <p:cNvPr id="16" name="Picture 4" descr="HHHIMG_11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0930" y="1024812"/>
            <a:ext cx="1462087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862500" y="212018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Original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67313" y="2628606"/>
            <a:ext cx="1582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Transformed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0" y="6372164"/>
            <a:ext cx="2609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Slide credit (next few slides): A. Efros and/or S. Seitz</a:t>
            </a:r>
          </a:p>
        </p:txBody>
      </p:sp>
    </p:spTree>
    <p:extLst>
      <p:ext uri="{BB962C8B-B14F-4D97-AF65-F5344CB8AC3E}">
        <p14:creationId xmlns:p14="http://schemas.microsoft.com/office/powerpoint/2010/main" val="74763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Scaling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23987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i="1" dirty="0">
                <a:solidFill>
                  <a:srgbClr val="CC3300"/>
                </a:solidFill>
              </a:rPr>
              <a:t>Scaling</a:t>
            </a:r>
            <a:r>
              <a:rPr lang="en-US" sz="2400" dirty="0"/>
              <a:t> a coordinate means multiplying each of its components by a scalar</a:t>
            </a:r>
          </a:p>
          <a:p>
            <a:pPr>
              <a:lnSpc>
                <a:spcPct val="90000"/>
              </a:lnSpc>
            </a:pPr>
            <a:r>
              <a:rPr lang="en-US" sz="2400" i="1" dirty="0">
                <a:solidFill>
                  <a:srgbClr val="CC3300"/>
                </a:solidFill>
              </a:rPr>
              <a:t>Uniform scaling</a:t>
            </a:r>
            <a:r>
              <a:rPr lang="en-US" sz="2400" dirty="0"/>
              <a:t> means this scalar is the same for all components: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3505200"/>
            <a:ext cx="3048000" cy="2743200"/>
            <a:chOff x="816" y="2208"/>
            <a:chExt cx="1920" cy="1728"/>
          </a:xfrm>
        </p:grpSpPr>
        <p:sp>
          <p:nvSpPr>
            <p:cNvPr id="22562" name="Line 5"/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3" name="Line 6"/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4" name="Line 7"/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5" name="Line 8"/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6" name="Line 9"/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7" name="Line 10"/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8" name="Line 11"/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9" name="Line 12"/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0" name="Line 13"/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1" name="Line 14"/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2" name="Line 15"/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3" name="Line 16"/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4" name="Line 17"/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5" name="Line 18"/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6" name="Line 19"/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7" name="Line 20"/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8" name="Line 21"/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79" name="Line 22"/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600200" y="4572000"/>
            <a:ext cx="914400" cy="1066800"/>
            <a:chOff x="1440" y="2928"/>
            <a:chExt cx="576" cy="672"/>
          </a:xfrm>
        </p:grpSpPr>
        <p:sp>
          <p:nvSpPr>
            <p:cNvPr id="22559" name="Freeform 24" descr="Horizontal brick"/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pattFill prst="horzBrick">
              <a:fgClr>
                <a:srgbClr val="032389"/>
              </a:fgClr>
              <a:bgClr>
                <a:srgbClr val="FFFFFF"/>
              </a:bgClr>
            </a:patt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0" name="Rectangle 25"/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61" name="Freeform 26"/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5181600" y="3505200"/>
            <a:ext cx="3048000" cy="2743200"/>
            <a:chOff x="816" y="2208"/>
            <a:chExt cx="1920" cy="1728"/>
          </a:xfrm>
        </p:grpSpPr>
        <p:sp>
          <p:nvSpPr>
            <p:cNvPr id="22541" name="Line 28"/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2" name="Line 29"/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3" name="Line 30"/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4" name="Line 31"/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5" name="Line 32"/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6" name="Line 33"/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7" name="Line 34"/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8" name="Line 35"/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9" name="Line 36"/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0" name="Line 37"/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1" name="Line 38"/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2" name="Line 39"/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3" name="Line 40"/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4" name="Line 41"/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5" name="Line 42"/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6" name="Line 43"/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7" name="Line 44"/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58" name="Line 45"/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6"/>
          <p:cNvGrpSpPr>
            <a:grpSpLocks noChangeAspect="1"/>
          </p:cNvGrpSpPr>
          <p:nvPr/>
        </p:nvGrpSpPr>
        <p:grpSpPr bwMode="auto">
          <a:xfrm>
            <a:off x="6781800" y="3200400"/>
            <a:ext cx="1828800" cy="2133600"/>
            <a:chOff x="1440" y="2928"/>
            <a:chExt cx="576" cy="672"/>
          </a:xfrm>
        </p:grpSpPr>
        <p:sp>
          <p:nvSpPr>
            <p:cNvPr id="22538" name="Freeform 47" descr="Horizontal brick"/>
            <p:cNvSpPr>
              <a:spLocks noChangeAspect="1"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pattFill prst="horzBrick">
              <a:fgClr>
                <a:srgbClr val="011965"/>
              </a:fgClr>
              <a:bgClr>
                <a:srgbClr val="FFFFFF"/>
              </a:bgClr>
            </a:pattFill>
            <a:ln w="38100" cap="flat" cmpd="sng">
              <a:solidFill>
                <a:srgbClr val="01196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39" name="Rectangle 48"/>
            <p:cNvSpPr>
              <a:spLocks noChangeAspect="1"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2540" name="Freeform 49"/>
            <p:cNvSpPr>
              <a:spLocks noChangeAspect="1"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2536" name="AutoShape 50"/>
          <p:cNvSpPr>
            <a:spLocks noChangeArrowheads="1"/>
          </p:cNvSpPr>
          <p:nvPr/>
        </p:nvSpPr>
        <p:spPr bwMode="auto">
          <a:xfrm>
            <a:off x="3962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37" name="Text Box 51"/>
          <p:cNvSpPr txBox="1">
            <a:spLocks noChangeArrowheads="1"/>
          </p:cNvSpPr>
          <p:nvPr/>
        </p:nvSpPr>
        <p:spPr bwMode="auto">
          <a:xfrm>
            <a:off x="4065588" y="5105400"/>
            <a:ext cx="579437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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6431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i="1" dirty="0">
                <a:solidFill>
                  <a:srgbClr val="CC3300"/>
                </a:solidFill>
              </a:rPr>
              <a:t>Non-uniform scaling</a:t>
            </a:r>
            <a:r>
              <a:rPr lang="en-US" sz="2400" dirty="0"/>
              <a:t>: different scalars per component: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Scaling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3505200"/>
            <a:ext cx="8001000" cy="2743200"/>
            <a:chOff x="384" y="1584"/>
            <a:chExt cx="5040" cy="172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84" y="1584"/>
              <a:ext cx="1920" cy="1728"/>
              <a:chOff x="816" y="2208"/>
              <a:chExt cx="1920" cy="1728"/>
            </a:xfrm>
          </p:grpSpPr>
          <p:sp>
            <p:nvSpPr>
              <p:cNvPr id="23587" name="Line 6"/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8" name="Line 7"/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9" name="Line 8"/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0" name="Line 9"/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1" name="Line 10"/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2" name="Line 11"/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3" name="Line 12"/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4" name="Line 13"/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5" name="Line 14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6" name="Line 15"/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7" name="Line 16"/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8" name="Line 17"/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99" name="Line 18"/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0" name="Line 19"/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1" name="Line 20"/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2" name="Line 21"/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3" name="Line 22"/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604" name="Line 23"/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1008" y="2256"/>
              <a:ext cx="576" cy="672"/>
              <a:chOff x="1440" y="2928"/>
              <a:chExt cx="576" cy="672"/>
            </a:xfrm>
          </p:grpSpPr>
          <p:sp>
            <p:nvSpPr>
              <p:cNvPr id="23584" name="Freeform 25" descr="Horizontal brick"/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pattFill prst="horzBrick">
                <a:fgClr>
                  <a:srgbClr val="032389"/>
                </a:fgClr>
                <a:bgClr>
                  <a:srgbClr val="FFFFFF"/>
                </a:bgClr>
              </a:patt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5" name="Rectangle 26"/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6" name="Freeform 27"/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3264" y="1584"/>
              <a:ext cx="1920" cy="1728"/>
              <a:chOff x="816" y="2208"/>
              <a:chExt cx="1920" cy="1728"/>
            </a:xfrm>
          </p:grpSpPr>
          <p:sp>
            <p:nvSpPr>
              <p:cNvPr id="23566" name="Line 29"/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7" name="Line 30"/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8" name="Line 31"/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9" name="Line 32"/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0" name="Line 33"/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1" name="Line 34"/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2" name="Line 35"/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3" name="Line 36"/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4" name="Line 37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5" name="Line 38"/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6" name="Line 39"/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7" name="Line 40"/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8" name="Line 41"/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9" name="Line 42"/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0" name="Line 43"/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1" name="Line 44"/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2" name="Line 45"/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83" name="Line 46"/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4272" y="2690"/>
              <a:ext cx="1152" cy="334"/>
              <a:chOff x="1440" y="2928"/>
              <a:chExt cx="576" cy="672"/>
            </a:xfrm>
          </p:grpSpPr>
          <p:sp>
            <p:nvSpPr>
              <p:cNvPr id="23563" name="Freeform 48" descr="Horizontal brick"/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pattFill prst="horzBrick">
                <a:fgClr>
                  <a:srgbClr val="032389"/>
                </a:fgClr>
                <a:bgClr>
                  <a:srgbClr val="FFFFFF"/>
                </a:bgClr>
              </a:patt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4" name="Rectangle 49"/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65" name="Freeform 50"/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3561" name="AutoShape 51"/>
            <p:cNvSpPr>
              <a:spLocks noChangeArrowheads="1"/>
            </p:cNvSpPr>
            <p:nvPr/>
          </p:nvSpPr>
          <p:spPr bwMode="auto">
            <a:xfrm>
              <a:off x="2496" y="2352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28575">
              <a:solidFill>
                <a:schemeClr val="accent1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562" name="Text Box 52"/>
            <p:cNvSpPr txBox="1">
              <a:spLocks noChangeArrowheads="1"/>
            </p:cNvSpPr>
            <p:nvPr/>
          </p:nvSpPr>
          <p:spPr bwMode="auto">
            <a:xfrm>
              <a:off x="2436" y="2592"/>
              <a:ext cx="618" cy="51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X 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2,</a:t>
              </a: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Y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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8732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Scaling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772400" cy="4114800"/>
          </a:xfrm>
        </p:spPr>
        <p:txBody>
          <a:bodyPr/>
          <a:lstStyle/>
          <a:p>
            <a:r>
              <a:rPr lang="en-US"/>
              <a:t>Scaling operation: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Or, in matrix form: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4837113" y="2038350"/>
          <a:ext cx="1328737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18" name="Equation" r:id="rId3" imgW="444240" imgH="431640" progId="Equation.3">
                  <p:embed/>
                </p:oleObj>
              </mc:Choice>
              <mc:Fallback>
                <p:oleObj name="Equation" r:id="rId3" imgW="444240" imgH="431640" progId="Equation.3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7113" y="2038350"/>
                        <a:ext cx="1328737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29" name="Object 5"/>
          <p:cNvGraphicFramePr>
            <a:graphicFrameLocks noChangeAspect="1"/>
          </p:cNvGraphicFramePr>
          <p:nvPr/>
        </p:nvGraphicFramePr>
        <p:xfrm>
          <a:off x="4030663" y="4095750"/>
          <a:ext cx="3271837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19" name="Equation" r:id="rId5" imgW="1091880" imgH="469800" progId="Equation.3">
                  <p:embed/>
                </p:oleObj>
              </mc:Choice>
              <mc:Fallback>
                <p:oleObj name="Equation" r:id="rId5" imgW="1091880" imgH="469800" progId="Equation.3">
                  <p:embed/>
                  <p:pic>
                    <p:nvPicPr>
                      <p:cNvPr id="717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3" y="4095750"/>
                        <a:ext cx="3271837" cy="140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30" name="AutoShape 6"/>
          <p:cNvSpPr>
            <a:spLocks/>
          </p:cNvSpPr>
          <p:nvPr/>
        </p:nvSpPr>
        <p:spPr bwMode="auto">
          <a:xfrm rot="-5400000">
            <a:off x="5811838" y="5067300"/>
            <a:ext cx="228600" cy="1219200"/>
          </a:xfrm>
          <a:prstGeom prst="leftBrace">
            <a:avLst>
              <a:gd name="adj1" fmla="val 44444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vert="eaVert"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831" name="Text Box 7"/>
          <p:cNvSpPr txBox="1">
            <a:spLocks noChangeArrowheads="1"/>
          </p:cNvSpPr>
          <p:nvPr/>
        </p:nvSpPr>
        <p:spPr bwMode="auto">
          <a:xfrm>
            <a:off x="4767263" y="5791200"/>
            <a:ext cx="23368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scaling matrix 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81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2-D Rotation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615" y="1600200"/>
            <a:ext cx="5936185" cy="4419600"/>
            <a:chOff x="59" y="1008"/>
            <a:chExt cx="4207" cy="2784"/>
          </a:xfrm>
        </p:grpSpPr>
        <p:sp>
          <p:nvSpPr>
            <p:cNvPr id="24581" name="Oval 4"/>
            <p:cNvSpPr>
              <a:spLocks noChangeArrowheads="1"/>
            </p:cNvSpPr>
            <p:nvPr/>
          </p:nvSpPr>
          <p:spPr bwMode="auto">
            <a:xfrm>
              <a:off x="1404" y="1353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2" name="Line 5"/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3" name="Line 6"/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4" name="Oval 7"/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5" name="Line 8"/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6" name="Line 9"/>
            <p:cNvSpPr>
              <a:spLocks noChangeShapeType="1"/>
            </p:cNvSpPr>
            <p:nvPr/>
          </p:nvSpPr>
          <p:spPr bwMode="auto">
            <a:xfrm rot="19268048" flipV="1">
              <a:off x="59" y="1924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7" name="Text Box 10"/>
            <p:cNvSpPr txBox="1">
              <a:spLocks noChangeArrowheads="1"/>
            </p:cNvSpPr>
            <p:nvPr/>
          </p:nvSpPr>
          <p:spPr bwMode="auto">
            <a:xfrm>
              <a:off x="992" y="3006"/>
              <a:ext cx="316" cy="51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</a:t>
              </a: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588" name="Text Box 11"/>
            <p:cNvSpPr txBox="1">
              <a:spLocks noChangeArrowheads="1"/>
            </p:cNvSpPr>
            <p:nvPr/>
          </p:nvSpPr>
          <p:spPr bwMode="auto">
            <a:xfrm>
              <a:off x="2916" y="1872"/>
              <a:ext cx="810" cy="44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(x, y)</a:t>
              </a:r>
            </a:p>
          </p:txBody>
        </p:sp>
        <p:sp>
          <p:nvSpPr>
            <p:cNvPr id="24589" name="Text Box 12"/>
            <p:cNvSpPr txBox="1">
              <a:spLocks noChangeArrowheads="1"/>
            </p:cNvSpPr>
            <p:nvPr/>
          </p:nvSpPr>
          <p:spPr bwMode="auto">
            <a:xfrm>
              <a:off x="1523" y="1010"/>
              <a:ext cx="1024" cy="44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(x’, y’)</a:t>
              </a:r>
            </a:p>
          </p:txBody>
        </p:sp>
      </p:grpSp>
      <p:sp>
        <p:nvSpPr>
          <p:cNvPr id="718861" name="Text Box 13"/>
          <p:cNvSpPr txBox="1">
            <a:spLocks noChangeArrowheads="1"/>
          </p:cNvSpPr>
          <p:nvPr/>
        </p:nvSpPr>
        <p:spPr bwMode="auto">
          <a:xfrm>
            <a:off x="3767138" y="4324350"/>
            <a:ext cx="5072062" cy="1228725"/>
          </a:xfrm>
          <a:prstGeom prst="rect">
            <a:avLst/>
          </a:prstGeom>
          <a:solidFill>
            <a:srgbClr val="9999FF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x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) - y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y’ = x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 + y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cos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48022" y="601965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7387" y="1371600"/>
            <a:ext cx="47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63781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/>
              <a:t>2-D Rotation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03738" y="1914128"/>
            <a:ext cx="3683444" cy="369331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Polar coordinates…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 =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 = r sin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y’ = r sin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Trig Identity…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– r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y’ = r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+ 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sin(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Substitute…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x’ = x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) - 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y’ = x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sin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 + y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cos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itchFamily="18" charset="2"/>
              </a:rPr>
              <a:t>()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2743200"/>
            <a:ext cx="3714750" cy="2949575"/>
            <a:chOff x="128" y="829"/>
            <a:chExt cx="4138" cy="2963"/>
          </a:xfrm>
        </p:grpSpPr>
        <p:sp>
          <p:nvSpPr>
            <p:cNvPr id="25608" name="Oval 5"/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09" name="Line 6"/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0" name="Line 7"/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1" name="Oval 8"/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2" name="Line 9"/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3" name="Line 10"/>
            <p:cNvSpPr>
              <a:spLocks noChangeShapeType="1"/>
            </p:cNvSpPr>
            <p:nvPr/>
          </p:nvSpPr>
          <p:spPr bwMode="auto">
            <a:xfrm rot="19268048" flipV="1">
              <a:off x="128" y="183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4" name="Text Box 11"/>
            <p:cNvSpPr txBox="1">
              <a:spLocks noChangeArrowheads="1"/>
            </p:cNvSpPr>
            <p:nvPr/>
          </p:nvSpPr>
          <p:spPr bwMode="auto">
            <a:xfrm>
              <a:off x="903" y="2853"/>
              <a:ext cx="497" cy="82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  <a:sym typeface="Symbol" pitchFamily="18" charset="2"/>
                </a:rPr>
                <a:t>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5" name="Text Box 12"/>
            <p:cNvSpPr txBox="1">
              <a:spLocks noChangeArrowheads="1"/>
            </p:cNvSpPr>
            <p:nvPr/>
          </p:nvSpPr>
          <p:spPr bwMode="auto">
            <a:xfrm>
              <a:off x="2915" y="1741"/>
              <a:ext cx="1274" cy="70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(x, y)</a:t>
              </a:r>
            </a:p>
          </p:txBody>
        </p:sp>
        <p:sp>
          <p:nvSpPr>
            <p:cNvPr id="25616" name="Text Box 13"/>
            <p:cNvSpPr txBox="1">
              <a:spLocks noChangeArrowheads="1"/>
            </p:cNvSpPr>
            <p:nvPr/>
          </p:nvSpPr>
          <p:spPr bwMode="auto">
            <a:xfrm>
              <a:off x="1656" y="829"/>
              <a:ext cx="1610" cy="70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(x’, y’)</a:t>
              </a:r>
            </a:p>
          </p:txBody>
        </p:sp>
      </p:grpSp>
      <p:sp>
        <p:nvSpPr>
          <p:cNvPr id="25605" name="Rectangle 14"/>
          <p:cNvSpPr>
            <a:spLocks noChangeArrowheads="1"/>
          </p:cNvSpPr>
          <p:nvPr/>
        </p:nvSpPr>
        <p:spPr bwMode="auto">
          <a:xfrm>
            <a:off x="1117600" y="5029200"/>
            <a:ext cx="604838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27836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2-D Rotation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77724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This is easy to capture in matrix form:</a:t>
            </a:r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>
              <a:buNone/>
            </a:pPr>
            <a:r>
              <a:rPr lang="en-US" sz="2000" dirty="0"/>
              <a:t>Even though sin(</a:t>
            </a:r>
            <a:r>
              <a:rPr lang="en-US" sz="2000" dirty="0">
                <a:latin typeface="Symbol" pitchFamily="18" charset="2"/>
              </a:rPr>
              <a:t>q</a:t>
            </a:r>
            <a:r>
              <a:rPr lang="en-US" sz="2000" dirty="0"/>
              <a:t>) and </a:t>
            </a:r>
            <a:r>
              <a:rPr lang="en-US" sz="2000" dirty="0" err="1"/>
              <a:t>cos</a:t>
            </a:r>
            <a:r>
              <a:rPr lang="en-US" sz="2000" dirty="0"/>
              <a:t>(</a:t>
            </a:r>
            <a:r>
              <a:rPr lang="en-US" sz="2000" dirty="0">
                <a:latin typeface="Symbol" pitchFamily="18" charset="2"/>
              </a:rPr>
              <a:t>q</a:t>
            </a:r>
            <a:r>
              <a:rPr lang="en-US" sz="2000" dirty="0"/>
              <a:t>) are nonlinear functions of </a:t>
            </a:r>
            <a:r>
              <a:rPr lang="en-US" sz="2000" dirty="0">
                <a:latin typeface="Symbol" pitchFamily="18" charset="2"/>
              </a:rPr>
              <a:t>q</a:t>
            </a:r>
            <a:r>
              <a:rPr lang="en-US" sz="2000" dirty="0"/>
              <a:t>,</a:t>
            </a:r>
          </a:p>
          <a:p>
            <a:pPr lvl="1"/>
            <a:r>
              <a:rPr lang="en-US" sz="1800" b="1" i="1" dirty="0"/>
              <a:t>x’ is a linear combination of x and y</a:t>
            </a:r>
          </a:p>
          <a:p>
            <a:pPr lvl="1"/>
            <a:r>
              <a:rPr lang="en-US" sz="1800" b="1" i="1" dirty="0"/>
              <a:t>y’ is a linear combination of x and y</a:t>
            </a:r>
          </a:p>
          <a:p>
            <a:pPr lvl="1"/>
            <a:endParaRPr lang="en-US" sz="1800" b="1" i="1" dirty="0"/>
          </a:p>
          <a:p>
            <a:pPr marL="0" indent="0">
              <a:buNone/>
            </a:pPr>
            <a:r>
              <a:rPr lang="en-US" sz="2000" dirty="0"/>
              <a:t>What is the inverse transformation?</a:t>
            </a:r>
          </a:p>
          <a:p>
            <a:pPr lvl="1"/>
            <a:r>
              <a:rPr lang="en-US" sz="1800" dirty="0"/>
              <a:t>Rotation by –</a:t>
            </a:r>
            <a:r>
              <a:rPr lang="en-US" sz="1800" dirty="0">
                <a:latin typeface="Symbol" pitchFamily="18" charset="2"/>
              </a:rPr>
              <a:t>q</a:t>
            </a:r>
            <a:endParaRPr lang="en-US" sz="1800" dirty="0"/>
          </a:p>
          <a:p>
            <a:pPr lvl="1"/>
            <a:r>
              <a:rPr lang="en-US" sz="1800" dirty="0"/>
              <a:t>For rotation matrices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752600" y="1338263"/>
          <a:ext cx="4454525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42" name="Equation" r:id="rId3" imgW="1777680" imgH="469800" progId="Equation.3">
                  <p:embed/>
                </p:oleObj>
              </mc:Choice>
              <mc:Fallback>
                <p:oleObj name="Equation" r:id="rId3" imgW="1777680" imgH="469800" progId="Equation.3">
                  <p:embed/>
                  <p:pic>
                    <p:nvPicPr>
                      <p:cNvPr id="30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38263"/>
                        <a:ext cx="4454525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90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3746500" y="5453063"/>
          <a:ext cx="12541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43" name="Equation" r:id="rId5" imgW="596880" imgH="190440" progId="Equation.3">
                  <p:embed/>
                </p:oleObj>
              </mc:Choice>
              <mc:Fallback>
                <p:oleObj name="Equation" r:id="rId5" imgW="596880" imgH="190440" progId="Equation.3">
                  <p:embed/>
                  <p:pic>
                    <p:nvPicPr>
                      <p:cNvPr id="720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0" y="5453063"/>
                        <a:ext cx="12541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AutoShape 7"/>
          <p:cNvSpPr>
            <a:spLocks/>
          </p:cNvSpPr>
          <p:nvPr/>
        </p:nvSpPr>
        <p:spPr bwMode="auto">
          <a:xfrm rot="-5400000">
            <a:off x="4038600" y="1447800"/>
            <a:ext cx="228600" cy="2514600"/>
          </a:xfrm>
          <a:prstGeom prst="leftBrace">
            <a:avLst>
              <a:gd name="adj1" fmla="val 91667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vert="eaVert"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3946525" y="28606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60287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2D transformations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030910" y="4387072"/>
            <a:ext cx="1293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Translate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601543" y="4387072"/>
            <a:ext cx="96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234110" y="2499965"/>
            <a:ext cx="88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Shear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794423" y="2494771"/>
            <a:ext cx="84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Scale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5440360" y="1563340"/>
          <a:ext cx="2471738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2" name="Equation" r:id="rId4" imgW="1282680" imgH="482400" progId="Equation.3">
                  <p:embed/>
                </p:oleObj>
              </mc:Choice>
              <mc:Fallback>
                <p:oleObj name="Equation" r:id="rId4" imgW="1282680" imgH="482400" progId="Equation.3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0360" y="1563340"/>
                        <a:ext cx="2471738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616973" y="3482942"/>
          <a:ext cx="3110551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3" name="Equation" r:id="rId6" imgW="1688760" imgH="469800" progId="Equation.3">
                  <p:embed/>
                </p:oleObj>
              </mc:Choice>
              <mc:Fallback>
                <p:oleObj name="Equation" r:id="rId6" imgW="1688760" imgH="46980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973" y="3482942"/>
                        <a:ext cx="3110551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770486" y="1433555"/>
          <a:ext cx="2624137" cy="1038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4" name="Equation" r:id="rId8" imgW="1218960" imgH="482400" progId="Equation.3">
                  <p:embed/>
                </p:oleObj>
              </mc:Choice>
              <mc:Fallback>
                <p:oleObj name="Equation" r:id="rId8" imgW="1218960" imgH="482400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486" y="1433555"/>
                        <a:ext cx="2624137" cy="10389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5343767" y="3244072"/>
          <a:ext cx="2668098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5" name="Equation" r:id="rId10" imgW="1358640" imgH="698400" progId="Equation.3">
                  <p:embed/>
                </p:oleObj>
              </mc:Choice>
              <mc:Fallback>
                <p:oleObj name="Equation" r:id="rId10" imgW="1358640" imgH="698400" progId="Equation.3">
                  <p:embed/>
                  <p:pic>
                    <p:nvPicPr>
                      <p:cNvPr id="1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3767" y="3244072"/>
                        <a:ext cx="2668098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787419" y="5181600"/>
          <a:ext cx="2667000" cy="1357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6" name="Equation" r:id="rId12" imgW="1371600" imgH="698400" progId="Equation.3">
                  <p:embed/>
                </p:oleObj>
              </mc:Choice>
              <mc:Fallback>
                <p:oleObj name="Equation" r:id="rId12" imgW="1371600" imgH="698400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19" y="5181600"/>
                        <a:ext cx="2667000" cy="1357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844404" y="6354016"/>
            <a:ext cx="7704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Affine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86200" y="533835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Affine is any combination of translation, scale, rotation, and shear</a:t>
            </a:r>
          </a:p>
        </p:txBody>
      </p:sp>
    </p:spTree>
    <p:extLst>
      <p:ext uri="{BB962C8B-B14F-4D97-AF65-F5344CB8AC3E}">
        <p14:creationId xmlns:p14="http://schemas.microsoft.com/office/powerpoint/2010/main" val="346867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dirty="0"/>
              <a:t>Affine Transformations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04800" y="1612900"/>
            <a:ext cx="856615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Affine transformations are combinations of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Linear transformations, and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Translations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Properties of affine transformations: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Lines map to lines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Parallel lines remain parallel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Ratios are preserved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Closed under composition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791200" y="1143000"/>
          <a:ext cx="2667000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90" name="Equation" r:id="rId4" imgW="1371600" imgH="698400" progId="Equation.3">
                  <p:embed/>
                </p:oleObj>
              </mc:Choice>
              <mc:Fallback>
                <p:oleObj name="Equation" r:id="rId4" imgW="1371600" imgH="6984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143000"/>
                        <a:ext cx="2667000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5740400" y="3200400"/>
          <a:ext cx="27559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91" name="Equation" r:id="rId6" imgW="1358640" imgH="698400" progId="Equation.3">
                  <p:embed/>
                </p:oleObj>
              </mc:Choice>
              <mc:Fallback>
                <p:oleObj name="Equation" r:id="rId6" imgW="1358640" imgH="6984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0400" y="3200400"/>
                        <a:ext cx="2755900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934200" y="254609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175427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image transformations (reference table)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 l="23714" t="51855" r="14572" b="21048"/>
          <a:stretch>
            <a:fillRect/>
          </a:stretch>
        </p:blipFill>
        <p:spPr bwMode="auto">
          <a:xfrm>
            <a:off x="1143000" y="1371600"/>
            <a:ext cx="6477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 l="6572" t="30191" r="4286" b="14952"/>
          <a:stretch>
            <a:fillRect/>
          </a:stretch>
        </p:blipFill>
        <p:spPr bwMode="auto">
          <a:xfrm>
            <a:off x="1409700" y="3657600"/>
            <a:ext cx="594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162800" y="6396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Szeliski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29311" y="5889977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‘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Homography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504310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dirty="0"/>
              <a:t>Projective Transformations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5494338" y="1447800"/>
          <a:ext cx="281146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12" name="Equation" r:id="rId3" imgW="1384200" imgH="583920" progId="">
                  <p:embed/>
                </p:oleObj>
              </mc:Choice>
              <mc:Fallback>
                <p:oleObj name="Equation" r:id="rId3" imgW="1384200" imgH="583920" progId="">
                  <p:embed/>
                  <p:pic>
                    <p:nvPicPr>
                      <p:cNvPr id="1638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1447800"/>
                        <a:ext cx="2811462" cy="1184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800" y="1612900"/>
            <a:ext cx="856615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Projective transformations are combos of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Affine transformations, and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Projective warps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Properties of projective transformations: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Lines map to lines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Parallel lines do not necessarily remain parallel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Ratios are not preserved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Closed under composition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Models change of basis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Projective matrix is defined up to a scale (8 DOF)</a:t>
            </a:r>
          </a:p>
        </p:txBody>
      </p:sp>
    </p:spTree>
    <p:extLst>
      <p:ext uri="{BB962C8B-B14F-4D97-AF65-F5344CB8AC3E}">
        <p14:creationId xmlns:p14="http://schemas.microsoft.com/office/powerpoint/2010/main" val="2003549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615238" y="0"/>
            <a:ext cx="152876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Slide Credit: </a:t>
            </a:r>
            <a:r>
              <a:rPr lang="en-US" sz="1050" dirty="0" err="1">
                <a:solidFill>
                  <a:prstClr val="black"/>
                </a:solidFill>
              </a:rPr>
              <a:t>Savarese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</a:rPr>
              <a:t>Camera (projection) matrix</a:t>
            </a:r>
          </a:p>
        </p:txBody>
      </p:sp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8062" y="914400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Line 12"/>
          <p:cNvSpPr>
            <a:spLocks noChangeShapeType="1"/>
          </p:cNvSpPr>
          <p:nvPr/>
        </p:nvSpPr>
        <p:spPr bwMode="auto">
          <a:xfrm flipV="1">
            <a:off x="7713662" y="838200"/>
            <a:ext cx="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4" name="Line 13"/>
          <p:cNvSpPr>
            <a:spLocks noChangeShapeType="1"/>
          </p:cNvSpPr>
          <p:nvPr/>
        </p:nvSpPr>
        <p:spPr bwMode="auto">
          <a:xfrm flipH="1">
            <a:off x="7180262" y="2057400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5" name="Line 14"/>
          <p:cNvSpPr>
            <a:spLocks noChangeShapeType="1"/>
          </p:cNvSpPr>
          <p:nvPr/>
        </p:nvSpPr>
        <p:spPr bwMode="auto">
          <a:xfrm>
            <a:off x="7713662" y="2057400"/>
            <a:ext cx="6858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6" name="Text Box 15"/>
          <p:cNvSpPr txBox="1">
            <a:spLocks noChangeArrowheads="1"/>
          </p:cNvSpPr>
          <p:nvPr/>
        </p:nvSpPr>
        <p:spPr bwMode="auto">
          <a:xfrm>
            <a:off x="7713662" y="228600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7" name="Text Box 16"/>
          <p:cNvSpPr txBox="1">
            <a:spLocks noChangeArrowheads="1"/>
          </p:cNvSpPr>
          <p:nvPr/>
        </p:nvSpPr>
        <p:spPr bwMode="auto">
          <a:xfrm>
            <a:off x="7637462" y="2117725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O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8" name="Text Box 17"/>
          <p:cNvSpPr txBox="1">
            <a:spLocks noChangeArrowheads="1"/>
          </p:cNvSpPr>
          <p:nvPr/>
        </p:nvSpPr>
        <p:spPr bwMode="auto">
          <a:xfrm>
            <a:off x="6951662" y="25908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i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9" name="Text Box 18"/>
          <p:cNvSpPr txBox="1">
            <a:spLocks noChangeArrowheads="1"/>
          </p:cNvSpPr>
          <p:nvPr/>
        </p:nvSpPr>
        <p:spPr bwMode="auto">
          <a:xfrm>
            <a:off x="8018462" y="1676400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k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0" name="Text Box 19"/>
          <p:cNvSpPr txBox="1">
            <a:spLocks noChangeArrowheads="1"/>
          </p:cNvSpPr>
          <p:nvPr/>
        </p:nvSpPr>
        <p:spPr bwMode="auto">
          <a:xfrm>
            <a:off x="7789862" y="7620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j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1" name="Freeform 22"/>
          <p:cNvSpPr>
            <a:spLocks/>
          </p:cNvSpPr>
          <p:nvPr/>
        </p:nvSpPr>
        <p:spPr bwMode="auto">
          <a:xfrm>
            <a:off x="4284662" y="977900"/>
            <a:ext cx="3200400" cy="469900"/>
          </a:xfrm>
          <a:custGeom>
            <a:avLst/>
            <a:gdLst>
              <a:gd name="T0" fmla="*/ 0 w 2016"/>
              <a:gd name="T1" fmla="*/ 2147483647 h 296"/>
              <a:gd name="T2" fmla="*/ 2147483647 w 2016"/>
              <a:gd name="T3" fmla="*/ 2147483647 h 296"/>
              <a:gd name="T4" fmla="*/ 2147483647 w 2016"/>
              <a:gd name="T5" fmla="*/ 2147483647 h 296"/>
              <a:gd name="T6" fmla="*/ 2147483647 w 2016"/>
              <a:gd name="T7" fmla="*/ 2147483647 h 296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296"/>
              <a:gd name="T14" fmla="*/ 2016 w 2016"/>
              <a:gd name="T15" fmla="*/ 296 h 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296">
                <a:moveTo>
                  <a:pt x="0" y="296"/>
                </a:moveTo>
                <a:cubicBezTo>
                  <a:pt x="188" y="224"/>
                  <a:pt x="376" y="152"/>
                  <a:pt x="624" y="104"/>
                </a:cubicBezTo>
                <a:cubicBezTo>
                  <a:pt x="872" y="56"/>
                  <a:pt x="1256" y="16"/>
                  <a:pt x="1488" y="8"/>
                </a:cubicBezTo>
                <a:cubicBezTo>
                  <a:pt x="1720" y="0"/>
                  <a:pt x="1868" y="28"/>
                  <a:pt x="2016" y="56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5199062" y="609600"/>
            <a:ext cx="4968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R,t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3894" y="1400175"/>
            <a:ext cx="38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9825" y="2667000"/>
            <a:ext cx="4016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graphicFrame>
        <p:nvGraphicFramePr>
          <p:cNvPr id="21" name="Object 7">
            <a:extLst>
              <a:ext uri="{FF2B5EF4-FFF2-40B4-BE49-F238E27FC236}">
                <a16:creationId xmlns:a16="http://schemas.microsoft.com/office/drawing/2014/main" id="{0FE3D675-C6E8-49BA-964A-4D28F8732B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424567"/>
              </p:ext>
            </p:extLst>
          </p:nvPr>
        </p:nvGraphicFramePr>
        <p:xfrm>
          <a:off x="1604599" y="4883679"/>
          <a:ext cx="5761037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39" name="Equation" r:id="rId5" imgW="2705040" imgH="914400" progId="Equation.3">
                  <p:embed/>
                </p:oleObj>
              </mc:Choice>
              <mc:Fallback>
                <p:oleObj name="Equation" r:id="rId5" imgW="2705040" imgH="914400" progId="Equation.3">
                  <p:embed/>
                  <p:pic>
                    <p:nvPicPr>
                      <p:cNvPr id="112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599" y="4883679"/>
                        <a:ext cx="5761037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206520"/>
              </p:ext>
            </p:extLst>
          </p:nvPr>
        </p:nvGraphicFramePr>
        <p:xfrm>
          <a:off x="1836420" y="3363648"/>
          <a:ext cx="29765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40" name="Equation" r:id="rId7" imgW="952200" imgH="215640" progId="Equation.3">
                  <p:embed/>
                </p:oleObj>
              </mc:Choice>
              <mc:Fallback>
                <p:oleObj name="Equation" r:id="rId7" imgW="952200" imgH="215640" progId="Equation.3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420" y="3363648"/>
                        <a:ext cx="2976562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Box 11"/>
          <p:cNvSpPr txBox="1">
            <a:spLocks noChangeArrowheads="1"/>
          </p:cNvSpPr>
          <p:nvPr/>
        </p:nvSpPr>
        <p:spPr bwMode="auto">
          <a:xfrm>
            <a:off x="5787449" y="3233261"/>
            <a:ext cx="33952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 Image Coordinates: (u,v,1)</a:t>
            </a:r>
          </a:p>
          <a:p>
            <a:r>
              <a:rPr lang="en-US" b="1" dirty="0">
                <a:solidFill>
                  <a:prstClr val="black"/>
                </a:solidFill>
              </a:rPr>
              <a:t>K</a:t>
            </a:r>
            <a:r>
              <a:rPr lang="en-US" dirty="0">
                <a:solidFill>
                  <a:prstClr val="black"/>
                </a:solidFill>
              </a:rPr>
              <a:t>: Intrinsic Matrix (3x3)</a:t>
            </a:r>
          </a:p>
          <a:p>
            <a:r>
              <a:rPr lang="en-US" b="1" dirty="0">
                <a:solidFill>
                  <a:prstClr val="black"/>
                </a:solidFill>
              </a:rPr>
              <a:t>R</a:t>
            </a:r>
            <a:r>
              <a:rPr lang="en-US" dirty="0">
                <a:solidFill>
                  <a:prstClr val="black"/>
                </a:solidFill>
              </a:rPr>
              <a:t>: Rotation (3x3) </a:t>
            </a:r>
          </a:p>
          <a:p>
            <a:r>
              <a:rPr lang="en-US" b="1" dirty="0">
                <a:solidFill>
                  <a:prstClr val="black"/>
                </a:solidFill>
              </a:rPr>
              <a:t>t</a:t>
            </a:r>
            <a:r>
              <a:rPr lang="en-US" dirty="0">
                <a:solidFill>
                  <a:prstClr val="black"/>
                </a:solidFill>
              </a:rPr>
              <a:t>: Translation (3x1)</a:t>
            </a:r>
          </a:p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World Coordinates: (X,Y,Z,1)</a:t>
            </a:r>
          </a:p>
        </p:txBody>
      </p:sp>
    </p:spTree>
    <p:extLst>
      <p:ext uri="{BB962C8B-B14F-4D97-AF65-F5344CB8AC3E}">
        <p14:creationId xmlns:p14="http://schemas.microsoft.com/office/powerpoint/2010/main" val="422965678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D4246-9D34-44BB-9218-5747C3E8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Homogeneous coordinates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680A1-3A3F-471F-BD1F-5FC462C017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/>
                  <a:t>Allows matrix form for 3D transformations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Take rotation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Now add translation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680A1-3A3F-471F-BD1F-5FC462C017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33" t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867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D4246-9D34-44BB-9218-5747C3E8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Homogeneous coordinates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680A1-3A3F-471F-BD1F-5FC462C017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/>
                  <a:t>Allows matrix form for 3D transformations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Take rotation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Now add translation with homogeneous coordinate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680A1-3A3F-471F-BD1F-5FC462C017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>
                <a:blip r:embed="rId2"/>
                <a:stretch>
                  <a:fillRect l="-1286" t="-1348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6822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615238" y="0"/>
            <a:ext cx="152876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Slide Credit: </a:t>
            </a:r>
            <a:r>
              <a:rPr lang="en-US" sz="1050" dirty="0" err="1">
                <a:solidFill>
                  <a:prstClr val="black"/>
                </a:solidFill>
              </a:rPr>
              <a:t>Savarese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"/>
              </a:rPr>
              <a:t>Camera (projection) matrix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371600" y="4847272"/>
          <a:ext cx="29765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01" name="Equation" r:id="rId4" imgW="952200" imgH="215640" progId="Equation.3">
                  <p:embed/>
                </p:oleObj>
              </mc:Choice>
              <mc:Fallback>
                <p:oleObj name="Equation" r:id="rId4" imgW="952200" imgH="215640" progId="Equation.3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847272"/>
                        <a:ext cx="2976562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Box 11"/>
          <p:cNvSpPr txBox="1">
            <a:spLocks noChangeArrowheads="1"/>
          </p:cNvSpPr>
          <p:nvPr/>
        </p:nvSpPr>
        <p:spPr bwMode="auto">
          <a:xfrm>
            <a:off x="4668837" y="4771072"/>
            <a:ext cx="33952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 Image Coordinates: (u,v,1)</a:t>
            </a:r>
          </a:p>
          <a:p>
            <a:r>
              <a:rPr lang="en-US" b="1" dirty="0">
                <a:solidFill>
                  <a:prstClr val="black"/>
                </a:solidFill>
              </a:rPr>
              <a:t>K</a:t>
            </a:r>
            <a:r>
              <a:rPr lang="en-US" dirty="0">
                <a:solidFill>
                  <a:prstClr val="black"/>
                </a:solidFill>
              </a:rPr>
              <a:t>: Intrinsic Matrix (3x3)</a:t>
            </a:r>
          </a:p>
          <a:p>
            <a:r>
              <a:rPr lang="en-US" b="1" dirty="0">
                <a:solidFill>
                  <a:prstClr val="black"/>
                </a:solidFill>
              </a:rPr>
              <a:t>R</a:t>
            </a:r>
            <a:r>
              <a:rPr lang="en-US" dirty="0">
                <a:solidFill>
                  <a:prstClr val="black"/>
                </a:solidFill>
              </a:rPr>
              <a:t>: Rotation (3x3) </a:t>
            </a:r>
          </a:p>
          <a:p>
            <a:r>
              <a:rPr lang="en-US" b="1" dirty="0">
                <a:solidFill>
                  <a:prstClr val="black"/>
                </a:solidFill>
              </a:rPr>
              <a:t>t</a:t>
            </a:r>
            <a:r>
              <a:rPr lang="en-US" dirty="0">
                <a:solidFill>
                  <a:prstClr val="black"/>
                </a:solidFill>
              </a:rPr>
              <a:t>: Translation (3x1)</a:t>
            </a:r>
          </a:p>
          <a:p>
            <a:r>
              <a:rPr lang="en-US" b="1" dirty="0">
                <a:solidFill>
                  <a:prstClr val="black"/>
                </a:solidFill>
              </a:rPr>
              <a:t>X</a:t>
            </a:r>
            <a:r>
              <a:rPr lang="en-US" dirty="0">
                <a:solidFill>
                  <a:prstClr val="black"/>
                </a:solidFill>
              </a:rPr>
              <a:t>: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World Coordinates: (X,Y,Z,1)</a:t>
            </a:r>
          </a:p>
        </p:txBody>
      </p:sp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8062" y="1646872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Line 12"/>
          <p:cNvSpPr>
            <a:spLocks noChangeShapeType="1"/>
          </p:cNvSpPr>
          <p:nvPr/>
        </p:nvSpPr>
        <p:spPr bwMode="auto">
          <a:xfrm flipV="1">
            <a:off x="7713662" y="1570672"/>
            <a:ext cx="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4" name="Line 13"/>
          <p:cNvSpPr>
            <a:spLocks noChangeShapeType="1"/>
          </p:cNvSpPr>
          <p:nvPr/>
        </p:nvSpPr>
        <p:spPr bwMode="auto">
          <a:xfrm flipH="1">
            <a:off x="7180262" y="2789872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5" name="Line 14"/>
          <p:cNvSpPr>
            <a:spLocks noChangeShapeType="1"/>
          </p:cNvSpPr>
          <p:nvPr/>
        </p:nvSpPr>
        <p:spPr bwMode="auto">
          <a:xfrm>
            <a:off x="7713662" y="2789872"/>
            <a:ext cx="6858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6" name="Text Box 15"/>
          <p:cNvSpPr txBox="1">
            <a:spLocks noChangeArrowheads="1"/>
          </p:cNvSpPr>
          <p:nvPr/>
        </p:nvSpPr>
        <p:spPr bwMode="auto">
          <a:xfrm>
            <a:off x="7713662" y="3018472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07" name="Text Box 16"/>
          <p:cNvSpPr txBox="1">
            <a:spLocks noChangeArrowheads="1"/>
          </p:cNvSpPr>
          <p:nvPr/>
        </p:nvSpPr>
        <p:spPr bwMode="auto">
          <a:xfrm>
            <a:off x="7637462" y="2850197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O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8" name="Text Box 17"/>
          <p:cNvSpPr txBox="1">
            <a:spLocks noChangeArrowheads="1"/>
          </p:cNvSpPr>
          <p:nvPr/>
        </p:nvSpPr>
        <p:spPr bwMode="auto">
          <a:xfrm>
            <a:off x="6951662" y="3323272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i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09" name="Text Box 18"/>
          <p:cNvSpPr txBox="1">
            <a:spLocks noChangeArrowheads="1"/>
          </p:cNvSpPr>
          <p:nvPr/>
        </p:nvSpPr>
        <p:spPr bwMode="auto">
          <a:xfrm>
            <a:off x="8018462" y="2408872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k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0" name="Text Box 19"/>
          <p:cNvSpPr txBox="1">
            <a:spLocks noChangeArrowheads="1"/>
          </p:cNvSpPr>
          <p:nvPr/>
        </p:nvSpPr>
        <p:spPr bwMode="auto">
          <a:xfrm>
            <a:off x="7789862" y="1494472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j</a:t>
            </a:r>
            <a:r>
              <a:rPr lang="en-US" sz="2000" baseline="-25000">
                <a:solidFill>
                  <a:prstClr val="black"/>
                </a:solidFill>
              </a:rPr>
              <a:t>w</a:t>
            </a:r>
          </a:p>
        </p:txBody>
      </p:sp>
      <p:sp>
        <p:nvSpPr>
          <p:cNvPr id="4111" name="Freeform 22"/>
          <p:cNvSpPr>
            <a:spLocks/>
          </p:cNvSpPr>
          <p:nvPr/>
        </p:nvSpPr>
        <p:spPr bwMode="auto">
          <a:xfrm>
            <a:off x="4284662" y="1710372"/>
            <a:ext cx="3200400" cy="469900"/>
          </a:xfrm>
          <a:custGeom>
            <a:avLst/>
            <a:gdLst>
              <a:gd name="T0" fmla="*/ 0 w 2016"/>
              <a:gd name="T1" fmla="*/ 2147483647 h 296"/>
              <a:gd name="T2" fmla="*/ 2147483647 w 2016"/>
              <a:gd name="T3" fmla="*/ 2147483647 h 296"/>
              <a:gd name="T4" fmla="*/ 2147483647 w 2016"/>
              <a:gd name="T5" fmla="*/ 2147483647 h 296"/>
              <a:gd name="T6" fmla="*/ 2147483647 w 2016"/>
              <a:gd name="T7" fmla="*/ 2147483647 h 296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296"/>
              <a:gd name="T14" fmla="*/ 2016 w 2016"/>
              <a:gd name="T15" fmla="*/ 296 h 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296">
                <a:moveTo>
                  <a:pt x="0" y="296"/>
                </a:moveTo>
                <a:cubicBezTo>
                  <a:pt x="188" y="224"/>
                  <a:pt x="376" y="152"/>
                  <a:pt x="624" y="104"/>
                </a:cubicBezTo>
                <a:cubicBezTo>
                  <a:pt x="872" y="56"/>
                  <a:pt x="1256" y="16"/>
                  <a:pt x="1488" y="8"/>
                </a:cubicBezTo>
                <a:cubicBezTo>
                  <a:pt x="1720" y="0"/>
                  <a:pt x="1868" y="28"/>
                  <a:pt x="2016" y="56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12" name="Text Box 23"/>
          <p:cNvSpPr txBox="1">
            <a:spLocks noChangeArrowheads="1"/>
          </p:cNvSpPr>
          <p:nvPr/>
        </p:nvSpPr>
        <p:spPr bwMode="auto">
          <a:xfrm>
            <a:off x="5199062" y="1342072"/>
            <a:ext cx="4968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R,t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3894" y="2132647"/>
            <a:ext cx="38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9825" y="3399472"/>
            <a:ext cx="4016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</a:t>
            </a:r>
          </a:p>
        </p:txBody>
      </p:sp>
      <p:sp>
        <p:nvSpPr>
          <p:cNvPr id="3" name="Left Brace 2"/>
          <p:cNvSpPr/>
          <p:nvPr/>
        </p:nvSpPr>
        <p:spPr>
          <a:xfrm rot="16200000">
            <a:off x="3007360" y="5095875"/>
            <a:ext cx="381000" cy="1295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87600" y="597916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Extrinsic Matrix</a:t>
            </a:r>
          </a:p>
        </p:txBody>
      </p:sp>
    </p:spTree>
    <p:extLst>
      <p:ext uri="{BB962C8B-B14F-4D97-AF65-F5344CB8AC3E}">
        <p14:creationId xmlns:p14="http://schemas.microsoft.com/office/powerpoint/2010/main" val="108745004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and extrinsic matrices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3124200" y="21336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32" name="Equation" r:id="rId3" imgW="939600" imgH="215640" progId="Equation.3">
                  <p:embed/>
                </p:oleObj>
              </mc:Choice>
              <mc:Fallback>
                <p:oleObj name="Equation" r:id="rId3" imgW="939600" imgH="215640" progId="Equation.3">
                  <p:embed/>
                  <p:pic>
                    <p:nvPicPr>
                      <p:cNvPr id="1126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1336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7"/>
          <p:cNvGraphicFramePr>
            <a:graphicFrameLocks noChangeAspect="1"/>
          </p:cNvGraphicFramePr>
          <p:nvPr>
            <p:extLst/>
          </p:nvPr>
        </p:nvGraphicFramePr>
        <p:xfrm>
          <a:off x="1627188" y="3581400"/>
          <a:ext cx="5761037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33" name="Equation" r:id="rId5" imgW="2705040" imgH="914400" progId="Equation.3">
                  <p:embed/>
                </p:oleObj>
              </mc:Choice>
              <mc:Fallback>
                <p:oleObj name="Equation" r:id="rId5" imgW="2705040" imgH="914400" progId="Equation.3">
                  <p:embed/>
                  <p:pic>
                    <p:nvPicPr>
                      <p:cNvPr id="112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188" y="3581400"/>
                        <a:ext cx="5761037" cy="194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29718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69960" y="65502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444025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14ACA-B71A-4EF4-BC8F-758DE207C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Homogeneous coordinates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7769D-511C-4FC4-9579-E85B64845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Projective</a:t>
            </a:r>
          </a:p>
          <a:p>
            <a:r>
              <a:rPr lang="en-US" dirty="0"/>
              <a:t>Point becomes a line</a:t>
            </a:r>
          </a:p>
        </p:txBody>
      </p:sp>
      <p:pic>
        <p:nvPicPr>
          <p:cNvPr id="395266" name="Picture 2" descr="http://www.songho.ca/math/homogeneous/files/homogeneous06.png">
            <a:extLst>
              <a:ext uri="{FF2B5EF4-FFF2-40B4-BE49-F238E27FC236}">
                <a16:creationId xmlns:a16="http://schemas.microsoft.com/office/drawing/2014/main" id="{055479A3-71C0-4841-92AB-561089903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92363"/>
            <a:ext cx="43624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9" descr="Edittex">
            <a:extLst>
              <a:ext uri="{FF2B5EF4-FFF2-40B4-BE49-F238E27FC236}">
                <a16:creationId xmlns:a16="http://schemas.microsoft.com/office/drawing/2014/main" id="{5F83B865-D012-43FB-98CD-F7B009FA675F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4252" y="4536440"/>
            <a:ext cx="26225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B7BCE6-4735-4AB3-A192-8C382F126380}"/>
              </a:ext>
            </a:extLst>
          </p:cNvPr>
          <p:cNvSpPr txBox="1"/>
          <p:nvPr/>
        </p:nvSpPr>
        <p:spPr>
          <a:xfrm>
            <a:off x="71120" y="644144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Song Ho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Ahn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35" descr="Edittex">
            <a:extLst>
              <a:ext uri="{FF2B5EF4-FFF2-40B4-BE49-F238E27FC236}">
                <a16:creationId xmlns:a16="http://schemas.microsoft.com/office/drawing/2014/main" id="{6F8BACCF-8F41-49C6-BA8A-00BFB143DDFC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400" y="2438400"/>
            <a:ext cx="18430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782730-CB72-441D-99F9-24F69F41AC13}"/>
              </a:ext>
            </a:extLst>
          </p:cNvPr>
          <p:cNvSpPr txBox="1"/>
          <p:nvPr/>
        </p:nvSpPr>
        <p:spPr>
          <a:xfrm>
            <a:off x="5860627" y="188298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homogeneous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06EB4D-218A-47D0-8016-837ECDF587C5}"/>
              </a:ext>
            </a:extLst>
          </p:cNvPr>
          <p:cNvSpPr txBox="1"/>
          <p:nvPr/>
        </p:nvSpPr>
        <p:spPr>
          <a:xfrm>
            <a:off x="5867400" y="403649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homogeneous</a:t>
            </a:r>
          </a:p>
        </p:txBody>
      </p:sp>
    </p:spTree>
    <p:extLst>
      <p:ext uri="{BB962C8B-B14F-4D97-AF65-F5344CB8AC3E}">
        <p14:creationId xmlns:p14="http://schemas.microsoft.com/office/powerpoint/2010/main" val="136497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calibrate the camera?</a:t>
            </a:r>
            <a:br>
              <a:rPr lang="en-US" dirty="0"/>
            </a:br>
            <a:r>
              <a:rPr lang="en-US" dirty="0"/>
              <a:t>(also called “camera </a:t>
            </a:r>
            <a:r>
              <a:rPr lang="en-US" dirty="0" err="1"/>
              <a:t>resectioning</a:t>
            </a:r>
            <a:r>
              <a:rPr lang="en-US" dirty="0"/>
              <a:t>”)</a:t>
            </a:r>
          </a:p>
        </p:txBody>
      </p:sp>
      <p:graphicFrame>
        <p:nvGraphicFramePr>
          <p:cNvPr id="678914" name="Object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77641502"/>
              </p:ext>
            </p:extLst>
          </p:nvPr>
        </p:nvGraphicFramePr>
        <p:xfrm>
          <a:off x="1961356" y="2468788"/>
          <a:ext cx="5221288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02" name="Equation" r:id="rId4" imgW="1625400" imgH="914400" progId="Equation.3">
                  <p:embed/>
                </p:oleObj>
              </mc:Choice>
              <mc:Fallback>
                <p:oleObj name="Equation" r:id="rId4" imgW="16254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1356" y="2468788"/>
                        <a:ext cx="5221288" cy="293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89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643557"/>
              </p:ext>
            </p:extLst>
          </p:nvPr>
        </p:nvGraphicFramePr>
        <p:xfrm>
          <a:off x="3390900" y="1371600"/>
          <a:ext cx="2362200" cy="54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03" name="Equation" r:id="rId6" imgW="939600" imgH="215640" progId="Equation.3">
                  <p:embed/>
                </p:oleObj>
              </mc:Choice>
              <mc:Fallback>
                <p:oleObj name="Equation" r:id="rId6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1371600"/>
                        <a:ext cx="2362200" cy="5426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2D450A-6CBB-4507-9EDF-0ACDE6F50496}"/>
                  </a:ext>
                </a:extLst>
              </p:cNvPr>
              <p:cNvSpPr txBox="1"/>
              <p:nvPr/>
            </p:nvSpPr>
            <p:spPr>
              <a:xfrm>
                <a:off x="4038600" y="2042981"/>
                <a:ext cx="12879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𝐌𝐗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2D450A-6CBB-4507-9EDF-0ACDE6F50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042981"/>
                <a:ext cx="128798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41DAD30-813A-4550-8B87-9C905DCBF0FC}"/>
              </a:ext>
            </a:extLst>
          </p:cNvPr>
          <p:cNvSpPr txBox="1"/>
          <p:nvPr/>
        </p:nvSpPr>
        <p:spPr>
          <a:xfrm>
            <a:off x="1657863" y="5715000"/>
            <a:ext cx="6049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Linear least-squares regression!</a:t>
            </a:r>
          </a:p>
        </p:txBody>
      </p:sp>
    </p:spTree>
    <p:extLst>
      <p:ext uri="{BB962C8B-B14F-4D97-AF65-F5344CB8AC3E}">
        <p14:creationId xmlns:p14="http://schemas.microsoft.com/office/powerpoint/2010/main" val="86093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example: Fitting a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143510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9923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Least squares line fitting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r>
              <a:rPr lang="en-US" sz="2000"/>
              <a:t>Data: </a:t>
            </a:r>
            <a:r>
              <a:rPr lang="en-US" sz="2000">
                <a:latin typeface="Times New Roman" pitchFamily="18" charset="0"/>
              </a:rPr>
              <a:t>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), …, 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)</a:t>
            </a:r>
          </a:p>
          <a:p>
            <a:pPr marL="0" indent="0"/>
            <a:r>
              <a:rPr lang="en-US" sz="2000"/>
              <a:t>Line equation: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= m</a:t>
            </a:r>
            <a:r>
              <a:rPr lang="en-US" sz="1200" i="1">
                <a:latin typeface="Times New Roman" pitchFamily="18" charset="0"/>
              </a:rPr>
              <a:t> 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+ b</a:t>
            </a:r>
          </a:p>
          <a:p>
            <a:pPr marL="0" indent="0"/>
            <a:r>
              <a:rPr lang="en-US" sz="2000"/>
              <a:t>Find (</a:t>
            </a:r>
            <a:r>
              <a:rPr lang="en-US" sz="2000" i="1">
                <a:latin typeface="Times New Roman" pitchFamily="18" charset="0"/>
              </a:rPr>
              <a:t>m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b</a:t>
            </a:r>
            <a:r>
              <a:rPr lang="en-US" sz="2000"/>
              <a:t>) to minimize </a:t>
            </a:r>
          </a:p>
        </p:txBody>
      </p:sp>
      <p:graphicFrame>
        <p:nvGraphicFramePr>
          <p:cNvPr id="1660933" name="Object 5"/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1238250" y="5029200"/>
          <a:ext cx="294005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60" name="Equation" r:id="rId5" imgW="1587240" imgH="419040" progId="Equation.3">
                  <p:embed/>
                </p:oleObj>
              </mc:Choice>
              <mc:Fallback>
                <p:oleObj name="Equation" r:id="rId5" imgW="1587240" imgH="419040" progId="Equation.3">
                  <p:embed/>
                  <p:pic>
                    <p:nvPicPr>
                      <p:cNvPr id="16609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5029200"/>
                        <a:ext cx="2940050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55675" y="2919115"/>
          <a:ext cx="5907087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61" name="Equation" r:id="rId7" imgW="3098520" imgH="761760" progId="Equation.3">
                  <p:embed/>
                </p:oleObj>
              </mc:Choice>
              <mc:Fallback>
                <p:oleObj name="Equation" r:id="rId7" imgW="3098520" imgH="761760" progId="Equation.3">
                  <p:embed/>
                  <p:pic>
                    <p:nvPicPr>
                      <p:cNvPr id="307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75" y="2919115"/>
                        <a:ext cx="5907087" cy="145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8"/>
          <p:cNvGraphicFramePr>
            <a:graphicFrameLocks noChangeAspect="1"/>
          </p:cNvGraphicFramePr>
          <p:nvPr/>
        </p:nvGraphicFramePr>
        <p:xfrm>
          <a:off x="735013" y="2232025"/>
          <a:ext cx="31781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62" name="Equation" r:id="rId9" imgW="1498320" imgH="291960" progId="Equation.3">
                  <p:embed/>
                </p:oleObj>
              </mc:Choice>
              <mc:Fallback>
                <p:oleObj name="Equation" r:id="rId9" imgW="1498320" imgH="291960" progId="Equation.3">
                  <p:embed/>
                  <p:pic>
                    <p:nvPicPr>
                      <p:cNvPr id="30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2232025"/>
                        <a:ext cx="3178175" cy="619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64008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3083" name="Rectangle 10"/>
          <p:cNvSpPr>
            <a:spLocks noChangeArrowheads="1"/>
          </p:cNvSpPr>
          <p:nvPr/>
        </p:nvSpPr>
        <p:spPr bwMode="auto">
          <a:xfrm>
            <a:off x="7162800" y="1066800"/>
            <a:ext cx="1239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y=mx+b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993775" y="6019800"/>
          <a:ext cx="415766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63" name="Equation" r:id="rId11" imgW="2108160" imgH="253800" progId="Equation.3">
                  <p:embed/>
                </p:oleObj>
              </mc:Choice>
              <mc:Fallback>
                <p:oleObj name="Equation" r:id="rId11" imgW="2108160" imgH="253800" progId="Equation.3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6019800"/>
                        <a:ext cx="4157663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638800" y="5334000"/>
            <a:ext cx="3122971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Matlab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 = A \ y;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9857" y="6550223"/>
            <a:ext cx="2254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Modified from S. Lazebnik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238249" y="4483101"/>
          <a:ext cx="3208067" cy="384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64" name="Equation" r:id="rId13" imgW="1904760" imgH="228600" progId="Equation.3">
                  <p:embed/>
                </p:oleObj>
              </mc:Choice>
              <mc:Fallback>
                <p:oleObj name="Equation" r:id="rId13" imgW="1904760" imgH="228600" progId="Equation.3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38249" y="4483101"/>
                        <a:ext cx="3208067" cy="384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010400" y="3287486"/>
          <a:ext cx="1879600" cy="738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65" name="Equation" r:id="rId15" imgW="711000" imgH="279360" progId="Equation.3">
                  <p:embed/>
                </p:oleObj>
              </mc:Choice>
              <mc:Fallback>
                <p:oleObj name="Equation" r:id="rId15" imgW="711000" imgH="27936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10400" y="3287486"/>
                        <a:ext cx="1879600" cy="738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0" y="608516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(Closed form solution)</a:t>
            </a:r>
          </a:p>
        </p:txBody>
      </p:sp>
    </p:spTree>
    <p:extLst>
      <p:ext uri="{BB962C8B-B14F-4D97-AF65-F5344CB8AC3E}">
        <p14:creationId xmlns:p14="http://schemas.microsoft.com/office/powerpoint/2010/main" val="116942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solving for translation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975" y="18240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00"/>
          <p:cNvGrpSpPr>
            <a:grpSpLocks/>
          </p:cNvGrpSpPr>
          <p:nvPr/>
        </p:nvGrpSpPr>
        <p:grpSpPr bwMode="auto">
          <a:xfrm>
            <a:off x="1247775" y="2016125"/>
            <a:ext cx="1625633" cy="1406525"/>
            <a:chOff x="2051050" y="2600325"/>
            <a:chExt cx="1625282" cy="1406525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8062" y="2619375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00"/>
          <p:cNvGrpSpPr>
            <a:grpSpLocks/>
          </p:cNvGrpSpPr>
          <p:nvPr/>
        </p:nvGrpSpPr>
        <p:grpSpPr bwMode="auto">
          <a:xfrm>
            <a:off x="6519862" y="2811462"/>
            <a:ext cx="1625633" cy="1406525"/>
            <a:chOff x="2051050" y="2600325"/>
            <a:chExt cx="1625282" cy="1406525"/>
          </a:xfrm>
        </p:grpSpPr>
        <p:grpSp>
          <p:nvGrpSpPr>
            <p:cNvPr id="11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57200" y="5105400"/>
            <a:ext cx="851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Given matched points in {A} and {B}, estimate the translation of the object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/>
        </p:nvGraphicFramePr>
        <p:xfrm>
          <a:off x="3352800" y="5562600"/>
          <a:ext cx="2476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48" name="Equation" r:id="rId4" imgW="1206360" imgH="482400" progId="Equation.3">
                  <p:embed/>
                </p:oleObj>
              </mc:Choice>
              <mc:Fallback>
                <p:oleObj name="Equation" r:id="rId4" imgW="120636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562600"/>
                        <a:ext cx="2476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0699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solving for translation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975" y="12144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100"/>
          <p:cNvGrpSpPr>
            <a:grpSpLocks/>
          </p:cNvGrpSpPr>
          <p:nvPr/>
        </p:nvGrpSpPr>
        <p:grpSpPr bwMode="auto">
          <a:xfrm>
            <a:off x="1247775" y="1406525"/>
            <a:ext cx="1625633" cy="1406525"/>
            <a:chOff x="2051050" y="2600325"/>
            <a:chExt cx="1625282" cy="1406525"/>
          </a:xfrm>
        </p:grpSpPr>
        <p:grpSp>
          <p:nvGrpSpPr>
            <p:cNvPr id="32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8062" y="2009775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7" name="Group 100"/>
          <p:cNvGrpSpPr>
            <a:grpSpLocks/>
          </p:cNvGrpSpPr>
          <p:nvPr/>
        </p:nvGrpSpPr>
        <p:grpSpPr bwMode="auto">
          <a:xfrm>
            <a:off x="6519862" y="2201862"/>
            <a:ext cx="1625633" cy="1406525"/>
            <a:chOff x="2051050" y="2600325"/>
            <a:chExt cx="1625282" cy="1406525"/>
          </a:xfrm>
        </p:grpSpPr>
        <p:grpSp>
          <p:nvGrpSpPr>
            <p:cNvPr id="58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5434743" y="4216386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Least squares setup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/>
          </p:nvPr>
        </p:nvGraphicFramePr>
        <p:xfrm>
          <a:off x="700810" y="5105315"/>
          <a:ext cx="2476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4" name="Equation" r:id="rId5" imgW="1206360" imgH="482400" progId="Equation.3">
                  <p:embed/>
                </p:oleObj>
              </mc:Choice>
              <mc:Fallback>
                <p:oleObj name="Equation" r:id="rId5" imgW="120636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810" y="5105315"/>
                        <a:ext cx="2476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Right Arrow 80"/>
          <p:cNvSpPr/>
          <p:nvPr/>
        </p:nvSpPr>
        <p:spPr>
          <a:xfrm>
            <a:off x="4343400" y="27432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77265" y="22860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>
            <p:extLst/>
          </p:nvPr>
        </p:nvGraphicFramePr>
        <p:xfrm>
          <a:off x="5676636" y="4703437"/>
          <a:ext cx="2705210" cy="2108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5" name="Equation" r:id="rId7" imgW="1498320" imgH="1168200" progId="Equation.3">
                  <p:embed/>
                </p:oleObj>
              </mc:Choice>
              <mc:Fallback>
                <p:oleObj name="Equation" r:id="rId7" imgW="1498320" imgH="1168200" progId="Equation.3">
                  <p:embed/>
                  <p:pic>
                    <p:nvPicPr>
                      <p:cNvPr id="2375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636" y="4703437"/>
                        <a:ext cx="2705210" cy="210886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17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discovering rot/trans/scale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975" y="18240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00"/>
          <p:cNvGrpSpPr>
            <a:grpSpLocks/>
          </p:cNvGrpSpPr>
          <p:nvPr/>
        </p:nvGrpSpPr>
        <p:grpSpPr bwMode="auto">
          <a:xfrm>
            <a:off x="1247775" y="2016125"/>
            <a:ext cx="1625633" cy="1406525"/>
            <a:chOff x="2051050" y="2600325"/>
            <a:chExt cx="1625282" cy="1406525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l-PL" b="1" dirty="0">
                  <a:solidFill>
                    <a:srgbClr val="FFFF00"/>
                  </a:solidFill>
                </a:rPr>
                <a:t>A</a:t>
              </a:r>
              <a:r>
                <a:rPr lang="pl-PL" b="1" baseline="-25000" dirty="0">
                  <a:solidFill>
                    <a:srgbClr val="FFFF00"/>
                  </a:solidFill>
                </a:rPr>
                <a:t>1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l-PL" b="1">
                  <a:solidFill>
                    <a:srgbClr val="FFFF00"/>
                  </a:solidFill>
                </a:rPr>
                <a:t>A</a:t>
              </a:r>
              <a:r>
                <a:rPr lang="pl-PL" b="1" baseline="-25000">
                  <a:solidFill>
                    <a:srgbClr val="FFFF00"/>
                  </a:solidFill>
                </a:rPr>
                <a:t>2</a:t>
              </a:r>
              <a:endParaRPr lang="en-US" b="1">
                <a:solidFill>
                  <a:srgbClr val="FFFF00"/>
                </a:solidFill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l-PL" b="1">
                  <a:solidFill>
                    <a:srgbClr val="FFFF00"/>
                  </a:solidFill>
                </a:rPr>
                <a:t>A</a:t>
              </a:r>
              <a:r>
                <a:rPr lang="pl-PL" b="1" baseline="-25000">
                  <a:solidFill>
                    <a:srgbClr val="FFFF00"/>
                  </a:solidFill>
                </a:rPr>
                <a:t>3</a:t>
              </a:r>
              <a:endParaRPr lang="en-US" b="1">
                <a:solidFill>
                  <a:srgbClr val="FFFF00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14478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346122">
            <a:off x="6374028" y="2205024"/>
            <a:ext cx="1655340" cy="158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00"/>
          <p:cNvGrpSpPr>
            <a:grpSpLocks/>
          </p:cNvGrpSpPr>
          <p:nvPr/>
        </p:nvGrpSpPr>
        <p:grpSpPr bwMode="auto">
          <a:xfrm rot="19414635">
            <a:off x="6643534" y="2305617"/>
            <a:ext cx="1276727" cy="1104731"/>
            <a:chOff x="2051050" y="2600325"/>
            <a:chExt cx="1625282" cy="1406525"/>
          </a:xfrm>
        </p:grpSpPr>
        <p:grpSp>
          <p:nvGrpSpPr>
            <p:cNvPr id="11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rgbClr val="FFFF00"/>
                  </a:solidFill>
                </a:rPr>
                <a:t>B</a:t>
              </a:r>
              <a:r>
                <a:rPr lang="pl-PL" b="1" baseline="-25000" dirty="0">
                  <a:solidFill>
                    <a:srgbClr val="FFFF00"/>
                  </a:solidFill>
                </a:rPr>
                <a:t>1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rgbClr val="FFFF00"/>
                  </a:solidFill>
                </a:rPr>
                <a:t>B</a:t>
              </a:r>
              <a:r>
                <a:rPr lang="pl-PL" b="1" baseline="-25000" dirty="0">
                  <a:solidFill>
                    <a:srgbClr val="FFFF00"/>
                  </a:solidFill>
                </a:rPr>
                <a:t>2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rgbClr val="FFFF00"/>
                  </a:solidFill>
                </a:rPr>
                <a:t>B</a:t>
              </a:r>
              <a:r>
                <a:rPr lang="pl-PL" b="1" baseline="-25000" dirty="0">
                  <a:solidFill>
                    <a:srgbClr val="FFFF00"/>
                  </a:solidFill>
                </a:rPr>
                <a:t>3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57200" y="5105400"/>
            <a:ext cx="8267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Given matched points in {A} and {B}, estimate the transformation matrix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/>
          </p:nvPr>
        </p:nvGraphicFramePr>
        <p:xfrm>
          <a:off x="2057400" y="5553051"/>
          <a:ext cx="2606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58" name="Equation" r:id="rId4" imgW="1269720" imgH="482400" progId="Equation.3">
                  <p:embed/>
                </p:oleObj>
              </mc:Choice>
              <mc:Fallback>
                <p:oleObj name="Equation" r:id="rId4" imgW="126972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553051"/>
                        <a:ext cx="260667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/>
          </p:nvPr>
        </p:nvGraphicFramePr>
        <p:xfrm>
          <a:off x="5838257" y="5605438"/>
          <a:ext cx="151130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59" name="Equation" r:id="rId6" imgW="736560" imgH="457200" progId="Equation.3">
                  <p:embed/>
                </p:oleObj>
              </mc:Choice>
              <mc:Fallback>
                <p:oleObj name="Equation" r:id="rId6" imgW="736560" imgH="457200" progId="Equation.3">
                  <p:embed/>
                  <p:pic>
                    <p:nvPicPr>
                      <p:cNvPr id="57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8257" y="5605438"/>
                        <a:ext cx="1511300" cy="93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4619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914400"/>
          </a:xfrm>
        </p:spPr>
        <p:txBody>
          <a:bodyPr>
            <a:normAutofit/>
          </a:bodyPr>
          <a:lstStyle/>
          <a:p>
            <a:r>
              <a:rPr lang="en-US" dirty="0"/>
              <a:t>Are these transformations enough?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 descr="C:\Users\James\Dropbox\cs143 fall 2013\cs 143 fall 2013 projects\Local features\www\match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990600"/>
            <a:ext cx="8905875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155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6858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solving for translation</a:t>
            </a:r>
          </a:p>
        </p:txBody>
      </p:sp>
      <p:pic>
        <p:nvPicPr>
          <p:cNvPr id="29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975" y="1214438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100"/>
          <p:cNvGrpSpPr>
            <a:grpSpLocks/>
          </p:cNvGrpSpPr>
          <p:nvPr/>
        </p:nvGrpSpPr>
        <p:grpSpPr bwMode="auto">
          <a:xfrm>
            <a:off x="1247775" y="1406525"/>
            <a:ext cx="1625633" cy="1406525"/>
            <a:chOff x="2051050" y="2600325"/>
            <a:chExt cx="1625282" cy="1406525"/>
          </a:xfrm>
        </p:grpSpPr>
        <p:grpSp>
          <p:nvGrpSpPr>
            <p:cNvPr id="32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51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49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0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</a:t>
              </a:r>
              <a:r>
                <a:rPr kumimoji="0" lang="pl-PL" sz="1800" b="1" i="0" u="none" strike="noStrike" kern="1200" cap="none" spc="0" normalizeH="0" baseline="-2500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181600" y="838200"/>
            <a:ext cx="3429000" cy="3352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6" name="Picture 5" descr="obj14_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8062" y="2009775"/>
            <a:ext cx="214153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7" name="Group 100"/>
          <p:cNvGrpSpPr>
            <a:grpSpLocks/>
          </p:cNvGrpSpPr>
          <p:nvPr/>
        </p:nvGrpSpPr>
        <p:grpSpPr bwMode="auto">
          <a:xfrm>
            <a:off x="6519862" y="2201862"/>
            <a:ext cx="1625633" cy="1406525"/>
            <a:chOff x="2051050" y="2600325"/>
            <a:chExt cx="1625282" cy="1406525"/>
          </a:xfrm>
        </p:grpSpPr>
        <p:grpSp>
          <p:nvGrpSpPr>
            <p:cNvPr id="58" name="Group 7"/>
            <p:cNvGrpSpPr>
              <a:grpSpLocks/>
            </p:cNvGrpSpPr>
            <p:nvPr/>
          </p:nvGrpSpPr>
          <p:grpSpPr bwMode="auto">
            <a:xfrm>
              <a:off x="2051050" y="3500438"/>
              <a:ext cx="73025" cy="73025"/>
              <a:chOff x="1292" y="2205"/>
              <a:chExt cx="46" cy="46"/>
            </a:xfrm>
          </p:grpSpPr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8" name="Line 9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0"/>
            <p:cNvGrpSpPr>
              <a:grpSpLocks/>
            </p:cNvGrpSpPr>
            <p:nvPr/>
          </p:nvGrpSpPr>
          <p:grpSpPr bwMode="auto">
            <a:xfrm>
              <a:off x="2087563" y="2708275"/>
              <a:ext cx="73025" cy="73025"/>
              <a:chOff x="1292" y="2205"/>
              <a:chExt cx="46" cy="46"/>
            </a:xfrm>
          </p:grpSpPr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13"/>
            <p:cNvGrpSpPr>
              <a:grpSpLocks/>
            </p:cNvGrpSpPr>
            <p:nvPr/>
          </p:nvGrpSpPr>
          <p:grpSpPr bwMode="auto">
            <a:xfrm>
              <a:off x="2374900" y="2995613"/>
              <a:ext cx="73025" cy="73025"/>
              <a:chOff x="1292" y="2205"/>
              <a:chExt cx="46" cy="46"/>
            </a:xfrm>
          </p:grpSpPr>
          <p:sp>
            <p:nvSpPr>
              <p:cNvPr id="73" name="Line 14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oup 16"/>
            <p:cNvGrpSpPr>
              <a:grpSpLocks/>
            </p:cNvGrpSpPr>
            <p:nvPr/>
          </p:nvGrpSpPr>
          <p:grpSpPr bwMode="auto">
            <a:xfrm>
              <a:off x="3238500" y="3571875"/>
              <a:ext cx="73025" cy="73025"/>
              <a:chOff x="1292" y="2205"/>
              <a:chExt cx="46" cy="46"/>
            </a:xfrm>
          </p:grpSpPr>
          <p:sp>
            <p:nvSpPr>
              <p:cNvPr id="71" name="Line 17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2" name="Line 18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19"/>
            <p:cNvGrpSpPr>
              <a:grpSpLocks/>
            </p:cNvGrpSpPr>
            <p:nvPr/>
          </p:nvGrpSpPr>
          <p:grpSpPr bwMode="auto">
            <a:xfrm>
              <a:off x="2986088" y="3933825"/>
              <a:ext cx="73025" cy="73025"/>
              <a:chOff x="1292" y="2205"/>
              <a:chExt cx="46" cy="46"/>
            </a:xfrm>
          </p:grpSpPr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0" name="Line 21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Group 22"/>
            <p:cNvGrpSpPr>
              <a:grpSpLocks/>
            </p:cNvGrpSpPr>
            <p:nvPr/>
          </p:nvGrpSpPr>
          <p:grpSpPr bwMode="auto">
            <a:xfrm>
              <a:off x="3130550" y="2673350"/>
              <a:ext cx="73025" cy="73025"/>
              <a:chOff x="1292" y="2205"/>
              <a:chExt cx="46" cy="46"/>
            </a:xfrm>
          </p:grpSpPr>
          <p:sp>
            <p:nvSpPr>
              <p:cNvPr id="67" name="Line 23"/>
              <p:cNvSpPr>
                <a:spLocks noChangeShapeType="1"/>
              </p:cNvSpPr>
              <p:nvPr/>
            </p:nvSpPr>
            <p:spPr bwMode="auto">
              <a:xfrm>
                <a:off x="1292" y="2205"/>
                <a:ext cx="46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8" name="Line 24"/>
              <p:cNvSpPr>
                <a:spLocks noChangeShapeType="1"/>
              </p:cNvSpPr>
              <p:nvPr/>
            </p:nvSpPr>
            <p:spPr bwMode="auto">
              <a:xfrm flipH="1">
                <a:off x="1293" y="2205"/>
                <a:ext cx="45" cy="46"/>
              </a:xfrm>
              <a:prstGeom prst="line">
                <a:avLst/>
              </a:prstGeom>
              <a:noFill/>
              <a:ln w="254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tangle 91"/>
            <p:cNvSpPr>
              <a:spLocks noChangeArrowheads="1"/>
            </p:cNvSpPr>
            <p:nvPr/>
          </p:nvSpPr>
          <p:spPr bwMode="auto">
            <a:xfrm>
              <a:off x="2124075" y="2600325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5" name="Rectangle 92"/>
            <p:cNvSpPr>
              <a:spLocks noChangeArrowheads="1"/>
            </p:cNvSpPr>
            <p:nvPr/>
          </p:nvSpPr>
          <p:spPr bwMode="auto">
            <a:xfrm>
              <a:off x="2051050" y="3429000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6" name="Rectangle 93"/>
            <p:cNvSpPr>
              <a:spLocks noChangeArrowheads="1"/>
            </p:cNvSpPr>
            <p:nvPr/>
          </p:nvSpPr>
          <p:spPr bwMode="auto">
            <a:xfrm>
              <a:off x="3240088" y="3500438"/>
              <a:ext cx="436244" cy="36933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</a:t>
              </a:r>
              <a:r>
                <a:rPr kumimoji="0" lang="pl-PL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3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685800" y="4173747"/>
            <a:ext cx="353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Least squares solution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/>
          </p:nvPr>
        </p:nvGraphicFramePr>
        <p:xfrm>
          <a:off x="6289893" y="4230687"/>
          <a:ext cx="2476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80" name="Equation" r:id="rId5" imgW="1206360" imgH="482400" progId="Equation.3">
                  <p:embed/>
                </p:oleObj>
              </mc:Choice>
              <mc:Fallback>
                <p:oleObj name="Equation" r:id="rId5" imgW="1206360" imgH="482400" progId="Equation.3">
                  <p:embed/>
                  <p:pic>
                    <p:nvPicPr>
                      <p:cNvPr id="8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9893" y="4230687"/>
                        <a:ext cx="2476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Right Arrow 80"/>
          <p:cNvSpPr/>
          <p:nvPr/>
        </p:nvSpPr>
        <p:spPr>
          <a:xfrm>
            <a:off x="4343400" y="27432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77265" y="22860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2000" y="4559212"/>
            <a:ext cx="502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Write down objective function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Derived solution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Compute derivative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Compute solution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Computational solution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Write in form Ax=p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Solve using closed-form solution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>
            <p:extLst/>
          </p:nvPr>
        </p:nvGraphicFramePr>
        <p:xfrm>
          <a:off x="6519862" y="5232243"/>
          <a:ext cx="2057400" cy="1603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81" name="Equation" r:id="rId7" imgW="1498320" imgH="1168200" progId="Equation.3">
                  <p:embed/>
                </p:oleObj>
              </mc:Choice>
              <mc:Fallback>
                <p:oleObj name="Equation" r:id="rId7" imgW="1498320" imgH="1168200" progId="Equation.3">
                  <p:embed/>
                  <p:pic>
                    <p:nvPicPr>
                      <p:cNvPr id="2375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9862" y="5232243"/>
                        <a:ext cx="2057400" cy="160385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305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 with “vertical” least squares</a:t>
            </a:r>
          </a:p>
        </p:txBody>
      </p:sp>
      <p:sp>
        <p:nvSpPr>
          <p:cNvPr id="166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4572000" cy="51355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Not rotation-invariant</a:t>
            </a:r>
          </a:p>
          <a:p>
            <a:pPr>
              <a:buFontTx/>
              <a:buChar char="•"/>
            </a:pPr>
            <a:r>
              <a:rPr lang="en-US" dirty="0"/>
              <a:t>Fails completely for vertical lines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7483" y="6550223"/>
            <a:ext cx="2026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from S. Lazebnik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316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297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4343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+mj-lt"/>
              </a:rPr>
              <a:t>If (</a:t>
            </a:r>
            <a:r>
              <a:rPr lang="en-US" sz="2000" i="1" dirty="0">
                <a:latin typeface="+mj-lt"/>
              </a:rPr>
              <a:t>a</a:t>
            </a:r>
            <a:r>
              <a:rPr lang="en-US" sz="2000" baseline="30000" dirty="0">
                <a:latin typeface="+mj-lt"/>
              </a:rPr>
              <a:t>2</a:t>
            </a:r>
            <a:r>
              <a:rPr lang="en-US" sz="2000" i="1" dirty="0">
                <a:latin typeface="+mj-lt"/>
              </a:rPr>
              <a:t>+b</a:t>
            </a:r>
            <a:r>
              <a:rPr lang="en-US" sz="2000" baseline="30000" dirty="0">
                <a:latin typeface="+mj-lt"/>
              </a:rPr>
              <a:t>2</a:t>
            </a:r>
            <a:r>
              <a:rPr lang="en-US" sz="2000" i="1" dirty="0">
                <a:latin typeface="+mj-lt"/>
              </a:rPr>
              <a:t>=</a:t>
            </a:r>
            <a:r>
              <a:rPr lang="en-US" sz="2000" dirty="0">
                <a:latin typeface="+mj-lt"/>
              </a:rPr>
              <a:t>1) then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Distance between point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x</a:t>
            </a:r>
            <a:r>
              <a:rPr lang="en-US" sz="2000" i="1" baseline="-25000" dirty="0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 err="1">
                <a:latin typeface="Times New Roman" pitchFamily="18" charset="0"/>
              </a:rPr>
              <a:t>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) is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</a:rPr>
              <a:t>	|</a:t>
            </a:r>
            <a:r>
              <a:rPr lang="en-US" sz="2000" i="1" dirty="0" err="1">
                <a:latin typeface="Times New Roman" pitchFamily="18" charset="0"/>
              </a:rPr>
              <a:t>ax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</a:t>
            </a:r>
            <a:r>
              <a:rPr lang="en-US" sz="2000" i="1" dirty="0" err="1">
                <a:latin typeface="Times New Roman" pitchFamily="18" charset="0"/>
              </a:rPr>
              <a:t>by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c</a:t>
            </a:r>
            <a:r>
              <a:rPr lang="en-US" sz="2000" dirty="0">
                <a:latin typeface="Times New Roman" pitchFamily="18" charset="0"/>
              </a:rPr>
              <a:t>|</a:t>
            </a:r>
          </a:p>
        </p:txBody>
      </p:sp>
      <p:graphicFrame>
        <p:nvGraphicFramePr>
          <p:cNvPr id="4098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96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409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7162800" y="1066800"/>
            <a:ext cx="168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ax+by+c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=0</a:t>
            </a:r>
          </a:p>
        </p:txBody>
      </p:sp>
      <p:sp>
        <p:nvSpPr>
          <p:cNvPr id="4104" name="Rectangle 24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Unit normal: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N=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a, b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1855" y="0"/>
            <a:ext cx="268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modified from S. Lazebnik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38400"/>
            <a:ext cx="3276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proof: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7"/>
              </a:rPr>
              <a:t>http://mathworld.wolfram.com/Point-LineDistance2-Dimensional.html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586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4343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If (</a:t>
            </a:r>
            <a:r>
              <a:rPr lang="en-US" sz="2000" i="1" dirty="0"/>
              <a:t>a</a:t>
            </a:r>
            <a:r>
              <a:rPr lang="en-US" sz="2000" baseline="30000" dirty="0"/>
              <a:t>2</a:t>
            </a:r>
            <a:r>
              <a:rPr lang="en-US" sz="2000" i="1" dirty="0"/>
              <a:t>+b</a:t>
            </a:r>
            <a:r>
              <a:rPr lang="en-US" sz="2000" baseline="30000" dirty="0"/>
              <a:t>2</a:t>
            </a:r>
            <a:r>
              <a:rPr lang="en-US" sz="2000" i="1" dirty="0"/>
              <a:t>=</a:t>
            </a:r>
            <a:r>
              <a:rPr lang="en-US" sz="2000" dirty="0"/>
              <a:t>1) then </a:t>
            </a:r>
          </a:p>
          <a:p>
            <a:pPr marL="0" indent="0">
              <a:buNone/>
            </a:pPr>
            <a:r>
              <a:rPr lang="en-US" sz="2000" dirty="0"/>
              <a:t>Distance between point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x</a:t>
            </a:r>
            <a:r>
              <a:rPr lang="en-US" sz="2000" i="1" baseline="-25000" dirty="0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 err="1">
                <a:latin typeface="Times New Roman" pitchFamily="18" charset="0"/>
              </a:rPr>
              <a:t>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dirty="0">
                <a:latin typeface="Times New Roman" pitchFamily="18" charset="0"/>
              </a:rPr>
              <a:t>) is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</a:rPr>
              <a:t>	|</a:t>
            </a:r>
            <a:r>
              <a:rPr lang="en-US" sz="2000" i="1" dirty="0" err="1">
                <a:latin typeface="Times New Roman" pitchFamily="18" charset="0"/>
              </a:rPr>
              <a:t>ax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</a:t>
            </a:r>
            <a:r>
              <a:rPr lang="en-US" sz="2000" i="1" dirty="0" err="1">
                <a:latin typeface="Times New Roman" pitchFamily="18" charset="0"/>
              </a:rPr>
              <a:t>by</a:t>
            </a:r>
            <a:r>
              <a:rPr lang="en-US" sz="2000" i="1" baseline="-25000" dirty="0" err="1">
                <a:latin typeface="Times New Roman" pitchFamily="18" charset="0"/>
              </a:rPr>
              <a:t>i</a:t>
            </a:r>
            <a:r>
              <a:rPr lang="en-US" sz="2000" i="1" dirty="0">
                <a:latin typeface="Times New Roman" pitchFamily="18" charset="0"/>
              </a:rPr>
              <a:t> + c</a:t>
            </a:r>
            <a:r>
              <a:rPr lang="en-US" sz="2000" dirty="0">
                <a:latin typeface="Times New Roman" pitchFamily="18" charset="0"/>
              </a:rPr>
              <a:t>|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Find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</a:rPr>
              <a:t>, c) </a:t>
            </a:r>
            <a:r>
              <a:rPr lang="en-US" sz="2000" dirty="0"/>
              <a:t>to minimize the sum of squared perpendicular distances</a:t>
            </a:r>
          </a:p>
        </p:txBody>
      </p:sp>
      <p:graphicFrame>
        <p:nvGraphicFramePr>
          <p:cNvPr id="5122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26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512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7162800" y="1066800"/>
            <a:ext cx="168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ax+by+c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=0</a:t>
            </a:r>
          </a:p>
        </p:txBody>
      </p:sp>
      <p:graphicFrame>
        <p:nvGraphicFramePr>
          <p:cNvPr id="5123" name="Object 2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90600" y="3200400"/>
          <a:ext cx="3429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27" name="Equation" r:id="rId7" imgW="1549080" imgH="291960" progId="Equation.3">
                  <p:embed/>
                </p:oleObj>
              </mc:Choice>
              <mc:Fallback>
                <p:oleObj name="Equation" r:id="rId7" imgW="1549080" imgH="291960" progId="Equation.3">
                  <p:embed/>
                  <p:pic>
                    <p:nvPicPr>
                      <p:cNvPr id="5123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00400"/>
                        <a:ext cx="3429000" cy="646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Rectangle 24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Unit normal: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N=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a, b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1855" y="0"/>
            <a:ext cx="268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modified from S. Lazebnik</a:t>
            </a:r>
          </a:p>
        </p:txBody>
      </p:sp>
    </p:spTree>
    <p:extLst>
      <p:ext uri="{BB962C8B-B14F-4D97-AF65-F5344CB8AC3E}">
        <p14:creationId xmlns:p14="http://schemas.microsoft.com/office/powerpoint/2010/main" val="981998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sp>
        <p:nvSpPr>
          <p:cNvPr id="61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43434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Find </a:t>
            </a:r>
            <a:r>
              <a:rPr lang="en-US" sz="2000" dirty="0">
                <a:latin typeface="Times New Roman" pitchFamily="18" charset="0"/>
              </a:rPr>
              <a:t>(</a:t>
            </a:r>
            <a:r>
              <a:rPr lang="en-US" sz="2000" i="1" dirty="0">
                <a:latin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</a:rPr>
              <a:t>c</a:t>
            </a:r>
            <a:r>
              <a:rPr lang="en-US" sz="2000" dirty="0">
                <a:latin typeface="Times New Roman" pitchFamily="18" charset="0"/>
              </a:rPr>
              <a:t>) </a:t>
            </a:r>
            <a:r>
              <a:rPr lang="en-US" sz="2000" dirty="0"/>
              <a:t>to minimize the sum of squared perpendicular distances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4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614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6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6156" name="Rectangle 7"/>
          <p:cNvSpPr>
            <a:spLocks noChangeArrowheads="1"/>
          </p:cNvSpPr>
          <p:nvPr/>
        </p:nvSpPr>
        <p:spPr bwMode="auto">
          <a:xfrm>
            <a:off x="7162800" y="1066800"/>
            <a:ext cx="1680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ax+by+c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=0</a:t>
            </a:r>
          </a:p>
        </p:txBody>
      </p:sp>
      <p:graphicFrame>
        <p:nvGraphicFramePr>
          <p:cNvPr id="6147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90600" y="1752600"/>
          <a:ext cx="3429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5" name="Equation" r:id="rId7" imgW="1549080" imgH="291960" progId="Equation.3">
                  <p:embed/>
                </p:oleObj>
              </mc:Choice>
              <mc:Fallback>
                <p:oleObj name="Equation" r:id="rId7" imgW="1549080" imgH="291960" progId="Equation.3">
                  <p:embed/>
                  <p:pic>
                    <p:nvPicPr>
                      <p:cNvPr id="614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52600"/>
                        <a:ext cx="3429000" cy="646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Rectangle 9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Unit normal: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N=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a, b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>
            <p:extLst/>
          </p:nvPr>
        </p:nvGraphicFramePr>
        <p:xfrm>
          <a:off x="403225" y="2667000"/>
          <a:ext cx="3687763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6" name="Equation" r:id="rId9" imgW="1879560" imgH="393480" progId="Equation.3">
                  <p:embed/>
                </p:oleObj>
              </mc:Choice>
              <mc:Fallback>
                <p:oleObj name="Equation" r:id="rId9" imgW="1879560" imgH="393480" progId="Equation.3">
                  <p:embed/>
                  <p:pic>
                    <p:nvPicPr>
                      <p:cNvPr id="614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2667000"/>
                        <a:ext cx="3687763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5035" name="Object 11"/>
          <p:cNvGraphicFramePr>
            <a:graphicFrameLocks noChangeAspect="1"/>
          </p:cNvGraphicFramePr>
          <p:nvPr>
            <p:extLst/>
          </p:nvPr>
        </p:nvGraphicFramePr>
        <p:xfrm>
          <a:off x="4778375" y="2674938"/>
          <a:ext cx="4233863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7" name="Equation" r:id="rId11" imgW="2311200" imgH="393480" progId="Equation.3">
                  <p:embed/>
                </p:oleObj>
              </mc:Choice>
              <mc:Fallback>
                <p:oleObj name="Equation" r:id="rId11" imgW="2311200" imgH="393480" progId="Equation.3">
                  <p:embed/>
                  <p:pic>
                    <p:nvPicPr>
                      <p:cNvPr id="166503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75" y="2674938"/>
                        <a:ext cx="4233863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5036" name="Object 12"/>
          <p:cNvGraphicFramePr>
            <a:graphicFrameLocks noChangeAspect="1"/>
          </p:cNvGraphicFramePr>
          <p:nvPr/>
        </p:nvGraphicFramePr>
        <p:xfrm>
          <a:off x="317500" y="3360738"/>
          <a:ext cx="8628063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8" name="Equation" r:id="rId13" imgW="4267080" imgH="761760" progId="Equation.3">
                  <p:embed/>
                </p:oleObj>
              </mc:Choice>
              <mc:Fallback>
                <p:oleObj name="Equation" r:id="rId13" imgW="4267080" imgH="761760" progId="Equation.3">
                  <p:embed/>
                  <p:pic>
                    <p:nvPicPr>
                      <p:cNvPr id="166503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3360738"/>
                        <a:ext cx="8628063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5040" name="Text Box 16"/>
          <p:cNvSpPr txBox="1">
            <a:spLocks noChangeArrowheads="1"/>
          </p:cNvSpPr>
          <p:nvPr/>
        </p:nvSpPr>
        <p:spPr bwMode="auto">
          <a:xfrm>
            <a:off x="233614" y="5715000"/>
            <a:ext cx="8529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Solution is eigenvector corresponding to smallest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eigenvalue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A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" y="6488668"/>
            <a:ext cx="816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See details on Raleigh Quotient: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15"/>
              </a:rPr>
              <a:t>http://en.wikipedia.org/wiki/Rayleigh_quotient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2" name="Object 12"/>
          <p:cNvGraphicFramePr>
            <a:graphicFrameLocks noChangeAspect="1"/>
          </p:cNvGraphicFramePr>
          <p:nvPr/>
        </p:nvGraphicFramePr>
        <p:xfrm>
          <a:off x="574675" y="4740275"/>
          <a:ext cx="734377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9" name="Equation" r:id="rId16" imgW="3632040" imgH="444240" progId="Equation.3">
                  <p:embed/>
                </p:oleObj>
              </mc:Choice>
              <mc:Fallback>
                <p:oleObj name="Equation" r:id="rId16" imgW="3632040" imgH="444240" progId="Equation.3">
                  <p:embed/>
                  <p:pic>
                    <p:nvPicPr>
                      <p:cNvPr id="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4740275"/>
                        <a:ext cx="7343775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61855" y="0"/>
            <a:ext cx="268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modified from S. Lazebnik</a:t>
            </a:r>
          </a:p>
        </p:txBody>
      </p:sp>
    </p:spTree>
    <p:extLst>
      <p:ext uri="{BB962C8B-B14F-4D97-AF65-F5344CB8AC3E}">
        <p14:creationId xmlns:p14="http://schemas.microsoft.com/office/powerpoint/2010/main" val="78502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5040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381000" y="3581400"/>
            <a:ext cx="8305800" cy="2743200"/>
          </a:xfrm>
          <a:prstGeom prst="roundRect">
            <a:avLst/>
          </a:prstGeom>
          <a:solidFill>
            <a:srgbClr val="E6EDF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extrusionH="31750" contourW="19050" prstMaterial="matte">
            <a:bevelT w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Recap: Two Common Optimization Problems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3581400"/>
            <a:ext cx="4038600" cy="685800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Problem statement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48200" y="3581400"/>
            <a:ext cx="4038600" cy="639763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Solution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1665036" name="Object 12"/>
          <p:cNvGraphicFramePr>
            <a:graphicFrameLocks noChangeAspect="1"/>
          </p:cNvGraphicFramePr>
          <p:nvPr/>
        </p:nvGraphicFramePr>
        <p:xfrm>
          <a:off x="561975" y="4237037"/>
          <a:ext cx="44672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34" name="Equation" r:id="rId3" imgW="2209680" imgH="203040" progId="Equation.3">
                  <p:embed/>
                </p:oleObj>
              </mc:Choice>
              <mc:Fallback>
                <p:oleObj name="Equation" r:id="rId3" imgW="2209680" imgH="203040" progId="Equation.3">
                  <p:embed/>
                  <p:pic>
                    <p:nvPicPr>
                      <p:cNvPr id="166503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4237037"/>
                        <a:ext cx="44672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2"/>
          <p:cNvGraphicFramePr>
            <a:graphicFrameLocks noChangeAspect="1"/>
          </p:cNvGraphicFramePr>
          <p:nvPr/>
        </p:nvGraphicFramePr>
        <p:xfrm>
          <a:off x="512762" y="4770437"/>
          <a:ext cx="24399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35" name="Equation" r:id="rId5" imgW="1206360" imgH="419040" progId="Equation.3">
                  <p:embed/>
                </p:oleObj>
              </mc:Choice>
              <mc:Fallback>
                <p:oleObj name="Equation" r:id="rId5" imgW="1206360" imgH="419040" progId="Equation.3">
                  <p:embed/>
                  <p:pic>
                    <p:nvPicPr>
                      <p:cNvPr id="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2" y="4770437"/>
                        <a:ext cx="243998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>
            <p:extLst/>
          </p:nvPr>
        </p:nvGraphicFramePr>
        <p:xfrm>
          <a:off x="512763" y="5761038"/>
          <a:ext cx="41878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36" name="Equation" r:id="rId7" imgW="2070000" imgH="203040" progId="Equation.3">
                  <p:embed/>
                </p:oleObj>
              </mc:Choice>
              <mc:Fallback>
                <p:oleObj name="Equation" r:id="rId7" imgW="2070000" imgH="203040" progId="Equation.3">
                  <p:embed/>
                  <p:pic>
                    <p:nvPicPr>
                      <p:cNvPr id="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5761038"/>
                        <a:ext cx="41878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818188" y="4640263"/>
          <a:ext cx="22590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37" name="Equation" r:id="rId9" imgW="1117440" imgH="457200" progId="Equation.3">
                  <p:embed/>
                </p:oleObj>
              </mc:Choice>
              <mc:Fallback>
                <p:oleObj name="Equation" r:id="rId9" imgW="1117440" imgH="45720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8188" y="4640263"/>
                        <a:ext cx="2259012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381000" y="1295400"/>
            <a:ext cx="8305800" cy="2057400"/>
            <a:chOff x="228600" y="4114800"/>
            <a:chExt cx="8305800" cy="2057400"/>
          </a:xfrm>
        </p:grpSpPr>
        <p:sp>
          <p:nvSpPr>
            <p:cNvPr id="19" name="Rounded Rectangle 18"/>
            <p:cNvSpPr/>
            <p:nvPr/>
          </p:nvSpPr>
          <p:spPr>
            <a:xfrm>
              <a:off x="228600" y="4114800"/>
              <a:ext cx="8305800" cy="2057400"/>
            </a:xfrm>
            <a:prstGeom prst="roundRect">
              <a:avLst/>
            </a:prstGeom>
            <a:solidFill>
              <a:srgbClr val="E6EDF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extrusionH="31750" contourW="19050" prstMaterial="matte">
              <a:bevelT w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Content Placeholder 10"/>
            <p:cNvSpPr txBox="1">
              <a:spLocks/>
            </p:cNvSpPr>
            <p:nvPr/>
          </p:nvSpPr>
          <p:spPr bwMode="auto">
            <a:xfrm>
              <a:off x="304800" y="4114800"/>
              <a:ext cx="40386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Problem statement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Content Placeholder 11"/>
            <p:cNvSpPr txBox="1">
              <a:spLocks/>
            </p:cNvSpPr>
            <p:nvPr/>
          </p:nvSpPr>
          <p:spPr bwMode="auto">
            <a:xfrm>
              <a:off x="4495800" y="4114800"/>
              <a:ext cx="4038600" cy="639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Solution</a:t>
              </a:r>
            </a:p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aphicFrame>
          <p:nvGraphicFramePr>
            <p:cNvPr id="24" name="Object 12"/>
            <p:cNvGraphicFramePr>
              <a:graphicFrameLocks noChangeAspect="1"/>
            </p:cNvGraphicFramePr>
            <p:nvPr/>
          </p:nvGraphicFramePr>
          <p:xfrm>
            <a:off x="685800" y="5456238"/>
            <a:ext cx="3905250" cy="411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38" name="Equation" r:id="rId11" imgW="1930320" imgH="203040" progId="Equation.3">
                    <p:embed/>
                  </p:oleObj>
                </mc:Choice>
                <mc:Fallback>
                  <p:oleObj name="Equation" r:id="rId11" imgW="1930320" imgH="203040" progId="Equation.3">
                    <p:embed/>
                    <p:pic>
                      <p:nvPicPr>
                        <p:cNvPr id="24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800" y="5456238"/>
                          <a:ext cx="3905250" cy="411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/>
          </p:nvGraphicFramePr>
          <p:xfrm>
            <a:off x="5715000" y="5486400"/>
            <a:ext cx="1179512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39" name="Equation" r:id="rId13" imgW="583920" imgH="177480" progId="Equation.3">
                    <p:embed/>
                  </p:oleObj>
                </mc:Choice>
                <mc:Fallback>
                  <p:oleObj name="Equation" r:id="rId13" imgW="583920" imgH="177480" progId="Equation.3">
                    <p:embed/>
                    <p:pic>
                      <p:nvPicPr>
                        <p:cNvPr id="25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5000" y="5486400"/>
                          <a:ext cx="1179512" cy="358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70" name="Object 6"/>
            <p:cNvGraphicFramePr>
              <a:graphicFrameLocks noChangeAspect="1"/>
            </p:cNvGraphicFramePr>
            <p:nvPr/>
          </p:nvGraphicFramePr>
          <p:xfrm>
            <a:off x="1219200" y="4813300"/>
            <a:ext cx="2433637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40" name="Equation" r:id="rId15" imgW="1244520" imgH="266400" progId="Equation.3">
                    <p:embed/>
                  </p:oleObj>
                </mc:Choice>
                <mc:Fallback>
                  <p:oleObj name="Equation" r:id="rId15" imgW="1244520" imgH="266400" progId="Equation.3">
                    <p:embed/>
                    <p:pic>
                      <p:nvPicPr>
                        <p:cNvPr id="14337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4813300"/>
                          <a:ext cx="2433637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0933" name="Object 5"/>
            <p:cNvGraphicFramePr>
              <a:graphicFrameLocks noChangeAspect="1"/>
            </p:cNvGraphicFramePr>
            <p:nvPr/>
          </p:nvGraphicFramePr>
          <p:xfrm>
            <a:off x="5514975" y="4876800"/>
            <a:ext cx="2105025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41" name="Equation" r:id="rId17" imgW="1066680" imgH="253800" progId="Equation.3">
                    <p:embed/>
                  </p:oleObj>
                </mc:Choice>
                <mc:Fallback>
                  <p:oleObj name="Equation" r:id="rId17" imgW="1066680" imgH="253800" progId="Equation.3">
                    <p:embed/>
                    <p:pic>
                      <p:nvPicPr>
                        <p:cNvPr id="166093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4975" y="4876800"/>
                          <a:ext cx="2105025" cy="500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6934200" y="5498068"/>
              <a:ext cx="1031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(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matlab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7608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Least squares (global) optimization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Good</a:t>
            </a:r>
          </a:p>
          <a:p>
            <a:r>
              <a:rPr lang="en-US" sz="2800" dirty="0"/>
              <a:t>Clearly specified objective</a:t>
            </a:r>
          </a:p>
          <a:p>
            <a:r>
              <a:rPr lang="en-US" sz="2800" dirty="0"/>
              <a:t>Optimization is easy</a:t>
            </a:r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Bad</a:t>
            </a:r>
          </a:p>
          <a:p>
            <a:r>
              <a:rPr lang="en-US" sz="2800" dirty="0"/>
              <a:t>Sensitive to outliers</a:t>
            </a:r>
          </a:p>
          <a:p>
            <a:pPr lvl="1"/>
            <a:r>
              <a:rPr lang="en-US" sz="2400" dirty="0"/>
              <a:t>Bad matches, extra points</a:t>
            </a:r>
          </a:p>
          <a:p>
            <a:r>
              <a:rPr lang="en-US" sz="2800" dirty="0"/>
              <a:t>Doesn’t allow you to get multiple good fits</a:t>
            </a:r>
          </a:p>
          <a:p>
            <a:pPr lvl="1"/>
            <a:r>
              <a:rPr lang="en-US" sz="2400" dirty="0"/>
              <a:t>Detecting multiple objects, lines,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6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World</a:t>
            </a:r>
            <a:r>
              <a:rPr lang="en-US" dirty="0"/>
              <a:t> vs </a:t>
            </a:r>
            <a:r>
              <a:rPr lang="en-US" dirty="0">
                <a:solidFill>
                  <a:srgbClr val="00B050"/>
                </a:solidFill>
              </a:rPr>
              <a:t>Camera</a:t>
            </a:r>
            <a:r>
              <a:rPr lang="en-US" dirty="0"/>
              <a:t> coordinates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62167"/>
            <a:ext cx="7772400" cy="5162265"/>
          </a:xfr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914400" y="3505200"/>
            <a:ext cx="4572000" cy="6858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" name="Straight Arrow Connector 6"/>
          <p:cNvCxnSpPr/>
          <p:nvPr/>
        </p:nvCxnSpPr>
        <p:spPr bwMode="auto">
          <a:xfrm>
            <a:off x="5486400" y="3505200"/>
            <a:ext cx="2895600" cy="53340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5508978" y="1958622"/>
            <a:ext cx="11289" cy="1522696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4800600" y="3352800"/>
            <a:ext cx="3276600" cy="5632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4800600" y="1419368"/>
            <a:ext cx="12032" cy="1959501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79859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Calibrating the Camera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Use an scene with </a:t>
            </a:r>
            <a:r>
              <a:rPr lang="en-US" b="1" dirty="0"/>
              <a:t>known</a:t>
            </a:r>
            <a:r>
              <a:rPr lang="en-US" dirty="0"/>
              <a:t> geometry</a:t>
            </a:r>
          </a:p>
          <a:p>
            <a:pPr lvl="1"/>
            <a:r>
              <a:rPr lang="en-US" dirty="0"/>
              <a:t>Correspond image points to 3d points</a:t>
            </a:r>
          </a:p>
          <a:p>
            <a:pPr lvl="1"/>
            <a:r>
              <a:rPr lang="en-US" dirty="0"/>
              <a:t>Get least squares solution (or non-linear solution)</a:t>
            </a:r>
          </a:p>
        </p:txBody>
      </p:sp>
      <p:pic>
        <p:nvPicPr>
          <p:cNvPr id="6" name="Picture 4" descr="CalCub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429000"/>
            <a:ext cx="3810000" cy="3140075"/>
          </a:xfrm>
          <a:prstGeom prst="rect">
            <a:avLst/>
          </a:prstGeom>
          <a:noFill/>
        </p:spPr>
      </p:pic>
      <p:graphicFrame>
        <p:nvGraphicFramePr>
          <p:cNvPr id="677892" name="Object 4"/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4610100" y="4051300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08" name="Equation" r:id="rId6" imgW="2158920" imgH="914400" progId="Equation.3">
                  <p:embed/>
                </p:oleObj>
              </mc:Choice>
              <mc:Fallback>
                <p:oleObj name="Equation" r:id="rId6" imgW="2158920" imgH="914400" progId="Equation.3">
                  <p:embed/>
                  <p:pic>
                    <p:nvPicPr>
                      <p:cNvPr id="6778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4051300"/>
                        <a:ext cx="4270375" cy="180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own Arrow 3"/>
          <p:cNvSpPr/>
          <p:nvPr/>
        </p:nvSpPr>
        <p:spPr>
          <a:xfrm>
            <a:off x="8382000" y="3505200"/>
            <a:ext cx="381000" cy="533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724400" y="3677986"/>
            <a:ext cx="381000" cy="5334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29399" y="2643194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FF0000"/>
                </a:solidFill>
              </a:rPr>
              <a:t>Known 3d </a:t>
            </a:r>
          </a:p>
          <a:p>
            <a:pPr algn="r"/>
            <a:r>
              <a:rPr lang="en-US" sz="2400" dirty="0">
                <a:solidFill>
                  <a:srgbClr val="FF0000"/>
                </a:solidFill>
              </a:rPr>
              <a:t>world locations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3575" y="2660332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rot="10800000">
            <a:off x="6629400" y="5782544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686299" y="6300787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87243" y="-12700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399" y="386663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17387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7" grpId="0"/>
      <p:bldP spid="10" grpId="0"/>
      <p:bldP spid="11" grpId="0" animBg="1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08491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How do we calibrate a camera?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8686800" cy="5548388"/>
          </a:xfrm>
        </p:spPr>
      </p:pic>
      <p:sp>
        <p:nvSpPr>
          <p:cNvPr id="5" name="TextBox 4"/>
          <p:cNvSpPr txBox="1"/>
          <p:nvPr/>
        </p:nvSpPr>
        <p:spPr>
          <a:xfrm>
            <a:off x="5638800" y="1600200"/>
            <a:ext cx="2286000" cy="440120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308.253 306.300 28.881</a:t>
            </a:r>
          </a:p>
          <a:p>
            <a:pPr algn="ctr"/>
            <a:r>
              <a:rPr lang="en-US" sz="1400" dirty="0"/>
              <a:t>306.650 309.301 28.905</a:t>
            </a:r>
          </a:p>
          <a:p>
            <a:pPr algn="ctr"/>
            <a:r>
              <a:rPr lang="en-US" sz="1400" dirty="0"/>
              <a:t>308.069 306.831 29.189</a:t>
            </a:r>
          </a:p>
          <a:p>
            <a:pPr algn="ctr"/>
            <a:r>
              <a:rPr lang="en-US" sz="1400" dirty="0"/>
              <a:t>309.671 308.834 29.029</a:t>
            </a:r>
          </a:p>
          <a:p>
            <a:pPr algn="ctr"/>
            <a:r>
              <a:rPr lang="en-US" sz="1400" dirty="0"/>
              <a:t>308.255 309.955 29.267</a:t>
            </a:r>
          </a:p>
          <a:p>
            <a:pPr algn="ctr"/>
            <a:r>
              <a:rPr lang="en-US" sz="1400" dirty="0"/>
              <a:t>307.546 308.613 28.963</a:t>
            </a:r>
          </a:p>
          <a:p>
            <a:pPr algn="ctr"/>
            <a:r>
              <a:rPr lang="en-US" sz="1400" dirty="0"/>
              <a:t>311.036 309.206 28.913</a:t>
            </a:r>
          </a:p>
          <a:p>
            <a:pPr algn="ctr"/>
            <a:r>
              <a:rPr lang="en-US" sz="1400" dirty="0"/>
              <a:t>307.518 308.175 29.069</a:t>
            </a:r>
          </a:p>
          <a:p>
            <a:pPr algn="ctr"/>
            <a:r>
              <a:rPr lang="en-US" sz="1400" dirty="0"/>
              <a:t>309.950 311.262 29.990</a:t>
            </a:r>
          </a:p>
          <a:p>
            <a:pPr algn="ctr"/>
            <a:r>
              <a:rPr lang="en-US" sz="1400" dirty="0"/>
              <a:t>312.160 310.772 29.080</a:t>
            </a:r>
          </a:p>
          <a:p>
            <a:pPr algn="ctr"/>
            <a:r>
              <a:rPr lang="en-US" sz="1400" dirty="0"/>
              <a:t>311.988 312.709 30.514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1600199"/>
            <a:ext cx="1082040" cy="440120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algn="ctr"/>
            <a:r>
              <a:rPr lang="en-US" sz="1400" dirty="0"/>
              <a:t>317  335</a:t>
            </a:r>
          </a:p>
          <a:p>
            <a:pPr algn="ctr"/>
            <a:r>
              <a:rPr lang="en-US" sz="1400" dirty="0"/>
              <a:t>783  521</a:t>
            </a:r>
          </a:p>
          <a:p>
            <a:pPr algn="ctr"/>
            <a:r>
              <a:rPr lang="en-US" sz="1400" dirty="0"/>
              <a:t>235  427</a:t>
            </a:r>
          </a:p>
          <a:p>
            <a:pPr algn="ctr"/>
            <a:r>
              <a:rPr lang="en-US" sz="1400" dirty="0"/>
              <a:t>665  429</a:t>
            </a:r>
          </a:p>
          <a:p>
            <a:pPr algn="ctr"/>
            <a:r>
              <a:rPr lang="en-US" sz="1400" dirty="0"/>
              <a:t>655  362</a:t>
            </a:r>
          </a:p>
          <a:p>
            <a:pPr algn="ctr"/>
            <a:r>
              <a:rPr lang="en-US" sz="1400" dirty="0"/>
              <a:t>427  333</a:t>
            </a:r>
          </a:p>
          <a:p>
            <a:pPr algn="ctr"/>
            <a:r>
              <a:rPr lang="en-US" sz="1400" dirty="0"/>
              <a:t>412  415</a:t>
            </a:r>
          </a:p>
          <a:p>
            <a:pPr algn="ctr"/>
            <a:r>
              <a:rPr lang="en-US" sz="1400" dirty="0"/>
              <a:t>746  351</a:t>
            </a:r>
          </a:p>
          <a:p>
            <a:pPr algn="ctr"/>
            <a:r>
              <a:rPr lang="en-US" sz="1400" dirty="0"/>
              <a:t>434  415</a:t>
            </a:r>
          </a:p>
          <a:p>
            <a:pPr algn="ctr"/>
            <a:r>
              <a:rPr lang="en-US" sz="1400" dirty="0"/>
              <a:t>525  234</a:t>
            </a:r>
          </a:p>
          <a:p>
            <a:pPr algn="ctr"/>
            <a:r>
              <a:rPr lang="en-US" sz="1400" dirty="0"/>
              <a:t>716  308</a:t>
            </a:r>
          </a:p>
          <a:p>
            <a:pPr algn="ctr"/>
            <a:r>
              <a:rPr lang="en-US" sz="1400" dirty="0"/>
              <a:t>602  187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685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7693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54921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least squares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76400"/>
          </a:xfrm>
        </p:spPr>
        <p:txBody>
          <a:bodyPr/>
          <a:lstStyle/>
          <a:p>
            <a:r>
              <a:rPr lang="en-US" dirty="0"/>
              <a:t>Given 3D point evidence, find best </a:t>
            </a:r>
            <a:r>
              <a:rPr lang="en-US" b="1" dirty="0"/>
              <a:t>M</a:t>
            </a:r>
            <a:r>
              <a:rPr lang="en-US" dirty="0"/>
              <a:t> which minimizes error between estimate (</a:t>
            </a:r>
            <a:r>
              <a:rPr lang="en-US" b="1" dirty="0"/>
              <a:t>p</a:t>
            </a:r>
            <a:r>
              <a:rPr lang="en-US" dirty="0"/>
              <a:t>’) and known corresponding 2D points (</a:t>
            </a:r>
            <a:r>
              <a:rPr lang="en-US" b="1" dirty="0"/>
              <a:t>p</a:t>
            </a:r>
            <a:r>
              <a:rPr lang="en-US" dirty="0"/>
              <a:t>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200" y="3142671"/>
            <a:ext cx="3189823" cy="2052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7" name="Group 23"/>
          <p:cNvGrpSpPr>
            <a:grpSpLocks noChangeAspect="1"/>
          </p:cNvGrpSpPr>
          <p:nvPr/>
        </p:nvGrpSpPr>
        <p:grpSpPr>
          <a:xfrm rot="10800000">
            <a:off x="2508703" y="3726004"/>
            <a:ext cx="283265" cy="1279590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18" name="Rectangle 17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>
              <a:stCxn id="18" idx="0"/>
              <a:endCxn id="19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 flipH="1">
            <a:off x="2052735" y="4099272"/>
            <a:ext cx="2424157" cy="9579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4"/>
          <p:cNvGrpSpPr/>
          <p:nvPr/>
        </p:nvGrpSpPr>
        <p:grpSpPr>
          <a:xfrm>
            <a:off x="6173607" y="3228314"/>
            <a:ext cx="413379" cy="1907356"/>
            <a:chOff x="7162800" y="1914134"/>
            <a:chExt cx="464125" cy="2336241"/>
          </a:xfrm>
        </p:grpSpPr>
        <p:grpSp>
          <p:nvGrpSpPr>
            <p:cNvPr id="23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reeform 2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120803" y="4574950"/>
            <a:ext cx="10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 center</a:t>
            </a: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573566"/>
              </p:ext>
            </p:extLst>
          </p:nvPr>
        </p:nvGraphicFramePr>
        <p:xfrm>
          <a:off x="6669840" y="2695477"/>
          <a:ext cx="950160" cy="1088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22" name="Equation" r:id="rId3" imgW="558720" imgH="698400" progId="Equation.3">
                  <p:embed/>
                </p:oleObj>
              </mc:Choice>
              <mc:Fallback>
                <p:oleObj name="Equation" r:id="rId3" imgW="558720" imgH="69840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9840" y="2695477"/>
                        <a:ext cx="950160" cy="1088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166769" y="2477030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49879" y="4223328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10800000">
            <a:off x="2915915" y="4099272"/>
            <a:ext cx="15609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721370" y="3352886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sp>
        <p:nvSpPr>
          <p:cNvPr id="36" name="Oval 35"/>
          <p:cNvSpPr/>
          <p:nvPr/>
        </p:nvSpPr>
        <p:spPr>
          <a:xfrm>
            <a:off x="4315945" y="3687224"/>
            <a:ext cx="271474" cy="808747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3662469" y="3817300"/>
            <a:ext cx="227296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962262" y="3685204"/>
            <a:ext cx="8087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544761" y="4099272"/>
            <a:ext cx="18324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345885" y="3758963"/>
            <a:ext cx="260134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97564" y="3897247"/>
            <a:ext cx="271474" cy="30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graphicFrame>
        <p:nvGraphicFramePr>
          <p:cNvPr id="4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95553"/>
              </p:ext>
            </p:extLst>
          </p:nvPr>
        </p:nvGraphicFramePr>
        <p:xfrm>
          <a:off x="2559050" y="5421313"/>
          <a:ext cx="8429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23" name="Equation" r:id="rId5" imgW="495000" imgH="457200" progId="Equation.3">
                  <p:embed/>
                </p:oleObj>
              </mc:Choice>
              <mc:Fallback>
                <p:oleObj name="Equation" r:id="rId5" imgW="495000" imgH="457200" progId="Equation.3">
                  <p:embed/>
                  <p:pic>
                    <p:nvPicPr>
                      <p:cNvPr id="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5421313"/>
                        <a:ext cx="842963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5"/>
          <p:cNvSpPr txBox="1"/>
          <p:nvPr/>
        </p:nvSpPr>
        <p:spPr>
          <a:xfrm>
            <a:off x="4274585" y="3390901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10800000">
            <a:off x="6398366" y="3224273"/>
            <a:ext cx="271474" cy="1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0800000">
            <a:off x="2712309" y="4970230"/>
            <a:ext cx="2036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2480436" y="4534751"/>
            <a:ext cx="870958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910414" y="43359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97508" y="4910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cxnSp>
        <p:nvCxnSpPr>
          <p:cNvPr id="49" name="Straight Connector 48"/>
          <p:cNvCxnSpPr>
            <a:stCxn id="24" idx="0"/>
          </p:cNvCxnSpPr>
          <p:nvPr/>
        </p:nvCxnSpPr>
        <p:spPr>
          <a:xfrm flipH="1">
            <a:off x="4469363" y="3234906"/>
            <a:ext cx="1889159" cy="87056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524001" y="61838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dirty="0"/>
              <a:t> = distance from image center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2052735" y="4973216"/>
            <a:ext cx="569167" cy="8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1398988" y="3685204"/>
            <a:ext cx="1050892" cy="1278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879" y="3059585"/>
            <a:ext cx="1739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 between </a:t>
            </a:r>
            <a:r>
              <a:rPr lang="en-US" b="1" dirty="0"/>
              <a:t>M</a:t>
            </a:r>
            <a:r>
              <a:rPr lang="en-US" dirty="0"/>
              <a:t> estimate and known projection point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3990" y="485156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i="1" dirty="0"/>
              <a:t>’ </a:t>
            </a:r>
            <a:r>
              <a:rPr lang="en-US" dirty="0"/>
              <a:t>under </a:t>
            </a:r>
            <a:r>
              <a:rPr lang="en-US" b="1" dirty="0"/>
              <a:t>M</a:t>
            </a:r>
            <a:endParaRPr lang="en-US" b="1" i="1" dirty="0"/>
          </a:p>
        </p:txBody>
      </p:sp>
      <p:sp>
        <p:nvSpPr>
          <p:cNvPr id="63" name="TextBox 62"/>
          <p:cNvSpPr txBox="1"/>
          <p:nvPr/>
        </p:nvSpPr>
        <p:spPr>
          <a:xfrm>
            <a:off x="1843081" y="4310027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18368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least squares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768628"/>
          </a:xfrm>
        </p:spPr>
        <p:txBody>
          <a:bodyPr>
            <a:normAutofit/>
          </a:bodyPr>
          <a:lstStyle/>
          <a:p>
            <a:r>
              <a:rPr lang="en-US" dirty="0"/>
              <a:t>Best </a:t>
            </a:r>
            <a:r>
              <a:rPr lang="en-US" b="1" dirty="0"/>
              <a:t>M </a:t>
            </a:r>
            <a:r>
              <a:rPr lang="en-US" dirty="0"/>
              <a:t>occurs when </a:t>
            </a:r>
            <a:r>
              <a:rPr lang="en-US" b="1" dirty="0"/>
              <a:t>p’ </a:t>
            </a:r>
            <a:r>
              <a:rPr lang="en-US" dirty="0"/>
              <a:t>= </a:t>
            </a:r>
            <a:r>
              <a:rPr lang="en-US" b="1" dirty="0"/>
              <a:t>p</a:t>
            </a:r>
            <a:r>
              <a:rPr lang="en-US" dirty="0"/>
              <a:t>, or when </a:t>
            </a:r>
            <a:r>
              <a:rPr lang="en-US" b="1" dirty="0"/>
              <a:t>p’ </a:t>
            </a:r>
            <a:r>
              <a:rPr lang="en-US" dirty="0"/>
              <a:t>– </a:t>
            </a:r>
            <a:r>
              <a:rPr lang="en-US" b="1" dirty="0"/>
              <a:t>p</a:t>
            </a:r>
            <a:r>
              <a:rPr lang="en-US" dirty="0"/>
              <a:t> = 0</a:t>
            </a:r>
          </a:p>
          <a:p>
            <a:r>
              <a:rPr lang="en-US" dirty="0"/>
              <a:t>Form these equations from all point evidence</a:t>
            </a:r>
          </a:p>
          <a:p>
            <a:r>
              <a:rPr lang="en-US" dirty="0"/>
              <a:t>Solve for model via closed-form regression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219200" y="3142671"/>
            <a:ext cx="3189823" cy="2052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2" name="Group 23"/>
          <p:cNvGrpSpPr>
            <a:grpSpLocks noChangeAspect="1"/>
          </p:cNvGrpSpPr>
          <p:nvPr/>
        </p:nvGrpSpPr>
        <p:grpSpPr>
          <a:xfrm rot="10800000">
            <a:off x="2508703" y="3726004"/>
            <a:ext cx="283265" cy="1279590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53" name="Rectangle 52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Freeform 53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>
              <a:stCxn id="53" idx="0"/>
              <a:endCxn id="54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/>
          <p:cNvCxnSpPr/>
          <p:nvPr/>
        </p:nvCxnSpPr>
        <p:spPr>
          <a:xfrm flipH="1">
            <a:off x="2052735" y="4099272"/>
            <a:ext cx="2424157" cy="9579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24"/>
          <p:cNvGrpSpPr/>
          <p:nvPr/>
        </p:nvGrpSpPr>
        <p:grpSpPr>
          <a:xfrm>
            <a:off x="6173607" y="3228314"/>
            <a:ext cx="413379" cy="1907356"/>
            <a:chOff x="7162800" y="1914134"/>
            <a:chExt cx="464125" cy="2336241"/>
          </a:xfrm>
        </p:grpSpPr>
        <p:grpSp>
          <p:nvGrpSpPr>
            <p:cNvPr id="61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Freeform 63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4120803" y="4574950"/>
            <a:ext cx="10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 center</a:t>
            </a:r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071827"/>
              </p:ext>
            </p:extLst>
          </p:nvPr>
        </p:nvGraphicFramePr>
        <p:xfrm>
          <a:off x="6669840" y="2695477"/>
          <a:ext cx="950160" cy="1088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46" name="Equation" r:id="rId3" imgW="558720" imgH="698400" progId="Equation.3">
                  <p:embed/>
                </p:oleObj>
              </mc:Choice>
              <mc:Fallback>
                <p:oleObj name="Equation" r:id="rId3" imgW="558720" imgH="698400" progId="Equation.3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9840" y="2695477"/>
                        <a:ext cx="950160" cy="1088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6166768" y="2477030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449879" y="4223328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74" name="Straight Connector 73"/>
          <p:cNvCxnSpPr/>
          <p:nvPr/>
        </p:nvCxnSpPr>
        <p:spPr>
          <a:xfrm rot="10800000">
            <a:off x="2915915" y="4099272"/>
            <a:ext cx="15609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721370" y="3352886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sp>
        <p:nvSpPr>
          <p:cNvPr id="76" name="Oval 75"/>
          <p:cNvSpPr/>
          <p:nvPr/>
        </p:nvSpPr>
        <p:spPr>
          <a:xfrm>
            <a:off x="4315945" y="3687224"/>
            <a:ext cx="271474" cy="808747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3662469" y="3817300"/>
            <a:ext cx="227296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78" name="Straight Connector 77"/>
          <p:cNvCxnSpPr/>
          <p:nvPr/>
        </p:nvCxnSpPr>
        <p:spPr>
          <a:xfrm rot="5400000">
            <a:off x="5962262" y="3685204"/>
            <a:ext cx="80874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544761" y="4099272"/>
            <a:ext cx="183245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345885" y="3758963"/>
            <a:ext cx="260134" cy="301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297564" y="3897247"/>
            <a:ext cx="271474" cy="30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graphicFrame>
        <p:nvGraphicFramePr>
          <p:cNvPr id="8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81393"/>
              </p:ext>
            </p:extLst>
          </p:nvPr>
        </p:nvGraphicFramePr>
        <p:xfrm>
          <a:off x="2559050" y="5421313"/>
          <a:ext cx="8429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47" name="Equation" r:id="rId5" imgW="495000" imgH="457200" progId="Equation.3">
                  <p:embed/>
                </p:oleObj>
              </mc:Choice>
              <mc:Fallback>
                <p:oleObj name="Equation" r:id="rId5" imgW="495000" imgH="457200" progId="Equation.3">
                  <p:embed/>
                  <p:pic>
                    <p:nvPicPr>
                      <p:cNvPr id="4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5421313"/>
                        <a:ext cx="842963" cy="71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TextBox 5"/>
          <p:cNvSpPr txBox="1"/>
          <p:nvPr/>
        </p:nvSpPr>
        <p:spPr>
          <a:xfrm>
            <a:off x="4274585" y="3390901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.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rot="10800000">
            <a:off x="6398366" y="3224273"/>
            <a:ext cx="271474" cy="1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>
            <a:off x="2712309" y="4970230"/>
            <a:ext cx="20360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2480436" y="4534751"/>
            <a:ext cx="870958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910414" y="43359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597508" y="4910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cxnSp>
        <p:nvCxnSpPr>
          <p:cNvPr id="89" name="Straight Connector 88"/>
          <p:cNvCxnSpPr>
            <a:stCxn id="64" idx="0"/>
          </p:cNvCxnSpPr>
          <p:nvPr/>
        </p:nvCxnSpPr>
        <p:spPr>
          <a:xfrm flipH="1">
            <a:off x="4469363" y="3234906"/>
            <a:ext cx="1889159" cy="87056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524001" y="61838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dirty="0"/>
              <a:t> = distance from image center</a:t>
            </a:r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2052735" y="4973216"/>
            <a:ext cx="569167" cy="8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 flipV="1">
            <a:off x="1398988" y="3685204"/>
            <a:ext cx="1050892" cy="1278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31879" y="3059585"/>
            <a:ext cx="1739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 between </a:t>
            </a:r>
            <a:r>
              <a:rPr lang="en-US" b="1" dirty="0"/>
              <a:t>M</a:t>
            </a:r>
            <a:r>
              <a:rPr lang="en-US" dirty="0"/>
              <a:t> estimate and known projection point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3990" y="485156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i="1" dirty="0"/>
              <a:t>’ </a:t>
            </a:r>
            <a:r>
              <a:rPr lang="en-US" dirty="0"/>
              <a:t>under </a:t>
            </a:r>
            <a:r>
              <a:rPr lang="en-US" b="1" dirty="0"/>
              <a:t>M</a:t>
            </a:r>
            <a:endParaRPr lang="en-US" b="1" i="1" dirty="0"/>
          </a:p>
        </p:txBody>
      </p:sp>
      <p:sp>
        <p:nvSpPr>
          <p:cNvPr id="95" name="TextBox 94"/>
          <p:cNvSpPr txBox="1"/>
          <p:nvPr/>
        </p:nvSpPr>
        <p:spPr>
          <a:xfrm>
            <a:off x="1843081" y="4310027"/>
            <a:ext cx="337232" cy="829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9495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776283"/>
              </p:ext>
            </p:extLst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2" name="Equation" r:id="rId9" imgW="2158920" imgH="914400" progId="Equation.3">
                  <p:embed/>
                </p:oleObj>
              </mc:Choice>
              <mc:Fallback>
                <p:oleObj name="Equation" r:id="rId9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7307560"/>
              </p:ext>
            </p:extLst>
          </p:nvPr>
        </p:nvGraphicFramePr>
        <p:xfrm>
          <a:off x="2640012" y="3124200"/>
          <a:ext cx="36417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3" name="Equation" r:id="rId11" imgW="1841400" imgH="228600" progId="Equation.3">
                  <p:embed/>
                </p:oleObj>
              </mc:Choice>
              <mc:Fallback>
                <p:oleObj name="Equation" r:id="rId11" imgW="1841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2" y="3124200"/>
                        <a:ext cx="36417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15960594"/>
              </p:ext>
            </p:extLst>
          </p:nvPr>
        </p:nvGraphicFramePr>
        <p:xfrm>
          <a:off x="2637992" y="3657600"/>
          <a:ext cx="3690937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4" name="Equation" r:id="rId13" imgW="1866600" imgH="228600" progId="Equation.3">
                  <p:embed/>
                </p:oleObj>
              </mc:Choice>
              <mc:Fallback>
                <p:oleObj name="Equation" r:id="rId13" imgW="1866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992" y="3657600"/>
                        <a:ext cx="3690937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60334605"/>
              </p:ext>
            </p:extLst>
          </p:nvPr>
        </p:nvGraphicFramePr>
        <p:xfrm>
          <a:off x="2741612" y="4191000"/>
          <a:ext cx="35401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5" name="Equation" r:id="rId15" imgW="1790640" imgH="228600" progId="Equation.3">
                  <p:embed/>
                </p:oleObj>
              </mc:Choice>
              <mc:Fallback>
                <p:oleObj name="Equation" r:id="rId15" imgW="1790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1612" y="4191000"/>
                        <a:ext cx="35401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17496431"/>
              </p:ext>
            </p:extLst>
          </p:nvPr>
        </p:nvGraphicFramePr>
        <p:xfrm>
          <a:off x="2690811" y="4953000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6" name="Equation" r:id="rId17" imgW="1841400" imgH="431640" progId="Equation.3">
                  <p:embed/>
                </p:oleObj>
              </mc:Choice>
              <mc:Fallback>
                <p:oleObj name="Equation" r:id="rId17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0811" y="4953000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478991890"/>
              </p:ext>
            </p:extLst>
          </p:nvPr>
        </p:nvGraphicFramePr>
        <p:xfrm>
          <a:off x="2713036" y="5907088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7" name="Equation" r:id="rId19" imgW="1841400" imgH="431640" progId="Equation.3">
                  <p:embed/>
                </p:oleObj>
              </mc:Choice>
              <mc:Fallback>
                <p:oleObj name="Equation" r:id="rId19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3036" y="5907088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52578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equations per 3D point correspondence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3124200"/>
            <a:ext cx="1924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First, work out where X,Y,Z projects to under candidate </a:t>
            </a:r>
            <a:r>
              <a:rPr lang="en-US" b="1" dirty="0"/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226296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47" name="Equation" r:id="rId10" imgW="2158920" imgH="914400" progId="Equation.3">
                  <p:embed/>
                </p:oleObj>
              </mc:Choice>
              <mc:Fallback>
                <p:oleObj name="Equation" r:id="rId10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06428093"/>
              </p:ext>
            </p:extLst>
          </p:nvPr>
        </p:nvGraphicFramePr>
        <p:xfrm>
          <a:off x="3581400" y="2912482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48" name="Equation" r:id="rId12" imgW="1841400" imgH="431640" progId="Equation.3">
                  <p:embed/>
                </p:oleObj>
              </mc:Choice>
              <mc:Fallback>
                <p:oleObj name="Equation" r:id="rId12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912482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10464993"/>
              </p:ext>
            </p:extLst>
          </p:nvPr>
        </p:nvGraphicFramePr>
        <p:xfrm>
          <a:off x="3603625" y="3866570"/>
          <a:ext cx="36417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49" name="Equation" r:id="rId14" imgW="1841400" imgH="431640" progId="Equation.3">
                  <p:embed/>
                </p:oleObj>
              </mc:Choice>
              <mc:Fallback>
                <p:oleObj name="Equation" r:id="rId14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25" y="3866570"/>
                        <a:ext cx="36417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258063498"/>
              </p:ext>
            </p:extLst>
          </p:nvPr>
        </p:nvGraphicFramePr>
        <p:xfrm>
          <a:off x="2109789" y="4817482"/>
          <a:ext cx="67818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50" name="Equation" r:id="rId16" imgW="3429000" imgH="228600" progId="Equation.3">
                  <p:embed/>
                </p:oleObj>
              </mc:Choice>
              <mc:Fallback>
                <p:oleObj name="Equation" r:id="rId16" imgW="3429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9" y="4817482"/>
                        <a:ext cx="678180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072331382"/>
              </p:ext>
            </p:extLst>
          </p:nvPr>
        </p:nvGraphicFramePr>
        <p:xfrm>
          <a:off x="2116854" y="5269919"/>
          <a:ext cx="68326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51" name="Equation" r:id="rId18" imgW="3454200" imgH="228600" progId="Equation.3">
                  <p:embed/>
                </p:oleObj>
              </mc:Choice>
              <mc:Fallback>
                <p:oleObj name="Equation" r:id="rId18" imgW="3454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854" y="5269919"/>
                        <a:ext cx="68326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517188422"/>
              </p:ext>
            </p:extLst>
          </p:nvPr>
        </p:nvGraphicFramePr>
        <p:xfrm>
          <a:off x="2009777" y="5868407"/>
          <a:ext cx="69818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52" name="Equation" r:id="rId20" imgW="3530520" imgH="228600" progId="Equation.3">
                  <p:embed/>
                </p:oleObj>
              </mc:Choice>
              <mc:Fallback>
                <p:oleObj name="Equation" r:id="rId20" imgW="3530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7" y="5868407"/>
                        <a:ext cx="69818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5713483"/>
              </p:ext>
            </p:extLst>
          </p:nvPr>
        </p:nvGraphicFramePr>
        <p:xfrm>
          <a:off x="2028827" y="6320845"/>
          <a:ext cx="70088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53" name="Equation" r:id="rId22" imgW="3543120" imgH="228600" progId="Equation.3">
                  <p:embed/>
                </p:oleObj>
              </mc:Choice>
              <mc:Fallback>
                <p:oleObj name="Equation" r:id="rId22" imgW="3543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7" y="6320845"/>
                        <a:ext cx="70088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Down Arrow 20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300" y="2789493"/>
            <a:ext cx="3009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Next, rearrange into form where all </a:t>
            </a:r>
            <a:r>
              <a:rPr lang="en-US" b="1" dirty="0"/>
              <a:t>M</a:t>
            </a:r>
            <a:r>
              <a:rPr lang="en-US" dirty="0"/>
              <a:t> coefficients are individually stated in terms of </a:t>
            </a:r>
            <a:r>
              <a:rPr lang="en-US" dirty="0" err="1"/>
              <a:t>X,Y,Z,u,v</a:t>
            </a:r>
            <a:r>
              <a:rPr lang="en-US" dirty="0"/>
              <a:t>.</a:t>
            </a:r>
          </a:p>
          <a:p>
            <a:r>
              <a:rPr lang="en-US" dirty="0"/>
              <a:t>-&gt; Allows us to form </a:t>
            </a:r>
            <a:r>
              <a:rPr lang="en-US" dirty="0" err="1"/>
              <a:t>lsq</a:t>
            </a:r>
            <a:r>
              <a:rPr lang="en-US" dirty="0"/>
              <a:t> matrix.</a:t>
            </a:r>
          </a:p>
        </p:txBody>
      </p:sp>
    </p:spTree>
    <p:extLst>
      <p:ext uri="{BB962C8B-B14F-4D97-AF65-F5344CB8AC3E}">
        <p14:creationId xmlns:p14="http://schemas.microsoft.com/office/powerpoint/2010/main" val="23223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362200" y="1074737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25" name="Equation" r:id="rId8" imgW="2158920" imgH="914400" progId="Equation.3">
                  <p:embed/>
                </p:oleObj>
              </mc:Choice>
              <mc:Fallback>
                <p:oleObj name="Equation" r:id="rId8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74737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50028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1500288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33808044"/>
              </p:ext>
            </p:extLst>
          </p:nvPr>
        </p:nvGraphicFramePr>
        <p:xfrm>
          <a:off x="1993155" y="4483345"/>
          <a:ext cx="698182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26" name="Equation" r:id="rId10" imgW="3530520" imgH="228600" progId="Equation.3">
                  <p:embed/>
                </p:oleObj>
              </mc:Choice>
              <mc:Fallback>
                <p:oleObj name="Equation" r:id="rId10" imgW="3530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155" y="4483345"/>
                        <a:ext cx="6981825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90156307"/>
              </p:ext>
            </p:extLst>
          </p:nvPr>
        </p:nvGraphicFramePr>
        <p:xfrm>
          <a:off x="2012205" y="4935783"/>
          <a:ext cx="70088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27" name="Equation" r:id="rId12" imgW="3543120" imgH="228600" progId="Equation.3">
                  <p:embed/>
                </p:oleObj>
              </mc:Choice>
              <mc:Fallback>
                <p:oleObj name="Equation" r:id="rId12" imgW="3543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205" y="4935783"/>
                        <a:ext cx="70088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6671932"/>
              </p:ext>
            </p:extLst>
          </p:nvPr>
        </p:nvGraphicFramePr>
        <p:xfrm>
          <a:off x="1743917" y="5684290"/>
          <a:ext cx="7408863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28" name="Equation" r:id="rId14" imgW="3746160" imgH="228600" progId="Equation.3">
                  <p:embed/>
                </p:oleObj>
              </mc:Choice>
              <mc:Fallback>
                <p:oleObj name="Equation" r:id="rId14" imgW="3746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917" y="5684290"/>
                        <a:ext cx="7408863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65548081"/>
              </p:ext>
            </p:extLst>
          </p:nvPr>
        </p:nvGraphicFramePr>
        <p:xfrm>
          <a:off x="1743917" y="6135140"/>
          <a:ext cx="74358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29" name="Equation" r:id="rId16" imgW="3759120" imgH="228600" progId="Equation.3">
                  <p:embed/>
                </p:oleObj>
              </mc:Choice>
              <mc:Fallback>
                <p:oleObj name="Equation" r:id="rId16" imgW="3759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917" y="6135140"/>
                        <a:ext cx="743585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own Arrow 14"/>
          <p:cNvSpPr/>
          <p:nvPr/>
        </p:nvSpPr>
        <p:spPr>
          <a:xfrm>
            <a:off x="4343400" y="727075"/>
            <a:ext cx="381000" cy="533400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" y="2789493"/>
            <a:ext cx="3009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Next, rearrange into form where all </a:t>
            </a:r>
            <a:r>
              <a:rPr lang="en-US" b="1" dirty="0"/>
              <a:t>M</a:t>
            </a:r>
            <a:r>
              <a:rPr lang="en-US" dirty="0"/>
              <a:t> coefficients are individually stated in terms of </a:t>
            </a:r>
            <a:r>
              <a:rPr lang="en-US" dirty="0" err="1"/>
              <a:t>X,Y,Z,u,v</a:t>
            </a:r>
            <a:r>
              <a:rPr lang="en-US" dirty="0"/>
              <a:t>.</a:t>
            </a:r>
          </a:p>
          <a:p>
            <a:r>
              <a:rPr lang="en-US" dirty="0"/>
              <a:t>-&gt; Allows us to form </a:t>
            </a:r>
            <a:r>
              <a:rPr lang="en-US" dirty="0" err="1"/>
              <a:t>lsq</a:t>
            </a:r>
            <a:r>
              <a:rPr lang="en-US" dirty="0"/>
              <a:t> matrix.</a:t>
            </a:r>
          </a:p>
        </p:txBody>
      </p:sp>
    </p:spTree>
    <p:extLst>
      <p:ext uri="{BB962C8B-B14F-4D97-AF65-F5344CB8AC3E}">
        <p14:creationId xmlns:p14="http://schemas.microsoft.com/office/powerpoint/2010/main" val="41091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660" y="2598181"/>
            <a:ext cx="7322340" cy="3154362"/>
          </a:xfrm>
        </p:spPr>
        <p:txBody>
          <a:bodyPr>
            <a:normAutofit/>
          </a:bodyPr>
          <a:lstStyle/>
          <a:p>
            <a:r>
              <a:rPr lang="en-US" sz="2400" dirty="0"/>
              <a:t>Finally, solve for m’s entries using linear least squares</a:t>
            </a:r>
          </a:p>
          <a:p>
            <a:r>
              <a:rPr lang="en-US" sz="2400" dirty="0"/>
              <a:t>Method 1 –                  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336912"/>
              </p:ext>
            </p:extLst>
          </p:nvPr>
        </p:nvGraphicFramePr>
        <p:xfrm>
          <a:off x="31758" y="3657600"/>
          <a:ext cx="5516562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84" name="Equation" r:id="rId5" imgW="4660560" imgH="2539800" progId="Equation.3">
                  <p:embed/>
                </p:oleObj>
              </mc:Choice>
              <mc:Fallback>
                <p:oleObj name="Equation" r:id="rId5" imgW="4660560" imgH="253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8" y="3657600"/>
                        <a:ext cx="5516562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37792" y="307581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b</a:t>
            </a:r>
            <a:r>
              <a:rPr lang="en-US" sz="2000" dirty="0"/>
              <a:t> form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791200" y="4648200"/>
            <a:ext cx="4267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A\Y;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[M;1];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348757"/>
              </p:ext>
            </p:extLst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85" name="Equation" r:id="rId7" imgW="2158920" imgH="914400" progId="Equation.3">
                  <p:embed/>
                </p:oleObj>
              </mc:Choice>
              <mc:Fallback>
                <p:oleObj name="Equation" r:id="rId7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</p:spTree>
    <p:extLst>
      <p:ext uri="{BB962C8B-B14F-4D97-AF65-F5344CB8AC3E}">
        <p14:creationId xmlns:p14="http://schemas.microsoft.com/office/powerpoint/2010/main" val="18738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59188370"/>
              </p:ext>
            </p:extLst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302" name="Equation" r:id="rId5" imgW="2158920" imgH="914400" progId="Equation.3">
                  <p:embed/>
                </p:oleObj>
              </mc:Choice>
              <mc:Fallback>
                <p:oleObj name="Equation" r:id="rId5" imgW="2158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799" y="2634755"/>
            <a:ext cx="8077200" cy="1140635"/>
          </a:xfrm>
        </p:spPr>
        <p:txBody>
          <a:bodyPr>
            <a:normAutofit/>
          </a:bodyPr>
          <a:lstStyle/>
          <a:p>
            <a:r>
              <a:rPr lang="en-US" sz="2400" dirty="0"/>
              <a:t>Or, solve for m’s entries using total linear least-squares.</a:t>
            </a:r>
          </a:p>
          <a:p>
            <a:r>
              <a:rPr lang="en-US" sz="2400" dirty="0"/>
              <a:t>Method 2 –                  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378466"/>
              </p:ext>
            </p:extLst>
          </p:nvPr>
        </p:nvGraphicFramePr>
        <p:xfrm>
          <a:off x="19050" y="3581400"/>
          <a:ext cx="5922963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303" name="Equation" r:id="rId7" imgW="5003640" imgH="2768400" progId="Equation.3">
                  <p:embed/>
                </p:oleObj>
              </mc:Choice>
              <mc:Fallback>
                <p:oleObj name="Equation" r:id="rId7" imgW="5003640" imgH="276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" y="3581400"/>
                        <a:ext cx="5922963" cy="3276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096000" y="4724400"/>
            <a:ext cx="3810000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[U, S, V] = </a:t>
            </a:r>
            <a:r>
              <a:rPr lang="en-US" sz="1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svd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(A);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V(:,end);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09800" y="3119498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0</a:t>
            </a:r>
            <a:r>
              <a:rPr lang="en-US" sz="2000" dirty="0"/>
              <a:t> 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</p:spTree>
    <p:extLst>
      <p:ext uri="{BB962C8B-B14F-4D97-AF65-F5344CB8AC3E}">
        <p14:creationId xmlns:p14="http://schemas.microsoft.com/office/powerpoint/2010/main" val="18178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calibrate a camera?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8686800" cy="5548388"/>
          </a:xfrm>
        </p:spPr>
      </p:pic>
      <p:sp>
        <p:nvSpPr>
          <p:cNvPr id="5" name="TextBox 4"/>
          <p:cNvSpPr txBox="1"/>
          <p:nvPr/>
        </p:nvSpPr>
        <p:spPr>
          <a:xfrm>
            <a:off x="5638800" y="1600200"/>
            <a:ext cx="2286000" cy="440120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308.253 306.300 28.881</a:t>
            </a:r>
          </a:p>
          <a:p>
            <a:pPr algn="ctr"/>
            <a:r>
              <a:rPr lang="en-US" sz="1400" dirty="0"/>
              <a:t>306.650 309.301 28.905</a:t>
            </a:r>
          </a:p>
          <a:p>
            <a:pPr algn="ctr"/>
            <a:r>
              <a:rPr lang="en-US" sz="1400" dirty="0"/>
              <a:t>308.069 306.831 29.189</a:t>
            </a:r>
          </a:p>
          <a:p>
            <a:pPr algn="ctr"/>
            <a:r>
              <a:rPr lang="en-US" sz="1400" dirty="0"/>
              <a:t>309.671 308.834 29.029</a:t>
            </a:r>
          </a:p>
          <a:p>
            <a:pPr algn="ctr"/>
            <a:r>
              <a:rPr lang="en-US" sz="1400" dirty="0"/>
              <a:t>308.255 309.955 29.267</a:t>
            </a:r>
          </a:p>
          <a:p>
            <a:pPr algn="ctr"/>
            <a:r>
              <a:rPr lang="en-US" sz="1400" dirty="0"/>
              <a:t>307.546 308.613 28.963</a:t>
            </a:r>
          </a:p>
          <a:p>
            <a:pPr algn="ctr"/>
            <a:r>
              <a:rPr lang="en-US" sz="1400" dirty="0"/>
              <a:t>311.036 309.206 28.913</a:t>
            </a:r>
          </a:p>
          <a:p>
            <a:pPr algn="ctr"/>
            <a:r>
              <a:rPr lang="en-US" sz="1400" dirty="0"/>
              <a:t>307.518 308.175 29.069</a:t>
            </a:r>
          </a:p>
          <a:p>
            <a:pPr algn="ctr"/>
            <a:r>
              <a:rPr lang="en-US" sz="1400" dirty="0"/>
              <a:t>309.950 311.262 29.990</a:t>
            </a:r>
          </a:p>
          <a:p>
            <a:pPr algn="ctr"/>
            <a:r>
              <a:rPr lang="en-US" sz="1400" dirty="0"/>
              <a:t>312.160 310.772 29.080</a:t>
            </a:r>
          </a:p>
          <a:p>
            <a:pPr algn="ctr"/>
            <a:r>
              <a:rPr lang="en-US" sz="1400" dirty="0"/>
              <a:t>311.988 312.709 30.514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1600199"/>
            <a:ext cx="1082040" cy="440120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algn="ctr"/>
            <a:r>
              <a:rPr lang="en-US" sz="1400" dirty="0"/>
              <a:t>317  335</a:t>
            </a:r>
          </a:p>
          <a:p>
            <a:pPr algn="ctr"/>
            <a:r>
              <a:rPr lang="en-US" sz="1400" dirty="0"/>
              <a:t>783  521</a:t>
            </a:r>
          </a:p>
          <a:p>
            <a:pPr algn="ctr"/>
            <a:r>
              <a:rPr lang="en-US" sz="1400" dirty="0"/>
              <a:t>235  427</a:t>
            </a:r>
          </a:p>
          <a:p>
            <a:pPr algn="ctr"/>
            <a:r>
              <a:rPr lang="en-US" sz="1400" dirty="0"/>
              <a:t>665  429</a:t>
            </a:r>
          </a:p>
          <a:p>
            <a:pPr algn="ctr"/>
            <a:r>
              <a:rPr lang="en-US" sz="1400" dirty="0"/>
              <a:t>655  362</a:t>
            </a:r>
          </a:p>
          <a:p>
            <a:pPr algn="ctr"/>
            <a:r>
              <a:rPr lang="en-US" sz="1400" dirty="0"/>
              <a:t>427  333</a:t>
            </a:r>
          </a:p>
          <a:p>
            <a:pPr algn="ctr"/>
            <a:r>
              <a:rPr lang="en-US" sz="1400" dirty="0"/>
              <a:t>412  415</a:t>
            </a:r>
          </a:p>
          <a:p>
            <a:pPr algn="ctr"/>
            <a:r>
              <a:rPr lang="en-US" sz="1400" dirty="0"/>
              <a:t>746  351</a:t>
            </a:r>
          </a:p>
          <a:p>
            <a:pPr algn="ctr"/>
            <a:r>
              <a:rPr lang="en-US" sz="1400" dirty="0"/>
              <a:t>434  415</a:t>
            </a:r>
          </a:p>
          <a:p>
            <a:pPr algn="ctr"/>
            <a:r>
              <a:rPr lang="en-US" sz="1400" dirty="0"/>
              <a:t>525  234</a:t>
            </a:r>
          </a:p>
          <a:p>
            <a:pPr algn="ctr"/>
            <a:r>
              <a:rPr lang="en-US" sz="1400" dirty="0"/>
              <a:t>716  308</a:t>
            </a:r>
          </a:p>
          <a:p>
            <a:pPr algn="ctr"/>
            <a:r>
              <a:rPr lang="en-US" sz="1400" dirty="0"/>
              <a:t>602  187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685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7693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8988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25"/>
          <a:stretch/>
        </p:blipFill>
        <p:spPr>
          <a:xfrm>
            <a:off x="243840" y="381000"/>
            <a:ext cx="8686800" cy="2362200"/>
          </a:xfrm>
        </p:spPr>
      </p:pic>
      <p:sp>
        <p:nvSpPr>
          <p:cNvPr id="5" name="TextBox 4"/>
          <p:cNvSpPr txBox="1"/>
          <p:nvPr/>
        </p:nvSpPr>
        <p:spPr>
          <a:xfrm>
            <a:off x="5806440" y="762000"/>
            <a:ext cx="2286000" cy="224676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8240" y="761999"/>
            <a:ext cx="1082040" cy="224676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marL="342900" indent="-342900" algn="ctr">
              <a:buAutoNum type="arabicPlain" startAt="317"/>
            </a:pPr>
            <a:r>
              <a:rPr lang="en-US" sz="1400" dirty="0"/>
              <a:t>335</a:t>
            </a:r>
          </a:p>
          <a:p>
            <a:pPr algn="ctr"/>
            <a:r>
              <a:rPr lang="en-US" sz="1400" dirty="0"/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7076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40" y="56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632977"/>
              </p:ext>
            </p:extLst>
          </p:nvPr>
        </p:nvGraphicFramePr>
        <p:xfrm>
          <a:off x="94862" y="2951686"/>
          <a:ext cx="9067800" cy="295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393" name="Equation" r:id="rId4" imgW="8508960" imgH="2768400" progId="Equation.3">
                  <p:embed/>
                </p:oleObj>
              </mc:Choice>
              <mc:Fallback>
                <p:oleObj name="Equation" r:id="rId4" imgW="8508960" imgH="276840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62" y="2951686"/>
                        <a:ext cx="9067800" cy="29501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158240" y="761999"/>
            <a:ext cx="1082040" cy="30480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06440" y="743338"/>
            <a:ext cx="2286000" cy="3048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47276" y="726621"/>
            <a:ext cx="108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baseline="30000" dirty="0">
                <a:solidFill>
                  <a:srgbClr val="00B050"/>
                </a:solidFill>
              </a:rPr>
              <a:t>st</a:t>
            </a:r>
            <a:r>
              <a:rPr lang="en-US" dirty="0">
                <a:solidFill>
                  <a:srgbClr val="00B050"/>
                </a:solidFill>
              </a:rPr>
              <a:t> 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233902"/>
            <a:ext cx="707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Projection error defined by two equations – one for </a:t>
            </a:r>
            <a:r>
              <a:rPr lang="en-US" i="1" dirty="0"/>
              <a:t>u</a:t>
            </a:r>
            <a:r>
              <a:rPr lang="en-US" dirty="0"/>
              <a:t> and one for </a:t>
            </a:r>
            <a:r>
              <a:rPr lang="en-US" i="1" dirty="0"/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57379" y="743338"/>
                <a:ext cx="647544" cy="279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379" y="743338"/>
                <a:ext cx="647544" cy="279793"/>
              </a:xfrm>
              <a:prstGeom prst="rect">
                <a:avLst/>
              </a:prstGeom>
              <a:blipFill>
                <a:blip r:embed="rId6"/>
                <a:stretch>
                  <a:fillRect l="-16981" r="-2641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114057" y="759580"/>
                <a:ext cx="647544" cy="279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i="1" baseline="-250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057" y="759580"/>
                <a:ext cx="647544" cy="279793"/>
              </a:xfrm>
              <a:prstGeom prst="rect">
                <a:avLst/>
              </a:prstGeom>
              <a:blipFill>
                <a:blip r:embed="rId7"/>
                <a:stretch>
                  <a:fillRect l="-16981" t="-2174" r="-7830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3442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25"/>
          <a:stretch/>
        </p:blipFill>
        <p:spPr>
          <a:xfrm>
            <a:off x="243840" y="381000"/>
            <a:ext cx="8686800" cy="2362200"/>
          </a:xfrm>
        </p:spPr>
      </p:pic>
      <p:sp>
        <p:nvSpPr>
          <p:cNvPr id="5" name="TextBox 4"/>
          <p:cNvSpPr txBox="1"/>
          <p:nvPr/>
        </p:nvSpPr>
        <p:spPr>
          <a:xfrm>
            <a:off x="5806440" y="762000"/>
            <a:ext cx="2286000" cy="224676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312.747 309.140 30.086</a:t>
            </a:r>
          </a:p>
          <a:p>
            <a:pPr algn="ctr"/>
            <a:r>
              <a:rPr lang="en-US" sz="1400" dirty="0"/>
              <a:t>305.796 311.649 30.356</a:t>
            </a:r>
          </a:p>
          <a:p>
            <a:pPr algn="ctr"/>
            <a:r>
              <a:rPr lang="en-US" sz="1400" dirty="0"/>
              <a:t>307.694 312.358 30.418</a:t>
            </a:r>
          </a:p>
          <a:p>
            <a:pPr algn="ctr"/>
            <a:r>
              <a:rPr lang="en-US" sz="1400" dirty="0"/>
              <a:t>310.149 307.186 29.298</a:t>
            </a:r>
          </a:p>
          <a:p>
            <a:pPr algn="ctr"/>
            <a:r>
              <a:rPr lang="en-US" sz="1400" dirty="0"/>
              <a:t>311.937 310.105 29.216</a:t>
            </a:r>
          </a:p>
          <a:p>
            <a:pPr algn="ctr"/>
            <a:r>
              <a:rPr lang="en-US" sz="1400" dirty="0"/>
              <a:t>311.202 307.572 30.682</a:t>
            </a:r>
          </a:p>
          <a:p>
            <a:pPr algn="ctr"/>
            <a:r>
              <a:rPr lang="en-US" sz="1400" dirty="0"/>
              <a:t>307.106 306.876 28.660</a:t>
            </a:r>
          </a:p>
          <a:p>
            <a:pPr algn="ctr"/>
            <a:r>
              <a:rPr lang="en-US" sz="1400" dirty="0"/>
              <a:t>309.317 312.490 30.230</a:t>
            </a:r>
          </a:p>
          <a:p>
            <a:pPr algn="ctr"/>
            <a:r>
              <a:rPr lang="en-US" sz="1400" dirty="0"/>
              <a:t>307.435 310.151 29.318</a:t>
            </a:r>
          </a:p>
          <a:p>
            <a:pPr algn="ctr"/>
            <a:r>
              <a:rPr lang="en-US" sz="1400" dirty="0"/>
              <a:t>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8240" y="761999"/>
            <a:ext cx="1082040" cy="224676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880  214</a:t>
            </a:r>
          </a:p>
          <a:p>
            <a:pPr algn="ctr"/>
            <a:r>
              <a:rPr lang="en-US" sz="1400" dirty="0"/>
              <a:t> 43  203</a:t>
            </a:r>
          </a:p>
          <a:p>
            <a:pPr algn="ctr"/>
            <a:r>
              <a:rPr lang="en-US" sz="1400" dirty="0"/>
              <a:t>270  197</a:t>
            </a:r>
          </a:p>
          <a:p>
            <a:pPr algn="ctr"/>
            <a:r>
              <a:rPr lang="en-US" sz="1400" dirty="0"/>
              <a:t>886  347</a:t>
            </a:r>
          </a:p>
          <a:p>
            <a:pPr algn="ctr"/>
            <a:r>
              <a:rPr lang="en-US" sz="1400" dirty="0"/>
              <a:t>745  302</a:t>
            </a:r>
          </a:p>
          <a:p>
            <a:pPr algn="ctr"/>
            <a:r>
              <a:rPr lang="en-US" sz="1400" dirty="0"/>
              <a:t>943  128</a:t>
            </a:r>
          </a:p>
          <a:p>
            <a:pPr algn="ctr"/>
            <a:r>
              <a:rPr lang="en-US" sz="1400" dirty="0"/>
              <a:t>476  590</a:t>
            </a:r>
          </a:p>
          <a:p>
            <a:pPr algn="ctr"/>
            <a:r>
              <a:rPr lang="en-US" sz="1400" dirty="0"/>
              <a:t>419  214</a:t>
            </a:r>
          </a:p>
          <a:p>
            <a:pPr marL="342900" indent="-342900" algn="ctr">
              <a:buAutoNum type="arabicPlain" startAt="317"/>
            </a:pPr>
            <a:r>
              <a:rPr lang="en-US" sz="1400" dirty="0"/>
              <a:t>335</a:t>
            </a:r>
          </a:p>
          <a:p>
            <a:pPr algn="ctr"/>
            <a:r>
              <a:rPr lang="en-US" sz="1400" dirty="0"/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7076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world locations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40" y="56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50320"/>
              </p:ext>
            </p:extLst>
          </p:nvPr>
        </p:nvGraphicFramePr>
        <p:xfrm>
          <a:off x="90488" y="3200400"/>
          <a:ext cx="9107487" cy="294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66" name="Equation" r:id="rId4" imgW="8546760" imgH="2768400" progId="Equation.3">
                  <p:embed/>
                </p:oleObj>
              </mc:Choice>
              <mc:Fallback>
                <p:oleObj name="Equation" r:id="rId4" imgW="8546760" imgH="27684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8" y="3200400"/>
                        <a:ext cx="9107487" cy="29495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65938" y="922564"/>
            <a:ext cx="108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baseline="30000" dirty="0">
                <a:solidFill>
                  <a:srgbClr val="00B050"/>
                </a:solidFill>
              </a:rPr>
              <a:t>nd</a:t>
            </a:r>
            <a:r>
              <a:rPr lang="en-US" dirty="0">
                <a:solidFill>
                  <a:srgbClr val="00B050"/>
                </a:solidFill>
              </a:rPr>
              <a:t> point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8240" y="975606"/>
            <a:ext cx="1082040" cy="30480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80240" y="975606"/>
                <a:ext cx="647544" cy="279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240" y="975606"/>
                <a:ext cx="647544" cy="279793"/>
              </a:xfrm>
              <a:prstGeom prst="rect">
                <a:avLst/>
              </a:prstGeom>
              <a:blipFill>
                <a:blip r:embed="rId6"/>
                <a:stretch>
                  <a:fillRect l="-16822" r="-252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5806440" y="975606"/>
            <a:ext cx="2286000" cy="3048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32719" y="983515"/>
                <a:ext cx="647544" cy="279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baseline="-25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19" y="983515"/>
                <a:ext cx="647544" cy="279793"/>
              </a:xfrm>
              <a:prstGeom prst="rect">
                <a:avLst/>
              </a:prstGeom>
              <a:blipFill>
                <a:blip r:embed="rId7"/>
                <a:stretch>
                  <a:fillRect l="-16981" r="-7830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914400" y="3233902"/>
            <a:ext cx="707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Projection error defined by two equations – one for </a:t>
            </a:r>
            <a:r>
              <a:rPr lang="en-US" i="1" dirty="0"/>
              <a:t>u</a:t>
            </a:r>
            <a:r>
              <a:rPr lang="en-US" dirty="0"/>
              <a:t> and one for </a:t>
            </a:r>
            <a:r>
              <a:rPr lang="en-US" i="1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9123306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many points do I need to fit the model?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150912"/>
              </p:ext>
            </p:extLst>
          </p:nvPr>
        </p:nvGraphicFramePr>
        <p:xfrm>
          <a:off x="3124200" y="8382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04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8382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818015"/>
              </p:ext>
            </p:extLst>
          </p:nvPr>
        </p:nvGraphicFramePr>
        <p:xfrm>
          <a:off x="1749425" y="2273300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05" name="Equation" r:id="rId6" imgW="2590560" imgH="927000" progId="Equation.3">
                  <p:embed/>
                </p:oleObj>
              </mc:Choice>
              <mc:Fallback>
                <p:oleObj name="Equation" r:id="rId6" imgW="2590560" imgH="927000" progId="Equation.3">
                  <p:embed/>
                  <p:pic>
                    <p:nvPicPr>
                      <p:cNvPr id="122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273300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1676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405981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5410200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21411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Degrees of freedom?</a:t>
            </a:r>
          </a:p>
        </p:txBody>
      </p:sp>
      <p:sp>
        <p:nvSpPr>
          <p:cNvPr id="3" name="Right Brace 2"/>
          <p:cNvSpPr/>
          <p:nvPr/>
        </p:nvSpPr>
        <p:spPr>
          <a:xfrm rot="5400000">
            <a:off x="5131990" y="3452817"/>
            <a:ext cx="304800" cy="1553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97535" y="4465638"/>
            <a:ext cx="2373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 3: </a:t>
            </a:r>
          </a:p>
          <a:p>
            <a:pPr marL="285750" indent="-285750">
              <a:buFontTx/>
              <a:buChar char="-"/>
            </a:pPr>
            <a:r>
              <a:rPr lang="en-US" dirty="0"/>
              <a:t>Rotation around x </a:t>
            </a:r>
          </a:p>
          <a:p>
            <a:pPr marL="285750" indent="-285750">
              <a:buFontTx/>
              <a:buChar char="-"/>
            </a:pPr>
            <a:r>
              <a:rPr lang="en-US" dirty="0"/>
              <a:t>Rotation around y </a:t>
            </a:r>
          </a:p>
          <a:p>
            <a:pPr marL="285750" indent="-285750">
              <a:buFontTx/>
              <a:buChar char="-"/>
            </a:pPr>
            <a:r>
              <a:rPr lang="en-US" dirty="0"/>
              <a:t>Rotation around z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061075" y="2503488"/>
            <a:ext cx="304800" cy="1553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0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  <p:bldP spid="3" grpId="0" animBg="1"/>
      <p:bldP spid="4" grpId="0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many points do I need to fit the model?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3124200" y="8382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96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8382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/>
        </p:nvGraphicFramePr>
        <p:xfrm>
          <a:off x="1749425" y="2273300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97" name="Equation" r:id="rId6" imgW="2590560" imgH="927000" progId="Equation.3">
                  <p:embed/>
                </p:oleObj>
              </mc:Choice>
              <mc:Fallback>
                <p:oleObj name="Equation" r:id="rId6" imgW="2590560" imgH="927000" progId="Equation.3">
                  <p:embed/>
                  <p:pic>
                    <p:nvPicPr>
                      <p:cNvPr id="122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273300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4343400" y="1676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405981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5410200" y="213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21411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Degrees of freedom?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4350729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</a:t>
            </a:r>
            <a:r>
              <a:rPr lang="en-US" dirty="0"/>
              <a:t> is 3x4, so 12 unknowns, but projective scale ambiguity – 11 deg. freedom.</a:t>
            </a:r>
          </a:p>
          <a:p>
            <a:r>
              <a:rPr lang="en-US" dirty="0"/>
              <a:t>One equation per unknown -&gt; 5 1/2 point correspondences determines a solution (e.g., either u or v).</a:t>
            </a:r>
          </a:p>
          <a:p>
            <a:endParaRPr lang="en-US" dirty="0"/>
          </a:p>
          <a:p>
            <a:r>
              <a:rPr lang="en-US" dirty="0"/>
              <a:t>More than 5 1/2 point correspondences -&gt; overdetermined, many solutions to </a:t>
            </a:r>
            <a:r>
              <a:rPr lang="en-US" b="1" dirty="0"/>
              <a:t>M</a:t>
            </a:r>
            <a:r>
              <a:rPr lang="en-US" dirty="0"/>
              <a:t>.</a:t>
            </a:r>
          </a:p>
          <a:p>
            <a:r>
              <a:rPr lang="en-US" dirty="0"/>
              <a:t>Least squares is finding the solution that best satisfies the overdetermined system.</a:t>
            </a:r>
          </a:p>
          <a:p>
            <a:endParaRPr lang="en-US" dirty="0"/>
          </a:p>
          <a:p>
            <a:r>
              <a:rPr lang="en-US" dirty="0"/>
              <a:t>Why use more than 6? Robustness to error in feature points.</a:t>
            </a:r>
          </a:p>
        </p:txBody>
      </p:sp>
    </p:spTree>
    <p:extLst>
      <p:ext uri="{BB962C8B-B14F-4D97-AF65-F5344CB8AC3E}">
        <p14:creationId xmlns:p14="http://schemas.microsoft.com/office/powerpoint/2010/main" val="51186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- why two methods?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Any projection is inherently ambiguous</a:t>
            </a:r>
          </a:p>
          <a:p>
            <a:r>
              <a:rPr lang="en-US" dirty="0"/>
              <a:t>A space of possible solutions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Under projective model, this is our projective scale ambiguity.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1173035" flipV="1">
            <a:off x="1396501" y="1803857"/>
            <a:ext cx="5791200" cy="20574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173035" flipV="1">
            <a:off x="3037839" y="3189040"/>
            <a:ext cx="2789853" cy="121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173035">
            <a:off x="2935053" y="3332397"/>
            <a:ext cx="2968690" cy="32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775649" y="2827176"/>
            <a:ext cx="12650" cy="188907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32777" y="241818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90515" y="264789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61377" y="3494127"/>
            <a:ext cx="422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</a:t>
            </a:r>
            <a:r>
              <a:rPr lang="en-US" baseline="-25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65910" y="3903312"/>
            <a:ext cx="422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0827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660" y="2598181"/>
            <a:ext cx="7322340" cy="3154362"/>
          </a:xfrm>
        </p:spPr>
        <p:txBody>
          <a:bodyPr>
            <a:normAutofit/>
          </a:bodyPr>
          <a:lstStyle/>
          <a:p>
            <a:r>
              <a:rPr lang="en-US" sz="2400" dirty="0"/>
              <a:t>Method 1 –                      - </a:t>
            </a:r>
            <a:r>
              <a:rPr lang="en-US" sz="2400" b="1" dirty="0"/>
              <a:t>p</a:t>
            </a:r>
            <a:r>
              <a:rPr lang="en-US" sz="2400" dirty="0"/>
              <a:t>’ = </a:t>
            </a:r>
            <a:r>
              <a:rPr lang="en-US" sz="2400" b="1" dirty="0"/>
              <a:t>p</a:t>
            </a:r>
          </a:p>
          <a:p>
            <a:r>
              <a:rPr lang="en-US" sz="2400" dirty="0"/>
              <a:t>To set scale, we artificially set </a:t>
            </a:r>
            <a:r>
              <a:rPr lang="en-US" sz="2400" i="1" dirty="0"/>
              <a:t>m</a:t>
            </a:r>
            <a:r>
              <a:rPr lang="en-US" sz="2400" i="1" baseline="-25000" dirty="0"/>
              <a:t>34</a:t>
            </a:r>
            <a:r>
              <a:rPr lang="en-US" sz="2400" dirty="0"/>
              <a:t> to 1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1758" y="3657600"/>
          <a:ext cx="5516562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72" name="Equation" r:id="rId5" imgW="4660560" imgH="2539800" progId="Equation.3">
                  <p:embed/>
                </p:oleObj>
              </mc:Choice>
              <mc:Fallback>
                <p:oleObj name="Equation" r:id="rId5" imgW="4660560" imgH="25398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8" y="3657600"/>
                        <a:ext cx="5516562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39735" y="264491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b</a:t>
            </a:r>
            <a:r>
              <a:rPr lang="en-US" sz="2000" dirty="0"/>
              <a:t> form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791200" y="4648200"/>
            <a:ext cx="4267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A\Y;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[M;1];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73" name="Equation" r:id="rId7" imgW="2158920" imgH="914400" progId="Equation.3">
                  <p:embed/>
                </p:oleObj>
              </mc:Choice>
              <mc:Fallback>
                <p:oleObj name="Equation" r:id="rId7" imgW="2158920" imgH="9144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47705" y="2882702"/>
            <a:ext cx="3085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Note – you will see this form called ‘inhomogeneous’ linear system -&gt; nothing to do with homogeneous coordinates</a:t>
            </a:r>
          </a:p>
        </p:txBody>
      </p:sp>
    </p:spTree>
    <p:extLst>
      <p:ext uri="{BB962C8B-B14F-4D97-AF65-F5344CB8AC3E}">
        <p14:creationId xmlns:p14="http://schemas.microsoft.com/office/powerpoint/2010/main" val="317770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439193" y="704962"/>
          <a:ext cx="42703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20" name="Equation" r:id="rId5" imgW="2158920" imgH="914400" progId="Equation.3">
                  <p:embed/>
                </p:oleObj>
              </mc:Choice>
              <mc:Fallback>
                <p:oleObj name="Equation" r:id="rId5" imgW="2158920" imgH="914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93" y="704962"/>
                        <a:ext cx="42703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53200" y="119275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Known 3d 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793" y="11563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Known 2d image </a:t>
            </a:r>
            <a:r>
              <a:rPr lang="en-US" sz="2400" dirty="0" err="1">
                <a:solidFill>
                  <a:srgbClr val="00B050"/>
                </a:solidFill>
              </a:rPr>
              <a:t>coords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799" y="2634755"/>
            <a:ext cx="8077200" cy="132516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Method 2 –                     - </a:t>
            </a:r>
            <a:r>
              <a:rPr lang="en-US" sz="2400" b="1" dirty="0"/>
              <a:t>p</a:t>
            </a:r>
            <a:r>
              <a:rPr lang="en-US" sz="2400" dirty="0"/>
              <a:t>’ – </a:t>
            </a:r>
            <a:r>
              <a:rPr lang="en-US" sz="2400" b="1" dirty="0"/>
              <a:t>p</a:t>
            </a:r>
            <a:r>
              <a:rPr lang="en-US" sz="2400" dirty="0"/>
              <a:t> = 0</a:t>
            </a:r>
          </a:p>
          <a:p>
            <a:r>
              <a:rPr lang="en-US" sz="2400" dirty="0"/>
              <a:t>SVD – singular value decomposition</a:t>
            </a:r>
          </a:p>
          <a:p>
            <a:r>
              <a:rPr lang="en-US" sz="2400" dirty="0"/>
              <a:t>Computes pseudo-inverse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19050" y="3581400"/>
          <a:ext cx="5922963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21" name="Equation" r:id="rId7" imgW="5003640" imgH="2768400" progId="Equation.3">
                  <p:embed/>
                </p:oleObj>
              </mc:Choice>
              <mc:Fallback>
                <p:oleObj name="Equation" r:id="rId7" imgW="5003640" imgH="276840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" y="3581400"/>
                        <a:ext cx="5922963" cy="3276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096000" y="4724400"/>
            <a:ext cx="3810000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[U, S, V] = </a:t>
            </a:r>
            <a:r>
              <a:rPr lang="en-US" sz="1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svd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(A);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V(:,end);</a:t>
            </a:r>
          </a:p>
          <a:p>
            <a:pPr marL="0" indent="0">
              <a:buFont typeface="Arial" charset="0"/>
              <a:buNone/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 = reshape(M,[],3)';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56631" y="265750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Ax</a:t>
            </a:r>
            <a:r>
              <a:rPr lang="en-US" sz="2000" dirty="0"/>
              <a:t>=</a:t>
            </a:r>
            <a:r>
              <a:rPr lang="en-US" sz="2000" b="1" dirty="0"/>
              <a:t>0</a:t>
            </a:r>
            <a:r>
              <a:rPr lang="en-US" sz="2000" dirty="0"/>
              <a:t> 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4421979" y="545418"/>
            <a:ext cx="304801" cy="382991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305049" y="83753"/>
            <a:ext cx="445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Unknown Camera Parameters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7705" y="2882702"/>
            <a:ext cx="3085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Note – you will see this form called ‘homogeneous’ linear system -&gt; nothing to do with homogeneous coordinates</a:t>
            </a:r>
          </a:p>
        </p:txBody>
      </p:sp>
    </p:spTree>
    <p:extLst>
      <p:ext uri="{BB962C8B-B14F-4D97-AF65-F5344CB8AC3E}">
        <p14:creationId xmlns:p14="http://schemas.microsoft.com/office/powerpoint/2010/main" val="314885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with linear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Advantages</a:t>
            </a:r>
          </a:p>
          <a:p>
            <a:pPr lvl="1"/>
            <a:r>
              <a:rPr lang="en-US" sz="1800" dirty="0"/>
              <a:t>Easy to formulate and solve</a:t>
            </a:r>
          </a:p>
          <a:p>
            <a:pPr lvl="1"/>
            <a:r>
              <a:rPr lang="en-US" sz="1800" dirty="0"/>
              <a:t>Provides initialization for non-linear methods</a:t>
            </a:r>
          </a:p>
          <a:p>
            <a:endParaRPr lang="en-US" sz="2000" dirty="0"/>
          </a:p>
          <a:p>
            <a:r>
              <a:rPr lang="en-US" sz="2000" dirty="0"/>
              <a:t>Disadvantages</a:t>
            </a:r>
          </a:p>
          <a:p>
            <a:pPr lvl="1"/>
            <a:r>
              <a:rPr lang="en-US" sz="1800" dirty="0"/>
              <a:t>Doesn’t directly give you camera parameters</a:t>
            </a:r>
          </a:p>
          <a:p>
            <a:pPr lvl="1"/>
            <a:r>
              <a:rPr lang="en-US" sz="1800" dirty="0"/>
              <a:t>Doesn’t model radial distortion</a:t>
            </a:r>
          </a:p>
          <a:p>
            <a:pPr lvl="1"/>
            <a:r>
              <a:rPr lang="en-US" sz="1800" dirty="0"/>
              <a:t>Can’t impose constraints, such as known focal length</a:t>
            </a:r>
          </a:p>
          <a:p>
            <a:endParaRPr lang="en-US" sz="2000" dirty="0"/>
          </a:p>
          <a:p>
            <a:r>
              <a:rPr lang="en-US" sz="2000" dirty="0"/>
              <a:t>Non-linear methods are preferred</a:t>
            </a:r>
          </a:p>
          <a:p>
            <a:pPr lvl="1"/>
            <a:r>
              <a:rPr lang="en-US" sz="1800" dirty="0"/>
              <a:t>Define error as difference between projected points and measured points</a:t>
            </a:r>
          </a:p>
          <a:p>
            <a:pPr lvl="1"/>
            <a:r>
              <a:rPr lang="en-US" sz="1800" dirty="0"/>
              <a:t>Minimize error using Newton’s method or other non-linear optimization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14734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factorize M back to K [R | T]?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Yes!</a:t>
            </a:r>
          </a:p>
          <a:p>
            <a:r>
              <a:rPr lang="en-US" dirty="0"/>
              <a:t>We can directly solve for the individual entries of K [R | T].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8117022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56" t="8667" r="13888" b="6444"/>
          <a:stretch/>
        </p:blipFill>
        <p:spPr>
          <a:xfrm>
            <a:off x="381000" y="4864"/>
            <a:ext cx="8728635" cy="65636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152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r>
              <a:rPr lang="en-US" baseline="-25000" dirty="0"/>
              <a:t>n</a:t>
            </a:r>
            <a:r>
              <a:rPr lang="en-US" dirty="0"/>
              <a:t> = nth column of </a:t>
            </a:r>
            <a:r>
              <a:rPr lang="en-US" i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457677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857" t="9111" r="14142" b="5556"/>
          <a:stretch/>
        </p:blipFill>
        <p:spPr>
          <a:xfrm>
            <a:off x="414865" y="38150"/>
            <a:ext cx="8659906" cy="65980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856542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603" t="9139" r="13563" b="6416"/>
          <a:stretch/>
        </p:blipFill>
        <p:spPr>
          <a:xfrm>
            <a:off x="381000" y="40426"/>
            <a:ext cx="8763000" cy="65292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26681294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factorize M back to K [R | T]?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Yes!</a:t>
            </a:r>
          </a:p>
          <a:p>
            <a:r>
              <a:rPr lang="en-US" dirty="0"/>
              <a:t>We can also use </a:t>
            </a:r>
            <a:r>
              <a:rPr lang="en-US" i="1" dirty="0"/>
              <a:t>RQ</a:t>
            </a:r>
            <a:r>
              <a:rPr lang="en-US" dirty="0"/>
              <a:t> factorization (not QR)</a:t>
            </a:r>
          </a:p>
          <a:p>
            <a:pPr lvl="1"/>
            <a:r>
              <a:rPr lang="en-US" dirty="0"/>
              <a:t>R in RQ is not rotation matrix R; crossed names! </a:t>
            </a:r>
          </a:p>
          <a:p>
            <a:r>
              <a:rPr lang="en-US" i="1" dirty="0"/>
              <a:t>R</a:t>
            </a:r>
            <a:r>
              <a:rPr lang="en-US" dirty="0"/>
              <a:t> (right diagonal) is K</a:t>
            </a:r>
          </a:p>
          <a:p>
            <a:r>
              <a:rPr lang="en-US" i="1" dirty="0"/>
              <a:t>Q</a:t>
            </a:r>
            <a:r>
              <a:rPr lang="en-US" dirty="0"/>
              <a:t> (orthogonal basis) is R.</a:t>
            </a:r>
          </a:p>
          <a:p>
            <a:r>
              <a:rPr lang="en-US" dirty="0"/>
              <a:t>T, the last column of [R | T], is </a:t>
            </a:r>
            <a:r>
              <a:rPr lang="en-US" dirty="0" err="1"/>
              <a:t>inv</a:t>
            </a:r>
            <a:r>
              <a:rPr lang="en-US" dirty="0"/>
              <a:t>(K) * last column of M.</a:t>
            </a:r>
          </a:p>
          <a:p>
            <a:pPr lvl="1"/>
            <a:r>
              <a:rPr lang="en-US" dirty="0"/>
              <a:t>But you need to do a bit of post-processing to make sure that the matrices are valid. See </a:t>
            </a:r>
            <a:r>
              <a:rPr lang="en-US" dirty="0">
                <a:hlinkClick r:id="rId2"/>
              </a:rPr>
              <a:t>http://ksimek.github.io/2012/08/14/decompose/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24628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Recovering the camera center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658813" y="4081251"/>
          <a:ext cx="4396182" cy="2529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15" name="Equation" r:id="rId4" imgW="1587240" imgH="914400" progId="Equation.3">
                  <p:embed/>
                </p:oleObj>
              </mc:Choice>
              <mc:Fallback>
                <p:oleObj name="Equation" r:id="rId4" imgW="15872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4081251"/>
                        <a:ext cx="4396182" cy="25293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1323975" y="889000"/>
          <a:ext cx="29368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16" name="Equation" r:id="rId6" imgW="939600" imgH="215640" progId="Equation.3">
                  <p:embed/>
                </p:oleObj>
              </mc:Choice>
              <mc:Fallback>
                <p:oleObj name="Equation" r:id="rId6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75" y="889000"/>
                        <a:ext cx="2936875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152400" y="1905794"/>
          <a:ext cx="551656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17" name="Equation" r:id="rId8" imgW="2590560" imgH="927000" progId="Equation.3">
                  <p:embed/>
                </p:oleObj>
              </mc:Choice>
              <mc:Fallback>
                <p:oleObj name="Equation" r:id="rId8" imgW="259056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05794"/>
                        <a:ext cx="5516563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 rot="5400000">
            <a:off x="2563812" y="1671638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5400000">
            <a:off x="2563812" y="3928851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4648200" y="2209800"/>
            <a:ext cx="457200" cy="1447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1286470"/>
            <a:ext cx="2743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is not the camera center C. </a:t>
            </a:r>
          </a:p>
          <a:p>
            <a:r>
              <a:rPr lang="en-US" sz="2000" dirty="0"/>
              <a:t>It is –RC, as the point is rotated before t</a:t>
            </a:r>
            <a:r>
              <a:rPr lang="en-US" sz="2000" baseline="-25000" dirty="0"/>
              <a:t>x</a:t>
            </a:r>
            <a:r>
              <a:rPr lang="en-US" sz="2000" dirty="0"/>
              <a:t>, t</a:t>
            </a:r>
            <a:r>
              <a:rPr lang="en-US" sz="2000" baseline="-25000" dirty="0"/>
              <a:t>y</a:t>
            </a:r>
            <a:r>
              <a:rPr lang="en-US" sz="2000" dirty="0"/>
              <a:t>, and t</a:t>
            </a:r>
            <a:r>
              <a:rPr lang="en-US" sz="2000" baseline="-25000" dirty="0"/>
              <a:t>z</a:t>
            </a:r>
            <a:r>
              <a:rPr lang="en-US" sz="2000" dirty="0"/>
              <a:t> are added</a:t>
            </a:r>
          </a:p>
        </p:txBody>
      </p:sp>
      <p:cxnSp>
        <p:nvCxnSpPr>
          <p:cNvPr id="13" name="Straight Arrow Connector 12"/>
          <p:cNvCxnSpPr>
            <a:stCxn id="11" idx="1"/>
          </p:cNvCxnSpPr>
          <p:nvPr/>
        </p:nvCxnSpPr>
        <p:spPr>
          <a:xfrm flipH="1">
            <a:off x="4953000" y="2102078"/>
            <a:ext cx="990600" cy="717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ame 17"/>
          <p:cNvSpPr/>
          <p:nvPr/>
        </p:nvSpPr>
        <p:spPr>
          <a:xfrm>
            <a:off x="3657600" y="4419600"/>
            <a:ext cx="463550" cy="175895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21" idx="1"/>
          </p:cNvCxnSpPr>
          <p:nvPr/>
        </p:nvCxnSpPr>
        <p:spPr>
          <a:xfrm flipH="1">
            <a:off x="4152900" y="4258073"/>
            <a:ext cx="1157682" cy="974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10582" y="4058018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is </a:t>
            </a:r>
            <a:r>
              <a:rPr lang="en-US" sz="2000" b="1" dirty="0"/>
              <a:t>t</a:t>
            </a:r>
            <a:r>
              <a:rPr lang="en-US" sz="2000" dirty="0"/>
              <a:t> × 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6324600"/>
            <a:ext cx="703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4" name="Frame 23"/>
          <p:cNvSpPr/>
          <p:nvPr/>
        </p:nvSpPr>
        <p:spPr>
          <a:xfrm>
            <a:off x="1844873" y="4364725"/>
            <a:ext cx="1828800" cy="1905000"/>
          </a:xfrm>
          <a:prstGeom prst="frame">
            <a:avLst>
              <a:gd name="adj1" fmla="val 486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0582" y="4456114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So  K</a:t>
            </a:r>
            <a:r>
              <a:rPr lang="en-US" sz="2000" baseline="30000" dirty="0"/>
              <a:t>-1</a:t>
            </a:r>
            <a:r>
              <a:rPr lang="en-US" sz="2000" dirty="0"/>
              <a:t> m</a:t>
            </a:r>
            <a:r>
              <a:rPr lang="en-US" sz="2000" baseline="-25000" dirty="0"/>
              <a:t>4 </a:t>
            </a:r>
            <a:r>
              <a:rPr lang="en-US" sz="2000" dirty="0"/>
              <a:t>is </a:t>
            </a:r>
            <a:r>
              <a:rPr lang="en-US" sz="2000" b="1" dirty="0"/>
              <a:t>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3048992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So we need </a:t>
            </a:r>
            <a:br>
              <a:rPr lang="en-US" sz="2000" dirty="0"/>
            </a:br>
            <a:r>
              <a:rPr lang="en-US" sz="2000" dirty="0"/>
              <a:t>-R</a:t>
            </a:r>
            <a:r>
              <a:rPr lang="en-US" sz="2000" baseline="30000" dirty="0"/>
              <a:t>-1 </a:t>
            </a:r>
            <a:r>
              <a:rPr lang="en-US" sz="2000" dirty="0"/>
              <a:t>K</a:t>
            </a:r>
            <a:r>
              <a:rPr lang="en-US" sz="2000" baseline="30000" dirty="0"/>
              <a:t>-1</a:t>
            </a:r>
            <a:r>
              <a:rPr lang="en-US" sz="2000" dirty="0"/>
              <a:t> m</a:t>
            </a:r>
            <a:r>
              <a:rPr lang="en-US" sz="2000" baseline="-25000" dirty="0"/>
              <a:t>4 </a:t>
            </a:r>
            <a:r>
              <a:rPr lang="en-US" sz="2000" dirty="0"/>
              <a:t>to get C.</a:t>
            </a:r>
            <a:endParaRPr lang="en-US" sz="2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310582" y="5317225"/>
            <a:ext cx="2919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 is K × R. </a:t>
            </a:r>
          </a:p>
          <a:p>
            <a:r>
              <a:rPr lang="en-US" sz="2000" dirty="0"/>
              <a:t>So we just need -Q</a:t>
            </a:r>
            <a:r>
              <a:rPr lang="en-US" sz="2000" baseline="30000" dirty="0"/>
              <a:t>-1</a:t>
            </a:r>
            <a:r>
              <a:rPr lang="en-US" sz="2000" dirty="0"/>
              <a:t> m</a:t>
            </a:r>
            <a:r>
              <a:rPr lang="en-US" sz="2000" baseline="-25000" dirty="0"/>
              <a:t>4</a:t>
            </a:r>
            <a:endParaRPr lang="en-US" sz="2000" b="1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8010809" y="655022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James Hays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3997275"/>
            <a:ext cx="46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baseline="-25000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31741" y="1762234"/>
            <a:ext cx="46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endParaRPr lang="en-US" b="1" baseline="-25000" dirty="0"/>
          </a:p>
        </p:txBody>
      </p:sp>
    </p:spTree>
    <p:extLst>
      <p:ext uri="{BB962C8B-B14F-4D97-AF65-F5344CB8AC3E}">
        <p14:creationId xmlns:p14="http://schemas.microsoft.com/office/powerpoint/2010/main" val="75089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8" grpId="0" animBg="1"/>
      <p:bldP spid="21" grpId="0"/>
      <p:bldP spid="23" grpId="0"/>
      <p:bldP spid="24" grpId="0" animBg="1"/>
      <p:bldP spid="25" grpId="0"/>
      <p:bldP spid="26" grpId="0"/>
      <p:bldP spid="2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 of camera center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46150"/>
            <a:ext cx="5726499" cy="3657600"/>
          </a:xfrm>
        </p:spPr>
      </p:pic>
      <p:sp>
        <p:nvSpPr>
          <p:cNvPr id="5" name="TextBox 4"/>
          <p:cNvSpPr txBox="1"/>
          <p:nvPr/>
        </p:nvSpPr>
        <p:spPr>
          <a:xfrm>
            <a:off x="3170505" y="3348375"/>
            <a:ext cx="2087295" cy="3477875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    1.5706   -0.1490    0.2598</a:t>
            </a:r>
          </a:p>
          <a:p>
            <a:r>
              <a:rPr lang="en-US" sz="1100" dirty="0"/>
              <a:t>   -1.5282    0.9695    0.3802</a:t>
            </a:r>
          </a:p>
          <a:p>
            <a:r>
              <a:rPr lang="en-US" sz="1100" dirty="0"/>
              <a:t>   -0.6821    1.2856    0.4078</a:t>
            </a:r>
          </a:p>
          <a:p>
            <a:r>
              <a:rPr lang="en-US" sz="1100" dirty="0"/>
              <a:t>    0.4124   -1.0201   -0.0915</a:t>
            </a:r>
          </a:p>
          <a:p>
            <a:r>
              <a:rPr lang="en-US" sz="1100" dirty="0"/>
              <a:t>    1.2095    0.2812   -0.1280</a:t>
            </a:r>
          </a:p>
          <a:p>
            <a:r>
              <a:rPr lang="en-US" sz="1100" dirty="0"/>
              <a:t>    0.8819   -0.8481    0.5255</a:t>
            </a:r>
          </a:p>
          <a:p>
            <a:r>
              <a:rPr lang="en-US" sz="1100" dirty="0"/>
              <a:t>   -0.9442   -1.1583   -0.3759</a:t>
            </a:r>
          </a:p>
          <a:p>
            <a:r>
              <a:rPr lang="en-US" sz="1100" dirty="0"/>
              <a:t>    0.0415    1.3445    0.3240</a:t>
            </a:r>
          </a:p>
          <a:p>
            <a:r>
              <a:rPr lang="en-US" sz="1100" dirty="0"/>
              <a:t>   -0.7975    0.3017   -0.0826</a:t>
            </a:r>
          </a:p>
          <a:p>
            <a:r>
              <a:rPr lang="en-US" sz="1100" dirty="0"/>
              <a:t>   -0.4329   -1.4151   -0.2774</a:t>
            </a:r>
          </a:p>
          <a:p>
            <a:r>
              <a:rPr lang="en-US" sz="1100" dirty="0"/>
              <a:t>   -1.1475   -0.0772   -0.2667</a:t>
            </a:r>
          </a:p>
          <a:p>
            <a:r>
              <a:rPr lang="en-US" sz="1100" dirty="0"/>
              <a:t>   -0.5149   -1.1784   -0.1401</a:t>
            </a:r>
          </a:p>
          <a:p>
            <a:r>
              <a:rPr lang="en-US" sz="1100" dirty="0"/>
              <a:t>    0.1993   -0.2854   -0.2114</a:t>
            </a:r>
          </a:p>
          <a:p>
            <a:r>
              <a:rPr lang="en-US" sz="1100" dirty="0"/>
              <a:t>   -0.4320    0.2143   -0.1053</a:t>
            </a:r>
          </a:p>
          <a:p>
            <a:r>
              <a:rPr lang="en-US" sz="1100" dirty="0"/>
              <a:t>   -0.7481   -0.3840   -0.2408</a:t>
            </a:r>
          </a:p>
          <a:p>
            <a:r>
              <a:rPr lang="en-US" sz="1100" dirty="0"/>
              <a:t>    0.8078   -0.1196   -0.2631</a:t>
            </a:r>
          </a:p>
          <a:p>
            <a:r>
              <a:rPr lang="en-US" sz="1100" dirty="0"/>
              <a:t>   -0.7605   -0.5792   -0.1936</a:t>
            </a:r>
          </a:p>
          <a:p>
            <a:r>
              <a:rPr lang="en-US" sz="1100" dirty="0"/>
              <a:t>    0.3237    0.7970    0.2170</a:t>
            </a:r>
          </a:p>
          <a:p>
            <a:r>
              <a:rPr lang="en-US" sz="1100" dirty="0"/>
              <a:t>    1.3089    0.5786   -0.1887</a:t>
            </a:r>
          </a:p>
          <a:p>
            <a:r>
              <a:rPr lang="en-US" sz="1100" dirty="0"/>
              <a:t>    1.2323    1.4421    0.4506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403" y="3361075"/>
            <a:ext cx="1504950" cy="347787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    1.0486   -0.3645</a:t>
            </a:r>
          </a:p>
          <a:p>
            <a:r>
              <a:rPr lang="en-US" sz="1100" dirty="0"/>
              <a:t>   -1.6851   -0.4004</a:t>
            </a:r>
          </a:p>
          <a:p>
            <a:r>
              <a:rPr lang="en-US" sz="1100" dirty="0"/>
              <a:t>   -0.9437   -0.4200</a:t>
            </a:r>
          </a:p>
          <a:p>
            <a:r>
              <a:rPr lang="en-US" sz="1100" dirty="0"/>
              <a:t>    1.0682    0.0699</a:t>
            </a:r>
          </a:p>
          <a:p>
            <a:r>
              <a:rPr lang="en-US" sz="1100" dirty="0"/>
              <a:t>    0.6077   -0.0771</a:t>
            </a:r>
          </a:p>
          <a:p>
            <a:r>
              <a:rPr lang="en-US" sz="1100" dirty="0"/>
              <a:t>    1.2543   -0.6454</a:t>
            </a:r>
          </a:p>
          <a:p>
            <a:r>
              <a:rPr lang="en-US" sz="1100" dirty="0"/>
              <a:t>   -0.2709    0.8635</a:t>
            </a:r>
          </a:p>
          <a:p>
            <a:r>
              <a:rPr lang="en-US" sz="1100" dirty="0"/>
              <a:t>   -0.4571   -0.3645</a:t>
            </a:r>
          </a:p>
          <a:p>
            <a:r>
              <a:rPr lang="en-US" sz="1100" dirty="0"/>
              <a:t>   -0.7902    0.0307</a:t>
            </a:r>
          </a:p>
          <a:p>
            <a:r>
              <a:rPr lang="en-US" sz="1100" dirty="0"/>
              <a:t>    0.7318    0.6382</a:t>
            </a:r>
          </a:p>
          <a:p>
            <a:r>
              <a:rPr lang="en-US" sz="1100" dirty="0"/>
              <a:t>   -1.0580    0.3312</a:t>
            </a:r>
          </a:p>
          <a:p>
            <a:r>
              <a:rPr lang="en-US" sz="1100" dirty="0"/>
              <a:t>    0.3464    0.3377</a:t>
            </a:r>
          </a:p>
          <a:p>
            <a:r>
              <a:rPr lang="en-US" sz="1100" dirty="0"/>
              <a:t>    0.3137    0.1189</a:t>
            </a:r>
          </a:p>
          <a:p>
            <a:r>
              <a:rPr lang="en-US" sz="1100" dirty="0"/>
              <a:t>   -0.4310    0.0242</a:t>
            </a:r>
          </a:p>
          <a:p>
            <a:r>
              <a:rPr lang="en-US" sz="1100" dirty="0"/>
              <a:t>   -0.4799    0.2920</a:t>
            </a:r>
          </a:p>
          <a:p>
            <a:r>
              <a:rPr lang="en-US" sz="1100" dirty="0"/>
              <a:t>    0.6109    0.0830</a:t>
            </a:r>
          </a:p>
          <a:p>
            <a:r>
              <a:rPr lang="en-US" sz="1100" dirty="0"/>
              <a:t>   -0.4081    0.2920</a:t>
            </a:r>
          </a:p>
          <a:p>
            <a:r>
              <a:rPr lang="en-US" sz="1100" dirty="0"/>
              <a:t>   -0.1109   -0.2992</a:t>
            </a:r>
          </a:p>
          <a:p>
            <a:r>
              <a:rPr lang="en-US" sz="1100" dirty="0"/>
              <a:t>    0.5129   -0.0575</a:t>
            </a:r>
          </a:p>
          <a:p>
            <a:r>
              <a:rPr lang="en-US" sz="1100" dirty="0"/>
              <a:t>    0.1406   -0.4527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34" y="2195174"/>
            <a:ext cx="3742266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2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Oriented and Translated Camera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86000"/>
            <a:ext cx="66294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Line 12"/>
          <p:cNvSpPr>
            <a:spLocks noChangeShapeType="1"/>
          </p:cNvSpPr>
          <p:nvPr/>
        </p:nvSpPr>
        <p:spPr bwMode="auto">
          <a:xfrm flipV="1">
            <a:off x="7315200" y="2209800"/>
            <a:ext cx="152400" cy="1216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7" name="Line 13"/>
          <p:cNvSpPr>
            <a:spLocks noChangeShapeType="1"/>
          </p:cNvSpPr>
          <p:nvPr/>
        </p:nvSpPr>
        <p:spPr bwMode="auto">
          <a:xfrm flipH="1">
            <a:off x="6705600" y="3429000"/>
            <a:ext cx="6096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8" name="Line 14"/>
          <p:cNvSpPr>
            <a:spLocks noChangeShapeType="1"/>
          </p:cNvSpPr>
          <p:nvPr/>
        </p:nvSpPr>
        <p:spPr bwMode="auto">
          <a:xfrm>
            <a:off x="7315200" y="3429000"/>
            <a:ext cx="762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9" name="Text Box 15"/>
          <p:cNvSpPr txBox="1">
            <a:spLocks noChangeArrowheads="1"/>
          </p:cNvSpPr>
          <p:nvPr/>
        </p:nvSpPr>
        <p:spPr bwMode="auto">
          <a:xfrm>
            <a:off x="7315200" y="365760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80" name="Text Box 16"/>
          <p:cNvSpPr txBox="1">
            <a:spLocks noChangeArrowheads="1"/>
          </p:cNvSpPr>
          <p:nvPr/>
        </p:nvSpPr>
        <p:spPr bwMode="auto">
          <a:xfrm>
            <a:off x="7239000" y="3489325"/>
            <a:ext cx="5286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sp>
        <p:nvSpPr>
          <p:cNvPr id="54281" name="Text Box 17"/>
          <p:cNvSpPr txBox="1">
            <a:spLocks noChangeArrowheads="1"/>
          </p:cNvSpPr>
          <p:nvPr/>
        </p:nvSpPr>
        <p:spPr bwMode="auto">
          <a:xfrm>
            <a:off x="6553200" y="39624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sp>
        <p:nvSpPr>
          <p:cNvPr id="54282" name="Text Box 18"/>
          <p:cNvSpPr txBox="1">
            <a:spLocks noChangeArrowheads="1"/>
          </p:cNvSpPr>
          <p:nvPr/>
        </p:nvSpPr>
        <p:spPr bwMode="auto">
          <a:xfrm>
            <a:off x="7620000" y="3048000"/>
            <a:ext cx="4397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sp>
        <p:nvSpPr>
          <p:cNvPr id="54283" name="Text Box 19"/>
          <p:cNvSpPr txBox="1">
            <a:spLocks noChangeArrowheads="1"/>
          </p:cNvSpPr>
          <p:nvPr/>
        </p:nvSpPr>
        <p:spPr bwMode="auto">
          <a:xfrm>
            <a:off x="7391400" y="2133600"/>
            <a:ext cx="3746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</a:t>
            </a:r>
          </a:p>
        </p:txBody>
      </p:sp>
      <p:cxnSp>
        <p:nvCxnSpPr>
          <p:cNvPr id="17" name="Straight Arrow Connector 16"/>
          <p:cNvCxnSpPr>
            <a:endCxn id="54276" idx="0"/>
          </p:cNvCxnSpPr>
          <p:nvPr/>
        </p:nvCxnSpPr>
        <p:spPr>
          <a:xfrm flipV="1">
            <a:off x="3581400" y="3425825"/>
            <a:ext cx="3733800" cy="2317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5" name="TextBox 17"/>
          <p:cNvSpPr txBox="1">
            <a:spLocks noChangeArrowheads="1"/>
          </p:cNvSpPr>
          <p:nvPr/>
        </p:nvSpPr>
        <p:spPr bwMode="auto">
          <a:xfrm>
            <a:off x="5943600" y="2971800"/>
            <a:ext cx="320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</a:p>
        </p:txBody>
      </p:sp>
      <p:sp>
        <p:nvSpPr>
          <p:cNvPr id="22" name="Curved Left Arrow 21"/>
          <p:cNvSpPr/>
          <p:nvPr/>
        </p:nvSpPr>
        <p:spPr>
          <a:xfrm rot="19926854">
            <a:off x="8043863" y="1749425"/>
            <a:ext cx="739775" cy="17240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287" name="TextBox 22"/>
          <p:cNvSpPr txBox="1">
            <a:spLocks noChangeArrowheads="1"/>
          </p:cNvSpPr>
          <p:nvPr/>
        </p:nvSpPr>
        <p:spPr bwMode="auto">
          <a:xfrm>
            <a:off x="7772400" y="1219200"/>
            <a:ext cx="481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370347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difficult example…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729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163235" y="17929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Erik Johansson – The Architect</a:t>
            </a:r>
          </a:p>
        </p:txBody>
      </p:sp>
    </p:spTree>
    <p:extLst>
      <p:ext uri="{BB962C8B-B14F-4D97-AF65-F5344CB8AC3E}">
        <p14:creationId xmlns:p14="http://schemas.microsoft.com/office/powerpoint/2010/main" val="41800298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) \Rightarrow&#10;\left[&#10;\begin{array}{c}&#10;x \\ y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86.8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}&#10;x \\ y \\ w&#10;\end{array}&#10;\right]&#10;\Rightarrow&#10;(x/w,y/w)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) \Rightarrow&#10;\left[&#10;\begin{array}{c}&#10;x \\ y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86.8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Custom Design">
  <a:themeElements>
    <a:clrScheme name="Custom Design 2">
      <a:dk1>
        <a:srgbClr val="737373"/>
      </a:dk1>
      <a:lt1>
        <a:srgbClr val="FFFFFF"/>
      </a:lt1>
      <a:dk2>
        <a:srgbClr val="4D59AB"/>
      </a:dk2>
      <a:lt2>
        <a:srgbClr val="FFFFFF"/>
      </a:lt2>
      <a:accent1>
        <a:srgbClr val="8A8F05"/>
      </a:accent1>
      <a:accent2>
        <a:srgbClr val="E0AD12"/>
      </a:accent2>
      <a:accent3>
        <a:srgbClr val="B2B5D2"/>
      </a:accent3>
      <a:accent4>
        <a:srgbClr val="DADADA"/>
      </a:accent4>
      <a:accent5>
        <a:srgbClr val="C4C6AA"/>
      </a:accent5>
      <a:accent6>
        <a:srgbClr val="CB9C0F"/>
      </a:accent6>
      <a:hlink>
        <a:srgbClr val="C27D05"/>
      </a:hlink>
      <a:folHlink>
        <a:srgbClr val="732466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4D59AB"/>
        </a:lt1>
        <a:dk2>
          <a:srgbClr val="000000"/>
        </a:dk2>
        <a:lt2>
          <a:srgbClr val="737373"/>
        </a:lt2>
        <a:accent1>
          <a:srgbClr val="8A8F05"/>
        </a:accent1>
        <a:accent2>
          <a:srgbClr val="E0AD12"/>
        </a:accent2>
        <a:accent3>
          <a:srgbClr val="B2B5D2"/>
        </a:accent3>
        <a:accent4>
          <a:srgbClr val="000000"/>
        </a:accent4>
        <a:accent5>
          <a:srgbClr val="C4C6AA"/>
        </a:accent5>
        <a:accent6>
          <a:srgbClr val="CB9C0F"/>
        </a:accent6>
        <a:hlink>
          <a:srgbClr val="C27D05"/>
        </a:hlink>
        <a:folHlink>
          <a:srgbClr val="73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737373"/>
        </a:dk1>
        <a:lt1>
          <a:srgbClr val="FFFFFF"/>
        </a:lt1>
        <a:dk2>
          <a:srgbClr val="4D59AB"/>
        </a:dk2>
        <a:lt2>
          <a:srgbClr val="FFFFFF"/>
        </a:lt2>
        <a:accent1>
          <a:srgbClr val="8A8F05"/>
        </a:accent1>
        <a:accent2>
          <a:srgbClr val="E0AD12"/>
        </a:accent2>
        <a:accent3>
          <a:srgbClr val="B2B5D2"/>
        </a:accent3>
        <a:accent4>
          <a:srgbClr val="DADADA"/>
        </a:accent4>
        <a:accent5>
          <a:srgbClr val="C4C6AA"/>
        </a:accent5>
        <a:accent6>
          <a:srgbClr val="CB9C0F"/>
        </a:accent6>
        <a:hlink>
          <a:srgbClr val="C27D05"/>
        </a:hlink>
        <a:folHlink>
          <a:srgbClr val="7324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16172</TotalTime>
  <Words>3343</Words>
  <Application>Microsoft Office PowerPoint</Application>
  <PresentationFormat>On-screen Show (4:3)</PresentationFormat>
  <Paragraphs>711</Paragraphs>
  <Slides>64</Slides>
  <Notes>23</Notes>
  <HiddenSlides>11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80" baseType="lpstr">
      <vt:lpstr>Arial</vt:lpstr>
      <vt:lpstr>Calibri</vt:lpstr>
      <vt:lpstr>Cambria Math</vt:lpstr>
      <vt:lpstr>Courier New</vt:lpstr>
      <vt:lpstr>Symbol</vt:lpstr>
      <vt:lpstr>Times</vt:lpstr>
      <vt:lpstr>Times New Roman</vt:lpstr>
      <vt:lpstr>Custom Design</vt:lpstr>
      <vt:lpstr>Office Theme</vt:lpstr>
      <vt:lpstr>1_Office Theme</vt:lpstr>
      <vt:lpstr>2_Office Theme</vt:lpstr>
      <vt:lpstr>3_Office Theme</vt:lpstr>
      <vt:lpstr>4_Office Theme</vt:lpstr>
      <vt:lpstr>6_Office Theme</vt:lpstr>
      <vt:lpstr>Microsoft Equation 3.0</vt:lpstr>
      <vt:lpstr>Equation</vt:lpstr>
      <vt:lpstr>PowerPoint Presentation</vt:lpstr>
      <vt:lpstr>Cameras and World Geometry</vt:lpstr>
      <vt:lpstr>Things to remember</vt:lpstr>
      <vt:lpstr>Parametric (global) transformations</vt:lpstr>
      <vt:lpstr>Common transformations</vt:lpstr>
      <vt:lpstr>Scaling</vt:lpstr>
      <vt:lpstr>Scaling</vt:lpstr>
      <vt:lpstr>Scaling</vt:lpstr>
      <vt:lpstr>2-D Rotation</vt:lpstr>
      <vt:lpstr>2-D Rotation</vt:lpstr>
      <vt:lpstr>2-D Rotation</vt:lpstr>
      <vt:lpstr>Basic 2D transformations</vt:lpstr>
      <vt:lpstr>Affine Transformations</vt:lpstr>
      <vt:lpstr>2D image transformations (reference table)</vt:lpstr>
      <vt:lpstr>Projective Transformations</vt:lpstr>
      <vt:lpstr>PowerPoint Presentation</vt:lpstr>
      <vt:lpstr>Homogeneous coordinates</vt:lpstr>
      <vt:lpstr>Homogeneous coordinates</vt:lpstr>
      <vt:lpstr>PowerPoint Presentation</vt:lpstr>
      <vt:lpstr>Intrinsic and extrinsic matrices</vt:lpstr>
      <vt:lpstr>Homogeneous coordinates</vt:lpstr>
      <vt:lpstr>How to calibrate the camera? (also called “camera resectioning”)</vt:lpstr>
      <vt:lpstr>Simple example: Fitting a line</vt:lpstr>
      <vt:lpstr>Least squares line fitting</vt:lpstr>
      <vt:lpstr>Example: solving for translation</vt:lpstr>
      <vt:lpstr>Example: solving for translation</vt:lpstr>
      <vt:lpstr>Example: discovering rot/trans/scale</vt:lpstr>
      <vt:lpstr>Are these transformations enough?</vt:lpstr>
      <vt:lpstr>Example: solving for translation</vt:lpstr>
      <vt:lpstr>Problem with “vertical” least squares</vt:lpstr>
      <vt:lpstr>Total least squares</vt:lpstr>
      <vt:lpstr>Total least squares</vt:lpstr>
      <vt:lpstr>Total least squares</vt:lpstr>
      <vt:lpstr>Recap: Two Common Optimization Problems</vt:lpstr>
      <vt:lpstr>Least squares (global) optimization</vt:lpstr>
      <vt:lpstr>World vs Camera coordinates</vt:lpstr>
      <vt:lpstr>Calibrating the Camera</vt:lpstr>
      <vt:lpstr>How do we calibrate a camera?</vt:lpstr>
      <vt:lpstr>What is least squares doing?</vt:lpstr>
      <vt:lpstr>What is least squares doing?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we calibrate a camera?</vt:lpstr>
      <vt:lpstr>PowerPoint Presentation</vt:lpstr>
      <vt:lpstr>PowerPoint Presentation</vt:lpstr>
      <vt:lpstr>How many points do I need to fit the model?</vt:lpstr>
      <vt:lpstr>How many points do I need to fit the model?</vt:lpstr>
      <vt:lpstr>Solving - why two methods?</vt:lpstr>
      <vt:lpstr>PowerPoint Presentation</vt:lpstr>
      <vt:lpstr>PowerPoint Presentation</vt:lpstr>
      <vt:lpstr>Calibration with linear method</vt:lpstr>
      <vt:lpstr>Can we factorize M back to K [R | T]?</vt:lpstr>
      <vt:lpstr>PowerPoint Presentation</vt:lpstr>
      <vt:lpstr>PowerPoint Presentation</vt:lpstr>
      <vt:lpstr>PowerPoint Presentation</vt:lpstr>
      <vt:lpstr>Can we factorize M back to K [R | T]?</vt:lpstr>
      <vt:lpstr>Recovering the camera center</vt:lpstr>
      <vt:lpstr>Estimate of camera center</vt:lpstr>
      <vt:lpstr>Oriented and Translated Camera</vt:lpstr>
      <vt:lpstr>One difficult example…</vt:lpstr>
      <vt:lpstr>PowerPoint Presentation</vt:lpstr>
    </vt:vector>
  </TitlesOfParts>
  <Company>UT-Austin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Kristen Grauman</dc:creator>
  <cp:lastModifiedBy>James Tompkin</cp:lastModifiedBy>
  <cp:revision>190</cp:revision>
  <cp:lastPrinted>2011-03-24T02:38:38Z</cp:lastPrinted>
  <dcterms:created xsi:type="dcterms:W3CDTF">2011-02-22T03:49:47Z</dcterms:created>
  <dcterms:modified xsi:type="dcterms:W3CDTF">2017-11-10T20:16:17Z</dcterms:modified>
</cp:coreProperties>
</file>