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257" r:id="rId3"/>
    <p:sldId id="310" r:id="rId4"/>
    <p:sldId id="338" r:id="rId5"/>
    <p:sldId id="262" r:id="rId6"/>
    <p:sldId id="313" r:id="rId7"/>
    <p:sldId id="312" r:id="rId8"/>
    <p:sldId id="314" r:id="rId9"/>
    <p:sldId id="311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5" r:id="rId21"/>
    <p:sldId id="326" r:id="rId22"/>
    <p:sldId id="327" r:id="rId23"/>
    <p:sldId id="266" r:id="rId24"/>
    <p:sldId id="328" r:id="rId25"/>
    <p:sldId id="329" r:id="rId26"/>
    <p:sldId id="330" r:id="rId27"/>
    <p:sldId id="308" r:id="rId28"/>
    <p:sldId id="307" r:id="rId29"/>
    <p:sldId id="331" r:id="rId30"/>
    <p:sldId id="332" r:id="rId31"/>
    <p:sldId id="334" r:id="rId32"/>
    <p:sldId id="335" r:id="rId33"/>
    <p:sldId id="336" r:id="rId34"/>
    <p:sldId id="337" r:id="rId35"/>
    <p:sldId id="272" r:id="rId36"/>
    <p:sldId id="273" r:id="rId37"/>
    <p:sldId id="274" r:id="rId38"/>
    <p:sldId id="306" r:id="rId39"/>
    <p:sldId id="339" r:id="rId40"/>
    <p:sldId id="279" r:id="rId41"/>
    <p:sldId id="280" r:id="rId42"/>
    <p:sldId id="304" r:id="rId43"/>
    <p:sldId id="340" r:id="rId44"/>
    <p:sldId id="299" r:id="rId45"/>
    <p:sldId id="301" r:id="rId46"/>
    <p:sldId id="300" r:id="rId47"/>
    <p:sldId id="302" r:id="rId48"/>
    <p:sldId id="303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D8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50" autoAdjust="0"/>
    <p:restoredTop sz="94710" autoAdjust="0"/>
  </p:normalViewPr>
  <p:slideViewPr>
    <p:cSldViewPr>
      <p:cViewPr varScale="1">
        <p:scale>
          <a:sx n="100" d="100"/>
          <a:sy n="100" d="100"/>
        </p:scale>
        <p:origin x="-49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92F3E1-04E9-4B2E-BDD2-0457251EC0A0}" type="datetimeFigureOut">
              <a:rPr lang="en-US" smtClean="0"/>
              <a:t>3/5/2013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D40815-66F3-467B-8C9B-FA8673B7FE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209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40475"/>
            <a:ext cx="6019800" cy="365125"/>
          </a:xfrm>
        </p:spPr>
        <p:txBody>
          <a:bodyPr/>
          <a:lstStyle/>
          <a:p>
            <a:r>
              <a:rPr lang="en-US" dirty="0" smtClean="0"/>
              <a:t>CS0931 - Intro. to Comp. for the Humanities and Social Sciences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887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40475"/>
            <a:ext cx="6019800" cy="365125"/>
          </a:xfrm>
        </p:spPr>
        <p:txBody>
          <a:bodyPr/>
          <a:lstStyle/>
          <a:p>
            <a:r>
              <a:rPr lang="en-US" dirty="0" smtClean="0"/>
              <a:t>CS0931 - Intro. to Comp. for the Humanities and Social Sciences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9436BF1-B8C5-4D95-942D-963E26CFF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615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40475"/>
            <a:ext cx="6019800" cy="365125"/>
          </a:xfrm>
        </p:spPr>
        <p:txBody>
          <a:bodyPr/>
          <a:lstStyle/>
          <a:p>
            <a:r>
              <a:rPr lang="en-US" dirty="0" smtClean="0"/>
              <a:t>CS0931 - Intro. to Comp. for the Humanities and Social Sciences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9436BF1-B8C5-4D95-942D-963E26CFF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798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106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40475"/>
            <a:ext cx="6019800" cy="365125"/>
          </a:xfrm>
        </p:spPr>
        <p:txBody>
          <a:bodyPr/>
          <a:lstStyle/>
          <a:p>
            <a:r>
              <a:rPr lang="en-US" dirty="0" smtClean="0"/>
              <a:t>CS0931 - Intro. to Comp. for the Humanities and Social Sciences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9436BF1-B8C5-4D95-942D-963E26CFF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777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6019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/>
              <a:t>CS0931 - Intro. to Comp. for the Humanities and Social Sciences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29436BF1-B8C5-4D95-942D-963E26CFFC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727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More Summary Statistics</a:t>
            </a:r>
            <a:endParaRPr lang="en-US" dirty="0"/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March </a:t>
            </a:r>
            <a:r>
              <a:rPr lang="en-US" dirty="0" smtClean="0"/>
              <a:t>5, 2013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12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 Picture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90801" y="1524000"/>
            <a:ext cx="3809999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Overall Goal</a:t>
            </a:r>
          </a:p>
          <a:p>
            <a:pPr algn="ctr"/>
            <a:r>
              <a:rPr lang="en-US" sz="2400" dirty="0" smtClean="0"/>
              <a:t>Build a Concordance of a text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en-US" sz="2400" i="1" dirty="0" smtClean="0"/>
              <a:t>Locations</a:t>
            </a:r>
            <a:r>
              <a:rPr lang="en-US" sz="2400" dirty="0" smtClean="0"/>
              <a:t> of words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en-US" sz="2400" i="1" dirty="0" smtClean="0"/>
              <a:t>Frequency</a:t>
            </a:r>
            <a:r>
              <a:rPr lang="en-US" sz="2400" dirty="0" smtClean="0"/>
              <a:t> of words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3307140"/>
            <a:ext cx="6553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Today: </a:t>
            </a:r>
            <a:r>
              <a:rPr lang="en-US" sz="2400" b="1" dirty="0" smtClean="0"/>
              <a:t>Summary Statistics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Administrative stuff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Nitpicky Python details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A new kind of statement</a:t>
            </a:r>
            <a:endParaRPr lang="en-US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Count the number of words in </a:t>
            </a:r>
            <a:r>
              <a:rPr lang="en-US" sz="2400" u="sng" dirty="0" smtClean="0"/>
              <a:t>Moby Dick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Compute the average word length of </a:t>
            </a:r>
            <a:r>
              <a:rPr lang="en-US" sz="2400" u="sng" dirty="0" smtClean="0"/>
              <a:t>Moby Dick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Find the longest word in </a:t>
            </a:r>
            <a:r>
              <a:rPr lang="en-US" sz="2400" u="sng" dirty="0" smtClean="0"/>
              <a:t>Moby Dick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Get the vocabulary size of </a:t>
            </a:r>
            <a:r>
              <a:rPr lang="en-US" sz="2400" u="sng" dirty="0" smtClean="0"/>
              <a:t>Moby </a:t>
            </a:r>
            <a:r>
              <a:rPr lang="en-US" sz="2400" u="sng" dirty="0" smtClean="0"/>
              <a:t>Dick</a:t>
            </a:r>
            <a:endParaRPr lang="en-US" sz="2400" u="sng" dirty="0" smtClean="0"/>
          </a:p>
        </p:txBody>
      </p:sp>
    </p:spTree>
    <p:extLst>
      <p:ext uri="{BB962C8B-B14F-4D97-AF65-F5344CB8AC3E}">
        <p14:creationId xmlns:p14="http://schemas.microsoft.com/office/powerpoint/2010/main" val="100253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 Stuff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3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90550" y="1600200"/>
            <a:ext cx="7962900" cy="3962400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dirty="0" err="1" smtClean="0"/>
              <a:t>Homeworks</a:t>
            </a:r>
            <a:r>
              <a:rPr lang="en-US" dirty="0" smtClean="0"/>
              <a:t> are shifting back half a week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cs typeface="Courier New" pitchFamily="49" charset="0"/>
              </a:rPr>
              <a:t>TA office hours are probably changing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prstClr val="black"/>
                </a:solidFill>
                <a:cs typeface="Courier New" pitchFamily="49" charset="0"/>
              </a:rPr>
              <a:t>Code you submit as homework must work!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solidFill>
                  <a:prstClr val="black"/>
                </a:solidFill>
                <a:cs typeface="Courier New" pitchFamily="49" charset="0"/>
              </a:rPr>
              <a:t>(You will lose points for errors or incorrect answers)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prstClr val="black"/>
                </a:solidFill>
                <a:cs typeface="Courier New" pitchFamily="49" charset="0"/>
              </a:rPr>
              <a:t>Homework must be done in Python 2.6.6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3318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 Picture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90801" y="1524000"/>
            <a:ext cx="3809999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Overall Goal</a:t>
            </a:r>
          </a:p>
          <a:p>
            <a:pPr algn="ctr"/>
            <a:r>
              <a:rPr lang="en-US" sz="2400" dirty="0" smtClean="0"/>
              <a:t>Build a Concordance of a text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en-US" sz="2400" i="1" dirty="0" smtClean="0"/>
              <a:t>Locations</a:t>
            </a:r>
            <a:r>
              <a:rPr lang="en-US" sz="2400" dirty="0" smtClean="0"/>
              <a:t> of words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en-US" sz="2400" i="1" dirty="0" smtClean="0"/>
              <a:t>Frequency</a:t>
            </a:r>
            <a:r>
              <a:rPr lang="en-US" sz="2400" dirty="0" smtClean="0"/>
              <a:t> of words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3307140"/>
            <a:ext cx="6553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Today: </a:t>
            </a:r>
            <a:r>
              <a:rPr lang="en-US" sz="2400" b="1" dirty="0" smtClean="0"/>
              <a:t>Summary Statistics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Administrative stuff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Nitpicky Python details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A new kind of statement</a:t>
            </a:r>
            <a:endParaRPr lang="en-US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Count the number of words in </a:t>
            </a:r>
            <a:r>
              <a:rPr lang="en-US" sz="2400" u="sng" dirty="0" smtClean="0"/>
              <a:t>Moby Dick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Compute the average word length of </a:t>
            </a:r>
            <a:r>
              <a:rPr lang="en-US" sz="2400" u="sng" dirty="0" smtClean="0"/>
              <a:t>Moby Dick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Find the longest word in </a:t>
            </a:r>
            <a:r>
              <a:rPr lang="en-US" sz="2400" u="sng" dirty="0" smtClean="0"/>
              <a:t>Moby Dick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Get the vocabulary size of </a:t>
            </a:r>
            <a:r>
              <a:rPr lang="en-US" sz="2400" u="sng" dirty="0" smtClean="0"/>
              <a:t>Moby </a:t>
            </a:r>
            <a:r>
              <a:rPr lang="en-US" sz="2400" u="sng" dirty="0" smtClean="0"/>
              <a:t>Dick</a:t>
            </a:r>
            <a:endParaRPr lang="en-US" sz="2400" u="sng" dirty="0" smtClean="0"/>
          </a:p>
        </p:txBody>
      </p:sp>
    </p:spTree>
    <p:extLst>
      <p:ext uri="{BB962C8B-B14F-4D97-AF65-F5344CB8AC3E}">
        <p14:creationId xmlns:p14="http://schemas.microsoft.com/office/powerpoint/2010/main" val="324108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1524000" y="3429000"/>
            <a:ext cx="1466850" cy="381000"/>
          </a:xfrm>
          <a:prstGeom prst="roundRect">
            <a:avLst/>
          </a:prstGeom>
          <a:gradFill>
            <a:gsLst>
              <a:gs pos="0">
                <a:schemeClr val="accent1">
                  <a:tint val="50000"/>
                  <a:satMod val="300000"/>
                  <a:lumMod val="21000"/>
                  <a:lumOff val="79000"/>
                </a:schemeClr>
              </a:gs>
              <a:gs pos="35000">
                <a:srgbClr val="C9D8F5">
                  <a:lumMod val="76000"/>
                  <a:lumOff val="24000"/>
                </a:srgbClr>
              </a:gs>
              <a:gs pos="100000">
                <a:schemeClr val="accent1">
                  <a:tint val="15000"/>
                  <a:satMod val="350000"/>
                  <a:lumMod val="54000"/>
                  <a:lumOff val="46000"/>
                </a:schemeClr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4648200" y="3429000"/>
            <a:ext cx="638175" cy="381000"/>
          </a:xfrm>
          <a:prstGeom prst="roundRect">
            <a:avLst/>
          </a:prstGeom>
          <a:gradFill>
            <a:gsLst>
              <a:gs pos="0">
                <a:schemeClr val="accent1">
                  <a:tint val="50000"/>
                  <a:satMod val="300000"/>
                  <a:lumMod val="21000"/>
                  <a:lumOff val="79000"/>
                </a:schemeClr>
              </a:gs>
              <a:gs pos="35000">
                <a:srgbClr val="C9D8F5">
                  <a:lumMod val="76000"/>
                  <a:lumOff val="24000"/>
                </a:srgbClr>
              </a:gs>
              <a:gs pos="100000">
                <a:schemeClr val="accent1">
                  <a:tint val="15000"/>
                  <a:satMod val="350000"/>
                  <a:lumMod val="54000"/>
                  <a:lumOff val="46000"/>
                </a:schemeClr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2505074" y="3933825"/>
            <a:ext cx="2295525" cy="381000"/>
          </a:xfrm>
          <a:prstGeom prst="roundRect">
            <a:avLst/>
          </a:prstGeom>
          <a:gradFill>
            <a:gsLst>
              <a:gs pos="0">
                <a:schemeClr val="accent1">
                  <a:tint val="50000"/>
                  <a:satMod val="300000"/>
                  <a:lumMod val="21000"/>
                  <a:lumOff val="79000"/>
                </a:schemeClr>
              </a:gs>
              <a:gs pos="35000">
                <a:srgbClr val="C9D8F5">
                  <a:lumMod val="76000"/>
                  <a:lumOff val="24000"/>
                </a:srgbClr>
              </a:gs>
              <a:gs pos="100000">
                <a:schemeClr val="accent1">
                  <a:tint val="15000"/>
                  <a:satMod val="350000"/>
                  <a:lumMod val="54000"/>
                  <a:lumOff val="46000"/>
                </a:schemeClr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5562600" y="3933825"/>
            <a:ext cx="2495550" cy="381000"/>
          </a:xfrm>
          <a:prstGeom prst="roundRect">
            <a:avLst/>
          </a:prstGeom>
          <a:gradFill>
            <a:gsLst>
              <a:gs pos="0">
                <a:schemeClr val="accent1">
                  <a:tint val="50000"/>
                  <a:satMod val="300000"/>
                  <a:lumMod val="21000"/>
                  <a:lumOff val="79000"/>
                </a:schemeClr>
              </a:gs>
              <a:gs pos="35000">
                <a:srgbClr val="C9D8F5">
                  <a:lumMod val="76000"/>
                  <a:lumOff val="24000"/>
                </a:srgbClr>
              </a:gs>
              <a:gs pos="100000">
                <a:schemeClr val="accent1">
                  <a:tint val="15000"/>
                  <a:satMod val="350000"/>
                  <a:lumMod val="54000"/>
                  <a:lumOff val="46000"/>
                </a:schemeClr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1524000" y="4438650"/>
            <a:ext cx="247650" cy="381000"/>
          </a:xfrm>
          <a:prstGeom prst="roundRect">
            <a:avLst/>
          </a:prstGeom>
          <a:gradFill>
            <a:gsLst>
              <a:gs pos="0">
                <a:schemeClr val="accent1">
                  <a:tint val="50000"/>
                  <a:satMod val="300000"/>
                  <a:lumMod val="21000"/>
                  <a:lumOff val="79000"/>
                </a:schemeClr>
              </a:gs>
              <a:gs pos="35000">
                <a:srgbClr val="C9D8F5">
                  <a:lumMod val="76000"/>
                  <a:lumOff val="24000"/>
                </a:srgbClr>
              </a:gs>
              <a:gs pos="100000">
                <a:schemeClr val="accent1">
                  <a:tint val="15000"/>
                  <a:satMod val="350000"/>
                  <a:lumMod val="54000"/>
                  <a:lumOff val="46000"/>
                </a:schemeClr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3771899" y="4438650"/>
            <a:ext cx="619125" cy="381000"/>
          </a:xfrm>
          <a:prstGeom prst="roundRect">
            <a:avLst/>
          </a:prstGeom>
          <a:gradFill>
            <a:gsLst>
              <a:gs pos="0">
                <a:schemeClr val="accent1">
                  <a:tint val="50000"/>
                  <a:satMod val="300000"/>
                  <a:lumMod val="21000"/>
                  <a:lumOff val="79000"/>
                </a:schemeClr>
              </a:gs>
              <a:gs pos="35000">
                <a:srgbClr val="C9D8F5">
                  <a:lumMod val="76000"/>
                  <a:lumOff val="24000"/>
                </a:srgbClr>
              </a:gs>
              <a:gs pos="100000">
                <a:schemeClr val="accent1">
                  <a:tint val="15000"/>
                  <a:satMod val="350000"/>
                  <a:lumMod val="54000"/>
                  <a:lumOff val="46000"/>
                </a:schemeClr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/>
          <p:cNvSpPr/>
          <p:nvPr/>
        </p:nvSpPr>
        <p:spPr>
          <a:xfrm>
            <a:off x="1524000" y="4953000"/>
            <a:ext cx="847725" cy="381000"/>
          </a:xfrm>
          <a:prstGeom prst="roundRect">
            <a:avLst/>
          </a:prstGeom>
          <a:gradFill>
            <a:gsLst>
              <a:gs pos="0">
                <a:schemeClr val="accent1">
                  <a:tint val="50000"/>
                  <a:satMod val="300000"/>
                  <a:lumMod val="21000"/>
                  <a:lumOff val="79000"/>
                </a:schemeClr>
              </a:gs>
              <a:gs pos="35000">
                <a:srgbClr val="C9D8F5">
                  <a:lumMod val="76000"/>
                  <a:lumOff val="24000"/>
                </a:srgbClr>
              </a:gs>
              <a:gs pos="100000">
                <a:schemeClr val="accent1">
                  <a:tint val="15000"/>
                  <a:satMod val="350000"/>
                  <a:lumMod val="54000"/>
                  <a:lumOff val="46000"/>
                </a:schemeClr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/>
          <p:cNvSpPr/>
          <p:nvPr/>
        </p:nvSpPr>
        <p:spPr>
          <a:xfrm>
            <a:off x="5172075" y="4953000"/>
            <a:ext cx="1028699" cy="381000"/>
          </a:xfrm>
          <a:prstGeom prst="roundRect">
            <a:avLst/>
          </a:prstGeom>
          <a:gradFill>
            <a:gsLst>
              <a:gs pos="0">
                <a:schemeClr val="accent1">
                  <a:tint val="50000"/>
                  <a:satMod val="300000"/>
                  <a:lumMod val="21000"/>
                  <a:lumOff val="79000"/>
                </a:schemeClr>
              </a:gs>
              <a:gs pos="35000">
                <a:srgbClr val="C9D8F5">
                  <a:lumMod val="76000"/>
                  <a:lumOff val="24000"/>
                </a:srgbClr>
              </a:gs>
              <a:gs pos="100000">
                <a:schemeClr val="accent1">
                  <a:tint val="15000"/>
                  <a:satMod val="350000"/>
                  <a:lumMod val="54000"/>
                  <a:lumOff val="46000"/>
                </a:schemeClr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Literals vs. Variables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5</a:t>
            </a:fld>
            <a:endParaRPr lang="en-US"/>
          </a:p>
        </p:txBody>
      </p:sp>
      <p:sp>
        <p:nvSpPr>
          <p:cNvPr id="24" name="Content Placeholder 23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858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"How does Python know what's a variable?"</a:t>
            </a:r>
            <a:endParaRPr lang="en-US" dirty="0"/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685800" y="2286000"/>
            <a:ext cx="7772400" cy="381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 </a:t>
            </a:r>
            <a:r>
              <a:rPr lang="en-US" b="1" dirty="0" smtClean="0"/>
              <a:t>literal</a:t>
            </a:r>
            <a:r>
              <a:rPr lang="en-US" dirty="0" smtClean="0"/>
              <a:t> is a piece of data that we give directly to Python</a:t>
            </a:r>
          </a:p>
          <a:p>
            <a:pPr lvl="1"/>
            <a:r>
              <a:rPr lang="en-US" dirty="0" smtClean="0">
                <a:latin typeface="Courier New" pitchFamily="49" charset="0"/>
                <a:cs typeface="Courier New" pitchFamily="49" charset="0"/>
              </a:rPr>
              <a:t>'hello'</a:t>
            </a:r>
            <a:r>
              <a:rPr lang="en-US" dirty="0" smtClean="0"/>
              <a:t> is a string 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str</a:t>
            </a:r>
            <a:r>
              <a:rPr lang="en-US" dirty="0" smtClean="0"/>
              <a:t>) literal</a:t>
            </a:r>
          </a:p>
          <a:p>
            <a:pPr lvl="1"/>
            <a:r>
              <a:rPr lang="en-US" dirty="0" smtClean="0"/>
              <a:t>So are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"hey there"</a:t>
            </a:r>
            <a:r>
              <a:rPr lang="en-US" dirty="0" smtClean="0"/>
              <a:t> and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'''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wazzup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'''</a:t>
            </a:r>
          </a:p>
          <a:p>
            <a:pPr lvl="1"/>
            <a:r>
              <a:rPr lang="en-US" dirty="0" smtClean="0">
                <a:latin typeface="Courier New" pitchFamily="49" charset="0"/>
                <a:cs typeface="Courier New" pitchFamily="49" charset="0"/>
              </a:rPr>
              <a:t>5</a:t>
            </a:r>
            <a:r>
              <a:rPr lang="en-US" dirty="0" smtClean="0"/>
              <a:t> is an integer 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 smtClean="0"/>
              <a:t>) literal</a:t>
            </a:r>
          </a:p>
          <a:p>
            <a:pPr lvl="1"/>
            <a:r>
              <a:rPr lang="en-US" dirty="0" smtClean="0">
                <a:latin typeface="Courier New" pitchFamily="49" charset="0"/>
                <a:cs typeface="Courier New" pitchFamily="49" charset="0"/>
              </a:rPr>
              <a:t>32.8</a:t>
            </a:r>
            <a:r>
              <a:rPr lang="en-US" dirty="0" smtClean="0"/>
              <a:t> is a floating-point (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dirty="0" smtClean="0"/>
              <a:t>) literal</a:t>
            </a:r>
          </a:p>
        </p:txBody>
      </p:sp>
    </p:spTree>
    <p:extLst>
      <p:ext uri="{BB962C8B-B14F-4D97-AF65-F5344CB8AC3E}">
        <p14:creationId xmlns:p14="http://schemas.microsoft.com/office/powerpoint/2010/main" val="397832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Literals vs. Variables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6</a:t>
            </a:fld>
            <a:endParaRPr lang="en-US"/>
          </a:p>
        </p:txBody>
      </p:sp>
      <p:sp>
        <p:nvSpPr>
          <p:cNvPr id="24" name="Content Placeholder 23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858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"How does Python know what's a variable?"</a:t>
            </a:r>
            <a:endParaRPr lang="en-US" dirty="0"/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685800" y="2286000"/>
            <a:ext cx="7772400" cy="381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Variable names are made up of:</a:t>
            </a:r>
          </a:p>
          <a:p>
            <a:pPr lvl="1"/>
            <a:r>
              <a:rPr lang="en-US" dirty="0" smtClean="0"/>
              <a:t>Letters (uppercase and lowercase)</a:t>
            </a:r>
          </a:p>
          <a:p>
            <a:pPr lvl="1"/>
            <a:r>
              <a:rPr lang="en-US" dirty="0" smtClean="0"/>
              <a:t>Numbers (but only after the first letter)</a:t>
            </a:r>
          </a:p>
          <a:p>
            <a:pPr lvl="1"/>
            <a:r>
              <a:rPr lang="en-US" dirty="0" smtClean="0"/>
              <a:t>Underscores</a:t>
            </a:r>
          </a:p>
          <a:p>
            <a:r>
              <a:rPr lang="en-US" dirty="0" smtClean="0"/>
              <a:t>Names for functions and types follow the same rules</a:t>
            </a:r>
          </a:p>
          <a:p>
            <a:r>
              <a:rPr lang="en-US" dirty="0" smtClean="0"/>
              <a:t>Anything else must be a literal or operator!</a:t>
            </a:r>
          </a:p>
        </p:txBody>
      </p:sp>
    </p:spTree>
    <p:extLst>
      <p:ext uri="{BB962C8B-B14F-4D97-AF65-F5344CB8AC3E}">
        <p14:creationId xmlns:p14="http://schemas.microsoft.com/office/powerpoint/2010/main" val="169997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Literals vs. Variables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7</a:t>
            </a:fld>
            <a:endParaRPr lang="en-US"/>
          </a:p>
        </p:txBody>
      </p:sp>
      <p:sp>
        <p:nvSpPr>
          <p:cNvPr id="24" name="Content Placeholder 23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858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"How does Python know what's a variable?"</a:t>
            </a:r>
            <a:endParaRPr lang="en-US" dirty="0"/>
          </a:p>
        </p:txBody>
      </p:sp>
      <p:sp>
        <p:nvSpPr>
          <p:cNvPr id="25" name="Content Placeholder 23"/>
          <p:cNvSpPr txBox="1">
            <a:spLocks/>
          </p:cNvSpPr>
          <p:nvPr/>
        </p:nvSpPr>
        <p:spPr>
          <a:xfrm>
            <a:off x="914400" y="2819400"/>
            <a:ext cx="8001000" cy="19812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365760" tIns="365760" rIns="365760" bIns="36576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fileName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 = "MobyDick.txt"</a:t>
            </a:r>
          </a:p>
          <a:p>
            <a:pPr marL="0" indent="0">
              <a:lnSpc>
                <a:spcPct val="210000"/>
              </a:lnSpc>
              <a:buFont typeface="Arial" pitchFamily="34" charset="0"/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print( '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fileName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' + " = "  +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fileName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 )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200400" y="3145716"/>
            <a:ext cx="2743200" cy="457200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1143000" y="3145716"/>
            <a:ext cx="1676400" cy="457200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1066800" y="3069516"/>
            <a:ext cx="4953000" cy="609600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2528046" y="3919368"/>
            <a:ext cx="1891553" cy="457200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4876800" y="3919368"/>
            <a:ext cx="1017942" cy="457200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6515100" y="3919368"/>
            <a:ext cx="1600200" cy="457200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2447924" y="3843168"/>
            <a:ext cx="3571875" cy="609600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1066800" y="3743325"/>
            <a:ext cx="7334249" cy="809286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4496696" y="3919368"/>
            <a:ext cx="322730" cy="457200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6134100" y="3919368"/>
            <a:ext cx="322730" cy="457200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2371725" y="3800475"/>
            <a:ext cx="5819775" cy="694986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443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7" grpId="0" animBg="1"/>
      <p:bldP spid="27" grpId="1" animBg="1"/>
      <p:bldP spid="28" grpId="0" animBg="1"/>
      <p:bldP spid="29" grpId="0" animBg="1"/>
      <p:bldP spid="29" grpId="1" animBg="1"/>
      <p:bldP spid="31" grpId="0" animBg="1"/>
      <p:bldP spid="3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5" grpId="1" animBg="1"/>
      <p:bldP spid="16" grpId="0" animBg="1"/>
      <p:bldP spid="16" grpId="1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 Picture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90801" y="1524000"/>
            <a:ext cx="3809999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Overall Goal</a:t>
            </a:r>
          </a:p>
          <a:p>
            <a:pPr algn="ctr"/>
            <a:r>
              <a:rPr lang="en-US" sz="2400" dirty="0" smtClean="0"/>
              <a:t>Build a Concordance of a text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en-US" sz="2400" i="1" dirty="0" smtClean="0"/>
              <a:t>Locations</a:t>
            </a:r>
            <a:r>
              <a:rPr lang="en-US" sz="2400" dirty="0" smtClean="0"/>
              <a:t> of words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en-US" sz="2400" i="1" dirty="0" smtClean="0"/>
              <a:t>Frequency</a:t>
            </a:r>
            <a:r>
              <a:rPr lang="en-US" sz="2400" dirty="0" smtClean="0"/>
              <a:t> of words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3307140"/>
            <a:ext cx="6553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Today: </a:t>
            </a:r>
            <a:r>
              <a:rPr lang="en-US" sz="2400" b="1" dirty="0" smtClean="0"/>
              <a:t>Summary Statistics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Administrative stuff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Nitpicky Python details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A new kind of statement</a:t>
            </a:r>
            <a:endParaRPr lang="en-US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Count the number of words in </a:t>
            </a:r>
            <a:r>
              <a:rPr lang="en-US" sz="2400" u="sng" dirty="0" smtClean="0"/>
              <a:t>Moby Dick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Compute the average word length of </a:t>
            </a:r>
            <a:r>
              <a:rPr lang="en-US" sz="2400" u="sng" dirty="0" smtClean="0"/>
              <a:t>Moby Dick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Find the longest word in </a:t>
            </a:r>
            <a:r>
              <a:rPr lang="en-US" sz="2400" u="sng" dirty="0" smtClean="0"/>
              <a:t>Moby Dick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Get the vocabulary size of </a:t>
            </a:r>
            <a:r>
              <a:rPr lang="en-US" sz="2400" u="sng" dirty="0" smtClean="0"/>
              <a:t>Moby </a:t>
            </a:r>
            <a:r>
              <a:rPr lang="en-US" sz="2400" u="sng" dirty="0" smtClean="0"/>
              <a:t>Dick</a:t>
            </a:r>
            <a:endParaRPr lang="en-US" sz="2400" u="sng" dirty="0" smtClean="0"/>
          </a:p>
        </p:txBody>
      </p:sp>
    </p:spTree>
    <p:extLst>
      <p:ext uri="{BB962C8B-B14F-4D97-AF65-F5344CB8AC3E}">
        <p14:creationId xmlns:p14="http://schemas.microsoft.com/office/powerpoint/2010/main" val="307067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</a:t>
            </a:r>
            <a:r>
              <a:rPr lang="en-US" dirty="0" smtClean="0"/>
              <a:t>Basic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Integers</a:t>
            </a:r>
          </a:p>
          <a:p>
            <a:r>
              <a:rPr lang="en-US" dirty="0" smtClean="0"/>
              <a:t>Floats</a:t>
            </a:r>
          </a:p>
          <a:p>
            <a:r>
              <a:rPr lang="en-US" dirty="0" smtClean="0"/>
              <a:t>Strings</a:t>
            </a:r>
          </a:p>
          <a:p>
            <a:r>
              <a:rPr lang="en-US" dirty="0" smtClean="0">
                <a:solidFill>
                  <a:schemeClr val="accent3"/>
                </a:solidFill>
              </a:rPr>
              <a:t>Booleans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9</a:t>
            </a:fld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3581400" y="1600200"/>
            <a:ext cx="4267200" cy="381000"/>
            <a:chOff x="3581400" y="1600200"/>
            <a:chExt cx="4267200" cy="381000"/>
          </a:xfrm>
        </p:grpSpPr>
        <p:sp>
          <p:nvSpPr>
            <p:cNvPr id="7" name="Rounded Rectangle 6"/>
            <p:cNvSpPr/>
            <p:nvPr/>
          </p:nvSpPr>
          <p:spPr>
            <a:xfrm>
              <a:off x="3581400" y="1600200"/>
              <a:ext cx="12192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latin typeface="Courier New" pitchFamily="49" charset="0"/>
                  <a:cs typeface="Courier New" pitchFamily="49" charset="0"/>
                </a:rPr>
                <a:t>3</a:t>
              </a:r>
              <a:endParaRPr lang="en-US" sz="2400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5105400" y="1600200"/>
              <a:ext cx="12192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latin typeface="Courier New" pitchFamily="49" charset="0"/>
                  <a:cs typeface="Courier New" pitchFamily="49" charset="0"/>
                </a:rPr>
                <a:t>-100</a:t>
              </a:r>
              <a:endParaRPr lang="en-US" sz="2400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6629400" y="1600200"/>
              <a:ext cx="12192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latin typeface="Courier New" pitchFamily="49" charset="0"/>
                  <a:cs typeface="Courier New" pitchFamily="49" charset="0"/>
                </a:rPr>
                <a:t>1234</a:t>
              </a:r>
              <a:endParaRPr lang="en-US" sz="2400" dirty="0">
                <a:latin typeface="Courier New" pitchFamily="49" charset="0"/>
                <a:cs typeface="Courier New" pitchFamily="49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581400" y="2286000"/>
            <a:ext cx="4724400" cy="381000"/>
            <a:chOff x="3581400" y="2286000"/>
            <a:chExt cx="4724400" cy="381000"/>
          </a:xfrm>
        </p:grpSpPr>
        <p:sp>
          <p:nvSpPr>
            <p:cNvPr id="13" name="Rounded Rectangle 12"/>
            <p:cNvSpPr/>
            <p:nvPr/>
          </p:nvSpPr>
          <p:spPr>
            <a:xfrm>
              <a:off x="3581400" y="2286000"/>
              <a:ext cx="12192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latin typeface="Courier New" pitchFamily="49" charset="0"/>
                  <a:cs typeface="Courier New" pitchFamily="49" charset="0"/>
                </a:rPr>
                <a:t>12.7</a:t>
              </a:r>
              <a:endParaRPr lang="en-US" sz="2400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5105400" y="2286000"/>
              <a:ext cx="12192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latin typeface="Courier New" pitchFamily="49" charset="0"/>
                  <a:cs typeface="Courier New" pitchFamily="49" charset="0"/>
                </a:rPr>
                <a:t>-99.999</a:t>
              </a:r>
              <a:endParaRPr lang="en-US" sz="2400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6629400" y="2286000"/>
              <a:ext cx="16764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latin typeface="Courier New" pitchFamily="49" charset="0"/>
                  <a:cs typeface="Courier New" pitchFamily="49" charset="0"/>
                </a:rPr>
                <a:t>1234.0</a:t>
              </a:r>
              <a:endParaRPr lang="en-US" sz="2400" dirty="0">
                <a:latin typeface="Courier New" pitchFamily="49" charset="0"/>
                <a:cs typeface="Courier New" pitchFamily="49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581400" y="3505200"/>
            <a:ext cx="2743200" cy="381000"/>
            <a:chOff x="3581400" y="3505200"/>
            <a:chExt cx="2743200" cy="381000"/>
          </a:xfrm>
        </p:grpSpPr>
        <p:sp>
          <p:nvSpPr>
            <p:cNvPr id="19" name="Rounded Rectangle 18"/>
            <p:cNvSpPr/>
            <p:nvPr/>
          </p:nvSpPr>
          <p:spPr>
            <a:xfrm>
              <a:off x="3581400" y="3505200"/>
              <a:ext cx="1219200" cy="381000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latin typeface="Courier New" pitchFamily="49" charset="0"/>
                  <a:cs typeface="Courier New" pitchFamily="49" charset="0"/>
                </a:rPr>
                <a:t>True</a:t>
              </a:r>
              <a:endParaRPr lang="en-US" sz="2400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5105400" y="3505200"/>
              <a:ext cx="1219200" cy="381000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latin typeface="Courier New" pitchFamily="49" charset="0"/>
                  <a:cs typeface="Courier New" pitchFamily="49" charset="0"/>
                </a:rPr>
                <a:t>False</a:t>
              </a:r>
              <a:endParaRPr lang="en-US" sz="2400" dirty="0">
                <a:latin typeface="Courier New" pitchFamily="49" charset="0"/>
                <a:cs typeface="Courier New" pitchFamily="49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581400" y="2895600"/>
            <a:ext cx="4724400" cy="381000"/>
            <a:chOff x="3581400" y="2895600"/>
            <a:chExt cx="4724400" cy="381000"/>
          </a:xfrm>
        </p:grpSpPr>
        <p:sp>
          <p:nvSpPr>
            <p:cNvPr id="21" name="Rounded Rectangle 20"/>
            <p:cNvSpPr/>
            <p:nvPr/>
          </p:nvSpPr>
          <p:spPr>
            <a:xfrm>
              <a:off x="3581400" y="2895600"/>
              <a:ext cx="12192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latin typeface="Courier New" pitchFamily="49" charset="0"/>
                  <a:cs typeface="Courier New" pitchFamily="49" charset="0"/>
                </a:rPr>
                <a:t>'12'</a:t>
              </a:r>
              <a:endParaRPr lang="en-US" sz="2400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5105400" y="2895600"/>
              <a:ext cx="12192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latin typeface="Courier New" pitchFamily="49" charset="0"/>
                  <a:cs typeface="Courier New" pitchFamily="49" charset="0"/>
                </a:rPr>
                <a:t>'</a:t>
              </a:r>
              <a:r>
                <a:rPr lang="en-US" sz="2400" dirty="0" smtClean="0">
                  <a:latin typeface="Courier New" pitchFamily="49" charset="0"/>
                  <a:cs typeface="Courier New" pitchFamily="49" charset="0"/>
                </a:rPr>
                <a:t>hi'</a:t>
              </a:r>
              <a:endParaRPr lang="en-US" sz="2400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6629400" y="2895600"/>
              <a:ext cx="1676400" cy="381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latin typeface="Courier New" pitchFamily="49" charset="0"/>
                  <a:cs typeface="Courier New" pitchFamily="49" charset="0"/>
                </a:rPr>
                <a:t>'Moby'</a:t>
              </a:r>
              <a:endParaRPr lang="en-US" sz="2400" dirty="0">
                <a:latin typeface="Courier New" pitchFamily="49" charset="0"/>
                <a:cs typeface="Courier New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6770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Type: Booleans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Either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True</a:t>
            </a:r>
            <a:r>
              <a:rPr lang="en-US" dirty="0" smtClean="0"/>
              <a:t> or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False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Note the capitalization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10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05044" y="3048000"/>
            <a:ext cx="2581156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ES" sz="2400" dirty="0">
                <a:latin typeface="Courier New" pitchFamily="49" charset="0"/>
                <a:cs typeface="Courier New" pitchFamily="49" charset="0"/>
              </a:rPr>
              <a:t>&gt;&gt;&gt; x = True</a:t>
            </a:r>
          </a:p>
          <a:p>
            <a:r>
              <a:rPr lang="es-ES" sz="2400" dirty="0">
                <a:latin typeface="Courier New" pitchFamily="49" charset="0"/>
                <a:cs typeface="Courier New" pitchFamily="49" charset="0"/>
              </a:rPr>
              <a:t>&gt;&gt;&gt; x</a:t>
            </a:r>
          </a:p>
          <a:p>
            <a:r>
              <a:rPr lang="es-ES" sz="2400" dirty="0">
                <a:latin typeface="Courier New" pitchFamily="49" charset="0"/>
                <a:cs typeface="Courier New" pitchFamily="49" charset="0"/>
              </a:rPr>
              <a:t>True</a:t>
            </a:r>
          </a:p>
          <a:p>
            <a:r>
              <a:rPr lang="es-ES" sz="2400" dirty="0">
                <a:latin typeface="Courier New" pitchFamily="49" charset="0"/>
                <a:cs typeface="Courier New" pitchFamily="49" charset="0"/>
              </a:rPr>
              <a:t>&gt;&gt;&gt; y = False</a:t>
            </a:r>
          </a:p>
          <a:p>
            <a:r>
              <a:rPr lang="es-ES" sz="2400" dirty="0">
                <a:latin typeface="Courier New" pitchFamily="49" charset="0"/>
                <a:cs typeface="Courier New" pitchFamily="49" charset="0"/>
              </a:rPr>
              <a:t>&gt;&gt;&gt; y</a:t>
            </a:r>
          </a:p>
          <a:p>
            <a:r>
              <a:rPr lang="es-ES" sz="2400" dirty="0">
                <a:latin typeface="Courier New" pitchFamily="49" charset="0"/>
                <a:cs typeface="Courier New" pitchFamily="49" charset="0"/>
              </a:rPr>
              <a:t>False</a:t>
            </a:r>
            <a:endParaRPr lang="en-US" sz="24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20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Type: Booleans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Either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True</a:t>
            </a:r>
            <a:r>
              <a:rPr lang="en-US" dirty="0" smtClean="0"/>
              <a:t> or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False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Note the capitalization</a:t>
            </a:r>
          </a:p>
          <a:p>
            <a:r>
              <a:rPr lang="en-US" dirty="0" smtClean="0"/>
              <a:t>New Operators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148471"/>
              </p:ext>
            </p:extLst>
          </p:nvPr>
        </p:nvGraphicFramePr>
        <p:xfrm>
          <a:off x="228600" y="4084320"/>
          <a:ext cx="4648200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400"/>
                <a:gridCol w="1549400"/>
                <a:gridCol w="15494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sz="2200" smtClean="0"/>
                        <a:t>Numerical</a:t>
                      </a:r>
                      <a:r>
                        <a:rPr lang="en-US" sz="2200" baseline="0" smtClean="0"/>
                        <a:t> </a:t>
                      </a:r>
                      <a:r>
                        <a:rPr lang="en-US" sz="2200" smtClean="0"/>
                        <a:t>Operators</a:t>
                      </a:r>
                      <a:endParaRPr lang="en-US" sz="2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Operator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Example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Result</a:t>
                      </a:r>
                      <a:endParaRPr lang="en-US" sz="2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Sum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1 + 2 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3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Difference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1 – 2 </a:t>
                      </a:r>
                      <a:r>
                        <a:rPr lang="en-US" sz="2200" baseline="0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-1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709120" y="3500735"/>
            <a:ext cx="1567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Remember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7363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Type: Booleans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Either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True</a:t>
            </a:r>
            <a:r>
              <a:rPr lang="en-US" dirty="0" smtClean="0"/>
              <a:t> or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False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Note the capitalization</a:t>
            </a:r>
          </a:p>
          <a:p>
            <a:r>
              <a:rPr lang="en-US" dirty="0" smtClean="0"/>
              <a:t>New Operators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766691"/>
              </p:ext>
            </p:extLst>
          </p:nvPr>
        </p:nvGraphicFramePr>
        <p:xfrm>
          <a:off x="228600" y="4084320"/>
          <a:ext cx="4648200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400"/>
                <a:gridCol w="1549400"/>
                <a:gridCol w="15494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sz="2200" smtClean="0"/>
                        <a:t>Numerical</a:t>
                      </a:r>
                      <a:r>
                        <a:rPr lang="en-US" sz="2200" baseline="0" smtClean="0"/>
                        <a:t> </a:t>
                      </a:r>
                      <a:r>
                        <a:rPr lang="en-US" sz="2200" smtClean="0"/>
                        <a:t>Operators</a:t>
                      </a:r>
                      <a:endParaRPr lang="en-US" sz="2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Operator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Example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Result</a:t>
                      </a:r>
                      <a:endParaRPr lang="en-US" sz="2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Sum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1 + 2 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3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Difference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1 – 2 </a:t>
                      </a:r>
                      <a:r>
                        <a:rPr lang="en-US" sz="2200" baseline="0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-1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709120" y="3500735"/>
            <a:ext cx="1567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Remember</a:t>
            </a:r>
            <a:endParaRPr lang="en-US" sz="24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312294"/>
              </p:ext>
            </p:extLst>
          </p:nvPr>
        </p:nvGraphicFramePr>
        <p:xfrm>
          <a:off x="4953000" y="1645920"/>
          <a:ext cx="3886200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295400"/>
                <a:gridCol w="1143000"/>
              </a:tblGrid>
              <a:tr h="425596">
                <a:tc gridSpan="3"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Boolean Operators</a:t>
                      </a:r>
                      <a:endParaRPr lang="en-US" sz="2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25596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Operator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Example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Result</a:t>
                      </a:r>
                      <a:endParaRPr lang="en-US" sz="2200" b="1" dirty="0"/>
                    </a:p>
                  </a:txBody>
                  <a:tcPr/>
                </a:tc>
              </a:tr>
              <a:tr h="425596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Equality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1 == 2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/>
                    </a:p>
                  </a:txBody>
                  <a:tcPr/>
                </a:tc>
              </a:tr>
              <a:tr h="425596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Inequality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1 !=</a:t>
                      </a:r>
                      <a:r>
                        <a:rPr lang="en-US" sz="2200" baseline="0" dirty="0" smtClean="0">
                          <a:latin typeface="Courier New" pitchFamily="49" charset="0"/>
                          <a:cs typeface="Courier New" pitchFamily="49" charset="0"/>
                        </a:rPr>
                        <a:t> 2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/>
                    </a:p>
                  </a:txBody>
                  <a:tcPr/>
                </a:tc>
              </a:tr>
              <a:tr h="425596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Less Than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1 &lt; 2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/>
                    </a:p>
                  </a:txBody>
                  <a:tcPr/>
                </a:tc>
              </a:tr>
              <a:tr h="666169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Less Than or Equal To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1 &lt;= 2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/>
                    </a:p>
                  </a:txBody>
                  <a:tcPr/>
                </a:tc>
              </a:tr>
              <a:tr h="666169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Greater Than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1 &gt; 2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/>
                    </a:p>
                  </a:txBody>
                  <a:tcPr/>
                </a:tc>
              </a:tr>
              <a:tr h="959283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Greater Than or Equal To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1 &gt;= 2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826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Type: Booleans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Either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True</a:t>
            </a:r>
            <a:r>
              <a:rPr lang="en-US" dirty="0" smtClean="0"/>
              <a:t> or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False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Note the capitalization</a:t>
            </a:r>
          </a:p>
          <a:p>
            <a:r>
              <a:rPr lang="en-US" dirty="0" smtClean="0"/>
              <a:t>New Operators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032248"/>
              </p:ext>
            </p:extLst>
          </p:nvPr>
        </p:nvGraphicFramePr>
        <p:xfrm>
          <a:off x="228600" y="4084320"/>
          <a:ext cx="4648200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400"/>
                <a:gridCol w="1549400"/>
                <a:gridCol w="15494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sz="2200" smtClean="0"/>
                        <a:t>Numerical</a:t>
                      </a:r>
                      <a:r>
                        <a:rPr lang="en-US" sz="2200" baseline="0" smtClean="0"/>
                        <a:t> </a:t>
                      </a:r>
                      <a:r>
                        <a:rPr lang="en-US" sz="2200" smtClean="0"/>
                        <a:t>Operators</a:t>
                      </a:r>
                      <a:endParaRPr lang="en-US" sz="2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Operator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Example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Result</a:t>
                      </a:r>
                      <a:endParaRPr lang="en-US" sz="2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Sum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1 + 2 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3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Difference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1 – 2 </a:t>
                      </a:r>
                      <a:r>
                        <a:rPr lang="en-US" sz="2200" baseline="0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-1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709120" y="3500735"/>
            <a:ext cx="1567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Remember</a:t>
            </a:r>
            <a:endParaRPr lang="en-US" sz="24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326137"/>
              </p:ext>
            </p:extLst>
          </p:nvPr>
        </p:nvGraphicFramePr>
        <p:xfrm>
          <a:off x="4953000" y="1645920"/>
          <a:ext cx="3886200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295400"/>
                <a:gridCol w="1143000"/>
              </a:tblGrid>
              <a:tr h="425596">
                <a:tc gridSpan="3"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Boolean Operators</a:t>
                      </a:r>
                      <a:endParaRPr lang="en-US" sz="2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25596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Operator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Example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Result</a:t>
                      </a:r>
                      <a:endParaRPr lang="en-US" sz="2200" b="1" dirty="0"/>
                    </a:p>
                  </a:txBody>
                  <a:tcPr/>
                </a:tc>
              </a:tr>
              <a:tr h="425596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Equality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1 == 2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False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425596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Inequality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1 !=</a:t>
                      </a:r>
                      <a:r>
                        <a:rPr lang="en-US" sz="2200" baseline="0" dirty="0" smtClean="0">
                          <a:latin typeface="Courier New" pitchFamily="49" charset="0"/>
                          <a:cs typeface="Courier New" pitchFamily="49" charset="0"/>
                        </a:rPr>
                        <a:t> 2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425596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Less Than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1 &lt; 2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666169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Less Than or Equal To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1 &lt;= 2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666169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Greater Than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1 &gt; 2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False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959283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Greater Than or Equal To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1 &gt;= 2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False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010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Type: Booleans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572000" cy="4525963"/>
          </a:xfrm>
        </p:spPr>
        <p:txBody>
          <a:bodyPr/>
          <a:lstStyle/>
          <a:p>
            <a:r>
              <a:rPr lang="en-US" dirty="0" smtClean="0"/>
              <a:t>Either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True</a:t>
            </a:r>
            <a:r>
              <a:rPr lang="en-US" dirty="0" smtClean="0"/>
              <a:t> or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False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Note the capitalization</a:t>
            </a:r>
          </a:p>
          <a:p>
            <a:r>
              <a:rPr lang="en-US" dirty="0" smtClean="0"/>
              <a:t>New Operators</a:t>
            </a:r>
          </a:p>
          <a:p>
            <a:r>
              <a:rPr lang="en-US" dirty="0" smtClean="0"/>
              <a:t>These are </a:t>
            </a:r>
            <a:r>
              <a:rPr lang="en-US" b="1" dirty="0" smtClean="0"/>
              <a:t>expressions</a:t>
            </a:r>
            <a:endParaRPr lang="en-US" dirty="0"/>
          </a:p>
          <a:p>
            <a:r>
              <a:rPr lang="en-US" dirty="0" smtClean="0"/>
              <a:t>Assignments have only </a:t>
            </a:r>
            <a:r>
              <a:rPr lang="en-US" b="1" dirty="0" smtClean="0"/>
              <a:t>one</a:t>
            </a:r>
            <a:r>
              <a:rPr lang="en-US" dirty="0" smtClean="0"/>
              <a:t> equals sign.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548924"/>
              </p:ext>
            </p:extLst>
          </p:nvPr>
        </p:nvGraphicFramePr>
        <p:xfrm>
          <a:off x="4953000" y="1645920"/>
          <a:ext cx="3886200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295400"/>
                <a:gridCol w="1143000"/>
              </a:tblGrid>
              <a:tr h="425596">
                <a:tc gridSpan="3"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Boolean Operators</a:t>
                      </a:r>
                      <a:endParaRPr lang="en-US" sz="2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25596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Operator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Example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Result</a:t>
                      </a:r>
                      <a:endParaRPr lang="en-US" sz="2200" b="1" dirty="0"/>
                    </a:p>
                  </a:txBody>
                  <a:tcPr/>
                </a:tc>
              </a:tr>
              <a:tr h="425596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Equality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1 == 2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False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425596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Inequality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1 !=</a:t>
                      </a:r>
                      <a:r>
                        <a:rPr lang="en-US" sz="2200" baseline="0" dirty="0" smtClean="0">
                          <a:latin typeface="Courier New" pitchFamily="49" charset="0"/>
                          <a:cs typeface="Courier New" pitchFamily="49" charset="0"/>
                        </a:rPr>
                        <a:t> 2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425596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Less Than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1 &lt; 2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666169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Less Than or Equal To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1 &lt;= 2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666169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Greater Than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1 &gt; 2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False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959283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Greater Than or Equal To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1 &gt;= 2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False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15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Boolean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cs typeface="Courier New" pitchFamily="49" charset="0"/>
              </a:rPr>
              <a:t>Last Boolean Operators: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and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or</a:t>
            </a:r>
            <a:r>
              <a:rPr lang="en-US" dirty="0">
                <a:cs typeface="Courier New" pitchFamily="49" charset="0"/>
              </a:rPr>
              <a:t> and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not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0679813"/>
              </p:ext>
            </p:extLst>
          </p:nvPr>
        </p:nvGraphicFramePr>
        <p:xfrm>
          <a:off x="533400" y="2301240"/>
          <a:ext cx="81534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2895600"/>
                <a:gridCol w="2667000"/>
                <a:gridCol w="1295400"/>
              </a:tblGrid>
              <a:tr h="369332">
                <a:tc gridSpan="4"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Boolean Operators</a:t>
                      </a:r>
                      <a:endParaRPr lang="en-US" sz="2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Operator</a:t>
                      </a:r>
                      <a:endParaRPr lang="en-US" sz="22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Examples</a:t>
                      </a:r>
                      <a:endParaRPr lang="en-US" sz="2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Result</a:t>
                      </a:r>
                      <a:endParaRPr lang="en-US" sz="2200" b="1" dirty="0"/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and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(4&lt;5) and (6&lt;3)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or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(4&lt;5) or (6&lt;3)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not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not(4&lt;5)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065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Boolean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cs typeface="Courier New" pitchFamily="49" charset="0"/>
              </a:rPr>
              <a:t>Last Boolean Operators: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and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or</a:t>
            </a:r>
            <a:r>
              <a:rPr lang="en-US" dirty="0">
                <a:cs typeface="Courier New" pitchFamily="49" charset="0"/>
              </a:rPr>
              <a:t> and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not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8644340"/>
              </p:ext>
            </p:extLst>
          </p:nvPr>
        </p:nvGraphicFramePr>
        <p:xfrm>
          <a:off x="533400" y="2301240"/>
          <a:ext cx="81534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2895600"/>
                <a:gridCol w="2667000"/>
                <a:gridCol w="1295400"/>
              </a:tblGrid>
              <a:tr h="369332">
                <a:tc gridSpan="4"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Boolean Operators</a:t>
                      </a:r>
                      <a:endParaRPr lang="en-US" sz="2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Operator</a:t>
                      </a:r>
                      <a:endParaRPr lang="en-US" sz="22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Examples</a:t>
                      </a:r>
                      <a:endParaRPr lang="en-US" sz="2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Result</a:t>
                      </a:r>
                      <a:endParaRPr lang="en-US" sz="2200" b="1" dirty="0"/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and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(4&lt;5) and (6&lt;3)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 and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or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(4&lt;5) or (6&lt;3)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 or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not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not(4&lt;5)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not(True)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332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Boolean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cs typeface="Courier New" pitchFamily="49" charset="0"/>
              </a:rPr>
              <a:t>Last Boolean Operators: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and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or</a:t>
            </a:r>
            <a:r>
              <a:rPr lang="en-US" dirty="0">
                <a:cs typeface="Courier New" pitchFamily="49" charset="0"/>
              </a:rPr>
              <a:t> and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not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17</a:t>
            </a:fld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198995"/>
              </p:ext>
            </p:extLst>
          </p:nvPr>
        </p:nvGraphicFramePr>
        <p:xfrm>
          <a:off x="533400" y="2301240"/>
          <a:ext cx="81534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2895600"/>
                <a:gridCol w="2667000"/>
                <a:gridCol w="1295400"/>
              </a:tblGrid>
              <a:tr h="369332">
                <a:tc gridSpan="4"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Boolean Operators</a:t>
                      </a:r>
                      <a:endParaRPr lang="en-US" sz="2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Operator</a:t>
                      </a:r>
                      <a:endParaRPr lang="en-US" sz="22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Examples</a:t>
                      </a:r>
                      <a:endParaRPr lang="en-US" sz="2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Result</a:t>
                      </a:r>
                      <a:endParaRPr lang="en-US" sz="2200" b="1" dirty="0"/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and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(4&lt;5) and (6&lt;3)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 and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False</a:t>
                      </a:r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or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(4&lt;5) or (6&lt;3)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 or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</a:t>
                      </a:r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not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not(4&lt;5)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not(True)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False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072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Boolean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cs typeface="Courier New" pitchFamily="49" charset="0"/>
              </a:rPr>
              <a:t>Last Boolean Operators: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and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or</a:t>
            </a:r>
            <a:r>
              <a:rPr lang="en-US" dirty="0">
                <a:cs typeface="Courier New" pitchFamily="49" charset="0"/>
              </a:rPr>
              <a:t> and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not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899385"/>
              </p:ext>
            </p:extLst>
          </p:nvPr>
        </p:nvGraphicFramePr>
        <p:xfrm>
          <a:off x="533400" y="2301240"/>
          <a:ext cx="81534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2895600"/>
                <a:gridCol w="2667000"/>
                <a:gridCol w="1295400"/>
              </a:tblGrid>
              <a:tr h="369332">
                <a:tc gridSpan="4"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Boolean Operators</a:t>
                      </a:r>
                      <a:endParaRPr lang="en-US" sz="2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Operator</a:t>
                      </a:r>
                      <a:endParaRPr lang="en-US" sz="22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Examples</a:t>
                      </a:r>
                      <a:endParaRPr lang="en-US" sz="2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Result</a:t>
                      </a:r>
                      <a:endParaRPr lang="en-US" sz="2200" b="1" dirty="0"/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and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(4&lt;5) and (6&lt;3)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 and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False</a:t>
                      </a:r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or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(4&lt;5) or (6&lt;3)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 or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</a:t>
                      </a:r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not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not(4&lt;5)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not(True)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False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3649995"/>
              </p:ext>
            </p:extLst>
          </p:nvPr>
        </p:nvGraphicFramePr>
        <p:xfrm>
          <a:off x="533401" y="4648200"/>
          <a:ext cx="8153398" cy="12801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962399"/>
                <a:gridCol w="2895600"/>
                <a:gridCol w="1295399"/>
              </a:tblGrid>
              <a:tr h="369332">
                <a:tc gridSpan="2"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More Examples</a:t>
                      </a:r>
                      <a:endParaRPr lang="en-US" sz="2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Result</a:t>
                      </a:r>
                      <a:endParaRPr lang="en-US" sz="2200" b="1" dirty="0"/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(4&lt;5)</a:t>
                      </a:r>
                      <a:r>
                        <a:rPr lang="en-US" sz="1800" baseline="0" dirty="0" smtClean="0">
                          <a:latin typeface="Courier New" pitchFamily="49" charset="0"/>
                          <a:cs typeface="Courier New" pitchFamily="49" charset="0"/>
                        </a:rPr>
                        <a:t> and ((6&lt;3) or (5==5))</a:t>
                      </a:r>
                      <a:endParaRPr lang="en-US" sz="1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(5==4)</a:t>
                      </a:r>
                      <a:r>
                        <a:rPr lang="en-US" sz="1800" baseline="0" dirty="0" smtClean="0">
                          <a:latin typeface="Courier New" pitchFamily="49" charset="0"/>
                          <a:cs typeface="Courier New" pitchFamily="49" charset="0"/>
                        </a:rPr>
                        <a:t> or (not(6&lt;3))</a:t>
                      </a:r>
                      <a:endParaRPr lang="en-US" sz="1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265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Boolean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cs typeface="Courier New" pitchFamily="49" charset="0"/>
              </a:rPr>
              <a:t>Last Boolean Operators: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and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or</a:t>
            </a:r>
            <a:r>
              <a:rPr lang="en-US" dirty="0">
                <a:cs typeface="Courier New" pitchFamily="49" charset="0"/>
              </a:rPr>
              <a:t> and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not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5227221"/>
              </p:ext>
            </p:extLst>
          </p:nvPr>
        </p:nvGraphicFramePr>
        <p:xfrm>
          <a:off x="533400" y="2301240"/>
          <a:ext cx="81534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2895600"/>
                <a:gridCol w="2667000"/>
                <a:gridCol w="1295400"/>
              </a:tblGrid>
              <a:tr h="369332">
                <a:tc gridSpan="4"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Boolean Operators</a:t>
                      </a:r>
                      <a:endParaRPr lang="en-US" sz="2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Operator</a:t>
                      </a:r>
                      <a:endParaRPr lang="en-US" sz="22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Examples</a:t>
                      </a:r>
                      <a:endParaRPr lang="en-US" sz="2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Result</a:t>
                      </a:r>
                      <a:endParaRPr lang="en-US" sz="2200" b="1" dirty="0"/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and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(4&lt;5) and (6&lt;3)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 and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False</a:t>
                      </a:r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or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(4&lt;5) or (6&lt;3)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 or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</a:t>
                      </a:r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not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not(4&lt;5)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not(True)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False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1350469"/>
              </p:ext>
            </p:extLst>
          </p:nvPr>
        </p:nvGraphicFramePr>
        <p:xfrm>
          <a:off x="533401" y="4648200"/>
          <a:ext cx="8153398" cy="12801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962399"/>
                <a:gridCol w="2895600"/>
                <a:gridCol w="1295399"/>
              </a:tblGrid>
              <a:tr h="369332">
                <a:tc gridSpan="2"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More Examples</a:t>
                      </a:r>
                      <a:endParaRPr lang="en-US" sz="2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Result</a:t>
                      </a:r>
                      <a:endParaRPr lang="en-US" sz="2200" b="1" dirty="0"/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(4&lt;5)</a:t>
                      </a:r>
                      <a:r>
                        <a:rPr lang="en-US" sz="1800" baseline="0" dirty="0" smtClean="0">
                          <a:latin typeface="Courier New" pitchFamily="49" charset="0"/>
                          <a:cs typeface="Courier New" pitchFamily="49" charset="0"/>
                        </a:rPr>
                        <a:t> and ((6&lt;3) or (5==5))</a:t>
                      </a:r>
                      <a:endParaRPr lang="en-US" sz="1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urier New" pitchFamily="49" charset="0"/>
                          <a:cs typeface="Courier New" pitchFamily="49" charset="0"/>
                        </a:rPr>
                        <a:t>True and (False</a:t>
                      </a:r>
                      <a:r>
                        <a:rPr lang="en-US" sz="1400" baseline="0" dirty="0" smtClean="0">
                          <a:latin typeface="Courier New" pitchFamily="49" charset="0"/>
                          <a:cs typeface="Courier New" pitchFamily="49" charset="0"/>
                        </a:rPr>
                        <a:t> or True)</a:t>
                      </a:r>
                      <a:endParaRPr lang="en-US" sz="14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(5==4)</a:t>
                      </a:r>
                      <a:r>
                        <a:rPr lang="en-US" sz="1800" baseline="0" dirty="0" smtClean="0">
                          <a:latin typeface="Courier New" pitchFamily="49" charset="0"/>
                          <a:cs typeface="Courier New" pitchFamily="49" charset="0"/>
                        </a:rPr>
                        <a:t> or (not(6&lt;3))</a:t>
                      </a:r>
                      <a:endParaRPr lang="en-US" sz="1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185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Boolean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cs typeface="Courier New" pitchFamily="49" charset="0"/>
              </a:rPr>
              <a:t>Last Boolean Operators: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and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or</a:t>
            </a:r>
            <a:r>
              <a:rPr lang="en-US" dirty="0">
                <a:cs typeface="Courier New" pitchFamily="49" charset="0"/>
              </a:rPr>
              <a:t> and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not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20</a:t>
            </a:fld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635516"/>
              </p:ext>
            </p:extLst>
          </p:nvPr>
        </p:nvGraphicFramePr>
        <p:xfrm>
          <a:off x="533400" y="2301240"/>
          <a:ext cx="81534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2895600"/>
                <a:gridCol w="2667000"/>
                <a:gridCol w="1295400"/>
              </a:tblGrid>
              <a:tr h="369332">
                <a:tc gridSpan="4"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Boolean Operators</a:t>
                      </a:r>
                      <a:endParaRPr lang="en-US" sz="2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Operator</a:t>
                      </a:r>
                      <a:endParaRPr lang="en-US" sz="22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Examples</a:t>
                      </a:r>
                      <a:endParaRPr lang="en-US" sz="2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Result</a:t>
                      </a:r>
                      <a:endParaRPr lang="en-US" sz="2200" b="1" dirty="0"/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and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(4&lt;5) and (6&lt;3)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 and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False</a:t>
                      </a:r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or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(4&lt;5) or (6&lt;3)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 or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</a:t>
                      </a:r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not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not(4&lt;5)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not(True)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False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7358896"/>
              </p:ext>
            </p:extLst>
          </p:nvPr>
        </p:nvGraphicFramePr>
        <p:xfrm>
          <a:off x="533401" y="4648200"/>
          <a:ext cx="8153398" cy="12801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962399"/>
                <a:gridCol w="2895600"/>
                <a:gridCol w="1295399"/>
              </a:tblGrid>
              <a:tr h="369332">
                <a:tc gridSpan="2"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More Examples</a:t>
                      </a:r>
                      <a:endParaRPr lang="en-US" sz="2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Result</a:t>
                      </a:r>
                      <a:endParaRPr lang="en-US" sz="2200" b="1" dirty="0"/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(4&lt;5)</a:t>
                      </a:r>
                      <a:r>
                        <a:rPr lang="en-US" sz="1800" baseline="0" dirty="0" smtClean="0">
                          <a:latin typeface="Courier New" pitchFamily="49" charset="0"/>
                          <a:cs typeface="Courier New" pitchFamily="49" charset="0"/>
                        </a:rPr>
                        <a:t> and ((6&lt;3) or (5==5))</a:t>
                      </a:r>
                      <a:endParaRPr lang="en-US" sz="1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urier New" pitchFamily="49" charset="0"/>
                          <a:cs typeface="Courier New" pitchFamily="49" charset="0"/>
                        </a:rPr>
                        <a:t>True and (False</a:t>
                      </a:r>
                      <a:r>
                        <a:rPr lang="en-US" sz="1400" baseline="0" dirty="0" smtClean="0">
                          <a:latin typeface="Courier New" pitchFamily="49" charset="0"/>
                          <a:cs typeface="Courier New" pitchFamily="49" charset="0"/>
                        </a:rPr>
                        <a:t> or True)</a:t>
                      </a:r>
                      <a:endParaRPr lang="en-US" sz="14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</a:t>
                      </a:r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(5==4)</a:t>
                      </a:r>
                      <a:r>
                        <a:rPr lang="en-US" sz="1800" baseline="0" dirty="0" smtClean="0">
                          <a:latin typeface="Courier New" pitchFamily="49" charset="0"/>
                          <a:cs typeface="Courier New" pitchFamily="49" charset="0"/>
                        </a:rPr>
                        <a:t> or (not(6&lt;3))</a:t>
                      </a:r>
                      <a:endParaRPr lang="en-US" sz="1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617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Boolean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cs typeface="Courier New" pitchFamily="49" charset="0"/>
              </a:rPr>
              <a:t>Last Boolean Operators: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and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or</a:t>
            </a:r>
            <a:r>
              <a:rPr lang="en-US" dirty="0">
                <a:cs typeface="Courier New" pitchFamily="49" charset="0"/>
              </a:rPr>
              <a:t> and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not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21</a:t>
            </a:fld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61042"/>
              </p:ext>
            </p:extLst>
          </p:nvPr>
        </p:nvGraphicFramePr>
        <p:xfrm>
          <a:off x="533400" y="2301240"/>
          <a:ext cx="81534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2895600"/>
                <a:gridCol w="2667000"/>
                <a:gridCol w="1295400"/>
              </a:tblGrid>
              <a:tr h="369332">
                <a:tc gridSpan="4"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Boolean Operators</a:t>
                      </a:r>
                      <a:endParaRPr lang="en-US" sz="2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Operator</a:t>
                      </a:r>
                      <a:endParaRPr lang="en-US" sz="22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Examples</a:t>
                      </a:r>
                      <a:endParaRPr lang="en-US" sz="2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Result</a:t>
                      </a:r>
                      <a:endParaRPr lang="en-US" sz="2200" b="1" dirty="0"/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and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(4&lt;5) and (6&lt;3)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 and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False</a:t>
                      </a:r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or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(4&lt;5) or (6&lt;3)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 or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</a:t>
                      </a:r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not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not(4&lt;5)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not(True)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False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747860"/>
              </p:ext>
            </p:extLst>
          </p:nvPr>
        </p:nvGraphicFramePr>
        <p:xfrm>
          <a:off x="533401" y="4648200"/>
          <a:ext cx="8153398" cy="12801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962399"/>
                <a:gridCol w="2895600"/>
                <a:gridCol w="1295399"/>
              </a:tblGrid>
              <a:tr h="369332">
                <a:tc gridSpan="2"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More Examples</a:t>
                      </a:r>
                      <a:endParaRPr lang="en-US" sz="2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Result</a:t>
                      </a:r>
                      <a:endParaRPr lang="en-US" sz="2200" b="1" dirty="0"/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(4&lt;5)</a:t>
                      </a:r>
                      <a:r>
                        <a:rPr lang="en-US" sz="1800" baseline="0" dirty="0" smtClean="0">
                          <a:latin typeface="Courier New" pitchFamily="49" charset="0"/>
                          <a:cs typeface="Courier New" pitchFamily="49" charset="0"/>
                        </a:rPr>
                        <a:t> and ((6&lt;3) or (5==5))</a:t>
                      </a:r>
                      <a:endParaRPr lang="en-US" sz="1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urier New" pitchFamily="49" charset="0"/>
                          <a:cs typeface="Courier New" pitchFamily="49" charset="0"/>
                        </a:rPr>
                        <a:t>True and (False</a:t>
                      </a:r>
                      <a:r>
                        <a:rPr lang="en-US" sz="1400" baseline="0" dirty="0" smtClean="0">
                          <a:latin typeface="Courier New" pitchFamily="49" charset="0"/>
                          <a:cs typeface="Courier New" pitchFamily="49" charset="0"/>
                        </a:rPr>
                        <a:t> or True)</a:t>
                      </a:r>
                      <a:endParaRPr lang="en-US" sz="14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</a:t>
                      </a:r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(5==4)</a:t>
                      </a:r>
                      <a:r>
                        <a:rPr lang="en-US" sz="1800" baseline="0" dirty="0" smtClean="0">
                          <a:latin typeface="Courier New" pitchFamily="49" charset="0"/>
                          <a:cs typeface="Courier New" pitchFamily="49" charset="0"/>
                        </a:rPr>
                        <a:t> or (not(6&lt;3))</a:t>
                      </a:r>
                      <a:endParaRPr lang="en-US" sz="1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False or not(False)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31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Boolean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cs typeface="Courier New" pitchFamily="49" charset="0"/>
              </a:rPr>
              <a:t>Last Boolean Operators: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and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or</a:t>
            </a:r>
            <a:r>
              <a:rPr lang="en-US" dirty="0">
                <a:cs typeface="Courier New" pitchFamily="49" charset="0"/>
              </a:rPr>
              <a:t> and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not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22</a:t>
            </a:fld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2067104"/>
              </p:ext>
            </p:extLst>
          </p:nvPr>
        </p:nvGraphicFramePr>
        <p:xfrm>
          <a:off x="533400" y="2301240"/>
          <a:ext cx="81534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2895600"/>
                <a:gridCol w="2667000"/>
                <a:gridCol w="1295400"/>
              </a:tblGrid>
              <a:tr h="369332">
                <a:tc gridSpan="4"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Boolean Operators</a:t>
                      </a:r>
                      <a:endParaRPr lang="en-US" sz="2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Operator</a:t>
                      </a:r>
                      <a:endParaRPr lang="en-US" sz="22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Examples</a:t>
                      </a:r>
                      <a:endParaRPr lang="en-US" sz="2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Result</a:t>
                      </a:r>
                      <a:endParaRPr lang="en-US" sz="2200" b="1" dirty="0"/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and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(4&lt;5) and (6&lt;3)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 and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False</a:t>
                      </a:r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or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(4&lt;5) or (6&lt;3)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 or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</a:t>
                      </a:r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not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not(4&lt;5)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not(True)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False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4065341"/>
              </p:ext>
            </p:extLst>
          </p:nvPr>
        </p:nvGraphicFramePr>
        <p:xfrm>
          <a:off x="533401" y="4648200"/>
          <a:ext cx="8153398" cy="12801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962399"/>
                <a:gridCol w="2895600"/>
                <a:gridCol w="1295399"/>
              </a:tblGrid>
              <a:tr h="369332">
                <a:tc gridSpan="2"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More Examples</a:t>
                      </a:r>
                      <a:endParaRPr lang="en-US" sz="2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Result</a:t>
                      </a:r>
                      <a:endParaRPr lang="en-US" sz="2200" b="1" dirty="0"/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(4&lt;5)</a:t>
                      </a:r>
                      <a:r>
                        <a:rPr lang="en-US" sz="1800" baseline="0" dirty="0" smtClean="0">
                          <a:latin typeface="Courier New" pitchFamily="49" charset="0"/>
                          <a:cs typeface="Courier New" pitchFamily="49" charset="0"/>
                        </a:rPr>
                        <a:t> and ((6&lt;3) or (5==5))</a:t>
                      </a:r>
                      <a:endParaRPr lang="en-US" sz="1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urier New" pitchFamily="49" charset="0"/>
                          <a:cs typeface="Courier New" pitchFamily="49" charset="0"/>
                        </a:rPr>
                        <a:t>True and (False</a:t>
                      </a:r>
                      <a:r>
                        <a:rPr lang="en-US" sz="1400" baseline="0" dirty="0" smtClean="0">
                          <a:latin typeface="Courier New" pitchFamily="49" charset="0"/>
                          <a:cs typeface="Courier New" pitchFamily="49" charset="0"/>
                        </a:rPr>
                        <a:t> or True)</a:t>
                      </a:r>
                      <a:endParaRPr lang="en-US" sz="14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</a:t>
                      </a:r>
                    </a:p>
                  </a:txBody>
                  <a:tcPr/>
                </a:tc>
              </a:tr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(5==4)</a:t>
                      </a:r>
                      <a:r>
                        <a:rPr lang="en-US" sz="1800" baseline="0" dirty="0" smtClean="0">
                          <a:latin typeface="Courier New" pitchFamily="49" charset="0"/>
                          <a:cs typeface="Courier New" pitchFamily="49" charset="0"/>
                        </a:rPr>
                        <a:t> or (not(6&lt;3))</a:t>
                      </a:r>
                      <a:endParaRPr lang="en-US" sz="1800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False or not(False)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160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Statements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Expression Statements </a:t>
            </a:r>
          </a:p>
          <a:p>
            <a:r>
              <a:rPr lang="en-US" dirty="0" smtClean="0"/>
              <a:t>Assignment Statements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dirty="0" smtClean="0"/>
              <a:t> </a:t>
            </a:r>
            <a:r>
              <a:rPr lang="en-US" dirty="0" smtClean="0"/>
              <a:t>Statements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accent3"/>
                </a:solidFill>
                <a:latin typeface="Courier New" pitchFamily="49" charset="0"/>
                <a:cs typeface="Courier New" pitchFamily="49" charset="0"/>
              </a:rPr>
              <a:t>If</a:t>
            </a:r>
            <a:r>
              <a:rPr lang="en-US" dirty="0" smtClean="0">
                <a:solidFill>
                  <a:schemeClr val="accent3"/>
                </a:solidFill>
              </a:rPr>
              <a:t> Statements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23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5029200" y="1676400"/>
            <a:ext cx="29718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+mj-lt"/>
                <a:cs typeface="Courier New" pitchFamily="49" charset="0"/>
              </a:rPr>
              <a:t>Gives you output</a:t>
            </a:r>
            <a:endParaRPr lang="en-US" sz="2400" dirty="0">
              <a:latin typeface="+mj-lt"/>
              <a:cs typeface="Courier New" pitchFamily="49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029200" y="2305722"/>
            <a:ext cx="3886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smtClean="0">
                <a:latin typeface="+mj-lt"/>
                <a:cs typeface="Courier New" pitchFamily="49" charset="0"/>
              </a:rPr>
              <a:t>Stores</a:t>
            </a:r>
            <a:r>
              <a:rPr lang="en-US" sz="2400" dirty="0" smtClean="0">
                <a:latin typeface="+mj-lt"/>
                <a:cs typeface="Courier New" pitchFamily="49" charset="0"/>
              </a:rPr>
              <a:t> a value in a variable</a:t>
            </a:r>
            <a:endParaRPr lang="en-US" sz="2400" i="1" dirty="0">
              <a:latin typeface="+mj-lt"/>
              <a:cs typeface="Courier New" pitchFamily="49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029200" y="2819400"/>
            <a:ext cx="38862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+mj-lt"/>
                <a:cs typeface="Courier New" pitchFamily="49" charset="0"/>
              </a:rPr>
              <a:t>“For each element in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myList</a:t>
            </a:r>
            <a:r>
              <a:rPr lang="en-US" sz="2400" dirty="0" smtClean="0">
                <a:latin typeface="+mj-lt"/>
                <a:cs typeface="Courier New" pitchFamily="49" charset="0"/>
              </a:rPr>
              <a:t>, do something”</a:t>
            </a:r>
            <a:endParaRPr lang="en-US" sz="2400" dirty="0">
              <a:latin typeface="+mj-lt"/>
              <a:cs typeface="Courier New" pitchFamily="49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029200" y="3878132"/>
            <a:ext cx="3848100" cy="11430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+mj-lt"/>
                <a:cs typeface="Courier New" pitchFamily="49" charset="0"/>
              </a:rPr>
              <a:t>If 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A</a:t>
            </a:r>
            <a:r>
              <a:rPr lang="en-US" sz="2400" dirty="0" smtClean="0">
                <a:latin typeface="+mj-lt"/>
                <a:cs typeface="Courier New" pitchFamily="49" charset="0"/>
              </a:rPr>
              <a:t> is true, then do something, otherwise do something else</a:t>
            </a:r>
            <a:endParaRPr lang="en-US" sz="2400" dirty="0">
              <a:latin typeface="+mj-lt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06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7" grpId="0" animBg="1"/>
      <p:bldP spid="9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Boolean Statements (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If</a:t>
            </a:r>
            <a:r>
              <a:rPr lang="en-US" dirty="0" smtClean="0"/>
              <a:t> </a:t>
            </a:r>
            <a:r>
              <a:rPr lang="en-US" dirty="0" err="1" smtClean="0"/>
              <a:t>Stmts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43000"/>
          </a:xfrm>
        </p:spPr>
        <p:txBody>
          <a:bodyPr/>
          <a:lstStyle/>
          <a:p>
            <a:r>
              <a:rPr lang="en-US" dirty="0" smtClean="0"/>
              <a:t>“If something’s true, do A”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24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5800" y="3276600"/>
            <a:ext cx="7772400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def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compare(x, y):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if x &gt; y: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	print(x, ' is greater than ', y)</a:t>
            </a:r>
          </a:p>
          <a:p>
            <a:endParaRPr lang="en-US" dirty="0" smtClean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09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Boolean Statements (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If</a:t>
            </a:r>
            <a:r>
              <a:rPr lang="en-US" dirty="0" smtClean="0"/>
              <a:t> </a:t>
            </a:r>
            <a:r>
              <a:rPr lang="en-US" dirty="0" err="1" smtClean="0"/>
              <a:t>Stmts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76400"/>
          </a:xfrm>
        </p:spPr>
        <p:txBody>
          <a:bodyPr/>
          <a:lstStyle/>
          <a:p>
            <a:r>
              <a:rPr lang="en-US" dirty="0" smtClean="0"/>
              <a:t>“If something’s true, do A, otherwise, do B”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25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5800" y="3276600"/>
            <a:ext cx="7772400" cy="175432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def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compare(x, y):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if x &gt; y: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	print(x, ' is greater than ', y)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else: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	print(x, ' is less than or equal to ', y)</a:t>
            </a:r>
          </a:p>
          <a:p>
            <a:endParaRPr lang="en-US" dirty="0" smtClean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35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Boolean Statements (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If</a:t>
            </a:r>
            <a:r>
              <a:rPr lang="en-US" dirty="0" smtClean="0"/>
              <a:t> </a:t>
            </a:r>
            <a:r>
              <a:rPr lang="en-US" dirty="0" err="1" smtClean="0"/>
              <a:t>Stmts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76400"/>
          </a:xfrm>
        </p:spPr>
        <p:txBody>
          <a:bodyPr/>
          <a:lstStyle/>
          <a:p>
            <a:r>
              <a:rPr lang="en-US" dirty="0" smtClean="0"/>
              <a:t>“If something’s true, do A, otherwise, check something else; if that's true, do B, otherwise, do C”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26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5800" y="3276600"/>
            <a:ext cx="7772400" cy="258532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def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compare(x, y):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if x &gt; y: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	print(x, ' is greater than ', y)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else: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	if x &lt; y: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		print(x, ' is less than ', y)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	else: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	print(x, ' is equal to ', y)</a:t>
            </a:r>
          </a:p>
          <a:p>
            <a:endParaRPr lang="en-US" dirty="0" smtClean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27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Other Things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Lists (a type of </a:t>
            </a:r>
            <a:r>
              <a:rPr lang="en-US" b="1" dirty="0" smtClean="0"/>
              <a:t>data structure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27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295400" y="2514600"/>
            <a:ext cx="18288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[0,1,2]</a:t>
            </a:r>
            <a:endParaRPr lang="en-US" sz="24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238500" y="2514600"/>
            <a:ext cx="28575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[‘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hi’,’there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’]</a:t>
            </a:r>
            <a:endParaRPr lang="en-US" sz="24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172200" y="2514600"/>
            <a:ext cx="20574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[‘hi’,0.0]</a:t>
            </a:r>
            <a:endParaRPr lang="en-US" sz="24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295400" y="3048000"/>
            <a:ext cx="6934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[1,2,3,4,5,True,False,`true’,’one]</a:t>
            </a:r>
            <a:endParaRPr lang="en-US" sz="24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25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Other Things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Lists (a type of </a:t>
            </a:r>
            <a:r>
              <a:rPr lang="en-US" b="1" dirty="0" smtClean="0"/>
              <a:t>data structure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Files (an </a:t>
            </a:r>
            <a:r>
              <a:rPr lang="en-US" b="1" dirty="0" smtClean="0"/>
              <a:t>object </a:t>
            </a:r>
            <a:r>
              <a:rPr lang="en-US" dirty="0" smtClean="0"/>
              <a:t>that we can open, read, close)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28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295400" y="2514600"/>
            <a:ext cx="18288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[0,1,2]</a:t>
            </a:r>
            <a:endParaRPr lang="en-US" sz="24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238500" y="2514600"/>
            <a:ext cx="28575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[‘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hi’,’there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’]</a:t>
            </a:r>
            <a:endParaRPr lang="en-US" sz="24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172200" y="2514600"/>
            <a:ext cx="20574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[‘hi’,0.0]</a:t>
            </a:r>
            <a:endParaRPr lang="en-US" sz="24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981200" y="4953000"/>
            <a:ext cx="56388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myFile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 = open(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fileName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,`r’)</a:t>
            </a:r>
            <a:endParaRPr lang="en-US" sz="24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295400" y="3048000"/>
            <a:ext cx="6934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[1,2,3,4,5,True,False,`true’,’one]</a:t>
            </a:r>
            <a:endParaRPr lang="en-US" sz="24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44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 Picture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29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90801" y="1524000"/>
            <a:ext cx="3809999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Overall Goal</a:t>
            </a:r>
          </a:p>
          <a:p>
            <a:pPr algn="ctr"/>
            <a:r>
              <a:rPr lang="en-US" sz="2400" dirty="0" smtClean="0"/>
              <a:t>Build a Concordance of a text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en-US" sz="2400" i="1" dirty="0" smtClean="0"/>
              <a:t>Locations</a:t>
            </a:r>
            <a:r>
              <a:rPr lang="en-US" sz="2400" dirty="0" smtClean="0"/>
              <a:t> of words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en-US" sz="2400" i="1" dirty="0" smtClean="0"/>
              <a:t>Frequency</a:t>
            </a:r>
            <a:r>
              <a:rPr lang="en-US" sz="2400" dirty="0" smtClean="0"/>
              <a:t> of words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3307140"/>
            <a:ext cx="6553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Today: </a:t>
            </a:r>
            <a:r>
              <a:rPr lang="en-US" sz="2400" b="1" dirty="0" smtClean="0"/>
              <a:t>Summary Statistics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Administrative stuff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Nitpicky Python details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A new kind of statement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Count the number of words in </a:t>
            </a:r>
            <a:r>
              <a:rPr lang="en-US" sz="2400" u="sng" dirty="0" smtClean="0"/>
              <a:t>Moby Dick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Compute the average word length of </a:t>
            </a:r>
            <a:r>
              <a:rPr lang="en-US" sz="2400" u="sng" dirty="0" smtClean="0"/>
              <a:t>Moby Dick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Find the longest word in </a:t>
            </a:r>
            <a:r>
              <a:rPr lang="en-US" sz="2400" u="sng" dirty="0" smtClean="0"/>
              <a:t>Moby Dick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Get the vocabulary size of </a:t>
            </a:r>
            <a:r>
              <a:rPr lang="en-US" sz="2400" u="sng" dirty="0" smtClean="0"/>
              <a:t>Moby </a:t>
            </a:r>
            <a:r>
              <a:rPr lang="en-US" sz="2400" u="sng" dirty="0" smtClean="0"/>
              <a:t>Dick</a:t>
            </a:r>
            <a:endParaRPr lang="en-US" sz="2400" u="sng" dirty="0" smtClean="0"/>
          </a:p>
        </p:txBody>
      </p:sp>
    </p:spTree>
    <p:extLst>
      <p:ext uri="{BB962C8B-B14F-4D97-AF65-F5344CB8AC3E}">
        <p14:creationId xmlns:p14="http://schemas.microsoft.com/office/powerpoint/2010/main" val="427305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Shortcut to List Length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30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401742"/>
              </p:ext>
            </p:extLst>
          </p:nvPr>
        </p:nvGraphicFramePr>
        <p:xfrm>
          <a:off x="1295400" y="1524000"/>
          <a:ext cx="6858000" cy="741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05000"/>
                <a:gridCol w="2667000"/>
                <a:gridCol w="2286000"/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en-US" dirty="0" smtClean="0"/>
                        <a:t>Preloaded Functions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Courier New" pitchFamily="49" charset="0"/>
                          <a:cs typeface="Courier New" pitchFamily="49" charset="0"/>
                        </a:rPr>
                        <a:t>len</a:t>
                      </a:r>
                      <a:endParaRPr lang="en-US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Integer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04800" y="2819400"/>
            <a:ext cx="8534400" cy="24622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&gt;&gt;&gt; </a:t>
            </a:r>
            <a:r>
              <a:rPr lang="en-US" sz="2200" dirty="0" err="1" smtClean="0">
                <a:latin typeface="Courier New" pitchFamily="49" charset="0"/>
                <a:cs typeface="Courier New" pitchFamily="49" charset="0"/>
              </a:rPr>
              <a:t>len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([3, 47, 91, -6, 18])</a:t>
            </a:r>
          </a:p>
          <a:p>
            <a:endParaRPr lang="en-US" sz="22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&gt;&gt;&gt; </a:t>
            </a:r>
            <a:r>
              <a:rPr lang="en-US" sz="2200" dirty="0" err="1" smtClean="0">
                <a:latin typeface="Courier New" pitchFamily="49" charset="0"/>
                <a:cs typeface="Courier New" pitchFamily="49" charset="0"/>
              </a:rPr>
              <a:t>uselessList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 = ['</a:t>
            </a:r>
            <a:r>
              <a:rPr lang="en-US" sz="2200" dirty="0" err="1" smtClean="0">
                <a:latin typeface="Courier New" pitchFamily="49" charset="0"/>
                <a:cs typeface="Courier New" pitchFamily="49" charset="0"/>
              </a:rPr>
              <a:t>contextless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', 'words']</a:t>
            </a:r>
          </a:p>
          <a:p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&gt;&gt;&gt; </a:t>
            </a:r>
            <a:r>
              <a:rPr lang="en-US" sz="2200" dirty="0" err="1" smtClean="0">
                <a:latin typeface="Courier New" pitchFamily="49" charset="0"/>
                <a:cs typeface="Courier New" pitchFamily="49" charset="0"/>
              </a:rPr>
              <a:t>len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200" dirty="0" err="1" smtClean="0">
                <a:latin typeface="Courier New" pitchFamily="49" charset="0"/>
                <a:cs typeface="Courier New" pitchFamily="49" charset="0"/>
              </a:rPr>
              <a:t>uselessList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endParaRPr lang="en-US" sz="22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&gt;&gt;&gt; creature = 'woodchuck'</a:t>
            </a:r>
          </a:p>
          <a:p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&gt;&gt;&gt; </a:t>
            </a:r>
            <a:r>
              <a:rPr lang="en-US" sz="2200" dirty="0" err="1" smtClean="0">
                <a:latin typeface="Courier New" pitchFamily="49" charset="0"/>
                <a:cs typeface="Courier New" pitchFamily="49" charset="0"/>
              </a:rPr>
              <a:t>len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(creature)</a:t>
            </a:r>
            <a:endParaRPr lang="en-US" sz="22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30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Python Functions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31</a:t>
            </a:fld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109260"/>
              </p:ext>
            </p:extLst>
          </p:nvPr>
        </p:nvGraphicFramePr>
        <p:xfrm>
          <a:off x="1295400" y="1524000"/>
          <a:ext cx="6858000" cy="741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05000"/>
                <a:gridCol w="2667000"/>
                <a:gridCol w="2286000"/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en-US" dirty="0" smtClean="0"/>
                        <a:t>Preloaded Functions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Courier New" pitchFamily="49" charset="0"/>
                          <a:cs typeface="Courier New" pitchFamily="49" charset="0"/>
                        </a:rPr>
                        <a:t>len</a:t>
                      </a:r>
                      <a:endParaRPr lang="en-US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List OR String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Integer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260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Python Functions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32</a:t>
            </a:fld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620909"/>
              </p:ext>
            </p:extLst>
          </p:nvPr>
        </p:nvGraphicFramePr>
        <p:xfrm>
          <a:off x="1295400" y="1524000"/>
          <a:ext cx="6858000" cy="2661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05000"/>
                <a:gridCol w="2667000"/>
                <a:gridCol w="2286000"/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en-US" dirty="0" smtClean="0"/>
                        <a:t>Preloaded Functions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Courier New" pitchFamily="49" charset="0"/>
                          <a:cs typeface="Courier New" pitchFamily="49" charset="0"/>
                        </a:rPr>
                        <a:t>len</a:t>
                      </a:r>
                      <a:endParaRPr lang="en-US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List OR String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Integer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urier New" pitchFamily="49" charset="0"/>
                          <a:cs typeface="Courier New" pitchFamily="49" charset="0"/>
                        </a:rPr>
                        <a:t>float</a:t>
                      </a:r>
                      <a:endParaRPr lang="en-US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Number (as an</a:t>
                      </a:r>
                      <a:r>
                        <a:rPr lang="en-US" baseline="0" dirty="0" smtClean="0"/>
                        <a:t> Integer, Float, or String)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Float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Courier New" pitchFamily="49" charset="0"/>
                          <a:cs typeface="Courier New" pitchFamily="49" charset="0"/>
                        </a:rPr>
                        <a:t>int</a:t>
                      </a:r>
                      <a:endParaRPr lang="en-US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Number (as an Integer, Float, or String)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Integer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Courier New" pitchFamily="49" charset="0"/>
                          <a:cs typeface="Courier New" pitchFamily="49" charset="0"/>
                        </a:rPr>
                        <a:t>str</a:t>
                      </a:r>
                      <a:endParaRPr lang="en-US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Integer, Float,</a:t>
                      </a:r>
                      <a:r>
                        <a:rPr lang="en-US" baseline="0" dirty="0" smtClean="0"/>
                        <a:t> String, or 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String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6934200" y="2514600"/>
            <a:ext cx="2057400" cy="1447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These functions </a:t>
            </a:r>
            <a:r>
              <a:rPr lang="en-US" sz="2000" i="1" dirty="0" smtClean="0"/>
              <a:t>cast</a:t>
            </a:r>
            <a:r>
              <a:rPr lang="en-US" sz="2000" dirty="0" smtClean="0"/>
              <a:t> a variable of one type to another type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1813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Python Functions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33</a:t>
            </a:fld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868231"/>
              </p:ext>
            </p:extLst>
          </p:nvPr>
        </p:nvGraphicFramePr>
        <p:xfrm>
          <a:off x="1295400" y="1524000"/>
          <a:ext cx="6858000" cy="3576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05000"/>
                <a:gridCol w="2667000"/>
                <a:gridCol w="2286000"/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en-US" dirty="0" smtClean="0"/>
                        <a:t>Preloaded Functions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Courier New" pitchFamily="49" charset="0"/>
                          <a:cs typeface="Courier New" pitchFamily="49" charset="0"/>
                        </a:rPr>
                        <a:t>len</a:t>
                      </a:r>
                      <a:endParaRPr lang="en-US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List OR String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Integer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urier New" pitchFamily="49" charset="0"/>
                          <a:cs typeface="Courier New" pitchFamily="49" charset="0"/>
                        </a:rPr>
                        <a:t>float</a:t>
                      </a:r>
                      <a:endParaRPr lang="en-US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Number (as an</a:t>
                      </a:r>
                      <a:r>
                        <a:rPr lang="en-US" baseline="0" dirty="0" smtClean="0"/>
                        <a:t> Integer, Float, or String)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Float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Courier New" pitchFamily="49" charset="0"/>
                          <a:cs typeface="Courier New" pitchFamily="49" charset="0"/>
                        </a:rPr>
                        <a:t>int</a:t>
                      </a:r>
                      <a:endParaRPr lang="en-US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Number (as an Integer, Float, or String)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Integer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Courier New" pitchFamily="49" charset="0"/>
                          <a:cs typeface="Courier New" pitchFamily="49" charset="0"/>
                        </a:rPr>
                        <a:t>str</a:t>
                      </a:r>
                      <a:endParaRPr lang="en-US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Integer, Float,</a:t>
                      </a:r>
                      <a:r>
                        <a:rPr lang="en-US" baseline="0" dirty="0" smtClean="0"/>
                        <a:t> String, or 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String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urier New" pitchFamily="49" charset="0"/>
                          <a:cs typeface="Courier New" pitchFamily="49" charset="0"/>
                        </a:rPr>
                        <a:t>range</a:t>
                      </a:r>
                      <a:endParaRPr lang="en-US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Two Integers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dirty="0" smtClean="0"/>
                        <a:t>Start Index (Inclusive)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dirty="0" smtClean="0"/>
                        <a:t>End</a:t>
                      </a:r>
                      <a:r>
                        <a:rPr lang="en-US" baseline="0" dirty="0" smtClean="0"/>
                        <a:t> Index (Exclusive)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List of Integers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934200" y="2514600"/>
            <a:ext cx="2057400" cy="1447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These functions </a:t>
            </a:r>
            <a:r>
              <a:rPr lang="en-US" sz="2000" i="1" dirty="0" smtClean="0"/>
              <a:t>cast</a:t>
            </a:r>
            <a:r>
              <a:rPr lang="en-US" sz="2000" dirty="0" smtClean="0"/>
              <a:t> a variable of one type to another type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9102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 Picture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34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90801" y="1524000"/>
            <a:ext cx="3809999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Overall Goal</a:t>
            </a:r>
          </a:p>
          <a:p>
            <a:pPr algn="ctr"/>
            <a:r>
              <a:rPr lang="en-US" sz="2400" dirty="0" smtClean="0"/>
              <a:t>Build a Concordance of a text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en-US" sz="2400" i="1" dirty="0" smtClean="0"/>
              <a:t>Locations</a:t>
            </a:r>
            <a:r>
              <a:rPr lang="en-US" sz="2400" dirty="0" smtClean="0"/>
              <a:t> of words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en-US" sz="2400" i="1" dirty="0" smtClean="0"/>
              <a:t>Frequency</a:t>
            </a:r>
            <a:r>
              <a:rPr lang="en-US" sz="2400" dirty="0" smtClean="0"/>
              <a:t> of words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3307140"/>
            <a:ext cx="6553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Today: </a:t>
            </a:r>
            <a:r>
              <a:rPr lang="en-US" sz="2400" b="1" dirty="0" smtClean="0"/>
              <a:t>Summary Statistics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Administrative stuff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Nitpicky Python details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A new kind of statement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Count the number of words in </a:t>
            </a:r>
            <a:r>
              <a:rPr lang="en-US" sz="2400" u="sng" dirty="0" smtClean="0">
                <a:solidFill>
                  <a:schemeClr val="bg1">
                    <a:lumMod val="50000"/>
                  </a:schemeClr>
                </a:solidFill>
              </a:rPr>
              <a:t>Moby Dick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Compute the average word length of </a:t>
            </a:r>
            <a:r>
              <a:rPr lang="en-US" sz="2400" u="sng" dirty="0" smtClean="0"/>
              <a:t>Moby Dick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Find the longest word in </a:t>
            </a:r>
            <a:r>
              <a:rPr lang="en-US" sz="2400" u="sng" dirty="0" smtClean="0"/>
              <a:t>Moby Dick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Get the vocabulary size of </a:t>
            </a:r>
            <a:r>
              <a:rPr lang="en-US" sz="2400" u="sng" dirty="0" smtClean="0"/>
              <a:t>Moby </a:t>
            </a:r>
            <a:r>
              <a:rPr lang="en-US" sz="2400" u="sng" dirty="0" smtClean="0"/>
              <a:t>Dick</a:t>
            </a:r>
            <a:endParaRPr lang="en-US" sz="2400" u="sng" dirty="0" smtClean="0"/>
          </a:p>
        </p:txBody>
      </p:sp>
    </p:spTree>
    <p:extLst>
      <p:ext uri="{BB962C8B-B14F-4D97-AF65-F5344CB8AC3E}">
        <p14:creationId xmlns:p14="http://schemas.microsoft.com/office/powerpoint/2010/main" val="10634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Compute the Average Word Length of </a:t>
            </a:r>
            <a:r>
              <a:rPr lang="en-US" u="sng" dirty="0" smtClean="0"/>
              <a:t>Moby Dick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35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52988" y="2362200"/>
            <a:ext cx="7629012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def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avgWordLengthInMobyDick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():</a:t>
            </a:r>
          </a:p>
          <a:p>
            <a:r>
              <a:rPr lang="en-US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'''Gets the average word length in MobyDick.txt'''</a:t>
            </a:r>
          </a:p>
          <a:p>
            <a:endParaRPr lang="en-US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dirty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dirty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  return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avg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94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Compute the Average Word Length of </a:t>
            </a:r>
            <a:r>
              <a:rPr lang="en-US" u="sng" dirty="0" smtClean="0"/>
              <a:t>Moby Dick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36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52988" y="2362200"/>
            <a:ext cx="7629012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def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avgWordLengthInMobyDick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():</a:t>
            </a:r>
          </a:p>
          <a:p>
            <a:r>
              <a:rPr lang="en-US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'''Gets the average word length in MobyDick.txt'''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myList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readMobyDick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    s = 0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word </a:t>
            </a:r>
            <a:r>
              <a:rPr lang="en-US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in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myList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        s = s + </a:t>
            </a:r>
            <a:r>
              <a:rPr lang="en-US" dirty="0" err="1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len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(word)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avg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= s/</a:t>
            </a:r>
            <a:r>
              <a:rPr lang="en-US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dirty="0" err="1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len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myList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))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avg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49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 our Program Accurate?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&gt;&gt;&gt;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MDList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readMobyDick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 marL="0" indent="0"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&gt;&gt;&gt;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MDList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[0:99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['CHAPTER', '1', '</a:t>
            </a:r>
            <a:r>
              <a:rPr lang="en-US" sz="180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Loomings</a:t>
            </a:r>
            <a:r>
              <a:rPr lang="en-US" sz="180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', 'Call', 'me', 'Ishmael.', 'Some', 'years', 'ago--never', 'mind', 'how', 'long', 'precisely--', 'having', 'little', 'or', 'no', 'money', 'in', 'my', 'purse,', 'and', 'nothing', 'particular', 'to', 'interest', 'me', 'on', 'shore,', 'I', 'thought', 'I', 'would', 'sail', 'about', 'a', 'little', 'and', 'see', 'the', 'watery', 'part', 'of', 'the', 'world.', 'It', 'is', 'a', 'way', 'I', 'have', 'of', 'driving', 'off', 'the', 'spleen', 'and', 'regulating', 'the', 'circulation.', 'Whenever', 'I', 'find', 'myself', 'growing', 'grim', 'about', 'the', 'mouth;', 'whenever', 'it', 'is', 'a', 'damp,', 'drizzly', 'November', 'in', 'my', 'soul;', 'whenever', 'I', 'find', 'myself', 'involuntarily', 'pausing', 'before', 'coffin', 'warehouses,', 'and', 'bringing', 'up', 'the', 'rear', 'of', 'every', 'funeral', 'I', 'meet;', 'and</a:t>
            </a:r>
            <a:r>
              <a:rPr lang="en-US" sz="18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']</a:t>
            </a:r>
            <a:endParaRPr lang="en-US" sz="1800" dirty="0">
              <a:solidFill>
                <a:srgbClr val="0070C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92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38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47800"/>
            <a:ext cx="4419600" cy="2158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447800"/>
            <a:ext cx="4419601" cy="2170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566" y="3883372"/>
            <a:ext cx="4419600" cy="2136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28600" y="4379893"/>
            <a:ext cx="411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Alphabet Maps of the UK and Ireland (</a:t>
            </a:r>
            <a:r>
              <a:rPr lang="en-US" sz="2800" dirty="0" err="1" smtClean="0"/>
              <a:t>url</a:t>
            </a:r>
            <a:r>
              <a:rPr lang="en-US" sz="2800" dirty="0" smtClean="0"/>
              <a:t> on site)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499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 Picture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39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90801" y="1524000"/>
            <a:ext cx="3809999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Overall Goal</a:t>
            </a:r>
          </a:p>
          <a:p>
            <a:pPr algn="ctr"/>
            <a:r>
              <a:rPr lang="en-US" sz="2400" dirty="0" smtClean="0"/>
              <a:t>Build a Concordance of a text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en-US" sz="2400" i="1" dirty="0" smtClean="0"/>
              <a:t>Locations</a:t>
            </a:r>
            <a:r>
              <a:rPr lang="en-US" sz="2400" dirty="0" smtClean="0"/>
              <a:t> of words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en-US" sz="2400" i="1" dirty="0" smtClean="0"/>
              <a:t>Frequency</a:t>
            </a:r>
            <a:r>
              <a:rPr lang="en-US" sz="2400" dirty="0" smtClean="0"/>
              <a:t> of words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3307140"/>
            <a:ext cx="6553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Today: </a:t>
            </a:r>
            <a:r>
              <a:rPr lang="en-US" sz="2400" b="1" dirty="0" smtClean="0"/>
              <a:t>Summary Statistics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Administrative stuff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Nitpicky Python details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A new kind of statement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Count the number of words in </a:t>
            </a:r>
            <a:r>
              <a:rPr lang="en-US" sz="2400" u="sng" dirty="0" smtClean="0">
                <a:solidFill>
                  <a:schemeClr val="bg1">
                    <a:lumMod val="50000"/>
                  </a:schemeClr>
                </a:solidFill>
              </a:rPr>
              <a:t>Moby Dick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Compute the average word length of </a:t>
            </a:r>
            <a:r>
              <a:rPr lang="en-US" sz="2400" u="sng" dirty="0" smtClean="0">
                <a:solidFill>
                  <a:schemeClr val="bg1">
                    <a:lumMod val="50000"/>
                  </a:schemeClr>
                </a:solidFill>
              </a:rPr>
              <a:t>Moby Dick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Find the longest word in </a:t>
            </a:r>
            <a:r>
              <a:rPr lang="en-US" sz="2400" u="sng" dirty="0" smtClean="0"/>
              <a:t>Moby Dick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Get the vocabulary size of </a:t>
            </a:r>
            <a:r>
              <a:rPr lang="en-US" sz="2400" u="sng" dirty="0" smtClean="0"/>
              <a:t>Moby </a:t>
            </a:r>
            <a:r>
              <a:rPr lang="en-US" sz="2400" u="sng" dirty="0" smtClean="0"/>
              <a:t>Dick</a:t>
            </a:r>
            <a:endParaRPr lang="en-US" sz="2400" u="sng" dirty="0" smtClean="0"/>
          </a:p>
        </p:txBody>
      </p:sp>
    </p:spTree>
    <p:extLst>
      <p:ext uri="{BB962C8B-B14F-4D97-AF65-F5344CB8AC3E}">
        <p14:creationId xmlns:p14="http://schemas.microsoft.com/office/powerpoint/2010/main" val="107190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Get the Longest Word in </a:t>
            </a:r>
            <a:r>
              <a:rPr lang="en-US" u="sng" dirty="0" smtClean="0"/>
              <a:t>Moby Dick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40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600" y="1997839"/>
            <a:ext cx="8763000" cy="280076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200" dirty="0" err="1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def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getLongestWordInMobyDick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():</a:t>
            </a:r>
          </a:p>
          <a:p>
            <a:r>
              <a:rPr lang="en-US" sz="22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2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'''Returns the longest word in MobyDick.txt'''</a:t>
            </a:r>
          </a:p>
          <a:p>
            <a:endParaRPr lang="en-US" sz="2200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200" dirty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200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200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200" dirty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2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   return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longestword</a:t>
            </a:r>
            <a:endParaRPr lang="en-US" sz="22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42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Get the Longest Word in </a:t>
            </a:r>
            <a:r>
              <a:rPr lang="en-US" u="sng" dirty="0" smtClean="0"/>
              <a:t>Moby Dick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41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600" y="1997839"/>
            <a:ext cx="8763000" cy="280076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200" dirty="0" err="1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def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getLongestWordInMobyDick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():</a:t>
            </a:r>
          </a:p>
          <a:p>
            <a:r>
              <a:rPr lang="en-US" sz="22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2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'''Returns the longest word in MobyDick.txt'''</a:t>
            </a:r>
          </a:p>
          <a:p>
            <a:r>
              <a:rPr lang="en-US" sz="22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myList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readMobyDick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200" dirty="0" err="1" smtClean="0">
                <a:latin typeface="Courier New" pitchFamily="49" charset="0"/>
                <a:cs typeface="Courier New" pitchFamily="49" charset="0"/>
              </a:rPr>
              <a:t>longestword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= </a:t>
            </a:r>
            <a:r>
              <a:rPr lang="en-US" sz="22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""</a:t>
            </a:r>
          </a:p>
          <a:p>
            <a:r>
              <a:rPr lang="en-US" sz="22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2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 word </a:t>
            </a:r>
            <a:r>
              <a:rPr lang="en-US" sz="22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in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myList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US" sz="2200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22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if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200" dirty="0" err="1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len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(word) &gt; </a:t>
            </a:r>
            <a:r>
              <a:rPr lang="en-US" sz="2200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len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200" dirty="0" err="1" smtClean="0">
                <a:latin typeface="Courier New" pitchFamily="49" charset="0"/>
                <a:cs typeface="Courier New" pitchFamily="49" charset="0"/>
              </a:rPr>
              <a:t>longestword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):</a:t>
            </a:r>
            <a:endParaRPr lang="en-US" sz="22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		  </a:t>
            </a:r>
            <a:r>
              <a:rPr lang="en-US" sz="2200" dirty="0" err="1" smtClean="0">
                <a:latin typeface="Courier New" pitchFamily="49" charset="0"/>
                <a:cs typeface="Courier New" pitchFamily="49" charset="0"/>
              </a:rPr>
              <a:t>longestword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= word</a:t>
            </a:r>
          </a:p>
          <a:p>
            <a:r>
              <a:rPr lang="en-US" sz="22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2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longestword</a:t>
            </a:r>
            <a:endParaRPr lang="en-US" sz="22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21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Get the Longest Word in </a:t>
            </a:r>
            <a:r>
              <a:rPr lang="en-US" u="sng" dirty="0" smtClean="0"/>
              <a:t>Moby Dick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42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600" y="1997839"/>
            <a:ext cx="8763000" cy="280076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200" dirty="0" err="1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def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getLongestWordInMobyDick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():</a:t>
            </a:r>
          </a:p>
          <a:p>
            <a:r>
              <a:rPr lang="en-US" sz="22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2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'''Returns the longest word in MobyDick.txt'''</a:t>
            </a:r>
          </a:p>
          <a:p>
            <a:r>
              <a:rPr lang="en-US" sz="22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myList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readMobyDick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200" dirty="0" err="1" smtClean="0">
                <a:latin typeface="Courier New" pitchFamily="49" charset="0"/>
                <a:cs typeface="Courier New" pitchFamily="49" charset="0"/>
              </a:rPr>
              <a:t>longestword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= </a:t>
            </a:r>
            <a:r>
              <a:rPr lang="en-US" sz="22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""</a:t>
            </a:r>
          </a:p>
          <a:p>
            <a:r>
              <a:rPr lang="en-US" sz="22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2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 word </a:t>
            </a:r>
            <a:r>
              <a:rPr lang="en-US" sz="22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in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myList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US" sz="2200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22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if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200" dirty="0" err="1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len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(word) &gt; </a:t>
            </a:r>
            <a:r>
              <a:rPr lang="en-US" sz="2200" dirty="0" err="1" smtClean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len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200" dirty="0" err="1" smtClean="0">
                <a:latin typeface="Courier New" pitchFamily="49" charset="0"/>
                <a:cs typeface="Courier New" pitchFamily="49" charset="0"/>
              </a:rPr>
              <a:t>longestword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):</a:t>
            </a:r>
            <a:endParaRPr lang="en-US" sz="22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		  </a:t>
            </a:r>
            <a:r>
              <a:rPr lang="en-US" sz="2200" dirty="0" err="1" smtClean="0">
                <a:latin typeface="Courier New" pitchFamily="49" charset="0"/>
                <a:cs typeface="Courier New" pitchFamily="49" charset="0"/>
              </a:rPr>
              <a:t>longestword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= word</a:t>
            </a:r>
          </a:p>
          <a:p>
            <a:r>
              <a:rPr lang="en-US" sz="22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2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longestword</a:t>
            </a:r>
            <a:endParaRPr lang="en-US" sz="2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09800" y="5282625"/>
            <a:ext cx="43417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Is our program accurate?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8408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 Picture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43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90801" y="1524000"/>
            <a:ext cx="3809999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Overall Goal</a:t>
            </a:r>
          </a:p>
          <a:p>
            <a:pPr algn="ctr"/>
            <a:r>
              <a:rPr lang="en-US" sz="2400" dirty="0" smtClean="0"/>
              <a:t>Build a Concordance of a text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en-US" sz="2400" i="1" dirty="0" smtClean="0"/>
              <a:t>Locations</a:t>
            </a:r>
            <a:r>
              <a:rPr lang="en-US" sz="2400" dirty="0" smtClean="0"/>
              <a:t> of words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en-US" sz="2400" i="1" dirty="0" smtClean="0"/>
              <a:t>Frequency</a:t>
            </a:r>
            <a:r>
              <a:rPr lang="en-US" sz="2400" dirty="0" smtClean="0"/>
              <a:t> of words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3307140"/>
            <a:ext cx="6553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Today: </a:t>
            </a:r>
            <a:r>
              <a:rPr lang="en-US" sz="2400" b="1" dirty="0" smtClean="0"/>
              <a:t>Summary Statistics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Administrative stuff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Nitpicky Python details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A new kind of statement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Count the number of words in </a:t>
            </a:r>
            <a:r>
              <a:rPr lang="en-US" sz="2400" u="sng" dirty="0" smtClean="0">
                <a:solidFill>
                  <a:schemeClr val="bg1">
                    <a:lumMod val="50000"/>
                  </a:schemeClr>
                </a:solidFill>
              </a:rPr>
              <a:t>Moby Dick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Compute the average word length of </a:t>
            </a:r>
            <a:r>
              <a:rPr lang="en-US" sz="2400" u="sng" dirty="0" smtClean="0">
                <a:solidFill>
                  <a:schemeClr val="bg1">
                    <a:lumMod val="50000"/>
                  </a:schemeClr>
                </a:solidFill>
              </a:rPr>
              <a:t>Moby Dick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Find the longest word in </a:t>
            </a:r>
            <a:r>
              <a:rPr lang="en-US" sz="2400" u="sng" dirty="0" smtClean="0">
                <a:solidFill>
                  <a:schemeClr val="bg1">
                    <a:lumMod val="50000"/>
                  </a:schemeClr>
                </a:solidFill>
              </a:rPr>
              <a:t>Moby Dick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Get the vocabulary size of </a:t>
            </a:r>
            <a:r>
              <a:rPr lang="en-US" sz="2400" u="sng" dirty="0" smtClean="0"/>
              <a:t>Moby </a:t>
            </a:r>
            <a:r>
              <a:rPr lang="en-US" sz="2400" u="sng" dirty="0" smtClean="0"/>
              <a:t>Dick</a:t>
            </a:r>
            <a:endParaRPr lang="en-US" sz="2400" u="sng" dirty="0" smtClean="0"/>
          </a:p>
        </p:txBody>
      </p:sp>
    </p:spTree>
    <p:extLst>
      <p:ext uri="{BB962C8B-B14F-4D97-AF65-F5344CB8AC3E}">
        <p14:creationId xmlns:p14="http://schemas.microsoft.com/office/powerpoint/2010/main" val="236647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Boolean Expressions on Strings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44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736720"/>
              </p:ext>
            </p:extLst>
          </p:nvPr>
        </p:nvGraphicFramePr>
        <p:xfrm>
          <a:off x="838200" y="1447800"/>
          <a:ext cx="7620000" cy="44252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8824"/>
                <a:gridCol w="2540000"/>
                <a:gridCol w="2241176"/>
              </a:tblGrid>
              <a:tr h="425596">
                <a:tc gridSpan="3"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Boolean Operators on Strings</a:t>
                      </a:r>
                      <a:endParaRPr lang="en-US" sz="2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25596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Operator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Example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Result</a:t>
                      </a:r>
                      <a:endParaRPr lang="en-US" sz="2200" b="1" dirty="0"/>
                    </a:p>
                  </a:txBody>
                  <a:tcPr/>
                </a:tc>
              </a:tr>
              <a:tr h="425596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Equality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‘a’ == ‘b’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False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425596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Inequality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‘a’ !=</a:t>
                      </a:r>
                      <a:r>
                        <a:rPr lang="en-US" sz="2200" baseline="0" dirty="0" smtClean="0">
                          <a:latin typeface="Courier New" pitchFamily="49" charset="0"/>
                          <a:cs typeface="Courier New" pitchFamily="49" charset="0"/>
                        </a:rPr>
                        <a:t> ‘b’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ourier New" pitchFamily="49" charset="0"/>
                          <a:cs typeface="Courier New" pitchFamily="49" charset="0"/>
                        </a:rPr>
                        <a:t>True</a:t>
                      </a:r>
                      <a:endParaRPr lang="en-US" sz="22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425596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Less Than</a:t>
                      </a:r>
                      <a:endParaRPr lang="en-US" sz="22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'a' &lt; 'b'</a:t>
                      </a:r>
                      <a:endParaRPr lang="en-US" sz="2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True</a:t>
                      </a:r>
                      <a:endParaRPr lang="en-US" sz="2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666169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Less Than or Equal To</a:t>
                      </a:r>
                      <a:endParaRPr lang="en-US" sz="22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'a' &lt;= 'b'</a:t>
                      </a:r>
                      <a:endParaRPr lang="en-US" sz="2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True</a:t>
                      </a:r>
                      <a:endParaRPr lang="en-US" sz="2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666169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Greater Than</a:t>
                      </a:r>
                      <a:endParaRPr lang="en-US" sz="22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'a' &gt; 'b'</a:t>
                      </a:r>
                      <a:endParaRPr lang="en-US" sz="2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False</a:t>
                      </a:r>
                      <a:endParaRPr lang="en-US" sz="2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959283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Greater Than or Equal To</a:t>
                      </a:r>
                      <a:endParaRPr lang="en-US" sz="22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'a' &gt;= 'b'</a:t>
                      </a:r>
                      <a:endParaRPr lang="en-US" sz="2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False</a:t>
                      </a:r>
                      <a:endParaRPr lang="en-US" sz="2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113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a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vocabSize</a:t>
            </a:r>
            <a:r>
              <a:rPr lang="en-US" dirty="0" smtClean="0"/>
              <a:t> Function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45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600200" y="1524000"/>
            <a:ext cx="5899372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def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vocabSize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():</a:t>
            </a:r>
          </a:p>
          <a:p>
            <a:r>
              <a:rPr lang="en-US" sz="24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myList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readMobyDick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sz="24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uniqueList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noReplicates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sz="24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4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len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uniquelist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5560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a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vocabSize</a:t>
            </a:r>
            <a:r>
              <a:rPr lang="en-US" dirty="0" smtClean="0"/>
              <a:t> Function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46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600200" y="1524000"/>
            <a:ext cx="5899372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def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vocabSize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():</a:t>
            </a:r>
          </a:p>
          <a:p>
            <a:r>
              <a:rPr lang="en-US" sz="24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myList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readMobyDick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sz="24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uniqueList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noReplicates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sz="24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4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len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uniquelist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3607475"/>
            <a:ext cx="3962400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def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noReplicates</a:t>
            </a:r>
            <a:r>
              <a:rPr lang="en-US" sz="160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wordList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):</a:t>
            </a:r>
          </a:p>
          <a:p>
            <a:r>
              <a:rPr lang="en-US" sz="16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'''takes a list as argument, returns a list free of replicate items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.  </a:t>
            </a:r>
            <a:r>
              <a:rPr lang="en-US" sz="16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slow implementation.'''</a:t>
            </a:r>
          </a:p>
          <a:p>
            <a:endParaRPr lang="en-US" sz="16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23856" y="3607475"/>
            <a:ext cx="4391544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def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isElementOf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myElement,myList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):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'''takes a string and a list and returns True if the string is in the list and False otherwise.'''</a:t>
            </a:r>
            <a:endParaRPr lang="en-US" sz="1600" dirty="0">
              <a:solidFill>
                <a:srgbClr val="00B05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1600" dirty="0" smtClean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32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does </a:t>
            </a:r>
            <a:r>
              <a:rPr lang="en-US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slow implementation </a:t>
            </a:r>
            <a:r>
              <a:rPr lang="en-US" dirty="0" smtClean="0"/>
              <a:t>mean?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Re-comment the lines and run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vocabSize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 lvl="1"/>
            <a:r>
              <a:rPr lang="en-US" dirty="0" smtClean="0"/>
              <a:t>Hint: Ctrl-C (or Command-C) will abort the call.</a:t>
            </a:r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07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does </a:t>
            </a:r>
            <a:r>
              <a:rPr lang="en-US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slow implementation </a:t>
            </a:r>
            <a:r>
              <a:rPr lang="en-US" dirty="0" smtClean="0"/>
              <a:t>mean?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Re-comment the lines and run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vocabSize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 lvl="1"/>
            <a:r>
              <a:rPr lang="en-US" dirty="0" smtClean="0"/>
              <a:t>Hint: Ctrl-C (or Command-C) will abort the call.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There’s a </a:t>
            </a:r>
            <a:r>
              <a:rPr lang="en-US" i="1" dirty="0" smtClean="0"/>
              <a:t>faster</a:t>
            </a:r>
            <a:r>
              <a:rPr lang="en-US" dirty="0" smtClean="0"/>
              <a:t> way to write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noReplicates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 lvl="1"/>
            <a:r>
              <a:rPr lang="en-US" sz="3200" dirty="0" smtClean="0">
                <a:cs typeface="Courier New" pitchFamily="49" charset="0"/>
              </a:rPr>
              <a:t>What if we can sort the list?</a:t>
            </a:r>
          </a:p>
          <a:p>
            <a:pPr marL="457200" lvl="1" indent="0"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['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a','a','a','and','and','at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',…,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'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zebra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'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]</a:t>
            </a:r>
            <a:endParaRPr lang="en-US" sz="24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CS0931 - Intro. to Comp. for the Humanities and Social Sciences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36BF1-B8C5-4D95-942D-963E26CFFC1E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48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5226</TotalTime>
  <Words>3135</Words>
  <Application>Microsoft Office PowerPoint</Application>
  <PresentationFormat>On-screen Show (4:3)</PresentationFormat>
  <Paragraphs>721</Paragraphs>
  <Slides>48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More Summary Statistics</vt:lpstr>
      <vt:lpstr>The Big Picture</vt:lpstr>
      <vt:lpstr>Administrative Stuff</vt:lpstr>
      <vt:lpstr>The Big Picture</vt:lpstr>
      <vt:lpstr>Literals vs. Variables</vt:lpstr>
      <vt:lpstr>Literals vs. Variables</vt:lpstr>
      <vt:lpstr>Literals vs. Variables</vt:lpstr>
      <vt:lpstr>The Big Picture</vt:lpstr>
      <vt:lpstr>Review: Basic Types</vt:lpstr>
      <vt:lpstr>New Type: Booleans</vt:lpstr>
      <vt:lpstr>New Type: Booleans</vt:lpstr>
      <vt:lpstr>New Type: Booleans</vt:lpstr>
      <vt:lpstr>New Type: Booleans</vt:lpstr>
      <vt:lpstr>New Type: Booleans</vt:lpstr>
      <vt:lpstr>Boolean Types</vt:lpstr>
      <vt:lpstr>Boolean Types</vt:lpstr>
      <vt:lpstr>Boolean Types</vt:lpstr>
      <vt:lpstr>Boolean Types</vt:lpstr>
      <vt:lpstr>Boolean Types</vt:lpstr>
      <vt:lpstr>Boolean Types</vt:lpstr>
      <vt:lpstr>Boolean Types</vt:lpstr>
      <vt:lpstr>Boolean Types</vt:lpstr>
      <vt:lpstr>Review: Statements</vt:lpstr>
      <vt:lpstr>Boolean Statements (If Stmts)</vt:lpstr>
      <vt:lpstr>Boolean Statements (If Stmts)</vt:lpstr>
      <vt:lpstr>Boolean Statements (If Stmts)</vt:lpstr>
      <vt:lpstr>Review: Other Things</vt:lpstr>
      <vt:lpstr>Review: Other Things</vt:lpstr>
      <vt:lpstr>The Big Picture</vt:lpstr>
      <vt:lpstr>A Shortcut to List Length</vt:lpstr>
      <vt:lpstr>Python Functions</vt:lpstr>
      <vt:lpstr>Python Functions</vt:lpstr>
      <vt:lpstr>Python Functions</vt:lpstr>
      <vt:lpstr>The Big Picture</vt:lpstr>
      <vt:lpstr>Compute the Average Word Length of Moby Dick</vt:lpstr>
      <vt:lpstr>Compute the Average Word Length of Moby Dick</vt:lpstr>
      <vt:lpstr>Is our Program Accurate?</vt:lpstr>
      <vt:lpstr>Break</vt:lpstr>
      <vt:lpstr>The Big Picture</vt:lpstr>
      <vt:lpstr>Get the Longest Word in Moby Dick</vt:lpstr>
      <vt:lpstr>Get the Longest Word in Moby Dick</vt:lpstr>
      <vt:lpstr>Get the Longest Word in Moby Dick</vt:lpstr>
      <vt:lpstr>The Big Picture</vt:lpstr>
      <vt:lpstr>Boolean Expressions on Strings</vt:lpstr>
      <vt:lpstr>Writing a vocabSize Function</vt:lpstr>
      <vt:lpstr>Writing a vocabSize Function</vt:lpstr>
      <vt:lpstr>What does slow implementation mean?  </vt:lpstr>
      <vt:lpstr>What does slow implementation mean?  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</dc:creator>
  <cp:lastModifiedBy>Jadrian Miles</cp:lastModifiedBy>
  <cp:revision>55</cp:revision>
  <dcterms:created xsi:type="dcterms:W3CDTF">2012-01-20T20:17:24Z</dcterms:created>
  <dcterms:modified xsi:type="dcterms:W3CDTF">2013-03-05T18:31:56Z</dcterms:modified>
</cp:coreProperties>
</file>