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6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1944"/>
    <p:restoredTop sz="94674"/>
  </p:normalViewPr>
  <p:slideViewPr>
    <p:cSldViewPr snapToGrid="0" snapToObjects="1">
      <p:cViewPr varScale="1">
        <p:scale>
          <a:sx n="124" d="100"/>
          <a:sy n="124" d="100"/>
        </p:scale>
        <p:origin x="1416" y="16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3138E-C06C-B749-BA37-8E7768B9C982}" type="datetimeFigureOut">
              <a:rPr lang="en-US" smtClean="0"/>
              <a:t>2/25/22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FBAF45-CC82-204C-81BF-60695EC98F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23598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3138E-C06C-B749-BA37-8E7768B9C982}" type="datetimeFigureOut">
              <a:rPr lang="en-US" smtClean="0"/>
              <a:t>2/25/22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FBAF45-CC82-204C-81BF-60695EC98F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01506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3138E-C06C-B749-BA37-8E7768B9C982}" type="datetimeFigureOut">
              <a:rPr lang="en-US" smtClean="0"/>
              <a:t>2/25/22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FBAF45-CC82-204C-81BF-60695EC98F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37214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3138E-C06C-B749-BA37-8E7768B9C982}" type="datetimeFigureOut">
              <a:rPr lang="en-US" smtClean="0"/>
              <a:t>2/25/22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FBAF45-CC82-204C-81BF-60695EC98F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44318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3138E-C06C-B749-BA37-8E7768B9C982}" type="datetimeFigureOut">
              <a:rPr lang="en-US" smtClean="0"/>
              <a:t>2/25/22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FBAF45-CC82-204C-81BF-60695EC98F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18893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3138E-C06C-B749-BA37-8E7768B9C982}" type="datetimeFigureOut">
              <a:rPr lang="en-US" smtClean="0"/>
              <a:t>2/25/22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FBAF45-CC82-204C-81BF-60695EC98F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88281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3138E-C06C-B749-BA37-8E7768B9C982}" type="datetimeFigureOut">
              <a:rPr lang="en-US" smtClean="0"/>
              <a:t>2/25/22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FBAF45-CC82-204C-81BF-60695EC98F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72312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3138E-C06C-B749-BA37-8E7768B9C982}" type="datetimeFigureOut">
              <a:rPr lang="en-US" smtClean="0"/>
              <a:t>2/25/22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FBAF45-CC82-204C-81BF-60695EC98F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85365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3138E-C06C-B749-BA37-8E7768B9C982}" type="datetimeFigureOut">
              <a:rPr lang="en-US" smtClean="0"/>
              <a:t>2/25/22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FBAF45-CC82-204C-81BF-60695EC98F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11708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3138E-C06C-B749-BA37-8E7768B9C982}" type="datetimeFigureOut">
              <a:rPr lang="en-US" smtClean="0"/>
              <a:t>2/25/22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FBAF45-CC82-204C-81BF-60695EC98F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71864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3138E-C06C-B749-BA37-8E7768B9C982}" type="datetimeFigureOut">
              <a:rPr lang="en-US" smtClean="0"/>
              <a:t>2/25/22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FBAF45-CC82-204C-81BF-60695EC98F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2548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D3138E-C06C-B749-BA37-8E7768B9C982}" type="datetimeFigureOut">
              <a:rPr lang="en-US" smtClean="0"/>
              <a:t>2/25/22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FBAF45-CC82-204C-81BF-60695EC98F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78261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Sequence of Stack Frames for Explaining Banking Exceptions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CS200</a:t>
            </a:r>
          </a:p>
          <a:p>
            <a:r>
              <a:rPr lang="en-US" dirty="0"/>
              <a:t>Kathi Fisler</a:t>
            </a:r>
          </a:p>
        </p:txBody>
      </p:sp>
    </p:spTree>
    <p:extLst>
      <p:ext uri="{BB962C8B-B14F-4D97-AF65-F5344CB8AC3E}">
        <p14:creationId xmlns:p14="http://schemas.microsoft.com/office/powerpoint/2010/main" val="24574039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3195" y="1222004"/>
            <a:ext cx="7350399" cy="4004130"/>
          </a:xfrm>
        </p:spPr>
        <p:txBody>
          <a:bodyPr>
            <a:normAutofit/>
          </a:bodyPr>
          <a:lstStyle/>
          <a:p>
            <a:r>
              <a:rPr lang="en-US" sz="2800" dirty="0"/>
              <a:t>This demonstration accompanies the </a:t>
            </a:r>
            <a:r>
              <a:rPr lang="en-US" sz="2800" dirty="0" err="1"/>
              <a:t>BankingService</a:t>
            </a:r>
            <a:r>
              <a:rPr lang="en-US" sz="2800" dirty="0"/>
              <a:t> example.</a:t>
            </a:r>
            <a:br>
              <a:rPr lang="en-US" sz="2800" dirty="0"/>
            </a:br>
            <a:br>
              <a:rPr lang="en-US" sz="2800" dirty="0"/>
            </a:br>
            <a:r>
              <a:rPr lang="en-US" sz="2800" dirty="0"/>
              <a:t>It starts from the point when we decided to throw an exception rather than return null when a named customer is not found.</a:t>
            </a:r>
            <a:br>
              <a:rPr lang="en-US" sz="2800" dirty="0"/>
            </a:br>
            <a:br>
              <a:rPr lang="en-US" sz="2800" dirty="0"/>
            </a:br>
            <a:r>
              <a:rPr lang="en-US" sz="2800" dirty="0"/>
              <a:t>The lecture notes provide context for the starting point of these slides</a:t>
            </a:r>
          </a:p>
        </p:txBody>
      </p:sp>
    </p:spTree>
    <p:extLst>
      <p:ext uri="{BB962C8B-B14F-4D97-AF65-F5344CB8AC3E}">
        <p14:creationId xmlns:p14="http://schemas.microsoft.com/office/powerpoint/2010/main" val="16986408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3760" y="3820699"/>
            <a:ext cx="1985452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 err="1">
                <a:latin typeface="Courier New"/>
                <a:cs typeface="Courier New"/>
              </a:rPr>
              <a:t>loginScreen</a:t>
            </a:r>
            <a:r>
              <a:rPr lang="en-US" dirty="0">
                <a:latin typeface="Courier New"/>
                <a:cs typeface="Courier New"/>
              </a:rPr>
              <a:t>()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56474" y="4393284"/>
            <a:ext cx="10823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The Stack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45873" y="5360601"/>
            <a:ext cx="21102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The Current Method</a:t>
            </a:r>
          </a:p>
        </p:txBody>
      </p:sp>
      <p:sp>
        <p:nvSpPr>
          <p:cNvPr id="5" name="Rectangle 4"/>
          <p:cNvSpPr/>
          <p:nvPr/>
        </p:nvSpPr>
        <p:spPr>
          <a:xfrm>
            <a:off x="3270251" y="870299"/>
            <a:ext cx="5572814" cy="427331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600" dirty="0">
                <a:latin typeface="Courier New"/>
                <a:cs typeface="Courier New"/>
              </a:rPr>
              <a:t> public void </a:t>
            </a:r>
            <a:r>
              <a:rPr lang="en-US" sz="1600" dirty="0" err="1">
                <a:latin typeface="Courier New"/>
                <a:cs typeface="Courier New"/>
              </a:rPr>
              <a:t>loginScreen</a:t>
            </a:r>
            <a:r>
              <a:rPr lang="en-US" sz="1600" dirty="0">
                <a:latin typeface="Courier New"/>
                <a:cs typeface="Courier New"/>
              </a:rPr>
              <a:t>() {</a:t>
            </a:r>
          </a:p>
          <a:p>
            <a:r>
              <a:rPr lang="en-US" sz="1600" dirty="0">
                <a:latin typeface="Courier New"/>
                <a:cs typeface="Courier New"/>
              </a:rPr>
              <a:t>    // prompt for name and password</a:t>
            </a:r>
          </a:p>
          <a:p>
            <a:r>
              <a:rPr lang="en-US" sz="1600" dirty="0">
                <a:latin typeface="Courier New"/>
                <a:cs typeface="Courier New"/>
              </a:rPr>
              <a:t>    </a:t>
            </a:r>
            <a:r>
              <a:rPr lang="en-US" sz="1600" dirty="0" err="1">
                <a:latin typeface="Courier New"/>
                <a:cs typeface="Courier New"/>
              </a:rPr>
              <a:t>System.out.println</a:t>
            </a:r>
            <a:r>
              <a:rPr lang="en-US" sz="1600" dirty="0">
                <a:latin typeface="Courier New"/>
                <a:cs typeface="Courier New"/>
              </a:rPr>
              <a:t>("Welcome </a:t>
            </a:r>
            <a:r>
              <a:rPr lang="is-IS" sz="1600" dirty="0">
                <a:latin typeface="Courier New"/>
                <a:cs typeface="Courier New"/>
              </a:rPr>
              <a:t>…</a:t>
            </a:r>
            <a:r>
              <a:rPr lang="en-US" sz="1600" dirty="0">
                <a:latin typeface="Courier New"/>
                <a:cs typeface="Courier New"/>
              </a:rPr>
              <a:t>”</a:t>
            </a:r>
            <a:r>
              <a:rPr lang="is-IS" sz="1600" dirty="0">
                <a:latin typeface="Courier New"/>
                <a:cs typeface="Courier New"/>
              </a:rPr>
              <a:t>);</a:t>
            </a:r>
            <a:r>
              <a:rPr lang="en-US" sz="1600" dirty="0">
                <a:latin typeface="Courier New"/>
                <a:cs typeface="Courier New"/>
              </a:rPr>
              <a:t> </a:t>
            </a:r>
          </a:p>
          <a:p>
            <a:r>
              <a:rPr lang="en-US" sz="1600" dirty="0">
                <a:latin typeface="Courier New"/>
                <a:cs typeface="Courier New"/>
              </a:rPr>
              <a:t>    </a:t>
            </a:r>
            <a:r>
              <a:rPr lang="en-US" sz="1600" dirty="0" err="1">
                <a:latin typeface="Courier New"/>
                <a:cs typeface="Courier New"/>
              </a:rPr>
              <a:t>System.out.print</a:t>
            </a:r>
            <a:r>
              <a:rPr lang="en-US" sz="1600" dirty="0">
                <a:latin typeface="Courier New"/>
                <a:cs typeface="Courier New"/>
              </a:rPr>
              <a:t>("Enter username: ");</a:t>
            </a:r>
          </a:p>
          <a:p>
            <a:r>
              <a:rPr lang="en-US" sz="1600" dirty="0">
                <a:latin typeface="Courier New"/>
                <a:cs typeface="Courier New"/>
              </a:rPr>
              <a:t>    String username = </a:t>
            </a:r>
            <a:r>
              <a:rPr lang="en-US" sz="1600" dirty="0" err="1">
                <a:latin typeface="Courier New"/>
                <a:cs typeface="Courier New"/>
              </a:rPr>
              <a:t>keyboard.next</a:t>
            </a:r>
            <a:r>
              <a:rPr lang="en-US" sz="1600" dirty="0">
                <a:latin typeface="Courier New"/>
                <a:cs typeface="Courier New"/>
              </a:rPr>
              <a:t>();</a:t>
            </a:r>
          </a:p>
          <a:p>
            <a:r>
              <a:rPr lang="en-US" sz="1600" dirty="0">
                <a:latin typeface="Courier New"/>
                <a:cs typeface="Courier New"/>
              </a:rPr>
              <a:t>    </a:t>
            </a:r>
            <a:r>
              <a:rPr lang="en-US" sz="1600" dirty="0" err="1">
                <a:latin typeface="Courier New"/>
                <a:cs typeface="Courier New"/>
              </a:rPr>
              <a:t>System.out.print</a:t>
            </a:r>
            <a:r>
              <a:rPr lang="en-US" sz="1600" dirty="0">
                <a:latin typeface="Courier New"/>
                <a:cs typeface="Courier New"/>
              </a:rPr>
              <a:t>("Enter password: ");</a:t>
            </a:r>
          </a:p>
          <a:p>
            <a:r>
              <a:rPr lang="en-US" sz="1600" dirty="0">
                <a:latin typeface="Courier New"/>
                <a:cs typeface="Courier New"/>
              </a:rPr>
              <a:t>    String password = </a:t>
            </a:r>
            <a:r>
              <a:rPr lang="en-US" sz="1600" dirty="0" err="1">
                <a:latin typeface="Courier New"/>
                <a:cs typeface="Courier New"/>
              </a:rPr>
              <a:t>keyboard.next</a:t>
            </a:r>
            <a:r>
              <a:rPr lang="en-US" sz="1600" dirty="0">
                <a:latin typeface="Courier New"/>
                <a:cs typeface="Courier New"/>
              </a:rPr>
              <a:t>();</a:t>
            </a:r>
          </a:p>
          <a:p>
            <a:r>
              <a:rPr lang="en-US" sz="1600" dirty="0">
                <a:latin typeface="Courier New"/>
                <a:cs typeface="Courier New"/>
              </a:rPr>
              <a:t>    try {</a:t>
            </a:r>
          </a:p>
          <a:p>
            <a:r>
              <a:rPr lang="en-US" sz="1600" dirty="0">
                <a:latin typeface="Courier New"/>
                <a:cs typeface="Courier New"/>
              </a:rPr>
              <a:t>      </a:t>
            </a:r>
            <a:r>
              <a:rPr lang="en-US" sz="1600" dirty="0" err="1">
                <a:latin typeface="Courier New"/>
                <a:cs typeface="Courier New"/>
              </a:rPr>
              <a:t>controller.login</a:t>
            </a:r>
            <a:r>
              <a:rPr lang="en-US" sz="1600" dirty="0">
                <a:latin typeface="Courier New"/>
                <a:cs typeface="Courier New"/>
              </a:rPr>
              <a:t>(</a:t>
            </a:r>
            <a:r>
              <a:rPr lang="en-US" sz="1600" dirty="0" err="1">
                <a:latin typeface="Courier New"/>
                <a:cs typeface="Courier New"/>
              </a:rPr>
              <a:t>username,password</a:t>
            </a:r>
            <a:r>
              <a:rPr lang="en-US" sz="1600" dirty="0">
                <a:latin typeface="Courier New"/>
                <a:cs typeface="Courier New"/>
              </a:rPr>
              <a:t>);</a:t>
            </a:r>
          </a:p>
          <a:p>
            <a:r>
              <a:rPr lang="en-US" sz="1600" dirty="0">
                <a:latin typeface="Courier New"/>
                <a:cs typeface="Courier New"/>
              </a:rPr>
              <a:t>      </a:t>
            </a:r>
            <a:r>
              <a:rPr lang="en-US" sz="1600" dirty="0" err="1">
                <a:latin typeface="Courier New"/>
                <a:cs typeface="Courier New"/>
              </a:rPr>
              <a:t>System.out.println</a:t>
            </a:r>
            <a:r>
              <a:rPr lang="en-US" sz="1600" dirty="0">
                <a:latin typeface="Courier New"/>
                <a:cs typeface="Courier New"/>
              </a:rPr>
              <a:t>("Login success");</a:t>
            </a:r>
          </a:p>
          <a:p>
            <a:r>
              <a:rPr lang="en-US" sz="1600" dirty="0">
                <a:latin typeface="Courier New"/>
                <a:cs typeface="Courier New"/>
              </a:rPr>
              <a:t>    } catch (</a:t>
            </a:r>
            <a:r>
              <a:rPr lang="en-US" sz="1600" dirty="0" err="1">
                <a:latin typeface="Courier New"/>
                <a:cs typeface="Courier New"/>
              </a:rPr>
              <a:t>CustNotFoundException</a:t>
            </a:r>
            <a:r>
              <a:rPr lang="en-US" sz="1600" dirty="0">
                <a:latin typeface="Courier New"/>
                <a:cs typeface="Courier New"/>
              </a:rPr>
              <a:t> e) {</a:t>
            </a:r>
          </a:p>
          <a:p>
            <a:r>
              <a:rPr lang="en-US" sz="1600" dirty="0">
                <a:latin typeface="Courier New"/>
                <a:cs typeface="Courier New"/>
              </a:rPr>
              <a:t>      </a:t>
            </a:r>
            <a:r>
              <a:rPr lang="en-US" sz="1600" dirty="0" err="1">
                <a:latin typeface="Courier New"/>
                <a:cs typeface="Courier New"/>
              </a:rPr>
              <a:t>System.out.println</a:t>
            </a:r>
            <a:r>
              <a:rPr lang="en-US" sz="1600" dirty="0">
                <a:latin typeface="Courier New"/>
                <a:cs typeface="Courier New"/>
              </a:rPr>
              <a:t>(”Try Again");</a:t>
            </a:r>
          </a:p>
          <a:p>
            <a:r>
              <a:rPr lang="en-US" sz="1600" dirty="0">
                <a:latin typeface="Courier New"/>
                <a:cs typeface="Courier New"/>
              </a:rPr>
              <a:t>      </a:t>
            </a:r>
            <a:r>
              <a:rPr lang="en-US" sz="1600" dirty="0" err="1">
                <a:latin typeface="Courier New"/>
                <a:cs typeface="Courier New"/>
              </a:rPr>
              <a:t>this.loginScreen</a:t>
            </a:r>
            <a:r>
              <a:rPr lang="en-US" sz="1600" dirty="0">
                <a:latin typeface="Courier New"/>
                <a:cs typeface="Courier New"/>
              </a:rPr>
              <a:t>();</a:t>
            </a:r>
          </a:p>
          <a:p>
            <a:r>
              <a:rPr lang="en-US" sz="1600" dirty="0">
                <a:latin typeface="Courier New"/>
                <a:cs typeface="Courier New"/>
              </a:rPr>
              <a:t>    }</a:t>
            </a:r>
          </a:p>
          <a:p>
            <a:r>
              <a:rPr lang="en-US" sz="1600" dirty="0">
                <a:latin typeface="Courier New"/>
                <a:cs typeface="Courier New"/>
              </a:rPr>
              <a:t>}</a:t>
            </a:r>
          </a:p>
        </p:txBody>
      </p:sp>
      <p:sp>
        <p:nvSpPr>
          <p:cNvPr id="6" name="Right Arrow 5"/>
          <p:cNvSpPr/>
          <p:nvPr/>
        </p:nvSpPr>
        <p:spPr>
          <a:xfrm>
            <a:off x="3016250" y="2381812"/>
            <a:ext cx="635000" cy="349250"/>
          </a:xfrm>
          <a:prstGeom prst="rightArrow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167944" y="6058984"/>
            <a:ext cx="4589486" cy="748698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dirty="0">
                <a:solidFill>
                  <a:schemeClr val="accent2"/>
                </a:solidFill>
              </a:rPr>
              <a:t>As the user is about to type in their password (having already typed their username)</a:t>
            </a:r>
          </a:p>
        </p:txBody>
      </p:sp>
    </p:spTree>
    <p:extLst>
      <p:ext uri="{BB962C8B-B14F-4D97-AF65-F5344CB8AC3E}">
        <p14:creationId xmlns:p14="http://schemas.microsoft.com/office/powerpoint/2010/main" val="17020524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3760" y="3820699"/>
            <a:ext cx="1985452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 err="1">
                <a:latin typeface="Courier New"/>
                <a:cs typeface="Courier New"/>
              </a:rPr>
              <a:t>loginScreen</a:t>
            </a:r>
            <a:r>
              <a:rPr lang="en-US" dirty="0">
                <a:latin typeface="Courier New"/>
                <a:cs typeface="Courier New"/>
              </a:rPr>
              <a:t>()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56474" y="4393284"/>
            <a:ext cx="10823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The Stack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45873" y="5360601"/>
            <a:ext cx="21102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The Current Method</a:t>
            </a:r>
          </a:p>
        </p:txBody>
      </p:sp>
      <p:sp>
        <p:nvSpPr>
          <p:cNvPr id="5" name="Rectangle 4"/>
          <p:cNvSpPr/>
          <p:nvPr/>
        </p:nvSpPr>
        <p:spPr>
          <a:xfrm>
            <a:off x="3270251" y="870299"/>
            <a:ext cx="5572814" cy="427331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600" dirty="0">
                <a:latin typeface="Courier New"/>
                <a:cs typeface="Courier New"/>
              </a:rPr>
              <a:t> public void </a:t>
            </a:r>
            <a:r>
              <a:rPr lang="en-US" sz="1600" dirty="0" err="1">
                <a:latin typeface="Courier New"/>
                <a:cs typeface="Courier New"/>
              </a:rPr>
              <a:t>loginScreen</a:t>
            </a:r>
            <a:r>
              <a:rPr lang="en-US" sz="1600" dirty="0">
                <a:latin typeface="Courier New"/>
                <a:cs typeface="Courier New"/>
              </a:rPr>
              <a:t>() {</a:t>
            </a:r>
          </a:p>
          <a:p>
            <a:r>
              <a:rPr lang="en-US" sz="1600" dirty="0">
                <a:latin typeface="Courier New"/>
                <a:cs typeface="Courier New"/>
              </a:rPr>
              <a:t>    // prompt for name and password</a:t>
            </a:r>
          </a:p>
          <a:p>
            <a:r>
              <a:rPr lang="en-US" sz="1600" dirty="0">
                <a:latin typeface="Courier New"/>
                <a:cs typeface="Courier New"/>
              </a:rPr>
              <a:t>    </a:t>
            </a:r>
            <a:r>
              <a:rPr lang="en-US" sz="1600" dirty="0" err="1">
                <a:latin typeface="Courier New"/>
                <a:cs typeface="Courier New"/>
              </a:rPr>
              <a:t>System.out.println</a:t>
            </a:r>
            <a:r>
              <a:rPr lang="en-US" sz="1600" dirty="0">
                <a:latin typeface="Courier New"/>
                <a:cs typeface="Courier New"/>
              </a:rPr>
              <a:t>("Welcome </a:t>
            </a:r>
            <a:r>
              <a:rPr lang="is-IS" sz="1600" dirty="0">
                <a:latin typeface="Courier New"/>
                <a:cs typeface="Courier New"/>
              </a:rPr>
              <a:t>…</a:t>
            </a:r>
            <a:r>
              <a:rPr lang="en-US" sz="1600" dirty="0">
                <a:latin typeface="Courier New"/>
                <a:cs typeface="Courier New"/>
              </a:rPr>
              <a:t>”</a:t>
            </a:r>
            <a:r>
              <a:rPr lang="is-IS" sz="1600" dirty="0">
                <a:latin typeface="Courier New"/>
                <a:cs typeface="Courier New"/>
              </a:rPr>
              <a:t>);</a:t>
            </a:r>
            <a:r>
              <a:rPr lang="en-US" sz="1600" dirty="0">
                <a:latin typeface="Courier New"/>
                <a:cs typeface="Courier New"/>
              </a:rPr>
              <a:t> </a:t>
            </a:r>
          </a:p>
          <a:p>
            <a:r>
              <a:rPr lang="en-US" sz="1600" dirty="0">
                <a:latin typeface="Courier New"/>
                <a:cs typeface="Courier New"/>
              </a:rPr>
              <a:t>    </a:t>
            </a:r>
            <a:r>
              <a:rPr lang="en-US" sz="1600" dirty="0" err="1">
                <a:latin typeface="Courier New"/>
                <a:cs typeface="Courier New"/>
              </a:rPr>
              <a:t>System.out.print</a:t>
            </a:r>
            <a:r>
              <a:rPr lang="en-US" sz="1600" dirty="0">
                <a:latin typeface="Courier New"/>
                <a:cs typeface="Courier New"/>
              </a:rPr>
              <a:t>("Enter username: ");</a:t>
            </a:r>
          </a:p>
          <a:p>
            <a:r>
              <a:rPr lang="en-US" sz="1600" dirty="0">
                <a:latin typeface="Courier New"/>
                <a:cs typeface="Courier New"/>
              </a:rPr>
              <a:t>    String username = </a:t>
            </a:r>
            <a:r>
              <a:rPr lang="en-US" sz="1600" dirty="0" err="1">
                <a:latin typeface="Courier New"/>
                <a:cs typeface="Courier New"/>
              </a:rPr>
              <a:t>keyboard.next</a:t>
            </a:r>
            <a:r>
              <a:rPr lang="en-US" sz="1600" dirty="0">
                <a:latin typeface="Courier New"/>
                <a:cs typeface="Courier New"/>
              </a:rPr>
              <a:t>();</a:t>
            </a:r>
          </a:p>
          <a:p>
            <a:r>
              <a:rPr lang="en-US" sz="1600" dirty="0">
                <a:latin typeface="Courier New"/>
                <a:cs typeface="Courier New"/>
              </a:rPr>
              <a:t>    </a:t>
            </a:r>
            <a:r>
              <a:rPr lang="en-US" sz="1600" dirty="0" err="1">
                <a:latin typeface="Courier New"/>
                <a:cs typeface="Courier New"/>
              </a:rPr>
              <a:t>System.out.print</a:t>
            </a:r>
            <a:r>
              <a:rPr lang="en-US" sz="1600" dirty="0">
                <a:latin typeface="Courier New"/>
                <a:cs typeface="Courier New"/>
              </a:rPr>
              <a:t>("Enter password: ");</a:t>
            </a:r>
          </a:p>
          <a:p>
            <a:r>
              <a:rPr lang="en-US" sz="1600" dirty="0">
                <a:latin typeface="Courier New"/>
                <a:cs typeface="Courier New"/>
              </a:rPr>
              <a:t>    String password = </a:t>
            </a:r>
            <a:r>
              <a:rPr lang="en-US" sz="1600" dirty="0" err="1">
                <a:latin typeface="Courier New"/>
                <a:cs typeface="Courier New"/>
              </a:rPr>
              <a:t>keyboard.next</a:t>
            </a:r>
            <a:r>
              <a:rPr lang="en-US" sz="1600" dirty="0">
                <a:latin typeface="Courier New"/>
                <a:cs typeface="Courier New"/>
              </a:rPr>
              <a:t>();</a:t>
            </a:r>
          </a:p>
          <a:p>
            <a:r>
              <a:rPr lang="en-US" sz="1600" dirty="0">
                <a:latin typeface="Courier New"/>
                <a:cs typeface="Courier New"/>
              </a:rPr>
              <a:t>    try {</a:t>
            </a:r>
          </a:p>
          <a:p>
            <a:r>
              <a:rPr lang="en-US" sz="1600" dirty="0">
                <a:latin typeface="Courier New"/>
                <a:cs typeface="Courier New"/>
              </a:rPr>
              <a:t>      </a:t>
            </a:r>
            <a:r>
              <a:rPr lang="en-US" sz="1600" dirty="0" err="1">
                <a:latin typeface="Courier New"/>
                <a:cs typeface="Courier New"/>
              </a:rPr>
              <a:t>controller.login</a:t>
            </a:r>
            <a:r>
              <a:rPr lang="en-US" sz="1600" dirty="0">
                <a:latin typeface="Courier New"/>
                <a:cs typeface="Courier New"/>
              </a:rPr>
              <a:t>(</a:t>
            </a:r>
            <a:r>
              <a:rPr lang="en-US" sz="1600" dirty="0" err="1">
                <a:latin typeface="Courier New"/>
                <a:cs typeface="Courier New"/>
              </a:rPr>
              <a:t>username,password</a:t>
            </a:r>
            <a:r>
              <a:rPr lang="en-US" sz="1600" dirty="0">
                <a:latin typeface="Courier New"/>
                <a:cs typeface="Courier New"/>
              </a:rPr>
              <a:t>);</a:t>
            </a:r>
          </a:p>
          <a:p>
            <a:r>
              <a:rPr lang="en-US" sz="1600" dirty="0">
                <a:latin typeface="Courier New"/>
                <a:cs typeface="Courier New"/>
              </a:rPr>
              <a:t>      </a:t>
            </a:r>
            <a:r>
              <a:rPr lang="en-US" sz="1600" dirty="0" err="1">
                <a:latin typeface="Courier New"/>
                <a:cs typeface="Courier New"/>
              </a:rPr>
              <a:t>System.out.println</a:t>
            </a:r>
            <a:r>
              <a:rPr lang="en-US" sz="1600" dirty="0">
                <a:latin typeface="Courier New"/>
                <a:cs typeface="Courier New"/>
              </a:rPr>
              <a:t>("Login success");</a:t>
            </a:r>
          </a:p>
          <a:p>
            <a:r>
              <a:rPr lang="en-US" sz="1600" dirty="0">
                <a:latin typeface="Courier New"/>
                <a:cs typeface="Courier New"/>
              </a:rPr>
              <a:t>    } catch (</a:t>
            </a:r>
            <a:r>
              <a:rPr lang="en-US" sz="1600" dirty="0" err="1">
                <a:latin typeface="Courier New"/>
                <a:cs typeface="Courier New"/>
              </a:rPr>
              <a:t>CustNotFoundException</a:t>
            </a:r>
            <a:r>
              <a:rPr lang="en-US" sz="1600" dirty="0">
                <a:latin typeface="Courier New"/>
                <a:cs typeface="Courier New"/>
              </a:rPr>
              <a:t> e) {</a:t>
            </a:r>
          </a:p>
          <a:p>
            <a:r>
              <a:rPr lang="en-US" sz="1600" dirty="0">
                <a:latin typeface="Courier New"/>
                <a:cs typeface="Courier New"/>
              </a:rPr>
              <a:t>      </a:t>
            </a:r>
            <a:r>
              <a:rPr lang="en-US" sz="1600" dirty="0" err="1">
                <a:latin typeface="Courier New"/>
                <a:cs typeface="Courier New"/>
              </a:rPr>
              <a:t>System.out.println</a:t>
            </a:r>
            <a:r>
              <a:rPr lang="en-US" sz="1600" dirty="0">
                <a:latin typeface="Courier New"/>
                <a:cs typeface="Courier New"/>
              </a:rPr>
              <a:t>(”Try Again");</a:t>
            </a:r>
          </a:p>
          <a:p>
            <a:r>
              <a:rPr lang="en-US" sz="1600" dirty="0">
                <a:latin typeface="Courier New"/>
                <a:cs typeface="Courier New"/>
              </a:rPr>
              <a:t>      </a:t>
            </a:r>
            <a:r>
              <a:rPr lang="en-US" sz="1600" dirty="0" err="1">
                <a:latin typeface="Courier New"/>
                <a:cs typeface="Courier New"/>
              </a:rPr>
              <a:t>this.loginScreen</a:t>
            </a:r>
            <a:r>
              <a:rPr lang="en-US" sz="1600" dirty="0">
                <a:latin typeface="Courier New"/>
                <a:cs typeface="Courier New"/>
              </a:rPr>
              <a:t>();</a:t>
            </a:r>
          </a:p>
          <a:p>
            <a:r>
              <a:rPr lang="en-US" sz="1600" dirty="0">
                <a:latin typeface="Courier New"/>
                <a:cs typeface="Courier New"/>
              </a:rPr>
              <a:t>    }</a:t>
            </a:r>
          </a:p>
          <a:p>
            <a:r>
              <a:rPr lang="en-US" sz="1600" dirty="0">
                <a:latin typeface="Courier New"/>
                <a:cs typeface="Courier New"/>
              </a:rPr>
              <a:t>}</a:t>
            </a:r>
          </a:p>
        </p:txBody>
      </p:sp>
      <p:sp>
        <p:nvSpPr>
          <p:cNvPr id="6" name="Right Arrow 5"/>
          <p:cNvSpPr/>
          <p:nvPr/>
        </p:nvSpPr>
        <p:spPr>
          <a:xfrm>
            <a:off x="3016250" y="2631676"/>
            <a:ext cx="635000" cy="349250"/>
          </a:xfrm>
          <a:prstGeom prst="rightArrow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167944" y="6058984"/>
            <a:ext cx="4589486" cy="748698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dirty="0">
                <a:solidFill>
                  <a:schemeClr val="accent2"/>
                </a:solidFill>
              </a:rPr>
              <a:t>Java reads the typed-in password</a:t>
            </a:r>
          </a:p>
        </p:txBody>
      </p:sp>
    </p:spTree>
    <p:extLst>
      <p:ext uri="{BB962C8B-B14F-4D97-AF65-F5344CB8AC3E}">
        <p14:creationId xmlns:p14="http://schemas.microsoft.com/office/powerpoint/2010/main" val="3791977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3760" y="3820699"/>
            <a:ext cx="1985452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 err="1">
                <a:latin typeface="Courier New"/>
                <a:cs typeface="Courier New"/>
              </a:rPr>
              <a:t>loginScreen</a:t>
            </a:r>
            <a:r>
              <a:rPr lang="en-US" dirty="0">
                <a:latin typeface="Courier New"/>
                <a:cs typeface="Courier New"/>
              </a:rPr>
              <a:t>()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56474" y="4393284"/>
            <a:ext cx="10823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The Stack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45873" y="5360601"/>
            <a:ext cx="21102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The Current Method</a:t>
            </a:r>
          </a:p>
        </p:txBody>
      </p:sp>
      <p:sp>
        <p:nvSpPr>
          <p:cNvPr id="5" name="Rectangle 4"/>
          <p:cNvSpPr/>
          <p:nvPr/>
        </p:nvSpPr>
        <p:spPr>
          <a:xfrm>
            <a:off x="3270251" y="870299"/>
            <a:ext cx="5572814" cy="427331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600" dirty="0">
                <a:latin typeface="Courier New"/>
                <a:cs typeface="Courier New"/>
              </a:rPr>
              <a:t> public void </a:t>
            </a:r>
            <a:r>
              <a:rPr lang="en-US" sz="1600" dirty="0" err="1">
                <a:latin typeface="Courier New"/>
                <a:cs typeface="Courier New"/>
              </a:rPr>
              <a:t>loginScreen</a:t>
            </a:r>
            <a:r>
              <a:rPr lang="en-US" sz="1600" dirty="0">
                <a:latin typeface="Courier New"/>
                <a:cs typeface="Courier New"/>
              </a:rPr>
              <a:t>() {</a:t>
            </a:r>
          </a:p>
          <a:p>
            <a:r>
              <a:rPr lang="en-US" sz="1600" dirty="0">
                <a:latin typeface="Courier New"/>
                <a:cs typeface="Courier New"/>
              </a:rPr>
              <a:t>    // prompt for name and password</a:t>
            </a:r>
          </a:p>
          <a:p>
            <a:r>
              <a:rPr lang="en-US" sz="1600" dirty="0">
                <a:latin typeface="Courier New"/>
                <a:cs typeface="Courier New"/>
              </a:rPr>
              <a:t>    </a:t>
            </a:r>
            <a:r>
              <a:rPr lang="en-US" sz="1600" dirty="0" err="1">
                <a:latin typeface="Courier New"/>
                <a:cs typeface="Courier New"/>
              </a:rPr>
              <a:t>System.out.println</a:t>
            </a:r>
            <a:r>
              <a:rPr lang="en-US" sz="1600" dirty="0">
                <a:latin typeface="Courier New"/>
                <a:cs typeface="Courier New"/>
              </a:rPr>
              <a:t>("Welcome </a:t>
            </a:r>
            <a:r>
              <a:rPr lang="is-IS" sz="1600" dirty="0">
                <a:latin typeface="Courier New"/>
                <a:cs typeface="Courier New"/>
              </a:rPr>
              <a:t>…</a:t>
            </a:r>
            <a:r>
              <a:rPr lang="en-US" sz="1600" dirty="0">
                <a:latin typeface="Courier New"/>
                <a:cs typeface="Courier New"/>
              </a:rPr>
              <a:t>”</a:t>
            </a:r>
            <a:r>
              <a:rPr lang="is-IS" sz="1600" dirty="0">
                <a:latin typeface="Courier New"/>
                <a:cs typeface="Courier New"/>
              </a:rPr>
              <a:t>);</a:t>
            </a:r>
            <a:r>
              <a:rPr lang="en-US" sz="1600" dirty="0">
                <a:latin typeface="Courier New"/>
                <a:cs typeface="Courier New"/>
              </a:rPr>
              <a:t> </a:t>
            </a:r>
          </a:p>
          <a:p>
            <a:r>
              <a:rPr lang="en-US" sz="1600" dirty="0">
                <a:latin typeface="Courier New"/>
                <a:cs typeface="Courier New"/>
              </a:rPr>
              <a:t>    </a:t>
            </a:r>
            <a:r>
              <a:rPr lang="en-US" sz="1600" dirty="0" err="1">
                <a:latin typeface="Courier New"/>
                <a:cs typeface="Courier New"/>
              </a:rPr>
              <a:t>System.out.print</a:t>
            </a:r>
            <a:r>
              <a:rPr lang="en-US" sz="1600" dirty="0">
                <a:latin typeface="Courier New"/>
                <a:cs typeface="Courier New"/>
              </a:rPr>
              <a:t>("Enter username: ");</a:t>
            </a:r>
          </a:p>
          <a:p>
            <a:r>
              <a:rPr lang="en-US" sz="1600" dirty="0">
                <a:latin typeface="Courier New"/>
                <a:cs typeface="Courier New"/>
              </a:rPr>
              <a:t>    String username = </a:t>
            </a:r>
            <a:r>
              <a:rPr lang="en-US" sz="1600" dirty="0" err="1">
                <a:latin typeface="Courier New"/>
                <a:cs typeface="Courier New"/>
              </a:rPr>
              <a:t>keyboard.next</a:t>
            </a:r>
            <a:r>
              <a:rPr lang="en-US" sz="1600" dirty="0">
                <a:latin typeface="Courier New"/>
                <a:cs typeface="Courier New"/>
              </a:rPr>
              <a:t>();</a:t>
            </a:r>
          </a:p>
          <a:p>
            <a:r>
              <a:rPr lang="en-US" sz="1600" dirty="0">
                <a:latin typeface="Courier New"/>
                <a:cs typeface="Courier New"/>
              </a:rPr>
              <a:t>    </a:t>
            </a:r>
            <a:r>
              <a:rPr lang="en-US" sz="1600" dirty="0" err="1">
                <a:latin typeface="Courier New"/>
                <a:cs typeface="Courier New"/>
              </a:rPr>
              <a:t>System.out.print</a:t>
            </a:r>
            <a:r>
              <a:rPr lang="en-US" sz="1600" dirty="0">
                <a:latin typeface="Courier New"/>
                <a:cs typeface="Courier New"/>
              </a:rPr>
              <a:t>("Enter password: ");</a:t>
            </a:r>
          </a:p>
          <a:p>
            <a:r>
              <a:rPr lang="en-US" sz="1600" dirty="0">
                <a:latin typeface="Courier New"/>
                <a:cs typeface="Courier New"/>
              </a:rPr>
              <a:t>    String password = </a:t>
            </a:r>
            <a:r>
              <a:rPr lang="en-US" sz="1600" dirty="0" err="1">
                <a:latin typeface="Courier New"/>
                <a:cs typeface="Courier New"/>
              </a:rPr>
              <a:t>keyboard.next</a:t>
            </a:r>
            <a:r>
              <a:rPr lang="en-US" sz="1600" dirty="0">
                <a:latin typeface="Courier New"/>
                <a:cs typeface="Courier New"/>
              </a:rPr>
              <a:t>();</a:t>
            </a:r>
          </a:p>
          <a:p>
            <a:r>
              <a:rPr lang="en-US" sz="1600" dirty="0">
                <a:latin typeface="Courier New"/>
                <a:cs typeface="Courier New"/>
              </a:rPr>
              <a:t>    try {</a:t>
            </a:r>
          </a:p>
          <a:p>
            <a:r>
              <a:rPr lang="en-US" sz="1600" dirty="0">
                <a:latin typeface="Courier New"/>
                <a:cs typeface="Courier New"/>
              </a:rPr>
              <a:t>      </a:t>
            </a:r>
            <a:r>
              <a:rPr lang="en-US" sz="1600" dirty="0" err="1">
                <a:latin typeface="Courier New"/>
                <a:cs typeface="Courier New"/>
              </a:rPr>
              <a:t>controller.login</a:t>
            </a:r>
            <a:r>
              <a:rPr lang="en-US" sz="1600" dirty="0">
                <a:latin typeface="Courier New"/>
                <a:cs typeface="Courier New"/>
              </a:rPr>
              <a:t>(</a:t>
            </a:r>
            <a:r>
              <a:rPr lang="en-US" sz="1600" dirty="0" err="1">
                <a:latin typeface="Courier New"/>
                <a:cs typeface="Courier New"/>
              </a:rPr>
              <a:t>username,password</a:t>
            </a:r>
            <a:r>
              <a:rPr lang="en-US" sz="1600" dirty="0">
                <a:latin typeface="Courier New"/>
                <a:cs typeface="Courier New"/>
              </a:rPr>
              <a:t>);</a:t>
            </a:r>
          </a:p>
          <a:p>
            <a:r>
              <a:rPr lang="en-US" sz="1600" dirty="0">
                <a:latin typeface="Courier New"/>
                <a:cs typeface="Courier New"/>
              </a:rPr>
              <a:t>      </a:t>
            </a:r>
            <a:r>
              <a:rPr lang="en-US" sz="1600" dirty="0" err="1">
                <a:latin typeface="Courier New"/>
                <a:cs typeface="Courier New"/>
              </a:rPr>
              <a:t>System.out.println</a:t>
            </a:r>
            <a:r>
              <a:rPr lang="en-US" sz="1600" dirty="0">
                <a:latin typeface="Courier New"/>
                <a:cs typeface="Courier New"/>
              </a:rPr>
              <a:t>("Login success");</a:t>
            </a:r>
          </a:p>
          <a:p>
            <a:r>
              <a:rPr lang="en-US" sz="1600" dirty="0">
                <a:latin typeface="Courier New"/>
                <a:cs typeface="Courier New"/>
              </a:rPr>
              <a:t>    } catch (</a:t>
            </a:r>
            <a:r>
              <a:rPr lang="en-US" sz="1600" dirty="0" err="1">
                <a:latin typeface="Courier New"/>
                <a:cs typeface="Courier New"/>
              </a:rPr>
              <a:t>CustNotFoundException</a:t>
            </a:r>
            <a:r>
              <a:rPr lang="en-US" sz="1600" dirty="0">
                <a:latin typeface="Courier New"/>
                <a:cs typeface="Courier New"/>
              </a:rPr>
              <a:t> e) {</a:t>
            </a:r>
          </a:p>
          <a:p>
            <a:r>
              <a:rPr lang="en-US" sz="1600" dirty="0">
                <a:latin typeface="Courier New"/>
                <a:cs typeface="Courier New"/>
              </a:rPr>
              <a:t>      </a:t>
            </a:r>
            <a:r>
              <a:rPr lang="en-US" sz="1600" dirty="0" err="1">
                <a:latin typeface="Courier New"/>
                <a:cs typeface="Courier New"/>
              </a:rPr>
              <a:t>System.out.println</a:t>
            </a:r>
            <a:r>
              <a:rPr lang="en-US" sz="1600" dirty="0">
                <a:latin typeface="Courier New"/>
                <a:cs typeface="Courier New"/>
              </a:rPr>
              <a:t>(”Try Again");</a:t>
            </a:r>
          </a:p>
          <a:p>
            <a:r>
              <a:rPr lang="en-US" sz="1600" dirty="0">
                <a:latin typeface="Courier New"/>
                <a:cs typeface="Courier New"/>
              </a:rPr>
              <a:t>      </a:t>
            </a:r>
            <a:r>
              <a:rPr lang="en-US" sz="1600" dirty="0" err="1">
                <a:latin typeface="Courier New"/>
                <a:cs typeface="Courier New"/>
              </a:rPr>
              <a:t>this.loginScreen</a:t>
            </a:r>
            <a:r>
              <a:rPr lang="en-US" sz="1600" dirty="0">
                <a:latin typeface="Courier New"/>
                <a:cs typeface="Courier New"/>
              </a:rPr>
              <a:t>();</a:t>
            </a:r>
          </a:p>
          <a:p>
            <a:r>
              <a:rPr lang="en-US" sz="1600" dirty="0">
                <a:latin typeface="Courier New"/>
                <a:cs typeface="Courier New"/>
              </a:rPr>
              <a:t>    }</a:t>
            </a:r>
          </a:p>
          <a:p>
            <a:r>
              <a:rPr lang="en-US" sz="1600" dirty="0">
                <a:latin typeface="Courier New"/>
                <a:cs typeface="Courier New"/>
              </a:rPr>
              <a:t>}</a:t>
            </a:r>
          </a:p>
        </p:txBody>
      </p:sp>
      <p:sp>
        <p:nvSpPr>
          <p:cNvPr id="6" name="Right Arrow 5"/>
          <p:cNvSpPr/>
          <p:nvPr/>
        </p:nvSpPr>
        <p:spPr>
          <a:xfrm>
            <a:off x="3016250" y="3110582"/>
            <a:ext cx="635000" cy="349250"/>
          </a:xfrm>
          <a:prstGeom prst="rightArrow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167944" y="5517632"/>
            <a:ext cx="4589486" cy="129005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dirty="0">
                <a:solidFill>
                  <a:schemeClr val="accent2"/>
                </a:solidFill>
              </a:rPr>
              <a:t>Java reads sends the username and password to the login method in the </a:t>
            </a:r>
            <a:r>
              <a:rPr lang="en-US" dirty="0" err="1">
                <a:solidFill>
                  <a:schemeClr val="accent2"/>
                </a:solidFill>
              </a:rPr>
              <a:t>BankingService</a:t>
            </a:r>
            <a:r>
              <a:rPr lang="en-US" dirty="0">
                <a:solidFill>
                  <a:schemeClr val="accent2"/>
                </a:solidFill>
              </a:rPr>
              <a:t> class. Java puts a little marker on the stack to indicate that we are in a try block. </a:t>
            </a:r>
          </a:p>
        </p:txBody>
      </p:sp>
      <p:sp>
        <p:nvSpPr>
          <p:cNvPr id="8" name="Oval 7"/>
          <p:cNvSpPr/>
          <p:nvPr/>
        </p:nvSpPr>
        <p:spPr>
          <a:xfrm>
            <a:off x="478866" y="3903985"/>
            <a:ext cx="156152" cy="187391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79057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3760" y="3820699"/>
            <a:ext cx="1985452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 err="1">
                <a:latin typeface="Courier New"/>
                <a:cs typeface="Courier New"/>
              </a:rPr>
              <a:t>loginScreen</a:t>
            </a:r>
            <a:r>
              <a:rPr lang="en-US" dirty="0">
                <a:latin typeface="Courier New"/>
                <a:cs typeface="Courier New"/>
              </a:rPr>
              <a:t>()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56474" y="4393284"/>
            <a:ext cx="10823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The Stack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45873" y="5360601"/>
            <a:ext cx="21102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The Current Method</a:t>
            </a:r>
          </a:p>
        </p:txBody>
      </p:sp>
      <p:sp>
        <p:nvSpPr>
          <p:cNvPr id="5" name="Rectangle 4"/>
          <p:cNvSpPr/>
          <p:nvPr/>
        </p:nvSpPr>
        <p:spPr>
          <a:xfrm>
            <a:off x="3270251" y="870299"/>
            <a:ext cx="5572814" cy="427331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600" dirty="0">
                <a:latin typeface="Courier New"/>
                <a:cs typeface="Courier New"/>
              </a:rPr>
              <a:t> public void login(String </a:t>
            </a:r>
            <a:r>
              <a:rPr lang="en-US" sz="1600" dirty="0" err="1">
                <a:latin typeface="Courier New"/>
                <a:cs typeface="Courier New"/>
              </a:rPr>
              <a:t>custname</a:t>
            </a:r>
            <a:r>
              <a:rPr lang="en-US" sz="1600" dirty="0">
                <a:latin typeface="Courier New"/>
                <a:cs typeface="Courier New"/>
              </a:rPr>
              <a:t>, </a:t>
            </a:r>
          </a:p>
          <a:p>
            <a:r>
              <a:rPr lang="en-US" sz="1600" dirty="0">
                <a:latin typeface="Courier New"/>
                <a:cs typeface="Courier New"/>
              </a:rPr>
              <a:t>                   String </a:t>
            </a:r>
            <a:r>
              <a:rPr lang="en-US" sz="1600" dirty="0" err="1">
                <a:latin typeface="Courier New"/>
                <a:cs typeface="Courier New"/>
              </a:rPr>
              <a:t>withPwd</a:t>
            </a:r>
            <a:r>
              <a:rPr lang="en-US" sz="1600" dirty="0">
                <a:latin typeface="Courier New"/>
                <a:cs typeface="Courier New"/>
              </a:rPr>
              <a:t>) {</a:t>
            </a:r>
          </a:p>
          <a:p>
            <a:r>
              <a:rPr lang="en-US" sz="1600" dirty="0">
                <a:latin typeface="Courier New"/>
                <a:cs typeface="Courier New"/>
              </a:rPr>
              <a:t>    Customer </a:t>
            </a:r>
            <a:r>
              <a:rPr lang="en-US" sz="1600" dirty="0" err="1">
                <a:latin typeface="Courier New"/>
                <a:cs typeface="Courier New"/>
              </a:rPr>
              <a:t>cust</a:t>
            </a:r>
            <a:r>
              <a:rPr lang="en-US" sz="1600" dirty="0">
                <a:latin typeface="Courier New"/>
                <a:cs typeface="Courier New"/>
              </a:rPr>
              <a:t> = </a:t>
            </a:r>
          </a:p>
          <a:p>
            <a:r>
              <a:rPr lang="en-US" sz="1600" dirty="0">
                <a:latin typeface="Courier New"/>
                <a:cs typeface="Courier New"/>
              </a:rPr>
              <a:t>        </a:t>
            </a:r>
            <a:r>
              <a:rPr lang="en-US" sz="1600" dirty="0" err="1">
                <a:latin typeface="Courier New"/>
                <a:cs typeface="Courier New"/>
              </a:rPr>
              <a:t>customers.findCustomer</a:t>
            </a:r>
            <a:r>
              <a:rPr lang="en-US" sz="1600" dirty="0">
                <a:latin typeface="Courier New"/>
                <a:cs typeface="Courier New"/>
              </a:rPr>
              <a:t>(</a:t>
            </a:r>
            <a:r>
              <a:rPr lang="en-US" sz="1600" dirty="0" err="1">
                <a:latin typeface="Courier New"/>
                <a:cs typeface="Courier New"/>
              </a:rPr>
              <a:t>custname</a:t>
            </a:r>
            <a:r>
              <a:rPr lang="en-US" sz="1600" dirty="0">
                <a:latin typeface="Courier New"/>
                <a:cs typeface="Courier New"/>
              </a:rPr>
              <a:t>);</a:t>
            </a:r>
          </a:p>
          <a:p>
            <a:r>
              <a:rPr lang="en-US" sz="1600" dirty="0">
                <a:latin typeface="Courier New"/>
                <a:cs typeface="Courier New"/>
              </a:rPr>
              <a:t>    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if (</a:t>
            </a:r>
            <a:r>
              <a:rPr lang="en-US" sz="1600">
                <a:latin typeface="Courier New" panose="02070309020205020404" pitchFamily="49" charset="0"/>
                <a:cs typeface="Courier New" panose="02070309020205020404" pitchFamily="49" charset="0"/>
              </a:rPr>
              <a:t>!cust.checkPwd(withPwd)) {</a:t>
            </a:r>
          </a:p>
          <a:p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     ...</a:t>
            </a:r>
          </a:p>
          <a:p>
            <a:r>
              <a:rPr lang="en-US" sz="1600" dirty="0">
                <a:latin typeface="Courier New"/>
                <a:cs typeface="Courier New"/>
              </a:rPr>
              <a:t>  } </a:t>
            </a:r>
          </a:p>
        </p:txBody>
      </p:sp>
      <p:sp>
        <p:nvSpPr>
          <p:cNvPr id="6" name="Right Arrow 5"/>
          <p:cNvSpPr/>
          <p:nvPr/>
        </p:nvSpPr>
        <p:spPr>
          <a:xfrm>
            <a:off x="3016250" y="2661355"/>
            <a:ext cx="635000" cy="349250"/>
          </a:xfrm>
          <a:prstGeom prst="rightArrow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167944" y="5621739"/>
            <a:ext cx="4589486" cy="1185944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dirty="0">
                <a:solidFill>
                  <a:schemeClr val="accent2"/>
                </a:solidFill>
              </a:rPr>
              <a:t>We record on the stack that we are now in a call to login, and the login code is the current method. The code arrow is at the top of login.</a:t>
            </a:r>
          </a:p>
          <a:p>
            <a:r>
              <a:rPr lang="en-US" dirty="0">
                <a:solidFill>
                  <a:schemeClr val="accent2"/>
                </a:solidFill>
              </a:rPr>
              <a:t>We are about to call </a:t>
            </a:r>
            <a:r>
              <a:rPr lang="en-US" dirty="0" err="1">
                <a:solidFill>
                  <a:schemeClr val="accent2"/>
                </a:solidFill>
              </a:rPr>
              <a:t>findCustomer</a:t>
            </a:r>
            <a:r>
              <a:rPr lang="en-US" dirty="0">
                <a:solidFill>
                  <a:schemeClr val="accent2"/>
                </a:solidFill>
              </a:rPr>
              <a:t>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3760" y="3451367"/>
            <a:ext cx="1985452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>
                <a:latin typeface="Courier New"/>
                <a:cs typeface="Courier New"/>
              </a:rPr>
              <a:t>login()</a:t>
            </a:r>
          </a:p>
        </p:txBody>
      </p:sp>
      <p:sp>
        <p:nvSpPr>
          <p:cNvPr id="9" name="Oval 8"/>
          <p:cNvSpPr/>
          <p:nvPr/>
        </p:nvSpPr>
        <p:spPr>
          <a:xfrm>
            <a:off x="478866" y="3903985"/>
            <a:ext cx="156152" cy="187391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ounded Rectangular Callout 9"/>
          <p:cNvSpPr/>
          <p:nvPr/>
        </p:nvSpPr>
        <p:spPr>
          <a:xfrm>
            <a:off x="5045873" y="3820699"/>
            <a:ext cx="4018961" cy="1003614"/>
          </a:xfrm>
          <a:prstGeom prst="wedgeRoundRectCallout">
            <a:avLst>
              <a:gd name="adj1" fmla="val -51385"/>
              <a:gd name="adj2" fmla="val -88065"/>
              <a:gd name="adj3" fmla="val 16667"/>
            </a:avLst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Note this call to </a:t>
            </a:r>
            <a:r>
              <a:rPr lang="en-US" dirty="0" err="1"/>
              <a:t>checkPwd</a:t>
            </a:r>
            <a:r>
              <a:rPr lang="en-US" dirty="0"/>
              <a:t> after the arrow. If </a:t>
            </a:r>
            <a:r>
              <a:rPr lang="en-US" dirty="0" err="1"/>
              <a:t>findCustomer</a:t>
            </a:r>
            <a:r>
              <a:rPr lang="en-US" dirty="0"/>
              <a:t> throws an exception, this entire if will be skipped </a:t>
            </a:r>
          </a:p>
        </p:txBody>
      </p:sp>
    </p:spTree>
    <p:extLst>
      <p:ext uri="{BB962C8B-B14F-4D97-AF65-F5344CB8AC3E}">
        <p14:creationId xmlns:p14="http://schemas.microsoft.com/office/powerpoint/2010/main" val="8762488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3760" y="3820699"/>
            <a:ext cx="1985452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 err="1">
                <a:latin typeface="Courier New"/>
                <a:cs typeface="Courier New"/>
              </a:rPr>
              <a:t>loginScreen</a:t>
            </a:r>
            <a:r>
              <a:rPr lang="en-US" dirty="0">
                <a:latin typeface="Courier New"/>
                <a:cs typeface="Courier New"/>
              </a:rPr>
              <a:t>()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56474" y="4393284"/>
            <a:ext cx="10823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The Stack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45873" y="5360601"/>
            <a:ext cx="21102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The Current Method</a:t>
            </a:r>
          </a:p>
        </p:txBody>
      </p:sp>
      <p:sp>
        <p:nvSpPr>
          <p:cNvPr id="5" name="Rectangle 4"/>
          <p:cNvSpPr/>
          <p:nvPr/>
        </p:nvSpPr>
        <p:spPr>
          <a:xfrm>
            <a:off x="3270251" y="870299"/>
            <a:ext cx="5572814" cy="427331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600" dirty="0">
                <a:latin typeface="Courier New"/>
                <a:cs typeface="Courier New"/>
              </a:rPr>
              <a:t>  public Customer </a:t>
            </a:r>
            <a:r>
              <a:rPr lang="en-US" sz="1600" dirty="0" err="1">
                <a:latin typeface="Courier New"/>
                <a:cs typeface="Courier New"/>
              </a:rPr>
              <a:t>findCustomer</a:t>
            </a:r>
            <a:r>
              <a:rPr lang="en-US" sz="1600" dirty="0">
                <a:latin typeface="Courier New"/>
                <a:cs typeface="Courier New"/>
              </a:rPr>
              <a:t>(String name) {</a:t>
            </a:r>
          </a:p>
          <a:p>
            <a:r>
              <a:rPr lang="en-US" sz="1600" dirty="0">
                <a:latin typeface="Courier New"/>
                <a:cs typeface="Courier New"/>
              </a:rPr>
              <a:t>    for (Customer </a:t>
            </a:r>
            <a:r>
              <a:rPr lang="en-US" sz="1600" dirty="0" err="1">
                <a:latin typeface="Courier New"/>
                <a:cs typeface="Courier New"/>
              </a:rPr>
              <a:t>cust:customers</a:t>
            </a:r>
            <a:r>
              <a:rPr lang="en-US" sz="1600" dirty="0">
                <a:latin typeface="Courier New"/>
                <a:cs typeface="Courier New"/>
              </a:rPr>
              <a:t>) {    </a:t>
            </a:r>
          </a:p>
          <a:p>
            <a:r>
              <a:rPr lang="en-US" sz="1600" dirty="0">
                <a:latin typeface="Courier New"/>
                <a:cs typeface="Courier New"/>
              </a:rPr>
              <a:t>      if (</a:t>
            </a:r>
            <a:r>
              <a:rPr lang="en-US" sz="1600" dirty="0" err="1">
                <a:latin typeface="Courier New"/>
                <a:cs typeface="Courier New"/>
              </a:rPr>
              <a:t>cust.nameMatches</a:t>
            </a:r>
            <a:r>
              <a:rPr lang="en-US" sz="1600" dirty="0">
                <a:latin typeface="Courier New"/>
                <a:cs typeface="Courier New"/>
              </a:rPr>
              <a:t>(name))</a:t>
            </a:r>
          </a:p>
          <a:p>
            <a:r>
              <a:rPr lang="en-US" sz="1600" dirty="0">
                <a:latin typeface="Courier New"/>
                <a:cs typeface="Courier New"/>
              </a:rPr>
              <a:t>        return </a:t>
            </a:r>
            <a:r>
              <a:rPr lang="en-US" sz="1600" dirty="0" err="1">
                <a:latin typeface="Courier New"/>
                <a:cs typeface="Courier New"/>
              </a:rPr>
              <a:t>cust</a:t>
            </a:r>
            <a:r>
              <a:rPr lang="en-US" sz="1600" dirty="0">
                <a:latin typeface="Courier New"/>
                <a:cs typeface="Courier New"/>
              </a:rPr>
              <a:t>;</a:t>
            </a:r>
          </a:p>
          <a:p>
            <a:r>
              <a:rPr lang="en-US" sz="1600" dirty="0">
                <a:latin typeface="Courier New"/>
                <a:cs typeface="Courier New"/>
              </a:rPr>
              <a:t>    }</a:t>
            </a:r>
          </a:p>
          <a:p>
            <a:r>
              <a:rPr lang="en-US" sz="1600" dirty="0">
                <a:latin typeface="Courier New"/>
                <a:cs typeface="Courier New"/>
              </a:rPr>
              <a:t>    throw new </a:t>
            </a:r>
            <a:r>
              <a:rPr lang="en-US" sz="1600" dirty="0" err="1">
                <a:latin typeface="Courier New"/>
                <a:cs typeface="Courier New"/>
              </a:rPr>
              <a:t>CustNotFoundException</a:t>
            </a:r>
            <a:r>
              <a:rPr lang="en-US" sz="1600" dirty="0">
                <a:latin typeface="Courier New"/>
                <a:cs typeface="Courier New"/>
              </a:rPr>
              <a:t>(name);</a:t>
            </a:r>
          </a:p>
          <a:p>
            <a:r>
              <a:rPr lang="en-US" sz="1600" dirty="0">
                <a:latin typeface="Courier New"/>
                <a:cs typeface="Courier New"/>
              </a:rPr>
              <a:t>  }</a:t>
            </a:r>
          </a:p>
        </p:txBody>
      </p:sp>
      <p:sp>
        <p:nvSpPr>
          <p:cNvPr id="6" name="Right Arrow 5"/>
          <p:cNvSpPr/>
          <p:nvPr/>
        </p:nvSpPr>
        <p:spPr>
          <a:xfrm>
            <a:off x="3016250" y="2381812"/>
            <a:ext cx="635000" cy="349250"/>
          </a:xfrm>
          <a:prstGeom prst="rightArrow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167944" y="5729933"/>
            <a:ext cx="4589486" cy="1077749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dirty="0">
                <a:solidFill>
                  <a:schemeClr val="accent2"/>
                </a:solidFill>
              </a:rPr>
              <a:t>We record on the stack that we are now in a call to </a:t>
            </a:r>
            <a:r>
              <a:rPr lang="en-US" dirty="0" err="1">
                <a:solidFill>
                  <a:schemeClr val="accent2"/>
                </a:solidFill>
              </a:rPr>
              <a:t>findCustomer</a:t>
            </a:r>
            <a:r>
              <a:rPr lang="en-US" dirty="0">
                <a:solidFill>
                  <a:schemeClr val="accent2"/>
                </a:solidFill>
              </a:rPr>
              <a:t>, which becomes the current method.  The arrow is at the start of the for loop to check the customers.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3760" y="3451367"/>
            <a:ext cx="1985452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>
                <a:latin typeface="Courier New"/>
                <a:cs typeface="Courier New"/>
              </a:rPr>
              <a:t>login(“K”,12)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33760" y="3082035"/>
            <a:ext cx="2282490" cy="33855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dirty="0" err="1">
                <a:latin typeface="Courier New"/>
                <a:cs typeface="Courier New"/>
              </a:rPr>
              <a:t>findCustomer</a:t>
            </a:r>
            <a:r>
              <a:rPr lang="en-US" sz="1600" dirty="0">
                <a:latin typeface="Courier New"/>
                <a:cs typeface="Courier New"/>
              </a:rPr>
              <a:t>(“K”)</a:t>
            </a:r>
          </a:p>
        </p:txBody>
      </p:sp>
      <p:sp>
        <p:nvSpPr>
          <p:cNvPr id="10" name="Oval 9"/>
          <p:cNvSpPr/>
          <p:nvPr/>
        </p:nvSpPr>
        <p:spPr>
          <a:xfrm>
            <a:off x="478866" y="3903985"/>
            <a:ext cx="156152" cy="187391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55925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3760" y="3820699"/>
            <a:ext cx="1985452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 err="1">
                <a:latin typeface="Courier New"/>
                <a:cs typeface="Courier New"/>
              </a:rPr>
              <a:t>loginScreen</a:t>
            </a:r>
            <a:r>
              <a:rPr lang="en-US" dirty="0">
                <a:latin typeface="Courier New"/>
                <a:cs typeface="Courier New"/>
              </a:rPr>
              <a:t>()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56474" y="4393284"/>
            <a:ext cx="10823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The Stack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45873" y="5360601"/>
            <a:ext cx="21102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The Current Method</a:t>
            </a:r>
          </a:p>
        </p:txBody>
      </p:sp>
      <p:sp>
        <p:nvSpPr>
          <p:cNvPr id="5" name="Rectangle 4"/>
          <p:cNvSpPr/>
          <p:nvPr/>
        </p:nvSpPr>
        <p:spPr>
          <a:xfrm>
            <a:off x="3270251" y="870299"/>
            <a:ext cx="5572814" cy="427331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600" dirty="0">
                <a:latin typeface="Courier New"/>
                <a:cs typeface="Courier New"/>
              </a:rPr>
              <a:t>  public Customer </a:t>
            </a:r>
            <a:r>
              <a:rPr lang="en-US" sz="1600" dirty="0" err="1">
                <a:latin typeface="Courier New"/>
                <a:cs typeface="Courier New"/>
              </a:rPr>
              <a:t>findCustomer</a:t>
            </a:r>
            <a:r>
              <a:rPr lang="en-US" sz="1600" dirty="0">
                <a:latin typeface="Courier New"/>
                <a:cs typeface="Courier New"/>
              </a:rPr>
              <a:t>(String name) {</a:t>
            </a:r>
          </a:p>
          <a:p>
            <a:r>
              <a:rPr lang="en-US" sz="1600" dirty="0">
                <a:latin typeface="Courier New"/>
                <a:cs typeface="Courier New"/>
              </a:rPr>
              <a:t>    for (Customer </a:t>
            </a:r>
            <a:r>
              <a:rPr lang="en-US" sz="1600" dirty="0" err="1">
                <a:latin typeface="Courier New"/>
                <a:cs typeface="Courier New"/>
              </a:rPr>
              <a:t>cust:customers</a:t>
            </a:r>
            <a:r>
              <a:rPr lang="en-US" sz="1600" dirty="0">
                <a:latin typeface="Courier New"/>
                <a:cs typeface="Courier New"/>
              </a:rPr>
              <a:t>) {    </a:t>
            </a:r>
          </a:p>
          <a:p>
            <a:r>
              <a:rPr lang="en-US" sz="1600" dirty="0">
                <a:latin typeface="Courier New"/>
                <a:cs typeface="Courier New"/>
              </a:rPr>
              <a:t>      if (</a:t>
            </a:r>
            <a:r>
              <a:rPr lang="en-US" sz="1600" dirty="0" err="1">
                <a:latin typeface="Courier New"/>
                <a:cs typeface="Courier New"/>
              </a:rPr>
              <a:t>cust.nameMatches</a:t>
            </a:r>
            <a:r>
              <a:rPr lang="en-US" sz="1600" dirty="0">
                <a:latin typeface="Courier New"/>
                <a:cs typeface="Courier New"/>
              </a:rPr>
              <a:t>(name))</a:t>
            </a:r>
          </a:p>
          <a:p>
            <a:r>
              <a:rPr lang="en-US" sz="1600" dirty="0">
                <a:latin typeface="Courier New"/>
                <a:cs typeface="Courier New"/>
              </a:rPr>
              <a:t>        return </a:t>
            </a:r>
            <a:r>
              <a:rPr lang="en-US" sz="1600" dirty="0" err="1">
                <a:latin typeface="Courier New"/>
                <a:cs typeface="Courier New"/>
              </a:rPr>
              <a:t>cust</a:t>
            </a:r>
            <a:r>
              <a:rPr lang="en-US" sz="1600" dirty="0">
                <a:latin typeface="Courier New"/>
                <a:cs typeface="Courier New"/>
              </a:rPr>
              <a:t>;</a:t>
            </a:r>
          </a:p>
          <a:p>
            <a:r>
              <a:rPr lang="en-US" sz="1600" dirty="0">
                <a:latin typeface="Courier New"/>
                <a:cs typeface="Courier New"/>
              </a:rPr>
              <a:t>    }</a:t>
            </a:r>
          </a:p>
          <a:p>
            <a:r>
              <a:rPr lang="en-US" sz="1600" dirty="0">
                <a:latin typeface="Courier New"/>
                <a:cs typeface="Courier New"/>
              </a:rPr>
              <a:t>    throw new </a:t>
            </a:r>
            <a:r>
              <a:rPr lang="en-US" sz="1600" dirty="0" err="1">
                <a:latin typeface="Courier New"/>
                <a:cs typeface="Courier New"/>
              </a:rPr>
              <a:t>CustNotFoundException</a:t>
            </a:r>
            <a:r>
              <a:rPr lang="en-US" sz="1600" dirty="0">
                <a:latin typeface="Courier New"/>
                <a:cs typeface="Courier New"/>
              </a:rPr>
              <a:t>(name);</a:t>
            </a:r>
          </a:p>
          <a:p>
            <a:r>
              <a:rPr lang="en-US" sz="1600" dirty="0">
                <a:latin typeface="Courier New"/>
                <a:cs typeface="Courier New"/>
              </a:rPr>
              <a:t>  }</a:t>
            </a:r>
          </a:p>
        </p:txBody>
      </p:sp>
      <p:sp>
        <p:nvSpPr>
          <p:cNvPr id="6" name="Right Arrow 5"/>
          <p:cNvSpPr/>
          <p:nvPr/>
        </p:nvSpPr>
        <p:spPr>
          <a:xfrm>
            <a:off x="3016250" y="3360446"/>
            <a:ext cx="635000" cy="349250"/>
          </a:xfrm>
          <a:prstGeom prst="rightArrow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167944" y="5729933"/>
            <a:ext cx="4589486" cy="1077749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dirty="0">
                <a:solidFill>
                  <a:schemeClr val="accent2"/>
                </a:solidFill>
              </a:rPr>
              <a:t>Fast forward – we didn’t find the customer, and the arrow is at the point of the exception. Java “throws” the exception.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3760" y="3451367"/>
            <a:ext cx="1985452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>
                <a:latin typeface="Courier New"/>
                <a:cs typeface="Courier New"/>
              </a:rPr>
              <a:t>login(“K”,12)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33760" y="3085036"/>
            <a:ext cx="2282490" cy="33855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dirty="0" err="1">
                <a:latin typeface="Courier New"/>
                <a:cs typeface="Courier New"/>
              </a:rPr>
              <a:t>findCustomer</a:t>
            </a:r>
            <a:r>
              <a:rPr lang="en-US" sz="1600" dirty="0">
                <a:latin typeface="Courier New"/>
                <a:cs typeface="Courier New"/>
              </a:rPr>
              <a:t>(“K”)</a:t>
            </a:r>
          </a:p>
        </p:txBody>
      </p:sp>
      <p:sp>
        <p:nvSpPr>
          <p:cNvPr id="10" name="Oval 9"/>
          <p:cNvSpPr/>
          <p:nvPr/>
        </p:nvSpPr>
        <p:spPr>
          <a:xfrm>
            <a:off x="478866" y="3903985"/>
            <a:ext cx="156152" cy="187391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84784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3760" y="3820699"/>
            <a:ext cx="1985452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 err="1">
                <a:latin typeface="Courier New"/>
                <a:cs typeface="Courier New"/>
              </a:rPr>
              <a:t>loginScreen</a:t>
            </a:r>
            <a:r>
              <a:rPr lang="en-US" dirty="0">
                <a:latin typeface="Courier New"/>
                <a:cs typeface="Courier New"/>
              </a:rPr>
              <a:t>()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56474" y="4393284"/>
            <a:ext cx="10823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The Stack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45873" y="5360601"/>
            <a:ext cx="21102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The Current Method</a:t>
            </a:r>
          </a:p>
        </p:txBody>
      </p:sp>
      <p:sp>
        <p:nvSpPr>
          <p:cNvPr id="7" name="Rectangle 6"/>
          <p:cNvSpPr/>
          <p:nvPr/>
        </p:nvSpPr>
        <p:spPr>
          <a:xfrm>
            <a:off x="167944" y="5360601"/>
            <a:ext cx="4589486" cy="1447081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dirty="0">
                <a:solidFill>
                  <a:schemeClr val="accent2"/>
                </a:solidFill>
              </a:rPr>
              <a:t>Java now searches back through the stack for the try marker, ignoring the other method calls that were waiting to finish (this is where the pending call to </a:t>
            </a:r>
            <a:r>
              <a:rPr lang="en-US" dirty="0" err="1">
                <a:solidFill>
                  <a:schemeClr val="accent2"/>
                </a:solidFill>
              </a:rPr>
              <a:t>tryLogin</a:t>
            </a:r>
            <a:r>
              <a:rPr lang="en-US" dirty="0">
                <a:solidFill>
                  <a:schemeClr val="accent2"/>
                </a:solidFill>
              </a:rPr>
              <a:t> gets skipped).  The arrow moves to the start of the catch block.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3760" y="3451367"/>
            <a:ext cx="1985452" cy="369332"/>
          </a:xfrm>
          <a:prstGeom prst="rect">
            <a:avLst/>
          </a:prstGeom>
          <a:solidFill>
            <a:srgbClr val="BFBFBF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>
                <a:latin typeface="Courier New"/>
                <a:cs typeface="Courier New"/>
              </a:rPr>
              <a:t>login(“K”,12)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33760" y="3085036"/>
            <a:ext cx="2282490" cy="338554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dirty="0" err="1">
                <a:latin typeface="Courier New"/>
                <a:cs typeface="Courier New"/>
              </a:rPr>
              <a:t>findCustomer</a:t>
            </a:r>
            <a:r>
              <a:rPr lang="en-US" sz="1600" dirty="0">
                <a:latin typeface="Courier New"/>
                <a:cs typeface="Courier New"/>
              </a:rPr>
              <a:t>(“K”)</a:t>
            </a:r>
          </a:p>
        </p:txBody>
      </p:sp>
      <p:sp>
        <p:nvSpPr>
          <p:cNvPr id="10" name="Oval 9"/>
          <p:cNvSpPr/>
          <p:nvPr/>
        </p:nvSpPr>
        <p:spPr>
          <a:xfrm>
            <a:off x="478866" y="3903985"/>
            <a:ext cx="156152" cy="187391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3270251" y="870299"/>
            <a:ext cx="5572814" cy="427331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600" dirty="0">
                <a:latin typeface="Courier New"/>
                <a:cs typeface="Courier New"/>
              </a:rPr>
              <a:t>public void </a:t>
            </a:r>
            <a:r>
              <a:rPr lang="en-US" sz="1600" dirty="0" err="1">
                <a:latin typeface="Courier New"/>
                <a:cs typeface="Courier New"/>
              </a:rPr>
              <a:t>loginScreen</a:t>
            </a:r>
            <a:r>
              <a:rPr lang="en-US" sz="1600" dirty="0">
                <a:latin typeface="Courier New"/>
                <a:cs typeface="Courier New"/>
              </a:rPr>
              <a:t>() {</a:t>
            </a:r>
          </a:p>
          <a:p>
            <a:r>
              <a:rPr lang="en-US" sz="1600" dirty="0">
                <a:latin typeface="Courier New"/>
                <a:cs typeface="Courier New"/>
              </a:rPr>
              <a:t>    // prompt for name and password</a:t>
            </a:r>
          </a:p>
          <a:p>
            <a:r>
              <a:rPr lang="en-US" sz="1600" dirty="0">
                <a:latin typeface="Courier New"/>
                <a:cs typeface="Courier New"/>
              </a:rPr>
              <a:t>    </a:t>
            </a:r>
            <a:r>
              <a:rPr lang="en-US" sz="1600" dirty="0" err="1">
                <a:latin typeface="Courier New"/>
                <a:cs typeface="Courier New"/>
              </a:rPr>
              <a:t>System.out.println</a:t>
            </a:r>
            <a:r>
              <a:rPr lang="en-US" sz="1600" dirty="0">
                <a:latin typeface="Courier New"/>
                <a:cs typeface="Courier New"/>
              </a:rPr>
              <a:t>("Welcome </a:t>
            </a:r>
            <a:r>
              <a:rPr lang="is-IS" sz="1600" dirty="0">
                <a:latin typeface="Courier New"/>
                <a:cs typeface="Courier New"/>
              </a:rPr>
              <a:t>…</a:t>
            </a:r>
            <a:r>
              <a:rPr lang="en-US" sz="1600" dirty="0">
                <a:latin typeface="Courier New"/>
                <a:cs typeface="Courier New"/>
              </a:rPr>
              <a:t>”</a:t>
            </a:r>
            <a:r>
              <a:rPr lang="is-IS" sz="1600" dirty="0">
                <a:latin typeface="Courier New"/>
                <a:cs typeface="Courier New"/>
              </a:rPr>
              <a:t>);</a:t>
            </a:r>
            <a:r>
              <a:rPr lang="en-US" sz="1600" dirty="0">
                <a:latin typeface="Courier New"/>
                <a:cs typeface="Courier New"/>
              </a:rPr>
              <a:t> </a:t>
            </a:r>
          </a:p>
          <a:p>
            <a:r>
              <a:rPr lang="en-US" sz="1600" dirty="0">
                <a:latin typeface="Courier New"/>
                <a:cs typeface="Courier New"/>
              </a:rPr>
              <a:t>    </a:t>
            </a:r>
            <a:r>
              <a:rPr lang="en-US" sz="1600" dirty="0" err="1">
                <a:latin typeface="Courier New"/>
                <a:cs typeface="Courier New"/>
              </a:rPr>
              <a:t>System.out.print</a:t>
            </a:r>
            <a:r>
              <a:rPr lang="en-US" sz="1600" dirty="0">
                <a:latin typeface="Courier New"/>
                <a:cs typeface="Courier New"/>
              </a:rPr>
              <a:t>("Enter username: ");</a:t>
            </a:r>
          </a:p>
          <a:p>
            <a:r>
              <a:rPr lang="en-US" sz="1600" dirty="0">
                <a:latin typeface="Courier New"/>
                <a:cs typeface="Courier New"/>
              </a:rPr>
              <a:t>    String username = </a:t>
            </a:r>
            <a:r>
              <a:rPr lang="en-US" sz="1600" dirty="0" err="1">
                <a:latin typeface="Courier New"/>
                <a:cs typeface="Courier New"/>
              </a:rPr>
              <a:t>keyboard.next</a:t>
            </a:r>
            <a:r>
              <a:rPr lang="en-US" sz="1600" dirty="0">
                <a:latin typeface="Courier New"/>
                <a:cs typeface="Courier New"/>
              </a:rPr>
              <a:t>();</a:t>
            </a:r>
          </a:p>
          <a:p>
            <a:r>
              <a:rPr lang="en-US" sz="1600" dirty="0">
                <a:latin typeface="Courier New"/>
                <a:cs typeface="Courier New"/>
              </a:rPr>
              <a:t>    </a:t>
            </a:r>
            <a:r>
              <a:rPr lang="en-US" sz="1600" dirty="0" err="1">
                <a:latin typeface="Courier New"/>
                <a:cs typeface="Courier New"/>
              </a:rPr>
              <a:t>System.out.print</a:t>
            </a:r>
            <a:r>
              <a:rPr lang="en-US" sz="1600" dirty="0">
                <a:latin typeface="Courier New"/>
                <a:cs typeface="Courier New"/>
              </a:rPr>
              <a:t>("Enter password: ");</a:t>
            </a:r>
          </a:p>
          <a:p>
            <a:r>
              <a:rPr lang="en-US" sz="1600" dirty="0">
                <a:latin typeface="Courier New"/>
                <a:cs typeface="Courier New"/>
              </a:rPr>
              <a:t>    String password = </a:t>
            </a:r>
            <a:r>
              <a:rPr lang="en-US" sz="1600" dirty="0" err="1">
                <a:latin typeface="Courier New"/>
                <a:cs typeface="Courier New"/>
              </a:rPr>
              <a:t>keyboard.next</a:t>
            </a:r>
            <a:r>
              <a:rPr lang="en-US" sz="1600" dirty="0">
                <a:latin typeface="Courier New"/>
                <a:cs typeface="Courier New"/>
              </a:rPr>
              <a:t>();</a:t>
            </a:r>
          </a:p>
          <a:p>
            <a:r>
              <a:rPr lang="en-US" sz="1600" dirty="0">
                <a:latin typeface="Courier New"/>
                <a:cs typeface="Courier New"/>
              </a:rPr>
              <a:t>    try {</a:t>
            </a:r>
          </a:p>
          <a:p>
            <a:r>
              <a:rPr lang="en-US" sz="1600" dirty="0">
                <a:latin typeface="Courier New"/>
                <a:cs typeface="Courier New"/>
              </a:rPr>
              <a:t>      </a:t>
            </a:r>
            <a:r>
              <a:rPr lang="en-US" sz="1600" dirty="0" err="1">
                <a:latin typeface="Courier New"/>
                <a:cs typeface="Courier New"/>
              </a:rPr>
              <a:t>controller.login</a:t>
            </a:r>
            <a:r>
              <a:rPr lang="en-US" sz="1600" dirty="0">
                <a:latin typeface="Courier New"/>
                <a:cs typeface="Courier New"/>
              </a:rPr>
              <a:t>(</a:t>
            </a:r>
            <a:r>
              <a:rPr lang="en-US" sz="1600" dirty="0" err="1">
                <a:latin typeface="Courier New"/>
                <a:cs typeface="Courier New"/>
              </a:rPr>
              <a:t>username,password</a:t>
            </a:r>
            <a:r>
              <a:rPr lang="en-US" sz="1600" dirty="0">
                <a:latin typeface="Courier New"/>
                <a:cs typeface="Courier New"/>
              </a:rPr>
              <a:t>);</a:t>
            </a:r>
          </a:p>
          <a:p>
            <a:r>
              <a:rPr lang="en-US" sz="1600" dirty="0">
                <a:latin typeface="Courier New"/>
                <a:cs typeface="Courier New"/>
              </a:rPr>
              <a:t>      </a:t>
            </a:r>
            <a:r>
              <a:rPr lang="en-US" sz="1600" dirty="0" err="1">
                <a:latin typeface="Courier New"/>
                <a:cs typeface="Courier New"/>
              </a:rPr>
              <a:t>System.out.println</a:t>
            </a:r>
            <a:r>
              <a:rPr lang="en-US" sz="1600" dirty="0">
                <a:latin typeface="Courier New"/>
                <a:cs typeface="Courier New"/>
              </a:rPr>
              <a:t>("Login success");</a:t>
            </a:r>
          </a:p>
          <a:p>
            <a:r>
              <a:rPr lang="en-US" sz="1600" dirty="0">
                <a:latin typeface="Courier New"/>
                <a:cs typeface="Courier New"/>
              </a:rPr>
              <a:t>    } catch (</a:t>
            </a:r>
            <a:r>
              <a:rPr lang="en-US" sz="1600" dirty="0" err="1">
                <a:latin typeface="Courier New"/>
                <a:cs typeface="Courier New"/>
              </a:rPr>
              <a:t>CustNotFoundException</a:t>
            </a:r>
            <a:r>
              <a:rPr lang="en-US" sz="1600" dirty="0">
                <a:latin typeface="Courier New"/>
                <a:cs typeface="Courier New"/>
              </a:rPr>
              <a:t> e) {</a:t>
            </a:r>
          </a:p>
          <a:p>
            <a:r>
              <a:rPr lang="en-US" sz="1600" dirty="0">
                <a:latin typeface="Courier New"/>
                <a:cs typeface="Courier New"/>
              </a:rPr>
              <a:t>      </a:t>
            </a:r>
            <a:r>
              <a:rPr lang="en-US" sz="1600" dirty="0" err="1">
                <a:latin typeface="Courier New"/>
                <a:cs typeface="Courier New"/>
              </a:rPr>
              <a:t>System.out.println</a:t>
            </a:r>
            <a:r>
              <a:rPr lang="en-US" sz="1600" dirty="0">
                <a:latin typeface="Courier New"/>
                <a:cs typeface="Courier New"/>
              </a:rPr>
              <a:t>(”Try Again");</a:t>
            </a:r>
          </a:p>
          <a:p>
            <a:r>
              <a:rPr lang="en-US" sz="1600" dirty="0">
                <a:latin typeface="Courier New"/>
                <a:cs typeface="Courier New"/>
              </a:rPr>
              <a:t>      </a:t>
            </a:r>
            <a:r>
              <a:rPr lang="en-US" sz="1600" dirty="0" err="1">
                <a:latin typeface="Courier New"/>
                <a:cs typeface="Courier New"/>
              </a:rPr>
              <a:t>this.loginScreen</a:t>
            </a:r>
            <a:r>
              <a:rPr lang="en-US" sz="1600" dirty="0">
                <a:latin typeface="Courier New"/>
                <a:cs typeface="Courier New"/>
              </a:rPr>
              <a:t>();</a:t>
            </a:r>
          </a:p>
          <a:p>
            <a:r>
              <a:rPr lang="en-US" sz="1600" dirty="0">
                <a:latin typeface="Courier New"/>
                <a:cs typeface="Courier New"/>
              </a:rPr>
              <a:t>    }</a:t>
            </a:r>
          </a:p>
          <a:p>
            <a:r>
              <a:rPr lang="en-US" sz="1600" dirty="0">
                <a:latin typeface="Courier New"/>
                <a:cs typeface="Courier New"/>
              </a:rPr>
              <a:t>}</a:t>
            </a:r>
          </a:p>
        </p:txBody>
      </p:sp>
      <p:sp>
        <p:nvSpPr>
          <p:cNvPr id="13" name="Right Arrow 12"/>
          <p:cNvSpPr/>
          <p:nvPr/>
        </p:nvSpPr>
        <p:spPr>
          <a:xfrm>
            <a:off x="3016250" y="3860174"/>
            <a:ext cx="635000" cy="349250"/>
          </a:xfrm>
          <a:prstGeom prst="rightArrow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34233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3760" y="3820699"/>
            <a:ext cx="1985452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 err="1">
                <a:latin typeface="Courier New"/>
                <a:cs typeface="Courier New"/>
              </a:rPr>
              <a:t>loginScreen</a:t>
            </a:r>
            <a:r>
              <a:rPr lang="en-US" dirty="0">
                <a:latin typeface="Courier New"/>
                <a:cs typeface="Courier New"/>
              </a:rPr>
              <a:t>()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56474" y="4393284"/>
            <a:ext cx="10823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The Stack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45873" y="5360601"/>
            <a:ext cx="21102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The Current Method</a:t>
            </a:r>
          </a:p>
        </p:txBody>
      </p:sp>
      <p:sp>
        <p:nvSpPr>
          <p:cNvPr id="7" name="Rectangle 6"/>
          <p:cNvSpPr/>
          <p:nvPr/>
        </p:nvSpPr>
        <p:spPr>
          <a:xfrm>
            <a:off x="167944" y="5569685"/>
            <a:ext cx="4589486" cy="1237997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dirty="0">
                <a:solidFill>
                  <a:schemeClr val="accent2"/>
                </a:solidFill>
              </a:rPr>
              <a:t>The skipped-over methods are removed from the stack, and Java continues running the code within the try block. The marker comes off because we have finished try part of the block</a:t>
            </a:r>
          </a:p>
        </p:txBody>
      </p:sp>
      <p:sp>
        <p:nvSpPr>
          <p:cNvPr id="12" name="Rectangle 11"/>
          <p:cNvSpPr/>
          <p:nvPr/>
        </p:nvSpPr>
        <p:spPr>
          <a:xfrm>
            <a:off x="3270251" y="870299"/>
            <a:ext cx="5572814" cy="427331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600" dirty="0">
                <a:latin typeface="Courier New"/>
                <a:cs typeface="Courier New"/>
              </a:rPr>
              <a:t>public void </a:t>
            </a:r>
            <a:r>
              <a:rPr lang="en-US" sz="1600" dirty="0" err="1">
                <a:latin typeface="Courier New"/>
                <a:cs typeface="Courier New"/>
              </a:rPr>
              <a:t>loginScreen</a:t>
            </a:r>
            <a:r>
              <a:rPr lang="en-US" sz="1600" dirty="0">
                <a:latin typeface="Courier New"/>
                <a:cs typeface="Courier New"/>
              </a:rPr>
              <a:t>() {</a:t>
            </a:r>
          </a:p>
          <a:p>
            <a:r>
              <a:rPr lang="en-US" sz="1600" dirty="0">
                <a:latin typeface="Courier New"/>
                <a:cs typeface="Courier New"/>
              </a:rPr>
              <a:t>    // prompt for name and password</a:t>
            </a:r>
          </a:p>
          <a:p>
            <a:r>
              <a:rPr lang="en-US" sz="1600" dirty="0">
                <a:latin typeface="Courier New"/>
                <a:cs typeface="Courier New"/>
              </a:rPr>
              <a:t>    </a:t>
            </a:r>
            <a:r>
              <a:rPr lang="en-US" sz="1600" dirty="0" err="1">
                <a:latin typeface="Courier New"/>
                <a:cs typeface="Courier New"/>
              </a:rPr>
              <a:t>System.out.println</a:t>
            </a:r>
            <a:r>
              <a:rPr lang="en-US" sz="1600" dirty="0">
                <a:latin typeface="Courier New"/>
                <a:cs typeface="Courier New"/>
              </a:rPr>
              <a:t>("Welcome </a:t>
            </a:r>
            <a:r>
              <a:rPr lang="is-IS" sz="1600" dirty="0">
                <a:latin typeface="Courier New"/>
                <a:cs typeface="Courier New"/>
              </a:rPr>
              <a:t>…</a:t>
            </a:r>
            <a:r>
              <a:rPr lang="en-US" sz="1600" dirty="0">
                <a:latin typeface="Courier New"/>
                <a:cs typeface="Courier New"/>
              </a:rPr>
              <a:t>”</a:t>
            </a:r>
            <a:r>
              <a:rPr lang="is-IS" sz="1600" dirty="0">
                <a:latin typeface="Courier New"/>
                <a:cs typeface="Courier New"/>
              </a:rPr>
              <a:t>);</a:t>
            </a:r>
            <a:r>
              <a:rPr lang="en-US" sz="1600" dirty="0">
                <a:latin typeface="Courier New"/>
                <a:cs typeface="Courier New"/>
              </a:rPr>
              <a:t> </a:t>
            </a:r>
          </a:p>
          <a:p>
            <a:r>
              <a:rPr lang="en-US" sz="1600" dirty="0">
                <a:latin typeface="Courier New"/>
                <a:cs typeface="Courier New"/>
              </a:rPr>
              <a:t>    </a:t>
            </a:r>
            <a:r>
              <a:rPr lang="en-US" sz="1600" dirty="0" err="1">
                <a:latin typeface="Courier New"/>
                <a:cs typeface="Courier New"/>
              </a:rPr>
              <a:t>System.out.print</a:t>
            </a:r>
            <a:r>
              <a:rPr lang="en-US" sz="1600" dirty="0">
                <a:latin typeface="Courier New"/>
                <a:cs typeface="Courier New"/>
              </a:rPr>
              <a:t>("Enter username: ");</a:t>
            </a:r>
          </a:p>
          <a:p>
            <a:r>
              <a:rPr lang="en-US" sz="1600" dirty="0">
                <a:latin typeface="Courier New"/>
                <a:cs typeface="Courier New"/>
              </a:rPr>
              <a:t>    String username = </a:t>
            </a:r>
            <a:r>
              <a:rPr lang="en-US" sz="1600" dirty="0" err="1">
                <a:latin typeface="Courier New"/>
                <a:cs typeface="Courier New"/>
              </a:rPr>
              <a:t>keyboard.next</a:t>
            </a:r>
            <a:r>
              <a:rPr lang="en-US" sz="1600" dirty="0">
                <a:latin typeface="Courier New"/>
                <a:cs typeface="Courier New"/>
              </a:rPr>
              <a:t>();</a:t>
            </a:r>
          </a:p>
          <a:p>
            <a:r>
              <a:rPr lang="en-US" sz="1600" dirty="0">
                <a:latin typeface="Courier New"/>
                <a:cs typeface="Courier New"/>
              </a:rPr>
              <a:t>    </a:t>
            </a:r>
            <a:r>
              <a:rPr lang="en-US" sz="1600" dirty="0" err="1">
                <a:latin typeface="Courier New"/>
                <a:cs typeface="Courier New"/>
              </a:rPr>
              <a:t>System.out.print</a:t>
            </a:r>
            <a:r>
              <a:rPr lang="en-US" sz="1600" dirty="0">
                <a:latin typeface="Courier New"/>
                <a:cs typeface="Courier New"/>
              </a:rPr>
              <a:t>("Enter password: ");</a:t>
            </a:r>
          </a:p>
          <a:p>
            <a:r>
              <a:rPr lang="en-US" sz="1600" dirty="0">
                <a:latin typeface="Courier New"/>
                <a:cs typeface="Courier New"/>
              </a:rPr>
              <a:t>    String password = </a:t>
            </a:r>
            <a:r>
              <a:rPr lang="en-US" sz="1600" dirty="0" err="1">
                <a:latin typeface="Courier New"/>
                <a:cs typeface="Courier New"/>
              </a:rPr>
              <a:t>keyboard.next</a:t>
            </a:r>
            <a:r>
              <a:rPr lang="en-US" sz="1600" dirty="0">
                <a:latin typeface="Courier New"/>
                <a:cs typeface="Courier New"/>
              </a:rPr>
              <a:t>();</a:t>
            </a:r>
          </a:p>
          <a:p>
            <a:r>
              <a:rPr lang="en-US" sz="1600" dirty="0">
                <a:latin typeface="Courier New"/>
                <a:cs typeface="Courier New"/>
              </a:rPr>
              <a:t>    try {</a:t>
            </a:r>
          </a:p>
          <a:p>
            <a:r>
              <a:rPr lang="en-US" sz="1600" dirty="0">
                <a:latin typeface="Courier New"/>
                <a:cs typeface="Courier New"/>
              </a:rPr>
              <a:t>      </a:t>
            </a:r>
            <a:r>
              <a:rPr lang="en-US" sz="1600" dirty="0" err="1">
                <a:latin typeface="Courier New"/>
                <a:cs typeface="Courier New"/>
              </a:rPr>
              <a:t>controller.login</a:t>
            </a:r>
            <a:r>
              <a:rPr lang="en-US" sz="1600" dirty="0">
                <a:latin typeface="Courier New"/>
                <a:cs typeface="Courier New"/>
              </a:rPr>
              <a:t>(</a:t>
            </a:r>
            <a:r>
              <a:rPr lang="en-US" sz="1600" dirty="0" err="1">
                <a:latin typeface="Courier New"/>
                <a:cs typeface="Courier New"/>
              </a:rPr>
              <a:t>username,password</a:t>
            </a:r>
            <a:r>
              <a:rPr lang="en-US" sz="1600" dirty="0">
                <a:latin typeface="Courier New"/>
                <a:cs typeface="Courier New"/>
              </a:rPr>
              <a:t>);</a:t>
            </a:r>
          </a:p>
          <a:p>
            <a:r>
              <a:rPr lang="en-US" sz="1600" dirty="0">
                <a:latin typeface="Courier New"/>
                <a:cs typeface="Courier New"/>
              </a:rPr>
              <a:t>      </a:t>
            </a:r>
            <a:r>
              <a:rPr lang="en-US" sz="1600" dirty="0" err="1">
                <a:latin typeface="Courier New"/>
                <a:cs typeface="Courier New"/>
              </a:rPr>
              <a:t>System.out.println</a:t>
            </a:r>
            <a:r>
              <a:rPr lang="en-US" sz="1600" dirty="0">
                <a:latin typeface="Courier New"/>
                <a:cs typeface="Courier New"/>
              </a:rPr>
              <a:t>("Login success");</a:t>
            </a:r>
          </a:p>
          <a:p>
            <a:r>
              <a:rPr lang="en-US" sz="1600" dirty="0">
                <a:latin typeface="Courier New"/>
                <a:cs typeface="Courier New"/>
              </a:rPr>
              <a:t>    } catch (</a:t>
            </a:r>
            <a:r>
              <a:rPr lang="en-US" sz="1600" dirty="0" err="1">
                <a:latin typeface="Courier New"/>
                <a:cs typeface="Courier New"/>
              </a:rPr>
              <a:t>CustNotFoundException</a:t>
            </a:r>
            <a:r>
              <a:rPr lang="en-US" sz="1600" dirty="0">
                <a:latin typeface="Courier New"/>
                <a:cs typeface="Courier New"/>
              </a:rPr>
              <a:t> e) {</a:t>
            </a:r>
          </a:p>
          <a:p>
            <a:r>
              <a:rPr lang="en-US" sz="1600" dirty="0">
                <a:latin typeface="Courier New"/>
                <a:cs typeface="Courier New"/>
              </a:rPr>
              <a:t>      </a:t>
            </a:r>
            <a:r>
              <a:rPr lang="en-US" sz="1600" dirty="0" err="1">
                <a:latin typeface="Courier New"/>
                <a:cs typeface="Courier New"/>
              </a:rPr>
              <a:t>System.out.println</a:t>
            </a:r>
            <a:r>
              <a:rPr lang="en-US" sz="1600" dirty="0">
                <a:latin typeface="Courier New"/>
                <a:cs typeface="Courier New"/>
              </a:rPr>
              <a:t>(”Try Again");</a:t>
            </a:r>
          </a:p>
          <a:p>
            <a:r>
              <a:rPr lang="en-US" sz="1600" dirty="0">
                <a:latin typeface="Courier New"/>
                <a:cs typeface="Courier New"/>
              </a:rPr>
              <a:t>      </a:t>
            </a:r>
            <a:r>
              <a:rPr lang="en-US" sz="1600" dirty="0" err="1">
                <a:latin typeface="Courier New"/>
                <a:cs typeface="Courier New"/>
              </a:rPr>
              <a:t>this.loginScreen</a:t>
            </a:r>
            <a:r>
              <a:rPr lang="en-US" sz="1600" dirty="0">
                <a:latin typeface="Courier New"/>
                <a:cs typeface="Courier New"/>
              </a:rPr>
              <a:t>();</a:t>
            </a:r>
          </a:p>
          <a:p>
            <a:r>
              <a:rPr lang="en-US" sz="1600" dirty="0">
                <a:latin typeface="Courier New"/>
                <a:cs typeface="Courier New"/>
              </a:rPr>
              <a:t>    }</a:t>
            </a:r>
          </a:p>
          <a:p>
            <a:r>
              <a:rPr lang="en-US" sz="1600" dirty="0">
                <a:latin typeface="Courier New"/>
                <a:cs typeface="Courier New"/>
              </a:rPr>
              <a:t>}</a:t>
            </a:r>
          </a:p>
        </p:txBody>
      </p:sp>
      <p:sp>
        <p:nvSpPr>
          <p:cNvPr id="13" name="Right Arrow 12"/>
          <p:cNvSpPr/>
          <p:nvPr/>
        </p:nvSpPr>
        <p:spPr>
          <a:xfrm>
            <a:off x="3016250" y="3860174"/>
            <a:ext cx="635000" cy="349250"/>
          </a:xfrm>
          <a:prstGeom prst="rightArrow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62456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3760" y="3820699"/>
            <a:ext cx="1985452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 err="1">
                <a:latin typeface="Courier New"/>
                <a:cs typeface="Courier New"/>
              </a:rPr>
              <a:t>loginScreen</a:t>
            </a:r>
            <a:r>
              <a:rPr lang="en-US" dirty="0">
                <a:latin typeface="Courier New"/>
                <a:cs typeface="Courier New"/>
              </a:rPr>
              <a:t>()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56474" y="4393284"/>
            <a:ext cx="10823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The Stack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45873" y="5360601"/>
            <a:ext cx="21102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The Current Method</a:t>
            </a:r>
          </a:p>
        </p:txBody>
      </p:sp>
      <p:sp>
        <p:nvSpPr>
          <p:cNvPr id="7" name="Rectangle 6"/>
          <p:cNvSpPr/>
          <p:nvPr/>
        </p:nvSpPr>
        <p:spPr>
          <a:xfrm>
            <a:off x="167942" y="5861183"/>
            <a:ext cx="8357956" cy="946499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dirty="0">
                <a:solidFill>
                  <a:schemeClr val="accent2"/>
                </a:solidFill>
              </a:rPr>
              <a:t>The arrow advances to the new call to </a:t>
            </a:r>
            <a:r>
              <a:rPr lang="en-US" dirty="0" err="1">
                <a:solidFill>
                  <a:schemeClr val="accent2"/>
                </a:solidFill>
              </a:rPr>
              <a:t>loginScreen</a:t>
            </a:r>
            <a:r>
              <a:rPr lang="en-US" dirty="0">
                <a:solidFill>
                  <a:schemeClr val="accent2"/>
                </a:solidFill>
              </a:rPr>
              <a:t>, which now goes on the stack, and the arrow starts again at the top of the </a:t>
            </a:r>
            <a:r>
              <a:rPr lang="en-US" dirty="0" err="1">
                <a:solidFill>
                  <a:schemeClr val="accent2"/>
                </a:solidFill>
              </a:rPr>
              <a:t>loginScreen</a:t>
            </a:r>
            <a:r>
              <a:rPr lang="en-US" dirty="0">
                <a:solidFill>
                  <a:schemeClr val="accent2"/>
                </a:solidFill>
              </a:rPr>
              <a:t> method.  When we get to the try statement, a new marker will go on the stack on the upper </a:t>
            </a:r>
            <a:r>
              <a:rPr lang="en-US" dirty="0" err="1">
                <a:solidFill>
                  <a:schemeClr val="accent2"/>
                </a:solidFill>
              </a:rPr>
              <a:t>loginScreen</a:t>
            </a:r>
            <a:r>
              <a:rPr lang="en-US" dirty="0">
                <a:solidFill>
                  <a:schemeClr val="accent2"/>
                </a:solidFill>
              </a:rPr>
              <a:t> call.</a:t>
            </a:r>
          </a:p>
        </p:txBody>
      </p:sp>
      <p:sp>
        <p:nvSpPr>
          <p:cNvPr id="12" name="Rectangle 11"/>
          <p:cNvSpPr/>
          <p:nvPr/>
        </p:nvSpPr>
        <p:spPr>
          <a:xfrm>
            <a:off x="3270251" y="870299"/>
            <a:ext cx="5572814" cy="427331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600" dirty="0">
                <a:latin typeface="Courier New"/>
                <a:cs typeface="Courier New"/>
              </a:rPr>
              <a:t>public void </a:t>
            </a:r>
            <a:r>
              <a:rPr lang="en-US" sz="1600" dirty="0" err="1">
                <a:latin typeface="Courier New"/>
                <a:cs typeface="Courier New"/>
              </a:rPr>
              <a:t>loginScreen</a:t>
            </a:r>
            <a:r>
              <a:rPr lang="en-US" sz="1600" dirty="0">
                <a:latin typeface="Courier New"/>
                <a:cs typeface="Courier New"/>
              </a:rPr>
              <a:t>() {</a:t>
            </a:r>
          </a:p>
          <a:p>
            <a:r>
              <a:rPr lang="en-US" sz="1600" dirty="0">
                <a:latin typeface="Courier New"/>
                <a:cs typeface="Courier New"/>
              </a:rPr>
              <a:t>    // prompt for name and password</a:t>
            </a:r>
          </a:p>
          <a:p>
            <a:r>
              <a:rPr lang="en-US" sz="1600" dirty="0">
                <a:latin typeface="Courier New"/>
                <a:cs typeface="Courier New"/>
              </a:rPr>
              <a:t>    </a:t>
            </a:r>
            <a:r>
              <a:rPr lang="en-US" sz="1600" dirty="0" err="1">
                <a:latin typeface="Courier New"/>
                <a:cs typeface="Courier New"/>
              </a:rPr>
              <a:t>System.out.println</a:t>
            </a:r>
            <a:r>
              <a:rPr lang="en-US" sz="1600" dirty="0">
                <a:latin typeface="Courier New"/>
                <a:cs typeface="Courier New"/>
              </a:rPr>
              <a:t>("Welcome </a:t>
            </a:r>
            <a:r>
              <a:rPr lang="is-IS" sz="1600" dirty="0">
                <a:latin typeface="Courier New"/>
                <a:cs typeface="Courier New"/>
              </a:rPr>
              <a:t>…</a:t>
            </a:r>
            <a:r>
              <a:rPr lang="en-US" sz="1600" dirty="0">
                <a:latin typeface="Courier New"/>
                <a:cs typeface="Courier New"/>
              </a:rPr>
              <a:t>”</a:t>
            </a:r>
            <a:r>
              <a:rPr lang="is-IS" sz="1600" dirty="0">
                <a:latin typeface="Courier New"/>
                <a:cs typeface="Courier New"/>
              </a:rPr>
              <a:t>);</a:t>
            </a:r>
            <a:r>
              <a:rPr lang="en-US" sz="1600" dirty="0">
                <a:latin typeface="Courier New"/>
                <a:cs typeface="Courier New"/>
              </a:rPr>
              <a:t> </a:t>
            </a:r>
          </a:p>
          <a:p>
            <a:r>
              <a:rPr lang="en-US" sz="1600" dirty="0">
                <a:latin typeface="Courier New"/>
                <a:cs typeface="Courier New"/>
              </a:rPr>
              <a:t>    </a:t>
            </a:r>
            <a:r>
              <a:rPr lang="en-US" sz="1600" dirty="0" err="1">
                <a:latin typeface="Courier New"/>
                <a:cs typeface="Courier New"/>
              </a:rPr>
              <a:t>System.out.print</a:t>
            </a:r>
            <a:r>
              <a:rPr lang="en-US" sz="1600" dirty="0">
                <a:latin typeface="Courier New"/>
                <a:cs typeface="Courier New"/>
              </a:rPr>
              <a:t>("Enter username: ");</a:t>
            </a:r>
          </a:p>
          <a:p>
            <a:r>
              <a:rPr lang="en-US" sz="1600" dirty="0">
                <a:latin typeface="Courier New"/>
                <a:cs typeface="Courier New"/>
              </a:rPr>
              <a:t>    String username = </a:t>
            </a:r>
            <a:r>
              <a:rPr lang="en-US" sz="1600" dirty="0" err="1">
                <a:latin typeface="Courier New"/>
                <a:cs typeface="Courier New"/>
              </a:rPr>
              <a:t>keyboard.next</a:t>
            </a:r>
            <a:r>
              <a:rPr lang="en-US" sz="1600" dirty="0">
                <a:latin typeface="Courier New"/>
                <a:cs typeface="Courier New"/>
              </a:rPr>
              <a:t>();</a:t>
            </a:r>
          </a:p>
          <a:p>
            <a:r>
              <a:rPr lang="en-US" sz="1600" dirty="0">
                <a:latin typeface="Courier New"/>
                <a:cs typeface="Courier New"/>
              </a:rPr>
              <a:t>    </a:t>
            </a:r>
            <a:r>
              <a:rPr lang="en-US" sz="1600" dirty="0" err="1">
                <a:latin typeface="Courier New"/>
                <a:cs typeface="Courier New"/>
              </a:rPr>
              <a:t>System.out.print</a:t>
            </a:r>
            <a:r>
              <a:rPr lang="en-US" sz="1600" dirty="0">
                <a:latin typeface="Courier New"/>
                <a:cs typeface="Courier New"/>
              </a:rPr>
              <a:t>("Enter password: ");</a:t>
            </a:r>
          </a:p>
          <a:p>
            <a:r>
              <a:rPr lang="en-US" sz="1600" dirty="0">
                <a:latin typeface="Courier New"/>
                <a:cs typeface="Courier New"/>
              </a:rPr>
              <a:t>    String password = </a:t>
            </a:r>
            <a:r>
              <a:rPr lang="en-US" sz="1600" dirty="0" err="1">
                <a:latin typeface="Courier New"/>
                <a:cs typeface="Courier New"/>
              </a:rPr>
              <a:t>keyboard.next</a:t>
            </a:r>
            <a:r>
              <a:rPr lang="en-US" sz="1600" dirty="0">
                <a:latin typeface="Courier New"/>
                <a:cs typeface="Courier New"/>
              </a:rPr>
              <a:t>();</a:t>
            </a:r>
          </a:p>
          <a:p>
            <a:r>
              <a:rPr lang="en-US" sz="1600" dirty="0">
                <a:latin typeface="Courier New"/>
                <a:cs typeface="Courier New"/>
              </a:rPr>
              <a:t>    try {</a:t>
            </a:r>
          </a:p>
          <a:p>
            <a:r>
              <a:rPr lang="en-US" sz="1600" dirty="0">
                <a:latin typeface="Courier New"/>
                <a:cs typeface="Courier New"/>
              </a:rPr>
              <a:t>      </a:t>
            </a:r>
            <a:r>
              <a:rPr lang="en-US" sz="1600" dirty="0" err="1">
                <a:latin typeface="Courier New"/>
                <a:cs typeface="Courier New"/>
              </a:rPr>
              <a:t>controller.login</a:t>
            </a:r>
            <a:r>
              <a:rPr lang="en-US" sz="1600" dirty="0">
                <a:latin typeface="Courier New"/>
                <a:cs typeface="Courier New"/>
              </a:rPr>
              <a:t>(</a:t>
            </a:r>
            <a:r>
              <a:rPr lang="en-US" sz="1600" dirty="0" err="1">
                <a:latin typeface="Courier New"/>
                <a:cs typeface="Courier New"/>
              </a:rPr>
              <a:t>username,password</a:t>
            </a:r>
            <a:r>
              <a:rPr lang="en-US" sz="1600" dirty="0">
                <a:latin typeface="Courier New"/>
                <a:cs typeface="Courier New"/>
              </a:rPr>
              <a:t>);</a:t>
            </a:r>
          </a:p>
          <a:p>
            <a:r>
              <a:rPr lang="en-US" sz="1600" dirty="0">
                <a:latin typeface="Courier New"/>
                <a:cs typeface="Courier New"/>
              </a:rPr>
              <a:t>      </a:t>
            </a:r>
            <a:r>
              <a:rPr lang="en-US" sz="1600" dirty="0" err="1">
                <a:latin typeface="Courier New"/>
                <a:cs typeface="Courier New"/>
              </a:rPr>
              <a:t>System.out.println</a:t>
            </a:r>
            <a:r>
              <a:rPr lang="en-US" sz="1600" dirty="0">
                <a:latin typeface="Courier New"/>
                <a:cs typeface="Courier New"/>
              </a:rPr>
              <a:t>("Login success");</a:t>
            </a:r>
          </a:p>
          <a:p>
            <a:r>
              <a:rPr lang="en-US" sz="1600" dirty="0">
                <a:latin typeface="Courier New"/>
                <a:cs typeface="Courier New"/>
              </a:rPr>
              <a:t>    } catch (</a:t>
            </a:r>
            <a:r>
              <a:rPr lang="en-US" sz="1600" dirty="0" err="1">
                <a:latin typeface="Courier New"/>
                <a:cs typeface="Courier New"/>
              </a:rPr>
              <a:t>CustNotFoundException</a:t>
            </a:r>
            <a:r>
              <a:rPr lang="en-US" sz="1600" dirty="0">
                <a:latin typeface="Courier New"/>
                <a:cs typeface="Courier New"/>
              </a:rPr>
              <a:t> e) {</a:t>
            </a:r>
          </a:p>
          <a:p>
            <a:r>
              <a:rPr lang="en-US" sz="1600" dirty="0">
                <a:latin typeface="Courier New"/>
                <a:cs typeface="Courier New"/>
              </a:rPr>
              <a:t>      </a:t>
            </a:r>
            <a:r>
              <a:rPr lang="en-US" sz="1600" dirty="0" err="1">
                <a:latin typeface="Courier New"/>
                <a:cs typeface="Courier New"/>
              </a:rPr>
              <a:t>System.out.println</a:t>
            </a:r>
            <a:r>
              <a:rPr lang="en-US" sz="1600" dirty="0">
                <a:latin typeface="Courier New"/>
                <a:cs typeface="Courier New"/>
              </a:rPr>
              <a:t>(”Try Again");</a:t>
            </a:r>
          </a:p>
          <a:p>
            <a:r>
              <a:rPr lang="en-US" sz="1600" dirty="0">
                <a:latin typeface="Courier New"/>
                <a:cs typeface="Courier New"/>
              </a:rPr>
              <a:t>      </a:t>
            </a:r>
            <a:r>
              <a:rPr lang="en-US" sz="1600" dirty="0" err="1">
                <a:latin typeface="Courier New"/>
                <a:cs typeface="Courier New"/>
              </a:rPr>
              <a:t>this.loginScreen</a:t>
            </a:r>
            <a:r>
              <a:rPr lang="en-US" sz="1600" dirty="0">
                <a:latin typeface="Courier New"/>
                <a:cs typeface="Courier New"/>
              </a:rPr>
              <a:t>();</a:t>
            </a:r>
          </a:p>
          <a:p>
            <a:r>
              <a:rPr lang="en-US" sz="1600" dirty="0">
                <a:latin typeface="Courier New"/>
                <a:cs typeface="Courier New"/>
              </a:rPr>
              <a:t>    }</a:t>
            </a:r>
          </a:p>
          <a:p>
            <a:r>
              <a:rPr lang="en-US" sz="1600" dirty="0">
                <a:latin typeface="Courier New"/>
                <a:cs typeface="Courier New"/>
              </a:rPr>
              <a:t>}</a:t>
            </a:r>
          </a:p>
        </p:txBody>
      </p:sp>
      <p:sp>
        <p:nvSpPr>
          <p:cNvPr id="13" name="Right Arrow 12"/>
          <p:cNvSpPr/>
          <p:nvPr/>
        </p:nvSpPr>
        <p:spPr>
          <a:xfrm>
            <a:off x="2952751" y="1632302"/>
            <a:ext cx="635000" cy="349250"/>
          </a:xfrm>
          <a:prstGeom prst="rightArrow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730010" y="3452549"/>
            <a:ext cx="1985452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 err="1">
                <a:latin typeface="Courier New"/>
                <a:cs typeface="Courier New"/>
              </a:rPr>
              <a:t>loginScreen</a:t>
            </a:r>
            <a:r>
              <a:rPr lang="en-US" dirty="0">
                <a:latin typeface="Courier New"/>
                <a:cs typeface="Courier New"/>
              </a:rPr>
              <a:t>()</a:t>
            </a:r>
          </a:p>
        </p:txBody>
      </p:sp>
    </p:spTree>
    <p:extLst>
      <p:ext uri="{BB962C8B-B14F-4D97-AF65-F5344CB8AC3E}">
        <p14:creationId xmlns:p14="http://schemas.microsoft.com/office/powerpoint/2010/main" val="334866499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3504</TotalTime>
  <Words>1245</Words>
  <Application>Microsoft Macintosh PowerPoint</Application>
  <PresentationFormat>On-screen Show (4:3)</PresentationFormat>
  <Paragraphs>161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Arial</vt:lpstr>
      <vt:lpstr>Calibri</vt:lpstr>
      <vt:lpstr>Courier New</vt:lpstr>
      <vt:lpstr>Office Theme</vt:lpstr>
      <vt:lpstr>Sequence of Stack Frames for Explaining Banking Exceptions</vt:lpstr>
      <vt:lpstr>This demonstration accompanies the BankingService example.  It starts from the point when we decided to throw an exception rather than return null when a named customer is not found.  The lecture notes provide context for the starting point of these slides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>WPI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Sequence of Stack Frames for Explaining Banking Exceptions</dc:title>
  <dc:subject/>
  <dc:creator>Kathi Fisler</dc:creator>
  <cp:keywords/>
  <dc:description/>
  <cp:lastModifiedBy>Kathi Fisler</cp:lastModifiedBy>
  <cp:revision>22</cp:revision>
  <dcterms:created xsi:type="dcterms:W3CDTF">2016-12-04T11:05:17Z</dcterms:created>
  <dcterms:modified xsi:type="dcterms:W3CDTF">2022-02-25T18:26:45Z</dcterms:modified>
  <cp:category/>
</cp:coreProperties>
</file>