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64" r:id="rId5"/>
    <p:sldId id="265" r:id="rId6"/>
    <p:sldId id="258" r:id="rId7"/>
    <p:sldId id="266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5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73142-C1EA-3B40-912D-997C2F76CD9E}" type="datetimeFigureOut">
              <a:t>3/1/23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A0D8C-8578-5144-8EB6-AA224321ECD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65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8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92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57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02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6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0D8C-8578-5144-8EB6-AA224321ECDB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FA6A1-A8F5-2A42-B095-0A8E8EDAE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DD3C8-9809-3142-AF3A-5F9CEE41A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951A8-15EC-B44C-8BD0-73C7D3C92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DBF7D-C5FE-124B-B7AB-7658864BB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9EEE6-311D-394A-8090-75FBC7E1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5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99B41-9F9A-7D49-B83E-9ADF99FA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22446-05BC-2D46-8EEA-5C6AF281B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59CF6-180C-EC49-8077-45723E00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FEFE4-5ED9-5745-A9AB-F25D4348B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5C234-E958-DC4A-83D3-D4BA9FAA4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CCBB-0D8F-264B-87AD-47671BF38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9F1DE-9D47-7144-9C12-B93B98F0E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AD95E-C882-1442-8DB8-131436173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B0F25-8680-B74C-BAF2-B798ED78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FC041-95CD-7A41-9301-BF64B1B4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8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F9F9-9246-0A41-81B9-1B7B3564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49E31-B24A-5046-96B0-E272BA878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7F6D5-3535-2949-A7DE-70CB52028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57896-50AE-BA44-A0EF-A6B56963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390E3-6524-1243-8D00-FB82B9E20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4D9F2-8776-A24C-8647-29502EA8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5DCE4-F474-644C-A400-78146892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EDD55-06F2-7D4D-A2CE-86253891C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0224E-6A44-1E41-8ED7-A6123604A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8CB11-1ECC-104D-A672-3EACCB9C0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556E3-FA6B-0948-909E-E2D9B24BEA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49F111-53DC-2542-B8EA-17B54F51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6FC8B8-C17A-5845-9D04-07CA3B690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DB589-6ABD-D547-A2DF-F4B08686C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3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18F0-A0EF-FB47-A585-0258C416A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7CC54F-06A2-4943-9EFD-8F278EF8D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CB0C14-D547-514A-AD0A-54BDFD63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05FC4-4EA5-3746-8057-8C0BBEFC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85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8066-2C91-A446-A109-0C038465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4120A1-2923-7641-A74A-8E7C5D14D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1679B-290B-5845-BCB8-C5E80B95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29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74A36-3C6C-9647-9934-0A646E493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B0678-D4CF-1645-BBBF-3F395F490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775BB-5EF3-7A47-85F5-3EB8F029E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3E619-DABB-0244-AE43-E6650BB16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EA8C-C3CA-4F42-89CB-ED846894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E3B2E-A49B-A648-8F1D-BF145607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196DA-674B-D34B-9B77-AC07DEC10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D7EFB6-A620-C94F-AB45-8AC2CFAC23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9CAB0-02EE-224C-9032-764228303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331A8-C217-5C4A-9014-65D53554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F1B6B-231C-7340-A19A-4207744DE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20D93-613E-C443-A462-EE2AFE52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0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589BF-ED22-2149-9F55-6CE8759C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A0B08-033E-D947-A46A-250887694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7735C-9E58-C040-8823-F200B6949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A4358-502D-2649-B84F-EC156F720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79CE4-8435-0A4A-A172-794C0279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556180-E071-054C-B26C-39B9797D4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F7585-C9B0-CF45-8AB8-98D224FD3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34532-B7C8-9142-952B-2CD810A85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453E5-C43C-7E45-8D32-FEEB24138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4BC6A-1B74-734E-A0A7-CD2A3CF70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486AD-54B8-504F-8702-6B9E75264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397FE-4008-9145-8509-6C8D0BE1A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24AC1-7634-DE47-881A-EBEA36A4B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3CFBD-A41C-5746-A58C-FE67F26AF1BF}" type="datetimeFigureOut">
              <a:t>3/1/23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22E37-9402-A14C-87A4-A4B6C8F98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ADC1C-301B-ED4E-8A52-2E968D690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E869-642B-364A-8B41-5CFFBA333C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754FCE-FB8D-C447-91E2-BBF4BCEE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3"/>
            <a:ext cx="10515600" cy="4504784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Class Notes: Introduction to </a:t>
            </a:r>
            <a:r>
              <a:rPr lang="en-US" sz="4400" dirty="0" err="1"/>
              <a:t>Hashmaps</a:t>
            </a:r>
            <a:r>
              <a:rPr lang="en-US" sz="4400" dirty="0"/>
              <a:t> (Programmer and Conceptual Views)</a:t>
            </a:r>
            <a:br>
              <a:rPr lang="en-US" sz="4400" dirty="0"/>
            </a:br>
            <a:br>
              <a:rPr lang="en-US" sz="4400" dirty="0"/>
            </a:br>
            <a:r>
              <a:rPr lang="en-US" sz="2000" dirty="0"/>
              <a:t>note: the top right of each slide will indicate whether the discussion is mostly for </a:t>
            </a:r>
            <a:br>
              <a:rPr lang="en-US" sz="2000" dirty="0"/>
            </a:br>
            <a:r>
              <a:rPr lang="en-US" sz="2000" dirty="0"/>
              <a:t>programmers or for conceptual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91953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11214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Goal</a:t>
            </a:r>
            <a:r>
              <a:rPr lang="en-US" sz="2400"/>
              <a:t>: improve the (currently linear) running-time of looking up accounts by their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503433" y="1376736"/>
            <a:ext cx="7145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Let’s assume that </a:t>
            </a:r>
            <a:r>
              <a:rPr lang="en-US" sz="2400" b="1"/>
              <a:t>each account has a 6-digit ID number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791271" y="102069"/>
            <a:ext cx="230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>
                <a:solidFill>
                  <a:srgbClr val="7030A0"/>
                </a:solidFill>
              </a:rPr>
              <a:t>Programmer Hat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C2ADE-FAB6-3E40-9C41-F5B7F64C4522}"/>
              </a:ext>
            </a:extLst>
          </p:cNvPr>
          <p:cNvSpPr txBox="1"/>
          <p:nvPr/>
        </p:nvSpPr>
        <p:spPr>
          <a:xfrm>
            <a:off x="503433" y="2024011"/>
            <a:ext cx="5108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/>
              <a:t>Proposal</a:t>
            </a:r>
            <a:r>
              <a:rPr lang="en-US" sz="2400"/>
              <a:t>: </a:t>
            </a:r>
            <a:r>
              <a:rPr lang="en-US" sz="2400" i="1"/>
              <a:t>store the accounts in an array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297152"/>
              </p:ext>
            </p:extLst>
          </p:nvPr>
        </p:nvGraphicFramePr>
        <p:xfrm>
          <a:off x="2124465" y="2671286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CB3A034-BD7C-BC47-A157-E08EB9FE6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082125"/>
              </p:ext>
            </p:extLst>
          </p:nvPr>
        </p:nvGraphicFramePr>
        <p:xfrm>
          <a:off x="2124465" y="5481264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FA4B5D7-7344-D547-91A8-B10774B62B5B}"/>
              </a:ext>
            </a:extLst>
          </p:cNvPr>
          <p:cNvSpPr txBox="1"/>
          <p:nvPr/>
        </p:nvSpPr>
        <p:spPr>
          <a:xfrm rot="5400000">
            <a:off x="2381724" y="4871784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/>
              <a:t>...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3719244" y="555831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3719244" y="31820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3719244" y="44521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 flipV="1">
            <a:off x="2711371" y="3783124"/>
            <a:ext cx="987466" cy="20034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605502" y="4852878"/>
            <a:ext cx="1113742" cy="34207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2691079" y="6096983"/>
            <a:ext cx="945973" cy="315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6BB895B-E162-B549-9D10-791A7C04E9B7}"/>
              </a:ext>
            </a:extLst>
          </p:cNvPr>
          <p:cNvSpPr txBox="1"/>
          <p:nvPr/>
        </p:nvSpPr>
        <p:spPr>
          <a:xfrm>
            <a:off x="5931242" y="2634215"/>
            <a:ext cx="5456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Does this seem like a good data structure?</a:t>
            </a:r>
          </a:p>
        </p:txBody>
      </p: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083422"/>
              </p:ext>
            </p:extLst>
          </p:nvPr>
        </p:nvGraphicFramePr>
        <p:xfrm>
          <a:off x="1742892" y="2699282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0337C93-8250-AF4A-9805-AF1AB3EAD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896399"/>
              </p:ext>
            </p:extLst>
          </p:nvPr>
        </p:nvGraphicFramePr>
        <p:xfrm>
          <a:off x="1321136" y="5522628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96AAA830-B00D-7044-BDAB-E4272D549BEC}"/>
              </a:ext>
            </a:extLst>
          </p:cNvPr>
          <p:cNvSpPr txBox="1"/>
          <p:nvPr/>
        </p:nvSpPr>
        <p:spPr>
          <a:xfrm>
            <a:off x="5916664" y="3494732"/>
            <a:ext cx="5844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What if account numbers aren’t consecutive?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E9E44F-C91C-3244-863D-4E4EA26CCC9D}"/>
              </a:ext>
            </a:extLst>
          </p:cNvPr>
          <p:cNvSpPr txBox="1"/>
          <p:nvPr/>
        </p:nvSpPr>
        <p:spPr>
          <a:xfrm>
            <a:off x="5931242" y="4337865"/>
            <a:ext cx="5586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/>
              <a:t>What if account numbers must start with non-0 digit?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DE5897-0F03-DC44-8E75-DA8CCB5F6820}"/>
              </a:ext>
            </a:extLst>
          </p:cNvPr>
          <p:cNvSpPr txBox="1"/>
          <p:nvPr/>
        </p:nvSpPr>
        <p:spPr>
          <a:xfrm>
            <a:off x="5916663" y="5449027"/>
            <a:ext cx="5844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/>
              <a:t>If someone closes/deletes account, do we have to copy the remaining accounts into consecutive array slots?</a:t>
            </a:r>
          </a:p>
        </p:txBody>
      </p:sp>
    </p:spTree>
    <p:extLst>
      <p:ext uri="{BB962C8B-B14F-4D97-AF65-F5344CB8AC3E}">
        <p14:creationId xmlns:p14="http://schemas.microsoft.com/office/powerpoint/2010/main" val="112977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11214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Goal</a:t>
            </a:r>
            <a:r>
              <a:rPr lang="en-US" sz="2400"/>
              <a:t>: improve the (currently linear) running-time of looking up accounts by their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503433" y="1376736"/>
            <a:ext cx="7145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Let’s assume that </a:t>
            </a:r>
            <a:r>
              <a:rPr lang="en-US" sz="2400" b="1"/>
              <a:t>each account has a 6-digit ID number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791271" y="102069"/>
            <a:ext cx="230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>
                <a:solidFill>
                  <a:srgbClr val="7030A0"/>
                </a:solidFill>
              </a:rPr>
              <a:t>Programmer Hat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C2ADE-FAB6-3E40-9C41-F5B7F64C4522}"/>
              </a:ext>
            </a:extLst>
          </p:cNvPr>
          <p:cNvSpPr txBox="1"/>
          <p:nvPr/>
        </p:nvSpPr>
        <p:spPr>
          <a:xfrm>
            <a:off x="503433" y="2024011"/>
            <a:ext cx="5108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/>
              <a:t>Proposal</a:t>
            </a:r>
            <a:r>
              <a:rPr lang="en-US" sz="2400"/>
              <a:t>: </a:t>
            </a:r>
            <a:r>
              <a:rPr lang="en-US" sz="2400" i="1"/>
              <a:t>store the accounts in an array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/>
        </p:nvGraphicFramePr>
        <p:xfrm>
          <a:off x="2124465" y="2671286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CB3A034-BD7C-BC47-A157-E08EB9FE6637}"/>
              </a:ext>
            </a:extLst>
          </p:cNvPr>
          <p:cNvGraphicFramePr>
            <a:graphicFrameLocks noGrp="1"/>
          </p:cNvGraphicFramePr>
          <p:nvPr/>
        </p:nvGraphicFramePr>
        <p:xfrm>
          <a:off x="2124465" y="5481264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FA4B5D7-7344-D547-91A8-B10774B62B5B}"/>
              </a:ext>
            </a:extLst>
          </p:cNvPr>
          <p:cNvSpPr txBox="1"/>
          <p:nvPr/>
        </p:nvSpPr>
        <p:spPr>
          <a:xfrm rot="5400000">
            <a:off x="2381724" y="4871784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/>
              <a:t>...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3719244" y="555831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3719244" y="31820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3719244" y="44521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 flipV="1">
            <a:off x="2711371" y="3783124"/>
            <a:ext cx="987466" cy="20034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605502" y="4852878"/>
            <a:ext cx="1113742" cy="34207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2691079" y="6096983"/>
            <a:ext cx="945973" cy="315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6BB895B-E162-B549-9D10-791A7C04E9B7}"/>
              </a:ext>
            </a:extLst>
          </p:cNvPr>
          <p:cNvSpPr txBox="1"/>
          <p:nvPr/>
        </p:nvSpPr>
        <p:spPr>
          <a:xfrm>
            <a:off x="5931242" y="2634215"/>
            <a:ext cx="5456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Does this seem like a good data structure?</a:t>
            </a:r>
          </a:p>
        </p:txBody>
      </p: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/>
        </p:nvGraphicFramePr>
        <p:xfrm>
          <a:off x="1742892" y="2699282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0337C93-8250-AF4A-9805-AF1AB3EAD25B}"/>
              </a:ext>
            </a:extLst>
          </p:cNvPr>
          <p:cNvGraphicFramePr>
            <a:graphicFrameLocks noGrp="1"/>
          </p:cNvGraphicFramePr>
          <p:nvPr/>
        </p:nvGraphicFramePr>
        <p:xfrm>
          <a:off x="1321136" y="5522628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96AAA830-B00D-7044-BDAB-E4272D549BEC}"/>
              </a:ext>
            </a:extLst>
          </p:cNvPr>
          <p:cNvSpPr txBox="1"/>
          <p:nvPr/>
        </p:nvSpPr>
        <p:spPr>
          <a:xfrm>
            <a:off x="6519979" y="3155231"/>
            <a:ext cx="5386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>
                <a:solidFill>
                  <a:schemeClr val="accent6"/>
                </a:solidFill>
              </a:rPr>
              <a:t>This offers constant-time lookup, but could waste space if we don’t use all the account numbers. This is an example of trading off space for improved run-time (a common tradeoff in computing)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AE2130-8B54-2940-B539-053BE03AD817}"/>
              </a:ext>
            </a:extLst>
          </p:cNvPr>
          <p:cNvSpPr txBox="1"/>
          <p:nvPr/>
        </p:nvSpPr>
        <p:spPr>
          <a:xfrm>
            <a:off x="5931242" y="5269392"/>
            <a:ext cx="6069079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Account[] accounts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Account[1000000];</a:t>
            </a:r>
          </a:p>
          <a:p>
            <a:pPr algn="l"/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 findAccount(int withID) {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accounts[withID];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6848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11214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Goal</a:t>
            </a:r>
            <a:r>
              <a:rPr lang="en-US" sz="2400"/>
              <a:t>: improve the (currently linear) running-time of looking up accounts by their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503433" y="1376736"/>
            <a:ext cx="7145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Let’s assume that </a:t>
            </a:r>
            <a:r>
              <a:rPr lang="en-US" sz="2400" b="1"/>
              <a:t>each account has a 6-digit ID number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791271" y="102069"/>
            <a:ext cx="230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>
                <a:solidFill>
                  <a:srgbClr val="7030A0"/>
                </a:solidFill>
              </a:rPr>
              <a:t>Programmer Hat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C2ADE-FAB6-3E40-9C41-F5B7F64C4522}"/>
              </a:ext>
            </a:extLst>
          </p:cNvPr>
          <p:cNvSpPr txBox="1"/>
          <p:nvPr/>
        </p:nvSpPr>
        <p:spPr>
          <a:xfrm>
            <a:off x="503433" y="2024011"/>
            <a:ext cx="5108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/>
              <a:t>Proposal</a:t>
            </a:r>
            <a:r>
              <a:rPr lang="en-US" sz="2400"/>
              <a:t>: </a:t>
            </a:r>
            <a:r>
              <a:rPr lang="en-US" sz="2400" i="1"/>
              <a:t>store the accounts in an array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/>
        </p:nvGraphicFramePr>
        <p:xfrm>
          <a:off x="2124465" y="2671286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CB3A034-BD7C-BC47-A157-E08EB9FE6637}"/>
              </a:ext>
            </a:extLst>
          </p:cNvPr>
          <p:cNvGraphicFramePr>
            <a:graphicFrameLocks noGrp="1"/>
          </p:cNvGraphicFramePr>
          <p:nvPr/>
        </p:nvGraphicFramePr>
        <p:xfrm>
          <a:off x="2124465" y="5481264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FA4B5D7-7344-D547-91A8-B10774B62B5B}"/>
              </a:ext>
            </a:extLst>
          </p:cNvPr>
          <p:cNvSpPr txBox="1"/>
          <p:nvPr/>
        </p:nvSpPr>
        <p:spPr>
          <a:xfrm rot="5400000">
            <a:off x="2381724" y="4871784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/>
              <a:t>...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3719244" y="555831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3719244" y="31820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3719244" y="44521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 flipV="1">
            <a:off x="2711371" y="3783124"/>
            <a:ext cx="987466" cy="20034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605502" y="4852878"/>
            <a:ext cx="1113742" cy="34207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2691079" y="6096983"/>
            <a:ext cx="945973" cy="315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/>
        </p:nvGraphicFramePr>
        <p:xfrm>
          <a:off x="1742892" y="2699282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0337C93-8250-AF4A-9805-AF1AB3EAD25B}"/>
              </a:ext>
            </a:extLst>
          </p:cNvPr>
          <p:cNvGraphicFramePr>
            <a:graphicFrameLocks noGrp="1"/>
          </p:cNvGraphicFramePr>
          <p:nvPr/>
        </p:nvGraphicFramePr>
        <p:xfrm>
          <a:off x="1321136" y="5522628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135175C0-B6C4-4D48-BA75-7C37CEF72641}"/>
              </a:ext>
            </a:extLst>
          </p:cNvPr>
          <p:cNvSpPr txBox="1"/>
          <p:nvPr/>
        </p:nvSpPr>
        <p:spPr>
          <a:xfrm>
            <a:off x="5931242" y="2631042"/>
            <a:ext cx="5586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/>
              <a:t>What if account numbers must start with non-0 digit?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F526BB-54EF-D74A-9389-948F678DAF7D}"/>
              </a:ext>
            </a:extLst>
          </p:cNvPr>
          <p:cNvSpPr txBox="1"/>
          <p:nvPr/>
        </p:nvSpPr>
        <p:spPr>
          <a:xfrm>
            <a:off x="6531970" y="3509174"/>
            <a:ext cx="5386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>
                <a:solidFill>
                  <a:schemeClr val="accent6"/>
                </a:solidFill>
              </a:rPr>
              <a:t>That’s okay – we could allocate an array with 900,000 spaces and adjust the index which we look up in the array: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E11C11-C0D4-3E41-A51B-F3B3C460419B}"/>
              </a:ext>
            </a:extLst>
          </p:cNvPr>
          <p:cNvSpPr txBox="1"/>
          <p:nvPr/>
        </p:nvSpPr>
        <p:spPr>
          <a:xfrm>
            <a:off x="6096000" y="5024290"/>
            <a:ext cx="5904321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Account[] accounts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Account[900000];</a:t>
            </a:r>
          </a:p>
          <a:p>
            <a:pPr algn="l"/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 findAccount(int withID) {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accounts[withID – 100000];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9833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11214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Goal</a:t>
            </a:r>
            <a:r>
              <a:rPr lang="en-US" sz="2400"/>
              <a:t>: improve the (currently linear) running-time of looking up accounts by their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503433" y="1376736"/>
            <a:ext cx="7145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Let’s assume that </a:t>
            </a:r>
            <a:r>
              <a:rPr lang="en-US" sz="2400" b="1"/>
              <a:t>each account has a 6-digit ID number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791271" y="102069"/>
            <a:ext cx="230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>
                <a:solidFill>
                  <a:srgbClr val="7030A0"/>
                </a:solidFill>
              </a:rPr>
              <a:t>Programmer Hat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C2ADE-FAB6-3E40-9C41-F5B7F64C4522}"/>
              </a:ext>
            </a:extLst>
          </p:cNvPr>
          <p:cNvSpPr txBox="1"/>
          <p:nvPr/>
        </p:nvSpPr>
        <p:spPr>
          <a:xfrm>
            <a:off x="503433" y="2024011"/>
            <a:ext cx="5108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/>
              <a:t>Proposal</a:t>
            </a:r>
            <a:r>
              <a:rPr lang="en-US" sz="2400"/>
              <a:t>: </a:t>
            </a:r>
            <a:r>
              <a:rPr lang="en-US" sz="2400" i="1"/>
              <a:t>store the accounts in an array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/>
        </p:nvGraphicFramePr>
        <p:xfrm>
          <a:off x="2124465" y="2671286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CB3A034-BD7C-BC47-A157-E08EB9FE6637}"/>
              </a:ext>
            </a:extLst>
          </p:cNvPr>
          <p:cNvGraphicFramePr>
            <a:graphicFrameLocks noGrp="1"/>
          </p:cNvGraphicFramePr>
          <p:nvPr/>
        </p:nvGraphicFramePr>
        <p:xfrm>
          <a:off x="2124465" y="5481264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FA4B5D7-7344-D547-91A8-B10774B62B5B}"/>
              </a:ext>
            </a:extLst>
          </p:cNvPr>
          <p:cNvSpPr txBox="1"/>
          <p:nvPr/>
        </p:nvSpPr>
        <p:spPr>
          <a:xfrm rot="5400000">
            <a:off x="2381724" y="4871784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/>
              <a:t>...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3719244" y="555831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3719244" y="31820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3719244" y="44521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 flipV="1">
            <a:off x="2711371" y="3783124"/>
            <a:ext cx="987466" cy="20034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605502" y="4852878"/>
            <a:ext cx="1113742" cy="34207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2691079" y="6096983"/>
            <a:ext cx="945973" cy="315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/>
        </p:nvGraphicFramePr>
        <p:xfrm>
          <a:off x="1742892" y="2699282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0337C93-8250-AF4A-9805-AF1AB3EAD25B}"/>
              </a:ext>
            </a:extLst>
          </p:cNvPr>
          <p:cNvGraphicFramePr>
            <a:graphicFrameLocks noGrp="1"/>
          </p:cNvGraphicFramePr>
          <p:nvPr/>
        </p:nvGraphicFramePr>
        <p:xfrm>
          <a:off x="1321136" y="5522628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50DE5897-0F03-DC44-8E75-DA8CCB5F6820}"/>
              </a:ext>
            </a:extLst>
          </p:cNvPr>
          <p:cNvSpPr txBox="1"/>
          <p:nvPr/>
        </p:nvSpPr>
        <p:spPr>
          <a:xfrm>
            <a:off x="6058066" y="2581921"/>
            <a:ext cx="5844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/>
              <a:t>If someone closes/deletes account, do we have to copy the remaining accounts into consecutive array slots?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991CF6-6B42-A84D-8B47-3B4ACD2FD0BA}"/>
              </a:ext>
            </a:extLst>
          </p:cNvPr>
          <p:cNvSpPr txBox="1"/>
          <p:nvPr/>
        </p:nvSpPr>
        <p:spPr>
          <a:xfrm>
            <a:off x="6447129" y="3840762"/>
            <a:ext cx="53860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>
                <a:solidFill>
                  <a:schemeClr val="accent6"/>
                </a:solidFill>
              </a:rPr>
              <a:t>No! We only had to do copy-on-delete when we used arrays to implement lists (because we wanted to access list elements quickly by their position). </a:t>
            </a:r>
          </a:p>
          <a:p>
            <a:pPr algn="l"/>
            <a:endParaRPr lang="en-US" sz="2400" i="1">
              <a:solidFill>
                <a:schemeClr val="accent6"/>
              </a:solidFill>
            </a:endParaRPr>
          </a:p>
          <a:p>
            <a:pPr algn="l"/>
            <a:r>
              <a:rPr lang="en-US" sz="2400" i="1">
                <a:solidFill>
                  <a:schemeClr val="accent6"/>
                </a:solidFill>
              </a:rPr>
              <a:t>There is no need to use consecutive array slots when using arrays in general.</a:t>
            </a:r>
          </a:p>
        </p:txBody>
      </p:sp>
    </p:spTree>
    <p:extLst>
      <p:ext uri="{BB962C8B-B14F-4D97-AF65-F5344CB8AC3E}">
        <p14:creationId xmlns:p14="http://schemas.microsoft.com/office/powerpoint/2010/main" val="351752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11214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Goal</a:t>
            </a:r>
            <a:r>
              <a:rPr lang="en-US" sz="2400"/>
              <a:t>: improve the (currently linear) running-time of looking up accounts by their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503433" y="1376736"/>
            <a:ext cx="10763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Let’s assume that each account has a 6-digit ID number, </a:t>
            </a:r>
            <a:r>
              <a:rPr lang="en-US" sz="2400" b="1"/>
              <a:t>but they aren’t consecutive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791271" y="102069"/>
            <a:ext cx="230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>
                <a:solidFill>
                  <a:srgbClr val="7030A0"/>
                </a:solidFill>
              </a:rPr>
              <a:t>Programmer Hat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464997"/>
              </p:ext>
            </p:extLst>
          </p:nvPr>
        </p:nvGraphicFramePr>
        <p:xfrm>
          <a:off x="2124465" y="2671286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CB3A034-BD7C-BC47-A157-E08EB9FE6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993185"/>
              </p:ext>
            </p:extLst>
          </p:nvPr>
        </p:nvGraphicFramePr>
        <p:xfrm>
          <a:off x="2124465" y="5481264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FA4B5D7-7344-D547-91A8-B10774B62B5B}"/>
              </a:ext>
            </a:extLst>
          </p:cNvPr>
          <p:cNvSpPr txBox="1"/>
          <p:nvPr/>
        </p:nvSpPr>
        <p:spPr>
          <a:xfrm rot="5400000">
            <a:off x="2381724" y="4871784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/>
              <a:t>...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3719244" y="555831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3719244" y="31820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3719244" y="4452186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 flipV="1">
            <a:off x="2711371" y="3783124"/>
            <a:ext cx="987466" cy="20034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605502" y="4852878"/>
            <a:ext cx="1113742" cy="34207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2691079" y="6096983"/>
            <a:ext cx="945973" cy="315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6BB895B-E162-B549-9D10-791A7C04E9B7}"/>
              </a:ext>
            </a:extLst>
          </p:cNvPr>
          <p:cNvSpPr txBox="1"/>
          <p:nvPr/>
        </p:nvSpPr>
        <p:spPr>
          <a:xfrm>
            <a:off x="5931242" y="2634215"/>
            <a:ext cx="5956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Does this still seem like a good data structure?</a:t>
            </a:r>
          </a:p>
        </p:txBody>
      </p: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/>
        </p:nvGraphicFramePr>
        <p:xfrm>
          <a:off x="1742892" y="2699282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0337C93-8250-AF4A-9805-AF1AB3EAD25B}"/>
              </a:ext>
            </a:extLst>
          </p:cNvPr>
          <p:cNvGraphicFramePr>
            <a:graphicFrameLocks noGrp="1"/>
          </p:cNvGraphicFramePr>
          <p:nvPr/>
        </p:nvGraphicFramePr>
        <p:xfrm>
          <a:off x="1321136" y="5522628"/>
          <a:ext cx="74202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999999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50DE5897-0F03-DC44-8E75-DA8CCB5F6820}"/>
              </a:ext>
            </a:extLst>
          </p:cNvPr>
          <p:cNvSpPr txBox="1"/>
          <p:nvPr/>
        </p:nvSpPr>
        <p:spPr>
          <a:xfrm>
            <a:off x="5880950" y="4142263"/>
            <a:ext cx="5844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/>
              <a:t>It would be nice to only have as many array slots as we actually need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A09C25-62F1-1B41-934C-CB52A5D4A9C5}"/>
              </a:ext>
            </a:extLst>
          </p:cNvPr>
          <p:cNvSpPr txBox="1"/>
          <p:nvPr/>
        </p:nvSpPr>
        <p:spPr>
          <a:xfrm>
            <a:off x="1401302" y="2249535"/>
            <a:ext cx="2317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grey slots will NEVER be used</a:t>
            </a:r>
          </a:p>
        </p:txBody>
      </p:sp>
    </p:spTree>
    <p:extLst>
      <p:ext uri="{BB962C8B-B14F-4D97-AF65-F5344CB8AC3E}">
        <p14:creationId xmlns:p14="http://schemas.microsoft.com/office/powerpoint/2010/main" val="2667383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E00B17E-129B-AC46-A2D8-7073C2E67227}"/>
              </a:ext>
            </a:extLst>
          </p:cNvPr>
          <p:cNvCxnSpPr>
            <a:cxnSpLocks/>
          </p:cNvCxnSpPr>
          <p:nvPr/>
        </p:nvCxnSpPr>
        <p:spPr>
          <a:xfrm>
            <a:off x="2297382" y="3078480"/>
            <a:ext cx="799805" cy="193154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70A379D-7253-C243-8417-0DC91D7877A8}"/>
              </a:ext>
            </a:extLst>
          </p:cNvPr>
          <p:cNvCxnSpPr>
            <a:cxnSpLocks/>
          </p:cNvCxnSpPr>
          <p:nvPr/>
        </p:nvCxnSpPr>
        <p:spPr>
          <a:xfrm>
            <a:off x="2297382" y="3461924"/>
            <a:ext cx="828978" cy="37758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3420EE3-59BB-7C43-8A37-B57FA9BD8CCC}"/>
              </a:ext>
            </a:extLst>
          </p:cNvPr>
          <p:cNvCxnSpPr>
            <a:cxnSpLocks/>
          </p:cNvCxnSpPr>
          <p:nvPr/>
        </p:nvCxnSpPr>
        <p:spPr>
          <a:xfrm>
            <a:off x="2297382" y="3839507"/>
            <a:ext cx="832350" cy="70201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827A75E-2DD4-4E4E-B36A-956421B5B952}"/>
              </a:ext>
            </a:extLst>
          </p:cNvPr>
          <p:cNvCxnSpPr>
            <a:cxnSpLocks/>
          </p:cNvCxnSpPr>
          <p:nvPr/>
        </p:nvCxnSpPr>
        <p:spPr>
          <a:xfrm flipV="1">
            <a:off x="2297382" y="4182895"/>
            <a:ext cx="799805" cy="5730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2445404-365E-3747-B887-EE61FD91B030}"/>
              </a:ext>
            </a:extLst>
          </p:cNvPr>
          <p:cNvCxnSpPr>
            <a:cxnSpLocks/>
          </p:cNvCxnSpPr>
          <p:nvPr/>
        </p:nvCxnSpPr>
        <p:spPr>
          <a:xfrm flipV="1">
            <a:off x="2297382" y="3093720"/>
            <a:ext cx="832350" cy="179523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1142C7E-8FF1-0B4D-AB77-50B72CF940B0}"/>
              </a:ext>
            </a:extLst>
          </p:cNvPr>
          <p:cNvCxnSpPr>
            <a:cxnSpLocks/>
          </p:cNvCxnSpPr>
          <p:nvPr/>
        </p:nvCxnSpPr>
        <p:spPr>
          <a:xfrm flipV="1">
            <a:off x="2297382" y="3429000"/>
            <a:ext cx="863415" cy="111252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1054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Goal</a:t>
            </a:r>
            <a:r>
              <a:rPr lang="en-US" sz="2400"/>
              <a:t>: how might we get constant-time lookup with fewer array slots than valid IDs?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503433" y="1376736"/>
            <a:ext cx="10763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Let’s assume that each account has a 6-digit ID number, </a:t>
            </a:r>
            <a:r>
              <a:rPr lang="en-US" sz="2400" b="1"/>
              <a:t>but they aren’t consecutive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791271" y="102069"/>
            <a:ext cx="2303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>
                <a:solidFill>
                  <a:srgbClr val="7030A0"/>
                </a:solidFill>
              </a:rPr>
              <a:t>Programmer Hat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066116"/>
              </p:ext>
            </p:extLst>
          </p:nvPr>
        </p:nvGraphicFramePr>
        <p:xfrm>
          <a:off x="3511305" y="2906054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5085677" y="2816938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5085535" y="488895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5106084" y="3854747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>
            <a:off x="4150588" y="3108960"/>
            <a:ext cx="935089" cy="35412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</p:cNvCxnSpPr>
          <p:nvPr/>
        </p:nvCxnSpPr>
        <p:spPr>
          <a:xfrm>
            <a:off x="4150588" y="3461924"/>
            <a:ext cx="935089" cy="66994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4150588" y="4888959"/>
            <a:ext cx="935089" cy="24213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95990"/>
              </p:ext>
            </p:extLst>
          </p:nvPr>
        </p:nvGraphicFramePr>
        <p:xfrm>
          <a:off x="3129732" y="2934050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33" name="Table 9">
            <a:extLst>
              <a:ext uri="{FF2B5EF4-FFF2-40B4-BE49-F238E27FC236}">
                <a16:creationId xmlns:a16="http://schemas.microsoft.com/office/drawing/2014/main" id="{7822CEB0-1661-0C49-89A0-BE37A929A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373497"/>
              </p:ext>
            </p:extLst>
          </p:nvPr>
        </p:nvGraphicFramePr>
        <p:xfrm>
          <a:off x="903390" y="2875436"/>
          <a:ext cx="127113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1134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000005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104216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222112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327111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415831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999996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E63846BD-33DC-9642-BA61-AFB4A464149B}"/>
              </a:ext>
            </a:extLst>
          </p:cNvPr>
          <p:cNvSpPr txBox="1"/>
          <p:nvPr/>
        </p:nvSpPr>
        <p:spPr>
          <a:xfrm>
            <a:off x="533913" y="2001576"/>
            <a:ext cx="978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i="1"/>
              <a:t>Let’s use only an array as large as we need </a:t>
            </a:r>
            <a:r>
              <a:rPr lang="en-US" sz="2400"/>
              <a:t>(for now, assume we need 6 slots)</a:t>
            </a:r>
            <a:endParaRPr lang="en-US" sz="2400" b="1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9FA776D-6743-AC43-A5F7-E3F38B3862B3}"/>
              </a:ext>
            </a:extLst>
          </p:cNvPr>
          <p:cNvSpPr txBox="1"/>
          <p:nvPr/>
        </p:nvSpPr>
        <p:spPr>
          <a:xfrm>
            <a:off x="6986398" y="2787627"/>
            <a:ext cx="4410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How might one map from the account IDs to the array indices?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17A8BF-C5C9-8E40-A429-A0C197CA5193}"/>
              </a:ext>
            </a:extLst>
          </p:cNvPr>
          <p:cNvSpPr txBox="1"/>
          <p:nvPr/>
        </p:nvSpPr>
        <p:spPr>
          <a:xfrm>
            <a:off x="6531970" y="3669433"/>
            <a:ext cx="5386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>
                <a:solidFill>
                  <a:schemeClr val="accent6"/>
                </a:solidFill>
              </a:rPr>
              <a:t>Remember modulo (remainder under division)? That would take the account ID to an index in the range from 0 ...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D36FDB-9050-2B43-9EB5-3F8DBA5956DC}"/>
              </a:ext>
            </a:extLst>
          </p:cNvPr>
          <p:cNvSpPr txBox="1"/>
          <p:nvPr/>
        </p:nvSpPr>
        <p:spPr>
          <a:xfrm>
            <a:off x="6531970" y="5184549"/>
            <a:ext cx="5468351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Account[] accounts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Account[6];</a:t>
            </a:r>
          </a:p>
          <a:p>
            <a:pPr algn="l"/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 findAccount(int withID) {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accounts[withID % 6];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83EA7-71CA-0F4D-8EE2-42D203D0C76A}"/>
              </a:ext>
            </a:extLst>
          </p:cNvPr>
          <p:cNvSpPr/>
          <p:nvPr/>
        </p:nvSpPr>
        <p:spPr>
          <a:xfrm>
            <a:off x="2345850" y="5021668"/>
            <a:ext cx="625395" cy="6472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%</a:t>
            </a:r>
          </a:p>
          <a:p>
            <a:pPr algn="ctr"/>
            <a:r>
              <a:rPr lang="en-US" sz="1600"/>
              <a:t>mod</a:t>
            </a:r>
          </a:p>
        </p:txBody>
      </p:sp>
    </p:spTree>
    <p:extLst>
      <p:ext uri="{BB962C8B-B14F-4D97-AF65-F5344CB8AC3E}">
        <p14:creationId xmlns:p14="http://schemas.microsoft.com/office/powerpoint/2010/main" val="44574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E00B17E-129B-AC46-A2D8-7073C2E67227}"/>
              </a:ext>
            </a:extLst>
          </p:cNvPr>
          <p:cNvCxnSpPr>
            <a:cxnSpLocks/>
          </p:cNvCxnSpPr>
          <p:nvPr/>
        </p:nvCxnSpPr>
        <p:spPr>
          <a:xfrm>
            <a:off x="2297382" y="3078480"/>
            <a:ext cx="799805" cy="193154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70A379D-7253-C243-8417-0DC91D7877A8}"/>
              </a:ext>
            </a:extLst>
          </p:cNvPr>
          <p:cNvCxnSpPr>
            <a:cxnSpLocks/>
          </p:cNvCxnSpPr>
          <p:nvPr/>
        </p:nvCxnSpPr>
        <p:spPr>
          <a:xfrm>
            <a:off x="2297382" y="3461924"/>
            <a:ext cx="828978" cy="37758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3420EE3-59BB-7C43-8A37-B57FA9BD8CCC}"/>
              </a:ext>
            </a:extLst>
          </p:cNvPr>
          <p:cNvCxnSpPr>
            <a:cxnSpLocks/>
          </p:cNvCxnSpPr>
          <p:nvPr/>
        </p:nvCxnSpPr>
        <p:spPr>
          <a:xfrm>
            <a:off x="2297382" y="3839507"/>
            <a:ext cx="832350" cy="70201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827A75E-2DD4-4E4E-B36A-956421B5B952}"/>
              </a:ext>
            </a:extLst>
          </p:cNvPr>
          <p:cNvCxnSpPr>
            <a:cxnSpLocks/>
          </p:cNvCxnSpPr>
          <p:nvPr/>
        </p:nvCxnSpPr>
        <p:spPr>
          <a:xfrm flipV="1">
            <a:off x="2297382" y="4182895"/>
            <a:ext cx="799805" cy="5730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2445404-365E-3747-B887-EE61FD91B030}"/>
              </a:ext>
            </a:extLst>
          </p:cNvPr>
          <p:cNvCxnSpPr>
            <a:cxnSpLocks/>
          </p:cNvCxnSpPr>
          <p:nvPr/>
        </p:nvCxnSpPr>
        <p:spPr>
          <a:xfrm flipV="1">
            <a:off x="2297382" y="3093720"/>
            <a:ext cx="832350" cy="179523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1142C7E-8FF1-0B4D-AB77-50B72CF940B0}"/>
              </a:ext>
            </a:extLst>
          </p:cNvPr>
          <p:cNvCxnSpPr>
            <a:cxnSpLocks/>
          </p:cNvCxnSpPr>
          <p:nvPr/>
        </p:nvCxnSpPr>
        <p:spPr>
          <a:xfrm flipV="1">
            <a:off x="2297382" y="3429000"/>
            <a:ext cx="863415" cy="111252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FF3E284-DFDE-B745-97E4-758B5D0D7FAD}"/>
              </a:ext>
            </a:extLst>
          </p:cNvPr>
          <p:cNvSpPr txBox="1"/>
          <p:nvPr/>
        </p:nvSpPr>
        <p:spPr>
          <a:xfrm>
            <a:off x="503433" y="729461"/>
            <a:ext cx="2236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Open Questions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CEB6-5D31-CA40-817E-689A9EAD9A8B}"/>
              </a:ext>
            </a:extLst>
          </p:cNvPr>
          <p:cNvSpPr txBox="1"/>
          <p:nvPr/>
        </p:nvSpPr>
        <p:spPr>
          <a:xfrm>
            <a:off x="2517273" y="1354004"/>
            <a:ext cx="9483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>
                <a:solidFill>
                  <a:srgbClr val="C00000"/>
                </a:solidFill>
              </a:rPr>
              <a:t>What happens if we get a 7</a:t>
            </a:r>
            <a:r>
              <a:rPr lang="en-US" sz="2400" i="1" baseline="30000" dirty="0">
                <a:solidFill>
                  <a:srgbClr val="C00000"/>
                </a:solidFill>
              </a:rPr>
              <a:t>th</a:t>
            </a:r>
            <a:r>
              <a:rPr lang="en-US" sz="2400" i="1" dirty="0">
                <a:solidFill>
                  <a:srgbClr val="C00000"/>
                </a:solidFill>
              </a:rPr>
              <a:t> account? Or if two account numbers have the same remainder mod 6?  Wouldn’t we need two accounts in the same slot?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02E1E-AD06-5D48-9262-32AEC55CF9E4}"/>
              </a:ext>
            </a:extLst>
          </p:cNvPr>
          <p:cNvSpPr txBox="1"/>
          <p:nvPr/>
        </p:nvSpPr>
        <p:spPr>
          <a:xfrm>
            <a:off x="9948685" y="102069"/>
            <a:ext cx="2145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rgbClr val="7030A0"/>
                </a:solidFill>
              </a:rPr>
              <a:t>Conceptual Hat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05EAC60-C394-5342-A171-7FCEB36C7DAD}"/>
              </a:ext>
            </a:extLst>
          </p:cNvPr>
          <p:cNvGraphicFramePr>
            <a:graphicFrameLocks noGrp="1"/>
          </p:cNvGraphicFramePr>
          <p:nvPr/>
        </p:nvGraphicFramePr>
        <p:xfrm>
          <a:off x="3511305" y="2906054"/>
          <a:ext cx="74202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022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4A5219E1-90B7-CE41-B30E-30BA31E39FBF}"/>
              </a:ext>
            </a:extLst>
          </p:cNvPr>
          <p:cNvSpPr/>
          <p:nvPr/>
        </p:nvSpPr>
        <p:spPr>
          <a:xfrm>
            <a:off x="5085677" y="2816938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999996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C1F28-5D4A-E947-AC93-FDC18E070A93}"/>
              </a:ext>
            </a:extLst>
          </p:cNvPr>
          <p:cNvSpPr/>
          <p:nvPr/>
        </p:nvSpPr>
        <p:spPr>
          <a:xfrm>
            <a:off x="5085535" y="4888959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000005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A68C5-660A-FB42-9221-5241C406FABB}"/>
              </a:ext>
            </a:extLst>
          </p:cNvPr>
          <p:cNvSpPr/>
          <p:nvPr/>
        </p:nvSpPr>
        <p:spPr>
          <a:xfrm>
            <a:off x="5106084" y="3854747"/>
            <a:ext cx="1047964" cy="801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Account</a:t>
            </a:r>
          </a:p>
          <a:p>
            <a:pPr algn="ctr"/>
            <a:r>
              <a:rPr lang="en-US"/>
              <a:t>415831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0797E6-97A3-FB42-BFB7-B3F632D069BA}"/>
              </a:ext>
            </a:extLst>
          </p:cNvPr>
          <p:cNvCxnSpPr>
            <a:cxnSpLocks/>
          </p:cNvCxnSpPr>
          <p:nvPr/>
        </p:nvCxnSpPr>
        <p:spPr>
          <a:xfrm>
            <a:off x="4150588" y="3108960"/>
            <a:ext cx="935089" cy="35412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0F5D8A-C72A-EE48-90F2-8266EBC33861}"/>
              </a:ext>
            </a:extLst>
          </p:cNvPr>
          <p:cNvCxnSpPr>
            <a:cxnSpLocks/>
          </p:cNvCxnSpPr>
          <p:nvPr/>
        </p:nvCxnSpPr>
        <p:spPr>
          <a:xfrm>
            <a:off x="4150588" y="3461924"/>
            <a:ext cx="935089" cy="66994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D67F62-4E95-A54B-A1E5-CBAB0678A284}"/>
              </a:ext>
            </a:extLst>
          </p:cNvPr>
          <p:cNvCxnSpPr>
            <a:cxnSpLocks/>
          </p:cNvCxnSpPr>
          <p:nvPr/>
        </p:nvCxnSpPr>
        <p:spPr>
          <a:xfrm>
            <a:off x="4150588" y="4888959"/>
            <a:ext cx="935089" cy="24213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9">
            <a:extLst>
              <a:ext uri="{FF2B5EF4-FFF2-40B4-BE49-F238E27FC236}">
                <a16:creationId xmlns:a16="http://schemas.microsoft.com/office/drawing/2014/main" id="{83786C2A-FF35-464A-80CE-C31BA39244AC}"/>
              </a:ext>
            </a:extLst>
          </p:cNvPr>
          <p:cNvGraphicFramePr>
            <a:graphicFrameLocks noGrp="1"/>
          </p:cNvGraphicFramePr>
          <p:nvPr/>
        </p:nvGraphicFramePr>
        <p:xfrm>
          <a:off x="3129732" y="2934050"/>
          <a:ext cx="21251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15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graphicFrame>
        <p:nvGraphicFramePr>
          <p:cNvPr id="33" name="Table 9">
            <a:extLst>
              <a:ext uri="{FF2B5EF4-FFF2-40B4-BE49-F238E27FC236}">
                <a16:creationId xmlns:a16="http://schemas.microsoft.com/office/drawing/2014/main" id="{7822CEB0-1661-0C49-89A0-BE37A929A094}"/>
              </a:ext>
            </a:extLst>
          </p:cNvPr>
          <p:cNvGraphicFramePr>
            <a:graphicFrameLocks noGrp="1"/>
          </p:cNvGraphicFramePr>
          <p:nvPr/>
        </p:nvGraphicFramePr>
        <p:xfrm>
          <a:off x="903390" y="2875436"/>
          <a:ext cx="127113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1134">
                  <a:extLst>
                    <a:ext uri="{9D8B030D-6E8A-4147-A177-3AD203B41FA5}">
                      <a16:colId xmlns:a16="http://schemas.microsoft.com/office/drawing/2014/main" val="13951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000005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6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104216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38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222112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01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327111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088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415831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57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999996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2154243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1317A8BF-C5C9-8E40-A429-A0C197CA5193}"/>
              </a:ext>
            </a:extLst>
          </p:cNvPr>
          <p:cNvSpPr txBox="1"/>
          <p:nvPr/>
        </p:nvSpPr>
        <p:spPr>
          <a:xfrm>
            <a:off x="6531970" y="3844093"/>
            <a:ext cx="538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accent6"/>
                </a:solidFill>
              </a:rPr>
              <a:t>Tune in next lecture!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D36FDB-9050-2B43-9EB5-3F8DBA5956DC}"/>
              </a:ext>
            </a:extLst>
          </p:cNvPr>
          <p:cNvSpPr txBox="1"/>
          <p:nvPr/>
        </p:nvSpPr>
        <p:spPr>
          <a:xfrm>
            <a:off x="6531970" y="5184549"/>
            <a:ext cx="5468351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Account[] accounts =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Account[6];</a:t>
            </a:r>
          </a:p>
          <a:p>
            <a:pPr algn="l"/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Account findAccount(int withID) {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accounts[withID % 6];</a:t>
            </a:r>
          </a:p>
          <a:p>
            <a:pPr algn="l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83EA7-71CA-0F4D-8EE2-42D203D0C76A}"/>
              </a:ext>
            </a:extLst>
          </p:cNvPr>
          <p:cNvSpPr/>
          <p:nvPr/>
        </p:nvSpPr>
        <p:spPr>
          <a:xfrm>
            <a:off x="2345850" y="5021668"/>
            <a:ext cx="625395" cy="6472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%</a:t>
            </a:r>
          </a:p>
          <a:p>
            <a:pPr algn="ctr"/>
            <a:r>
              <a:rPr lang="en-US" sz="1600"/>
              <a:t>mod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97F089-A46E-4390-78A3-36C3EE350B89}"/>
              </a:ext>
            </a:extLst>
          </p:cNvPr>
          <p:cNvSpPr txBox="1"/>
          <p:nvPr/>
        </p:nvSpPr>
        <p:spPr>
          <a:xfrm>
            <a:off x="6581630" y="2465649"/>
            <a:ext cx="551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>
                <a:solidFill>
                  <a:srgbClr val="C00000"/>
                </a:solidFill>
              </a:rPr>
              <a:t>How would this work for Customers </a:t>
            </a:r>
          </a:p>
          <a:p>
            <a:pPr algn="l"/>
            <a:r>
              <a:rPr lang="en-US" sz="2400" i="1" dirty="0">
                <a:solidFill>
                  <a:srgbClr val="C00000"/>
                </a:solidFill>
              </a:rPr>
              <a:t>(with strings instead of account numbers)?</a:t>
            </a:r>
          </a:p>
        </p:txBody>
      </p:sp>
    </p:spTree>
    <p:extLst>
      <p:ext uri="{BB962C8B-B14F-4D97-AF65-F5344CB8AC3E}">
        <p14:creationId xmlns:p14="http://schemas.microsoft.com/office/powerpoint/2010/main" val="377396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799</Words>
  <Application>Microsoft Macintosh PowerPoint</Application>
  <PresentationFormat>Widescreen</PresentationFormat>
  <Paragraphs>194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Office Theme</vt:lpstr>
      <vt:lpstr>Class Notes: Introduction to Hashmaps (Programmer and Conceptual Views)  note: the top right of each slide will indicate whether the discussion is mostly for  programmers or for conceptual understanding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Today’s class will be mostly pencil/paper, fyi</dc:title>
  <dc:creator>Kathi Fisler</dc:creator>
  <cp:lastModifiedBy>Microsoft Office User</cp:lastModifiedBy>
  <cp:revision>31</cp:revision>
  <dcterms:created xsi:type="dcterms:W3CDTF">2021-02-24T13:39:13Z</dcterms:created>
  <dcterms:modified xsi:type="dcterms:W3CDTF">2023-03-01T20:42:45Z</dcterms:modified>
</cp:coreProperties>
</file>