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8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/>
    <p:restoredTop sz="94637"/>
  </p:normalViewPr>
  <p:slideViewPr>
    <p:cSldViewPr snapToGrid="0">
      <p:cViewPr varScale="1">
        <p:scale>
          <a:sx n="93" d="100"/>
          <a:sy n="93" d="100"/>
        </p:scale>
        <p:origin x="107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AC9EE-7EEE-BAE4-09C7-1B846E67E8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6613FD-1CF6-B59E-F816-688D45628B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81835-A6E3-DC1A-31F9-D93F82CDF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D8EC-EEF1-9C4D-8199-B7D99AB8796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F616A-1706-5EE4-E75A-76867A550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E29F-DCCF-4DAD-B302-4F10E4343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BD66-2B3D-E849-84AA-E97012952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4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0F5D8-6BC9-B7EB-16EA-FAD0FB903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2C9B9-0303-8723-E4A2-9851EA666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7C75C-1CEC-5503-F40B-473C0D0C8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D8EC-EEF1-9C4D-8199-B7D99AB8796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ACA00-9804-3E49-29E8-24B56307A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D7F34-66EC-E851-D3DD-C2C582E92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BD66-2B3D-E849-84AA-E97012952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5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F93DA-E0B1-0521-8A8B-D64D1AE0D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70E67-5B6E-CDEB-E7F3-198E457C6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3EC22-C42B-BF4B-67E7-047C09A2A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D8EC-EEF1-9C4D-8199-B7D99AB8796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60466-4DB5-1FB0-B766-9443EAAF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905A3-AED4-6685-0B00-E79572F10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BD66-2B3D-E849-84AA-E97012952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58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CAEE7-7173-143C-BD99-C2B65ADF1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350BC-2C77-96AE-ECDF-71BE5B8D65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BA2D6-F32F-4CA8-4F75-E78247B9B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6A2D-CE27-9F4F-FB95-38758BA1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D8EC-EEF1-9C4D-8199-B7D99AB8796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6BB474-E172-1B53-0F31-491074EFC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0A16E2-381F-6824-DC63-365176B6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BD66-2B3D-E849-84AA-E97012952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84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9FB7C-605E-2187-9CFE-59858566B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674B4-02A3-E51B-6304-FD7BDCE20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FCB456-DBDA-7E5E-3F5A-8A26EC6F4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C7BD4C-6793-20A8-5FA7-6207B2BB8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87027A-7128-4734-7E36-FEBC810EC0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C0367F-AEF8-81A0-0ED2-A42DA507A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D8EC-EEF1-9C4D-8199-B7D99AB8796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CDA5FA-4834-C23D-9FD4-68F160303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3323D9-27F3-379B-D24B-712E66946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BD66-2B3D-E849-84AA-E97012952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48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6E65C-27B8-BDC3-AF08-489EE43D1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CFE1BC-4CA5-AFD2-97D1-E113C72EC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D8EC-EEF1-9C4D-8199-B7D99AB8796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B64378-A8F3-2E40-B008-53F41E78F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15750C-BDEF-1ADA-8D3A-D8949372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BD66-2B3D-E849-84AA-E97012952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84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93588-996D-BA1F-EB66-9D59196DB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D8EC-EEF1-9C4D-8199-B7D99AB8796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DA89A0-3A9A-5FF0-EE8C-03F5E1CB3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2BDA8-5C27-9AED-5104-57844DA34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BD66-2B3D-E849-84AA-E97012952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809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A0F6E-15A7-4AC0-82C7-4017EAEF0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B5B63-30BF-FA13-CA26-8CEF40789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07F97-A04C-E32F-2BA6-0936381DA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EC9873-3870-21A5-F7F5-361A0AA79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D8EC-EEF1-9C4D-8199-B7D99AB8796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3A800-4EF7-BF49-53F2-2D9889DCA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EDAB7E-99CD-F3E0-56FB-178BEBE4E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BD66-2B3D-E849-84AA-E97012952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67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D8CF7-97D5-7F12-57BF-8FD2B819B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51BA9F-1BAC-8809-C361-2524CDCEE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09F92-6783-6464-5D61-732576C150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2882B-106C-3397-82F4-1C9D913E8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D8EC-EEF1-9C4D-8199-B7D99AB8796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709350-3C2B-9F8E-E4C7-FA1DB3736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F76D53-0727-27CC-BA0B-148C1C6B1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BD66-2B3D-E849-84AA-E97012952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28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1C87E-0951-A8E5-9E17-1DE447AFB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CA7028-BAC4-5D1E-FBD5-7ACB80EC57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3528A-124C-CEC8-2AD4-5AA303CB3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D8EC-EEF1-9C4D-8199-B7D99AB8796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DA0B7-B584-13CD-058B-4DA495854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21545-8F40-FD0D-8C4A-8E6645408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BD66-2B3D-E849-84AA-E97012952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9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CB4022-BBC5-C8B0-5EF0-5D9B977B60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6D564-AD97-D796-3821-14BE84F55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FF9AB-53F2-0FD7-3F3F-B3F05F702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D8EC-EEF1-9C4D-8199-B7D99AB8796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00333-5239-DC58-DB13-344F4DC5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9926C-2C37-4077-6C64-40693E47F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BD66-2B3D-E849-84AA-E97012952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91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9348F6-D378-8C71-C3EB-CA6D3CF65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AD362D-0951-13C1-9546-5FCD22B7E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753FA-E272-B206-421C-46A4878F72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5D8EC-EEF1-9C4D-8199-B7D99AB87969}" type="datetimeFigureOut">
              <a:rPr lang="en-US" smtClean="0"/>
              <a:t>9/30/22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B6B41-75CE-4D96-DA4C-7DCF23C51A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C53C9-7374-149D-0180-69FC7ED1F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3BD66-2B3D-E849-84AA-E97012952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A7BF-54D6-996E-D7C4-4110252AA6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Turning table expressions into functions</a:t>
            </a:r>
          </a:p>
        </p:txBody>
      </p:sp>
    </p:spTree>
    <p:extLst>
      <p:ext uri="{BB962C8B-B14F-4D97-AF65-F5344CB8AC3E}">
        <p14:creationId xmlns:p14="http://schemas.microsoft.com/office/powerpoint/2010/main" val="2058570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3442D-DE9F-759A-2F68-6FFA83565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91" y="260061"/>
            <a:ext cx="10515600" cy="23723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let's look up the grade for a specific student.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write an expression to compute Lavon's grade on exam 1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for-name-Lavon(r :: Row):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r["name"] == "Lavon"</a:t>
            </a: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filter-with(gradebook, for-name-Lavon).row-n(0)["exam1"]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BE6A9B-AB16-418C-A17C-ADD61C84EB28}"/>
              </a:ext>
            </a:extLst>
          </p:cNvPr>
          <p:cNvSpPr txBox="1">
            <a:spLocks/>
          </p:cNvSpPr>
          <p:nvPr/>
        </p:nvSpPr>
        <p:spPr>
          <a:xfrm>
            <a:off x="200890" y="2840189"/>
            <a:ext cx="11326091" cy="14824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what if we wanted to do this for _any_ student? Wrap all of this code in a function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with the student name as a parameter)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008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D86EEF-7BF8-FBB4-893D-68FABFF0DBFE}"/>
              </a:ext>
            </a:extLst>
          </p:cNvPr>
          <p:cNvSpPr/>
          <p:nvPr/>
        </p:nvSpPr>
        <p:spPr>
          <a:xfrm>
            <a:off x="477981" y="4655138"/>
            <a:ext cx="7904019" cy="15378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A70509-EC34-3457-C71C-0C70C25B82A5}"/>
              </a:ext>
            </a:extLst>
          </p:cNvPr>
          <p:cNvSpPr/>
          <p:nvPr/>
        </p:nvSpPr>
        <p:spPr>
          <a:xfrm>
            <a:off x="200890" y="997527"/>
            <a:ext cx="7904019" cy="15378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3442D-DE9F-759A-2F68-6FFA83565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91" y="260061"/>
            <a:ext cx="10515600" cy="23723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let's look up the grade for a specific student.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write an expression to compute Lavon's grade on exam 1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for-name-Lavon(r :: Row):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r["name"] == "Lavon"</a:t>
            </a:r>
          </a:p>
          <a:p>
            <a:pPr marL="0" indent="0"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filter-with(gradebook, for-name-Lavon).row-n(0)["exam1"]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BE6A9B-AB16-418C-A17C-ADD61C84EB28}"/>
              </a:ext>
            </a:extLst>
          </p:cNvPr>
          <p:cNvSpPr txBox="1">
            <a:spLocks/>
          </p:cNvSpPr>
          <p:nvPr/>
        </p:nvSpPr>
        <p:spPr>
          <a:xfrm>
            <a:off x="200890" y="2840189"/>
            <a:ext cx="11326091" cy="3519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what if we wanted to do this for _any_ student? Wrap all of this code in a function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with the student name as a parameter)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version 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exam1-for-name1(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String) -&gt; Number: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for-name-Lavon(r :: Row):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r["name"] == 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filter-with(gradebook, for-name-Lavon).row-n(0)["exam1"]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54D275BC-4E85-B1FA-950B-0773FA2B0A42}"/>
              </a:ext>
            </a:extLst>
          </p:cNvPr>
          <p:cNvSpPr/>
          <p:nvPr/>
        </p:nvSpPr>
        <p:spPr>
          <a:xfrm>
            <a:off x="8936182" y="3879273"/>
            <a:ext cx="3054928" cy="2479966"/>
          </a:xfrm>
          <a:prstGeom prst="wedgeRoundRectCallout">
            <a:avLst>
              <a:gd name="adj1" fmla="val -200879"/>
              <a:gd name="adj2" fmla="val -10884"/>
              <a:gd name="adj3" fmla="val 16667"/>
            </a:avLst>
          </a:prstGeom>
          <a:solidFill>
            <a:srgbClr val="CC68D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Why is the inner function named </a:t>
            </a:r>
          </a:p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olas" panose="020B0609020204030204" pitchFamily="49" charset="0"/>
                <a:cs typeface="Consolas" panose="020B0609020204030204" pitchFamily="49" charset="0"/>
              </a:rPr>
              <a:t>for-name-Lavon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when it should be for any student?</a:t>
            </a:r>
          </a:p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(let’s fix that)</a:t>
            </a:r>
          </a:p>
        </p:txBody>
      </p:sp>
    </p:spTree>
    <p:extLst>
      <p:ext uri="{BB962C8B-B14F-4D97-AF65-F5344CB8AC3E}">
        <p14:creationId xmlns:p14="http://schemas.microsoft.com/office/powerpoint/2010/main" val="4125906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D86EEF-7BF8-FBB4-893D-68FABFF0DBFE}"/>
              </a:ext>
            </a:extLst>
          </p:cNvPr>
          <p:cNvSpPr/>
          <p:nvPr/>
        </p:nvSpPr>
        <p:spPr>
          <a:xfrm>
            <a:off x="477981" y="3906984"/>
            <a:ext cx="7904019" cy="15378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A70509-EC34-3457-C71C-0C70C25B82A5}"/>
              </a:ext>
            </a:extLst>
          </p:cNvPr>
          <p:cNvSpPr/>
          <p:nvPr/>
        </p:nvSpPr>
        <p:spPr>
          <a:xfrm>
            <a:off x="477980" y="879765"/>
            <a:ext cx="7904019" cy="15378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BE6A9B-AB16-418C-A17C-ADD61C84EB28}"/>
              </a:ext>
            </a:extLst>
          </p:cNvPr>
          <p:cNvSpPr txBox="1">
            <a:spLocks/>
          </p:cNvSpPr>
          <p:nvPr/>
        </p:nvSpPr>
        <p:spPr>
          <a:xfrm>
            <a:off x="228600" y="200915"/>
            <a:ext cx="11326091" cy="6227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version 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exam1-for-name1(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String) -&gt; Number: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highlight>
                  <a:srgbClr val="FF00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for-name-Lavon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(r :: Row):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r["name"] == 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filter-with(gradebook, </a:t>
            </a:r>
            <a:r>
              <a:rPr lang="en-US" sz="1800" dirty="0">
                <a:highlight>
                  <a:srgbClr val="FF00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for-name-Lavon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).row-n(0)["exam1"]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version 2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exam1-for-name2(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String) -&gt; Number: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highlight>
                  <a:srgbClr val="FF00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(r :: Row):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r["name"] == 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filter-with(gradebook, </a:t>
            </a:r>
            <a:r>
              <a:rPr lang="en-US" sz="1800" dirty="0">
                <a:highlight>
                  <a:srgbClr val="FF00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).row-n(0)["exam1"]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54D275BC-4E85-B1FA-950B-0773FA2B0A42}"/>
              </a:ext>
            </a:extLst>
          </p:cNvPr>
          <p:cNvSpPr/>
          <p:nvPr/>
        </p:nvSpPr>
        <p:spPr>
          <a:xfrm>
            <a:off x="8908472" y="200915"/>
            <a:ext cx="3054928" cy="2479966"/>
          </a:xfrm>
          <a:prstGeom prst="wedgeRoundRectCallout">
            <a:avLst>
              <a:gd name="adj1" fmla="val -200879"/>
              <a:gd name="adj2" fmla="val -10884"/>
              <a:gd name="adj3" fmla="val 16667"/>
            </a:avLst>
          </a:prstGeom>
          <a:solidFill>
            <a:srgbClr val="CC68D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Why is the inner function named </a:t>
            </a:r>
          </a:p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olas" panose="020B0609020204030204" pitchFamily="49" charset="0"/>
                <a:cs typeface="Consolas" panose="020B0609020204030204" pitchFamily="49" charset="0"/>
              </a:rPr>
              <a:t>for-name-Lavon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when it should be for any student?</a:t>
            </a:r>
          </a:p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(let’s fix that)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3284E46F-9B8A-7937-BE8D-61FE5E5E56ED}"/>
              </a:ext>
            </a:extLst>
          </p:cNvPr>
          <p:cNvSpPr/>
          <p:nvPr/>
        </p:nvSpPr>
        <p:spPr>
          <a:xfrm>
            <a:off x="8749144" y="3948543"/>
            <a:ext cx="3054928" cy="2479966"/>
          </a:xfrm>
          <a:prstGeom prst="wedgeRoundRectCallout">
            <a:avLst>
              <a:gd name="adj1" fmla="val -128316"/>
              <a:gd name="adj2" fmla="val 6435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Could we also take the assignment name as an input?</a:t>
            </a:r>
          </a:p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Sure, let’s add it.</a:t>
            </a:r>
          </a:p>
        </p:txBody>
      </p:sp>
    </p:spTree>
    <p:extLst>
      <p:ext uri="{BB962C8B-B14F-4D97-AF65-F5344CB8AC3E}">
        <p14:creationId xmlns:p14="http://schemas.microsoft.com/office/powerpoint/2010/main" val="2066555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D86EEF-7BF8-FBB4-893D-68FABFF0DBFE}"/>
              </a:ext>
            </a:extLst>
          </p:cNvPr>
          <p:cNvSpPr/>
          <p:nvPr/>
        </p:nvSpPr>
        <p:spPr>
          <a:xfrm>
            <a:off x="477981" y="3906984"/>
            <a:ext cx="7904019" cy="15378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A70509-EC34-3457-C71C-0C70C25B82A5}"/>
              </a:ext>
            </a:extLst>
          </p:cNvPr>
          <p:cNvSpPr/>
          <p:nvPr/>
        </p:nvSpPr>
        <p:spPr>
          <a:xfrm>
            <a:off x="477980" y="879765"/>
            <a:ext cx="7904019" cy="15378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BE6A9B-AB16-418C-A17C-ADD61C84EB28}"/>
              </a:ext>
            </a:extLst>
          </p:cNvPr>
          <p:cNvSpPr txBox="1">
            <a:spLocks/>
          </p:cNvSpPr>
          <p:nvPr/>
        </p:nvSpPr>
        <p:spPr>
          <a:xfrm>
            <a:off x="228600" y="200915"/>
            <a:ext cx="11326091" cy="6227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version 2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exam1-for-name2(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String) -&gt; Number: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highlight>
                  <a:srgbClr val="FF00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(r :: Row):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r["name"] == 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filter-with(gradebook, </a:t>
            </a:r>
            <a:r>
              <a:rPr lang="en-US" sz="1800" dirty="0">
                <a:highlight>
                  <a:srgbClr val="FF00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).row-n(0)["exam1"]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version 3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grade-for-name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String, </a:t>
            </a:r>
            <a:r>
              <a:rPr lang="en-US" sz="1800" dirty="0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</a:t>
            </a:r>
            <a:r>
              <a:rPr lang="en-US" sz="1800" dirty="0" err="1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asgn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String) -&gt; Number: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highlight>
                  <a:srgbClr val="FF00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(r :: Row):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r["name"] == 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filter-with(gradebook, </a:t>
            </a:r>
            <a:r>
              <a:rPr lang="en-US" sz="1800" dirty="0">
                <a:highlight>
                  <a:srgbClr val="FF00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).row-n(0)[</a:t>
            </a:r>
            <a:r>
              <a:rPr lang="en-US" sz="1800" dirty="0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</a:t>
            </a:r>
            <a:r>
              <a:rPr lang="en-US" sz="1800" dirty="0" err="1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asgn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54D275BC-4E85-B1FA-950B-0773FA2B0A42}"/>
              </a:ext>
            </a:extLst>
          </p:cNvPr>
          <p:cNvSpPr/>
          <p:nvPr/>
        </p:nvSpPr>
        <p:spPr>
          <a:xfrm>
            <a:off x="8908472" y="200915"/>
            <a:ext cx="3054928" cy="2479966"/>
          </a:xfrm>
          <a:prstGeom prst="wedgeRoundRectCallout">
            <a:avLst>
              <a:gd name="adj1" fmla="val -136933"/>
              <a:gd name="adj2" fmla="val 2431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Could we also take the assignment name as an input?</a:t>
            </a:r>
          </a:p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Sure, let’s add it.</a:t>
            </a:r>
          </a:p>
        </p:txBody>
      </p:sp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97D1D3C1-4946-00E5-5BFC-B304D9FA8657}"/>
              </a:ext>
            </a:extLst>
          </p:cNvPr>
          <p:cNvSpPr/>
          <p:nvPr/>
        </p:nvSpPr>
        <p:spPr>
          <a:xfrm>
            <a:off x="8908472" y="4204856"/>
            <a:ext cx="3054928" cy="2479966"/>
          </a:xfrm>
          <a:prstGeom prst="wedgeRoundRectCallout">
            <a:avLst>
              <a:gd name="adj1" fmla="val -251672"/>
              <a:gd name="adj2" fmla="val 1966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Could we let this work over any gradebook?</a:t>
            </a:r>
          </a:p>
        </p:txBody>
      </p:sp>
    </p:spTree>
    <p:extLst>
      <p:ext uri="{BB962C8B-B14F-4D97-AF65-F5344CB8AC3E}">
        <p14:creationId xmlns:p14="http://schemas.microsoft.com/office/powerpoint/2010/main" val="1677923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D86EEF-7BF8-FBB4-893D-68FABFF0DBFE}"/>
              </a:ext>
            </a:extLst>
          </p:cNvPr>
          <p:cNvSpPr/>
          <p:nvPr/>
        </p:nvSpPr>
        <p:spPr>
          <a:xfrm>
            <a:off x="477981" y="3893133"/>
            <a:ext cx="7904019" cy="15378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A70509-EC34-3457-C71C-0C70C25B82A5}"/>
              </a:ext>
            </a:extLst>
          </p:cNvPr>
          <p:cNvSpPr/>
          <p:nvPr/>
        </p:nvSpPr>
        <p:spPr>
          <a:xfrm>
            <a:off x="477980" y="879765"/>
            <a:ext cx="7904019" cy="15378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BE6A9B-AB16-418C-A17C-ADD61C84EB28}"/>
              </a:ext>
            </a:extLst>
          </p:cNvPr>
          <p:cNvSpPr txBox="1">
            <a:spLocks/>
          </p:cNvSpPr>
          <p:nvPr/>
        </p:nvSpPr>
        <p:spPr>
          <a:xfrm>
            <a:off x="228600" y="200915"/>
            <a:ext cx="11734800" cy="6227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version 3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grade-for-name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String, </a:t>
            </a:r>
            <a:r>
              <a:rPr lang="en-US" sz="1800" dirty="0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</a:t>
            </a:r>
            <a:r>
              <a:rPr lang="en-US" sz="1800" dirty="0" err="1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asgn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String) -&gt; Number: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highlight>
                  <a:srgbClr val="FF00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(r :: Row):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r["name"] == 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filter-with(</a:t>
            </a:r>
            <a:r>
              <a:rPr lang="en-US" sz="1800" dirty="0">
                <a:highlight>
                  <a:srgbClr val="00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gradebook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highlight>
                  <a:srgbClr val="FF00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).row-n(0)[</a:t>
            </a:r>
            <a:r>
              <a:rPr lang="en-US" sz="1800" dirty="0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</a:t>
            </a:r>
            <a:r>
              <a:rPr lang="en-US" sz="1800" dirty="0" err="1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asgn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version 4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grade-for-name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String, </a:t>
            </a:r>
            <a:r>
              <a:rPr lang="en-US" sz="1800" dirty="0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</a:t>
            </a:r>
            <a:r>
              <a:rPr lang="en-US" sz="1800" dirty="0" err="1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asgn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String, </a:t>
            </a:r>
            <a:r>
              <a:rPr lang="en-US" sz="1800" dirty="0">
                <a:highlight>
                  <a:srgbClr val="00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in-</a:t>
            </a:r>
            <a:r>
              <a:rPr lang="en-US" sz="1800" dirty="0" err="1">
                <a:highlight>
                  <a:srgbClr val="00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gbk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Table) -&gt; Number: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highlight>
                  <a:srgbClr val="FF00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(r :: Row):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r["name"] == 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filter-with(</a:t>
            </a:r>
            <a:r>
              <a:rPr lang="en-US" sz="1800" dirty="0">
                <a:highlight>
                  <a:srgbClr val="00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in-</a:t>
            </a:r>
            <a:r>
              <a:rPr lang="en-US" sz="1800" dirty="0" err="1">
                <a:highlight>
                  <a:srgbClr val="00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gbk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highlight>
                  <a:srgbClr val="FF00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).row-n(0)[</a:t>
            </a:r>
            <a:r>
              <a:rPr lang="en-US" sz="1800" dirty="0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</a:t>
            </a:r>
            <a:r>
              <a:rPr lang="en-US" sz="1800" dirty="0" err="1">
                <a:highlight>
                  <a:srgbClr val="00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asgn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97D1D3C1-4946-00E5-5BFC-B304D9FA8657}"/>
              </a:ext>
            </a:extLst>
          </p:cNvPr>
          <p:cNvSpPr/>
          <p:nvPr/>
        </p:nvSpPr>
        <p:spPr>
          <a:xfrm>
            <a:off x="8908472" y="1198411"/>
            <a:ext cx="3054928" cy="2098971"/>
          </a:xfrm>
          <a:prstGeom prst="wedgeRoundRectCallout">
            <a:avLst>
              <a:gd name="adj1" fmla="val -252126"/>
              <a:gd name="adj2" fmla="val 9227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Could we let this work over any gradebook?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FF6D7563-601D-F180-E2C0-630CA4A364D4}"/>
              </a:ext>
            </a:extLst>
          </p:cNvPr>
          <p:cNvSpPr/>
          <p:nvPr/>
        </p:nvSpPr>
        <p:spPr>
          <a:xfrm>
            <a:off x="8783781" y="4558114"/>
            <a:ext cx="3054928" cy="2098971"/>
          </a:xfrm>
          <a:prstGeom prst="wedgeRoundRectCallout">
            <a:avLst>
              <a:gd name="adj1" fmla="val -102920"/>
              <a:gd name="adj2" fmla="val -43578"/>
              <a:gd name="adj3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Now we have a final, general-purpose function for looking up grades in a gradebook</a:t>
            </a:r>
          </a:p>
        </p:txBody>
      </p:sp>
    </p:spTree>
    <p:extLst>
      <p:ext uri="{BB962C8B-B14F-4D97-AF65-F5344CB8AC3E}">
        <p14:creationId xmlns:p14="http://schemas.microsoft.com/office/powerpoint/2010/main" val="1754968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D7243-3E87-19A1-A906-0A1B0D45B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we do this again?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19C0A-2C60-04A8-DF76-9DEF17DB6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started from an expression that worked on a concrete example (the exam1 grade for Lavon on the gradebook table)</a:t>
            </a:r>
          </a:p>
          <a:p>
            <a:r>
              <a:rPr lang="en-US" dirty="0"/>
              <a:t>We wrapped the concrete expression in a function that took one piece as a parameter</a:t>
            </a:r>
          </a:p>
          <a:p>
            <a:r>
              <a:rPr lang="en-US" dirty="0"/>
              <a:t>We added parameters for the other pieces one at a time</a:t>
            </a:r>
          </a:p>
          <a:p>
            <a:r>
              <a:rPr lang="en-US" dirty="0"/>
              <a:t>The highlights show what changes were needed for each</a:t>
            </a:r>
          </a:p>
          <a:p>
            <a:r>
              <a:rPr lang="en-US" dirty="0"/>
              <a:t>You could have created those parameters in any order</a:t>
            </a:r>
          </a:p>
        </p:txBody>
      </p:sp>
    </p:spTree>
    <p:extLst>
      <p:ext uri="{BB962C8B-B14F-4D97-AF65-F5344CB8AC3E}">
        <p14:creationId xmlns:p14="http://schemas.microsoft.com/office/powerpoint/2010/main" val="911234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D7243-3E87-19A1-A906-0A1B0D45B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there a function inside a function in the final code?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5C26F6-8AEF-78FF-B1BE-185C1C19CEB5}"/>
              </a:ext>
            </a:extLst>
          </p:cNvPr>
          <p:cNvSpPr txBox="1">
            <a:spLocks/>
          </p:cNvSpPr>
          <p:nvPr/>
        </p:nvSpPr>
        <p:spPr>
          <a:xfrm>
            <a:off x="228600" y="1925782"/>
            <a:ext cx="11734800" cy="266007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version 4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grade-for-name(for-student :: String, for-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asgn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String, in-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gbk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Table) -&gt; Number: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for-name(r :: Row):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r["name"] == for-student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filter-with(in-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gbk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for-name).row-n(0)[for-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asgn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613A95D-AC29-3F37-68C0-A8602A46E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668" y="4874061"/>
            <a:ext cx="11222182" cy="1591106"/>
          </a:xfrm>
        </p:spPr>
        <p:txBody>
          <a:bodyPr>
            <a:normAutofit/>
          </a:bodyPr>
          <a:lstStyle/>
          <a:p>
            <a:r>
              <a:rPr lang="en-US" dirty="0"/>
              <a:t>The original concrete expression needed a function to use with filter-with</a:t>
            </a:r>
          </a:p>
          <a:p>
            <a:r>
              <a:rPr lang="en-US" dirty="0"/>
              <a:t>We still need that function as part of the computation, so we put it inside the new function that’s allowing the configuration(s) </a:t>
            </a:r>
          </a:p>
        </p:txBody>
      </p:sp>
    </p:spTree>
    <p:extLst>
      <p:ext uri="{BB962C8B-B14F-4D97-AF65-F5344CB8AC3E}">
        <p14:creationId xmlns:p14="http://schemas.microsoft.com/office/powerpoint/2010/main" val="1812492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D7243-3E87-19A1-A906-0A1B0D45B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11734800" cy="1325563"/>
          </a:xfrm>
        </p:spPr>
        <p:txBody>
          <a:bodyPr/>
          <a:lstStyle/>
          <a:p>
            <a:r>
              <a:rPr lang="en-US" dirty="0"/>
              <a:t>Could we move for-name outside grade-for-name?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5C26F6-8AEF-78FF-B1BE-185C1C19CEB5}"/>
              </a:ext>
            </a:extLst>
          </p:cNvPr>
          <p:cNvSpPr txBox="1">
            <a:spLocks/>
          </p:cNvSpPr>
          <p:nvPr/>
        </p:nvSpPr>
        <p:spPr>
          <a:xfrm>
            <a:off x="242455" y="1787232"/>
            <a:ext cx="11734800" cy="266007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version 4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for-name(r :: Row):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r["name"] == 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fun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grade-for-name(</a:t>
            </a:r>
            <a:r>
              <a:rPr lang="en-US" sz="18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for-student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String, for-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asgn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String, in-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gbk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:: Table) -&gt; Number: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filter-with(in-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gbk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for-name).row-n(0)[for-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asgn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613A95D-AC29-3F37-68C0-A8602A46E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53" y="4874061"/>
            <a:ext cx="11589332" cy="1591106"/>
          </a:xfrm>
        </p:spPr>
        <p:txBody>
          <a:bodyPr>
            <a:normAutofit/>
          </a:bodyPr>
          <a:lstStyle/>
          <a:p>
            <a:r>
              <a:rPr lang="en-US" sz="2400" dirty="0"/>
              <a:t>No – because now for-student isn’t defined! We added that as part of the configuration of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grade-for-name</a:t>
            </a:r>
            <a:r>
              <a:rPr lang="en-US" sz="2400" dirty="0"/>
              <a:t>. To work,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for-name</a:t>
            </a:r>
            <a:r>
              <a:rPr lang="en-US" sz="2400" dirty="0"/>
              <a:t> has to stay inside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grade-for-name</a:t>
            </a:r>
          </a:p>
          <a:p>
            <a:r>
              <a:rPr lang="en-US" sz="2400" dirty="0">
                <a:cs typeface="Consolas" panose="020B0609020204030204" pitchFamily="49" charset="0"/>
              </a:rPr>
              <a:t>Can we add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for-student </a:t>
            </a:r>
            <a:r>
              <a:rPr lang="en-US" sz="2400" dirty="0">
                <a:cs typeface="Consolas" panose="020B0609020204030204" pitchFamily="49" charset="0"/>
              </a:rPr>
              <a:t>as a parameter to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for-name? </a:t>
            </a:r>
            <a:r>
              <a:rPr lang="en-US" sz="2400" dirty="0">
                <a:cs typeface="Consolas" panose="020B0609020204030204" pitchFamily="49" charset="0"/>
              </a:rPr>
              <a:t>No, because filter-with needs a function that takes only a row.</a:t>
            </a:r>
          </a:p>
        </p:txBody>
      </p:sp>
    </p:spTree>
    <p:extLst>
      <p:ext uri="{BB962C8B-B14F-4D97-AF65-F5344CB8AC3E}">
        <p14:creationId xmlns:p14="http://schemas.microsoft.com/office/powerpoint/2010/main" val="2395531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883</Words>
  <Application>Microsoft Macintosh PowerPoint</Application>
  <PresentationFormat>Widescreen</PresentationFormat>
  <Paragraphs>109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Consolas</vt:lpstr>
      <vt:lpstr>Office Theme</vt:lpstr>
      <vt:lpstr>Turning table expressions into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did we do this again?</vt:lpstr>
      <vt:lpstr>Why is there a function inside a function in the final code?</vt:lpstr>
      <vt:lpstr>Could we move for-name outside grade-for-name?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Fisler, Kathi</dc:creator>
  <cp:lastModifiedBy>Fisler, Kathi</cp:lastModifiedBy>
  <cp:revision>3</cp:revision>
  <dcterms:created xsi:type="dcterms:W3CDTF">2022-09-30T18:25:19Z</dcterms:created>
  <dcterms:modified xsi:type="dcterms:W3CDTF">2022-09-30T18:59:55Z</dcterms:modified>
</cp:coreProperties>
</file>