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2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20"/>
    <p:restoredTop sz="94610"/>
  </p:normalViewPr>
  <p:slideViewPr>
    <p:cSldViewPr snapToGrid="0" snapToObjects="1">
      <p:cViewPr varScale="1">
        <p:scale>
          <a:sx n="139" d="100"/>
          <a:sy n="139" d="100"/>
        </p:scale>
        <p:origin x="16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AC423-29A6-0D46-8608-FCBACA55B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29C51-E163-DC43-AC80-1772AD90E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D2DD0-D597-D04C-BD93-36F03D9D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CF82A-D09C-2646-AE04-C6959C8F6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F4F3A-206C-8746-BBC7-3F204E05F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4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16582-FB28-0343-B835-322F49EF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98FFC-C741-AA4A-BF01-D1A2074BE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9F8D8-D2F3-5A4A-B21B-8AC2DCCC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D5BFE-C631-E243-87A8-C6B4BEFCC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1F99D-D1A2-C245-ABE1-69AA73C5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6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4FE5-07A2-774B-9BAE-B00CF498F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E5343-4445-8D4A-AC92-A61B5CB40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9AB70-BE5F-2D43-B8A9-503F7BCDA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82E90-A398-9E42-B917-5A1185F9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43622-8979-EE4B-8D47-98A8EFEE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70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8D8B7-5C86-4246-981A-EFEEEB39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E6C2B-0B7A-924F-A2C8-567E0DCB8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D88751-C45B-1E4F-AB99-D31FD6CAC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991A4-5FA7-A544-854C-339B00E04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1BC14-886E-D249-9B3C-31FFB6E0D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11BAC-9B2E-D848-ADD2-57302C1E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7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5272-AFCA-B543-AA44-BA8DA469D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78200-321E-B444-8D8F-47A9E137F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F3BF7-6F37-4D44-9F61-833D1631A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B8F82C-D0C0-BE40-89C3-BC133C219B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78D652-B7B9-E046-9425-56E62A3381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763592-04F8-B44E-B3FF-FAA9FA306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17BB76-EDAE-9640-AC56-A629CCB1D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D464D0-C038-A64C-986E-963786D6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2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651C8-4E1A-0142-8617-6F3CF2B2C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A0C967-8A17-EF47-B695-38623DD24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9128D-7B09-9A4A-AE08-9FABC3B9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A7A56C-34B7-424B-9F48-5248EDDF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9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DC6635-1C2F-E148-9495-ADA7300DB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6A5EB-AE89-CB42-8CA2-6A21452F0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42588-E387-6C44-B874-29730992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04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441BA-6BAA-9149-A189-E8E6D5FF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5AED2-6424-E940-89A8-65AC2750F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2444B-9FBE-074B-A4B0-444DBE2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46DB8-5266-C140-B20C-0CD470DC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4B2AC-708D-0641-B83B-F64E064AA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FF815-9825-BE4C-8F4E-ECFD0C9CE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0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170F-A387-AE44-9EA3-6F80FFEA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5D5916-FD17-C442-912D-A0B55DFE4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B9884-4EE6-6B49-847E-8390A072A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22D385-8E7B-E143-BBB6-D7DB6BAA5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912B4-A34A-0748-8008-1484F8A8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C5595-7113-E648-82D9-1F7A1995B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91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26A92-1E71-A54F-AA75-A6D4FF1C6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122A9-7EDF-7446-ACE7-95144412D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3F014-7B20-B444-9280-29C0065D7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2C86F-4912-A143-8FA8-96F12D32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B382C-202F-5743-8312-1C5767DB6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18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AD77C1-B096-B14B-90B6-1F5C22AA41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820547-4DA1-5844-A5C2-1FDE6C059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34E10-DE91-3F42-8287-6BF0A005A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AF62C-6000-E944-9780-2557D169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A5994-E689-F247-AFD0-3318D8EA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0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6EC762-C181-4648-90D9-27F8DE92D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8FC9E-A1A3-8B48-86A3-E0AB0D95C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EFBE5-A8BD-5047-AE45-DC48D7C2D9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72CFB-95F2-2E40-9BFE-4BD61CBE7FF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CBE46-DFCD-8248-9422-5C3AE5918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6B905-B1B6-0645-B160-E2ABACC83D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A1279-8C38-1F43-9DBE-7C397D93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7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887F5-0BB8-3C45-828A-D760521912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does in-tree evaluate?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E1EB6-C19C-9F4F-8134-E443DE24B4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CS111</a:t>
            </a:r>
          </a:p>
          <a:p>
            <a:r>
              <a:rPr lang="en-US" dirty="0"/>
              <a:t>Kathi Fisler, © 2018</a:t>
            </a:r>
          </a:p>
        </p:txBody>
      </p:sp>
    </p:spTree>
    <p:extLst>
      <p:ext uri="{BB962C8B-B14F-4D97-AF65-F5344CB8AC3E}">
        <p14:creationId xmlns:p14="http://schemas.microsoft.com/office/powerpoint/2010/main" val="1000373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93445FAA-F514-D74D-BE6F-0DC4337A7276}"/>
              </a:ext>
            </a:extLst>
          </p:cNvPr>
          <p:cNvSpPr/>
          <p:nvPr/>
        </p:nvSpPr>
        <p:spPr>
          <a:xfrm>
            <a:off x="133429" y="2938004"/>
            <a:ext cx="2191357" cy="250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9FA40B-8735-384C-8CC6-94AD2D82E2E1}"/>
              </a:ext>
            </a:extLst>
          </p:cNvPr>
          <p:cNvSpPr/>
          <p:nvPr/>
        </p:nvSpPr>
        <p:spPr>
          <a:xfrm>
            <a:off x="3043412" y="3699290"/>
            <a:ext cx="2241820" cy="2666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609F6C-CFC0-9341-9CE1-502336F6F49B}"/>
              </a:ext>
            </a:extLst>
          </p:cNvPr>
          <p:cNvSpPr/>
          <p:nvPr/>
        </p:nvSpPr>
        <p:spPr>
          <a:xfrm>
            <a:off x="4825848" y="5335185"/>
            <a:ext cx="2191357" cy="250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51B721-DEC8-3D43-820D-198BC0E61E85}"/>
              </a:ext>
            </a:extLst>
          </p:cNvPr>
          <p:cNvSpPr/>
          <p:nvPr/>
        </p:nvSpPr>
        <p:spPr>
          <a:xfrm>
            <a:off x="4942043" y="4741578"/>
            <a:ext cx="2191357" cy="250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A66267-8B16-E442-A39F-58BD8D776219}"/>
              </a:ext>
            </a:extLst>
          </p:cNvPr>
          <p:cNvSpPr/>
          <p:nvPr/>
        </p:nvSpPr>
        <p:spPr>
          <a:xfrm>
            <a:off x="2972361" y="4369717"/>
            <a:ext cx="2191357" cy="250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B89CC0A-64BB-D746-B9F7-726A6E54370D}"/>
              </a:ext>
            </a:extLst>
          </p:cNvPr>
          <p:cNvSpPr/>
          <p:nvPr/>
        </p:nvSpPr>
        <p:spPr>
          <a:xfrm>
            <a:off x="2134168" y="3313426"/>
            <a:ext cx="2191357" cy="250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EF9828-4CEC-DC47-914E-96AADF1FD9C8}"/>
              </a:ext>
            </a:extLst>
          </p:cNvPr>
          <p:cNvSpPr txBox="1"/>
          <p:nvPr/>
        </p:nvSpPr>
        <p:spPr>
          <a:xfrm>
            <a:off x="461029" y="144987"/>
            <a:ext cx="6628738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in-tree(name :: String,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anct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::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AncTree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-&gt; Boolean: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"does given name appear in the tree"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cases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AncTree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anct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    | unknown =&gt; false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    | person(nm, eye,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fa) =&gt; 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(nm == name) or in-tree(name,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or in-tree(name, fa)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 = person(“Lynda”, “blue”,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person(”Tess”, “brown”, unknown,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person(“Frank”, “blue”, unknown, unknown)),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person(“Eddie”, “green”, unknown, unknown))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D6D6DE-65F3-C543-80B6-EACE5747CFA5}"/>
              </a:ext>
            </a:extLst>
          </p:cNvPr>
          <p:cNvSpPr txBox="1"/>
          <p:nvPr/>
        </p:nvSpPr>
        <p:spPr>
          <a:xfrm>
            <a:off x="9727622" y="145775"/>
            <a:ext cx="2077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/>
              <a:t>Program Dictionary </a:t>
            </a:r>
          </a:p>
          <a:p>
            <a:r>
              <a:rPr lang="en-US" sz="1600" dirty="0"/>
              <a:t>in-tree </a:t>
            </a:r>
            <a:r>
              <a:rPr lang="en-US" sz="1600" dirty="0">
                <a:sym typeface="Wingdings" pitchFamily="2" charset="2"/>
              </a:rPr>
              <a:t> function</a:t>
            </a:r>
          </a:p>
          <a:p>
            <a:r>
              <a:rPr lang="en-US" sz="1600" dirty="0">
                <a:sym typeface="Wingdings" pitchFamily="2" charset="2"/>
              </a:rPr>
              <a:t>t person(“Lynda”, …)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11EB7-9988-BC46-8A7C-D57F5F73FE2A}"/>
              </a:ext>
            </a:extLst>
          </p:cNvPr>
          <p:cNvSpPr txBox="1"/>
          <p:nvPr/>
        </p:nvSpPr>
        <p:spPr>
          <a:xfrm>
            <a:off x="9727622" y="917785"/>
            <a:ext cx="241527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name </a:t>
            </a:r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 “Kathi”</a:t>
            </a:r>
          </a:p>
          <a:p>
            <a:r>
              <a:rPr lang="en-US" sz="1600" dirty="0" err="1">
                <a:solidFill>
                  <a:schemeClr val="accent1"/>
                </a:solidFill>
                <a:sym typeface="Wingdings" pitchFamily="2" charset="2"/>
              </a:rPr>
              <a:t>anct</a:t>
            </a:r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  person(“Lynda”, …)</a:t>
            </a:r>
            <a:endParaRPr lang="en-US" sz="1600" dirty="0">
              <a:solidFill>
                <a:schemeClr val="accent1"/>
              </a:solidFill>
            </a:endParaRPr>
          </a:p>
          <a:p>
            <a:r>
              <a:rPr lang="en-US" sz="1600" dirty="0">
                <a:solidFill>
                  <a:schemeClr val="accent1"/>
                </a:solidFill>
              </a:rPr>
              <a:t>nm </a:t>
            </a:r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 “Lynda”</a:t>
            </a:r>
          </a:p>
          <a:p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eye  “blue”</a:t>
            </a:r>
          </a:p>
          <a:p>
            <a:r>
              <a:rPr lang="en-US" sz="1600" dirty="0" err="1">
                <a:solidFill>
                  <a:schemeClr val="accent1"/>
                </a:solidFill>
                <a:sym typeface="Wingdings" pitchFamily="2" charset="2"/>
              </a:rPr>
              <a:t>mo</a:t>
            </a:r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  person(“Tess”, …)</a:t>
            </a:r>
          </a:p>
          <a:p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fa  person(“Eddie”, …)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57EE53-B1B0-C54D-B8F4-D4DF48FF4CB5}"/>
              </a:ext>
            </a:extLst>
          </p:cNvPr>
          <p:cNvSpPr txBox="1"/>
          <p:nvPr/>
        </p:nvSpPr>
        <p:spPr>
          <a:xfrm>
            <a:off x="66263" y="2915478"/>
            <a:ext cx="2225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in-tree(“Kathi”, t)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E4D072-2A22-0B4F-8A6C-F7A6BFABE082}"/>
              </a:ext>
            </a:extLst>
          </p:cNvPr>
          <p:cNvSpPr txBox="1"/>
          <p:nvPr/>
        </p:nvSpPr>
        <p:spPr>
          <a:xfrm>
            <a:off x="66263" y="3284810"/>
            <a:ext cx="6950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(nm == “Kathi”) or in-tree(“Kathi”, </a:t>
            </a:r>
            <a:r>
              <a:rPr lang="en-US" sz="1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</a:t>
            </a:r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or in-tree(“Kathi”, fa)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68548B-9C16-F148-ACAE-E27F8AE7AD51}"/>
              </a:ext>
            </a:extLst>
          </p:cNvPr>
          <p:cNvSpPr txBox="1"/>
          <p:nvPr/>
        </p:nvSpPr>
        <p:spPr>
          <a:xfrm>
            <a:off x="55563" y="3688643"/>
            <a:ext cx="8024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(nm == “Kathi”) or in-tree(“Kathi”, </a:t>
            </a:r>
            <a:r>
              <a:rPr lang="en-US" sz="14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or in-tree(“Kathi”, fa) </a:t>
            </a:r>
          </a:p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or in-tree(“Kathi”, fa)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1D51-DD16-2A42-901F-2A26EF12AB31}"/>
              </a:ext>
            </a:extLst>
          </p:cNvPr>
          <p:cNvSpPr txBox="1"/>
          <p:nvPr/>
        </p:nvSpPr>
        <p:spPr>
          <a:xfrm>
            <a:off x="2371061" y="7638780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-30</a:t>
            </a:r>
            <a:endParaRPr lang="en-US" sz="1400" dirty="0">
              <a:solidFill>
                <a:schemeClr val="accent5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16EE71-2E69-6043-A7CA-A7722102E106}"/>
              </a:ext>
            </a:extLst>
          </p:cNvPr>
          <p:cNvSpPr txBox="1"/>
          <p:nvPr/>
        </p:nvSpPr>
        <p:spPr>
          <a:xfrm>
            <a:off x="7129524" y="190493"/>
            <a:ext cx="2571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animation will show how a call to in-tree evaluates. Yellow highlights will mark the function call to expand.</a:t>
            </a:r>
          </a:p>
          <a:p>
            <a:endParaRPr lang="en-US" dirty="0"/>
          </a:p>
          <a:p>
            <a:r>
              <a:rPr lang="en-US" dirty="0"/>
              <a:t>Each time we call in-tree, we’ll use a new color for the local dictionary and the code that will evaluate against that dictionary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F2E3F7-A4D4-E641-B71A-28FA262C1E1F}"/>
              </a:ext>
            </a:extLst>
          </p:cNvPr>
          <p:cNvSpPr txBox="1"/>
          <p:nvPr/>
        </p:nvSpPr>
        <p:spPr>
          <a:xfrm>
            <a:off x="9734250" y="2541848"/>
            <a:ext cx="2284215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name </a:t>
            </a:r>
            <a:r>
              <a:rPr lang="en-US" sz="1600" dirty="0">
                <a:solidFill>
                  <a:srgbClr val="FF0000"/>
                </a:solidFill>
                <a:sym typeface="Wingdings" pitchFamily="2" charset="2"/>
              </a:rPr>
              <a:t> “Kathi”</a:t>
            </a:r>
          </a:p>
          <a:p>
            <a:r>
              <a:rPr lang="en-US" sz="1600" dirty="0" err="1">
                <a:solidFill>
                  <a:srgbClr val="FF0000"/>
                </a:solidFill>
                <a:sym typeface="Wingdings" pitchFamily="2" charset="2"/>
              </a:rPr>
              <a:t>anct</a:t>
            </a:r>
            <a:r>
              <a:rPr lang="en-US" sz="1600" dirty="0">
                <a:solidFill>
                  <a:srgbClr val="FF0000"/>
                </a:solidFill>
                <a:sym typeface="Wingdings" pitchFamily="2" charset="2"/>
              </a:rPr>
              <a:t>  person(“Tess”, …)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>
                <a:solidFill>
                  <a:srgbClr val="FF0000"/>
                </a:solidFill>
              </a:rPr>
              <a:t>nm </a:t>
            </a:r>
            <a:r>
              <a:rPr lang="en-US" sz="1600" dirty="0">
                <a:solidFill>
                  <a:srgbClr val="FF0000"/>
                </a:solidFill>
                <a:sym typeface="Wingdings" pitchFamily="2" charset="2"/>
              </a:rPr>
              <a:t> “Tess”</a:t>
            </a:r>
          </a:p>
          <a:p>
            <a:r>
              <a:rPr lang="en-US" sz="1600" dirty="0">
                <a:solidFill>
                  <a:srgbClr val="FF0000"/>
                </a:solidFill>
                <a:sym typeface="Wingdings" pitchFamily="2" charset="2"/>
              </a:rPr>
              <a:t>eye  “brown”</a:t>
            </a:r>
          </a:p>
          <a:p>
            <a:r>
              <a:rPr lang="en-US" sz="1600" dirty="0" err="1">
                <a:solidFill>
                  <a:srgbClr val="FF0000"/>
                </a:solidFill>
                <a:sym typeface="Wingdings" pitchFamily="2" charset="2"/>
              </a:rPr>
              <a:t>mo</a:t>
            </a:r>
            <a:r>
              <a:rPr lang="en-US" sz="1600" dirty="0">
                <a:solidFill>
                  <a:srgbClr val="FF0000"/>
                </a:solidFill>
                <a:sym typeface="Wingdings" pitchFamily="2" charset="2"/>
              </a:rPr>
              <a:t>  unknown</a:t>
            </a:r>
          </a:p>
          <a:p>
            <a:r>
              <a:rPr lang="en-US" sz="1600" dirty="0">
                <a:solidFill>
                  <a:srgbClr val="FF0000"/>
                </a:solidFill>
                <a:sym typeface="Wingdings" pitchFamily="2" charset="2"/>
              </a:rPr>
              <a:t>fa  person(“Frank”, …)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D0E69C-FF7B-9649-BAE2-66B0D0363FC8}"/>
              </a:ext>
            </a:extLst>
          </p:cNvPr>
          <p:cNvSpPr txBox="1"/>
          <p:nvPr/>
        </p:nvSpPr>
        <p:spPr>
          <a:xfrm>
            <a:off x="50213" y="4344318"/>
            <a:ext cx="7917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in-tree(“Kathi”, fa) </a:t>
            </a:r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in-tree(“Kathi”, fa)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B2625B-73EC-D54F-BCB1-44AD5E401BC1}"/>
              </a:ext>
            </a:extLst>
          </p:cNvPr>
          <p:cNvSpPr txBox="1"/>
          <p:nvPr/>
        </p:nvSpPr>
        <p:spPr>
          <a:xfrm>
            <a:off x="9734252" y="4148954"/>
            <a:ext cx="161691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name </a:t>
            </a:r>
            <a:r>
              <a:rPr lang="en-US" sz="1600" dirty="0">
                <a:solidFill>
                  <a:schemeClr val="accent6"/>
                </a:solidFill>
                <a:sym typeface="Wingdings" pitchFamily="2" charset="2"/>
              </a:rPr>
              <a:t> “Kathi”</a:t>
            </a:r>
          </a:p>
          <a:p>
            <a:r>
              <a:rPr lang="en-US" sz="1600" dirty="0" err="1">
                <a:solidFill>
                  <a:schemeClr val="accent6"/>
                </a:solidFill>
                <a:sym typeface="Wingdings" pitchFamily="2" charset="2"/>
              </a:rPr>
              <a:t>anct</a:t>
            </a:r>
            <a:r>
              <a:rPr lang="en-US" sz="1600" dirty="0">
                <a:solidFill>
                  <a:schemeClr val="accent6"/>
                </a:solidFill>
                <a:sym typeface="Wingdings" pitchFamily="2" charset="2"/>
              </a:rPr>
              <a:t>  unknown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906FCF-87AA-E44E-AFD0-13E81BEC0CFA}"/>
              </a:ext>
            </a:extLst>
          </p:cNvPr>
          <p:cNvSpPr txBox="1"/>
          <p:nvPr/>
        </p:nvSpPr>
        <p:spPr>
          <a:xfrm>
            <a:off x="9737043" y="4788679"/>
            <a:ext cx="239168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</a:rPr>
              <a:t>name </a:t>
            </a:r>
            <a:r>
              <a:rPr lang="en-US" sz="1600" dirty="0">
                <a:solidFill>
                  <a:srgbClr val="7030A0"/>
                </a:solidFill>
                <a:sym typeface="Wingdings" pitchFamily="2" charset="2"/>
              </a:rPr>
              <a:t> “Kathi”</a:t>
            </a:r>
          </a:p>
          <a:p>
            <a:r>
              <a:rPr lang="en-US" sz="1600" dirty="0" err="1">
                <a:solidFill>
                  <a:srgbClr val="7030A0"/>
                </a:solidFill>
                <a:sym typeface="Wingdings" pitchFamily="2" charset="2"/>
              </a:rPr>
              <a:t>anct</a:t>
            </a:r>
            <a:r>
              <a:rPr lang="en-US" sz="1600" dirty="0">
                <a:solidFill>
                  <a:srgbClr val="7030A0"/>
                </a:solidFill>
                <a:sym typeface="Wingdings" pitchFamily="2" charset="2"/>
              </a:rPr>
              <a:t>  person(“Frank”, …)</a:t>
            </a:r>
            <a:endParaRPr lang="en-US" sz="1600" dirty="0">
              <a:solidFill>
                <a:srgbClr val="7030A0"/>
              </a:solidFill>
            </a:endParaRPr>
          </a:p>
          <a:p>
            <a:r>
              <a:rPr lang="en-US" sz="1600" dirty="0">
                <a:solidFill>
                  <a:srgbClr val="7030A0"/>
                </a:solidFill>
              </a:rPr>
              <a:t>nm </a:t>
            </a:r>
            <a:r>
              <a:rPr lang="en-US" sz="1600" dirty="0">
                <a:solidFill>
                  <a:srgbClr val="7030A0"/>
                </a:solidFill>
                <a:sym typeface="Wingdings" pitchFamily="2" charset="2"/>
              </a:rPr>
              <a:t> “Frank”</a:t>
            </a:r>
          </a:p>
          <a:p>
            <a:r>
              <a:rPr lang="en-US" sz="1600" dirty="0">
                <a:solidFill>
                  <a:srgbClr val="7030A0"/>
                </a:solidFill>
                <a:sym typeface="Wingdings" pitchFamily="2" charset="2"/>
              </a:rPr>
              <a:t>eye  “blue”</a:t>
            </a:r>
          </a:p>
          <a:p>
            <a:r>
              <a:rPr lang="en-US" sz="1600" dirty="0" err="1">
                <a:solidFill>
                  <a:srgbClr val="7030A0"/>
                </a:solidFill>
                <a:sym typeface="Wingdings" pitchFamily="2" charset="2"/>
              </a:rPr>
              <a:t>mo</a:t>
            </a:r>
            <a:r>
              <a:rPr lang="en-US" sz="1600" dirty="0">
                <a:solidFill>
                  <a:srgbClr val="7030A0"/>
                </a:solidFill>
                <a:sym typeface="Wingdings" pitchFamily="2" charset="2"/>
              </a:rPr>
              <a:t>  unknown</a:t>
            </a:r>
          </a:p>
          <a:p>
            <a:r>
              <a:rPr lang="en-US" sz="1600" dirty="0">
                <a:solidFill>
                  <a:srgbClr val="7030A0"/>
                </a:solidFill>
                <a:sym typeface="Wingdings" pitchFamily="2" charset="2"/>
              </a:rPr>
              <a:t>fa  unknown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83D57B-ED79-D64E-BF3C-16AF3D2E0D7F}"/>
              </a:ext>
            </a:extLst>
          </p:cNvPr>
          <p:cNvSpPr txBox="1"/>
          <p:nvPr/>
        </p:nvSpPr>
        <p:spPr>
          <a:xfrm>
            <a:off x="16656" y="4721958"/>
            <a:ext cx="9850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(nm == “Kathi”) or in-tree(“Kathi”,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or in-tree(“Kathi”, fa)</a:t>
            </a:r>
            <a:endParaRPr lang="en-US" sz="14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in-tree(“Kathi”, fa)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7F2773-B01A-AA47-B390-BAEAF3AF2387}"/>
              </a:ext>
            </a:extLst>
          </p:cNvPr>
          <p:cNvSpPr txBox="1"/>
          <p:nvPr/>
        </p:nvSpPr>
        <p:spPr>
          <a:xfrm>
            <a:off x="16656" y="5303880"/>
            <a:ext cx="9743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in-tree(“Kathi”, fa)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in-tree(“Kathi”, fa)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FD927-3A0F-314D-B23D-8D543936FFA7}"/>
              </a:ext>
            </a:extLst>
          </p:cNvPr>
          <p:cNvSpPr/>
          <p:nvPr/>
        </p:nvSpPr>
        <p:spPr>
          <a:xfrm>
            <a:off x="5789660" y="5689635"/>
            <a:ext cx="2191357" cy="250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44AE79-4021-E24D-BFB9-DAE9C10AD6FB}"/>
              </a:ext>
            </a:extLst>
          </p:cNvPr>
          <p:cNvSpPr txBox="1"/>
          <p:nvPr/>
        </p:nvSpPr>
        <p:spPr>
          <a:xfrm>
            <a:off x="0" y="5670359"/>
            <a:ext cx="8132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</a:t>
            </a:r>
            <a:r>
              <a:rPr lang="en-US" sz="1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in-tree(“Kathi”, fa)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605878-A2CB-6840-9B6A-577433FD0779}"/>
              </a:ext>
            </a:extLst>
          </p:cNvPr>
          <p:cNvSpPr txBox="1"/>
          <p:nvPr/>
        </p:nvSpPr>
        <p:spPr>
          <a:xfrm>
            <a:off x="22237" y="6022716"/>
            <a:ext cx="6521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or </a:t>
            </a:r>
            <a:r>
              <a:rPr lang="en-US" sz="14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</a:t>
            </a:r>
            <a:r>
              <a:rPr lang="en-US" sz="1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</a:t>
            </a:r>
            <a:r>
              <a:rPr lang="en-US" sz="1400" dirty="0">
                <a:solidFill>
                  <a:srgbClr val="B724C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endParaRPr lang="en-US" sz="1400" dirty="0">
              <a:solidFill>
                <a:srgbClr val="B724C4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585C21-A0FA-0846-934F-4B527B8A63D2}"/>
              </a:ext>
            </a:extLst>
          </p:cNvPr>
          <p:cNvCxnSpPr/>
          <p:nvPr/>
        </p:nvCxnSpPr>
        <p:spPr>
          <a:xfrm flipH="1" flipV="1">
            <a:off x="9564624" y="4211863"/>
            <a:ext cx="1901952" cy="51009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F37C7FD-0DDE-6C43-A8FA-B5B984442AF2}"/>
              </a:ext>
            </a:extLst>
          </p:cNvPr>
          <p:cNvCxnSpPr>
            <a:cxnSpLocks/>
          </p:cNvCxnSpPr>
          <p:nvPr/>
        </p:nvCxnSpPr>
        <p:spPr>
          <a:xfrm flipH="1" flipV="1">
            <a:off x="9564624" y="4760425"/>
            <a:ext cx="2578275" cy="159791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743C7BE-6D06-6747-94C2-968558D614B7}"/>
              </a:ext>
            </a:extLst>
          </p:cNvPr>
          <p:cNvSpPr txBox="1"/>
          <p:nvPr/>
        </p:nvSpPr>
        <p:spPr>
          <a:xfrm>
            <a:off x="9709554" y="6321763"/>
            <a:ext cx="2578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orange, cyan, pink not shown, but look like green local </a:t>
            </a:r>
            <a:r>
              <a:rPr lang="en-US" sz="1400" i="1" dirty="0" err="1"/>
              <a:t>dict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74936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4" grpId="0" animBg="1"/>
      <p:bldP spid="32" grpId="0" animBg="1"/>
      <p:bldP spid="30" grpId="0" animBg="1"/>
      <p:bldP spid="31" grpId="0" animBg="1"/>
      <p:bldP spid="29" grpId="0" animBg="1"/>
      <p:bldP spid="3" grpId="0"/>
      <p:bldP spid="4" grpId="0" animBg="1"/>
      <p:bldP spid="9" grpId="0"/>
      <p:bldP spid="10" grpId="0"/>
      <p:bldP spid="11" grpId="0"/>
      <p:bldP spid="18" grpId="0"/>
      <p:bldP spid="22" grpId="0" animBg="1"/>
      <p:bldP spid="23" grpId="0"/>
      <p:bldP spid="25" grpId="0" animBg="1"/>
      <p:bldP spid="26" grpId="0" animBg="1"/>
      <p:bldP spid="27" grpId="0"/>
      <p:bldP spid="28" grpId="0"/>
      <p:bldP spid="33" grpId="0" animBg="1"/>
      <p:bldP spid="34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365</Words>
  <Application>Microsoft Macintosh PowerPoint</Application>
  <PresentationFormat>Widescreen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Office Theme</vt:lpstr>
      <vt:lpstr>How does in-tree evaluate?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Fisler, Kathi</dc:creator>
  <cp:lastModifiedBy>Fisler, Kathi</cp:lastModifiedBy>
  <cp:revision>19</cp:revision>
  <dcterms:created xsi:type="dcterms:W3CDTF">2018-12-03T20:35:56Z</dcterms:created>
  <dcterms:modified xsi:type="dcterms:W3CDTF">2018-12-05T21:41:36Z</dcterms:modified>
</cp:coreProperties>
</file>