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94645"/>
  </p:normalViewPr>
  <p:slideViewPr>
    <p:cSldViewPr snapToGrid="0" snapToObjects="1">
      <p:cViewPr varScale="1">
        <p:scale>
          <a:sx n="84" d="100"/>
          <a:sy n="84" d="100"/>
        </p:scale>
        <p:origin x="184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7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6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26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6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2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8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7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1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1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1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DE9F2-F8DB-CB4D-ADBB-24535111EBFA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54264-486A-EB4A-8763-C47B47508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0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Nested Functions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Kathi Fisler, CS-111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5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3063240" y="1524000"/>
            <a:ext cx="6766560" cy="12026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88973" y="961577"/>
            <a:ext cx="9130748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fun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filter-by-discount(t :: Table, d :: String) -&gt; Table: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doc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: "filter table to rows with given discount"  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fun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has-discount(r :: Row) -&gt; Boolean:  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 r["discount"] == d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end  </a:t>
            </a:r>
          </a:p>
          <a:p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filter-by(t, has-discount)</a:t>
            </a:r>
            <a:endParaRPr lang="en-US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end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student-tickets =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sum(filter-by-discount(event-data, "student"),  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    "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tickcount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8113" y="206099"/>
            <a:ext cx="10515600" cy="575779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 smtClean="0"/>
              <a:t>Why is has-discount nested inside filter-by-discount? </a:t>
            </a:r>
            <a:r>
              <a:rPr lang="mr-IN" sz="2400" dirty="0" smtClean="0"/>
              <a:t>–</a:t>
            </a:r>
            <a:r>
              <a:rPr lang="en-US" sz="2400" dirty="0" smtClean="0"/>
              <a:t> Look at code structure</a:t>
            </a:r>
            <a:endParaRPr lang="en-US" sz="2400" dirty="0"/>
          </a:p>
        </p:txBody>
      </p:sp>
      <p:sp>
        <p:nvSpPr>
          <p:cNvPr id="3" name="Line Callout 1 2"/>
          <p:cNvSpPr/>
          <p:nvPr/>
        </p:nvSpPr>
        <p:spPr>
          <a:xfrm>
            <a:off x="308112" y="3410207"/>
            <a:ext cx="2465567" cy="916110"/>
          </a:xfrm>
          <a:prstGeom prst="borderCallout1">
            <a:avLst>
              <a:gd name="adj1" fmla="val 28731"/>
              <a:gd name="adj2" fmla="val 93680"/>
              <a:gd name="adj3" fmla="val -80473"/>
              <a:gd name="adj4" fmla="val 1568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To filter-by-discount, we need to use filter-by</a:t>
            </a:r>
            <a:endParaRPr lang="en-US"/>
          </a:p>
        </p:txBody>
      </p:sp>
      <p:sp>
        <p:nvSpPr>
          <p:cNvPr id="36" name="Line Callout 1 35"/>
          <p:cNvSpPr/>
          <p:nvPr/>
        </p:nvSpPr>
        <p:spPr>
          <a:xfrm>
            <a:off x="3584712" y="4507486"/>
            <a:ext cx="2846568" cy="1283713"/>
          </a:xfrm>
          <a:prstGeom prst="borderCallout1">
            <a:avLst>
              <a:gd name="adj1" fmla="val -1213"/>
              <a:gd name="adj2" fmla="val 49794"/>
              <a:gd name="adj3" fmla="val -145873"/>
              <a:gd name="adj4" fmla="val 737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filter-by requires a function that takes a Row and returns a Boolean</a:t>
            </a:r>
          </a:p>
          <a:p>
            <a:pPr algn="ctr"/>
            <a:r>
              <a:rPr lang="en-US" dirty="0" smtClean="0"/>
              <a:t>(this is just how </a:t>
            </a:r>
            <a:r>
              <a:rPr lang="en-US" dirty="0" err="1" smtClean="0"/>
              <a:t>Pyret</a:t>
            </a:r>
            <a:r>
              <a:rPr lang="en-US" dirty="0" smtClean="0"/>
              <a:t> works)</a:t>
            </a:r>
            <a:endParaRPr lang="en-US" dirty="0"/>
          </a:p>
        </p:txBody>
      </p:sp>
      <p:sp>
        <p:nvSpPr>
          <p:cNvPr id="37" name="Line Callout 1 36"/>
          <p:cNvSpPr/>
          <p:nvPr/>
        </p:nvSpPr>
        <p:spPr>
          <a:xfrm>
            <a:off x="6876552" y="4507486"/>
            <a:ext cx="2846568" cy="1603753"/>
          </a:xfrm>
          <a:prstGeom prst="borderCallout1">
            <a:avLst>
              <a:gd name="adj1" fmla="val -1213"/>
              <a:gd name="adj2" fmla="val 49794"/>
              <a:gd name="adj3" fmla="val -152282"/>
              <a:gd name="adj4" fmla="val -301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has-discount needs to compare the value in the discount column to the value for d originally given to filter-by-discount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 rot="-1440000">
            <a:off x="5564476" y="1291183"/>
            <a:ext cx="2621280" cy="5500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urved Connector 23"/>
          <p:cNvCxnSpPr>
            <a:endCxn id="20" idx="6"/>
          </p:cNvCxnSpPr>
          <p:nvPr/>
        </p:nvCxnSpPr>
        <p:spPr>
          <a:xfrm rot="16200000" flipV="1">
            <a:off x="7404453" y="1701139"/>
            <a:ext cx="2377060" cy="1041075"/>
          </a:xfrm>
          <a:prstGeom prst="curvedConnector2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Line Callout 1 40"/>
          <p:cNvSpPr/>
          <p:nvPr/>
        </p:nvSpPr>
        <p:spPr>
          <a:xfrm>
            <a:off x="9723119" y="3133282"/>
            <a:ext cx="2411895" cy="1193035"/>
          </a:xfrm>
          <a:prstGeom prst="borderCallout1">
            <a:avLst>
              <a:gd name="adj1" fmla="val 3185"/>
              <a:gd name="adj2" fmla="val 48530"/>
              <a:gd name="adj3" fmla="val -89918"/>
              <a:gd name="adj4" fmla="val 1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 is only visible </a:t>
            </a:r>
          </a:p>
          <a:p>
            <a:pPr algn="ctr"/>
            <a:r>
              <a:rPr lang="en-US" dirty="0" smtClean="0"/>
              <a:t>(only gets substituted) within the body of its enclosing function 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750240" y="6313356"/>
            <a:ext cx="726948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thus</a:t>
            </a:r>
            <a:r>
              <a:rPr lang="en-US" smtClean="0"/>
              <a:t>, </a:t>
            </a:r>
            <a:r>
              <a:rPr lang="en-US" smtClean="0">
                <a:latin typeface="Courier New" charset="0"/>
                <a:ea typeface="Courier New" charset="0"/>
                <a:cs typeface="Courier New" charset="0"/>
              </a:rPr>
              <a:t>has-discount</a:t>
            </a:r>
            <a:r>
              <a:rPr lang="en-US" smtClean="0"/>
              <a:t> </a:t>
            </a:r>
            <a:r>
              <a:rPr lang="en-US" dirty="0" smtClean="0"/>
              <a:t>is nested inside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filter-by-discount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9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" grpId="0" animBg="1"/>
      <p:bldP spid="36" grpId="0" animBg="1"/>
      <p:bldP spid="37" grpId="0" animBg="1"/>
      <p:bldP spid="20" grpId="0" animBg="1"/>
      <p:bldP spid="41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88973" y="961577"/>
            <a:ext cx="9130748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fun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filter-by-discount(t :: Table, d :: String) -&gt; Table: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doc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: "filter table to rows with given discount"  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fun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has-discount(r :: Row) -&gt; Boolean:  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 r["discount"] == d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end  </a:t>
            </a:r>
          </a:p>
          <a:p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filter-by(t, has-discount)</a:t>
            </a:r>
            <a:endParaRPr lang="en-US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end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student-tickets =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sum(filter-by-discount(event-data, "student"),    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    "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tickcount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8113" y="206099"/>
            <a:ext cx="10515600" cy="575779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2400" dirty="0" smtClean="0"/>
              <a:t>How do the pieces tie together? Evaluate this file by hand </a:t>
            </a:r>
            <a:r>
              <a:rPr lang="mr-IN" sz="2400" dirty="0" smtClean="0"/>
              <a:t>–</a:t>
            </a:r>
            <a:r>
              <a:rPr lang="en-US" sz="2400" dirty="0" smtClean="0"/>
              <a:t> what order do steps happen in?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426227"/>
            <a:ext cx="108267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Pyret</a:t>
            </a:r>
            <a:r>
              <a:rPr lang="en-US" dirty="0" smtClean="0"/>
              <a:t> remembers that you defined a filter-by-discount function, but doesn’t look inside the body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Pyret</a:t>
            </a:r>
            <a:r>
              <a:rPr lang="en-US" dirty="0" smtClean="0"/>
              <a:t> notices that you want to define student-tickets, but must evaluate the sum(</a:t>
            </a:r>
            <a:r>
              <a:rPr lang="mr-IN" dirty="0" smtClean="0"/>
              <a:t>…</a:t>
            </a:r>
            <a:r>
              <a:rPr lang="en-US" dirty="0" smtClean="0"/>
              <a:t>) expression first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Pyret</a:t>
            </a:r>
            <a:r>
              <a:rPr lang="en-US" dirty="0" smtClean="0"/>
              <a:t> calls filter-by-discount. It substitutes event-data for t and “student” for d in the function body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Pyret</a:t>
            </a:r>
            <a:r>
              <a:rPr lang="en-US" dirty="0" smtClean="0"/>
              <a:t> remembers that you defined has-discount, but doesn’t look inside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Pyret</a:t>
            </a:r>
            <a:r>
              <a:rPr lang="en-US" dirty="0" smtClean="0"/>
              <a:t> </a:t>
            </a:r>
            <a:r>
              <a:rPr lang="en-US" dirty="0" err="1" smtClean="0"/>
              <a:t>evalulates</a:t>
            </a:r>
            <a:r>
              <a:rPr lang="en-US" dirty="0" smtClean="0"/>
              <a:t> the filter-by call.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Internally, </a:t>
            </a:r>
            <a:r>
              <a:rPr lang="en-US" dirty="0" err="1" smtClean="0"/>
              <a:t>Pyret</a:t>
            </a:r>
            <a:r>
              <a:rPr lang="en-US" dirty="0" smtClean="0"/>
              <a:t> calls has-discount once on each row.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Pyret</a:t>
            </a:r>
            <a:r>
              <a:rPr lang="en-US" dirty="0" smtClean="0"/>
              <a:t> calls sum on the table that resulted from filter-by-discount, then remembers the value of student-tickets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384851" y="855561"/>
            <a:ext cx="1431237" cy="523220"/>
            <a:chOff x="1384851" y="855561"/>
            <a:chExt cx="1431237" cy="523220"/>
          </a:xfrm>
        </p:grpSpPr>
        <p:sp>
          <p:nvSpPr>
            <p:cNvPr id="2" name="Right Arrow 1"/>
            <p:cNvSpPr/>
            <p:nvPr/>
          </p:nvSpPr>
          <p:spPr>
            <a:xfrm>
              <a:off x="1755914" y="961577"/>
              <a:ext cx="1060174" cy="3238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84851" y="855561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70C0"/>
                  </a:solidFill>
                </a:rPr>
                <a:t>1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384851" y="3062048"/>
            <a:ext cx="1431237" cy="523220"/>
            <a:chOff x="1384851" y="3062048"/>
            <a:chExt cx="1431237" cy="523220"/>
          </a:xfrm>
        </p:grpSpPr>
        <p:sp>
          <p:nvSpPr>
            <p:cNvPr id="8" name="Right Arrow 7"/>
            <p:cNvSpPr/>
            <p:nvPr/>
          </p:nvSpPr>
          <p:spPr>
            <a:xfrm>
              <a:off x="1755914" y="3168064"/>
              <a:ext cx="1060174" cy="3238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84851" y="3062048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70C0"/>
                  </a:solidFill>
                </a:rPr>
                <a:t>7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384851" y="3406607"/>
            <a:ext cx="1431237" cy="523220"/>
            <a:chOff x="1384851" y="3406607"/>
            <a:chExt cx="1431237" cy="523220"/>
          </a:xfrm>
        </p:grpSpPr>
        <p:sp>
          <p:nvSpPr>
            <p:cNvPr id="10" name="Right Arrow 9"/>
            <p:cNvSpPr/>
            <p:nvPr/>
          </p:nvSpPr>
          <p:spPr>
            <a:xfrm>
              <a:off x="1755914" y="3512623"/>
              <a:ext cx="1060174" cy="3238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84851" y="3406607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70C0"/>
                  </a:solidFill>
                </a:rPr>
                <a:t>3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384851" y="1445280"/>
            <a:ext cx="1431237" cy="523220"/>
            <a:chOff x="1384851" y="1445280"/>
            <a:chExt cx="1431237" cy="523220"/>
          </a:xfrm>
        </p:grpSpPr>
        <p:sp>
          <p:nvSpPr>
            <p:cNvPr id="12" name="Right Arrow 11"/>
            <p:cNvSpPr/>
            <p:nvPr/>
          </p:nvSpPr>
          <p:spPr>
            <a:xfrm>
              <a:off x="1755914" y="1551296"/>
              <a:ext cx="1060174" cy="3238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84851" y="1445280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70C0"/>
                  </a:solidFill>
                </a:rPr>
                <a:t>4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384851" y="2266915"/>
            <a:ext cx="1431237" cy="523220"/>
            <a:chOff x="1384851" y="2266915"/>
            <a:chExt cx="1431237" cy="523220"/>
          </a:xfrm>
        </p:grpSpPr>
        <p:sp>
          <p:nvSpPr>
            <p:cNvPr id="14" name="Right Arrow 13"/>
            <p:cNvSpPr/>
            <p:nvPr/>
          </p:nvSpPr>
          <p:spPr>
            <a:xfrm>
              <a:off x="1755914" y="2372931"/>
              <a:ext cx="1060174" cy="3238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84851" y="2266915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70C0"/>
                  </a:solidFill>
                </a:rPr>
                <a:t>5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384851" y="1757373"/>
            <a:ext cx="1431237" cy="523220"/>
            <a:chOff x="1384851" y="1803093"/>
            <a:chExt cx="1431237" cy="523220"/>
          </a:xfrm>
        </p:grpSpPr>
        <p:sp>
          <p:nvSpPr>
            <p:cNvPr id="16" name="Right Arrow 15"/>
            <p:cNvSpPr/>
            <p:nvPr/>
          </p:nvSpPr>
          <p:spPr>
            <a:xfrm>
              <a:off x="1755914" y="1909109"/>
              <a:ext cx="1060174" cy="3238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84851" y="1803093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70C0"/>
                  </a:solidFill>
                </a:rPr>
                <a:t>6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722797" y="1777918"/>
            <a:ext cx="1739467" cy="369332"/>
            <a:chOff x="5722797" y="1777918"/>
            <a:chExt cx="1739467" cy="369332"/>
          </a:xfrm>
        </p:grpSpPr>
        <p:sp>
          <p:nvSpPr>
            <p:cNvPr id="19" name="TextBox 18"/>
            <p:cNvSpPr txBox="1"/>
            <p:nvPr/>
          </p:nvSpPr>
          <p:spPr>
            <a:xfrm>
              <a:off x="6036874" y="1777918"/>
              <a:ext cx="14253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Courier New" charset="0"/>
                  <a:ea typeface="Courier New" charset="0"/>
                  <a:cs typeface="Courier New" charset="0"/>
                </a:rPr>
                <a:t>“student”</a:t>
              </a:r>
              <a:endParaRPr lang="en-US" b="1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5722797" y="1875181"/>
              <a:ext cx="344557" cy="1729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002665" y="2452325"/>
            <a:ext cx="1563248" cy="507640"/>
            <a:chOff x="4002665" y="2452325"/>
            <a:chExt cx="1563248" cy="507640"/>
          </a:xfrm>
        </p:grpSpPr>
        <p:sp>
          <p:nvSpPr>
            <p:cNvPr id="18" name="TextBox 17"/>
            <p:cNvSpPr txBox="1"/>
            <p:nvPr/>
          </p:nvSpPr>
          <p:spPr>
            <a:xfrm>
              <a:off x="4002665" y="2590633"/>
              <a:ext cx="1563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Courier New" charset="0"/>
                  <a:ea typeface="Courier New" charset="0"/>
                  <a:cs typeface="Courier New" charset="0"/>
                </a:rPr>
                <a:t>event-data</a:t>
              </a:r>
              <a:endParaRPr lang="en-US" b="1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4558339" y="2452325"/>
              <a:ext cx="242261" cy="152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1384851" y="3081372"/>
            <a:ext cx="1431237" cy="523220"/>
            <a:chOff x="1384851" y="3062048"/>
            <a:chExt cx="1431237" cy="523220"/>
          </a:xfrm>
        </p:grpSpPr>
        <p:sp>
          <p:nvSpPr>
            <p:cNvPr id="34" name="Right Arrow 33"/>
            <p:cNvSpPr/>
            <p:nvPr/>
          </p:nvSpPr>
          <p:spPr>
            <a:xfrm>
              <a:off x="1755914" y="3168064"/>
              <a:ext cx="1060174" cy="323885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charset="0"/>
                <a:buChar char="•"/>
              </a:pPr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384851" y="3062048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70C0"/>
                  </a:solidFill>
                </a:rPr>
                <a:t>2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21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337</Words>
  <Application>Microsoft Macintosh PowerPoint</Application>
  <PresentationFormat>Widescreen</PresentationFormat>
  <Paragraphs>50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Calibri</vt:lpstr>
      <vt:lpstr>Calibri Light</vt:lpstr>
      <vt:lpstr>Courier New</vt:lpstr>
      <vt:lpstr>Mangal</vt:lpstr>
      <vt:lpstr>Arial</vt:lpstr>
      <vt:lpstr>Office Theme</vt:lpstr>
      <vt:lpstr>Nested Functions Review</vt:lpstr>
      <vt:lpstr>Why is has-discount nested inside filter-by-discount? – Look at code structure</vt:lpstr>
      <vt:lpstr>How do the pieces tie together? Evaluate this file by hand – what order do steps happen in?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Functions and How They Work</dc:title>
  <dc:creator>Kathi Fisler</dc:creator>
  <cp:lastModifiedBy>Kathi Fisler</cp:lastModifiedBy>
  <cp:revision>12</cp:revision>
  <dcterms:created xsi:type="dcterms:W3CDTF">2018-10-03T18:46:44Z</dcterms:created>
  <dcterms:modified xsi:type="dcterms:W3CDTF">2018-10-04T19:13:17Z</dcterms:modified>
</cp:coreProperties>
</file>