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66" r:id="rId2"/>
    <p:sldId id="256" r:id="rId3"/>
    <p:sldId id="257" r:id="rId4"/>
    <p:sldId id="258" r:id="rId5"/>
    <p:sldId id="260" r:id="rId6"/>
    <p:sldId id="261" r:id="rId7"/>
    <p:sldId id="262" r:id="rId8"/>
    <p:sldId id="263" r:id="rId9"/>
    <p:sldId id="264" r:id="rId10"/>
    <p:sldId id="265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50"/>
    <p:restoredTop sz="94631"/>
  </p:normalViewPr>
  <p:slideViewPr>
    <p:cSldViewPr snapToGrid="0" snapToObjects="1">
      <p:cViewPr varScale="1">
        <p:scale>
          <a:sx n="97" d="100"/>
          <a:sy n="97" d="100"/>
        </p:scale>
        <p:origin x="912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slide" Target="slides/slide10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A3EF20-ECAB-074B-8C2F-18B78934710B}" type="datetimeFigureOut">
              <a:rPr lang="en-US" smtClean="0"/>
              <a:t>7/25/18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75F37C-BF3F-5945-9BF4-7C90BA7DFE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828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A3EF20-ECAB-074B-8C2F-18B78934710B}" type="datetimeFigureOut">
              <a:rPr lang="en-US" smtClean="0"/>
              <a:t>7/25/18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75F37C-BF3F-5945-9BF4-7C90BA7DFE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3428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A3EF20-ECAB-074B-8C2F-18B78934710B}" type="datetimeFigureOut">
              <a:rPr lang="en-US" smtClean="0"/>
              <a:t>7/25/18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75F37C-BF3F-5945-9BF4-7C90BA7DFE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38620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A3EF20-ECAB-074B-8C2F-18B78934710B}" type="datetimeFigureOut">
              <a:rPr lang="en-US" smtClean="0"/>
              <a:t>7/25/18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75F37C-BF3F-5945-9BF4-7C90BA7DFE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77654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A3EF20-ECAB-074B-8C2F-18B78934710B}" type="datetimeFigureOut">
              <a:rPr lang="en-US" smtClean="0"/>
              <a:t>7/25/18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75F37C-BF3F-5945-9BF4-7C90BA7DFE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33420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A3EF20-ECAB-074B-8C2F-18B78934710B}" type="datetimeFigureOut">
              <a:rPr lang="en-US" smtClean="0"/>
              <a:t>7/25/18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75F37C-BF3F-5945-9BF4-7C90BA7DFE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82657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A3EF20-ECAB-074B-8C2F-18B78934710B}" type="datetimeFigureOut">
              <a:rPr lang="en-US" smtClean="0"/>
              <a:t>7/25/18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75F37C-BF3F-5945-9BF4-7C90BA7DFE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56987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A3EF20-ECAB-074B-8C2F-18B78934710B}" type="datetimeFigureOut">
              <a:rPr lang="en-US" smtClean="0"/>
              <a:t>7/25/18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75F37C-BF3F-5945-9BF4-7C90BA7DFE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42382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A3EF20-ECAB-074B-8C2F-18B78934710B}" type="datetimeFigureOut">
              <a:rPr lang="en-US" smtClean="0"/>
              <a:t>7/25/18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75F37C-BF3F-5945-9BF4-7C90BA7DFE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07454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A3EF20-ECAB-074B-8C2F-18B78934710B}" type="datetimeFigureOut">
              <a:rPr lang="en-US" smtClean="0"/>
              <a:t>7/25/18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75F37C-BF3F-5945-9BF4-7C90BA7DFE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29488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A3EF20-ECAB-074B-8C2F-18B78934710B}" type="datetimeFigureOut">
              <a:rPr lang="en-US" smtClean="0"/>
              <a:t>7/25/18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75F37C-BF3F-5945-9BF4-7C90BA7DFE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75414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DA3EF20-ECAB-074B-8C2F-18B78934710B}" type="datetimeFigureOut">
              <a:rPr lang="en-US" smtClean="0"/>
              <a:t>7/25/18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E75F37C-BF3F-5945-9BF4-7C90BA7DFE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10852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How the program dictionary works in Python </a:t>
            </a:r>
            <a:br>
              <a:rPr lang="en-US" dirty="0" smtClean="0"/>
            </a:br>
            <a:r>
              <a:rPr lang="en-US" dirty="0" smtClean="0"/>
              <a:t>(and most other languages </a:t>
            </a:r>
            <a:r>
              <a:rPr lang="mr-IN" dirty="0" smtClean="0"/>
              <a:t>…</a:t>
            </a:r>
            <a:r>
              <a:rPr lang="en-US" dirty="0" smtClean="0"/>
              <a:t>)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CS 0050, Brown University</a:t>
            </a:r>
          </a:p>
          <a:p>
            <a:r>
              <a:rPr lang="en-US" dirty="0" smtClean="0"/>
              <a:t>Kathi Fisler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2843911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861391" y="1113183"/>
            <a:ext cx="376898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Courier New" charset="0"/>
                <a:ea typeface="Courier New" charset="0"/>
                <a:cs typeface="Courier New" charset="0"/>
              </a:rPr>
              <a:t>1  taking = []</a:t>
            </a:r>
          </a:p>
          <a:p>
            <a:r>
              <a:rPr lang="en-US" dirty="0" smtClean="0">
                <a:solidFill>
                  <a:srgbClr val="0070C0"/>
                </a:solidFill>
                <a:latin typeface="Courier New" charset="0"/>
                <a:ea typeface="Courier New" charset="0"/>
                <a:cs typeface="Courier New" charset="0"/>
              </a:rPr>
              <a:t>2  taking = [“CS”, “MATH”]</a:t>
            </a:r>
          </a:p>
          <a:p>
            <a:r>
              <a:rPr lang="en-US" dirty="0" smtClean="0">
                <a:solidFill>
                  <a:srgbClr val="FF0000"/>
                </a:solidFill>
                <a:latin typeface="Courier New" charset="0"/>
                <a:ea typeface="Courier New" charset="0"/>
                <a:cs typeface="Courier New" charset="0"/>
              </a:rPr>
              <a:t>3  </a:t>
            </a:r>
            <a:r>
              <a:rPr lang="en-US" dirty="0" err="1" smtClean="0">
                <a:solidFill>
                  <a:srgbClr val="FF0000"/>
                </a:solidFill>
                <a:latin typeface="Courier New" charset="0"/>
                <a:ea typeface="Courier New" charset="0"/>
                <a:cs typeface="Courier New" charset="0"/>
              </a:rPr>
              <a:t>taking.append</a:t>
            </a:r>
            <a:r>
              <a:rPr lang="en-US" dirty="0" smtClean="0">
                <a:solidFill>
                  <a:srgbClr val="FF0000"/>
                </a:solidFill>
                <a:latin typeface="Courier New" charset="0"/>
                <a:ea typeface="Courier New" charset="0"/>
                <a:cs typeface="Courier New" charset="0"/>
              </a:rPr>
              <a:t>(“VISA”)</a:t>
            </a:r>
            <a:endParaRPr lang="en-US" dirty="0">
              <a:solidFill>
                <a:srgbClr val="FF0000"/>
              </a:solidFill>
              <a:latin typeface="Courier New" charset="0"/>
              <a:ea typeface="Courier New" charset="0"/>
              <a:cs typeface="Courier New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861391" y="743851"/>
            <a:ext cx="54166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Consider this program (lines color coded for illustration)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861391" y="2405845"/>
            <a:ext cx="51130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How does running it modify the program dictionary?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861391" y="3041374"/>
            <a:ext cx="541661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Courier New" charset="0"/>
                <a:ea typeface="Courier New" charset="0"/>
                <a:cs typeface="Courier New" charset="0"/>
              </a:rPr>
              <a:t>taking </a:t>
            </a:r>
            <a:r>
              <a:rPr lang="en-US" dirty="0" smtClean="0">
                <a:latin typeface="Courier New" charset="0"/>
                <a:ea typeface="Courier New" charset="0"/>
                <a:cs typeface="Courier New" charset="0"/>
                <a:sym typeface="Wingdings"/>
              </a:rPr>
              <a:t></a:t>
            </a:r>
            <a:r>
              <a:rPr lang="en-US" dirty="0" smtClean="0">
                <a:latin typeface="Courier New" charset="0"/>
                <a:ea typeface="Courier New" charset="0"/>
                <a:cs typeface="Courier New" charset="0"/>
              </a:rPr>
              <a:t> []</a:t>
            </a:r>
            <a:endParaRPr lang="en-US" dirty="0" smtClean="0">
              <a:solidFill>
                <a:schemeClr val="accent5"/>
              </a:solidFill>
              <a:latin typeface="Courier New" charset="0"/>
              <a:ea typeface="Courier New" charset="0"/>
              <a:cs typeface="Courier New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43948" y="1113183"/>
            <a:ext cx="4174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7030A0"/>
                </a:solidFill>
                <a:latin typeface="Courier New" charset="0"/>
                <a:ea typeface="Courier New" charset="0"/>
                <a:cs typeface="Courier New" charset="0"/>
                <a:sym typeface="Wingdings"/>
              </a:rPr>
              <a:t></a:t>
            </a:r>
            <a:endParaRPr lang="en-US" dirty="0" smtClean="0">
              <a:solidFill>
                <a:srgbClr val="7030A0"/>
              </a:solidFill>
              <a:latin typeface="Courier New" charset="0"/>
              <a:ea typeface="Courier New" charset="0"/>
              <a:cs typeface="Courier New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861391" y="3780038"/>
            <a:ext cx="53385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On =, if the name isn’t in the program dictionary, add it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077345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861391" y="1113183"/>
            <a:ext cx="376898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Courier New" charset="0"/>
                <a:ea typeface="Courier New" charset="0"/>
                <a:cs typeface="Courier New" charset="0"/>
              </a:rPr>
              <a:t>1  taking = []</a:t>
            </a:r>
          </a:p>
          <a:p>
            <a:r>
              <a:rPr lang="en-US" dirty="0" smtClean="0">
                <a:solidFill>
                  <a:srgbClr val="0070C0"/>
                </a:solidFill>
                <a:latin typeface="Courier New" charset="0"/>
                <a:ea typeface="Courier New" charset="0"/>
                <a:cs typeface="Courier New" charset="0"/>
              </a:rPr>
              <a:t>2  taking = [“CS”, “MATH”]</a:t>
            </a:r>
          </a:p>
          <a:p>
            <a:r>
              <a:rPr lang="en-US" dirty="0" smtClean="0">
                <a:solidFill>
                  <a:srgbClr val="FF0000"/>
                </a:solidFill>
                <a:latin typeface="Courier New" charset="0"/>
                <a:ea typeface="Courier New" charset="0"/>
                <a:cs typeface="Courier New" charset="0"/>
              </a:rPr>
              <a:t>3  </a:t>
            </a:r>
            <a:r>
              <a:rPr lang="en-US" dirty="0" err="1" smtClean="0">
                <a:solidFill>
                  <a:srgbClr val="FF0000"/>
                </a:solidFill>
                <a:latin typeface="Courier New" charset="0"/>
                <a:ea typeface="Courier New" charset="0"/>
                <a:cs typeface="Courier New" charset="0"/>
              </a:rPr>
              <a:t>taking.append</a:t>
            </a:r>
            <a:r>
              <a:rPr lang="en-US" dirty="0" smtClean="0">
                <a:solidFill>
                  <a:srgbClr val="FF0000"/>
                </a:solidFill>
                <a:latin typeface="Courier New" charset="0"/>
                <a:ea typeface="Courier New" charset="0"/>
                <a:cs typeface="Courier New" charset="0"/>
              </a:rPr>
              <a:t>(“VISA”)</a:t>
            </a:r>
            <a:endParaRPr lang="en-US" dirty="0">
              <a:solidFill>
                <a:srgbClr val="FF0000"/>
              </a:solidFill>
              <a:latin typeface="Courier New" charset="0"/>
              <a:ea typeface="Courier New" charset="0"/>
              <a:cs typeface="Courier New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861391" y="743851"/>
            <a:ext cx="54166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Consider this program (lines color coded for illustration)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861391" y="2405845"/>
            <a:ext cx="51130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How does running it modify the program dictionary?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861391" y="3041374"/>
            <a:ext cx="541661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Courier New" charset="0"/>
                <a:ea typeface="Courier New" charset="0"/>
                <a:cs typeface="Courier New" charset="0"/>
              </a:rPr>
              <a:t>taking </a:t>
            </a:r>
            <a:r>
              <a:rPr lang="en-US" dirty="0" smtClean="0">
                <a:latin typeface="Courier New" charset="0"/>
                <a:ea typeface="Courier New" charset="0"/>
                <a:cs typeface="Courier New" charset="0"/>
                <a:sym typeface="Wingdings"/>
              </a:rPr>
              <a:t></a:t>
            </a:r>
            <a:r>
              <a:rPr lang="en-US" dirty="0" smtClean="0">
                <a:latin typeface="Courier New" charset="0"/>
                <a:ea typeface="Courier New" charset="0"/>
                <a:cs typeface="Courier New" charset="0"/>
              </a:rPr>
              <a:t> </a:t>
            </a:r>
            <a:r>
              <a:rPr lang="en-US" dirty="0" smtClean="0">
                <a:solidFill>
                  <a:schemeClr val="accent5"/>
                </a:solidFill>
                <a:latin typeface="Courier New" charset="0"/>
                <a:ea typeface="Courier New" charset="0"/>
                <a:cs typeface="Courier New" charset="0"/>
              </a:rPr>
              <a:t>[“CS”, “MATH”]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43948" y="1378227"/>
            <a:ext cx="4174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7030A0"/>
                </a:solidFill>
                <a:latin typeface="Courier New" charset="0"/>
                <a:ea typeface="Courier New" charset="0"/>
                <a:cs typeface="Courier New" charset="0"/>
                <a:sym typeface="Wingdings"/>
              </a:rPr>
              <a:t></a:t>
            </a:r>
            <a:endParaRPr lang="en-US" dirty="0" smtClean="0">
              <a:solidFill>
                <a:srgbClr val="7030A0"/>
              </a:solidFill>
              <a:latin typeface="Courier New" charset="0"/>
              <a:ea typeface="Courier New" charset="0"/>
              <a:cs typeface="Courier New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861391" y="3780038"/>
            <a:ext cx="60472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On =, if the name is in the dictionary, </a:t>
            </a:r>
            <a:r>
              <a:rPr lang="en-US" b="1" u="sng" dirty="0" smtClean="0"/>
              <a:t>replace</a:t>
            </a:r>
            <a:r>
              <a:rPr lang="en-US" dirty="0" smtClean="0"/>
              <a:t> the current value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49299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861391" y="1113183"/>
            <a:ext cx="376898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Courier New" charset="0"/>
                <a:ea typeface="Courier New" charset="0"/>
                <a:cs typeface="Courier New" charset="0"/>
              </a:rPr>
              <a:t>1  taking = []</a:t>
            </a:r>
          </a:p>
          <a:p>
            <a:r>
              <a:rPr lang="en-US" dirty="0" smtClean="0">
                <a:solidFill>
                  <a:srgbClr val="0070C0"/>
                </a:solidFill>
                <a:latin typeface="Courier New" charset="0"/>
                <a:ea typeface="Courier New" charset="0"/>
                <a:cs typeface="Courier New" charset="0"/>
              </a:rPr>
              <a:t>2  taking = [“CS”, “MATH”]</a:t>
            </a:r>
          </a:p>
          <a:p>
            <a:r>
              <a:rPr lang="en-US" dirty="0" smtClean="0">
                <a:solidFill>
                  <a:srgbClr val="FF0000"/>
                </a:solidFill>
                <a:latin typeface="Courier New" charset="0"/>
                <a:ea typeface="Courier New" charset="0"/>
                <a:cs typeface="Courier New" charset="0"/>
              </a:rPr>
              <a:t>3  </a:t>
            </a:r>
            <a:r>
              <a:rPr lang="en-US" dirty="0" err="1" smtClean="0">
                <a:solidFill>
                  <a:srgbClr val="FF0000"/>
                </a:solidFill>
                <a:latin typeface="Courier New" charset="0"/>
                <a:ea typeface="Courier New" charset="0"/>
                <a:cs typeface="Courier New" charset="0"/>
              </a:rPr>
              <a:t>taking.append</a:t>
            </a:r>
            <a:r>
              <a:rPr lang="en-US" dirty="0" smtClean="0">
                <a:solidFill>
                  <a:srgbClr val="FF0000"/>
                </a:solidFill>
                <a:latin typeface="Courier New" charset="0"/>
                <a:ea typeface="Courier New" charset="0"/>
                <a:cs typeface="Courier New" charset="0"/>
              </a:rPr>
              <a:t>(“VISA”)</a:t>
            </a:r>
            <a:endParaRPr lang="en-US" dirty="0">
              <a:solidFill>
                <a:srgbClr val="FF0000"/>
              </a:solidFill>
              <a:latin typeface="Courier New" charset="0"/>
              <a:ea typeface="Courier New" charset="0"/>
              <a:cs typeface="Courier New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861391" y="743851"/>
            <a:ext cx="54166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Consider this program (lines color coded for illustration)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861391" y="2405845"/>
            <a:ext cx="51130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How does running it modify the program dictionary?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861391" y="3041374"/>
            <a:ext cx="541661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Courier New" charset="0"/>
                <a:ea typeface="Courier New" charset="0"/>
                <a:cs typeface="Courier New" charset="0"/>
              </a:rPr>
              <a:t>taking </a:t>
            </a:r>
            <a:r>
              <a:rPr lang="en-US" smtClean="0">
                <a:latin typeface="Courier New" charset="0"/>
                <a:ea typeface="Courier New" charset="0"/>
                <a:cs typeface="Courier New" charset="0"/>
                <a:sym typeface="Wingdings"/>
              </a:rPr>
              <a:t></a:t>
            </a:r>
            <a:r>
              <a:rPr lang="en-US" smtClean="0">
                <a:latin typeface="Courier New" charset="0"/>
                <a:ea typeface="Courier New" charset="0"/>
                <a:cs typeface="Courier New" charset="0"/>
              </a:rPr>
              <a:t> </a:t>
            </a:r>
            <a:r>
              <a:rPr lang="en-US" smtClean="0">
                <a:solidFill>
                  <a:schemeClr val="accent5"/>
                </a:solidFill>
                <a:latin typeface="Courier New" charset="0"/>
                <a:ea typeface="Courier New" charset="0"/>
                <a:cs typeface="Courier New" charset="0"/>
              </a:rPr>
              <a:t>[“</a:t>
            </a:r>
            <a:r>
              <a:rPr lang="en-US" dirty="0" smtClean="0">
                <a:solidFill>
                  <a:schemeClr val="accent5"/>
                </a:solidFill>
                <a:latin typeface="Courier New" charset="0"/>
                <a:ea typeface="Courier New" charset="0"/>
                <a:cs typeface="Courier New" charset="0"/>
              </a:rPr>
              <a:t>CS”, “MATH”, </a:t>
            </a:r>
            <a:r>
              <a:rPr lang="en-US" dirty="0" smtClean="0">
                <a:solidFill>
                  <a:srgbClr val="FF0000"/>
                </a:solidFill>
                <a:latin typeface="Courier New" charset="0"/>
                <a:ea typeface="Courier New" charset="0"/>
                <a:cs typeface="Courier New" charset="0"/>
              </a:rPr>
              <a:t>“</a:t>
            </a:r>
            <a:r>
              <a:rPr lang="en-US" smtClean="0">
                <a:solidFill>
                  <a:srgbClr val="FF0000"/>
                </a:solidFill>
                <a:latin typeface="Courier New" charset="0"/>
                <a:ea typeface="Courier New" charset="0"/>
                <a:cs typeface="Courier New" charset="0"/>
              </a:rPr>
              <a:t>VISA” </a:t>
            </a:r>
            <a:r>
              <a:rPr lang="en-US" smtClean="0">
                <a:solidFill>
                  <a:schemeClr val="accent5"/>
                </a:solidFill>
                <a:latin typeface="Courier New" charset="0"/>
                <a:ea typeface="Courier New" charset="0"/>
                <a:cs typeface="Courier New" charset="0"/>
              </a:rPr>
              <a:t>]</a:t>
            </a:r>
            <a:endParaRPr lang="en-US" dirty="0" smtClean="0">
              <a:solidFill>
                <a:schemeClr val="accent5"/>
              </a:solidFill>
              <a:latin typeface="Courier New" charset="0"/>
              <a:ea typeface="Courier New" charset="0"/>
              <a:cs typeface="Courier New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43948" y="1656523"/>
            <a:ext cx="4174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7030A0"/>
                </a:solidFill>
                <a:latin typeface="Courier New" charset="0"/>
                <a:ea typeface="Courier New" charset="0"/>
                <a:cs typeface="Courier New" charset="0"/>
                <a:sym typeface="Wingdings"/>
              </a:rPr>
              <a:t></a:t>
            </a:r>
            <a:endParaRPr lang="en-US" dirty="0" smtClean="0">
              <a:solidFill>
                <a:srgbClr val="7030A0"/>
              </a:solidFill>
              <a:latin typeface="Courier New" charset="0"/>
              <a:ea typeface="Courier New" charset="0"/>
              <a:cs typeface="Courier New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861391" y="3780038"/>
            <a:ext cx="637411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On append (remove, </a:t>
            </a:r>
            <a:r>
              <a:rPr lang="en-US" dirty="0" err="1" smtClean="0"/>
              <a:t>etc</a:t>
            </a:r>
            <a:r>
              <a:rPr lang="en-US" dirty="0" smtClean="0"/>
              <a:t>), </a:t>
            </a:r>
            <a:r>
              <a:rPr lang="en-US" b="1" u="sng" dirty="0" smtClean="0"/>
              <a:t>modify</a:t>
            </a:r>
            <a:r>
              <a:rPr lang="en-US" dirty="0" smtClean="0"/>
              <a:t> the existing list (don’t replace it)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622716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861391" y="1113183"/>
            <a:ext cx="3701654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Courier New" charset="0"/>
                <a:ea typeface="Courier New" charset="0"/>
                <a:cs typeface="Courier New" charset="0"/>
              </a:rPr>
              <a:t>1  taking = []</a:t>
            </a:r>
          </a:p>
          <a:p>
            <a:pPr marL="342900" indent="-342900">
              <a:buAutoNum type="arabicPlain" startAt="2"/>
            </a:pPr>
            <a:r>
              <a:rPr lang="en-US" dirty="0" smtClean="0">
                <a:solidFill>
                  <a:srgbClr val="0070C0"/>
                </a:solidFill>
                <a:latin typeface="Courier New" charset="0"/>
                <a:ea typeface="Courier New" charset="0"/>
                <a:cs typeface="Courier New" charset="0"/>
              </a:rPr>
              <a:t>taking = [“CS”, “MATH”]</a:t>
            </a:r>
          </a:p>
          <a:p>
            <a:pPr marL="342900" indent="-342900">
              <a:buAutoNum type="arabicPlain" startAt="2"/>
            </a:pPr>
            <a:r>
              <a:rPr lang="en-US" dirty="0" err="1" smtClean="0">
                <a:solidFill>
                  <a:schemeClr val="accent6">
                    <a:lumMod val="75000"/>
                  </a:schemeClr>
                </a:solidFill>
                <a:latin typeface="Courier New" charset="0"/>
                <a:ea typeface="Courier New" charset="0"/>
                <a:cs typeface="Courier New" charset="0"/>
              </a:rPr>
              <a:t>old_taking</a:t>
            </a:r>
            <a:r>
              <a:rPr lang="en-US" dirty="0" smtClean="0">
                <a:solidFill>
                  <a:schemeClr val="accent6">
                    <a:lumMod val="75000"/>
                  </a:schemeClr>
                </a:solidFill>
                <a:latin typeface="Courier New" charset="0"/>
                <a:ea typeface="Courier New" charset="0"/>
                <a:cs typeface="Courier New" charset="0"/>
              </a:rPr>
              <a:t> = taking</a:t>
            </a:r>
          </a:p>
          <a:p>
            <a:r>
              <a:rPr lang="en-US" dirty="0">
                <a:solidFill>
                  <a:srgbClr val="FF0000"/>
                </a:solidFill>
                <a:latin typeface="Courier New" charset="0"/>
                <a:ea typeface="Courier New" charset="0"/>
                <a:cs typeface="Courier New" charset="0"/>
              </a:rPr>
              <a:t>4</a:t>
            </a:r>
            <a:r>
              <a:rPr lang="en-US" dirty="0" smtClean="0">
                <a:solidFill>
                  <a:srgbClr val="FF0000"/>
                </a:solidFill>
                <a:latin typeface="Courier New" charset="0"/>
                <a:ea typeface="Courier New" charset="0"/>
                <a:cs typeface="Courier New" charset="0"/>
              </a:rPr>
              <a:t>  </a:t>
            </a:r>
            <a:r>
              <a:rPr lang="en-US" dirty="0" err="1" smtClean="0">
                <a:solidFill>
                  <a:srgbClr val="FF0000"/>
                </a:solidFill>
                <a:latin typeface="Courier New" charset="0"/>
                <a:ea typeface="Courier New" charset="0"/>
                <a:cs typeface="Courier New" charset="0"/>
              </a:rPr>
              <a:t>taking.append</a:t>
            </a:r>
            <a:r>
              <a:rPr lang="en-US" dirty="0" smtClean="0">
                <a:solidFill>
                  <a:srgbClr val="FF0000"/>
                </a:solidFill>
                <a:latin typeface="Courier New" charset="0"/>
                <a:ea typeface="Courier New" charset="0"/>
                <a:cs typeface="Courier New" charset="0"/>
              </a:rPr>
              <a:t>(“VISA”)</a:t>
            </a:r>
            <a:endParaRPr lang="en-US" dirty="0">
              <a:solidFill>
                <a:srgbClr val="FF0000"/>
              </a:solidFill>
              <a:latin typeface="Courier New" charset="0"/>
              <a:ea typeface="Courier New" charset="0"/>
              <a:cs typeface="Courier New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861391" y="743851"/>
            <a:ext cx="59129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Let’s add another variable and assign it to the result of taking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861391" y="2405845"/>
            <a:ext cx="61242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How does running this program modify the program dictionary?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861391" y="3041374"/>
            <a:ext cx="541661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Courier New" charset="0"/>
                <a:ea typeface="Courier New" charset="0"/>
                <a:cs typeface="Courier New" charset="0"/>
              </a:rPr>
              <a:t>taking </a:t>
            </a:r>
            <a:r>
              <a:rPr lang="en-US" dirty="0" smtClean="0">
                <a:latin typeface="Courier New" charset="0"/>
                <a:ea typeface="Courier New" charset="0"/>
                <a:cs typeface="Courier New" charset="0"/>
                <a:sym typeface="Wingdings"/>
              </a:rPr>
              <a:t></a:t>
            </a:r>
            <a:r>
              <a:rPr lang="en-US" dirty="0" smtClean="0">
                <a:latin typeface="Courier New" charset="0"/>
                <a:ea typeface="Courier New" charset="0"/>
                <a:cs typeface="Courier New" charset="0"/>
              </a:rPr>
              <a:t> </a:t>
            </a:r>
            <a:r>
              <a:rPr lang="en-US" dirty="0" smtClean="0">
                <a:solidFill>
                  <a:schemeClr val="accent5"/>
                </a:solidFill>
                <a:latin typeface="Courier New" charset="0"/>
                <a:ea typeface="Courier New" charset="0"/>
                <a:cs typeface="Courier New" charset="0"/>
              </a:rPr>
              <a:t>[“CS”, “MATH”]</a:t>
            </a:r>
          </a:p>
          <a:p>
            <a:r>
              <a:rPr lang="en-US" dirty="0" err="1" smtClean="0">
                <a:latin typeface="Courier New" charset="0"/>
                <a:ea typeface="Courier New" charset="0"/>
                <a:cs typeface="Courier New" charset="0"/>
              </a:rPr>
              <a:t>old_taking</a:t>
            </a:r>
            <a:r>
              <a:rPr lang="en-US" dirty="0" smtClean="0">
                <a:latin typeface="Courier New" charset="0"/>
                <a:ea typeface="Courier New" charset="0"/>
                <a:cs typeface="Courier New" charset="0"/>
                <a:sym typeface="Wingdings"/>
              </a:rPr>
              <a:t>  ___ ??? ____</a:t>
            </a:r>
            <a:endParaRPr lang="en-US" dirty="0" smtClean="0">
              <a:solidFill>
                <a:schemeClr val="accent5"/>
              </a:solidFill>
              <a:latin typeface="Courier New" charset="0"/>
              <a:ea typeface="Courier New" charset="0"/>
              <a:cs typeface="Courier New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43948" y="1669771"/>
            <a:ext cx="4174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7030A0"/>
                </a:solidFill>
                <a:latin typeface="Courier New" charset="0"/>
                <a:ea typeface="Courier New" charset="0"/>
                <a:cs typeface="Courier New" charset="0"/>
                <a:sym typeface="Wingdings"/>
              </a:rPr>
              <a:t></a:t>
            </a:r>
            <a:endParaRPr lang="en-US" dirty="0" smtClean="0">
              <a:solidFill>
                <a:srgbClr val="7030A0"/>
              </a:solidFill>
              <a:latin typeface="Courier New" charset="0"/>
              <a:ea typeface="Courier New" charset="0"/>
              <a:cs typeface="Courier New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861391" y="4112350"/>
            <a:ext cx="6897337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What might go into the dictionary in place of ??? </a:t>
            </a:r>
            <a:r>
              <a:rPr lang="mr-IN" dirty="0" smtClean="0"/>
              <a:t>–</a:t>
            </a:r>
            <a:r>
              <a:rPr lang="en-US" dirty="0" smtClean="0"/>
              <a:t> three options:</a:t>
            </a:r>
          </a:p>
          <a:p>
            <a:pPr marL="342900" indent="-342900">
              <a:buFont typeface="+mj-lt"/>
              <a:buAutoNum type="alphaLcPeriod"/>
            </a:pPr>
            <a:r>
              <a:rPr lang="en-US" dirty="0" err="1" smtClean="0"/>
              <a:t>old_taking</a:t>
            </a:r>
            <a:r>
              <a:rPr lang="en-US" dirty="0" smtClean="0"/>
              <a:t> </a:t>
            </a:r>
            <a:r>
              <a:rPr lang="en-US" dirty="0" smtClean="0">
                <a:sym typeface="Wingdings"/>
              </a:rPr>
              <a:t> taking (the name)</a:t>
            </a:r>
          </a:p>
          <a:p>
            <a:pPr marL="342900" indent="-342900">
              <a:buFont typeface="+mj-lt"/>
              <a:buAutoNum type="alphaLcPeriod"/>
            </a:pPr>
            <a:r>
              <a:rPr lang="en-US" dirty="0" err="1" smtClean="0">
                <a:sym typeface="Wingdings"/>
              </a:rPr>
              <a:t>old_taking</a:t>
            </a:r>
            <a:r>
              <a:rPr lang="en-US" dirty="0" smtClean="0">
                <a:sym typeface="Wingdings"/>
              </a:rPr>
              <a:t>  a copy of [”CS”, “MATH”]</a:t>
            </a:r>
          </a:p>
          <a:p>
            <a:pPr marL="342900" indent="-342900">
              <a:buFont typeface="+mj-lt"/>
              <a:buAutoNum type="alphaLcPeriod"/>
            </a:pPr>
            <a:r>
              <a:rPr lang="en-US" dirty="0" err="1" smtClean="0">
                <a:sym typeface="Wingdings"/>
              </a:rPr>
              <a:t>old_taking</a:t>
            </a:r>
            <a:r>
              <a:rPr lang="en-US" dirty="0" smtClean="0">
                <a:sym typeface="Wingdings"/>
              </a:rPr>
              <a:t>  the identical [“CS”, “MATH”] list associated with taking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861391" y="5552658"/>
            <a:ext cx="6593856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If we check the value of </a:t>
            </a:r>
            <a:r>
              <a:rPr lang="en-US" dirty="0" err="1" smtClean="0">
                <a:latin typeface="Courier New" charset="0"/>
                <a:ea typeface="Courier New" charset="0"/>
                <a:cs typeface="Courier New" charset="0"/>
              </a:rPr>
              <a:t>old_taking</a:t>
            </a:r>
            <a:r>
              <a:rPr lang="en-US" dirty="0" smtClean="0"/>
              <a:t> after line 4, what do we see?</a:t>
            </a:r>
          </a:p>
          <a:p>
            <a:endParaRPr lang="en-US" dirty="0"/>
          </a:p>
          <a:p>
            <a:r>
              <a:rPr lang="en-US" dirty="0" smtClean="0">
                <a:latin typeface="Courier New" charset="0"/>
                <a:ea typeface="Courier New" charset="0"/>
                <a:cs typeface="Courier New" charset="0"/>
                <a:sym typeface="Wingdings"/>
              </a:rPr>
              <a:t>[”CS”, “MATH”, “VISA”], </a:t>
            </a:r>
            <a:r>
              <a:rPr lang="en-US" dirty="0" smtClean="0">
                <a:ea typeface="Courier New" charset="0"/>
                <a:cs typeface="Courier New" charset="0"/>
                <a:sym typeface="Wingdings"/>
              </a:rPr>
              <a:t>so it isn’t option b.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855011" y="4278507"/>
            <a:ext cx="421772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ym typeface="Wingdings"/>
              </a:rPr>
              <a:t>Putting the name (option a) doesn’t make much sense </a:t>
            </a:r>
            <a:r>
              <a:rPr lang="mr-IN" dirty="0" smtClean="0">
                <a:sym typeface="Wingdings"/>
              </a:rPr>
              <a:t>–</a:t>
            </a:r>
            <a:r>
              <a:rPr lang="en-US" dirty="0" smtClean="0">
                <a:sym typeface="Wingdings"/>
              </a:rPr>
              <a:t> we’d end up with </a:t>
            </a:r>
            <a:r>
              <a:rPr lang="en-US" dirty="0" smtClean="0">
                <a:ea typeface="Courier New" charset="0"/>
                <a:cs typeface="Courier New" charset="0"/>
                <a:sym typeface="Wingdings"/>
              </a:rPr>
              <a:t>a chain of names to follow if we later wrote statements like</a:t>
            </a:r>
          </a:p>
          <a:p>
            <a:endParaRPr lang="en-US" dirty="0">
              <a:ea typeface="Courier New" charset="0"/>
              <a:cs typeface="Courier New" charset="0"/>
              <a:sym typeface="Wingdings"/>
            </a:endParaRPr>
          </a:p>
          <a:p>
            <a:r>
              <a:rPr lang="en-US" dirty="0" smtClean="0">
                <a:ea typeface="Courier New" charset="0"/>
                <a:cs typeface="Courier New" charset="0"/>
                <a:sym typeface="Wingdings"/>
              </a:rPr>
              <a:t>          </a:t>
            </a:r>
            <a:r>
              <a:rPr lang="en-US" dirty="0" err="1" smtClean="0">
                <a:latin typeface="Courier New" charset="0"/>
                <a:ea typeface="Courier New" charset="0"/>
                <a:cs typeface="Courier New" charset="0"/>
                <a:sym typeface="Wingdings"/>
              </a:rPr>
              <a:t>more_taking</a:t>
            </a:r>
            <a:r>
              <a:rPr lang="en-US" dirty="0" smtClean="0">
                <a:latin typeface="Courier New" charset="0"/>
                <a:ea typeface="Courier New" charset="0"/>
                <a:cs typeface="Courier New" charset="0"/>
                <a:sym typeface="Wingdings"/>
              </a:rPr>
              <a:t> = </a:t>
            </a:r>
            <a:r>
              <a:rPr lang="en-US" dirty="0" err="1" smtClean="0">
                <a:latin typeface="Courier New" charset="0"/>
                <a:ea typeface="Courier New" charset="0"/>
                <a:cs typeface="Courier New" charset="0"/>
                <a:sym typeface="Wingdings"/>
              </a:rPr>
              <a:t>old_taking</a:t>
            </a:r>
            <a:endParaRPr lang="en-US" dirty="0" smtClean="0">
              <a:latin typeface="Courier New" charset="0"/>
              <a:ea typeface="Courier New" charset="0"/>
              <a:cs typeface="Courier New" charset="0"/>
              <a:sym typeface="Wingdings"/>
            </a:endParaRPr>
          </a:p>
          <a:p>
            <a:endParaRPr lang="en-US" dirty="0">
              <a:latin typeface="Courier New" charset="0"/>
              <a:ea typeface="Courier New" charset="0"/>
              <a:cs typeface="Courier New" charset="0"/>
              <a:sym typeface="Wingdings"/>
            </a:endParaRPr>
          </a:p>
          <a:p>
            <a:r>
              <a:rPr lang="en-US" dirty="0" smtClean="0">
                <a:ea typeface="Courier New" charset="0"/>
                <a:cs typeface="Courier New" charset="0"/>
                <a:sym typeface="Wingdings"/>
              </a:rPr>
              <a:t>so it’s option c </a:t>
            </a:r>
            <a:endParaRPr lang="en-US" dirty="0" smtClean="0">
              <a:ea typeface="Courier New" charset="0"/>
              <a:cs typeface="Courier New" charset="0"/>
              <a:sym typeface="Wingdings"/>
            </a:endParaRPr>
          </a:p>
        </p:txBody>
      </p:sp>
      <p:cxnSp>
        <p:nvCxnSpPr>
          <p:cNvPr id="3" name="Straight Connector 2"/>
          <p:cNvCxnSpPr/>
          <p:nvPr/>
        </p:nvCxnSpPr>
        <p:spPr>
          <a:xfrm flipV="1">
            <a:off x="7739268" y="4297878"/>
            <a:ext cx="13253" cy="224869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467356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861391" y="1113183"/>
            <a:ext cx="3701654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Courier New" charset="0"/>
                <a:ea typeface="Courier New" charset="0"/>
                <a:cs typeface="Courier New" charset="0"/>
              </a:rPr>
              <a:t>1  taking = []</a:t>
            </a:r>
          </a:p>
          <a:p>
            <a:pPr marL="342900" indent="-342900">
              <a:buAutoNum type="arabicPlain" startAt="2"/>
            </a:pPr>
            <a:r>
              <a:rPr lang="en-US" dirty="0" smtClean="0">
                <a:solidFill>
                  <a:srgbClr val="0070C0"/>
                </a:solidFill>
                <a:latin typeface="Courier New" charset="0"/>
                <a:ea typeface="Courier New" charset="0"/>
                <a:cs typeface="Courier New" charset="0"/>
              </a:rPr>
              <a:t>taking = [“CS”, “MATH”]</a:t>
            </a:r>
          </a:p>
          <a:p>
            <a:pPr marL="342900" indent="-342900">
              <a:buAutoNum type="arabicPlain" startAt="2"/>
            </a:pPr>
            <a:r>
              <a:rPr lang="en-US" dirty="0" err="1" smtClean="0">
                <a:solidFill>
                  <a:schemeClr val="accent6">
                    <a:lumMod val="75000"/>
                  </a:schemeClr>
                </a:solidFill>
                <a:latin typeface="Courier New" charset="0"/>
                <a:ea typeface="Courier New" charset="0"/>
                <a:cs typeface="Courier New" charset="0"/>
              </a:rPr>
              <a:t>old_taking</a:t>
            </a:r>
            <a:r>
              <a:rPr lang="en-US" dirty="0" smtClean="0">
                <a:solidFill>
                  <a:schemeClr val="accent6">
                    <a:lumMod val="75000"/>
                  </a:schemeClr>
                </a:solidFill>
                <a:latin typeface="Courier New" charset="0"/>
                <a:ea typeface="Courier New" charset="0"/>
                <a:cs typeface="Courier New" charset="0"/>
              </a:rPr>
              <a:t> = taking</a:t>
            </a:r>
          </a:p>
          <a:p>
            <a:r>
              <a:rPr lang="en-US" dirty="0">
                <a:solidFill>
                  <a:srgbClr val="FF0000"/>
                </a:solidFill>
                <a:latin typeface="Courier New" charset="0"/>
                <a:ea typeface="Courier New" charset="0"/>
                <a:cs typeface="Courier New" charset="0"/>
              </a:rPr>
              <a:t>4</a:t>
            </a:r>
            <a:r>
              <a:rPr lang="en-US" dirty="0" smtClean="0">
                <a:solidFill>
                  <a:srgbClr val="FF0000"/>
                </a:solidFill>
                <a:latin typeface="Courier New" charset="0"/>
                <a:ea typeface="Courier New" charset="0"/>
                <a:cs typeface="Courier New" charset="0"/>
              </a:rPr>
              <a:t>  </a:t>
            </a:r>
            <a:r>
              <a:rPr lang="en-US" dirty="0" err="1" smtClean="0">
                <a:solidFill>
                  <a:srgbClr val="FF0000"/>
                </a:solidFill>
                <a:latin typeface="Courier New" charset="0"/>
                <a:ea typeface="Courier New" charset="0"/>
                <a:cs typeface="Courier New" charset="0"/>
              </a:rPr>
              <a:t>taking.append</a:t>
            </a:r>
            <a:r>
              <a:rPr lang="en-US" dirty="0" smtClean="0">
                <a:solidFill>
                  <a:srgbClr val="FF0000"/>
                </a:solidFill>
                <a:latin typeface="Courier New" charset="0"/>
                <a:ea typeface="Courier New" charset="0"/>
                <a:cs typeface="Courier New" charset="0"/>
              </a:rPr>
              <a:t>(“VISA”)</a:t>
            </a:r>
            <a:endParaRPr lang="en-US" dirty="0">
              <a:solidFill>
                <a:srgbClr val="FF0000"/>
              </a:solidFill>
              <a:latin typeface="Courier New" charset="0"/>
              <a:ea typeface="Courier New" charset="0"/>
              <a:cs typeface="Courier New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861391" y="743851"/>
            <a:ext cx="59129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Let’s add another variable and assign it to the result of taking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861391" y="2405845"/>
            <a:ext cx="61242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How does running this program modify the program dictionary?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861391" y="3041374"/>
            <a:ext cx="541661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Courier New" charset="0"/>
                <a:ea typeface="Courier New" charset="0"/>
                <a:cs typeface="Courier New" charset="0"/>
              </a:rPr>
              <a:t>taking </a:t>
            </a:r>
            <a:r>
              <a:rPr lang="en-US" dirty="0" smtClean="0">
                <a:latin typeface="Courier New" charset="0"/>
                <a:ea typeface="Courier New" charset="0"/>
                <a:cs typeface="Courier New" charset="0"/>
                <a:sym typeface="Wingdings"/>
              </a:rPr>
              <a:t></a:t>
            </a:r>
            <a:r>
              <a:rPr lang="en-US" dirty="0" smtClean="0">
                <a:latin typeface="Courier New" charset="0"/>
                <a:ea typeface="Courier New" charset="0"/>
                <a:cs typeface="Courier New" charset="0"/>
              </a:rPr>
              <a:t> </a:t>
            </a:r>
            <a:r>
              <a:rPr lang="en-US" dirty="0" smtClean="0">
                <a:solidFill>
                  <a:schemeClr val="accent5"/>
                </a:solidFill>
                <a:latin typeface="Courier New" charset="0"/>
                <a:ea typeface="Courier New" charset="0"/>
                <a:cs typeface="Courier New" charset="0"/>
              </a:rPr>
              <a:t>[“CS”, “MATH”]</a:t>
            </a:r>
          </a:p>
          <a:p>
            <a:r>
              <a:rPr lang="en-US" dirty="0" err="1" smtClean="0">
                <a:latin typeface="Courier New" charset="0"/>
                <a:ea typeface="Courier New" charset="0"/>
                <a:cs typeface="Courier New" charset="0"/>
              </a:rPr>
              <a:t>old_taking</a:t>
            </a:r>
            <a:r>
              <a:rPr lang="en-US" dirty="0" smtClean="0">
                <a:latin typeface="Courier New" charset="0"/>
                <a:ea typeface="Courier New" charset="0"/>
                <a:cs typeface="Courier New" charset="0"/>
                <a:sym typeface="Wingdings"/>
              </a:rPr>
              <a:t>  ___ ??? ____</a:t>
            </a:r>
            <a:endParaRPr lang="en-US" dirty="0" smtClean="0">
              <a:solidFill>
                <a:schemeClr val="accent5"/>
              </a:solidFill>
              <a:latin typeface="Courier New" charset="0"/>
              <a:ea typeface="Courier New" charset="0"/>
              <a:cs typeface="Courier New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43948" y="1669771"/>
            <a:ext cx="4174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7030A0"/>
                </a:solidFill>
                <a:latin typeface="Courier New" charset="0"/>
                <a:ea typeface="Courier New" charset="0"/>
                <a:cs typeface="Courier New" charset="0"/>
                <a:sym typeface="Wingdings"/>
              </a:rPr>
              <a:t></a:t>
            </a:r>
            <a:endParaRPr lang="en-US" dirty="0" smtClean="0">
              <a:solidFill>
                <a:srgbClr val="7030A0"/>
              </a:solidFill>
              <a:latin typeface="Courier New" charset="0"/>
              <a:ea typeface="Courier New" charset="0"/>
              <a:cs typeface="Courier New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861391" y="4112350"/>
            <a:ext cx="5604739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How do we write down option c?</a:t>
            </a:r>
          </a:p>
          <a:p>
            <a:endParaRPr lang="en-US" dirty="0"/>
          </a:p>
          <a:p>
            <a:r>
              <a:rPr lang="en-US" dirty="0" smtClean="0"/>
              <a:t>Option c exposes something more subtle that’s going on</a:t>
            </a:r>
          </a:p>
          <a:p>
            <a:endParaRPr lang="en-US" dirty="0"/>
          </a:p>
          <a:p>
            <a:r>
              <a:rPr lang="en-US" dirty="0" smtClean="0"/>
              <a:t>Actually, the program dictionary is a bit more complicated</a:t>
            </a:r>
          </a:p>
          <a:p>
            <a:r>
              <a:rPr lang="en-US" dirty="0" smtClean="0"/>
              <a:t>than a mapping from names to values</a:t>
            </a:r>
          </a:p>
        </p:txBody>
      </p:sp>
    </p:spTree>
    <p:extLst>
      <p:ext uri="{BB962C8B-B14F-4D97-AF65-F5344CB8AC3E}">
        <p14:creationId xmlns:p14="http://schemas.microsoft.com/office/powerpoint/2010/main" val="620641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861391" y="1113183"/>
            <a:ext cx="3701654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Courier New" charset="0"/>
                <a:ea typeface="Courier New" charset="0"/>
                <a:cs typeface="Courier New" charset="0"/>
              </a:rPr>
              <a:t>1  taking = []</a:t>
            </a:r>
          </a:p>
          <a:p>
            <a:pPr marL="342900" indent="-342900">
              <a:buAutoNum type="arabicPlain" startAt="2"/>
            </a:pPr>
            <a:r>
              <a:rPr lang="en-US" dirty="0" smtClean="0">
                <a:solidFill>
                  <a:srgbClr val="0070C0"/>
                </a:solidFill>
                <a:latin typeface="Courier New" charset="0"/>
                <a:ea typeface="Courier New" charset="0"/>
                <a:cs typeface="Courier New" charset="0"/>
              </a:rPr>
              <a:t>taking = [“CS”, “MATH”]</a:t>
            </a:r>
          </a:p>
          <a:p>
            <a:pPr marL="342900" indent="-342900">
              <a:buAutoNum type="arabicPlain" startAt="2"/>
            </a:pPr>
            <a:r>
              <a:rPr lang="en-US" dirty="0" err="1" smtClean="0">
                <a:solidFill>
                  <a:schemeClr val="accent6">
                    <a:lumMod val="75000"/>
                  </a:schemeClr>
                </a:solidFill>
                <a:latin typeface="Courier New" charset="0"/>
                <a:ea typeface="Courier New" charset="0"/>
                <a:cs typeface="Courier New" charset="0"/>
              </a:rPr>
              <a:t>old_taking</a:t>
            </a:r>
            <a:r>
              <a:rPr lang="en-US" dirty="0" smtClean="0">
                <a:solidFill>
                  <a:schemeClr val="accent6">
                    <a:lumMod val="75000"/>
                  </a:schemeClr>
                </a:solidFill>
                <a:latin typeface="Courier New" charset="0"/>
                <a:ea typeface="Courier New" charset="0"/>
                <a:cs typeface="Courier New" charset="0"/>
              </a:rPr>
              <a:t> = taking</a:t>
            </a:r>
          </a:p>
          <a:p>
            <a:r>
              <a:rPr lang="en-US" dirty="0">
                <a:solidFill>
                  <a:srgbClr val="FF0000"/>
                </a:solidFill>
                <a:latin typeface="Courier New" charset="0"/>
                <a:ea typeface="Courier New" charset="0"/>
                <a:cs typeface="Courier New" charset="0"/>
              </a:rPr>
              <a:t>4</a:t>
            </a:r>
            <a:r>
              <a:rPr lang="en-US" dirty="0" smtClean="0">
                <a:solidFill>
                  <a:srgbClr val="FF0000"/>
                </a:solidFill>
                <a:latin typeface="Courier New" charset="0"/>
                <a:ea typeface="Courier New" charset="0"/>
                <a:cs typeface="Courier New" charset="0"/>
              </a:rPr>
              <a:t>  </a:t>
            </a:r>
            <a:r>
              <a:rPr lang="en-US" dirty="0" err="1" smtClean="0">
                <a:solidFill>
                  <a:srgbClr val="FF0000"/>
                </a:solidFill>
                <a:latin typeface="Courier New" charset="0"/>
                <a:ea typeface="Courier New" charset="0"/>
                <a:cs typeface="Courier New" charset="0"/>
              </a:rPr>
              <a:t>taking.append</a:t>
            </a:r>
            <a:r>
              <a:rPr lang="en-US" dirty="0" smtClean="0">
                <a:solidFill>
                  <a:srgbClr val="FF0000"/>
                </a:solidFill>
                <a:latin typeface="Courier New" charset="0"/>
                <a:ea typeface="Courier New" charset="0"/>
                <a:cs typeface="Courier New" charset="0"/>
              </a:rPr>
              <a:t>(“VISA”)</a:t>
            </a:r>
            <a:endParaRPr lang="en-US" dirty="0">
              <a:solidFill>
                <a:srgbClr val="FF0000"/>
              </a:solidFill>
              <a:latin typeface="Courier New" charset="0"/>
              <a:ea typeface="Courier New" charset="0"/>
              <a:cs typeface="Courier New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861391" y="743851"/>
            <a:ext cx="59129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Let’s add another variable and assign it to the result of taking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861391" y="2405845"/>
            <a:ext cx="7891199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Whenever you write down a value that has component data, languages set aside</a:t>
            </a:r>
          </a:p>
          <a:p>
            <a:r>
              <a:rPr lang="en-US" dirty="0" smtClean="0"/>
              <a:t>some space in memory to store that data.  So when we execute line 2, the content</a:t>
            </a:r>
          </a:p>
          <a:p>
            <a:r>
              <a:rPr lang="en-US" dirty="0" smtClean="0"/>
              <a:t>of memory changes.  The list goes into some available location.  </a:t>
            </a:r>
            <a:endParaRPr lang="en-US" dirty="0">
              <a:solidFill>
                <a:schemeClr val="accent5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43948" y="1391474"/>
            <a:ext cx="4174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7030A0"/>
                </a:solidFill>
                <a:latin typeface="Courier New" charset="0"/>
                <a:ea typeface="Courier New" charset="0"/>
                <a:cs typeface="Courier New" charset="0"/>
                <a:sym typeface="Wingdings"/>
              </a:rPr>
              <a:t></a:t>
            </a:r>
            <a:endParaRPr lang="en-US" dirty="0" smtClean="0">
              <a:solidFill>
                <a:srgbClr val="7030A0"/>
              </a:solidFill>
              <a:latin typeface="Courier New" charset="0"/>
              <a:ea typeface="Courier New" charset="0"/>
              <a:cs typeface="Courier New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127142" y="3991356"/>
            <a:ext cx="4015843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MEMORY</a:t>
            </a:r>
          </a:p>
          <a:p>
            <a:endParaRPr lang="en-US" dirty="0">
              <a:latin typeface="Courier New" charset="0"/>
              <a:ea typeface="Courier New" charset="0"/>
              <a:cs typeface="Courier New" charset="0"/>
            </a:endParaRPr>
          </a:p>
          <a:p>
            <a:r>
              <a:rPr lang="en-US" dirty="0" smtClean="0">
                <a:latin typeface="Courier New" charset="0"/>
                <a:ea typeface="Courier New" charset="0"/>
                <a:cs typeface="Courier New" charset="0"/>
              </a:rPr>
              <a:t>[</a:t>
            </a:r>
            <a:r>
              <a:rPr lang="en-US" dirty="0" err="1" smtClean="0">
                <a:latin typeface="Courier New" charset="0"/>
                <a:ea typeface="Courier New" charset="0"/>
                <a:cs typeface="Courier New" charset="0"/>
              </a:rPr>
              <a:t>loc</a:t>
            </a:r>
            <a:r>
              <a:rPr lang="en-US" dirty="0" smtClean="0">
                <a:latin typeface="Courier New" charset="0"/>
                <a:ea typeface="Courier New" charset="0"/>
                <a:cs typeface="Courier New" charset="0"/>
              </a:rPr>
              <a:t> 1000] </a:t>
            </a:r>
            <a:r>
              <a:rPr lang="en-US" dirty="0" smtClean="0">
                <a:latin typeface="Courier New" charset="0"/>
                <a:ea typeface="Courier New" charset="0"/>
                <a:cs typeface="Courier New" charset="0"/>
                <a:sym typeface="Wingdings"/>
              </a:rPr>
              <a:t> [“CS”, “MATH”]</a:t>
            </a:r>
            <a:endParaRPr lang="en-US" dirty="0" smtClean="0">
              <a:latin typeface="Courier New" charset="0"/>
              <a:ea typeface="Courier New" charset="0"/>
              <a:cs typeface="Courier New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454046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861391" y="1113183"/>
            <a:ext cx="3701654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Courier New" charset="0"/>
                <a:ea typeface="Courier New" charset="0"/>
                <a:cs typeface="Courier New" charset="0"/>
              </a:rPr>
              <a:t>1  taking = []</a:t>
            </a:r>
          </a:p>
          <a:p>
            <a:pPr marL="342900" indent="-342900">
              <a:buAutoNum type="arabicPlain" startAt="2"/>
            </a:pPr>
            <a:r>
              <a:rPr lang="en-US" dirty="0" smtClean="0">
                <a:solidFill>
                  <a:srgbClr val="0070C0"/>
                </a:solidFill>
                <a:latin typeface="Courier New" charset="0"/>
                <a:ea typeface="Courier New" charset="0"/>
                <a:cs typeface="Courier New" charset="0"/>
              </a:rPr>
              <a:t>taking = [“CS”, “MATH”]</a:t>
            </a:r>
          </a:p>
          <a:p>
            <a:pPr marL="342900" indent="-342900">
              <a:buAutoNum type="arabicPlain" startAt="2"/>
            </a:pPr>
            <a:r>
              <a:rPr lang="en-US" dirty="0" err="1" smtClean="0">
                <a:solidFill>
                  <a:schemeClr val="accent6">
                    <a:lumMod val="75000"/>
                  </a:schemeClr>
                </a:solidFill>
                <a:latin typeface="Courier New" charset="0"/>
                <a:ea typeface="Courier New" charset="0"/>
                <a:cs typeface="Courier New" charset="0"/>
              </a:rPr>
              <a:t>old_taking</a:t>
            </a:r>
            <a:r>
              <a:rPr lang="en-US" dirty="0" smtClean="0">
                <a:solidFill>
                  <a:schemeClr val="accent6">
                    <a:lumMod val="75000"/>
                  </a:schemeClr>
                </a:solidFill>
                <a:latin typeface="Courier New" charset="0"/>
                <a:ea typeface="Courier New" charset="0"/>
                <a:cs typeface="Courier New" charset="0"/>
              </a:rPr>
              <a:t> = taking</a:t>
            </a:r>
          </a:p>
          <a:p>
            <a:r>
              <a:rPr lang="en-US" dirty="0">
                <a:solidFill>
                  <a:srgbClr val="FF0000"/>
                </a:solidFill>
                <a:latin typeface="Courier New" charset="0"/>
                <a:ea typeface="Courier New" charset="0"/>
                <a:cs typeface="Courier New" charset="0"/>
              </a:rPr>
              <a:t>4</a:t>
            </a:r>
            <a:r>
              <a:rPr lang="en-US" dirty="0" smtClean="0">
                <a:solidFill>
                  <a:srgbClr val="FF0000"/>
                </a:solidFill>
                <a:latin typeface="Courier New" charset="0"/>
                <a:ea typeface="Courier New" charset="0"/>
                <a:cs typeface="Courier New" charset="0"/>
              </a:rPr>
              <a:t>  </a:t>
            </a:r>
            <a:r>
              <a:rPr lang="en-US" dirty="0" err="1" smtClean="0">
                <a:solidFill>
                  <a:srgbClr val="FF0000"/>
                </a:solidFill>
                <a:latin typeface="Courier New" charset="0"/>
                <a:ea typeface="Courier New" charset="0"/>
                <a:cs typeface="Courier New" charset="0"/>
              </a:rPr>
              <a:t>taking.append</a:t>
            </a:r>
            <a:r>
              <a:rPr lang="en-US" dirty="0" smtClean="0">
                <a:solidFill>
                  <a:srgbClr val="FF0000"/>
                </a:solidFill>
                <a:latin typeface="Courier New" charset="0"/>
                <a:ea typeface="Courier New" charset="0"/>
                <a:cs typeface="Courier New" charset="0"/>
              </a:rPr>
              <a:t>(“VISA”)</a:t>
            </a:r>
            <a:endParaRPr lang="en-US" dirty="0">
              <a:solidFill>
                <a:srgbClr val="FF0000"/>
              </a:solidFill>
              <a:latin typeface="Courier New" charset="0"/>
              <a:ea typeface="Courier New" charset="0"/>
              <a:cs typeface="Courier New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861391" y="743851"/>
            <a:ext cx="59129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Let’s add another variable and assign it to the result of taking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861391" y="2405845"/>
            <a:ext cx="7891199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Whenever you write down a value that has component data, languages set aside</a:t>
            </a:r>
          </a:p>
          <a:p>
            <a:r>
              <a:rPr lang="en-US" dirty="0" smtClean="0"/>
              <a:t>some space in memory to store that data.  So when we execute line 2, the content</a:t>
            </a:r>
          </a:p>
          <a:p>
            <a:r>
              <a:rPr lang="en-US" dirty="0" smtClean="0"/>
              <a:t>of memory changes.  The list goes into some available location. </a:t>
            </a:r>
            <a:r>
              <a:rPr lang="en-US" dirty="0" smtClean="0">
                <a:solidFill>
                  <a:schemeClr val="accent5"/>
                </a:solidFill>
              </a:rPr>
              <a:t>And the dictionary</a:t>
            </a:r>
          </a:p>
          <a:p>
            <a:r>
              <a:rPr lang="en-US" dirty="0" smtClean="0">
                <a:solidFill>
                  <a:schemeClr val="accent5"/>
                </a:solidFill>
              </a:rPr>
              <a:t>records the location where the list has been stored.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43948" y="1391474"/>
            <a:ext cx="4174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7030A0"/>
                </a:solidFill>
                <a:latin typeface="Courier New" charset="0"/>
                <a:ea typeface="Courier New" charset="0"/>
                <a:cs typeface="Courier New" charset="0"/>
                <a:sym typeface="Wingdings"/>
              </a:rPr>
              <a:t></a:t>
            </a:r>
            <a:endParaRPr lang="en-US" dirty="0" smtClean="0">
              <a:solidFill>
                <a:srgbClr val="7030A0"/>
              </a:solidFill>
              <a:latin typeface="Courier New" charset="0"/>
              <a:ea typeface="Courier New" charset="0"/>
              <a:cs typeface="Courier New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127142" y="3991356"/>
            <a:ext cx="4015843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MEMORY</a:t>
            </a:r>
          </a:p>
          <a:p>
            <a:endParaRPr lang="en-US" dirty="0">
              <a:latin typeface="Courier New" charset="0"/>
              <a:ea typeface="Courier New" charset="0"/>
              <a:cs typeface="Courier New" charset="0"/>
            </a:endParaRPr>
          </a:p>
          <a:p>
            <a:r>
              <a:rPr lang="en-US" dirty="0" smtClean="0">
                <a:latin typeface="Courier New" charset="0"/>
                <a:ea typeface="Courier New" charset="0"/>
                <a:cs typeface="Courier New" charset="0"/>
              </a:rPr>
              <a:t>[</a:t>
            </a:r>
            <a:r>
              <a:rPr lang="en-US" dirty="0" err="1" smtClean="0">
                <a:latin typeface="Courier New" charset="0"/>
                <a:ea typeface="Courier New" charset="0"/>
                <a:cs typeface="Courier New" charset="0"/>
              </a:rPr>
              <a:t>loc</a:t>
            </a:r>
            <a:r>
              <a:rPr lang="en-US" dirty="0" smtClean="0">
                <a:latin typeface="Courier New" charset="0"/>
                <a:ea typeface="Courier New" charset="0"/>
                <a:cs typeface="Courier New" charset="0"/>
              </a:rPr>
              <a:t> 1000] </a:t>
            </a:r>
            <a:r>
              <a:rPr lang="en-US" dirty="0" smtClean="0">
                <a:latin typeface="Courier New" charset="0"/>
                <a:ea typeface="Courier New" charset="0"/>
                <a:cs typeface="Courier New" charset="0"/>
                <a:sym typeface="Wingdings"/>
              </a:rPr>
              <a:t> [“CS”, “MATH”]</a:t>
            </a:r>
            <a:endParaRPr lang="en-US" dirty="0" smtClean="0">
              <a:latin typeface="Courier New" charset="0"/>
              <a:ea typeface="Courier New" charset="0"/>
              <a:cs typeface="Courier New" charset="0"/>
            </a:endParaRPr>
          </a:p>
          <a:p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959330" y="3984732"/>
            <a:ext cx="2912977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PROGRAM DICTIONARY</a:t>
            </a:r>
          </a:p>
          <a:p>
            <a:endParaRPr lang="en-US" dirty="0">
              <a:latin typeface="Courier New" charset="0"/>
              <a:ea typeface="Courier New" charset="0"/>
              <a:cs typeface="Courier New" charset="0"/>
            </a:endParaRPr>
          </a:p>
          <a:p>
            <a:r>
              <a:rPr lang="en-US" dirty="0" smtClean="0">
                <a:latin typeface="Courier New" charset="0"/>
                <a:ea typeface="Courier New" charset="0"/>
                <a:cs typeface="Courier New" charset="0"/>
              </a:rPr>
              <a:t>taking </a:t>
            </a:r>
            <a:r>
              <a:rPr lang="en-US" dirty="0" smtClean="0">
                <a:latin typeface="Courier New" charset="0"/>
                <a:ea typeface="Courier New" charset="0"/>
                <a:cs typeface="Courier New" charset="0"/>
                <a:sym typeface="Wingdings"/>
              </a:rPr>
              <a:t> [</a:t>
            </a:r>
            <a:r>
              <a:rPr lang="en-US" dirty="0" err="1" smtClean="0">
                <a:latin typeface="Courier New" charset="0"/>
                <a:ea typeface="Courier New" charset="0"/>
                <a:cs typeface="Courier New" charset="0"/>
                <a:sym typeface="Wingdings"/>
              </a:rPr>
              <a:t>loc</a:t>
            </a:r>
            <a:r>
              <a:rPr lang="en-US" dirty="0" smtClean="0">
                <a:latin typeface="Courier New" charset="0"/>
                <a:ea typeface="Courier New" charset="0"/>
                <a:cs typeface="Courier New" charset="0"/>
                <a:sym typeface="Wingdings"/>
              </a:rPr>
              <a:t> 1000]</a:t>
            </a:r>
            <a:endParaRPr lang="en-US" dirty="0" smtClean="0">
              <a:latin typeface="Courier New" charset="0"/>
              <a:ea typeface="Courier New" charset="0"/>
              <a:cs typeface="Courier New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13074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861391" y="1113183"/>
            <a:ext cx="3701654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Courier New" charset="0"/>
                <a:ea typeface="Courier New" charset="0"/>
                <a:cs typeface="Courier New" charset="0"/>
              </a:rPr>
              <a:t>1  taking = []</a:t>
            </a:r>
          </a:p>
          <a:p>
            <a:pPr marL="342900" indent="-342900">
              <a:buAutoNum type="arabicPlain" startAt="2"/>
            </a:pPr>
            <a:r>
              <a:rPr lang="en-US" dirty="0" smtClean="0">
                <a:solidFill>
                  <a:srgbClr val="0070C0"/>
                </a:solidFill>
                <a:latin typeface="Courier New" charset="0"/>
                <a:ea typeface="Courier New" charset="0"/>
                <a:cs typeface="Courier New" charset="0"/>
              </a:rPr>
              <a:t>taking = [“CS”, “MATH”]</a:t>
            </a:r>
          </a:p>
          <a:p>
            <a:pPr marL="342900" indent="-342900">
              <a:buAutoNum type="arabicPlain" startAt="2"/>
            </a:pPr>
            <a:r>
              <a:rPr lang="en-US" dirty="0" err="1" smtClean="0">
                <a:solidFill>
                  <a:schemeClr val="accent6">
                    <a:lumMod val="75000"/>
                  </a:schemeClr>
                </a:solidFill>
                <a:latin typeface="Courier New" charset="0"/>
                <a:ea typeface="Courier New" charset="0"/>
                <a:cs typeface="Courier New" charset="0"/>
              </a:rPr>
              <a:t>old_taking</a:t>
            </a:r>
            <a:r>
              <a:rPr lang="en-US" dirty="0" smtClean="0">
                <a:solidFill>
                  <a:schemeClr val="accent6">
                    <a:lumMod val="75000"/>
                  </a:schemeClr>
                </a:solidFill>
                <a:latin typeface="Courier New" charset="0"/>
                <a:ea typeface="Courier New" charset="0"/>
                <a:cs typeface="Courier New" charset="0"/>
              </a:rPr>
              <a:t> = taking</a:t>
            </a:r>
          </a:p>
          <a:p>
            <a:r>
              <a:rPr lang="en-US" dirty="0">
                <a:solidFill>
                  <a:srgbClr val="FF0000"/>
                </a:solidFill>
                <a:latin typeface="Courier New" charset="0"/>
                <a:ea typeface="Courier New" charset="0"/>
                <a:cs typeface="Courier New" charset="0"/>
              </a:rPr>
              <a:t>4</a:t>
            </a:r>
            <a:r>
              <a:rPr lang="en-US" dirty="0" smtClean="0">
                <a:solidFill>
                  <a:srgbClr val="FF0000"/>
                </a:solidFill>
                <a:latin typeface="Courier New" charset="0"/>
                <a:ea typeface="Courier New" charset="0"/>
                <a:cs typeface="Courier New" charset="0"/>
              </a:rPr>
              <a:t>  </a:t>
            </a:r>
            <a:r>
              <a:rPr lang="en-US" dirty="0" err="1" smtClean="0">
                <a:solidFill>
                  <a:srgbClr val="FF0000"/>
                </a:solidFill>
                <a:latin typeface="Courier New" charset="0"/>
                <a:ea typeface="Courier New" charset="0"/>
                <a:cs typeface="Courier New" charset="0"/>
              </a:rPr>
              <a:t>taking.append</a:t>
            </a:r>
            <a:r>
              <a:rPr lang="en-US" dirty="0" smtClean="0">
                <a:solidFill>
                  <a:srgbClr val="FF0000"/>
                </a:solidFill>
                <a:latin typeface="Courier New" charset="0"/>
                <a:ea typeface="Courier New" charset="0"/>
                <a:cs typeface="Courier New" charset="0"/>
              </a:rPr>
              <a:t>(“VISA”)</a:t>
            </a:r>
            <a:endParaRPr lang="en-US" dirty="0">
              <a:solidFill>
                <a:srgbClr val="FF0000"/>
              </a:solidFill>
              <a:latin typeface="Courier New" charset="0"/>
              <a:ea typeface="Courier New" charset="0"/>
              <a:cs typeface="Courier New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861391" y="743851"/>
            <a:ext cx="59129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Let’s add another variable and assign it to the result of taking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861391" y="2405845"/>
            <a:ext cx="8116453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Whenever you write down a value that has component data, languages set aside</a:t>
            </a:r>
          </a:p>
          <a:p>
            <a:r>
              <a:rPr lang="en-US" dirty="0" smtClean="0"/>
              <a:t>some space in memory to store that data.  So when we execute line 2, the content</a:t>
            </a:r>
          </a:p>
          <a:p>
            <a:r>
              <a:rPr lang="en-US" dirty="0" smtClean="0"/>
              <a:t>of memory changes.  The list goes into some available location. </a:t>
            </a:r>
            <a:r>
              <a:rPr lang="en-US" dirty="0" smtClean="0">
                <a:solidFill>
                  <a:schemeClr val="accent5"/>
                </a:solidFill>
              </a:rPr>
              <a:t>And the dictionary</a:t>
            </a:r>
          </a:p>
          <a:p>
            <a:r>
              <a:rPr lang="en-US" dirty="0" smtClean="0">
                <a:solidFill>
                  <a:schemeClr val="accent5"/>
                </a:solidFill>
              </a:rPr>
              <a:t>records the location where the list has been stored.  </a:t>
            </a:r>
            <a:r>
              <a:rPr lang="en-US" dirty="0" smtClean="0">
                <a:solidFill>
                  <a:schemeClr val="accent6">
                    <a:lumMod val="75000"/>
                  </a:schemeClr>
                </a:solidFill>
              </a:rPr>
              <a:t>Now we add </a:t>
            </a:r>
            <a:r>
              <a:rPr lang="en-US" dirty="0" err="1" smtClean="0">
                <a:solidFill>
                  <a:schemeClr val="accent6">
                    <a:lumMod val="75000"/>
                  </a:schemeClr>
                </a:solidFill>
              </a:rPr>
              <a:t>old_taking</a:t>
            </a:r>
            <a:r>
              <a:rPr lang="en-US" dirty="0" smtClean="0">
                <a:solidFill>
                  <a:schemeClr val="accent6">
                    <a:lumMod val="75000"/>
                  </a:schemeClr>
                </a:solidFill>
              </a:rPr>
              <a:t> in line 3: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43948" y="1656519"/>
            <a:ext cx="4174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7030A0"/>
                </a:solidFill>
                <a:latin typeface="Courier New" charset="0"/>
                <a:ea typeface="Courier New" charset="0"/>
                <a:cs typeface="Courier New" charset="0"/>
                <a:sym typeface="Wingdings"/>
              </a:rPr>
              <a:t></a:t>
            </a:r>
            <a:endParaRPr lang="en-US" dirty="0" smtClean="0">
              <a:solidFill>
                <a:srgbClr val="7030A0"/>
              </a:solidFill>
              <a:latin typeface="Courier New" charset="0"/>
              <a:ea typeface="Courier New" charset="0"/>
              <a:cs typeface="Courier New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127142" y="3991356"/>
            <a:ext cx="4015843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MEMORY</a:t>
            </a:r>
          </a:p>
          <a:p>
            <a:endParaRPr lang="en-US" dirty="0">
              <a:latin typeface="Courier New" charset="0"/>
              <a:ea typeface="Courier New" charset="0"/>
              <a:cs typeface="Courier New" charset="0"/>
            </a:endParaRPr>
          </a:p>
          <a:p>
            <a:r>
              <a:rPr lang="en-US" dirty="0" smtClean="0">
                <a:latin typeface="Courier New" charset="0"/>
                <a:ea typeface="Courier New" charset="0"/>
                <a:cs typeface="Courier New" charset="0"/>
              </a:rPr>
              <a:t>[</a:t>
            </a:r>
            <a:r>
              <a:rPr lang="en-US" dirty="0" err="1" smtClean="0">
                <a:latin typeface="Courier New" charset="0"/>
                <a:ea typeface="Courier New" charset="0"/>
                <a:cs typeface="Courier New" charset="0"/>
              </a:rPr>
              <a:t>loc</a:t>
            </a:r>
            <a:r>
              <a:rPr lang="en-US" dirty="0" smtClean="0">
                <a:latin typeface="Courier New" charset="0"/>
                <a:ea typeface="Courier New" charset="0"/>
                <a:cs typeface="Courier New" charset="0"/>
              </a:rPr>
              <a:t> 1000] </a:t>
            </a:r>
            <a:r>
              <a:rPr lang="en-US" dirty="0" smtClean="0">
                <a:latin typeface="Courier New" charset="0"/>
                <a:ea typeface="Courier New" charset="0"/>
                <a:cs typeface="Courier New" charset="0"/>
                <a:sym typeface="Wingdings"/>
              </a:rPr>
              <a:t> [“CS”, “MATH”]</a:t>
            </a:r>
            <a:endParaRPr lang="en-US" dirty="0" smtClean="0">
              <a:latin typeface="Courier New" charset="0"/>
              <a:ea typeface="Courier New" charset="0"/>
              <a:cs typeface="Courier New" charset="0"/>
            </a:endParaRPr>
          </a:p>
          <a:p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959330" y="3984732"/>
            <a:ext cx="3464410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PROGRAM DICTIONARY</a:t>
            </a:r>
          </a:p>
          <a:p>
            <a:endParaRPr lang="en-US" dirty="0">
              <a:latin typeface="Courier New" charset="0"/>
              <a:ea typeface="Courier New" charset="0"/>
              <a:cs typeface="Courier New" charset="0"/>
            </a:endParaRPr>
          </a:p>
          <a:p>
            <a:r>
              <a:rPr lang="en-US" dirty="0" smtClean="0">
                <a:latin typeface="Courier New" charset="0"/>
                <a:ea typeface="Courier New" charset="0"/>
                <a:cs typeface="Courier New" charset="0"/>
              </a:rPr>
              <a:t>taking </a:t>
            </a:r>
            <a:r>
              <a:rPr lang="en-US" dirty="0" smtClean="0">
                <a:latin typeface="Courier New" charset="0"/>
                <a:ea typeface="Courier New" charset="0"/>
                <a:cs typeface="Courier New" charset="0"/>
                <a:sym typeface="Wingdings"/>
              </a:rPr>
              <a:t> [</a:t>
            </a:r>
            <a:r>
              <a:rPr lang="en-US" dirty="0" err="1" smtClean="0">
                <a:latin typeface="Courier New" charset="0"/>
                <a:ea typeface="Courier New" charset="0"/>
                <a:cs typeface="Courier New" charset="0"/>
                <a:sym typeface="Wingdings"/>
              </a:rPr>
              <a:t>loc</a:t>
            </a:r>
            <a:r>
              <a:rPr lang="en-US" dirty="0" smtClean="0">
                <a:latin typeface="Courier New" charset="0"/>
                <a:ea typeface="Courier New" charset="0"/>
                <a:cs typeface="Courier New" charset="0"/>
                <a:sym typeface="Wingdings"/>
              </a:rPr>
              <a:t> 1000]</a:t>
            </a:r>
            <a:endParaRPr lang="en-US" dirty="0" smtClean="0">
              <a:latin typeface="Courier New" charset="0"/>
              <a:ea typeface="Courier New" charset="0"/>
              <a:cs typeface="Courier New" charset="0"/>
            </a:endParaRPr>
          </a:p>
          <a:p>
            <a:r>
              <a:rPr lang="en-US" dirty="0" err="1" smtClean="0">
                <a:solidFill>
                  <a:schemeClr val="accent6">
                    <a:lumMod val="75000"/>
                  </a:schemeClr>
                </a:solidFill>
                <a:latin typeface="Courier New" charset="0"/>
                <a:ea typeface="Courier New" charset="0"/>
                <a:cs typeface="Courier New" charset="0"/>
              </a:rPr>
              <a:t>old_taking</a:t>
            </a:r>
            <a:r>
              <a:rPr lang="en-US" dirty="0" smtClean="0">
                <a:solidFill>
                  <a:schemeClr val="accent6">
                    <a:lumMod val="75000"/>
                  </a:schemeClr>
                </a:solidFill>
                <a:latin typeface="Courier New" charset="0"/>
                <a:ea typeface="Courier New" charset="0"/>
                <a:cs typeface="Courier New" charset="0"/>
              </a:rPr>
              <a:t> </a:t>
            </a:r>
            <a:r>
              <a:rPr lang="en-US" dirty="0" smtClean="0">
                <a:solidFill>
                  <a:schemeClr val="accent6">
                    <a:lumMod val="75000"/>
                  </a:schemeClr>
                </a:solidFill>
                <a:latin typeface="Courier New" charset="0"/>
                <a:ea typeface="Courier New" charset="0"/>
                <a:cs typeface="Courier New" charset="0"/>
                <a:sym typeface="Wingdings"/>
              </a:rPr>
              <a:t> [</a:t>
            </a:r>
            <a:r>
              <a:rPr lang="en-US" dirty="0" err="1" smtClean="0">
                <a:solidFill>
                  <a:schemeClr val="accent6">
                    <a:lumMod val="75000"/>
                  </a:schemeClr>
                </a:solidFill>
                <a:latin typeface="Courier New" charset="0"/>
                <a:ea typeface="Courier New" charset="0"/>
                <a:cs typeface="Courier New" charset="0"/>
                <a:sym typeface="Wingdings"/>
              </a:rPr>
              <a:t>loc</a:t>
            </a:r>
            <a:r>
              <a:rPr lang="en-US" dirty="0" smtClean="0">
                <a:solidFill>
                  <a:schemeClr val="accent6">
                    <a:lumMod val="75000"/>
                  </a:schemeClr>
                </a:solidFill>
                <a:latin typeface="Courier New" charset="0"/>
                <a:ea typeface="Courier New" charset="0"/>
                <a:cs typeface="Courier New" charset="0"/>
                <a:sym typeface="Wingdings"/>
              </a:rPr>
              <a:t> 1000]</a:t>
            </a:r>
            <a:endParaRPr lang="en-US" dirty="0">
              <a:solidFill>
                <a:schemeClr val="accent6">
                  <a:lumMod val="75000"/>
                </a:schemeClr>
              </a:solidFill>
              <a:latin typeface="Courier New" charset="0"/>
              <a:ea typeface="Courier New" charset="0"/>
              <a:cs typeface="Courier New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959330" y="5576867"/>
            <a:ext cx="943226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There’s no change to memory when we run line 3 (if Python copied the list, </a:t>
            </a:r>
            <a:r>
              <a:rPr lang="en-US" smtClean="0"/>
              <a:t>memory would change)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65440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861391" y="1113183"/>
            <a:ext cx="3701654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Courier New" charset="0"/>
                <a:ea typeface="Courier New" charset="0"/>
                <a:cs typeface="Courier New" charset="0"/>
              </a:rPr>
              <a:t>1  taking = []</a:t>
            </a:r>
          </a:p>
          <a:p>
            <a:pPr marL="342900" indent="-342900">
              <a:buAutoNum type="arabicPlain" startAt="2"/>
            </a:pPr>
            <a:r>
              <a:rPr lang="en-US" dirty="0" smtClean="0">
                <a:solidFill>
                  <a:srgbClr val="0070C0"/>
                </a:solidFill>
                <a:latin typeface="Courier New" charset="0"/>
                <a:ea typeface="Courier New" charset="0"/>
                <a:cs typeface="Courier New" charset="0"/>
              </a:rPr>
              <a:t>taking = [“CS”, “MATH”]</a:t>
            </a:r>
          </a:p>
          <a:p>
            <a:pPr marL="342900" indent="-342900">
              <a:buAutoNum type="arabicPlain" startAt="2"/>
            </a:pPr>
            <a:r>
              <a:rPr lang="en-US" dirty="0" err="1" smtClean="0">
                <a:solidFill>
                  <a:schemeClr val="accent6">
                    <a:lumMod val="75000"/>
                  </a:schemeClr>
                </a:solidFill>
                <a:latin typeface="Courier New" charset="0"/>
                <a:ea typeface="Courier New" charset="0"/>
                <a:cs typeface="Courier New" charset="0"/>
              </a:rPr>
              <a:t>old_taking</a:t>
            </a:r>
            <a:r>
              <a:rPr lang="en-US" dirty="0" smtClean="0">
                <a:solidFill>
                  <a:schemeClr val="accent6">
                    <a:lumMod val="75000"/>
                  </a:schemeClr>
                </a:solidFill>
                <a:latin typeface="Courier New" charset="0"/>
                <a:ea typeface="Courier New" charset="0"/>
                <a:cs typeface="Courier New" charset="0"/>
              </a:rPr>
              <a:t> = taking</a:t>
            </a:r>
          </a:p>
          <a:p>
            <a:r>
              <a:rPr lang="en-US" dirty="0">
                <a:solidFill>
                  <a:srgbClr val="FF0000"/>
                </a:solidFill>
                <a:latin typeface="Courier New" charset="0"/>
                <a:ea typeface="Courier New" charset="0"/>
                <a:cs typeface="Courier New" charset="0"/>
              </a:rPr>
              <a:t>4</a:t>
            </a:r>
            <a:r>
              <a:rPr lang="en-US" dirty="0" smtClean="0">
                <a:solidFill>
                  <a:srgbClr val="FF0000"/>
                </a:solidFill>
                <a:latin typeface="Courier New" charset="0"/>
                <a:ea typeface="Courier New" charset="0"/>
                <a:cs typeface="Courier New" charset="0"/>
              </a:rPr>
              <a:t>  </a:t>
            </a:r>
            <a:r>
              <a:rPr lang="en-US" dirty="0" err="1" smtClean="0">
                <a:solidFill>
                  <a:srgbClr val="FF0000"/>
                </a:solidFill>
                <a:latin typeface="Courier New" charset="0"/>
                <a:ea typeface="Courier New" charset="0"/>
                <a:cs typeface="Courier New" charset="0"/>
              </a:rPr>
              <a:t>taking.append</a:t>
            </a:r>
            <a:r>
              <a:rPr lang="en-US" dirty="0" smtClean="0">
                <a:solidFill>
                  <a:srgbClr val="FF0000"/>
                </a:solidFill>
                <a:latin typeface="Courier New" charset="0"/>
                <a:ea typeface="Courier New" charset="0"/>
                <a:cs typeface="Courier New" charset="0"/>
              </a:rPr>
              <a:t>(“VISA”)</a:t>
            </a:r>
            <a:endParaRPr lang="en-US" dirty="0">
              <a:solidFill>
                <a:srgbClr val="FF0000"/>
              </a:solidFill>
              <a:latin typeface="Courier New" charset="0"/>
              <a:ea typeface="Courier New" charset="0"/>
              <a:cs typeface="Courier New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861391" y="743851"/>
            <a:ext cx="59129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Let’s add another variable and assign it to the result of taking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861391" y="2405845"/>
            <a:ext cx="8174161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Whenever you write down a value that has component data, languages set aside</a:t>
            </a:r>
          </a:p>
          <a:p>
            <a:r>
              <a:rPr lang="en-US" dirty="0" smtClean="0"/>
              <a:t>some space in memory to store that data.  So when we execute line 2, the content</a:t>
            </a:r>
          </a:p>
          <a:p>
            <a:r>
              <a:rPr lang="en-US" dirty="0" smtClean="0"/>
              <a:t>of memory changes.  The list goes into some available location. </a:t>
            </a:r>
            <a:r>
              <a:rPr lang="en-US" dirty="0" smtClean="0">
                <a:solidFill>
                  <a:schemeClr val="accent5"/>
                </a:solidFill>
              </a:rPr>
              <a:t>And the dictionary</a:t>
            </a:r>
          </a:p>
          <a:p>
            <a:r>
              <a:rPr lang="en-US" dirty="0" smtClean="0">
                <a:solidFill>
                  <a:schemeClr val="accent5"/>
                </a:solidFill>
              </a:rPr>
              <a:t>records the location where the list has been stored.  </a:t>
            </a:r>
            <a:r>
              <a:rPr lang="en-US" dirty="0" smtClean="0">
                <a:solidFill>
                  <a:schemeClr val="accent6">
                    <a:lumMod val="75000"/>
                  </a:schemeClr>
                </a:solidFill>
              </a:rPr>
              <a:t>Now we add </a:t>
            </a:r>
            <a:r>
              <a:rPr lang="en-US" dirty="0" err="1" smtClean="0">
                <a:solidFill>
                  <a:schemeClr val="accent6">
                    <a:lumMod val="75000"/>
                  </a:schemeClr>
                </a:solidFill>
              </a:rPr>
              <a:t>old_taking</a:t>
            </a:r>
            <a:r>
              <a:rPr lang="en-US" dirty="0" smtClean="0">
                <a:solidFill>
                  <a:schemeClr val="accent6">
                    <a:lumMod val="75000"/>
                  </a:schemeClr>
                </a:solidFill>
              </a:rPr>
              <a:t> in line 3.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Then line 4 modifies the list in memory, so both names reflect the change.</a:t>
            </a:r>
            <a:endParaRPr lang="en-US" dirty="0" smtClean="0">
              <a:solidFill>
                <a:srgbClr val="FF00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43948" y="1934814"/>
            <a:ext cx="4174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7030A0"/>
                </a:solidFill>
                <a:latin typeface="Courier New" charset="0"/>
                <a:ea typeface="Courier New" charset="0"/>
                <a:cs typeface="Courier New" charset="0"/>
                <a:sym typeface="Wingdings"/>
              </a:rPr>
              <a:t></a:t>
            </a:r>
            <a:endParaRPr lang="en-US" dirty="0" smtClean="0">
              <a:solidFill>
                <a:srgbClr val="7030A0"/>
              </a:solidFill>
              <a:latin typeface="Courier New" charset="0"/>
              <a:ea typeface="Courier New" charset="0"/>
              <a:cs typeface="Courier New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127142" y="3991356"/>
            <a:ext cx="5118709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MEMORY</a:t>
            </a:r>
          </a:p>
          <a:p>
            <a:endParaRPr lang="en-US" dirty="0">
              <a:latin typeface="Courier New" charset="0"/>
              <a:ea typeface="Courier New" charset="0"/>
              <a:cs typeface="Courier New" charset="0"/>
            </a:endParaRPr>
          </a:p>
          <a:p>
            <a:r>
              <a:rPr lang="en-US" dirty="0" smtClean="0">
                <a:latin typeface="Courier New" charset="0"/>
                <a:ea typeface="Courier New" charset="0"/>
                <a:cs typeface="Courier New" charset="0"/>
              </a:rPr>
              <a:t>[</a:t>
            </a:r>
            <a:r>
              <a:rPr lang="en-US" dirty="0" err="1" smtClean="0">
                <a:latin typeface="Courier New" charset="0"/>
                <a:ea typeface="Courier New" charset="0"/>
                <a:cs typeface="Courier New" charset="0"/>
              </a:rPr>
              <a:t>loc</a:t>
            </a:r>
            <a:r>
              <a:rPr lang="en-US" dirty="0" smtClean="0">
                <a:latin typeface="Courier New" charset="0"/>
                <a:ea typeface="Courier New" charset="0"/>
                <a:cs typeface="Courier New" charset="0"/>
              </a:rPr>
              <a:t> 1000] </a:t>
            </a:r>
            <a:r>
              <a:rPr lang="en-US" dirty="0" smtClean="0">
                <a:latin typeface="Courier New" charset="0"/>
                <a:ea typeface="Courier New" charset="0"/>
                <a:cs typeface="Courier New" charset="0"/>
                <a:sym typeface="Wingdings"/>
              </a:rPr>
              <a:t> [“CS”, “MATH”, “VISA”]</a:t>
            </a:r>
            <a:endParaRPr lang="en-US" dirty="0" smtClean="0">
              <a:latin typeface="Courier New" charset="0"/>
              <a:ea typeface="Courier New" charset="0"/>
              <a:cs typeface="Courier New" charset="0"/>
            </a:endParaRPr>
          </a:p>
          <a:p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959330" y="3984732"/>
            <a:ext cx="3464410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PROGRAM DICTIONARY</a:t>
            </a:r>
          </a:p>
          <a:p>
            <a:endParaRPr lang="en-US" dirty="0">
              <a:latin typeface="Courier New" charset="0"/>
              <a:ea typeface="Courier New" charset="0"/>
              <a:cs typeface="Courier New" charset="0"/>
            </a:endParaRPr>
          </a:p>
          <a:p>
            <a:r>
              <a:rPr lang="en-US" dirty="0" smtClean="0">
                <a:latin typeface="Courier New" charset="0"/>
                <a:ea typeface="Courier New" charset="0"/>
                <a:cs typeface="Courier New" charset="0"/>
              </a:rPr>
              <a:t>taking </a:t>
            </a:r>
            <a:r>
              <a:rPr lang="en-US" dirty="0" smtClean="0">
                <a:latin typeface="Courier New" charset="0"/>
                <a:ea typeface="Courier New" charset="0"/>
                <a:cs typeface="Courier New" charset="0"/>
                <a:sym typeface="Wingdings"/>
              </a:rPr>
              <a:t> [</a:t>
            </a:r>
            <a:r>
              <a:rPr lang="en-US" dirty="0" err="1" smtClean="0">
                <a:latin typeface="Courier New" charset="0"/>
                <a:ea typeface="Courier New" charset="0"/>
                <a:cs typeface="Courier New" charset="0"/>
                <a:sym typeface="Wingdings"/>
              </a:rPr>
              <a:t>loc</a:t>
            </a:r>
            <a:r>
              <a:rPr lang="en-US" dirty="0" smtClean="0">
                <a:latin typeface="Courier New" charset="0"/>
                <a:ea typeface="Courier New" charset="0"/>
                <a:cs typeface="Courier New" charset="0"/>
                <a:sym typeface="Wingdings"/>
              </a:rPr>
              <a:t> 1000]</a:t>
            </a:r>
            <a:endParaRPr lang="en-US" dirty="0" smtClean="0">
              <a:latin typeface="Courier New" charset="0"/>
              <a:ea typeface="Courier New" charset="0"/>
              <a:cs typeface="Courier New" charset="0"/>
            </a:endParaRPr>
          </a:p>
          <a:p>
            <a:r>
              <a:rPr lang="en-US" dirty="0" err="1" smtClean="0">
                <a:solidFill>
                  <a:schemeClr val="accent6">
                    <a:lumMod val="75000"/>
                  </a:schemeClr>
                </a:solidFill>
                <a:latin typeface="Courier New" charset="0"/>
                <a:ea typeface="Courier New" charset="0"/>
                <a:cs typeface="Courier New" charset="0"/>
              </a:rPr>
              <a:t>old_taking</a:t>
            </a:r>
            <a:r>
              <a:rPr lang="en-US" dirty="0" smtClean="0">
                <a:solidFill>
                  <a:schemeClr val="accent6">
                    <a:lumMod val="75000"/>
                  </a:schemeClr>
                </a:solidFill>
                <a:latin typeface="Courier New" charset="0"/>
                <a:ea typeface="Courier New" charset="0"/>
                <a:cs typeface="Courier New" charset="0"/>
              </a:rPr>
              <a:t> </a:t>
            </a:r>
            <a:r>
              <a:rPr lang="en-US" dirty="0" smtClean="0">
                <a:solidFill>
                  <a:schemeClr val="accent6">
                    <a:lumMod val="75000"/>
                  </a:schemeClr>
                </a:solidFill>
                <a:latin typeface="Courier New" charset="0"/>
                <a:ea typeface="Courier New" charset="0"/>
                <a:cs typeface="Courier New" charset="0"/>
                <a:sym typeface="Wingdings"/>
              </a:rPr>
              <a:t> [</a:t>
            </a:r>
            <a:r>
              <a:rPr lang="en-US" dirty="0" err="1" smtClean="0">
                <a:solidFill>
                  <a:schemeClr val="accent6">
                    <a:lumMod val="75000"/>
                  </a:schemeClr>
                </a:solidFill>
                <a:latin typeface="Courier New" charset="0"/>
                <a:ea typeface="Courier New" charset="0"/>
                <a:cs typeface="Courier New" charset="0"/>
                <a:sym typeface="Wingdings"/>
              </a:rPr>
              <a:t>loc</a:t>
            </a:r>
            <a:r>
              <a:rPr lang="en-US" dirty="0" smtClean="0">
                <a:solidFill>
                  <a:schemeClr val="accent6">
                    <a:lumMod val="75000"/>
                  </a:schemeClr>
                </a:solidFill>
                <a:latin typeface="Courier New" charset="0"/>
                <a:ea typeface="Courier New" charset="0"/>
                <a:cs typeface="Courier New" charset="0"/>
                <a:sym typeface="Wingdings"/>
              </a:rPr>
              <a:t> 1000]</a:t>
            </a:r>
            <a:endParaRPr lang="en-US" dirty="0">
              <a:solidFill>
                <a:schemeClr val="accent6">
                  <a:lumMod val="75000"/>
                </a:schemeClr>
              </a:solidFill>
              <a:latin typeface="Courier New" charset="0"/>
              <a:ea typeface="Courier New" charset="0"/>
              <a:cs typeface="Courier New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959330" y="5404591"/>
            <a:ext cx="3653051" cy="1200329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dirty="0" smtClean="0"/>
              <a:t>Key Takeaways: </a:t>
            </a:r>
          </a:p>
          <a:p>
            <a:pPr marL="285750" indent="-285750">
              <a:buFont typeface="Arial" charset="0"/>
              <a:buChar char="•"/>
            </a:pPr>
            <a:r>
              <a:rPr lang="en-US" dirty="0" smtClean="0"/>
              <a:t>Creating data adds to memory</a:t>
            </a:r>
          </a:p>
          <a:p>
            <a:pPr marL="285750" indent="-285750">
              <a:buFont typeface="Arial" charset="0"/>
              <a:buChar char="•"/>
            </a:pPr>
            <a:r>
              <a:rPr lang="en-US" dirty="0" smtClean="0"/>
              <a:t>= changes the dictionary</a:t>
            </a:r>
          </a:p>
          <a:p>
            <a:pPr marL="285750" indent="-285750">
              <a:buFont typeface="Arial" charset="0"/>
              <a:buChar char="•"/>
            </a:pPr>
            <a:r>
              <a:rPr lang="en-US" dirty="0" smtClean="0"/>
              <a:t>append/remove changes memory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241726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81</TotalTime>
  <Words>955</Words>
  <Application>Microsoft Macintosh PowerPoint</Application>
  <PresentationFormat>Widescreen</PresentationFormat>
  <Paragraphs>131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7" baseType="lpstr">
      <vt:lpstr>Calibri</vt:lpstr>
      <vt:lpstr>Calibri Light</vt:lpstr>
      <vt:lpstr>Courier New</vt:lpstr>
      <vt:lpstr>Mangal</vt:lpstr>
      <vt:lpstr>Wingdings</vt:lpstr>
      <vt:lpstr>Arial</vt:lpstr>
      <vt:lpstr>Office Theme</vt:lpstr>
      <vt:lpstr>How the program dictionary works in Python  (and most other languages …)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15.0023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Kathi Fisler</dc:creator>
  <cp:lastModifiedBy>Kathi Fisler</cp:lastModifiedBy>
  <cp:revision>15</cp:revision>
  <dcterms:created xsi:type="dcterms:W3CDTF">2018-07-25T22:31:11Z</dcterms:created>
  <dcterms:modified xsi:type="dcterms:W3CDTF">2018-07-25T23:52:12Z</dcterms:modified>
</cp:coreProperties>
</file>