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748" r:id="rId2"/>
    <p:sldId id="415" r:id="rId3"/>
    <p:sldId id="719" r:id="rId4"/>
    <p:sldId id="627" r:id="rId5"/>
    <p:sldId id="677" r:id="rId6"/>
    <p:sldId id="678" r:id="rId7"/>
    <p:sldId id="639" r:id="rId8"/>
    <p:sldId id="641" r:id="rId9"/>
    <p:sldId id="642" r:id="rId10"/>
    <p:sldId id="643" r:id="rId11"/>
    <p:sldId id="665" r:id="rId12"/>
    <p:sldId id="695" r:id="rId13"/>
    <p:sldId id="692" r:id="rId14"/>
    <p:sldId id="699" r:id="rId15"/>
    <p:sldId id="698" r:id="rId16"/>
    <p:sldId id="717" r:id="rId17"/>
    <p:sldId id="718" r:id="rId18"/>
    <p:sldId id="670" r:id="rId19"/>
    <p:sldId id="646" r:id="rId20"/>
    <p:sldId id="647" r:id="rId21"/>
    <p:sldId id="649" r:id="rId22"/>
    <p:sldId id="690" r:id="rId23"/>
    <p:sldId id="650" r:id="rId24"/>
    <p:sldId id="673" r:id="rId25"/>
    <p:sldId id="651" r:id="rId26"/>
    <p:sldId id="674" r:id="rId27"/>
    <p:sldId id="734" r:id="rId28"/>
    <p:sldId id="635" r:id="rId29"/>
    <p:sldId id="733" r:id="rId30"/>
    <p:sldId id="723" r:id="rId31"/>
    <p:sldId id="750" r:id="rId32"/>
    <p:sldId id="726" r:id="rId33"/>
    <p:sldId id="727" r:id="rId34"/>
    <p:sldId id="728" r:id="rId35"/>
    <p:sldId id="749" r:id="rId36"/>
    <p:sldId id="735" r:id="rId37"/>
    <p:sldId id="681" r:id="rId38"/>
    <p:sldId id="682" r:id="rId39"/>
    <p:sldId id="683" r:id="rId40"/>
    <p:sldId id="684" r:id="rId41"/>
    <p:sldId id="700" r:id="rId42"/>
    <p:sldId id="685" r:id="rId43"/>
    <p:sldId id="686" r:id="rId44"/>
    <p:sldId id="702" r:id="rId45"/>
    <p:sldId id="703" r:id="rId46"/>
    <p:sldId id="704" r:id="rId47"/>
    <p:sldId id="720" r:id="rId48"/>
    <p:sldId id="736" r:id="rId49"/>
    <p:sldId id="687" r:id="rId50"/>
    <p:sldId id="732" r:id="rId51"/>
    <p:sldId id="714" r:id="rId52"/>
    <p:sldId id="721" r:id="rId53"/>
    <p:sldId id="722" r:id="rId54"/>
    <p:sldId id="731" r:id="rId55"/>
    <p:sldId id="691" r:id="rId56"/>
    <p:sldId id="716" r:id="rId57"/>
    <p:sldId id="730" r:id="rId58"/>
    <p:sldId id="729" r:id="rId59"/>
    <p:sldId id="744" r:id="rId60"/>
    <p:sldId id="742" r:id="rId61"/>
    <p:sldId id="746" r:id="rId62"/>
    <p:sldId id="745" r:id="rId63"/>
    <p:sldId id="738" r:id="rId64"/>
    <p:sldId id="737" r:id="rId65"/>
    <p:sldId id="740" r:id="rId66"/>
    <p:sldId id="753" r:id="rId67"/>
    <p:sldId id="747" r:id="rId68"/>
    <p:sldId id="713" r:id="rId69"/>
  </p:sldIdLst>
  <p:sldSz cx="9144000" cy="6858000" type="screen4x3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b="1" i="1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9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19197F"/>
    <a:srgbClr val="18187C"/>
    <a:srgbClr val="FFFF00"/>
    <a:srgbClr val="FFFFCC"/>
    <a:srgbClr val="FF9900"/>
    <a:srgbClr val="9966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7" autoAdjust="0"/>
    <p:restoredTop sz="94654"/>
  </p:normalViewPr>
  <p:slideViewPr>
    <p:cSldViewPr>
      <p:cViewPr varScale="1">
        <p:scale>
          <a:sx n="104" d="100"/>
          <a:sy n="104" d="100"/>
        </p:scale>
        <p:origin x="1848" y="192"/>
      </p:cViewPr>
      <p:guideLst>
        <p:guide orient="horz" pos="2160"/>
        <p:guide pos="9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notesViewPr>
    <p:cSldViewPr>
      <p:cViewPr varScale="1">
        <p:scale>
          <a:sx n="53" d="100"/>
          <a:sy n="53" d="100"/>
        </p:scale>
        <p:origin x="-1548" y="-8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l" defTabSz="965200">
              <a:defRPr sz="1300" b="0" i="0">
                <a:latin typeface="Arial Narrow" charset="0"/>
              </a:defRPr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 b="0" i="0">
                <a:latin typeface="Arial Narrow" charset="0"/>
              </a:defRPr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 i="0">
                <a:latin typeface="Arial Narrow" charset="0"/>
              </a:defRPr>
            </a:lvl1pPr>
          </a:lstStyle>
          <a:p>
            <a:r>
              <a:rPr lang="en-US"/>
              <a:t>IPP Symposium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 i="0">
                <a:latin typeface="Arial Narrow" charset="0"/>
              </a:defRPr>
            </a:lvl1pPr>
          </a:lstStyle>
          <a:p>
            <a:fld id="{29C24991-3C59-9B4D-836E-42CAEA566F2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887538" y="239713"/>
            <a:ext cx="37211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8211" tIns="49105" rIns="98211" bIns="49105"/>
          <a:lstStyle/>
          <a:p>
            <a:pPr defTabSz="982663">
              <a:spcBef>
                <a:spcPct val="20000"/>
              </a:spcBef>
            </a:pPr>
            <a:r>
              <a:rPr lang="en-US" sz="3000" i="0">
                <a:latin typeface="Arial Narrow" charset="0"/>
              </a:rPr>
              <a:t>9713 Akamai Template</a:t>
            </a:r>
          </a:p>
        </p:txBody>
      </p:sp>
    </p:spTree>
    <p:extLst>
      <p:ext uri="{BB962C8B-B14F-4D97-AF65-F5344CB8AC3E}">
        <p14:creationId xmlns:p14="http://schemas.microsoft.com/office/powerpoint/2010/main" val="2153156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l" defTabSz="965200">
              <a:defRPr sz="1300" b="0" i="0">
                <a:latin typeface="Arial Narrow" charset="0"/>
              </a:defRPr>
            </a:lvl1pPr>
          </a:lstStyle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 b="0" i="0">
                <a:latin typeface="Arial Narrow" charset="0"/>
              </a:defRPr>
            </a:lvl1pPr>
          </a:lstStyle>
          <a:p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 i="0">
                <a:latin typeface="Arial Narrow" charset="0"/>
              </a:defRPr>
            </a:lvl1pPr>
          </a:lstStyle>
          <a:p>
            <a:r>
              <a:rPr lang="en-US"/>
              <a:t>IPP Symposium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 i="0">
                <a:latin typeface="Arial Narrow" charset="0"/>
              </a:defRPr>
            </a:lvl1pPr>
          </a:lstStyle>
          <a:p>
            <a:fld id="{C4F0D5EB-BD1B-F64E-A673-E52779E6AC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22EDE4-94E7-2440-8DCA-6489A94EA51D}" type="slidenum">
              <a:rPr lang="en-US"/>
              <a:pPr/>
              <a:t>2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0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7ECF43-FCC3-D248-A918-3B2972B0D72B}" type="slidenum">
              <a:rPr lang="en-US"/>
              <a:pPr/>
              <a:t>4</a:t>
            </a:fld>
            <a:endParaRPr lang="en-US"/>
          </a:p>
        </p:txBody>
      </p:sp>
      <p:sp>
        <p:nvSpPr>
          <p:cNvPr id="72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D561A3-60E8-0A44-B21E-B50DA8B2B7E9}" type="slidenum">
              <a:rPr lang="en-US"/>
              <a:pPr/>
              <a:t>5</a:t>
            </a:fld>
            <a:endParaRPr lang="en-US"/>
          </a:p>
        </p:txBody>
      </p:sp>
      <p:sp>
        <p:nvSpPr>
          <p:cNvPr id="85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1FDFE4-1C35-6B41-9B29-5AF9A6EC54C8}" type="slidenum">
              <a:rPr lang="en-US"/>
              <a:pPr/>
              <a:t>6</a:t>
            </a:fld>
            <a:endParaRPr lang="en-US"/>
          </a:p>
        </p:txBody>
      </p:sp>
      <p:sp>
        <p:nvSpPr>
          <p:cNvPr id="8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5ECE1-EA01-3348-8018-350B76FE1DED}" type="slidenum">
              <a:rPr lang="en-US"/>
              <a:pPr/>
              <a:t>7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1D3F49-41A9-5640-B443-77E118373B3A}" type="slidenum">
              <a:rPr lang="en-US"/>
              <a:pPr/>
              <a:t>8</a:t>
            </a:fld>
            <a:endParaRPr lang="en-US"/>
          </a:p>
        </p:txBody>
      </p:sp>
      <p:sp>
        <p:nvSpPr>
          <p:cNvPr id="75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3775" cy="3602037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211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21CF38-1F23-3948-A956-43D0D31D0E4F}" type="slidenum">
              <a:rPr lang="en-US"/>
              <a:pPr/>
              <a:t>9</a:t>
            </a:fld>
            <a:endParaRPr lang="en-US"/>
          </a:p>
        </p:txBody>
      </p:sp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A23A2D-D455-7349-AE3C-84F1BDEE7363}" type="slidenum">
              <a:rPr lang="en-US"/>
              <a:pPr/>
              <a:t>10</a:t>
            </a:fld>
            <a:endParaRPr lang="en-US"/>
          </a:p>
        </p:txBody>
      </p:sp>
      <p:sp>
        <p:nvSpPr>
          <p:cNvPr id="86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E26B04-103A-8C41-A1DF-4E4182B6EFAC}" type="slidenum">
              <a:rPr lang="en-US"/>
              <a:pPr/>
              <a:t>11</a:t>
            </a:fld>
            <a:endParaRPr lang="en-US"/>
          </a:p>
        </p:txBody>
      </p:sp>
      <p:sp>
        <p:nvSpPr>
          <p:cNvPr id="86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B63F4E-3EB6-0A4A-8CAF-FC3D6B920336}" type="slidenum">
              <a:rPr lang="en-US"/>
              <a:pPr/>
              <a:t>12</a:t>
            </a:fld>
            <a:endParaRPr lang="en-US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EE143D-66A1-D544-BA5E-20692F009339}" type="slidenum">
              <a:rPr lang="en-US"/>
              <a:pPr/>
              <a:t>13</a:t>
            </a:fld>
            <a:endParaRPr lang="en-US"/>
          </a:p>
        </p:txBody>
      </p:sp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7899F-6099-1B4C-96A8-C8FA45E5F539}" type="slidenum">
              <a:rPr lang="en-US"/>
              <a:pPr/>
              <a:t>14</a:t>
            </a:fld>
            <a:endParaRPr lang="en-US"/>
          </a:p>
        </p:txBody>
      </p:sp>
      <p:sp>
        <p:nvSpPr>
          <p:cNvPr id="94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CAD516-5366-824F-ACC1-BEA8C4898CA8}" type="slidenum">
              <a:rPr lang="en-US"/>
              <a:pPr/>
              <a:t>15</a:t>
            </a:fld>
            <a:endParaRPr lang="en-US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4D29A3-BB15-6C4D-A0BD-C446210B8A0C}" type="slidenum">
              <a:rPr lang="en-US"/>
              <a:pPr/>
              <a:t>18</a:t>
            </a:fld>
            <a:endParaRPr lang="en-US"/>
          </a:p>
        </p:txBody>
      </p:sp>
      <p:sp>
        <p:nvSpPr>
          <p:cNvPr id="8345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345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44005-CDB6-484F-8B98-92AA49FBF9CC}" type="slidenum">
              <a:rPr lang="en-US"/>
              <a:pPr/>
              <a:t>19</a:t>
            </a:fld>
            <a:endParaRPr lang="en-US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F290FF-8CA5-AE47-B124-1F622C023FD8}" type="slidenum">
              <a:rPr lang="en-US"/>
              <a:pPr/>
              <a:t>20</a:t>
            </a:fld>
            <a:endParaRPr lang="en-US"/>
          </a:p>
        </p:txBody>
      </p:sp>
      <p:sp>
        <p:nvSpPr>
          <p:cNvPr id="78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07ED8-D395-7F41-BC38-84B9E15454B4}" type="slidenum">
              <a:rPr lang="en-US"/>
              <a:pPr/>
              <a:t>21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1CC43-0BD2-4840-8580-221FCE21BA14}" type="slidenum">
              <a:rPr lang="en-US"/>
              <a:pPr/>
              <a:t>22</a:t>
            </a:fld>
            <a:endParaRPr lang="en-US"/>
          </a:p>
        </p:txBody>
      </p:sp>
      <p:sp>
        <p:nvSpPr>
          <p:cNvPr id="94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9C0949-7D62-284D-BFF9-9A0AC603BEB4}" type="slidenum">
              <a:rPr lang="en-US"/>
              <a:pPr/>
              <a:t>23</a:t>
            </a:fld>
            <a:endParaRPr lang="en-US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8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66F0C-D281-7F45-8FC9-C379206614EC}" type="slidenum">
              <a:rPr lang="en-US"/>
              <a:pPr/>
              <a:t>24</a:t>
            </a:fld>
            <a:endParaRPr lang="en-US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C43A52-72D2-504C-B9B1-9746F268E881}" type="slidenum">
              <a:rPr lang="en-US"/>
              <a:pPr/>
              <a:t>25</a:t>
            </a:fld>
            <a:endParaRPr lang="en-US"/>
          </a:p>
        </p:txBody>
      </p:sp>
      <p:sp>
        <p:nvSpPr>
          <p:cNvPr id="95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0E426C-2DC6-0941-85F5-093F93B53D91}" type="slidenum">
              <a:rPr lang="en-US"/>
              <a:pPr/>
              <a:t>26</a:t>
            </a:fld>
            <a:endParaRPr lang="en-US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84C2E4-9BFD-354F-ADC3-911C0237F2A8}" type="slidenum">
              <a:rPr lang="en-US"/>
              <a:pPr/>
              <a:t>28</a:t>
            </a:fld>
            <a:endParaRPr lang="en-US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AC19A-5593-D24D-9A49-BA73819A15A7}" type="slidenum">
              <a:rPr lang="en-US"/>
              <a:pPr/>
              <a:t>37</a:t>
            </a:fld>
            <a:endParaRPr lang="en-US"/>
          </a:p>
        </p:txBody>
      </p:sp>
      <p:sp>
        <p:nvSpPr>
          <p:cNvPr id="95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4776E5-3243-424C-9FCD-7DC8D0253A4A}" type="slidenum">
              <a:rPr lang="en-US"/>
              <a:pPr/>
              <a:t>38</a:t>
            </a:fld>
            <a:endParaRPr lang="en-US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95539-5DA5-7143-B012-974EC800819E}" type="slidenum">
              <a:rPr lang="en-US"/>
              <a:pPr/>
              <a:t>39</a:t>
            </a:fld>
            <a:endParaRPr lang="en-US"/>
          </a:p>
        </p:txBody>
      </p:sp>
      <p:sp>
        <p:nvSpPr>
          <p:cNvPr id="95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2CA6DB-88B1-E847-8E34-93A64F69F5E3}" type="slidenum">
              <a:rPr lang="en-US"/>
              <a:pPr/>
              <a:t>40</a:t>
            </a:fld>
            <a:endParaRPr lang="en-US"/>
          </a:p>
        </p:txBody>
      </p:sp>
      <p:sp>
        <p:nvSpPr>
          <p:cNvPr id="95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D2F69D-6AB8-DF4F-93CE-41A8801F98AA}" type="slidenum">
              <a:rPr lang="en-US"/>
              <a:pPr/>
              <a:t>41</a:t>
            </a:fld>
            <a:endParaRPr lang="en-US"/>
          </a:p>
        </p:txBody>
      </p:sp>
      <p:sp>
        <p:nvSpPr>
          <p:cNvPr id="95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B4AF1-C731-FA42-B739-2ADB7CA23184}" type="slidenum">
              <a:rPr lang="en-US"/>
              <a:pPr/>
              <a:t>42</a:t>
            </a:fld>
            <a:endParaRPr lang="en-US"/>
          </a:p>
        </p:txBody>
      </p:sp>
      <p:sp>
        <p:nvSpPr>
          <p:cNvPr id="95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888B4-9673-2940-82E8-75AFB632D6FC}" type="slidenum">
              <a:rPr lang="en-US"/>
              <a:pPr/>
              <a:t>43</a:t>
            </a:fld>
            <a:endParaRPr lang="en-US"/>
          </a:p>
        </p:txBody>
      </p:sp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C9A319-9BD1-7F4A-818B-6A05D3733F6C}" type="slidenum">
              <a:rPr lang="en-US"/>
              <a:pPr/>
              <a:t>44</a:t>
            </a:fld>
            <a:endParaRPr lang="en-US"/>
          </a:p>
        </p:txBody>
      </p:sp>
      <p:sp>
        <p:nvSpPr>
          <p:cNvPr id="96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4545DB-5C69-444A-8FD5-552477A44360}" type="slidenum">
              <a:rPr lang="en-US"/>
              <a:pPr/>
              <a:t>45</a:t>
            </a:fld>
            <a:endParaRPr lang="en-US"/>
          </a:p>
        </p:txBody>
      </p:sp>
      <p:sp>
        <p:nvSpPr>
          <p:cNvPr id="97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4CA3D-2423-AD4E-B310-D954754BA94B}" type="slidenum">
              <a:rPr lang="en-US"/>
              <a:pPr/>
              <a:t>46</a:t>
            </a:fld>
            <a:endParaRPr lang="en-US"/>
          </a:p>
        </p:txBody>
      </p:sp>
      <p:sp>
        <p:nvSpPr>
          <p:cNvPr id="97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7CAC89-0CF3-8247-8BD1-80E5734B923A}" type="slidenum">
              <a:rPr lang="en-US"/>
              <a:pPr/>
              <a:t>49</a:t>
            </a:fld>
            <a:endParaRPr lang="en-US"/>
          </a:p>
        </p:txBody>
      </p:sp>
      <p:sp>
        <p:nvSpPr>
          <p:cNvPr id="95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AF549-8DCC-7344-951B-0B21B98968C9}" type="slidenum">
              <a:rPr lang="en-US"/>
              <a:pPr/>
              <a:t>54</a:t>
            </a:fld>
            <a:endParaRPr lang="en-US"/>
          </a:p>
        </p:txBody>
      </p:sp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BEDC74-F2C9-F04C-BDFA-21B202D791AE}" type="slidenum">
              <a:rPr lang="en-US"/>
              <a:pPr/>
              <a:t>55</a:t>
            </a:fld>
            <a:endParaRPr lang="en-US"/>
          </a:p>
        </p:txBody>
      </p:sp>
      <p:sp>
        <p:nvSpPr>
          <p:cNvPr id="96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62D98F-CB8A-5A49-9845-65795AF9514D}" type="slidenum">
              <a:rPr lang="en-US"/>
              <a:pPr/>
              <a:t>58</a:t>
            </a:fld>
            <a:endParaRPr lang="en-US"/>
          </a:p>
        </p:txBody>
      </p:sp>
      <p:sp>
        <p:nvSpPr>
          <p:cNvPr id="96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IPP Symposium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F0D5EB-BD1B-F64E-A673-E52779E6ACD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8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4806818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2740814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19050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527859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8523599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0194378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909491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7350745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7130173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3368486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524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5703537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050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19050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0386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0386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4196392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905000"/>
            <a:ext cx="37719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1905000"/>
            <a:ext cx="37719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9684441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905000"/>
            <a:ext cx="37719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19050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229100" y="4038600"/>
            <a:ext cx="37719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520980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9743 background no logo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invGray">
          <a:xfrm>
            <a:off x="304800" y="1905000"/>
            <a:ext cx="7696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>
    <p:wipe dir="r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9900"/>
          </a:solidFill>
          <a:effectLst>
            <a:outerShdw blurRad="38100" dist="38100" dir="2700000" algn="tl">
              <a:srgbClr val="000000"/>
            </a:outerShdw>
          </a:effectLst>
          <a:latin typeface="Comic Sans MS" charset="0"/>
          <a:ea typeface="ＭＳ Ｐゴシック" charset="0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9900"/>
        </a:buClr>
        <a:buChar char="•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688975" indent="-231775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FF9900"/>
        </a:buClr>
        <a:buChar char="-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3pPr>
      <a:lvl4pPr marL="15414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4pPr>
      <a:lvl5pPr marL="20050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5pPr>
      <a:lvl6pPr marL="2462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6pPr>
      <a:lvl7pPr marL="29194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7pPr>
      <a:lvl8pPr marL="33766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8pPr>
      <a:lvl9pPr marL="38338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FF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kintronics.com/technical-jokes-cartoons-38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://mobile.ericsson.com/spg.asp?template=popup_phone&amp;ProdId=8899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5.wmf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Word_Document2.docx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J7GpVQCfms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Ax8QUaKG18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www.telegraph.co.uk/technology/8696984/Electronic-skin-could-be-used-to-heal-wounds.html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9A2F1SYdjw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C1CCF-FC25-624D-81BD-EB33C3E8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3023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E164-B109-E449-B25C-38C4DDC92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0" y="7086600"/>
            <a:ext cx="2761289" cy="363907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43106" name="Picture 2" descr="Image result for iot cartoons">
            <a:hlinkClick r:id="rId2"/>
            <a:extLst>
              <a:ext uri="{FF2B5EF4-FFF2-40B4-BE49-F238E27FC236}">
                <a16:creationId xmlns:a16="http://schemas.microsoft.com/office/drawing/2014/main" id="{DB08E8D2-0C34-3049-B455-C85F0C67E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75" y="1295400"/>
            <a:ext cx="6669850" cy="47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168132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 descr="9713 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713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33400" y="609600"/>
            <a:ext cx="8382000" cy="114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4000" dirty="0"/>
              <a:t>Pervasive Computing </a:t>
            </a:r>
            <a:br>
              <a:rPr lang="en-US" sz="4000" dirty="0"/>
            </a:br>
            <a:r>
              <a:rPr lang="en-US" sz="4000" dirty="0"/>
              <a:t>aka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“The Internet of Things”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400" dirty="0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3962400"/>
            <a:ext cx="73152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FFFF00"/>
                </a:solidFill>
                <a:latin typeface="Comic Sans MS" charset="0"/>
              </a:rPr>
              <a:t>With slides contributed by </a:t>
            </a:r>
            <a:r>
              <a:rPr lang="en-US" sz="3200" dirty="0" err="1">
                <a:solidFill>
                  <a:srgbClr val="FFFF00"/>
                </a:solidFill>
                <a:latin typeface="Comic Sans MS" charset="0"/>
              </a:rPr>
              <a:t>Uğur</a:t>
            </a:r>
            <a:r>
              <a:rPr lang="en-US" sz="3200" dirty="0">
                <a:solidFill>
                  <a:srgbClr val="FFFF00"/>
                </a:solidFill>
                <a:latin typeface="Comic Sans MS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Comic Sans MS" charset="0"/>
              </a:rPr>
              <a:t>Çetintemel</a:t>
            </a:r>
            <a:endParaRPr lang="en-US" sz="3200" dirty="0">
              <a:solidFill>
                <a:srgbClr val="FFFF00"/>
              </a:solidFill>
              <a:latin typeface="Comic Sans MS" charset="0"/>
            </a:endParaRPr>
          </a:p>
          <a:p>
            <a:pPr marL="0" indent="0" algn="ctr">
              <a:buFontTx/>
              <a:buNone/>
            </a:pPr>
            <a:endParaRPr lang="en-US" sz="2000" dirty="0"/>
          </a:p>
        </p:txBody>
      </p:sp>
      <p:pic>
        <p:nvPicPr>
          <p:cNvPr id="347149" name="Picture 13" descr="t1top_logo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95" t="16843" r="6299" b="12631"/>
          <a:stretch>
            <a:fillRect/>
          </a:stretch>
        </p:blipFill>
        <p:spPr bwMode="auto">
          <a:xfrm>
            <a:off x="3810000" y="5257800"/>
            <a:ext cx="933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Internet of Things  -  </a:t>
            </a:r>
            <a:r>
              <a:rPr lang="en-US" dirty="0" err="1"/>
              <a:t>IoT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121736"/>
              </p:ext>
            </p:extLst>
          </p:nvPr>
        </p:nvGraphicFramePr>
        <p:xfrm>
          <a:off x="152400" y="1600200"/>
          <a:ext cx="8922863" cy="511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86400" imgH="3530600" progId="Word.Document.12">
                  <p:embed/>
                </p:oleObj>
              </mc:Choice>
              <mc:Fallback>
                <p:oleObj name="Document" r:id="rId2" imgW="5486400" imgH="3530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600200"/>
                        <a:ext cx="8922863" cy="511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497455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Pervasive Computing / </a:t>
            </a:r>
            <a:r>
              <a:rPr lang="en-US" dirty="0" err="1"/>
              <a:t>IoT</a:t>
            </a:r>
            <a:r>
              <a:rPr lang="en-US" dirty="0"/>
              <a:t>?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7696200" cy="3657600"/>
          </a:xfrm>
        </p:spPr>
        <p:txBody>
          <a:bodyPr/>
          <a:lstStyle/>
          <a:p>
            <a:r>
              <a:rPr lang="en-US" sz="2800" b="1" dirty="0"/>
              <a:t>Numerous, easily accessible, often inconspicuous computing devices and sensors/effectors</a:t>
            </a:r>
          </a:p>
          <a:p>
            <a:r>
              <a:rPr lang="en-US" sz="2800" b="1" dirty="0"/>
              <a:t>Often mobile or embedded in the environment</a:t>
            </a:r>
          </a:p>
          <a:p>
            <a:r>
              <a:rPr lang="en-US" sz="2800" b="1" dirty="0"/>
              <a:t>Connected to an increasingly ubiquitous network structure</a:t>
            </a:r>
          </a:p>
          <a:p>
            <a:r>
              <a:rPr lang="en-US" sz="2800" b="1" dirty="0"/>
              <a:t>In some cases, Connected to existing systems</a:t>
            </a:r>
          </a:p>
        </p:txBody>
      </p:sp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the IT Industry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Pervasive Computing is rapidly emerging as the next generation in computing </a:t>
            </a:r>
          </a:p>
          <a:p>
            <a:r>
              <a:rPr lang="en-US" sz="2800" dirty="0"/>
              <a:t>Failure to act upon this trend may be a very costly   </a:t>
            </a:r>
          </a:p>
          <a:p>
            <a:r>
              <a:rPr lang="en-US" sz="2800" dirty="0"/>
              <a:t>If history holds, the innovative firms which establish a critical mass early in the generation life cycle are the ones with superior returns on investment </a:t>
            </a:r>
          </a:p>
        </p:txBody>
      </p:sp>
    </p:spTree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For the Computer User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7696200" cy="3581400"/>
          </a:xfrm>
        </p:spPr>
        <p:txBody>
          <a:bodyPr/>
          <a:lstStyle/>
          <a:p>
            <a:r>
              <a:rPr lang="en-US" sz="2800" dirty="0"/>
              <a:t>Simplicity of use</a:t>
            </a:r>
          </a:p>
          <a:p>
            <a:r>
              <a:rPr lang="en-US" sz="2800" dirty="0"/>
              <a:t>Ubiquitous access</a:t>
            </a:r>
          </a:p>
          <a:p>
            <a:r>
              <a:rPr lang="en-US" sz="2800" dirty="0"/>
              <a:t>Minimal technical expertise</a:t>
            </a:r>
          </a:p>
          <a:p>
            <a:r>
              <a:rPr lang="en-US" sz="2800" dirty="0"/>
              <a:t>More intuitive interaction </a:t>
            </a:r>
          </a:p>
          <a:p>
            <a:r>
              <a:rPr lang="en-US" sz="2800" dirty="0"/>
              <a:t>Reliability</a:t>
            </a: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74" name="Freeform 74"/>
          <p:cNvSpPr>
            <a:spLocks/>
          </p:cNvSpPr>
          <p:nvPr/>
        </p:nvSpPr>
        <p:spPr bwMode="auto">
          <a:xfrm>
            <a:off x="609600" y="1447800"/>
            <a:ext cx="7924800" cy="4953000"/>
          </a:xfrm>
          <a:custGeom>
            <a:avLst/>
            <a:gdLst>
              <a:gd name="T0" fmla="*/ 0 w 4848"/>
              <a:gd name="T1" fmla="*/ 2928 h 3016"/>
              <a:gd name="T2" fmla="*/ 1296 w 4848"/>
              <a:gd name="T3" fmla="*/ 2880 h 3016"/>
              <a:gd name="T4" fmla="*/ 3552 w 4848"/>
              <a:gd name="T5" fmla="*/ 2112 h 3016"/>
              <a:gd name="T6" fmla="*/ 4848 w 4848"/>
              <a:gd name="T7" fmla="*/ 0 h 3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48" h="3016">
                <a:moveTo>
                  <a:pt x="0" y="2928"/>
                </a:moveTo>
                <a:cubicBezTo>
                  <a:pt x="352" y="2972"/>
                  <a:pt x="704" y="3016"/>
                  <a:pt x="1296" y="2880"/>
                </a:cubicBezTo>
                <a:cubicBezTo>
                  <a:pt x="1888" y="2744"/>
                  <a:pt x="2960" y="2592"/>
                  <a:pt x="3552" y="2112"/>
                </a:cubicBezTo>
                <a:cubicBezTo>
                  <a:pt x="4144" y="1632"/>
                  <a:pt x="4496" y="816"/>
                  <a:pt x="4848" y="0"/>
                </a:cubicBezTo>
              </a:path>
            </a:pathLst>
          </a:custGeom>
          <a:noFill/>
          <a:ln w="762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>
            <a:outerShdw blurRad="63500"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2469" name="Freeform 69"/>
          <p:cNvSpPr>
            <a:spLocks/>
          </p:cNvSpPr>
          <p:nvPr/>
        </p:nvSpPr>
        <p:spPr bwMode="auto">
          <a:xfrm>
            <a:off x="520700" y="1600200"/>
            <a:ext cx="8318500" cy="4572000"/>
          </a:xfrm>
          <a:custGeom>
            <a:avLst/>
            <a:gdLst>
              <a:gd name="T0" fmla="*/ 56 w 5240"/>
              <a:gd name="T1" fmla="*/ 0 h 2880"/>
              <a:gd name="T2" fmla="*/ 200 w 5240"/>
              <a:gd name="T3" fmla="*/ 864 h 2880"/>
              <a:gd name="T4" fmla="*/ 1256 w 5240"/>
              <a:gd name="T5" fmla="*/ 1968 h 2880"/>
              <a:gd name="T6" fmla="*/ 3080 w 5240"/>
              <a:gd name="T7" fmla="*/ 2736 h 2880"/>
              <a:gd name="T8" fmla="*/ 5240 w 5240"/>
              <a:gd name="T9" fmla="*/ 2832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0" h="2880">
                <a:moveTo>
                  <a:pt x="56" y="0"/>
                </a:moveTo>
                <a:cubicBezTo>
                  <a:pt x="28" y="268"/>
                  <a:pt x="0" y="536"/>
                  <a:pt x="200" y="864"/>
                </a:cubicBezTo>
                <a:cubicBezTo>
                  <a:pt x="400" y="1192"/>
                  <a:pt x="776" y="1656"/>
                  <a:pt x="1256" y="1968"/>
                </a:cubicBezTo>
                <a:cubicBezTo>
                  <a:pt x="1736" y="2280"/>
                  <a:pt x="2416" y="2592"/>
                  <a:pt x="3080" y="2736"/>
                </a:cubicBezTo>
                <a:cubicBezTo>
                  <a:pt x="3744" y="2880"/>
                  <a:pt x="4888" y="2816"/>
                  <a:pt x="5240" y="2832"/>
                </a:cubicBezTo>
              </a:path>
            </a:pathLst>
          </a:custGeom>
          <a:noFill/>
          <a:ln w="76200" cap="flat" cmpd="sng">
            <a:solidFill>
              <a:srgbClr val="FFFF00"/>
            </a:solidFill>
            <a:prstDash val="solid"/>
            <a:round/>
            <a:headEnd type="oval" w="med" len="med"/>
            <a:tailEnd type="triangle" w="med" len="med"/>
          </a:ln>
          <a:effectLst>
            <a:prstShdw prst="shdw17" dist="17961" dir="2700000">
              <a:srgbClr val="FFFF00">
                <a:gamma/>
                <a:shade val="60000"/>
                <a:invGamma/>
                <a:alpha val="74998"/>
              </a:srgb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42467" name="Group 67"/>
          <p:cNvGrpSpPr>
            <a:grpSpLocks/>
          </p:cNvGrpSpPr>
          <p:nvPr/>
        </p:nvGrpSpPr>
        <p:grpSpPr bwMode="auto">
          <a:xfrm>
            <a:off x="304800" y="1306513"/>
            <a:ext cx="3279775" cy="2884487"/>
            <a:chOff x="240" y="960"/>
            <a:chExt cx="2066" cy="1817"/>
          </a:xfrm>
        </p:grpSpPr>
        <p:grpSp>
          <p:nvGrpSpPr>
            <p:cNvPr id="742432" name="Group 32"/>
            <p:cNvGrpSpPr>
              <a:grpSpLocks/>
            </p:cNvGrpSpPr>
            <p:nvPr/>
          </p:nvGrpSpPr>
          <p:grpSpPr bwMode="auto">
            <a:xfrm>
              <a:off x="336" y="960"/>
              <a:ext cx="1970" cy="1650"/>
              <a:chOff x="311" y="1527"/>
              <a:chExt cx="1970" cy="1650"/>
            </a:xfrm>
          </p:grpSpPr>
          <p:pic>
            <p:nvPicPr>
              <p:cNvPr id="742420" name="Picture 20" descr="dilbert5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1527"/>
                <a:ext cx="1321" cy="10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42427" name="Picture 27" descr="dilbert5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" y="1824"/>
                <a:ext cx="1321" cy="10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42429" name="Picture 29" descr="dilbert5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" y="1671"/>
                <a:ext cx="1321" cy="10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42430" name="Picture 30" descr="dilbert5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1864"/>
                <a:ext cx="1322" cy="10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742425" name="Picture 25" descr="dilbert5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2160"/>
                <a:ext cx="1321" cy="10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742434" name="Picture 34" descr="mainfram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728"/>
              <a:ext cx="1056" cy="1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2466" name="Group 66"/>
          <p:cNvGrpSpPr>
            <a:grpSpLocks/>
          </p:cNvGrpSpPr>
          <p:nvPr/>
        </p:nvGrpSpPr>
        <p:grpSpPr bwMode="auto">
          <a:xfrm>
            <a:off x="4191000" y="4202113"/>
            <a:ext cx="2438400" cy="2274887"/>
            <a:chOff x="2928" y="2366"/>
            <a:chExt cx="1536" cy="1433"/>
          </a:xfrm>
        </p:grpSpPr>
        <p:pic>
          <p:nvPicPr>
            <p:cNvPr id="742451" name="Picture 51" descr="dilbert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2366"/>
              <a:ext cx="1536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2454" name="Picture 54" descr="lapto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3264"/>
              <a:ext cx="576" cy="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2455" name="Picture 55" descr="pocket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832"/>
              <a:ext cx="265" cy="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2456" name="Picture 56" descr="xg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3264"/>
              <a:ext cx="432" cy="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2460" name="Picture 60" descr="nokia-8290_200_1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808"/>
              <a:ext cx="288" cy="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2468" name="Group 68"/>
          <p:cNvGrpSpPr>
            <a:grpSpLocks/>
          </p:cNvGrpSpPr>
          <p:nvPr/>
        </p:nvGrpSpPr>
        <p:grpSpPr bwMode="auto">
          <a:xfrm>
            <a:off x="2133600" y="3276600"/>
            <a:ext cx="2514600" cy="1981200"/>
            <a:chOff x="1680" y="2112"/>
            <a:chExt cx="1584" cy="1248"/>
          </a:xfrm>
        </p:grpSpPr>
        <p:pic>
          <p:nvPicPr>
            <p:cNvPr id="742444" name="Picture 44" descr="dilbert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2112"/>
              <a:ext cx="1536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2462" name="Picture 62" descr="desktop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2640"/>
              <a:ext cx="720" cy="720"/>
            </a:xfrm>
            <a:prstGeom prst="rect">
              <a:avLst/>
            </a:prstGeom>
            <a:noFill/>
            <a:effectLst>
              <a:outerShdw blurRad="63500" dist="38099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42464" name="Picture 64" descr="smar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0">
            <a:clrChange>
              <a:clrFrom>
                <a:srgbClr val="813616"/>
              </a:clrFrom>
              <a:clrTo>
                <a:srgbClr val="81361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214938"/>
            <a:ext cx="1219200" cy="1033462"/>
          </a:xfrm>
          <a:noFill/>
          <a:ln/>
          <a:effectLst>
            <a:outerShdw blurRad="63500"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2470" name="Text Box 70"/>
          <p:cNvSpPr txBox="1">
            <a:spLocks noChangeArrowheads="1"/>
          </p:cNvSpPr>
          <p:nvPr/>
        </p:nvSpPr>
        <p:spPr bwMode="auto">
          <a:xfrm>
            <a:off x="657225" y="1295400"/>
            <a:ext cx="942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i="0">
                <a:solidFill>
                  <a:srgbClr val="FFFF00"/>
                </a:solidFill>
                <a:latin typeface="Comic Sans MS" charset="0"/>
              </a:rPr>
              <a:t>size</a:t>
            </a:r>
          </a:p>
        </p:txBody>
      </p:sp>
      <p:sp>
        <p:nvSpPr>
          <p:cNvPr id="742473" name="Text Box 73"/>
          <p:cNvSpPr txBox="1">
            <a:spLocks noChangeArrowheads="1"/>
          </p:cNvSpPr>
          <p:nvPr/>
        </p:nvSpPr>
        <p:spPr bwMode="auto">
          <a:xfrm>
            <a:off x="228600" y="5562600"/>
            <a:ext cx="1587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i="0">
                <a:latin typeface="Comic Sans MS" charset="0"/>
              </a:rPr>
              <a:t>number</a:t>
            </a: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Trend towards Pervasive Computing</a:t>
            </a:r>
          </a:p>
        </p:txBody>
      </p:sp>
      <p:sp>
        <p:nvSpPr>
          <p:cNvPr id="742479" name="Text Box 79"/>
          <p:cNvSpPr txBox="1">
            <a:spLocks noChangeArrowheads="1"/>
          </p:cNvSpPr>
          <p:nvPr/>
        </p:nvSpPr>
        <p:spPr bwMode="auto">
          <a:xfrm>
            <a:off x="2155825" y="1600200"/>
            <a:ext cx="299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i="0"/>
              <a:t>one computer,  many  people</a:t>
            </a:r>
          </a:p>
        </p:txBody>
      </p:sp>
      <p:sp>
        <p:nvSpPr>
          <p:cNvPr id="742480" name="Text Box 80"/>
          <p:cNvSpPr txBox="1">
            <a:spLocks noChangeArrowheads="1"/>
          </p:cNvSpPr>
          <p:nvPr/>
        </p:nvSpPr>
        <p:spPr bwMode="auto">
          <a:xfrm>
            <a:off x="3152775" y="3276600"/>
            <a:ext cx="2792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i="0"/>
              <a:t>one computer,  one person</a:t>
            </a:r>
          </a:p>
        </p:txBody>
      </p:sp>
      <p:sp>
        <p:nvSpPr>
          <p:cNvPr id="742481" name="Text Box 81"/>
          <p:cNvSpPr txBox="1">
            <a:spLocks noChangeArrowheads="1"/>
          </p:cNvSpPr>
          <p:nvPr/>
        </p:nvSpPr>
        <p:spPr bwMode="auto">
          <a:xfrm>
            <a:off x="4926013" y="4159250"/>
            <a:ext cx="3074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i="0"/>
              <a:t>one person,  many computers</a:t>
            </a:r>
          </a:p>
        </p:txBody>
      </p:sp>
      <p:sp>
        <p:nvSpPr>
          <p:cNvPr id="742482" name="Text Box 82"/>
          <p:cNvSpPr txBox="1">
            <a:spLocks noChangeArrowheads="1"/>
          </p:cNvSpPr>
          <p:nvPr/>
        </p:nvSpPr>
        <p:spPr bwMode="auto">
          <a:xfrm>
            <a:off x="6553200" y="4768850"/>
            <a:ext cx="2236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i="0"/>
              <a:t>smart dust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4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4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4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4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4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4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74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42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4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74" grpId="0" animBg="1"/>
      <p:bldP spid="742469" grpId="0" animBg="1"/>
      <p:bldP spid="742470" grpId="0"/>
      <p:bldP spid="742473" grpId="0"/>
      <p:bldP spid="742479" grpId="0"/>
      <p:bldP spid="742480" grpId="0"/>
      <p:bldP spid="742481" grpId="0"/>
      <p:bldP spid="7424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31" name="Rectangle 1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Sales Confirm this Trend!</a:t>
            </a:r>
          </a:p>
        </p:txBody>
      </p:sp>
      <p:grpSp>
        <p:nvGrpSpPr>
          <p:cNvPr id="755826" name="Group 114"/>
          <p:cNvGrpSpPr>
            <a:grpSpLocks/>
          </p:cNvGrpSpPr>
          <p:nvPr/>
        </p:nvGrpSpPr>
        <p:grpSpPr bwMode="auto">
          <a:xfrm>
            <a:off x="381000" y="1447800"/>
            <a:ext cx="8305800" cy="5105400"/>
            <a:chOff x="480" y="1030"/>
            <a:chExt cx="4608" cy="2666"/>
          </a:xfrm>
        </p:grpSpPr>
        <p:pic>
          <p:nvPicPr>
            <p:cNvPr id="755715" name="Picture 3" descr="sld03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1" t="14389" r="6621" b="12334"/>
            <a:stretch>
              <a:fillRect/>
            </a:stretch>
          </p:blipFill>
          <p:spPr bwMode="auto">
            <a:xfrm>
              <a:off x="480" y="1202"/>
              <a:ext cx="4176" cy="2494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9D6DB5">
                  <a:alpha val="89999"/>
                </a:srgbClr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</p:pic>
        <p:grpSp>
          <p:nvGrpSpPr>
            <p:cNvPr id="755808" name="Group 96"/>
            <p:cNvGrpSpPr>
              <a:grpSpLocks/>
            </p:cNvGrpSpPr>
            <p:nvPr/>
          </p:nvGrpSpPr>
          <p:grpSpPr bwMode="auto">
            <a:xfrm>
              <a:off x="1776" y="2360"/>
              <a:ext cx="1152" cy="808"/>
              <a:chOff x="240" y="960"/>
              <a:chExt cx="2066" cy="1817"/>
            </a:xfrm>
          </p:grpSpPr>
          <p:grpSp>
            <p:nvGrpSpPr>
              <p:cNvPr id="755809" name="Group 97"/>
              <p:cNvGrpSpPr>
                <a:grpSpLocks/>
              </p:cNvGrpSpPr>
              <p:nvPr/>
            </p:nvGrpSpPr>
            <p:grpSpPr bwMode="auto">
              <a:xfrm>
                <a:off x="336" y="960"/>
                <a:ext cx="1970" cy="1650"/>
                <a:chOff x="311" y="1527"/>
                <a:chExt cx="1970" cy="1650"/>
              </a:xfrm>
            </p:grpSpPr>
            <p:pic>
              <p:nvPicPr>
                <p:cNvPr id="755810" name="Picture 98" descr="dilbert5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999999"/>
                    </a:clrFrom>
                    <a:clrTo>
                      <a:srgbClr val="99999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2" y="1527"/>
                  <a:ext cx="1321" cy="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55811" name="Picture 99" descr="dilbert5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999999"/>
                    </a:clrFrom>
                    <a:clrTo>
                      <a:srgbClr val="99999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0" y="1824"/>
                  <a:ext cx="1321" cy="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55812" name="Picture 100" descr="dilbert5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999999"/>
                    </a:clrFrom>
                    <a:clrTo>
                      <a:srgbClr val="99999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1" y="1671"/>
                  <a:ext cx="1321" cy="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55813" name="Picture 101" descr="dilbert5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999999"/>
                    </a:clrFrom>
                    <a:clrTo>
                      <a:srgbClr val="99999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0" y="1864"/>
                  <a:ext cx="1322" cy="10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55814" name="Picture 102" descr="dilbert5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999999"/>
                    </a:clrFrom>
                    <a:clrTo>
                      <a:srgbClr val="99999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2" y="2160"/>
                  <a:ext cx="1321" cy="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755815" name="Picture 103" descr="mainfram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" y="1728"/>
                <a:ext cx="1056" cy="10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55816" name="Group 104"/>
            <p:cNvGrpSpPr>
              <a:grpSpLocks/>
            </p:cNvGrpSpPr>
            <p:nvPr/>
          </p:nvGrpSpPr>
          <p:grpSpPr bwMode="auto">
            <a:xfrm>
              <a:off x="2832" y="1728"/>
              <a:ext cx="1056" cy="740"/>
              <a:chOff x="1680" y="2112"/>
              <a:chExt cx="1584" cy="1248"/>
            </a:xfrm>
          </p:grpSpPr>
          <p:pic>
            <p:nvPicPr>
              <p:cNvPr id="755817" name="Picture 105" descr="dilbert5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" y="2112"/>
                <a:ext cx="1536" cy="1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5818" name="Picture 106" descr="desktop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0" y="2640"/>
                <a:ext cx="720" cy="720"/>
              </a:xfrm>
              <a:prstGeom prst="rect">
                <a:avLst/>
              </a:prstGeom>
              <a:noFill/>
              <a:effectLst>
                <a:outerShdw blurRad="63500" dist="38099" dir="2700000" algn="ctr" rotWithShape="0">
                  <a:srgbClr val="00000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55819" name="Group 107"/>
            <p:cNvGrpSpPr>
              <a:grpSpLocks/>
            </p:cNvGrpSpPr>
            <p:nvPr/>
          </p:nvGrpSpPr>
          <p:grpSpPr bwMode="auto">
            <a:xfrm>
              <a:off x="3792" y="1392"/>
              <a:ext cx="1008" cy="761"/>
              <a:chOff x="2928" y="2366"/>
              <a:chExt cx="1536" cy="1433"/>
            </a:xfrm>
          </p:grpSpPr>
          <p:pic>
            <p:nvPicPr>
              <p:cNvPr id="755820" name="Picture 108" descr="dilbert5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999999"/>
                  </a:clrFrom>
                  <a:clrTo>
                    <a:srgbClr val="99999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2366"/>
                <a:ext cx="1536" cy="1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5821" name="Picture 109" descr="laptop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" y="3264"/>
                <a:ext cx="576" cy="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5822" name="Picture 110" descr="pocketpc"/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2832"/>
                <a:ext cx="265" cy="3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5823" name="Picture 111" descr="xga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" y="3264"/>
                <a:ext cx="432" cy="3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5824" name="Picture 112" descr="nokia-8290_200_1"/>
              <p:cNvPicPr>
                <a:picLocks noChangeAspect="1" noChangeArrowheads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" y="2808"/>
                <a:ext cx="288" cy="2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55825" name="Picture 113" descr="smart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813616"/>
                </a:clrFrom>
                <a:clrTo>
                  <a:srgbClr val="81361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" y="1030"/>
              <a:ext cx="645" cy="41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Growth of Internet Connectivity</a:t>
            </a:r>
          </a:p>
        </p:txBody>
      </p:sp>
      <p:grpSp>
        <p:nvGrpSpPr>
          <p:cNvPr id="759820" name="Group 12"/>
          <p:cNvGrpSpPr>
            <a:grpSpLocks/>
          </p:cNvGrpSpPr>
          <p:nvPr/>
        </p:nvGrpSpPr>
        <p:grpSpPr bwMode="auto">
          <a:xfrm>
            <a:off x="1087438" y="2133600"/>
            <a:ext cx="5867400" cy="4343400"/>
            <a:chOff x="816" y="1152"/>
            <a:chExt cx="3696" cy="2736"/>
          </a:xfrm>
        </p:grpSpPr>
        <p:sp>
          <p:nvSpPr>
            <p:cNvPr id="759813" name="Rectangle 5"/>
            <p:cNvSpPr>
              <a:spLocks noChangeArrowheads="1"/>
            </p:cNvSpPr>
            <p:nvPr/>
          </p:nvSpPr>
          <p:spPr bwMode="auto">
            <a:xfrm>
              <a:off x="816" y="3312"/>
              <a:ext cx="720" cy="576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/>
                <a:t>research</a:t>
              </a:r>
            </a:p>
            <a:p>
              <a:r>
                <a:rPr lang="en-US"/>
                <a:t>network</a:t>
              </a:r>
            </a:p>
          </p:txBody>
        </p:sp>
        <p:sp>
          <p:nvSpPr>
            <p:cNvPr id="759814" name="Rectangle 6"/>
            <p:cNvSpPr>
              <a:spLocks noChangeArrowheads="1"/>
            </p:cNvSpPr>
            <p:nvPr/>
          </p:nvSpPr>
          <p:spPr bwMode="auto">
            <a:xfrm>
              <a:off x="1536" y="3072"/>
              <a:ext cx="720" cy="816"/>
            </a:xfrm>
            <a:prstGeom prst="rect">
              <a:avLst/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/>
                <a:t>Email</a:t>
              </a:r>
            </a:p>
          </p:txBody>
        </p:sp>
        <p:sp>
          <p:nvSpPr>
            <p:cNvPr id="759815" name="Rectangle 7"/>
            <p:cNvSpPr>
              <a:spLocks noChangeArrowheads="1"/>
            </p:cNvSpPr>
            <p:nvPr/>
          </p:nvSpPr>
          <p:spPr bwMode="auto">
            <a:xfrm>
              <a:off x="2256" y="2640"/>
              <a:ext cx="720" cy="1248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/>
                <a:t>WWW</a:t>
              </a:r>
            </a:p>
          </p:txBody>
        </p:sp>
        <p:sp>
          <p:nvSpPr>
            <p:cNvPr id="759816" name="Rectangle 8"/>
            <p:cNvSpPr>
              <a:spLocks noChangeArrowheads="1"/>
            </p:cNvSpPr>
            <p:nvPr/>
          </p:nvSpPr>
          <p:spPr bwMode="auto">
            <a:xfrm>
              <a:off x="2976" y="2208"/>
              <a:ext cx="720" cy="1680"/>
            </a:xfrm>
            <a:prstGeom prst="rect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/>
                <a:t>Mobile</a:t>
              </a:r>
            </a:p>
            <a:p>
              <a:r>
                <a:rPr lang="en-US"/>
                <a:t>Internet</a:t>
              </a:r>
            </a:p>
          </p:txBody>
        </p:sp>
        <p:sp>
          <p:nvSpPr>
            <p:cNvPr id="759817" name="Rectangle 9"/>
            <p:cNvSpPr>
              <a:spLocks noChangeArrowheads="1"/>
            </p:cNvSpPr>
            <p:nvPr/>
          </p:nvSpPr>
          <p:spPr bwMode="auto">
            <a:xfrm>
              <a:off x="3696" y="1152"/>
              <a:ext cx="816" cy="2736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800"/>
                <a:t>Embedded</a:t>
              </a:r>
            </a:p>
            <a:p>
              <a:r>
                <a:rPr lang="en-US" sz="1800"/>
                <a:t>Internet</a:t>
              </a:r>
            </a:p>
          </p:txBody>
        </p:sp>
      </p:grpSp>
      <p:sp>
        <p:nvSpPr>
          <p:cNvPr id="759818" name="Line 10"/>
          <p:cNvSpPr>
            <a:spLocks noChangeShapeType="1"/>
          </p:cNvSpPr>
          <p:nvPr/>
        </p:nvSpPr>
        <p:spPr bwMode="auto">
          <a:xfrm>
            <a:off x="935038" y="6629400"/>
            <a:ext cx="6400800" cy="0"/>
          </a:xfrm>
          <a:prstGeom prst="line">
            <a:avLst/>
          </a:prstGeom>
          <a:noFill/>
          <a:ln w="57150">
            <a:solidFill>
              <a:srgbClr val="FFFFCC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9819" name="Text Box 11"/>
          <p:cNvSpPr txBox="1">
            <a:spLocks noChangeArrowheads="1"/>
          </p:cNvSpPr>
          <p:nvPr/>
        </p:nvSpPr>
        <p:spPr bwMode="auto">
          <a:xfrm>
            <a:off x="6934200" y="6172200"/>
            <a:ext cx="2141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Internet timeline</a:t>
            </a:r>
          </a:p>
        </p:txBody>
      </p:sp>
      <p:sp>
        <p:nvSpPr>
          <p:cNvPr id="759821" name="Text Box 13"/>
          <p:cNvSpPr txBox="1">
            <a:spLocks noChangeArrowheads="1"/>
          </p:cNvSpPr>
          <p:nvPr/>
        </p:nvSpPr>
        <p:spPr bwMode="auto">
          <a:xfrm rot="-1382703">
            <a:off x="914400" y="4632325"/>
            <a:ext cx="223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people-to-people</a:t>
            </a:r>
          </a:p>
        </p:txBody>
      </p:sp>
      <p:sp>
        <p:nvSpPr>
          <p:cNvPr id="759824" name="Text Box 16"/>
          <p:cNvSpPr txBox="1">
            <a:spLocks noChangeArrowheads="1"/>
          </p:cNvSpPr>
          <p:nvPr/>
        </p:nvSpPr>
        <p:spPr bwMode="auto">
          <a:xfrm rot="-1569120">
            <a:off x="3141663" y="3336925"/>
            <a:ext cx="244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people-to-machine</a:t>
            </a:r>
          </a:p>
        </p:txBody>
      </p:sp>
      <p:sp>
        <p:nvSpPr>
          <p:cNvPr id="759825" name="Text Box 17"/>
          <p:cNvSpPr txBox="1">
            <a:spLocks noChangeArrowheads="1"/>
          </p:cNvSpPr>
          <p:nvPr/>
        </p:nvSpPr>
        <p:spPr bwMode="auto">
          <a:xfrm rot="-1569120">
            <a:off x="4572000" y="1600200"/>
            <a:ext cx="2652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machine-to-machine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21" grpId="0"/>
      <p:bldP spid="759824" grpId="0"/>
      <p:bldP spid="7598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are we going?</a:t>
            </a:r>
          </a:p>
        </p:txBody>
      </p:sp>
      <p:sp>
        <p:nvSpPr>
          <p:cNvPr id="76083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057400"/>
            <a:ext cx="3771900" cy="4114800"/>
          </a:xfrm>
        </p:spPr>
        <p:txBody>
          <a:bodyPr/>
          <a:lstStyle/>
          <a:p>
            <a:r>
              <a:rPr lang="en-US" sz="2000" dirty="0">
                <a:solidFill>
                  <a:schemeClr val="tx2"/>
                </a:solidFill>
              </a:rPr>
              <a:t>Today</a:t>
            </a:r>
          </a:p>
          <a:p>
            <a:pPr>
              <a:buFontTx/>
              <a:buNone/>
            </a:pP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all computers are connected via the Internet</a:t>
            </a:r>
            <a:r>
              <a:rPr lang="ja-JP" altLang="en-US" sz="2000" dirty="0">
                <a:latin typeface="Arial"/>
              </a:rPr>
              <a:t>”</a:t>
            </a:r>
            <a:endParaRPr lang="en-US" sz="2000" dirty="0"/>
          </a:p>
          <a:p>
            <a:r>
              <a:rPr lang="en-US" sz="2000" dirty="0">
                <a:solidFill>
                  <a:schemeClr val="tx2"/>
                </a:solidFill>
              </a:rPr>
              <a:t>Tomorrow</a:t>
            </a:r>
          </a:p>
          <a:p>
            <a:pPr>
              <a:buFontTx/>
              <a:buNone/>
            </a:pP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everyday objects will become smart</a:t>
            </a:r>
            <a:r>
              <a:rPr lang="ja-JP" altLang="en-US" sz="2000" dirty="0">
                <a:latin typeface="Arial"/>
              </a:rPr>
              <a:t>”</a:t>
            </a:r>
            <a:endParaRPr lang="en-US" sz="2000" dirty="0"/>
          </a:p>
          <a:p>
            <a:pPr lvl="1"/>
            <a:r>
              <a:rPr lang="en-US" dirty="0"/>
              <a:t>embedded processors</a:t>
            </a:r>
          </a:p>
          <a:p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...and they will be increasingly interconnected</a:t>
            </a:r>
            <a:r>
              <a:rPr lang="ja-JP" altLang="en-US" sz="2000" dirty="0">
                <a:latin typeface="Arial"/>
              </a:rPr>
              <a:t>”</a:t>
            </a:r>
            <a:endParaRPr lang="en-US" sz="2000" dirty="0"/>
          </a:p>
          <a:p>
            <a:pPr lvl="1"/>
            <a:r>
              <a:rPr lang="en-US" dirty="0"/>
              <a:t>wireless communication</a:t>
            </a:r>
          </a:p>
        </p:txBody>
      </p:sp>
      <p:pic>
        <p:nvPicPr>
          <p:cNvPr id="76083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3C3C3C"/>
              </a:clrFrom>
              <a:clrTo>
                <a:srgbClr val="3C3C3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r="47264" b="2644"/>
          <a:stretch>
            <a:fillRect/>
          </a:stretch>
        </p:blipFill>
        <p:spPr bwMode="auto">
          <a:xfrm>
            <a:off x="4800600" y="2057400"/>
            <a:ext cx="3695700" cy="3962400"/>
          </a:xfrm>
          <a:noFill/>
          <a:ln w="19050" cap="flat">
            <a:solidFill>
              <a:srgbClr val="0000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0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60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60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60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60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763000" cy="1143000"/>
          </a:xfrm>
        </p:spPr>
        <p:txBody>
          <a:bodyPr/>
          <a:lstStyle/>
          <a:p>
            <a:r>
              <a:rPr lang="en-US" sz="2800"/>
              <a:t>Smart Everyday Objects, Interconnected…?</a:t>
            </a:r>
          </a:p>
        </p:txBody>
      </p:sp>
      <p:pic>
        <p:nvPicPr>
          <p:cNvPr id="8263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600200"/>
            <a:ext cx="5029200" cy="49784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000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34925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026" dir="280112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Real Thing</a:t>
            </a:r>
          </a:p>
        </p:txBody>
      </p:sp>
      <p:sp>
        <p:nvSpPr>
          <p:cNvPr id="93286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Natural technology trends</a:t>
            </a:r>
          </a:p>
          <a:p>
            <a:pPr lvl="1"/>
            <a:r>
              <a:rPr lang="en-US" sz="1800" dirty="0"/>
              <a:t>Computation is becoming essentially free</a:t>
            </a:r>
          </a:p>
          <a:p>
            <a:pPr lvl="1"/>
            <a:r>
              <a:rPr lang="en-US" sz="1800" dirty="0"/>
              <a:t>Communication is becoming ubiquitous</a:t>
            </a:r>
          </a:p>
          <a:p>
            <a:r>
              <a:rPr lang="en-US" sz="2000" dirty="0"/>
              <a:t>Smart devices</a:t>
            </a:r>
          </a:p>
          <a:p>
            <a:pPr lvl="1"/>
            <a:r>
              <a:rPr lang="en-US" sz="1800" dirty="0"/>
              <a:t>Huge numbers of computing devices in the world</a:t>
            </a:r>
          </a:p>
          <a:p>
            <a:pPr lvl="1"/>
            <a:r>
              <a:rPr lang="en-US" sz="1800" dirty="0"/>
              <a:t>What are we doing with them?</a:t>
            </a:r>
          </a:p>
          <a:p>
            <a:r>
              <a:rPr lang="en-US" sz="2000" dirty="0"/>
              <a:t>Modes of operation</a:t>
            </a:r>
          </a:p>
          <a:p>
            <a:pPr lvl="1"/>
            <a:r>
              <a:rPr lang="en-US" sz="1800" dirty="0"/>
              <a:t>Programs controlling other programs</a:t>
            </a:r>
          </a:p>
          <a:p>
            <a:pPr lvl="1"/>
            <a:r>
              <a:rPr lang="en-US" sz="1800" dirty="0"/>
              <a:t>Human-in-the-loop: </a:t>
            </a:r>
            <a:r>
              <a:rPr lang="ja-JP" altLang="en-US" sz="1800" dirty="0">
                <a:latin typeface="Arial"/>
              </a:rPr>
              <a:t>“</a:t>
            </a:r>
            <a:r>
              <a:rPr lang="en-US" sz="1800" dirty="0"/>
              <a:t>computing should be only as visible as I desire; no more, no less...</a:t>
            </a:r>
            <a:r>
              <a:rPr lang="ja-JP" altLang="en-US" sz="1800" dirty="0">
                <a:latin typeface="Arial"/>
              </a:rPr>
              <a:t>”</a:t>
            </a:r>
            <a:endParaRPr lang="en-US" sz="1800" dirty="0"/>
          </a:p>
          <a:p>
            <a:r>
              <a:rPr lang="en-US" sz="2000" dirty="0">
                <a:solidFill>
                  <a:schemeClr val="tx1"/>
                </a:solidFill>
              </a:rPr>
              <a:t>Content Delivery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Anything I am entitled to see or hear, always available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794" name="Picture 1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938338"/>
            <a:ext cx="3248025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9795" name="Text Box 1027"/>
          <p:cNvSpPr txBox="1">
            <a:spLocks noChangeArrowheads="1"/>
          </p:cNvSpPr>
          <p:nvPr/>
        </p:nvSpPr>
        <p:spPr bwMode="auto">
          <a:xfrm>
            <a:off x="733425" y="6229350"/>
            <a:ext cx="62769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  <a:cs typeface="Arial" charset="0"/>
              </a:rPr>
              <a:t>Content Rich Services</a:t>
            </a:r>
          </a:p>
        </p:txBody>
      </p:sp>
      <p:grpSp>
        <p:nvGrpSpPr>
          <p:cNvPr id="929796" name="Group 1028"/>
          <p:cNvGrpSpPr>
            <a:grpSpLocks/>
          </p:cNvGrpSpPr>
          <p:nvPr/>
        </p:nvGrpSpPr>
        <p:grpSpPr bwMode="auto">
          <a:xfrm>
            <a:off x="4648200" y="1325563"/>
            <a:ext cx="2895600" cy="4999037"/>
            <a:chOff x="3174" y="220"/>
            <a:chExt cx="2285" cy="3514"/>
          </a:xfrm>
        </p:grpSpPr>
        <p:grpSp>
          <p:nvGrpSpPr>
            <p:cNvPr id="929797" name="Group 1029"/>
            <p:cNvGrpSpPr>
              <a:grpSpLocks/>
            </p:cNvGrpSpPr>
            <p:nvPr/>
          </p:nvGrpSpPr>
          <p:grpSpPr bwMode="auto">
            <a:xfrm>
              <a:off x="3174" y="496"/>
              <a:ext cx="2285" cy="3238"/>
              <a:chOff x="3174" y="560"/>
              <a:chExt cx="2285" cy="3238"/>
            </a:xfrm>
          </p:grpSpPr>
          <p:pic>
            <p:nvPicPr>
              <p:cNvPr id="929798" name="Picture 1030" descr="handheld devic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8" y="2601"/>
                <a:ext cx="490" cy="1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9799" name="Picture 1031" descr="Rio_PMP300_SE_Product 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4" y="1670"/>
                <a:ext cx="519" cy="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29800" name="Group 1032"/>
              <p:cNvGrpSpPr>
                <a:grpSpLocks/>
              </p:cNvGrpSpPr>
              <p:nvPr/>
            </p:nvGrpSpPr>
            <p:grpSpPr bwMode="auto">
              <a:xfrm>
                <a:off x="4549" y="2806"/>
                <a:ext cx="819" cy="992"/>
                <a:chOff x="184" y="1040"/>
                <a:chExt cx="1176" cy="1424"/>
              </a:xfrm>
            </p:grpSpPr>
            <p:pic>
              <p:nvPicPr>
                <p:cNvPr id="929801" name="Picture 1033" descr="Panasonic w_webtv screen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" y="1288"/>
                  <a:ext cx="1176" cy="11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29802" name="Picture 1034" descr="Sony WebTV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" y="1040"/>
                  <a:ext cx="1028" cy="2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29803" name="Picture 1035" descr="AutoPC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" y="797"/>
                <a:ext cx="1354" cy="4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29804" name="Group 1036"/>
              <p:cNvGrpSpPr>
                <a:grpSpLocks/>
              </p:cNvGrpSpPr>
              <p:nvPr/>
            </p:nvGrpSpPr>
            <p:grpSpPr bwMode="auto">
              <a:xfrm>
                <a:off x="4013" y="1470"/>
                <a:ext cx="1362" cy="1310"/>
                <a:chOff x="4013" y="1470"/>
                <a:chExt cx="1362" cy="1310"/>
              </a:xfrm>
            </p:grpSpPr>
            <p:grpSp>
              <p:nvGrpSpPr>
                <p:cNvPr id="929805" name="Group 1037"/>
                <p:cNvGrpSpPr>
                  <a:grpSpLocks/>
                </p:cNvGrpSpPr>
                <p:nvPr/>
              </p:nvGrpSpPr>
              <p:grpSpPr bwMode="auto">
                <a:xfrm>
                  <a:off x="4013" y="1470"/>
                  <a:ext cx="1362" cy="1310"/>
                  <a:chOff x="3847" y="1500"/>
                  <a:chExt cx="1362" cy="1310"/>
                </a:xfrm>
              </p:grpSpPr>
              <p:pic>
                <p:nvPicPr>
                  <p:cNvPr id="929806" name="Picture 1038" descr="NEC PowerMate with Windowmedia screen(4_99)"/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34706"/>
                  <a:stretch>
                    <a:fillRect/>
                  </a:stretch>
                </p:blipFill>
                <p:spPr bwMode="auto">
                  <a:xfrm>
                    <a:off x="3847" y="1521"/>
                    <a:ext cx="1268" cy="128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29807" name="Picture 1039" descr="NEC PowerMate with Windowmedia screen(4_99)"/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87488" b="51901"/>
                  <a:stretch>
                    <a:fillRect/>
                  </a:stretch>
                </p:blipFill>
                <p:spPr bwMode="auto">
                  <a:xfrm>
                    <a:off x="4966" y="1500"/>
                    <a:ext cx="243" cy="6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929808" name="Picture 1040" descr="screenshot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00" t="525"/>
                <a:stretch>
                  <a:fillRect/>
                </a:stretch>
              </p:blipFill>
              <p:spPr bwMode="auto">
                <a:xfrm>
                  <a:off x="4384" y="1633"/>
                  <a:ext cx="656" cy="5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29809" name="Group 1041"/>
              <p:cNvGrpSpPr>
                <a:grpSpLocks/>
              </p:cNvGrpSpPr>
              <p:nvPr/>
            </p:nvGrpSpPr>
            <p:grpSpPr bwMode="auto">
              <a:xfrm>
                <a:off x="4963" y="560"/>
                <a:ext cx="496" cy="800"/>
                <a:chOff x="4629" y="1792"/>
                <a:chExt cx="623" cy="1005"/>
              </a:xfrm>
            </p:grpSpPr>
            <p:pic>
              <p:nvPicPr>
                <p:cNvPr id="929810" name="Picture 1042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53" t="2167" r="10330" b="7047"/>
                <a:stretch>
                  <a:fillRect/>
                </a:stretch>
              </p:blipFill>
              <p:spPr bwMode="auto">
                <a:xfrm>
                  <a:off x="4629" y="1792"/>
                  <a:ext cx="623" cy="10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929811" name="Picture 1043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476" t="4564" r="6963" b="5325"/>
                <a:stretch>
                  <a:fillRect/>
                </a:stretch>
              </p:blipFill>
              <p:spPr bwMode="auto">
                <a:xfrm>
                  <a:off x="4712" y="1916"/>
                  <a:ext cx="474" cy="6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929812" name="Picture 1044" descr="GPD_1560_27_0_1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914" b="32291"/>
            <a:stretch>
              <a:fillRect/>
            </a:stretch>
          </p:blipFill>
          <p:spPr bwMode="auto">
            <a:xfrm>
              <a:off x="4114" y="220"/>
              <a:ext cx="852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9813" name="Rectangle 10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Media World</a:t>
            </a:r>
          </a:p>
        </p:txBody>
      </p:sp>
      <p:sp>
        <p:nvSpPr>
          <p:cNvPr id="929814" name="Rectangle 1046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191000" cy="5287963"/>
          </a:xfrm>
        </p:spPr>
        <p:txBody>
          <a:bodyPr/>
          <a:lstStyle/>
          <a:p>
            <a:r>
              <a:rPr lang="en-US" dirty="0"/>
              <a:t>Many devices</a:t>
            </a:r>
          </a:p>
          <a:p>
            <a:r>
              <a:rPr lang="en-US" dirty="0"/>
              <a:t>Wired or wireless</a:t>
            </a:r>
          </a:p>
          <a:p>
            <a:r>
              <a:rPr lang="en-US" dirty="0"/>
              <a:t>Access from anywhere</a:t>
            </a:r>
          </a:p>
          <a:p>
            <a:r>
              <a:rPr lang="en-US" dirty="0"/>
              <a:t>Intuitive User  interface</a:t>
            </a:r>
          </a:p>
          <a:p>
            <a:r>
              <a:rPr lang="en-US" dirty="0"/>
              <a:t>Personalized delivery</a:t>
            </a:r>
          </a:p>
          <a:p>
            <a:endParaRPr lang="en-US" dirty="0"/>
          </a:p>
          <a:p>
            <a:r>
              <a:rPr lang="en-US" dirty="0"/>
              <a:t>What you want, when and where you want it..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9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9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79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is driving the imperative!</a:t>
            </a:r>
          </a:p>
        </p:txBody>
      </p:sp>
      <p:sp>
        <p:nvSpPr>
          <p:cNvPr id="936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Bandwidth (wired and wireless) will continue to increase at decreasing cost</a:t>
            </a:r>
          </a:p>
          <a:p>
            <a:r>
              <a:rPr lang="en-US"/>
              <a:t>Computing power will continue to grow at decreasing cost</a:t>
            </a:r>
          </a:p>
          <a:p>
            <a:r>
              <a:rPr lang="en-US"/>
              <a:t>Bandwidth and computing power are quickly becoming (or have already become) taken for granted and commoditized in the value chain</a:t>
            </a:r>
          </a:p>
          <a:p>
            <a:r>
              <a:rPr lang="en-US"/>
              <a:t>CONTENT that takes advantage of bandwidth and computing power will drive the value chain in the future and justify future investments in broadband capacity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Mobility</a:t>
            </a:r>
          </a:p>
        </p:txBody>
      </p:sp>
      <p:sp>
        <p:nvSpPr>
          <p:cNvPr id="9359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Consumers increasingly want to access any content that they are entitled to receive anywhere, anytime on an increasing number of devices, on their schedule, not someone else's</a:t>
            </a:r>
          </a:p>
          <a:p>
            <a:pPr lvl="1"/>
            <a:r>
              <a:rPr lang="en-US" dirty="0"/>
              <a:t>Example: Time shifting using DVRs (TIVO) is the  way to watch TV at home.</a:t>
            </a:r>
          </a:p>
          <a:p>
            <a:r>
              <a:rPr lang="en-US" dirty="0"/>
              <a:t>The current trends in wireless broadband (4G/5G) enable unicasting/broadcasting of high quality digitally compressed content at over 100Mbits/sec to consumers who are traveling at speeds as fast as 120mph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is taking 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843951"/>
            <a:ext cx="7772400" cy="470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“The Numbers Are Clear: Mobile Is Taking Over The World</a:t>
            </a:r>
          </a:p>
          <a:p>
            <a:r>
              <a:rPr lang="en-US" sz="2800" dirty="0"/>
              <a:t>The unstoppable growth of mobile connectivity is linking virtually the entire human population - and that will re-construct how people around the world engage in shopping, banking, entertainment, work, healthcare and learning.”</a:t>
            </a:r>
          </a:p>
          <a:p>
            <a:endParaRPr lang="en-US" sz="2800" dirty="0"/>
          </a:p>
          <a:p>
            <a:r>
              <a:rPr lang="en-US" sz="2800" dirty="0"/>
              <a:t>6.8 Billion Subscribers!!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22728210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Growth Drivers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510180"/>
              </p:ext>
            </p:extLst>
          </p:nvPr>
        </p:nvGraphicFramePr>
        <p:xfrm>
          <a:off x="838200" y="1600200"/>
          <a:ext cx="76073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607300" imgH="4572000" progId="Word.Document.12">
                  <p:embed/>
                </p:oleObj>
              </mc:Choice>
              <mc:Fallback>
                <p:oleObj name="Document" r:id="rId2" imgW="7607300" imgH="4572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1600200"/>
                        <a:ext cx="7607300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208131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is all these possible?</a:t>
            </a:r>
          </a:p>
        </p:txBody>
      </p:sp>
      <p:grpSp>
        <p:nvGrpSpPr>
          <p:cNvPr id="831505" name="Group 17"/>
          <p:cNvGrpSpPr>
            <a:grpSpLocks/>
          </p:cNvGrpSpPr>
          <p:nvPr/>
        </p:nvGrpSpPr>
        <p:grpSpPr bwMode="auto">
          <a:xfrm>
            <a:off x="762000" y="2362200"/>
            <a:ext cx="4267200" cy="647700"/>
            <a:chOff x="506" y="1433"/>
            <a:chExt cx="2688" cy="408"/>
          </a:xfrm>
        </p:grpSpPr>
        <p:pic>
          <p:nvPicPr>
            <p:cNvPr id="831492" name="Picture 4" descr="SY00293_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" y="1433"/>
              <a:ext cx="320" cy="40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07763" dir="27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1500" name="Rectangle 12"/>
            <p:cNvSpPr>
              <a:spLocks noChangeArrowheads="1"/>
            </p:cNvSpPr>
            <p:nvPr/>
          </p:nvSpPr>
          <p:spPr bwMode="auto">
            <a:xfrm>
              <a:off x="1063" y="1481"/>
              <a:ext cx="213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F9900"/>
                </a:buClr>
              </a:pPr>
              <a:r>
                <a:rPr lang="en-US" sz="2800" b="0" i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ea typeface="MS Mincho" charset="0"/>
                  <a:cs typeface="MS Mincho" charset="0"/>
                </a:rPr>
                <a:t>Moore</a:t>
              </a:r>
              <a:r>
                <a:rPr lang="ja-JP" altLang="en-US" sz="2800" b="0" i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ea typeface="MS Mincho" charset="0"/>
                  <a:cs typeface="MS Mincho" charset="0"/>
                </a:rPr>
                <a:t>’</a:t>
              </a:r>
              <a:r>
                <a:rPr lang="en-US" sz="2800" b="0" i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  <a:ea typeface="MS Mincho" charset="0"/>
                  <a:cs typeface="MS Mincho" charset="0"/>
                </a:rPr>
                <a:t>s Law (1965)</a:t>
              </a:r>
            </a:p>
          </p:txBody>
        </p:sp>
      </p:grpSp>
      <p:grpSp>
        <p:nvGrpSpPr>
          <p:cNvPr id="831507" name="Group 19"/>
          <p:cNvGrpSpPr>
            <a:grpSpLocks/>
          </p:cNvGrpSpPr>
          <p:nvPr/>
        </p:nvGrpSpPr>
        <p:grpSpPr bwMode="auto">
          <a:xfrm>
            <a:off x="771525" y="3494088"/>
            <a:ext cx="7067891" cy="1141772"/>
            <a:chOff x="486" y="2201"/>
            <a:chExt cx="4491" cy="638"/>
          </a:xfrm>
        </p:grpSpPr>
        <p:pic>
          <p:nvPicPr>
            <p:cNvPr id="831497" name="Picture 9" descr="SY00294_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" y="2201"/>
              <a:ext cx="320" cy="427"/>
            </a:xfrm>
            <a:prstGeom prst="rect">
              <a:avLst/>
            </a:prstGeom>
            <a:noFill/>
            <a:ln>
              <a:noFill/>
            </a:ln>
            <a:effectLst>
              <a:outerShdw blurRad="63500" dist="107763" dir="27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1501" name="Rectangle 13"/>
            <p:cNvSpPr>
              <a:spLocks noChangeArrowheads="1"/>
            </p:cNvSpPr>
            <p:nvPr/>
          </p:nvSpPr>
          <p:spPr bwMode="auto">
            <a:xfrm>
              <a:off x="907" y="2306"/>
              <a:ext cx="4070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b="0" i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</a:rPr>
                <a:t>Improved communications technology</a:t>
              </a:r>
            </a:p>
            <a:p>
              <a:r>
                <a:rPr lang="en-US" sz="2800" b="0" i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</a:rPr>
                <a:t>IPV6</a:t>
              </a:r>
            </a:p>
          </p:txBody>
        </p:sp>
      </p:grpSp>
      <p:grpSp>
        <p:nvGrpSpPr>
          <p:cNvPr id="831506" name="Group 18"/>
          <p:cNvGrpSpPr>
            <a:grpSpLocks/>
          </p:cNvGrpSpPr>
          <p:nvPr/>
        </p:nvGrpSpPr>
        <p:grpSpPr bwMode="auto">
          <a:xfrm>
            <a:off x="803274" y="4637088"/>
            <a:ext cx="6429085" cy="1771649"/>
            <a:chOff x="506" y="2921"/>
            <a:chExt cx="3020" cy="1116"/>
          </a:xfrm>
        </p:grpSpPr>
        <p:pic>
          <p:nvPicPr>
            <p:cNvPr id="831499" name="Picture 11" descr="SY00295_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" y="2921"/>
              <a:ext cx="320" cy="439"/>
            </a:xfrm>
            <a:prstGeom prst="rect">
              <a:avLst/>
            </a:prstGeom>
            <a:noFill/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1503" name="Rectangle 15"/>
            <p:cNvSpPr>
              <a:spLocks noChangeArrowheads="1"/>
            </p:cNvSpPr>
            <p:nvPr/>
          </p:nvSpPr>
          <p:spPr bwMode="auto">
            <a:xfrm>
              <a:off x="845" y="3024"/>
              <a:ext cx="2681" cy="1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F9900"/>
                </a:buClr>
              </a:pPr>
              <a:r>
                <a:rPr lang="en-US" sz="2800" b="0" i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</a:rPr>
                <a:t>Decreasing Cost…driven by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F9900"/>
                </a:buClr>
              </a:pPr>
              <a:r>
                <a:rPr lang="en-US" sz="2800" b="0" i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</a:rPr>
                <a:t> #1 above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F9900"/>
                </a:buClr>
              </a:pPr>
              <a:r>
                <a:rPr lang="en-US" sz="2800" b="0" i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charset="0"/>
                </a:rPr>
                <a:t>and massive adoption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229600" cy="685800"/>
          </a:xfrm>
        </p:spPr>
        <p:txBody>
          <a:bodyPr/>
          <a:lstStyle/>
          <a:p>
            <a:r>
              <a:rPr lang="en-US" sz="2800" dirty="0"/>
              <a:t>Transistors per Integrated Circuit Processor</a:t>
            </a:r>
          </a:p>
        </p:txBody>
      </p:sp>
      <p:pic>
        <p:nvPicPr>
          <p:cNvPr id="771106" name="Picture 34" descr="intel-pentium-p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81000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1108" name="Picture 36" descr="intel386d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572000"/>
            <a:ext cx="9652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1109" name="Picture 37" descr="intel4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038600"/>
            <a:ext cx="5334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280940"/>
              </p:ext>
            </p:extLst>
          </p:nvPr>
        </p:nvGraphicFramePr>
        <p:xfrm>
          <a:off x="-805249" y="980303"/>
          <a:ext cx="91440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5486400" imgH="3124200" progId="Word.Document.12">
                  <p:embed/>
                </p:oleObj>
              </mc:Choice>
              <mc:Fallback>
                <p:oleObj name="Document" r:id="rId6" imgW="5486400" imgH="3124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805249" y="980303"/>
                        <a:ext cx="9144000" cy="571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4" name="Rectangle 6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Storage Density </a:t>
            </a:r>
          </a:p>
        </p:txBody>
      </p:sp>
      <p:pic>
        <p:nvPicPr>
          <p:cNvPr id="775185" name="Picture 1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7696200" cy="41862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75187" name="Picture 19" descr="ibmmicrodriv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clrChange>
              <a:clrFrom>
                <a:srgbClr val="7D7994"/>
              </a:clrFrom>
              <a:clrTo>
                <a:srgbClr val="7D799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743200"/>
            <a:ext cx="762000" cy="5524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75191" name="Picture 23" descr="hd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86200"/>
            <a:ext cx="1143000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5192" name="Picture 24" descr="hd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648200"/>
            <a:ext cx="1524000" cy="77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Growth Speed of Key Technologies Obeys Moore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Law</a:t>
            </a:r>
          </a:p>
        </p:txBody>
      </p:sp>
      <p:pic>
        <p:nvPicPr>
          <p:cNvPr id="789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0101FE"/>
              </a:clrFrom>
              <a:clrTo>
                <a:srgbClr val="0101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7620000" cy="47085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 Everything Obeys Moore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Law</a:t>
            </a:r>
          </a:p>
        </p:txBody>
      </p:sp>
      <p:pic>
        <p:nvPicPr>
          <p:cNvPr id="8867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5810250" cy="35766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886788" name="Text Box 4"/>
          <p:cNvSpPr txBox="1">
            <a:spLocks noChangeArrowheads="1"/>
          </p:cNvSpPr>
          <p:nvPr/>
        </p:nvSpPr>
        <p:spPr bwMode="auto">
          <a:xfrm>
            <a:off x="533400" y="5791200"/>
            <a:ext cx="8153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i="0" dirty="0">
                <a:solidFill>
                  <a:schemeClr val="tx2"/>
                </a:solidFill>
                <a:latin typeface="Comic Sans MS" charset="0"/>
              </a:rPr>
              <a:t>Power Consumption</a:t>
            </a:r>
            <a:r>
              <a:rPr lang="en-US" i="0" dirty="0">
                <a:latin typeface="Comic Sans MS" charset="0"/>
              </a:rPr>
              <a:t>, not speed, is a key issue for future processor design!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67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 in Communication Technologies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267200" cy="41148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 </a:t>
            </a:r>
            <a:r>
              <a:rPr lang="en-US" sz="2000" dirty="0">
                <a:effectLst/>
              </a:rPr>
              <a:t>Fiber optics: </a:t>
            </a:r>
            <a:r>
              <a:rPr lang="en-US" sz="2000" dirty="0" err="1">
                <a:effectLst/>
              </a:rPr>
              <a:t>Gbit</a:t>
            </a:r>
            <a:r>
              <a:rPr lang="en-US" sz="2000" dirty="0">
                <a:effectLst/>
              </a:rPr>
              <a:t>/s to </a:t>
            </a:r>
            <a:r>
              <a:rPr lang="en-US" sz="2000" dirty="0" err="1">
                <a:effectLst/>
              </a:rPr>
              <a:t>Tbit</a:t>
            </a:r>
            <a:r>
              <a:rPr lang="en-US" sz="2000" dirty="0">
                <a:effectLst/>
              </a:rPr>
              <a:t>/s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effectLst/>
              </a:rPr>
              <a:t>Wireless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effectLst/>
              </a:rPr>
              <a:t>WAN: mobile phone: GSM, GPRS , 3G</a:t>
            </a:r>
            <a:r>
              <a:rPr lang="en-US" sz="1800">
                <a:effectLst/>
              </a:rPr>
              <a:t>, 4G, 5G</a:t>
            </a:r>
            <a:endParaRPr lang="en-US" sz="1800" dirty="0">
              <a:effectLst/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effectLst/>
              </a:rPr>
              <a:t>LAN: 802.11, </a:t>
            </a:r>
            <a:r>
              <a:rPr lang="en-US" sz="1800" dirty="0" err="1">
                <a:effectLst/>
              </a:rPr>
              <a:t>HiperLan</a:t>
            </a:r>
            <a:r>
              <a:rPr lang="en-US" sz="1800" dirty="0">
                <a:effectLst/>
              </a:rPr>
              <a:t> (&gt; 10 </a:t>
            </a:r>
            <a:r>
              <a:rPr lang="en-US" sz="1800" dirty="0" err="1">
                <a:effectLst/>
              </a:rPr>
              <a:t>Mbs</a:t>
            </a:r>
            <a:r>
              <a:rPr lang="en-US" sz="1800" dirty="0">
                <a:effectLst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effectLst/>
              </a:rPr>
              <a:t>Personal Area Networks (PANS): Bluetooth (700Kbs), IR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effectLst/>
              </a:rPr>
              <a:t>Body area networks (2400baud)</a:t>
            </a:r>
          </a:p>
          <a:p>
            <a:pPr>
              <a:lnSpc>
                <a:spcPct val="80000"/>
              </a:lnSpc>
            </a:pPr>
            <a:r>
              <a:rPr lang="en-US" sz="2000" dirty="0" err="1">
                <a:effectLst/>
              </a:rPr>
              <a:t>Powerline</a:t>
            </a:r>
            <a:r>
              <a:rPr lang="en-US" sz="2000" dirty="0">
                <a:effectLst/>
              </a:rPr>
              <a:t> technique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effectLst/>
              </a:rPr>
              <a:t>coffee maker </a:t>
            </a:r>
            <a:r>
              <a:rPr lang="ja-JP" altLang="en-US" sz="1800" dirty="0">
                <a:effectLst/>
                <a:latin typeface="Arial"/>
              </a:rPr>
              <a:t>“</a:t>
            </a:r>
            <a:r>
              <a:rPr lang="en-US" sz="1800" dirty="0">
                <a:effectLst/>
              </a:rPr>
              <a:t>automatically</a:t>
            </a:r>
            <a:r>
              <a:rPr lang="ja-JP" altLang="en-US" sz="1800" dirty="0">
                <a:effectLst/>
                <a:latin typeface="Arial"/>
              </a:rPr>
              <a:t>”</a:t>
            </a:r>
            <a:r>
              <a:rPr lang="en-US" sz="1800" dirty="0">
                <a:effectLst/>
              </a:rPr>
              <a:t> connected to the Internet</a:t>
            </a:r>
            <a:endParaRPr lang="en-US" sz="1800" dirty="0"/>
          </a:p>
        </p:txBody>
      </p:sp>
      <p:pic>
        <p:nvPicPr>
          <p:cNvPr id="790534" name="Picture 6" descr="PANLANWA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clrChange>
              <a:clrFrom>
                <a:srgbClr val="090B0E"/>
              </a:clrFrom>
              <a:clrTo>
                <a:srgbClr val="090B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95800" cy="350678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Smart Dust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6705600" cy="4572000"/>
          </a:xfrm>
        </p:spPr>
        <p:txBody>
          <a:bodyPr/>
          <a:lstStyle/>
          <a:p>
            <a:r>
              <a:rPr lang="en-US">
                <a:effectLst/>
              </a:rPr>
              <a:t>Autonomous sensing and communication in a millimeter – </a:t>
            </a:r>
            <a:r>
              <a:rPr lang="ja-JP" altLang="en-US">
                <a:effectLst/>
                <a:latin typeface="Arial"/>
              </a:rPr>
              <a:t>“</a:t>
            </a:r>
            <a:r>
              <a:rPr lang="en-US">
                <a:effectLst/>
              </a:rPr>
              <a:t>dust motes</a:t>
            </a:r>
            <a:r>
              <a:rPr lang="ja-JP" altLang="en-US">
                <a:effectLst/>
                <a:latin typeface="Arial"/>
              </a:rPr>
              <a:t>”</a:t>
            </a:r>
            <a:endParaRPr lang="en-US">
              <a:effectLst/>
            </a:endParaRPr>
          </a:p>
          <a:p>
            <a:pPr lvl="1"/>
            <a:r>
              <a:rPr lang="en-US">
                <a:effectLst/>
              </a:rPr>
              <a:t>Sensors for temperature, humidity, light, motion </a:t>
            </a:r>
          </a:p>
          <a:p>
            <a:pPr lvl="1"/>
            <a:r>
              <a:rPr lang="en-US">
                <a:effectLst/>
              </a:rPr>
              <a:t>Direction, tilt, video, orientation</a:t>
            </a:r>
          </a:p>
          <a:p>
            <a:r>
              <a:rPr lang="en-US">
                <a:effectLst/>
              </a:rPr>
              <a:t>With bidirectional radio or laser + battery</a:t>
            </a:r>
          </a:p>
          <a:p>
            <a:r>
              <a:rPr lang="en-US">
                <a:effectLst/>
              </a:rPr>
              <a:t>Costs  &lt; $1</a:t>
            </a:r>
          </a:p>
          <a:p>
            <a:r>
              <a:rPr lang="en-US">
                <a:effectLst/>
              </a:rPr>
              <a:t>Typical Applications</a:t>
            </a:r>
          </a:p>
          <a:p>
            <a:pPr lvl="1"/>
            <a:r>
              <a:rPr lang="en-US">
                <a:effectLst/>
              </a:rPr>
              <a:t>Defense related battlefield sensors, motion detectors etc.</a:t>
            </a:r>
          </a:p>
          <a:p>
            <a:pPr lvl="1"/>
            <a:r>
              <a:rPr lang="en-US">
                <a:effectLst/>
              </a:rPr>
              <a:t>Inventory control on boxes which communicate with crates, trucks, plane etc to tell you where they are</a:t>
            </a:r>
          </a:p>
          <a:p>
            <a:pPr lvl="1"/>
            <a:r>
              <a:rPr lang="en-US">
                <a:effectLst/>
              </a:rPr>
              <a:t>Product quality monitoring – vibration, humidity, overheating</a:t>
            </a:r>
            <a:endParaRPr lang="en-US"/>
          </a:p>
        </p:txBody>
      </p:sp>
    </p:spTree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 Technology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000"/>
              <a:t> </a:t>
            </a:r>
            <a:r>
              <a:rPr lang="en-US" sz="2000">
                <a:effectLst/>
              </a:rPr>
              <a:t>Miniaturized cameras, microphones</a:t>
            </a:r>
          </a:p>
          <a:p>
            <a:r>
              <a:rPr lang="en-US" sz="2000">
                <a:effectLst/>
              </a:rPr>
              <a:t>  Fingerprint sensor</a:t>
            </a:r>
          </a:p>
          <a:p>
            <a:r>
              <a:rPr lang="en-US" sz="2000">
                <a:effectLst/>
              </a:rPr>
              <a:t>  Radio sensors (RFID)</a:t>
            </a:r>
          </a:p>
          <a:p>
            <a:pPr lvl="1"/>
            <a:r>
              <a:rPr lang="en-US" sz="1800" i="1">
                <a:effectLst/>
              </a:rPr>
              <a:t>without</a:t>
            </a:r>
            <a:r>
              <a:rPr lang="en-US" sz="1800">
                <a:effectLst/>
              </a:rPr>
              <a:t> power supply</a:t>
            </a:r>
          </a:p>
          <a:p>
            <a:r>
              <a:rPr lang="en-US" sz="2000">
                <a:effectLst/>
              </a:rPr>
              <a:t>  Location sensors</a:t>
            </a:r>
          </a:p>
          <a:p>
            <a:pPr lvl="1"/>
            <a:r>
              <a:rPr lang="en-US" sz="1800">
                <a:effectLst/>
              </a:rPr>
              <a:t>GPS</a:t>
            </a:r>
          </a:p>
          <a:p>
            <a:r>
              <a:rPr lang="en-US" sz="2000">
                <a:effectLst/>
              </a:rPr>
              <a:t>…</a:t>
            </a:r>
          </a:p>
          <a:p>
            <a:endParaRPr lang="en-US" sz="2000"/>
          </a:p>
        </p:txBody>
      </p:sp>
      <p:pic>
        <p:nvPicPr>
          <p:cNvPr id="7946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1485900" cy="12096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94630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81400"/>
            <a:ext cx="2438400" cy="17224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94632" name="Picture 8" descr="g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648200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Motes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000"/>
              <a:t> </a:t>
            </a:r>
            <a:r>
              <a:rPr lang="en-US" sz="2000">
                <a:effectLst/>
              </a:rPr>
              <a:t>Manufactured by Crossbow</a:t>
            </a:r>
          </a:p>
          <a:p>
            <a:pPr>
              <a:buFontTx/>
              <a:buNone/>
            </a:pPr>
            <a:r>
              <a:rPr lang="en-US" sz="2000">
                <a:effectLst/>
              </a:rPr>
              <a:t>    http://www.xbow.com</a:t>
            </a:r>
          </a:p>
          <a:p>
            <a:r>
              <a:rPr lang="en-US" sz="2000">
                <a:effectLst/>
              </a:rPr>
              <a:t> Processor: 4MHz</a:t>
            </a:r>
          </a:p>
          <a:p>
            <a:r>
              <a:rPr lang="en-US" sz="2000">
                <a:effectLst/>
              </a:rPr>
              <a:t> RAM Memory: 128 Kbytes</a:t>
            </a:r>
          </a:p>
          <a:p>
            <a:r>
              <a:rPr lang="en-US" sz="2000">
                <a:effectLst/>
              </a:rPr>
              <a:t> On-Board Flash: 512 K bytes</a:t>
            </a:r>
          </a:p>
          <a:p>
            <a:r>
              <a:rPr lang="en-US" sz="2000">
                <a:effectLst/>
              </a:rPr>
              <a:t> Radio: 916 Mhz, 52K bps</a:t>
            </a:r>
          </a:p>
          <a:p>
            <a:r>
              <a:rPr lang="en-US" sz="2000">
                <a:effectLst/>
              </a:rPr>
              <a:t> Antenna: On-board, optional external</a:t>
            </a:r>
          </a:p>
          <a:p>
            <a:r>
              <a:rPr lang="en-US" sz="2000">
                <a:effectLst/>
              </a:rPr>
              <a:t>TinyOS from Berkeley</a:t>
            </a:r>
          </a:p>
          <a:p>
            <a:endParaRPr lang="en-US" sz="2000"/>
          </a:p>
        </p:txBody>
      </p:sp>
      <p:pic>
        <p:nvPicPr>
          <p:cNvPr id="848900" name="Picture 4" descr="Mo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4610100" cy="2692400"/>
          </a:xfrm>
          <a:noFill/>
          <a:ln/>
          <a:effectLst>
            <a:outerShdw blurRad="63500"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smaller all the time!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15215" b="15215"/>
          <a:stretch>
            <a:fillRect/>
          </a:stretch>
        </p:blipFill>
        <p:spPr>
          <a:xfrm>
            <a:off x="1828800" y="1371600"/>
            <a:ext cx="9372600" cy="5011093"/>
          </a:xfrm>
        </p:spPr>
      </p:pic>
    </p:spTree>
    <p:extLst>
      <p:ext uri="{BB962C8B-B14F-4D97-AF65-F5344CB8AC3E}">
        <p14:creationId xmlns:p14="http://schemas.microsoft.com/office/powerpoint/2010/main" val="201989730"/>
      </p:ext>
    </p:extLst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Computer Science Challenges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Almost all domains are affected</a:t>
            </a:r>
          </a:p>
          <a:p>
            <a:pPr lvl="1"/>
            <a:r>
              <a:rPr lang="en-US" sz="2800" dirty="0"/>
              <a:t>systems infrastructures, networking, security, user interfaces, programming paradigms, embedded systems, AI, speech recognition, …</a:t>
            </a:r>
          </a:p>
          <a:p>
            <a:r>
              <a:rPr lang="en-US" sz="2800" dirty="0"/>
              <a:t>Many new research and technical challenges emerge!</a:t>
            </a:r>
          </a:p>
        </p:txBody>
      </p:sp>
    </p:spTree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very large to the very small…….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62052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Cloud Computing</a:t>
            </a:r>
          </a:p>
        </p:txBody>
      </p:sp>
      <p:sp>
        <p:nvSpPr>
          <p:cNvPr id="9799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7924800" cy="4800600"/>
          </a:xfrm>
        </p:spPr>
        <p:txBody>
          <a:bodyPr/>
          <a:lstStyle/>
          <a:p>
            <a:r>
              <a:rPr lang="en-US" sz="3200" dirty="0"/>
              <a:t>While computing is getting smaller, it</a:t>
            </a:r>
            <a:r>
              <a:rPr lang="ja-JP" altLang="en-US" sz="3200">
                <a:latin typeface="Arial"/>
              </a:rPr>
              <a:t>’</a:t>
            </a:r>
            <a:r>
              <a:rPr lang="en-US" sz="3200" dirty="0"/>
              <a:t>s also getting BIGGER!</a:t>
            </a:r>
          </a:p>
          <a:p>
            <a:endParaRPr lang="en-US" sz="3200" dirty="0"/>
          </a:p>
          <a:p>
            <a:r>
              <a:rPr lang="en-US" sz="3200" dirty="0"/>
              <a:t>Cloud Computing is </a:t>
            </a:r>
            <a:r>
              <a:rPr lang="ja-JP" altLang="en-US" sz="3200">
                <a:latin typeface="Arial"/>
              </a:rPr>
              <a:t>“</a:t>
            </a:r>
            <a:r>
              <a:rPr lang="en-US" sz="3200" dirty="0"/>
              <a:t>Timesharing for the 21</a:t>
            </a:r>
            <a:r>
              <a:rPr lang="en-US" sz="3200" baseline="30000" dirty="0"/>
              <a:t>st</a:t>
            </a:r>
            <a:r>
              <a:rPr lang="en-US" sz="3200" dirty="0"/>
              <a:t> Century</a:t>
            </a:r>
            <a:r>
              <a:rPr lang="ja-JP" altLang="en-US" sz="3200">
                <a:latin typeface="Arial"/>
              </a:rPr>
              <a:t>”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Provides shared resources at </a:t>
            </a:r>
            <a:r>
              <a:rPr lang="ja-JP" altLang="en-US" sz="3200">
                <a:latin typeface="Arial"/>
              </a:rPr>
              <a:t>“</a:t>
            </a:r>
            <a:r>
              <a:rPr lang="en-US" sz="3200" dirty="0"/>
              <a:t>lower</a:t>
            </a:r>
            <a:r>
              <a:rPr lang="ja-JP" altLang="en-US" sz="3200">
                <a:latin typeface="Arial"/>
              </a:rPr>
              <a:t>”</a:t>
            </a:r>
            <a:r>
              <a:rPr lang="en-US" sz="3200" dirty="0"/>
              <a:t> cost and faster </a:t>
            </a:r>
            <a:r>
              <a:rPr lang="en-US" sz="3200" dirty="0" err="1"/>
              <a:t>abailability</a:t>
            </a:r>
            <a:r>
              <a:rPr lang="en-US" sz="32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90712631"/>
      </p:ext>
    </p:extLst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058" name="Picture 2" descr="Types of Cloud Computing">
            <a:extLst>
              <a:ext uri="{FF2B5EF4-FFF2-40B4-BE49-F238E27FC236}">
                <a16:creationId xmlns:a16="http://schemas.microsoft.com/office/drawing/2014/main" id="{D27C8D7C-A9ED-1E4B-A254-F070E0CC2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8" y="1752600"/>
            <a:ext cx="7907664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192119"/>
      </p:ext>
    </p:extLst>
  </p:cSld>
  <p:clrMapOvr>
    <a:masterClrMapping/>
  </p:clrMapOvr>
  <p:transition spd="med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 idx="4294967295"/>
          </p:nvPr>
        </p:nvSpPr>
        <p:spPr/>
        <p:txBody>
          <a:bodyPr lIns="91435" tIns="45718" rIns="91435" bIns="45718"/>
          <a:lstStyle/>
          <a:p>
            <a:pPr eaLnBrk="1" hangingPunct="1"/>
            <a:r>
              <a:rPr lang="en-US" dirty="0">
                <a:solidFill>
                  <a:srgbClr val="FFFFFF"/>
                </a:solidFill>
              </a:rPr>
              <a:t>Infrastructure as a Service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IaaS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4175" y="1366838"/>
            <a:ext cx="8375650" cy="4957762"/>
          </a:xfrm>
        </p:spPr>
        <p:txBody>
          <a:bodyPr lIns="91435" tIns="45718" rIns="91435" bIns="45718"/>
          <a:lstStyle/>
          <a:p>
            <a:pPr marL="341313" indent="-3413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sz="2200" dirty="0"/>
              <a:t>Fundamental computing resource provisioning</a:t>
            </a:r>
          </a:p>
          <a:p>
            <a:pPr marL="741363" lvl="1" indent="-28416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sz="2100" dirty="0"/>
              <a:t>Server hardware, storage, networking, OS, DB, CPU, Memory, Virtual Machines</a:t>
            </a:r>
          </a:p>
          <a:p>
            <a:pPr marL="341313" indent="-3413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sz="2200" dirty="0"/>
              <a:t>Service provider owns assets, is responsible for facilities, running and maintaining system solution</a:t>
            </a:r>
          </a:p>
          <a:p>
            <a:pPr marL="341313" indent="-341313" defTabSz="912813" eaLnBrk="1" hangingPunct="1">
              <a:lnSpc>
                <a:spcPct val="95000"/>
              </a:lnSpc>
              <a:spcBef>
                <a:spcPts val="1800"/>
              </a:spcBef>
              <a:buFontTx/>
              <a:buNone/>
            </a:pPr>
            <a:r>
              <a:rPr lang="en-US" sz="2200" b="1" dirty="0"/>
              <a:t>Commercial Industry</a:t>
            </a:r>
          </a:p>
          <a:p>
            <a:pPr marL="741363" lvl="1" indent="-28416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sz="2100" dirty="0"/>
              <a:t>All computing resources combined as a single resource pool allocated on demand</a:t>
            </a:r>
          </a:p>
          <a:p>
            <a:pPr marL="741363" lvl="1" indent="-28416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sz="2100" dirty="0"/>
              <a:t>Examples: </a:t>
            </a:r>
          </a:p>
          <a:p>
            <a:pPr marL="1141413" lvl="2" indent="-2270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dirty="0"/>
              <a:t>Amazon Compute Cloud (EC2)</a:t>
            </a:r>
          </a:p>
          <a:p>
            <a:pPr marL="1141413" lvl="2" indent="-2270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dirty="0"/>
              <a:t>Amazon Simple Storage Service (S3)</a:t>
            </a:r>
          </a:p>
          <a:p>
            <a:pPr marL="1141413" lvl="2" indent="-2270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dirty="0"/>
              <a:t>IBM </a:t>
            </a:r>
            <a:r>
              <a:rPr lang="en-US" dirty="0" err="1"/>
              <a:t>SmartCloud</a:t>
            </a:r>
            <a:r>
              <a:rPr lang="en-US" dirty="0"/>
              <a:t> Enterprise</a:t>
            </a:r>
          </a:p>
          <a:p>
            <a:pPr marL="1141413" lvl="2" indent="-227013" defTabSz="912813" eaLnBrk="1" hangingPunct="1">
              <a:lnSpc>
                <a:spcPct val="95000"/>
              </a:lnSpc>
              <a:spcBef>
                <a:spcPts val="700"/>
              </a:spcBef>
            </a:pPr>
            <a:r>
              <a:rPr lang="en-US" dirty="0" err="1"/>
              <a:t>DropBox</a:t>
            </a:r>
            <a:endParaRPr lang="en-US" dirty="0"/>
          </a:p>
          <a:p>
            <a:pPr marL="341313" indent="-341313" defTabSz="912813" eaLnBrk="1" hangingPunct="1"/>
            <a:endParaRPr lang="en-US" dirty="0"/>
          </a:p>
        </p:txBody>
      </p:sp>
      <p:grpSp>
        <p:nvGrpSpPr>
          <p:cNvPr id="976900" name="Group 8"/>
          <p:cNvGrpSpPr>
            <a:grpSpLocks/>
          </p:cNvGrpSpPr>
          <p:nvPr/>
        </p:nvGrpSpPr>
        <p:grpSpPr bwMode="auto">
          <a:xfrm>
            <a:off x="6956425" y="114300"/>
            <a:ext cx="1846263" cy="1228725"/>
            <a:chOff x="-2798503" y="2254476"/>
            <a:chExt cx="6344530" cy="4224112"/>
          </a:xfrm>
        </p:grpSpPr>
        <p:sp>
          <p:nvSpPr>
            <p:cNvPr id="10" name="Isosceles Triangle 9"/>
            <p:cNvSpPr/>
            <p:nvPr/>
          </p:nvSpPr>
          <p:spPr>
            <a:xfrm>
              <a:off x="-701528" y="2254476"/>
              <a:ext cx="2139696" cy="1427454"/>
            </a:xfrm>
            <a:prstGeom prst="triangle">
              <a:avLst/>
            </a:prstGeom>
            <a:gradFill>
              <a:gsLst>
                <a:gs pos="5000">
                  <a:schemeClr val="accent6">
                    <a:shade val="51000"/>
                    <a:satMod val="130000"/>
                  </a:schemeClr>
                </a:gs>
                <a:gs pos="54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</a:gra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65100" prst="coolSlant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/>
            </a:p>
          </p:txBody>
        </p:sp>
        <p:sp>
          <p:nvSpPr>
            <p:cNvPr id="12" name="Trapezoid 11"/>
            <p:cNvSpPr/>
            <p:nvPr/>
          </p:nvSpPr>
          <p:spPr>
            <a:xfrm>
              <a:off x="-1731034" y="3677478"/>
              <a:ext cx="4215384" cy="1408176"/>
            </a:xfrm>
            <a:prstGeom prst="trapezoid">
              <a:avLst>
                <a:gd name="adj" fmla="val 73852"/>
              </a:avLst>
            </a:prstGeom>
            <a:gradFill>
              <a:gsLst>
                <a:gs pos="5000">
                  <a:srgbClr val="438F21"/>
                </a:gs>
                <a:gs pos="54000">
                  <a:srgbClr val="64CF34"/>
                </a:gs>
                <a:gs pos="100000">
                  <a:srgbClr val="64CF34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/>
            </a:p>
          </p:txBody>
        </p:sp>
        <p:sp>
          <p:nvSpPr>
            <p:cNvPr id="13" name="Trapezoid 12"/>
            <p:cNvSpPr/>
            <p:nvPr/>
          </p:nvSpPr>
          <p:spPr>
            <a:xfrm>
              <a:off x="-2776178" y="5066332"/>
              <a:ext cx="6313008" cy="1408176"/>
            </a:xfrm>
            <a:prstGeom prst="trapezoid">
              <a:avLst>
                <a:gd name="adj" fmla="val 74668"/>
              </a:avLst>
            </a:prstGeom>
            <a:gradFill>
              <a:gsLst>
                <a:gs pos="5000">
                  <a:schemeClr val="accent1">
                    <a:lumMod val="50000"/>
                  </a:schemeClr>
                </a:gs>
                <a:gs pos="49000">
                  <a:schemeClr val="accent1"/>
                </a:gs>
                <a:gs pos="100000">
                  <a:schemeClr val="accent1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/>
                <a:t> </a:t>
              </a:r>
            </a:p>
          </p:txBody>
        </p:sp>
        <p:sp>
          <p:nvSpPr>
            <p:cNvPr id="14" name="Isosceles Triangle 13"/>
            <p:cNvSpPr/>
            <p:nvPr/>
          </p:nvSpPr>
          <p:spPr>
            <a:xfrm>
              <a:off x="-2798503" y="2298136"/>
              <a:ext cx="6344530" cy="4180452"/>
            </a:xfrm>
            <a:prstGeom prst="triangle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/>
                <a:t> 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7132638" y="0"/>
            <a:ext cx="1565275" cy="9144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2813" eaLnBrk="1" hangingPunct="1">
              <a:defRPr/>
            </a:pPr>
            <a:endParaRPr lang="en-US" sz="1800" b="0" i="0"/>
          </a:p>
        </p:txBody>
      </p:sp>
      <p:pic>
        <p:nvPicPr>
          <p:cNvPr id="9769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317500"/>
            <a:ext cx="8477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185785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 idx="4294967295"/>
          </p:nvPr>
        </p:nvSpPr>
        <p:spPr/>
        <p:txBody>
          <a:bodyPr lIns="91435" tIns="45718" rIns="91435" bIns="45718"/>
          <a:lstStyle/>
          <a:p>
            <a:pPr eaLnBrk="1" hangingPunct="1"/>
            <a:r>
              <a:rPr lang="en-US" dirty="0">
                <a:solidFill>
                  <a:srgbClr val="FFFFFF"/>
                </a:solidFill>
              </a:rPr>
              <a:t>Platform as a Service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PaaS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4175" y="1349375"/>
            <a:ext cx="8375650" cy="4957763"/>
          </a:xfrm>
        </p:spPr>
        <p:txBody>
          <a:bodyPr lIns="91435" tIns="45718" rIns="91435" bIns="45718"/>
          <a:lstStyle/>
          <a:p>
            <a:pPr marL="341313" indent="-341313" defTabSz="912813" eaLnBrk="1" hangingPunct="1"/>
            <a: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Delivery of a computing platform and solution stack as a service </a:t>
            </a:r>
          </a:p>
          <a:p>
            <a:pPr marL="341313" indent="-341313" defTabSz="912813" eaLnBrk="1" hangingPunct="1">
              <a:spcBef>
                <a:spcPts val="1800"/>
              </a:spcBef>
              <a:buFontTx/>
              <a:buNone/>
            </a:pPr>
            <a:r>
              <a:rPr lang="en-US" sz="2200" b="1" dirty="0"/>
              <a:t>Commercial Industry</a:t>
            </a:r>
          </a:p>
          <a:p>
            <a:pPr marL="741363" lvl="1" indent="-284163" defTabSz="912813" eaLnBrk="1" hangingPunct="1"/>
            <a:r>
              <a:rPr lang="en-US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Enables users  to create cloud based applications</a:t>
            </a:r>
          </a:p>
          <a:p>
            <a:pPr marL="741363" lvl="1" indent="-284163" defTabSz="912813" eaLnBrk="1" hangingPunct="1"/>
            <a:r>
              <a:rPr lang="en-US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Utilities, network, security, storage, </a:t>
            </a:r>
            <a:r>
              <a:rPr lang="en-US" sz="21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cpu</a:t>
            </a:r>
            <a:r>
              <a:rPr lang="en-US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 server, OS combined as part of  a platform via a higher layer of utilities, an encapsulation of </a:t>
            </a:r>
            <a:r>
              <a:rPr lang="en-US" sz="21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IaaS</a:t>
            </a:r>
            <a:r>
              <a:rPr lang="en-US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capabilities</a:t>
            </a:r>
          </a:p>
          <a:p>
            <a:pPr marL="741363" lvl="1" indent="-284163" defTabSz="912813" eaLnBrk="1" hangingPunct="1"/>
            <a:r>
              <a:rPr lang="en-US" sz="2100" dirty="0"/>
              <a:t>Examples: </a:t>
            </a:r>
          </a:p>
          <a:p>
            <a:pPr marL="1141413" lvl="2" indent="-227013" defTabSz="912813" eaLnBrk="1" hangingPunct="1"/>
            <a:r>
              <a:rPr lang="en-US" dirty="0"/>
              <a:t>Google </a:t>
            </a:r>
            <a:r>
              <a:rPr lang="en-US" dirty="0" err="1"/>
              <a:t>AppEngine</a:t>
            </a:r>
            <a:endParaRPr lang="en-US" dirty="0"/>
          </a:p>
          <a:p>
            <a:pPr marL="1141413" lvl="2" indent="-227013" defTabSz="912813" eaLnBrk="1" hangingPunct="1"/>
            <a:r>
              <a:rPr lang="en-US" dirty="0"/>
              <a:t>Microsoft Windows Azure </a:t>
            </a:r>
          </a:p>
          <a:p>
            <a:pPr marL="1141413" lvl="2" indent="-227013" defTabSz="912813" eaLnBrk="1" hangingPunct="1"/>
            <a:r>
              <a:rPr lang="en-US" dirty="0"/>
              <a:t>Microsoft Office 360</a:t>
            </a:r>
          </a:p>
          <a:p>
            <a:pPr marL="341313" indent="-341313" defTabSz="912813" eaLnBrk="1" hangingPunct="1"/>
            <a:endParaRPr lang="en-US" dirty="0"/>
          </a:p>
        </p:txBody>
      </p:sp>
      <p:grpSp>
        <p:nvGrpSpPr>
          <p:cNvPr id="977924" name="Group 10"/>
          <p:cNvGrpSpPr>
            <a:grpSpLocks/>
          </p:cNvGrpSpPr>
          <p:nvPr/>
        </p:nvGrpSpPr>
        <p:grpSpPr bwMode="auto">
          <a:xfrm>
            <a:off x="6956425" y="114300"/>
            <a:ext cx="1846263" cy="1228725"/>
            <a:chOff x="-2798503" y="2254476"/>
            <a:chExt cx="6344530" cy="4224112"/>
          </a:xfrm>
        </p:grpSpPr>
        <p:sp>
          <p:nvSpPr>
            <p:cNvPr id="15" name="Isosceles Triangle 14"/>
            <p:cNvSpPr/>
            <p:nvPr/>
          </p:nvSpPr>
          <p:spPr>
            <a:xfrm>
              <a:off x="-701528" y="2254476"/>
              <a:ext cx="2139696" cy="1427454"/>
            </a:xfrm>
            <a:prstGeom prst="triangle">
              <a:avLst/>
            </a:prstGeom>
            <a:gradFill>
              <a:gsLst>
                <a:gs pos="5000">
                  <a:schemeClr val="accent6">
                    <a:shade val="51000"/>
                    <a:satMod val="130000"/>
                  </a:schemeClr>
                </a:gs>
                <a:gs pos="54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</a:gra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65100" prst="coolSlant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/>
            </a:p>
          </p:txBody>
        </p:sp>
        <p:sp>
          <p:nvSpPr>
            <p:cNvPr id="16" name="Trapezoid 15"/>
            <p:cNvSpPr/>
            <p:nvPr/>
          </p:nvSpPr>
          <p:spPr>
            <a:xfrm>
              <a:off x="-1731034" y="3677478"/>
              <a:ext cx="4215384" cy="1408176"/>
            </a:xfrm>
            <a:prstGeom prst="trapezoid">
              <a:avLst>
                <a:gd name="adj" fmla="val 73852"/>
              </a:avLst>
            </a:prstGeom>
            <a:gradFill>
              <a:gsLst>
                <a:gs pos="5000">
                  <a:srgbClr val="438F21"/>
                </a:gs>
                <a:gs pos="54000">
                  <a:srgbClr val="64CF34"/>
                </a:gs>
                <a:gs pos="100000">
                  <a:srgbClr val="64CF34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/>
            </a:p>
          </p:txBody>
        </p:sp>
        <p:sp>
          <p:nvSpPr>
            <p:cNvPr id="17" name="Trapezoid 16"/>
            <p:cNvSpPr/>
            <p:nvPr/>
          </p:nvSpPr>
          <p:spPr>
            <a:xfrm>
              <a:off x="-2776178" y="5066332"/>
              <a:ext cx="6313008" cy="1408176"/>
            </a:xfrm>
            <a:prstGeom prst="trapezoid">
              <a:avLst>
                <a:gd name="adj" fmla="val 74668"/>
              </a:avLst>
            </a:prstGeom>
            <a:gradFill>
              <a:gsLst>
                <a:gs pos="5000">
                  <a:schemeClr val="accent1">
                    <a:lumMod val="50000"/>
                  </a:schemeClr>
                </a:gs>
                <a:gs pos="49000">
                  <a:schemeClr val="accent1"/>
                </a:gs>
                <a:gs pos="100000">
                  <a:schemeClr val="accent1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/>
                <a:t> </a:t>
              </a: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-2798503" y="2298136"/>
              <a:ext cx="6344530" cy="4180452"/>
            </a:xfrm>
            <a:prstGeom prst="triangle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/>
                <a:t> 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6850063" y="931863"/>
            <a:ext cx="2073275" cy="428625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2813" eaLnBrk="1" hangingPunct="1">
              <a:defRPr/>
            </a:pPr>
            <a:endParaRPr lang="en-US" sz="1800" b="0" i="0"/>
          </a:p>
        </p:txBody>
      </p:sp>
      <p:pic>
        <p:nvPicPr>
          <p:cNvPr id="9779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317500"/>
            <a:ext cx="8477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6850063" y="84138"/>
            <a:ext cx="2073275" cy="430212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2813" eaLnBrk="1" hangingPunct="1">
              <a:defRPr/>
            </a:pPr>
            <a:endParaRPr lang="en-US" sz="1800" b="0" i="0"/>
          </a:p>
        </p:txBody>
      </p:sp>
    </p:spTree>
    <p:extLst>
      <p:ext uri="{BB962C8B-B14F-4D97-AF65-F5344CB8AC3E}">
        <p14:creationId xmlns:p14="http://schemas.microsoft.com/office/powerpoint/2010/main" val="3863815608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 idx="4294967295"/>
          </p:nvPr>
        </p:nvSpPr>
        <p:spPr/>
        <p:txBody>
          <a:bodyPr lIns="91435" tIns="45718" rIns="91435" bIns="45718"/>
          <a:lstStyle/>
          <a:p>
            <a:pPr eaLnBrk="1" hangingPunct="1"/>
            <a:r>
              <a:rPr lang="en-US" dirty="0">
                <a:solidFill>
                  <a:srgbClr val="FFFFFF"/>
                </a:solidFill>
              </a:rPr>
              <a:t>Software as a Service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SaaS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4174" y="1349375"/>
            <a:ext cx="8455025" cy="5280025"/>
          </a:xfrm>
        </p:spPr>
        <p:txBody>
          <a:bodyPr lIns="91435" tIns="45718" rIns="91435" bIns="45718"/>
          <a:lstStyle/>
          <a:p>
            <a:pPr marL="341313" indent="-341313" eaLnBrk="1" hangingPunct="1"/>
            <a: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Applications available to service consumers </a:t>
            </a:r>
            <a:b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via browser-based interfaces</a:t>
            </a:r>
          </a:p>
          <a:p>
            <a:pPr marL="341313" indent="-341313" eaLnBrk="1" hangingPunct="1"/>
            <a: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Applications run on cloud infrastructure</a:t>
            </a:r>
          </a:p>
          <a:p>
            <a:pPr marL="341313" indent="-341313" eaLnBrk="1" hangingPunct="1"/>
            <a:r>
              <a:rPr lang="en-US" sz="2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On demand software delivery model </a:t>
            </a:r>
          </a:p>
          <a:p>
            <a:pPr marL="341313" indent="-341313" eaLnBrk="1" hangingPunct="1">
              <a:spcBef>
                <a:spcPts val="1800"/>
              </a:spcBef>
              <a:buFontTx/>
              <a:buNone/>
            </a:pPr>
            <a:r>
              <a:rPr lang="en-US" sz="2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Commercial Industry</a:t>
            </a:r>
          </a:p>
          <a:p>
            <a:pPr marL="741363" lvl="1" indent="-284163" eaLnBrk="1" hangingPunct="1">
              <a:spcBef>
                <a:spcPts val="400"/>
              </a:spcBef>
            </a:pPr>
            <a:r>
              <a:rPr lang="pt-BR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Service </a:t>
            </a:r>
            <a:r>
              <a:rPr lang="pt-BR" sz="21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Provider</a:t>
            </a:r>
            <a:r>
              <a:rPr lang="pt-BR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21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provides</a:t>
            </a:r>
            <a:r>
              <a:rPr lang="pt-BR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data center, servers, OS, software, </a:t>
            </a:r>
            <a:r>
              <a:rPr lang="pt-BR" sz="21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apps</a:t>
            </a:r>
            <a:endParaRPr lang="pt-BR" sz="21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741363" lvl="1" indent="-284163" eaLnBrk="1" hangingPunct="1">
              <a:spcBef>
                <a:spcPts val="400"/>
              </a:spcBef>
            </a:pPr>
            <a:r>
              <a:rPr lang="en-US" sz="21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Examples: </a:t>
            </a:r>
          </a:p>
          <a:p>
            <a:pPr marL="1141413" lvl="2" indent="-227013" eaLnBrk="1" hangingPunct="1">
              <a:spcBef>
                <a:spcPts val="400"/>
              </a:spcBef>
            </a:pPr>
            <a:r>
              <a:rPr lang="en-US" dirty="0" err="1"/>
              <a:t>Salesforce.com</a:t>
            </a:r>
            <a:endParaRPr lang="en-US" dirty="0"/>
          </a:p>
          <a:p>
            <a:pPr marL="1141413" lvl="2" indent="-227013" eaLnBrk="1" hangingPunct="1">
              <a:spcBef>
                <a:spcPts val="400"/>
              </a:spcBef>
            </a:pPr>
            <a:r>
              <a:rPr lang="en-US" dirty="0"/>
              <a:t>Google Apps</a:t>
            </a:r>
          </a:p>
          <a:p>
            <a:pPr marL="1141413" lvl="2" indent="-227013" eaLnBrk="1" hangingPunct="1">
              <a:spcBef>
                <a:spcPts val="400"/>
              </a:spcBef>
            </a:pPr>
            <a:r>
              <a:rPr lang="en-US" dirty="0"/>
              <a:t>Amazon </a:t>
            </a:r>
            <a:r>
              <a:rPr lang="en-US" dirty="0" err="1"/>
              <a:t>PayGo</a:t>
            </a:r>
            <a:r>
              <a:rPr lang="en-US" dirty="0"/>
              <a:t> POS</a:t>
            </a:r>
          </a:p>
          <a:p>
            <a:pPr marL="1141413" lvl="2" indent="-227013" eaLnBrk="1" hangingPunct="1">
              <a:spcBef>
                <a:spcPts val="400"/>
              </a:spcBef>
            </a:pPr>
            <a:r>
              <a:rPr lang="en-US" dirty="0"/>
              <a:t>Microsoft Office 360</a:t>
            </a:r>
          </a:p>
          <a:p>
            <a:pPr marL="1141413" lvl="2" indent="-227013" eaLnBrk="1" hangingPunct="1">
              <a:spcBef>
                <a:spcPts val="400"/>
              </a:spcBef>
            </a:pPr>
            <a:r>
              <a:rPr lang="en-US" dirty="0"/>
              <a:t>Amazon Web and Retail Services</a:t>
            </a:r>
          </a:p>
          <a:p>
            <a:pPr marL="341313" indent="-341313" eaLnBrk="1" hangingPunct="1"/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978948" name="Group 10"/>
          <p:cNvGrpSpPr>
            <a:grpSpLocks/>
          </p:cNvGrpSpPr>
          <p:nvPr/>
        </p:nvGrpSpPr>
        <p:grpSpPr bwMode="auto">
          <a:xfrm>
            <a:off x="6956425" y="114300"/>
            <a:ext cx="1846263" cy="1228725"/>
            <a:chOff x="-2798503" y="2254476"/>
            <a:chExt cx="6344530" cy="4224112"/>
          </a:xfrm>
        </p:grpSpPr>
        <p:sp>
          <p:nvSpPr>
            <p:cNvPr id="15" name="Isosceles Triangle 14"/>
            <p:cNvSpPr/>
            <p:nvPr/>
          </p:nvSpPr>
          <p:spPr>
            <a:xfrm>
              <a:off x="-701528" y="2254476"/>
              <a:ext cx="2139696" cy="1427454"/>
            </a:xfrm>
            <a:prstGeom prst="triangle">
              <a:avLst/>
            </a:prstGeom>
            <a:gradFill>
              <a:gsLst>
                <a:gs pos="5000">
                  <a:schemeClr val="accent6">
                    <a:shade val="51000"/>
                    <a:satMod val="130000"/>
                  </a:schemeClr>
                </a:gs>
                <a:gs pos="54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</a:gra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65100" prst="coolSlant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>
                <a:solidFill>
                  <a:prstClr val="white"/>
                </a:solidFill>
              </a:endParaRPr>
            </a:p>
          </p:txBody>
        </p:sp>
        <p:sp>
          <p:nvSpPr>
            <p:cNvPr id="16" name="Trapezoid 15"/>
            <p:cNvSpPr/>
            <p:nvPr/>
          </p:nvSpPr>
          <p:spPr>
            <a:xfrm>
              <a:off x="-1731034" y="3677478"/>
              <a:ext cx="4215384" cy="1408176"/>
            </a:xfrm>
            <a:prstGeom prst="trapezoid">
              <a:avLst>
                <a:gd name="adj" fmla="val 73852"/>
              </a:avLst>
            </a:prstGeom>
            <a:gradFill>
              <a:gsLst>
                <a:gs pos="5000">
                  <a:srgbClr val="438F21"/>
                </a:gs>
                <a:gs pos="54000">
                  <a:srgbClr val="64CF34"/>
                </a:gs>
                <a:gs pos="100000">
                  <a:srgbClr val="64CF34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endParaRPr lang="en-US" sz="700" b="0" i="0">
                <a:solidFill>
                  <a:prstClr val="white"/>
                </a:solidFill>
              </a:endParaRPr>
            </a:p>
          </p:txBody>
        </p:sp>
        <p:sp>
          <p:nvSpPr>
            <p:cNvPr id="17" name="Trapezoid 16"/>
            <p:cNvSpPr/>
            <p:nvPr/>
          </p:nvSpPr>
          <p:spPr>
            <a:xfrm>
              <a:off x="-2776178" y="5066332"/>
              <a:ext cx="6313008" cy="1408176"/>
            </a:xfrm>
            <a:prstGeom prst="trapezoid">
              <a:avLst>
                <a:gd name="adj" fmla="val 74668"/>
              </a:avLst>
            </a:prstGeom>
            <a:gradFill>
              <a:gsLst>
                <a:gs pos="5000">
                  <a:schemeClr val="accent1">
                    <a:lumMod val="50000"/>
                  </a:schemeClr>
                </a:gs>
                <a:gs pos="49000">
                  <a:schemeClr val="accent1"/>
                </a:gs>
                <a:gs pos="100000">
                  <a:schemeClr val="accent1"/>
                </a:gs>
              </a:gsLst>
              <a:lin ang="162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-2798503" y="2298136"/>
              <a:ext cx="6344530" cy="4180452"/>
            </a:xfrm>
            <a:prstGeom prst="triangle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12813" eaLnBrk="1" hangingPunct="1">
                <a:defRPr/>
              </a:pPr>
              <a:r>
                <a:rPr lang="en-US" sz="700" b="0" i="0" dirty="0">
                  <a:solidFill>
                    <a:prstClr val="white"/>
                  </a:solidFill>
                </a:rPr>
                <a:t> 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6850063" y="525463"/>
            <a:ext cx="2073275" cy="835025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2813" eaLnBrk="1" hangingPunct="1">
              <a:defRPr/>
            </a:pPr>
            <a:endParaRPr lang="en-US" sz="1800" b="0" i="0">
              <a:solidFill>
                <a:prstClr val="white"/>
              </a:solidFill>
            </a:endParaRPr>
          </a:p>
        </p:txBody>
      </p:sp>
      <p:pic>
        <p:nvPicPr>
          <p:cNvPr id="9789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317500"/>
            <a:ext cx="8477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016879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010" name="Picture 2" descr="cloud infrastructure">
            <a:extLst>
              <a:ext uri="{FF2B5EF4-FFF2-40B4-BE49-F238E27FC236}">
                <a16:creationId xmlns:a16="http://schemas.microsoft.com/office/drawing/2014/main" id="{8A56D92D-6703-D546-899E-BA17CED9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357"/>
            <a:ext cx="857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865403"/>
      </p:ext>
    </p:extLst>
  </p:cSld>
  <p:clrMapOvr>
    <a:masterClrMapping/>
  </p:clrMapOvr>
  <p:transition spd="med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/>
              <a:t>Ubiquitous Applications that we rarely think about….</a:t>
            </a:r>
          </a:p>
        </p:txBody>
      </p:sp>
    </p:spTree>
    <p:extLst>
      <p:ext uri="{BB962C8B-B14F-4D97-AF65-F5344CB8AC3E}">
        <p14:creationId xmlns:p14="http://schemas.microsoft.com/office/powerpoint/2010/main" val="1159931167"/>
      </p:ext>
    </p:extLst>
  </p:cSld>
  <p:clrMapOvr>
    <a:masterClrMapping/>
  </p:clrMapOvr>
  <p:transition spd="med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3200" dirty="0"/>
          </a:p>
          <a:p>
            <a:pPr lvl="1"/>
            <a:r>
              <a:rPr lang="en-US" sz="3200" dirty="0"/>
              <a:t>Red Light Alert and Detection</a:t>
            </a:r>
          </a:p>
          <a:p>
            <a:pPr lvl="1"/>
            <a:r>
              <a:rPr lang="en-US" sz="3200" dirty="0"/>
              <a:t>Electronic Crossing Guard</a:t>
            </a:r>
          </a:p>
          <a:p>
            <a:pPr lvl="1"/>
            <a:r>
              <a:rPr lang="en-US" sz="3200" dirty="0"/>
              <a:t>Bike Path Alert Systems</a:t>
            </a:r>
          </a:p>
          <a:p>
            <a:pPr lvl="1"/>
            <a:r>
              <a:rPr lang="en-US" sz="3200" dirty="0"/>
              <a:t>Railway Crossings Alert Systems</a:t>
            </a:r>
          </a:p>
          <a:p>
            <a:pPr lvl="1"/>
            <a:r>
              <a:rPr lang="en-US" sz="3200" dirty="0"/>
              <a:t>Air Traffic Control !!!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Environmental Monitoring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Remote sensors which monitor environmental data such as Temperature, Humiditiy, Wind speed, Toxicity levels in Water, etc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Video Monitoring of protected coast land with automatic detection of anomalies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Connected to a wide area network with data recording in real time at centralized locations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Environmental networks are often Radio Frequency based using satellites or other RF systems</a:t>
            </a:r>
          </a:p>
        </p:txBody>
      </p:sp>
    </p:spTree>
  </p:cSld>
  <p:clrMapOvr>
    <a:masterClrMapping/>
  </p:clrMapOvr>
  <p:transition spd="med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 Invasive Medical Monitoring</a:t>
            </a:r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Much research and development involving non invasive sensors that allow remote patient monitoring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Blood pressure, blood chemistry, heartbeat, tumor detection, </a:t>
            </a:r>
            <a:r>
              <a:rPr lang="en-US" dirty="0" err="1"/>
              <a:t>etc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Data is sent via the Internet to diagnostic centers which can process and generate alerts based on abnormal readings</a:t>
            </a:r>
          </a:p>
        </p:txBody>
      </p:sp>
    </p:spTree>
  </p:cSld>
  <p:clrMapOvr>
    <a:masterClrMapping/>
  </p:clrMapOvr>
  <p:transition spd="med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Location services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Mobile 911 Location services are rolled out nationwide. </a:t>
            </a:r>
          </a:p>
          <a:p>
            <a:pPr>
              <a:lnSpc>
                <a:spcPct val="80000"/>
              </a:lnSpc>
            </a:pPr>
            <a:r>
              <a:rPr lang="en-US" dirty="0"/>
              <a:t>Global Positioning System direction services</a:t>
            </a:r>
          </a:p>
          <a:p>
            <a:pPr>
              <a:lnSpc>
                <a:spcPct val="80000"/>
              </a:lnSpc>
            </a:pPr>
            <a:r>
              <a:rPr lang="en-US" dirty="0"/>
              <a:t>OnStar, Google Maps, </a:t>
            </a:r>
            <a:r>
              <a:rPr lang="en-US" dirty="0" err="1"/>
              <a:t>Waze</a:t>
            </a:r>
            <a:r>
              <a:rPr lang="en-US" dirty="0"/>
              <a:t>, etc.</a:t>
            </a:r>
          </a:p>
          <a:p>
            <a:pPr>
              <a:lnSpc>
                <a:spcPct val="80000"/>
              </a:lnSpc>
            </a:pPr>
            <a:r>
              <a:rPr lang="en-US" dirty="0"/>
              <a:t>Personal location services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Children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Elderly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Teenagers</a:t>
            </a:r>
          </a:p>
        </p:txBody>
      </p:sp>
    </p:spTree>
  </p:cSld>
  <p:clrMapOvr>
    <a:masterClrMapping/>
  </p:clrMapOvr>
  <p:transition spd="med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 Management</a:t>
            </a:r>
          </a:p>
        </p:txBody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RFID (Radio Frequency Identification Devices) enable retailers to track goods from their point of manufacture all the way to the store shelf</a:t>
            </a:r>
          </a:p>
          <a:p>
            <a:endParaRPr lang="en-US"/>
          </a:p>
          <a:p>
            <a:r>
              <a:rPr lang="en-US"/>
              <a:t>RFID tags embedded in living creatures enable immediate identification together with examination of medical history</a:t>
            </a:r>
          </a:p>
          <a:p>
            <a:endParaRPr lang="en-US"/>
          </a:p>
          <a:p>
            <a:r>
              <a:rPr lang="en-US"/>
              <a:t>RFIDs now permit automatic monitoring and tracking of practically any item that carries them</a:t>
            </a:r>
          </a:p>
        </p:txBody>
      </p:sp>
    </p:spTree>
  </p:cSld>
  <p:clrMapOvr>
    <a:masterClrMapping/>
  </p:clrMapOvr>
  <p:transition spd="med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Smart Appliances</a:t>
            </a:r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Refrigerators and cabinets that keep inventory of food by reading barcode labels or RF ID tags</a:t>
            </a:r>
          </a:p>
          <a:p>
            <a:pPr lvl="1"/>
            <a:r>
              <a:rPr lang="en-US" sz="2400" dirty="0"/>
              <a:t>Order food automatically via the Internet</a:t>
            </a:r>
          </a:p>
          <a:p>
            <a:pPr lvl="1"/>
            <a:r>
              <a:rPr lang="en-US" sz="2400" dirty="0"/>
              <a:t>Keep track of expiration dates</a:t>
            </a:r>
          </a:p>
          <a:p>
            <a:pPr lvl="1"/>
            <a:r>
              <a:rPr lang="en-US" sz="2400" dirty="0"/>
              <a:t>Automatically create recipes based on food you have</a:t>
            </a:r>
          </a:p>
          <a:p>
            <a:pPr lvl="1"/>
            <a:r>
              <a:rPr lang="en-US" sz="2400" dirty="0"/>
              <a:t>Calculate Caloric intake based on consumption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Stoves and ovens that automatically cook food perfectly every time based on the food weight and ID</a:t>
            </a:r>
          </a:p>
        </p:txBody>
      </p:sp>
    </p:spTree>
  </p:cSld>
  <p:clrMapOvr>
    <a:masterClrMapping/>
  </p:clrMapOvr>
  <p:transition spd="med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Working and Living Spaces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Automatic and optimal control of heat, light and other environmental factors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Sensors and audio to guide sight impaired or handicapped occupants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Emergency notification to you wherever you are!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Ability to see what the kids are doing when you are away!</a:t>
            </a:r>
          </a:p>
          <a:p>
            <a:pPr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  <p:transition spd="med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010400" cy="49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68709" name="Text Box 5"/>
          <p:cNvSpPr txBox="1">
            <a:spLocks noChangeArrowheads="1"/>
          </p:cNvSpPr>
          <p:nvPr/>
        </p:nvSpPr>
        <p:spPr bwMode="auto">
          <a:xfrm>
            <a:off x="1600200" y="381000"/>
            <a:ext cx="571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F-35 Strike Fighter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400" y="58674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 Million Lines of Code!</a:t>
            </a:r>
          </a:p>
        </p:txBody>
      </p:sp>
    </p:spTree>
  </p:cSld>
  <p:clrMapOvr>
    <a:masterClrMapping/>
  </p:clrMapOvr>
  <p:transition spd="med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ChangeArrowheads="1"/>
          </p:cNvSpPr>
          <p:nvPr/>
        </p:nvSpPr>
        <p:spPr bwMode="auto">
          <a:xfrm>
            <a:off x="5486400" y="1371600"/>
            <a:ext cx="3429000" cy="175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ja-JP" alt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”</a:t>
            </a:r>
            <a:r>
              <a:rPr 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Chevy Volt - More</a:t>
            </a:r>
          </a:p>
          <a:p>
            <a:pPr algn="l" eaLnBrk="1" hangingPunct="1"/>
            <a:r>
              <a:rPr 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 Software Than Car</a:t>
            </a:r>
            <a:r>
              <a:rPr lang="ja-JP" alt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”</a:t>
            </a:r>
            <a:endParaRPr lang="en-US" sz="2400" b="0" i="0"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  <a:cs typeface="Arial" charset="0"/>
            </a:endParaRPr>
          </a:p>
          <a:p>
            <a:pPr algn="r" eaLnBrk="1" hangingPunct="1"/>
            <a:r>
              <a:rPr 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	</a:t>
            </a:r>
            <a:r>
              <a:rPr lang="en-US" sz="1600" b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- </a:t>
            </a:r>
            <a:r>
              <a:rPr lang="en-US" sz="1200" b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Manufacturing Business Technology 11/2</a:t>
            </a:r>
            <a:endParaRPr lang="en-US" sz="2400" b="0" i="0"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  <a:cs typeface="Arial" charset="0"/>
            </a:endParaRPr>
          </a:p>
          <a:p>
            <a:pPr algn="l" eaLnBrk="1" hangingPunct="1"/>
            <a:endParaRPr lang="en-US" sz="2400" b="0" i="0"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  <a:cs typeface="Arial" charset="0"/>
            </a:endParaRPr>
          </a:p>
        </p:txBody>
      </p:sp>
      <p:sp>
        <p:nvSpPr>
          <p:cNvPr id="970755" name="Rectangle 3"/>
          <p:cNvSpPr>
            <a:spLocks noChangeArrowheads="1"/>
          </p:cNvSpPr>
          <p:nvPr/>
        </p:nvSpPr>
        <p:spPr bwMode="auto">
          <a:xfrm>
            <a:off x="533400" y="4191000"/>
            <a:ext cx="82296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ja-JP" altLang="en-US" sz="2400" b="0" i="0">
                <a:latin typeface="Verdana"/>
                <a:cs typeface="Arial" charset="0"/>
              </a:rPr>
              <a:t>“</a:t>
            </a:r>
            <a:r>
              <a:rPr lang="en-US" sz="2400" b="0" i="0">
                <a:latin typeface="ArialMT" charset="0"/>
                <a:cs typeface="Arial" charset="0"/>
              </a:rPr>
              <a:t>Powered by a </a:t>
            </a:r>
            <a:r>
              <a:rPr lang="ja-JP" altLang="en-US" sz="2400" b="0" i="0">
                <a:latin typeface="Verdana"/>
                <a:cs typeface="Arial" charset="0"/>
              </a:rPr>
              <a:t>“</a:t>
            </a:r>
            <a:r>
              <a:rPr lang="en-US" sz="2400" b="0" i="0">
                <a:latin typeface="ArialMT" charset="0"/>
                <a:cs typeface="Arial" charset="0"/>
              </a:rPr>
              <a:t>system of systems,</a:t>
            </a:r>
            <a:r>
              <a:rPr lang="ja-JP" altLang="en-US" sz="2400" b="0" i="0">
                <a:latin typeface="Verdana"/>
                <a:cs typeface="Arial" charset="0"/>
              </a:rPr>
              <a:t>”</a:t>
            </a:r>
            <a:r>
              <a:rPr lang="en-US" sz="2400" b="0" i="0">
                <a:latin typeface="ArialMT" charset="0"/>
                <a:cs typeface="Arial" charset="0"/>
              </a:rPr>
              <a:t> software makes up</a:t>
            </a:r>
          </a:p>
          <a:p>
            <a:pPr algn="l" eaLnBrk="1" hangingPunct="1"/>
            <a:r>
              <a:rPr lang="en-US" sz="2400" b="0" i="0">
                <a:latin typeface="ArialMT" charset="0"/>
                <a:cs typeface="Arial" charset="0"/>
              </a:rPr>
              <a:t> over 40 percent of the car -- up from just 5 percent in the</a:t>
            </a:r>
          </a:p>
          <a:p>
            <a:pPr algn="l" eaLnBrk="1" hangingPunct="1"/>
            <a:r>
              <a:rPr lang="en-US" sz="2400" b="0" i="0">
                <a:latin typeface="ArialMT" charset="0"/>
                <a:cs typeface="Arial" charset="0"/>
              </a:rPr>
              <a:t> 1980s -- which features over 100 electronic controllers, 10</a:t>
            </a:r>
          </a:p>
          <a:p>
            <a:pPr algn="l" eaLnBrk="1" hangingPunct="1"/>
            <a:r>
              <a:rPr lang="en-US" sz="2400" b="0" i="0">
                <a:latin typeface="ArialMT" charset="0"/>
                <a:cs typeface="Arial" charset="0"/>
              </a:rPr>
              <a:t> million lines of code, and even its own IP address.</a:t>
            </a:r>
            <a:r>
              <a:rPr lang="ja-JP" altLang="en-US" sz="2400" b="0" i="0">
                <a:latin typeface="Verdana"/>
                <a:cs typeface="Arial" charset="0"/>
              </a:rPr>
              <a:t>”</a:t>
            </a:r>
            <a:endParaRPr lang="en-US" sz="2400" b="0" i="0">
              <a:latin typeface="ArialMT" charset="0"/>
              <a:cs typeface="Arial" charset="0"/>
            </a:endParaRPr>
          </a:p>
        </p:txBody>
      </p:sp>
      <p:pic>
        <p:nvPicPr>
          <p:cNvPr id="9707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4800600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Rectangle 2"/>
          <p:cNvSpPr>
            <a:spLocks noChangeArrowheads="1"/>
          </p:cNvSpPr>
          <p:nvPr/>
        </p:nvSpPr>
        <p:spPr bwMode="auto">
          <a:xfrm>
            <a:off x="2438400" y="5715000"/>
            <a:ext cx="6019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latin typeface="ArialMT" charset="0"/>
                <a:cs typeface="Arial" charset="0"/>
              </a:rPr>
              <a:t>What could possibly go wrong?</a:t>
            </a:r>
            <a:endParaRPr lang="en-US" sz="2400" b="0" i="0">
              <a:latin typeface="ArialMT" charset="0"/>
              <a:cs typeface="Arial" charset="0"/>
            </a:endParaRPr>
          </a:p>
        </p:txBody>
      </p:sp>
      <p:pic>
        <p:nvPicPr>
          <p:cNvPr id="972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33737"/>
            <a:ext cx="3276600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2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2138"/>
            <a:ext cx="3276600" cy="231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72805" name="Rectangle 5"/>
          <p:cNvSpPr>
            <a:spLocks noChangeArrowheads="1"/>
          </p:cNvSpPr>
          <p:nvPr/>
        </p:nvSpPr>
        <p:spPr bwMode="auto">
          <a:xfrm>
            <a:off x="4572000" y="1443038"/>
            <a:ext cx="39624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400" b="0" i="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8 million lines of code</a:t>
            </a:r>
          </a:p>
        </p:txBody>
      </p:sp>
      <p:sp>
        <p:nvSpPr>
          <p:cNvPr id="972806" name="Rectangle 6"/>
          <p:cNvSpPr>
            <a:spLocks noChangeArrowheads="1"/>
          </p:cNvSpPr>
          <p:nvPr/>
        </p:nvSpPr>
        <p:spPr bwMode="auto">
          <a:xfrm>
            <a:off x="4419600" y="3810000"/>
            <a:ext cx="3962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400" b="0" i="0"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cs typeface="Arial" charset="0"/>
              </a:rPr>
              <a:t>10 million lines of code</a:t>
            </a:r>
          </a:p>
        </p:txBody>
      </p:sp>
    </p:spTree>
  </p:cSld>
  <p:clrMapOvr>
    <a:masterClrMapping/>
  </p:clrMapOvr>
  <p:transition spd="med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ui_3_10_0_1_1417402171599_634" descr="hoto gallery - Tesla Model 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629400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133600" y="228600"/>
            <a:ext cx="467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Tesla Model 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990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52 Embedded Processors!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56388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 percent of new cars will be internet connected by 2023</a:t>
            </a:r>
          </a:p>
        </p:txBody>
      </p:sp>
    </p:spTree>
    <p:extLst>
      <p:ext uri="{BB962C8B-B14F-4D97-AF65-F5344CB8AC3E}">
        <p14:creationId xmlns:p14="http://schemas.microsoft.com/office/powerpoint/2010/main" val="2636750096"/>
      </p:ext>
    </p:extLst>
  </p:cSld>
  <p:clrMapOvr>
    <a:masterClrMapping/>
  </p:clrMapOvr>
  <p:transition spd="med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645441"/>
              </p:ext>
            </p:extLst>
          </p:nvPr>
        </p:nvGraphicFramePr>
        <p:xfrm>
          <a:off x="457200" y="1524000"/>
          <a:ext cx="8686800" cy="410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86400" imgH="2590800" progId="Word.Document.12">
                  <p:embed/>
                </p:oleObj>
              </mc:Choice>
              <mc:Fallback>
                <p:oleObj name="Document" r:id="rId2" imgW="5486400" imgH="2590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1524000"/>
                        <a:ext cx="8686800" cy="410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Ma, No buttons!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584233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Controlled via a 17 inch Touchscreen and downloaded over the Internet</a:t>
            </a:r>
          </a:p>
        </p:txBody>
      </p:sp>
    </p:spTree>
    <p:extLst>
      <p:ext uri="{BB962C8B-B14F-4D97-AF65-F5344CB8AC3E}">
        <p14:creationId xmlns:p14="http://schemas.microsoft.com/office/powerpoint/2010/main" val="1406734216"/>
      </p:ext>
    </p:extLst>
  </p:cSld>
  <p:clrMapOvr>
    <a:masterClrMapping/>
  </p:clrMapOvr>
  <p:transition spd="med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Perimeter Security</a:t>
            </a:r>
          </a:p>
        </p:txBody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Video monitoring of borders and coastland</a:t>
            </a:r>
          </a:p>
          <a:p>
            <a:r>
              <a:rPr lang="en-US" sz="2800" dirty="0"/>
              <a:t>Automatic alerts to local authorities of intrusions</a:t>
            </a:r>
          </a:p>
          <a:p>
            <a:r>
              <a:rPr lang="en-US" sz="2800" dirty="0"/>
              <a:t>Possible Identification based on physical characteristics</a:t>
            </a:r>
          </a:p>
          <a:p>
            <a:r>
              <a:rPr lang="en-US" sz="2800" dirty="0"/>
              <a:t>Monitoring of phones, internet traffic</a:t>
            </a:r>
          </a:p>
          <a:p>
            <a:endParaRPr lang="en-US" sz="2800" dirty="0"/>
          </a:p>
          <a:p>
            <a:r>
              <a:rPr lang="en-US" sz="2800" dirty="0"/>
              <a:t>Big constitutional issues concerning privacy, </a:t>
            </a:r>
            <a:r>
              <a:rPr lang="en-US" sz="2800" dirty="0" err="1"/>
              <a:t>etc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Cicret</a:t>
            </a:r>
            <a:r>
              <a:rPr lang="en-US" dirty="0"/>
              <a:t> Digital Bracelet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4495800"/>
          </a:xfrm>
        </p:spPr>
        <p:txBody>
          <a:bodyPr/>
          <a:lstStyle/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47800"/>
            <a:ext cx="7239000" cy="281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48768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/>
              </a:rPr>
              <a:t>Project and operate your cellphone on your arm via a wireless bracelet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7399314"/>
      </p:ext>
    </p:extLst>
  </p:cSld>
  <p:clrMapOvr>
    <a:masterClrMapping/>
  </p:clrMapOvr>
  <p:transition spd="med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Body Electric (</a:t>
            </a:r>
            <a:r>
              <a:rPr lang="en-US" dirty="0" err="1"/>
              <a:t>BioElectronics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Computing Power Over or Under the Skin</a:t>
            </a:r>
          </a:p>
          <a:p>
            <a:endParaRPr lang="en-US" dirty="0"/>
          </a:p>
          <a:p>
            <a:pPr lvl="1"/>
            <a:r>
              <a:rPr lang="en-US" dirty="0"/>
              <a:t>Digital “skin” made of silicon transistors that are grafted to the body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Capable of monitoring and wirelessly reporting a wide range of bodily functions and chemistry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Cyborg era has arrived!</a:t>
            </a:r>
          </a:p>
          <a:p>
            <a:pPr lvl="1"/>
            <a:r>
              <a:rPr lang="en-US" dirty="0">
                <a:solidFill>
                  <a:srgbClr val="FF0000"/>
                </a:solidFill>
                <a:hlinkClick r:id="rId2"/>
              </a:rPr>
              <a:t>http://www.youtube.com/watch?v=KAx8QUaKG18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5813"/>
      </p:ext>
    </p:extLst>
  </p:cSld>
  <p:clrMapOvr>
    <a:masterClrMapping/>
  </p:clrMapOvr>
  <p:transition spd="med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Skin !</a:t>
            </a:r>
          </a:p>
        </p:txBody>
      </p:sp>
      <p:pic>
        <p:nvPicPr>
          <p:cNvPr id="4" name="Content Placeholder 3" descr="http://i.telegraph.co.uk/multimedia/archive/01970/close_1970220c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" b="7153"/>
          <a:stretch>
            <a:fillRect/>
          </a:stretch>
        </p:blipFill>
        <p:spPr bwMode="auto">
          <a:xfrm>
            <a:off x="381000" y="1524000"/>
            <a:ext cx="84582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535057"/>
      </p:ext>
    </p:extLst>
  </p:cSld>
  <p:clrMapOvr>
    <a:masterClrMapping/>
  </p:clrMapOvr>
  <p:transition spd="med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1143000"/>
          </a:xfrm>
        </p:spPr>
        <p:txBody>
          <a:bodyPr/>
          <a:lstStyle/>
          <a:p>
            <a:r>
              <a:rPr lang="en-US" dirty="0"/>
              <a:t>   What are some of the possibilities with </a:t>
            </a:r>
            <a:br>
              <a:rPr lang="en-US" dirty="0"/>
            </a:br>
            <a:r>
              <a:rPr lang="en-US" dirty="0"/>
              <a:t>			Digital Skin?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injection of medicines</a:t>
            </a:r>
          </a:p>
          <a:p>
            <a:r>
              <a:rPr lang="en-US" dirty="0"/>
              <a:t>Monitoring of vital signs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Blood Sugar Levels</a:t>
            </a:r>
          </a:p>
          <a:p>
            <a:pPr lvl="1"/>
            <a:r>
              <a:rPr lang="en-US" dirty="0"/>
              <a:t>Heart Rate </a:t>
            </a:r>
          </a:p>
          <a:p>
            <a:pPr lvl="1"/>
            <a:r>
              <a:rPr lang="en-US" dirty="0"/>
              <a:t>Oxygen Levels</a:t>
            </a:r>
          </a:p>
          <a:p>
            <a:pPr lvl="1"/>
            <a:r>
              <a:rPr lang="en-US" dirty="0"/>
              <a:t>Neurological events and seizure control</a:t>
            </a:r>
          </a:p>
          <a:p>
            <a:pPr lvl="1"/>
            <a:r>
              <a:rPr lang="en-US" dirty="0"/>
              <a:t>Cancer Detection!!!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To Name a Few!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All automatically uploaded via wireless to  the Internet and to your Doctor’s Patient Records System!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65774"/>
      </p:ext>
    </p:extLst>
  </p:cSld>
  <p:clrMapOvr>
    <a:masterClrMapping/>
  </p:clrMapOvr>
  <p:transition spd="med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4749" name="Group 13"/>
          <p:cNvGraphicFramePr>
            <a:graphicFrameLocks noGrp="1"/>
          </p:cNvGraphicFramePr>
          <p:nvPr/>
        </p:nvGraphicFramePr>
        <p:xfrm>
          <a:off x="2873375" y="2011363"/>
          <a:ext cx="3397250" cy="2651760"/>
        </p:xfrm>
        <a:graphic>
          <a:graphicData uri="http://schemas.openxmlformats.org/drawingml/2006/table">
            <a:tbl>
              <a:tblPr/>
              <a:tblGrid>
                <a:gridCol w="33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1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ＭＳ Ｐゴシック" charset="0"/>
                        </a:rPr>
                        <a:t>  </a:t>
                      </a:r>
                      <a:r>
                        <a:rPr kumimoji="0" lang="en-US" sz="1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ＭＳ Ｐゴシック" charset="0"/>
                        </a:rPr>
                        <a:t> 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ＭＳ Ｐゴシック" charset="0"/>
                        </a:rPr>
                        <a:t>                                          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4750" name="Rectangle 14"/>
          <p:cNvSpPr>
            <a:spLocks noChangeArrowheads="1"/>
          </p:cNvSpPr>
          <p:nvPr/>
        </p:nvSpPr>
        <p:spPr bwMode="auto">
          <a:xfrm>
            <a:off x="2873375" y="4662488"/>
            <a:ext cx="10922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600" b="0" i="0">
                <a:solidFill>
                  <a:srgbClr val="666666"/>
                </a:solidFill>
                <a:latin typeface="Helvetica" charset="0"/>
              </a:rPr>
              <a:t>AP photo / Chitose Suzuki </a:t>
            </a:r>
            <a:endParaRPr lang="en-US" sz="2400" b="0" i="0">
              <a:latin typeface="Arial Narrow" charset="0"/>
            </a:endParaRPr>
          </a:p>
        </p:txBody>
      </p:sp>
      <p:pic>
        <p:nvPicPr>
          <p:cNvPr id="884741" name="Picture 5" descr="*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48895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84752" name="Rectangle 16"/>
          <p:cNvSpPr>
            <a:spLocks noChangeArrowheads="1"/>
          </p:cNvSpPr>
          <p:nvPr/>
        </p:nvSpPr>
        <p:spPr bwMode="auto">
          <a:xfrm>
            <a:off x="3733800" y="5257800"/>
            <a:ext cx="457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i="0"/>
              <a:t>The BrainGate Neural Interface System consists of a silicon </a:t>
            </a:r>
          </a:p>
          <a:p>
            <a:r>
              <a:rPr lang="en-US" i="0"/>
              <a:t>wafer with 100 electrodes and a wire that will extend outside the skull.</a:t>
            </a:r>
          </a:p>
        </p:txBody>
      </p:sp>
      <p:sp>
        <p:nvSpPr>
          <p:cNvPr id="884754" name="Rectangle 18"/>
          <p:cNvSpPr>
            <a:spLocks noChangeArrowheads="1"/>
          </p:cNvSpPr>
          <p:nvPr/>
        </p:nvSpPr>
        <p:spPr bwMode="auto">
          <a:xfrm>
            <a:off x="228600" y="228600"/>
            <a:ext cx="8382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i="0" dirty="0"/>
              <a:t>Researchers at Brown University hope that devices implanted </a:t>
            </a:r>
          </a:p>
          <a:p>
            <a:r>
              <a:rPr lang="en-US" i="0" dirty="0"/>
              <a:t>in the brains of quadriplegics will allow them </a:t>
            </a:r>
          </a:p>
          <a:p>
            <a:r>
              <a:rPr lang="en-US" i="0" dirty="0"/>
              <a:t>to to move a computer cursor by using their minds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5259199"/>
      </p:ext>
    </p:extLst>
  </p:cSld>
  <p:clrMapOvr>
    <a:masterClrMapping/>
  </p:clrMapOvr>
  <p:transition spd="med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2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/>
              <a:t>Brain Gate Demo</a:t>
            </a:r>
          </a:p>
        </p:txBody>
      </p:sp>
      <p:sp>
        <p:nvSpPr>
          <p:cNvPr id="88781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>
              <a:buFontTx/>
              <a:buNone/>
            </a:pPr>
            <a:endParaRPr lang="en-US" sz="1800" i="1"/>
          </a:p>
        </p:txBody>
      </p:sp>
    </p:spTree>
  </p:cSld>
  <p:clrMapOvr>
    <a:masterClrMapping/>
  </p:clrMapOvr>
  <p:transition spd="med"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molecules, DNA and </a:t>
            </a:r>
            <a:r>
              <a:rPr lang="en-US" dirty="0" err="1"/>
              <a:t>nano</a:t>
            </a:r>
            <a:r>
              <a:rPr lang="en-US" dirty="0"/>
              <a:t> materials to create computing structures based on organic materials </a:t>
            </a:r>
          </a:p>
          <a:p>
            <a:r>
              <a:rPr lang="en-US" dirty="0">
                <a:hlinkClick r:id="rId2"/>
              </a:rPr>
              <a:t>https://www.youtube.com/watch?v=M9A2F1SYdjw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59336"/>
      </p:ext>
    </p:extLst>
  </p:cSld>
  <p:clrMapOvr>
    <a:masterClrMapping/>
  </p:clrMapOvr>
  <p:transition spd="slow">
    <p:randomBar dir="vert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bottom 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905000"/>
            <a:ext cx="7696200" cy="4648200"/>
          </a:xfrm>
        </p:spPr>
        <p:txBody>
          <a:bodyPr/>
          <a:lstStyle/>
          <a:p>
            <a:r>
              <a:rPr lang="en-US" dirty="0"/>
              <a:t>It is increasingly easy to capture, store, search and share information of practically any sort as a result of the evolving digital revolution</a:t>
            </a:r>
          </a:p>
          <a:p>
            <a:pPr marL="0" indent="0">
              <a:buNone/>
            </a:pPr>
            <a:r>
              <a:rPr lang="en-US" dirty="0"/>
              <a:t>	The cost continues to decrease</a:t>
            </a:r>
          </a:p>
          <a:p>
            <a:r>
              <a:rPr lang="en-US" dirty="0"/>
              <a:t>The performance continues to increase</a:t>
            </a:r>
          </a:p>
          <a:p>
            <a:r>
              <a:rPr lang="en-US" dirty="0"/>
              <a:t>This ability has both benefits and significant dangers</a:t>
            </a:r>
          </a:p>
          <a:p>
            <a:r>
              <a:rPr lang="en-US" dirty="0"/>
              <a:t>We should all be aware of what is happening and how it will affect our lives</a:t>
            </a:r>
          </a:p>
        </p:txBody>
      </p:sp>
    </p:spTree>
    <p:extLst>
      <p:ext uri="{BB962C8B-B14F-4D97-AF65-F5344CB8AC3E}">
        <p14:creationId xmlns:p14="http://schemas.microsoft.com/office/powerpoint/2010/main" val="1271109705"/>
      </p:ext>
    </p:extLst>
  </p:cSld>
  <p:clrMapOvr>
    <a:masterClrMapping/>
  </p:clrMapOvr>
  <p:transition spd="med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bottom line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Pervasive computing/</a:t>
            </a:r>
            <a:r>
              <a:rPr lang="en-US" dirty="0" err="1"/>
              <a:t>IoT</a:t>
            </a:r>
            <a:r>
              <a:rPr lang="en-US" dirty="0"/>
              <a:t> is one of the largest areas of research, development and activity</a:t>
            </a:r>
          </a:p>
          <a:p>
            <a:r>
              <a:rPr lang="en-US" dirty="0"/>
              <a:t>It affects all of us</a:t>
            </a:r>
          </a:p>
          <a:p>
            <a:r>
              <a:rPr lang="en-US" dirty="0"/>
              <a:t>We participate in it without even knowing it!</a:t>
            </a:r>
          </a:p>
          <a:p>
            <a:r>
              <a:rPr lang="en-US" dirty="0"/>
              <a:t>Every time you use your cellphone, touch a keyboard, swipe a card, or walk down the street you are a participant.</a:t>
            </a:r>
          </a:p>
          <a:p>
            <a:r>
              <a:rPr lang="en-US" dirty="0"/>
              <a:t>One day you might be able to do it just by thinking it!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871143"/>
      </p:ext>
    </p:extLst>
  </p:cSld>
  <p:clrMapOvr>
    <a:masterClrMapping/>
  </p:clrMapOvr>
  <p:transition spd="med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4350C-AC61-374A-8622-EDEA7222E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7.6 Billion Humans….</a:t>
            </a:r>
            <a:br>
              <a:rPr lang="en-US" dirty="0"/>
            </a:br>
            <a:r>
              <a:rPr lang="en-US" dirty="0"/>
              <a:t>         76 Billion </a:t>
            </a:r>
            <a:r>
              <a:rPr lang="en-US" dirty="0" err="1"/>
              <a:t>IOTDevices</a:t>
            </a:r>
            <a:r>
              <a:rPr lang="en-US" dirty="0"/>
              <a:t>?</a:t>
            </a:r>
          </a:p>
        </p:txBody>
      </p:sp>
      <p:pic>
        <p:nvPicPr>
          <p:cNvPr id="939010" name="Picture 2" descr="graph for demand of IOT devices in future">
            <a:extLst>
              <a:ext uri="{FF2B5EF4-FFF2-40B4-BE49-F238E27FC236}">
                <a16:creationId xmlns:a16="http://schemas.microsoft.com/office/drawing/2014/main" id="{21D57F05-6C93-774D-8B48-4CFA90FE4A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18226"/>
            <a:ext cx="7620000" cy="51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806604"/>
      </p:ext>
    </p:extLst>
  </p:cSld>
  <p:clrMapOvr>
    <a:masterClrMapping/>
  </p:clrMapOvr>
  <p:transition spd="med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152400"/>
            <a:ext cx="7391400" cy="4572000"/>
          </a:xfrm>
        </p:spPr>
        <p:txBody>
          <a:bodyPr/>
          <a:lstStyle/>
          <a:p>
            <a:r>
              <a:rPr lang="en-US" dirty="0"/>
              <a:t>Some of the Latest Good and Not          		So Good </a:t>
            </a:r>
            <a:r>
              <a:rPr lang="en-US" dirty="0" err="1"/>
              <a:t>IoT</a:t>
            </a:r>
            <a:r>
              <a:rPr lang="en-US" dirty="0"/>
              <a:t> ideas</a:t>
            </a:r>
            <a:r>
              <a:rPr lang="is-IS" dirty="0"/>
              <a:t>…...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46274"/>
      </p:ext>
    </p:extLst>
  </p:cSld>
  <p:clrMapOvr>
    <a:masterClrMapping/>
  </p:clrMapOvr>
  <p:transition spd="med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1957-E4D3-2D4B-AEC4-3FA1B4A9A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KiBand</a:t>
            </a:r>
            <a:r>
              <a:rPr lang="en-US" dirty="0"/>
              <a:t> – kid tracking bracelet</a:t>
            </a:r>
          </a:p>
        </p:txBody>
      </p:sp>
      <p:pic>
        <p:nvPicPr>
          <p:cNvPr id="942082" name="Picture 2" descr="Kiband-Pink-983x1024 (1)">
            <a:extLst>
              <a:ext uri="{FF2B5EF4-FFF2-40B4-BE49-F238E27FC236}">
                <a16:creationId xmlns:a16="http://schemas.microsoft.com/office/drawing/2014/main" id="{1620B01F-B5BA-674A-BFC7-CC85F5FECA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96371"/>
            <a:ext cx="4940382" cy="45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258492"/>
      </p:ext>
    </p:extLst>
  </p:cSld>
  <p:clrMapOvr>
    <a:masterClrMapping/>
  </p:clrMapOvr>
  <p:transition spd="med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F5A4-BF36-C847-B9A6-CD99506B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Dubstein</a:t>
            </a:r>
            <a:endParaRPr lang="en-US" dirty="0"/>
          </a:p>
        </p:txBody>
      </p:sp>
      <p:pic>
        <p:nvPicPr>
          <p:cNvPr id="940034" name="Picture 2" descr="dubstein_flask_5">
            <a:extLst>
              <a:ext uri="{FF2B5EF4-FFF2-40B4-BE49-F238E27FC236}">
                <a16:creationId xmlns:a16="http://schemas.microsoft.com/office/drawing/2014/main" id="{D0D10DBE-45AC-C440-AE07-5CF7496CC3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44" y="1905000"/>
            <a:ext cx="614751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950768"/>
      </p:ext>
    </p:extLst>
  </p:cSld>
  <p:clrMapOvr>
    <a:masterClrMapping/>
  </p:clrMapOvr>
  <p:transition spd="med"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905000"/>
            <a:ext cx="7696200" cy="4114800"/>
          </a:xfrm>
        </p:spPr>
        <p:txBody>
          <a:bodyPr/>
          <a:lstStyle/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 </a:t>
            </a:r>
          </a:p>
          <a:p>
            <a:endParaRPr lang="en-US" dirty="0"/>
          </a:p>
        </p:txBody>
      </p:sp>
      <p:pic>
        <p:nvPicPr>
          <p:cNvPr id="6" name="Picture 5" descr="he-mine-kafon-dron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0400" y="-228600"/>
            <a:ext cx="13004800" cy="73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524000" y="0"/>
            <a:ext cx="65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Kafon</a:t>
            </a:r>
            <a:r>
              <a:rPr lang="en-US" sz="3200" dirty="0">
                <a:solidFill>
                  <a:srgbClr val="FF0000"/>
                </a:solidFill>
              </a:rPr>
              <a:t> Mine Drone</a:t>
            </a:r>
          </a:p>
        </p:txBody>
      </p:sp>
    </p:spTree>
    <p:extLst>
      <p:ext uri="{BB962C8B-B14F-4D97-AF65-F5344CB8AC3E}">
        <p14:creationId xmlns:p14="http://schemas.microsoft.com/office/powerpoint/2010/main" val="386846625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609600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Robotic Suitcase that follows its owner</a:t>
            </a:r>
          </a:p>
        </p:txBody>
      </p:sp>
      <p:pic>
        <p:nvPicPr>
          <p:cNvPr id="4" name="Picture 3" descr="he-cowarobot-r1-is-a-carryon-suitcase-that-automatically-follows-you_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385127"/>
            <a:ext cx="8115300" cy="5406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93425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Kiss Phone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640987"/>
              </p:ext>
            </p:extLst>
          </p:nvPr>
        </p:nvGraphicFramePr>
        <p:xfrm>
          <a:off x="381000" y="1447800"/>
          <a:ext cx="8255000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55000" imgH="5384800" progId="Word.Document.12">
                  <p:embed/>
                </p:oleObj>
              </mc:Choice>
              <mc:Fallback>
                <p:oleObj name="Document" r:id="rId2" imgW="8255000" imgH="5384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1000" y="1447800"/>
                        <a:ext cx="8255000" cy="538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987708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5804D3-95B4-EE4E-9F77-7DB41BC4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Controlled TRASH </a:t>
            </a:r>
            <a:r>
              <a:rPr lang="en-US" dirty="0" err="1"/>
              <a:t>receptacl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10FD55-2828-1644-90BC-2AC889674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4587" y="1905000"/>
            <a:ext cx="31766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77217"/>
      </p:ext>
    </p:extLst>
  </p:cSld>
  <p:clrMapOvr>
    <a:masterClrMapping/>
  </p:clrMapOvr>
  <p:transition spd="med"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08FD-1CBE-1C43-9BE2-A9C50DEF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Remember one thing however….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F59A4-B562-AE49-A48F-88020C193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dirty="0"/>
          </a:p>
          <a:p>
            <a:pPr algn="ctr"/>
            <a:r>
              <a:rPr lang="en-US" sz="3200" dirty="0"/>
              <a:t>The more IOT devices we use,</a:t>
            </a:r>
          </a:p>
          <a:p>
            <a:pPr marL="457200" lvl="1" indent="0" algn="ctr">
              <a:buNone/>
            </a:pPr>
            <a:endParaRPr lang="en-US" sz="4000" dirty="0"/>
          </a:p>
          <a:p>
            <a:pPr marL="457200" lvl="1" indent="0" algn="ctr">
              <a:buNone/>
            </a:pPr>
            <a:r>
              <a:rPr lang="en-US" sz="4000" dirty="0"/>
              <a:t>The more vulnerable we are       to attack!</a:t>
            </a:r>
          </a:p>
        </p:txBody>
      </p:sp>
    </p:spTree>
    <p:extLst>
      <p:ext uri="{BB962C8B-B14F-4D97-AF65-F5344CB8AC3E}">
        <p14:creationId xmlns:p14="http://schemas.microsoft.com/office/powerpoint/2010/main" val="218846493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1524001"/>
            <a:ext cx="7772400" cy="2882900"/>
          </a:xfrm>
        </p:spPr>
        <p:txBody>
          <a:bodyPr/>
          <a:lstStyle/>
          <a:p>
            <a:r>
              <a:rPr lang="en-US" sz="3200" dirty="0"/>
              <a:t>Thank you for taking CS2!!!.. We hope     you enjoyed it!</a:t>
            </a:r>
          </a:p>
        </p:txBody>
      </p:sp>
    </p:spTree>
    <p:extLst>
      <p:ext uri="{BB962C8B-B14F-4D97-AF65-F5344CB8AC3E}">
        <p14:creationId xmlns:p14="http://schemas.microsoft.com/office/powerpoint/2010/main" val="1674954295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99"/>
      </a:dk2>
      <a:lt2>
        <a:srgbClr val="FF9900"/>
      </a:lt2>
      <a:accent1>
        <a:srgbClr val="FF9900"/>
      </a:accent1>
      <a:accent2>
        <a:srgbClr val="1080DD"/>
      </a:accent2>
      <a:accent3>
        <a:srgbClr val="AAAACA"/>
      </a:accent3>
      <a:accent4>
        <a:srgbClr val="DADADA"/>
      </a:accent4>
      <a:accent5>
        <a:srgbClr val="FFCAAA"/>
      </a:accent5>
      <a:accent6>
        <a:srgbClr val="0D73C8"/>
      </a:accent6>
      <a:hlink>
        <a:srgbClr val="9D6DB5"/>
      </a:hlink>
      <a:folHlink>
        <a:srgbClr val="C0C0C0"/>
      </a:folHlink>
    </a:clrScheme>
    <a:fontScheme name="Blank Presentation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Erica:Applications:Microsoft Office 98:Templates:Blank Presentation</Template>
  <TotalTime>24970</TotalTime>
  <Words>2199</Words>
  <Application>Microsoft Macintosh PowerPoint</Application>
  <PresentationFormat>On-screen Show (4:3)</PresentationFormat>
  <Paragraphs>402</Paragraphs>
  <Slides>68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Arial</vt:lpstr>
      <vt:lpstr>Arial Narrow</vt:lpstr>
      <vt:lpstr>ArialMT</vt:lpstr>
      <vt:lpstr>Comic Sans MS</vt:lpstr>
      <vt:lpstr>Helvetica</vt:lpstr>
      <vt:lpstr>Verdana</vt:lpstr>
      <vt:lpstr>Blank Presentation</vt:lpstr>
      <vt:lpstr>Document</vt:lpstr>
      <vt:lpstr>PowerPoint Presentation</vt:lpstr>
      <vt:lpstr>Pervasive Computing  aka  “The Internet of Things”     </vt:lpstr>
      <vt:lpstr>The Internet of Things  -  IoT</vt:lpstr>
      <vt:lpstr>What is Pervasive Computing / IoT?</vt:lpstr>
      <vt:lpstr>For the IT Industry</vt:lpstr>
      <vt:lpstr>       For the Computer User</vt:lpstr>
      <vt:lpstr>Trend towards Pervasive Computing</vt:lpstr>
      <vt:lpstr>Sales Confirm this Trend!</vt:lpstr>
      <vt:lpstr>Growth of Internet Connectivity</vt:lpstr>
      <vt:lpstr>Where are we going?</vt:lpstr>
      <vt:lpstr>Smart Everyday Objects, Interconnected…?</vt:lpstr>
      <vt:lpstr>The Real Thing</vt:lpstr>
      <vt:lpstr>Digital Media World</vt:lpstr>
      <vt:lpstr>Content is driving the imperative!</vt:lpstr>
      <vt:lpstr>Mobility</vt:lpstr>
      <vt:lpstr>Mobile is taking over</vt:lpstr>
      <vt:lpstr>Computing Growth Drivers</vt:lpstr>
      <vt:lpstr>How is all these possible?</vt:lpstr>
      <vt:lpstr>Transistors per Integrated Circuit Processor</vt:lpstr>
      <vt:lpstr>Storage Density </vt:lpstr>
      <vt:lpstr>Growth Speed of Key Technologies Obeys Moore’s Law</vt:lpstr>
      <vt:lpstr>Not Everything Obeys Moore’s Law</vt:lpstr>
      <vt:lpstr>Progress in Communication Technologies</vt:lpstr>
      <vt:lpstr>Example: Smart Dust</vt:lpstr>
      <vt:lpstr>Sensor Technology</vt:lpstr>
      <vt:lpstr>Example: Motes</vt:lpstr>
      <vt:lpstr>Getting smaller all the time!</vt:lpstr>
      <vt:lpstr>Computer Science Challenges</vt:lpstr>
      <vt:lpstr>From the very large to the very small…….</vt:lpstr>
      <vt:lpstr>Cloud Computing</vt:lpstr>
      <vt:lpstr>PowerPoint Presentation</vt:lpstr>
      <vt:lpstr>Infrastructure as a Service (IaaS)</vt:lpstr>
      <vt:lpstr>Platform as a Service (PaaS)</vt:lpstr>
      <vt:lpstr>Software as a Service (SaaS)</vt:lpstr>
      <vt:lpstr>PowerPoint Presentation</vt:lpstr>
      <vt:lpstr>PowerPoint Presentation</vt:lpstr>
      <vt:lpstr>Traffic Control</vt:lpstr>
      <vt:lpstr>Environmental Monitoring</vt:lpstr>
      <vt:lpstr>Non Invasive Medical Monitoring</vt:lpstr>
      <vt:lpstr>Location services</vt:lpstr>
      <vt:lpstr>Logistics Management</vt:lpstr>
      <vt:lpstr>Smart Appliances</vt:lpstr>
      <vt:lpstr>Smart Working and Living Spaces</vt:lpstr>
      <vt:lpstr>PowerPoint Presentation</vt:lpstr>
      <vt:lpstr>PowerPoint Presentation</vt:lpstr>
      <vt:lpstr>PowerPoint Presentation</vt:lpstr>
      <vt:lpstr>PowerPoint Presentation</vt:lpstr>
      <vt:lpstr>Look Ma, No buttons!</vt:lpstr>
      <vt:lpstr>Perimeter Security</vt:lpstr>
      <vt:lpstr>Cicret Digital Bracelet </vt:lpstr>
      <vt:lpstr>The Body Electric (BioElectronics)</vt:lpstr>
      <vt:lpstr>Digital Skin !</vt:lpstr>
      <vt:lpstr>   What are some of the possibilities with     Digital Skin?</vt:lpstr>
      <vt:lpstr>PowerPoint Presentation</vt:lpstr>
      <vt:lpstr>Brain Gate Demo</vt:lpstr>
      <vt:lpstr>Bio Computing</vt:lpstr>
      <vt:lpstr>the bottom line</vt:lpstr>
      <vt:lpstr>the bottom line</vt:lpstr>
      <vt:lpstr>           7.6 Billion Humans….          76 Billion IOTDevices?</vt:lpstr>
      <vt:lpstr>Some of the Latest Good and Not            So Good IoT ideas…...</vt:lpstr>
      <vt:lpstr>KiBand – kid tracking bracelet</vt:lpstr>
      <vt:lpstr>Dubstein</vt:lpstr>
      <vt:lpstr>PowerPoint Presentation</vt:lpstr>
      <vt:lpstr>PowerPoint Presentation</vt:lpstr>
      <vt:lpstr>The Kiss Phone</vt:lpstr>
      <vt:lpstr>Computer Controlled TRASH receptacl</vt:lpstr>
      <vt:lpstr>      Remember one thing however….</vt:lpstr>
      <vt:lpstr>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/>
  <cp:lastModifiedBy>Donald Stanford</cp:lastModifiedBy>
  <cp:revision>1146</cp:revision>
  <cp:lastPrinted>2000-05-17T20:57:17Z</cp:lastPrinted>
  <dcterms:created xsi:type="dcterms:W3CDTF">2000-01-14T20:51:54Z</dcterms:created>
  <dcterms:modified xsi:type="dcterms:W3CDTF">2024-12-03T00:00:32Z</dcterms:modified>
</cp:coreProperties>
</file>