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3"/>
  </p:notesMasterIdLst>
  <p:sldIdLst>
    <p:sldId id="256" r:id="rId2"/>
    <p:sldId id="303" r:id="rId3"/>
    <p:sldId id="296" r:id="rId4"/>
    <p:sldId id="259" r:id="rId5"/>
    <p:sldId id="266" r:id="rId6"/>
    <p:sldId id="267" r:id="rId7"/>
    <p:sldId id="269" r:id="rId8"/>
    <p:sldId id="268" r:id="rId9"/>
    <p:sldId id="270" r:id="rId10"/>
    <p:sldId id="271" r:id="rId11"/>
    <p:sldId id="272" r:id="rId12"/>
    <p:sldId id="300" r:id="rId13"/>
    <p:sldId id="301" r:id="rId14"/>
    <p:sldId id="302" r:id="rId15"/>
    <p:sldId id="273" r:id="rId16"/>
    <p:sldId id="315" r:id="rId17"/>
    <p:sldId id="274" r:id="rId18"/>
    <p:sldId id="275" r:id="rId19"/>
    <p:sldId id="305" r:id="rId20"/>
    <p:sldId id="260" r:id="rId21"/>
    <p:sldId id="261" r:id="rId22"/>
    <p:sldId id="262" r:id="rId23"/>
    <p:sldId id="263" r:id="rId24"/>
    <p:sldId id="264" r:id="rId25"/>
    <p:sldId id="265" r:id="rId26"/>
    <p:sldId id="276" r:id="rId27"/>
    <p:sldId id="277" r:id="rId28"/>
    <p:sldId id="278" r:id="rId29"/>
    <p:sldId id="279" r:id="rId30"/>
    <p:sldId id="281" r:id="rId31"/>
    <p:sldId id="280" r:id="rId32"/>
    <p:sldId id="306" r:id="rId33"/>
    <p:sldId id="307" r:id="rId34"/>
    <p:sldId id="308" r:id="rId35"/>
    <p:sldId id="309" r:id="rId36"/>
    <p:sldId id="310" r:id="rId37"/>
    <p:sldId id="311" r:id="rId38"/>
    <p:sldId id="312" r:id="rId39"/>
    <p:sldId id="313" r:id="rId40"/>
    <p:sldId id="304" r:id="rId41"/>
    <p:sldId id="314" r:id="rId4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96" autoAdjust="0"/>
    <p:restoredTop sz="86386" autoAdjust="0"/>
  </p:normalViewPr>
  <p:slideViewPr>
    <p:cSldViewPr snapToGrid="0" snapToObjects="1">
      <p:cViewPr varScale="1">
        <p:scale>
          <a:sx n="100" d="100"/>
          <a:sy n="100" d="100"/>
        </p:scale>
        <p:origin x="-104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1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notesMaster" Target="notesMasters/notesMaster1.xml"/><Relationship Id="rId44" Type="http://schemas.openxmlformats.org/officeDocument/2006/relationships/printerSettings" Target="printerSettings/printerSettings1.bin"/><Relationship Id="rId4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1/30/14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715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Never forward to INCOMING port…</a:t>
            </a:r>
          </a:p>
          <a:p>
            <a:r>
              <a:rPr lang="en-US" dirty="0" smtClean="0"/>
              <a:t>What if hosts move? TIMEOUT</a:t>
            </a:r>
          </a:p>
          <a:p>
            <a:r>
              <a:rPr lang="en-US" dirty="0" smtClean="0"/>
              <a:t>What</a:t>
            </a:r>
            <a:r>
              <a:rPr lang="en-US" baseline="0" dirty="0" smtClean="0"/>
              <a:t> if no space? Still works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the domain of each</a:t>
            </a:r>
            <a:r>
              <a:rPr lang="en-US" baseline="0" dirty="0" smtClean="0"/>
              <a:t> VCI? </a:t>
            </a:r>
          </a:p>
          <a:p>
            <a:r>
              <a:rPr lang="en-US" baseline="0" dirty="0" smtClean="0"/>
              <a:t>And the address?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Why larger tables?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May be loose</a:t>
            </a:r>
            <a:r>
              <a:rPr lang="en-US" baseline="0" dirty="0" smtClean="0"/>
              <a:t> or strict.</a:t>
            </a:r>
          </a:p>
          <a:p>
            <a:r>
              <a:rPr lang="en-US" baseline="0" dirty="0" smtClean="0"/>
              <a:t>Brittle if there are changes host doesn’t know about.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Different if packets are variable size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Also allows </a:t>
            </a:r>
            <a:r>
              <a:rPr lang="en-US" dirty="0" err="1" smtClean="0"/>
              <a:t>QoS</a:t>
            </a:r>
            <a:r>
              <a:rPr lang="en-US" dirty="0" smtClean="0"/>
              <a:t>, Prioritization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Layer 3 routers </a:t>
            </a:r>
            <a:r>
              <a:rPr lang="en-US" smtClean="0"/>
              <a:t>are similar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128.96.34.139</a:t>
            </a:r>
            <a:r>
              <a:rPr lang="en-US" baseline="0" dirty="0" smtClean="0"/>
              <a:t> = 10000000 01100000 00100010 10001011</a:t>
            </a:r>
          </a:p>
          <a:p>
            <a:r>
              <a:rPr lang="en-US" baseline="0" dirty="0" smtClean="0"/>
              <a:t>Mask: 11111111 11111111 11111111 10000000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1/30/14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1/30/14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1/30/14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1/30/14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1/30/14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1/30/14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1/30/14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1/30/14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1/30/14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1/30/14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1/30/14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standards.ieee.org/develop/regauth/oui/oui.txt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Relationship Id="rId3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e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e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e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</a:t>
            </a:r>
            <a:r>
              <a:rPr lang="en-US" dirty="0" smtClean="0"/>
              <a:t>-2950-u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Switching and Routing </a:t>
            </a:r>
            <a:br>
              <a:rPr lang="en-US" dirty="0" smtClean="0"/>
            </a:br>
            <a:r>
              <a:rPr lang="en-US" dirty="0" smtClean="0"/>
              <a:t>Overview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7189619" y="6550223"/>
            <a:ext cx="19543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Most slides from CS-168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Switched Ethernet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Most common link layer today</a:t>
            </a:r>
          </a:p>
          <a:p>
            <a:r>
              <a:rPr lang="en-US" dirty="0" smtClean="0"/>
              <a:t>Most popular bandwidths: 1Gbps, 10Gbps, 40Gbps growing</a:t>
            </a:r>
          </a:p>
          <a:p>
            <a:r>
              <a:rPr lang="en-US" dirty="0" smtClean="0"/>
              <a:t>All switched, in practice</a:t>
            </a:r>
          </a:p>
          <a:p>
            <a:pPr lvl="1"/>
            <a:r>
              <a:rPr lang="en-US" dirty="0" smtClean="0"/>
              <a:t>No CSMA-CD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1338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Ethernet Addressing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Globally unique, 48-bit unicast address per adapter</a:t>
            </a:r>
          </a:p>
          <a:p>
            <a:pPr lvl="1"/>
            <a:r>
              <a:rPr lang="en-US" dirty="0" smtClean="0"/>
              <a:t>Example: </a:t>
            </a:r>
            <a:r>
              <a:rPr lang="en-US" dirty="0" smtClean="0">
                <a:solidFill>
                  <a:srgbClr val="FF0000"/>
                </a:solidFill>
              </a:rPr>
              <a:t>00:1c:43</a:t>
            </a:r>
            <a:r>
              <a:rPr lang="en-US" dirty="0" smtClean="0"/>
              <a:t>:00:3d:09 (</a:t>
            </a:r>
            <a:r>
              <a:rPr lang="en-US" dirty="0" smtClean="0">
                <a:solidFill>
                  <a:srgbClr val="FF0000"/>
                </a:solidFill>
              </a:rPr>
              <a:t>Samsung</a:t>
            </a:r>
            <a:r>
              <a:rPr lang="en-US" dirty="0" smtClean="0"/>
              <a:t> adapter)</a:t>
            </a:r>
          </a:p>
          <a:p>
            <a:pPr lvl="1"/>
            <a:r>
              <a:rPr lang="en-US" dirty="0" smtClean="0"/>
              <a:t>24 </a:t>
            </a:r>
            <a:r>
              <a:rPr lang="en-US" dirty="0" err="1" smtClean="0"/>
              <a:t>msb</a:t>
            </a:r>
            <a:r>
              <a:rPr lang="en-US" dirty="0" smtClean="0"/>
              <a:t>: organization</a:t>
            </a:r>
          </a:p>
          <a:p>
            <a:pPr lvl="1"/>
            <a:r>
              <a:rPr lang="en-US" dirty="0" smtClean="0">
                <a:hlinkClick r:id="rId2"/>
              </a:rPr>
              <a:t>http://standards.ieee.org/develop/regauth/oui/oui.txt</a:t>
            </a:r>
            <a:endParaRPr lang="en-US" dirty="0" smtClean="0"/>
          </a:p>
          <a:p>
            <a:r>
              <a:rPr lang="en-US" dirty="0" smtClean="0"/>
              <a:t>Broadcast address: all 1s</a:t>
            </a:r>
          </a:p>
          <a:p>
            <a:r>
              <a:rPr lang="en-US" dirty="0" smtClean="0"/>
              <a:t>Multicast address: first bit 1</a:t>
            </a:r>
          </a:p>
          <a:p>
            <a:r>
              <a:rPr lang="en-US" dirty="0" smtClean="0"/>
              <a:t>Adapter can work in </a:t>
            </a:r>
            <a:r>
              <a:rPr lang="en-US" i="1" dirty="0" smtClean="0"/>
              <a:t>promiscuous</a:t>
            </a:r>
            <a:r>
              <a:rPr lang="en-US" dirty="0" smtClean="0"/>
              <a:t> mode</a:t>
            </a:r>
          </a:p>
        </p:txBody>
      </p:sp>
    </p:spTree>
    <p:extLst>
      <p:ext uri="{BB962C8B-B14F-4D97-AF65-F5344CB8AC3E}">
        <p14:creationId xmlns:p14="http://schemas.microsoft.com/office/powerpoint/2010/main" val="41911036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760034"/>
            <a:ext cx="7569200" cy="4487718"/>
          </a:xfrm>
        </p:spPr>
        <p:txBody>
          <a:bodyPr/>
          <a:lstStyle/>
          <a:p>
            <a:r>
              <a:rPr lang="en-US" dirty="0" smtClean="0"/>
              <a:t>Direct-link networks don’t scale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Solution: use </a:t>
            </a:r>
            <a:r>
              <a:rPr lang="en-US" i="1" dirty="0" smtClean="0"/>
              <a:t>switches</a:t>
            </a:r>
            <a:r>
              <a:rPr lang="en-US" dirty="0" smtClean="0"/>
              <a:t> to connect network segments</a:t>
            </a:r>
          </a:p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377826" y="1975058"/>
            <a:ext cx="1975679" cy="1340975"/>
            <a:chOff x="867354" y="1461180"/>
            <a:chExt cx="3531370" cy="2396887"/>
          </a:xfrm>
        </p:grpSpPr>
        <p:pic>
          <p:nvPicPr>
            <p:cNvPr id="5" name="Content Placeholder 4" descr="01x02.eps"/>
            <p:cNvPicPr>
              <a:picLocks noChangeAspect="1"/>
            </p:cNvPicPr>
            <p:nvPr/>
          </p:nvPicPr>
          <p:blipFill>
            <a:blip r:embed="rId2"/>
            <a:srcRect l="5172" t="-3746" r="81103" b="68451"/>
            <a:stretch>
              <a:fillRect/>
            </a:stretch>
          </p:blipFill>
          <p:spPr>
            <a:xfrm>
              <a:off x="867354" y="1989138"/>
              <a:ext cx="836377" cy="1055913"/>
            </a:xfrm>
            <a:prstGeom prst="rect">
              <a:avLst/>
            </a:prstGeom>
          </p:spPr>
        </p:pic>
        <p:pic>
          <p:nvPicPr>
            <p:cNvPr id="6" name="Content Placeholder 4" descr="01x02.eps"/>
            <p:cNvPicPr>
              <a:picLocks noChangeAspect="1"/>
            </p:cNvPicPr>
            <p:nvPr/>
          </p:nvPicPr>
          <p:blipFill>
            <a:blip r:embed="rId2"/>
            <a:srcRect l="5172" t="-3746" r="81103" b="68451"/>
            <a:stretch>
              <a:fillRect/>
            </a:stretch>
          </p:blipFill>
          <p:spPr>
            <a:xfrm>
              <a:off x="1703731" y="1461181"/>
              <a:ext cx="836377" cy="1055913"/>
            </a:xfrm>
            <a:prstGeom prst="rect">
              <a:avLst/>
            </a:prstGeom>
          </p:spPr>
        </p:pic>
        <p:pic>
          <p:nvPicPr>
            <p:cNvPr id="7" name="Content Placeholder 4" descr="01x02.eps"/>
            <p:cNvPicPr>
              <a:picLocks noChangeAspect="1"/>
            </p:cNvPicPr>
            <p:nvPr/>
          </p:nvPicPr>
          <p:blipFill>
            <a:blip r:embed="rId2"/>
            <a:srcRect l="5172" t="-3746" r="81103" b="68451"/>
            <a:stretch>
              <a:fillRect/>
            </a:stretch>
          </p:blipFill>
          <p:spPr>
            <a:xfrm>
              <a:off x="2725970" y="1461180"/>
              <a:ext cx="836377" cy="1055913"/>
            </a:xfrm>
            <a:prstGeom prst="rect">
              <a:avLst/>
            </a:prstGeom>
          </p:spPr>
        </p:pic>
        <p:pic>
          <p:nvPicPr>
            <p:cNvPr id="8" name="Content Placeholder 4" descr="01x02.eps"/>
            <p:cNvPicPr>
              <a:picLocks noChangeAspect="1"/>
            </p:cNvPicPr>
            <p:nvPr/>
          </p:nvPicPr>
          <p:blipFill>
            <a:blip r:embed="rId2"/>
            <a:srcRect l="5172" t="-3746" r="81103" b="68451"/>
            <a:stretch>
              <a:fillRect/>
            </a:stretch>
          </p:blipFill>
          <p:spPr>
            <a:xfrm>
              <a:off x="3562347" y="2131667"/>
              <a:ext cx="836377" cy="1055913"/>
            </a:xfrm>
            <a:prstGeom prst="rect">
              <a:avLst/>
            </a:prstGeom>
          </p:spPr>
        </p:pic>
        <p:pic>
          <p:nvPicPr>
            <p:cNvPr id="9" name="Content Placeholder 4" descr="01x02.eps"/>
            <p:cNvPicPr>
              <a:picLocks noChangeAspect="1"/>
            </p:cNvPicPr>
            <p:nvPr/>
          </p:nvPicPr>
          <p:blipFill>
            <a:blip r:embed="rId2"/>
            <a:srcRect l="5172" t="-3746" r="81103" b="68451"/>
            <a:stretch>
              <a:fillRect/>
            </a:stretch>
          </p:blipFill>
          <p:spPr>
            <a:xfrm>
              <a:off x="2725970" y="2802154"/>
              <a:ext cx="836377" cy="1055913"/>
            </a:xfrm>
            <a:prstGeom prst="rect">
              <a:avLst/>
            </a:prstGeom>
          </p:spPr>
        </p:pic>
        <p:pic>
          <p:nvPicPr>
            <p:cNvPr id="10" name="Content Placeholder 4" descr="01x02.eps"/>
            <p:cNvPicPr>
              <a:picLocks noChangeAspect="1"/>
            </p:cNvPicPr>
            <p:nvPr/>
          </p:nvPicPr>
          <p:blipFill>
            <a:blip r:embed="rId2"/>
            <a:srcRect l="5172" t="-3746" r="81103" b="68451"/>
            <a:stretch>
              <a:fillRect/>
            </a:stretch>
          </p:blipFill>
          <p:spPr>
            <a:xfrm>
              <a:off x="1703731" y="2802154"/>
              <a:ext cx="836377" cy="1055913"/>
            </a:xfrm>
            <a:prstGeom prst="rect">
              <a:avLst/>
            </a:prstGeom>
          </p:spPr>
        </p:pic>
        <p:cxnSp>
          <p:nvCxnSpPr>
            <p:cNvPr id="11" name="Straight Connector 10"/>
            <p:cNvCxnSpPr/>
            <p:nvPr/>
          </p:nvCxnSpPr>
          <p:spPr>
            <a:xfrm>
              <a:off x="2174879" y="2131675"/>
              <a:ext cx="1038219" cy="840127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1754811" y="2551734"/>
              <a:ext cx="840133" cy="1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0800000" flipV="1">
              <a:off x="1703734" y="2131673"/>
              <a:ext cx="471145" cy="385419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2174877" y="2131666"/>
              <a:ext cx="1038219" cy="8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2174879" y="2131675"/>
              <a:ext cx="1681748" cy="385419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3213096" y="2131666"/>
              <a:ext cx="643526" cy="385430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 flipV="1">
              <a:off x="3213097" y="2517097"/>
              <a:ext cx="643531" cy="454705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 flipV="1">
              <a:off x="2174879" y="2517098"/>
              <a:ext cx="1681750" cy="454708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endCxn id="5" idx="3"/>
            </p:cNvCxnSpPr>
            <p:nvPr/>
          </p:nvCxnSpPr>
          <p:spPr>
            <a:xfrm rot="10800000">
              <a:off x="1703732" y="2517096"/>
              <a:ext cx="2152891" cy="3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2793032" y="2551736"/>
              <a:ext cx="840130" cy="1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10800000">
              <a:off x="2174880" y="2971801"/>
              <a:ext cx="1038221" cy="4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>
              <a:endCxn id="5" idx="3"/>
            </p:cNvCxnSpPr>
            <p:nvPr/>
          </p:nvCxnSpPr>
          <p:spPr>
            <a:xfrm rot="10800000">
              <a:off x="1703732" y="2517096"/>
              <a:ext cx="1509365" cy="454705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V="1">
              <a:off x="2174877" y="2131675"/>
              <a:ext cx="1038223" cy="840131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V="1">
              <a:off x="1703731" y="2131666"/>
              <a:ext cx="1509369" cy="385434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>
              <a:endCxn id="5" idx="3"/>
            </p:cNvCxnSpPr>
            <p:nvPr/>
          </p:nvCxnSpPr>
          <p:spPr>
            <a:xfrm rot="10800000">
              <a:off x="1703731" y="2517095"/>
              <a:ext cx="471146" cy="454710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6" name="Content Placeholder 4" descr="01x02.eps"/>
          <p:cNvPicPr>
            <a:picLocks noChangeAspect="1"/>
          </p:cNvPicPr>
          <p:nvPr/>
        </p:nvPicPr>
        <p:blipFill>
          <a:blip r:embed="rId2"/>
          <a:srcRect l="5172" t="39508" r="-739" b="-6904"/>
          <a:stretch>
            <a:fillRect/>
          </a:stretch>
        </p:blipFill>
        <p:spPr>
          <a:xfrm>
            <a:off x="4864552" y="1961296"/>
            <a:ext cx="3492048" cy="1209015"/>
          </a:xfrm>
          <a:prstGeom prst="rect">
            <a:avLst/>
          </a:prstGeom>
        </p:spPr>
      </p:pic>
      <p:pic>
        <p:nvPicPr>
          <p:cNvPr id="27" name="Picture 26" descr="01x03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2688" y="4093608"/>
            <a:ext cx="2898032" cy="24192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Bridges and Extended 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778936"/>
            <a:ext cx="7569200" cy="3994495"/>
          </a:xfrm>
        </p:spPr>
        <p:txBody>
          <a:bodyPr/>
          <a:lstStyle/>
          <a:p>
            <a:r>
              <a:rPr lang="en-US" dirty="0" smtClean="0"/>
              <a:t>LANs have limitations</a:t>
            </a:r>
          </a:p>
          <a:p>
            <a:pPr lvl="1"/>
            <a:r>
              <a:rPr lang="en-US" dirty="0" smtClean="0"/>
              <a:t>E.g. Ethernet &lt; 1024 hosts, &lt; 2500m</a:t>
            </a:r>
          </a:p>
          <a:p>
            <a:r>
              <a:rPr lang="en-US" dirty="0" smtClean="0"/>
              <a:t>Connect two or more LANs with a </a:t>
            </a:r>
            <a:r>
              <a:rPr lang="en-US" i="1" dirty="0" smtClean="0"/>
              <a:t>bridge</a:t>
            </a:r>
          </a:p>
          <a:p>
            <a:pPr lvl="1"/>
            <a:r>
              <a:rPr lang="en-US" dirty="0" smtClean="0"/>
              <a:t>Operates on Ethernet addresses</a:t>
            </a:r>
          </a:p>
          <a:p>
            <a:pPr lvl="1"/>
            <a:r>
              <a:rPr lang="en-US" dirty="0" smtClean="0"/>
              <a:t>Forwards packets from one LAN to the </a:t>
            </a:r>
            <a:r>
              <a:rPr lang="en-US" dirty="0" err="1" smtClean="0"/>
              <a:t>other(s</a:t>
            </a:r>
            <a:r>
              <a:rPr lang="en-US" dirty="0" smtClean="0"/>
              <a:t>)</a:t>
            </a:r>
          </a:p>
          <a:p>
            <a:r>
              <a:rPr lang="en-US" dirty="0" smtClean="0"/>
              <a:t>Ethernet </a:t>
            </a:r>
            <a:r>
              <a:rPr lang="en-US" i="1" dirty="0" smtClean="0"/>
              <a:t>switch</a:t>
            </a:r>
            <a:r>
              <a:rPr lang="en-US" dirty="0" smtClean="0"/>
              <a:t> is just a multi-way bridge</a:t>
            </a:r>
            <a:endParaRPr lang="en-US" dirty="0"/>
          </a:p>
        </p:txBody>
      </p:sp>
      <p:pic>
        <p:nvPicPr>
          <p:cNvPr id="4" name="Picture 3" descr="br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349" y="4283604"/>
            <a:ext cx="4031059" cy="23034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Bridges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8800" y="3423854"/>
            <a:ext cx="8026400" cy="309547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Idea: don’t forward a packet where it isn’t needed</a:t>
            </a:r>
          </a:p>
          <a:p>
            <a:pPr lvl="1"/>
            <a:r>
              <a:rPr lang="en-US" dirty="0" smtClean="0"/>
              <a:t>If you know recipient is not on that port</a:t>
            </a:r>
          </a:p>
          <a:p>
            <a:r>
              <a:rPr lang="en-US" dirty="0" smtClean="0"/>
              <a:t>Learn hosts’ locations based on source addresses</a:t>
            </a:r>
          </a:p>
          <a:p>
            <a:pPr lvl="1"/>
            <a:r>
              <a:rPr lang="en-US" dirty="0" smtClean="0"/>
              <a:t>Build a table as you receive packets</a:t>
            </a:r>
          </a:p>
          <a:p>
            <a:pPr lvl="1"/>
            <a:r>
              <a:rPr lang="en-US" dirty="0" smtClean="0"/>
              <a:t>Table is a </a:t>
            </a:r>
            <a:r>
              <a:rPr lang="en-US" i="1" dirty="0" smtClean="0"/>
              <a:t>cache</a:t>
            </a:r>
            <a:r>
              <a:rPr lang="en-US" dirty="0" smtClean="0"/>
              <a:t>: if full, evict old entries. Why is this fine?</a:t>
            </a:r>
          </a:p>
          <a:p>
            <a:r>
              <a:rPr lang="en-US" dirty="0" smtClean="0"/>
              <a:t>Table says when </a:t>
            </a:r>
            <a:r>
              <a:rPr lang="en-US" i="1" dirty="0" smtClean="0"/>
              <a:t>not</a:t>
            </a:r>
            <a:r>
              <a:rPr lang="en-US" dirty="0" smtClean="0"/>
              <a:t> to forward a packet</a:t>
            </a:r>
          </a:p>
          <a:p>
            <a:pPr lvl="1"/>
            <a:r>
              <a:rPr lang="en-US" dirty="0" smtClean="0"/>
              <a:t>Doesn’t need to be complete for </a:t>
            </a:r>
            <a:r>
              <a:rPr lang="en-US" i="1" dirty="0" smtClean="0"/>
              <a:t>correctness</a:t>
            </a:r>
            <a:endParaRPr lang="en-US" i="1" dirty="0"/>
          </a:p>
        </p:txBody>
      </p:sp>
      <p:pic>
        <p:nvPicPr>
          <p:cNvPr id="4" name="Picture 3" descr="br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9223" y="1080935"/>
            <a:ext cx="4100110" cy="23429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Bridges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Unicast: forward with filtering</a:t>
            </a:r>
          </a:p>
          <a:p>
            <a:r>
              <a:rPr lang="en-US" dirty="0" smtClean="0"/>
              <a:t>Broadcast: always forward</a:t>
            </a:r>
          </a:p>
          <a:p>
            <a:r>
              <a:rPr lang="en-US" dirty="0" smtClean="0"/>
              <a:t>Multicast: always forward or learn groups</a:t>
            </a:r>
          </a:p>
          <a:p>
            <a:r>
              <a:rPr lang="en-US" dirty="0" smtClean="0"/>
              <a:t>Difference between bridges and repeaters?</a:t>
            </a:r>
          </a:p>
          <a:p>
            <a:pPr lvl="1"/>
            <a:r>
              <a:rPr lang="en-US" dirty="0" smtClean="0"/>
              <a:t>Bridges: same broadcast domain; copy </a:t>
            </a:r>
            <a:r>
              <a:rPr lang="en-US" i="1" dirty="0" smtClean="0"/>
              <a:t>frames</a:t>
            </a:r>
          </a:p>
          <a:p>
            <a:pPr lvl="1"/>
            <a:r>
              <a:rPr lang="en-US" dirty="0" smtClean="0"/>
              <a:t>Repeaters: same broadcast and </a:t>
            </a:r>
            <a:r>
              <a:rPr lang="en-US" i="1" dirty="0" smtClean="0"/>
              <a:t>collision domain</a:t>
            </a:r>
            <a:r>
              <a:rPr lang="en-US" dirty="0" smtClean="0"/>
              <a:t>; copy </a:t>
            </a:r>
            <a:r>
              <a:rPr lang="en-US" i="1" dirty="0" smtClean="0"/>
              <a:t>signals</a:t>
            </a:r>
            <a:endParaRPr lang="en-US" i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Dealing with Loops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1563504"/>
          </a:xfrm>
        </p:spPr>
        <p:txBody>
          <a:bodyPr/>
          <a:lstStyle/>
          <a:p>
            <a:r>
              <a:rPr lang="en-US" dirty="0" smtClean="0"/>
              <a:t>Problem: people may create loops in LAN!</a:t>
            </a:r>
          </a:p>
          <a:p>
            <a:pPr lvl="1"/>
            <a:r>
              <a:rPr lang="en-US" dirty="0" smtClean="0"/>
              <a:t>Accidentally, or to provide redundancy</a:t>
            </a:r>
          </a:p>
          <a:p>
            <a:pPr lvl="1"/>
            <a:r>
              <a:rPr lang="en-US" dirty="0" smtClean="0"/>
              <a:t>Don’t want to forward packets indefinitely</a:t>
            </a:r>
            <a:endParaRPr lang="en-US" dirty="0"/>
          </a:p>
        </p:txBody>
      </p:sp>
      <p:pic>
        <p:nvPicPr>
          <p:cNvPr id="5" name="Picture 4" descr="03x12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0065" y="3073189"/>
            <a:ext cx="3660217" cy="34120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Spanning Tree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133" y="4944536"/>
            <a:ext cx="8195734" cy="1371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Need to disable ports, so that no loops in network</a:t>
            </a:r>
          </a:p>
          <a:p>
            <a:r>
              <a:rPr lang="en-US" dirty="0" smtClean="0"/>
              <a:t>Like creating a spanning tree in a graph</a:t>
            </a:r>
          </a:p>
          <a:p>
            <a:pPr lvl="1"/>
            <a:r>
              <a:rPr lang="en-US" dirty="0" smtClean="0"/>
              <a:t>View switches and networks as nodes, ports as edges</a:t>
            </a:r>
            <a:endParaRPr lang="en-US" dirty="0"/>
          </a:p>
        </p:txBody>
      </p:sp>
      <p:pic>
        <p:nvPicPr>
          <p:cNvPr id="4" name="Picture 3" descr="03x14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0200" y="1255713"/>
            <a:ext cx="3656584" cy="34241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Distributed Spanning Tree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509685"/>
            <a:ext cx="8331200" cy="3994495"/>
          </a:xfrm>
        </p:spPr>
        <p:txBody>
          <a:bodyPr/>
          <a:lstStyle/>
          <a:p>
            <a:r>
              <a:rPr lang="en-US" dirty="0" smtClean="0"/>
              <a:t>Every bridge has a unique ID (Ethernet address)</a:t>
            </a:r>
          </a:p>
          <a:p>
            <a:r>
              <a:rPr lang="en-US" dirty="0" smtClean="0"/>
              <a:t>Goal:</a:t>
            </a:r>
          </a:p>
          <a:p>
            <a:pPr lvl="1"/>
            <a:r>
              <a:rPr lang="en-US" dirty="0" smtClean="0"/>
              <a:t>Bridge with the smallest ID is the root</a:t>
            </a:r>
          </a:p>
          <a:p>
            <a:pPr lvl="1"/>
            <a:r>
              <a:rPr lang="en-US" dirty="0" smtClean="0"/>
              <a:t>Each segment has one designated bridge, responsible for forwarding its packets towards the root</a:t>
            </a:r>
          </a:p>
          <a:p>
            <a:pPr lvl="2"/>
            <a:r>
              <a:rPr lang="en-US" dirty="0" smtClean="0"/>
              <a:t>Bridge closest to root is designated bridge</a:t>
            </a:r>
          </a:p>
          <a:p>
            <a:pPr lvl="2"/>
            <a:r>
              <a:rPr lang="en-US" dirty="0" smtClean="0"/>
              <a:t>If there is a tie, bridge with lowest ID wins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Spanning Tree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333" y="1509685"/>
            <a:ext cx="8297334" cy="450164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Spanning Tree messages contain:</a:t>
            </a:r>
          </a:p>
          <a:p>
            <a:pPr lvl="1"/>
            <a:r>
              <a:rPr lang="en-US" dirty="0" smtClean="0"/>
              <a:t>ID of bridge sending the message</a:t>
            </a:r>
          </a:p>
          <a:p>
            <a:pPr lvl="1"/>
            <a:r>
              <a:rPr lang="en-US" dirty="0" smtClean="0"/>
              <a:t>ID sender believes to be the root</a:t>
            </a:r>
          </a:p>
          <a:p>
            <a:pPr lvl="1"/>
            <a:r>
              <a:rPr lang="en-US" dirty="0" smtClean="0"/>
              <a:t>Distance (in hops) from sender to root</a:t>
            </a:r>
          </a:p>
          <a:p>
            <a:r>
              <a:rPr lang="en-US" dirty="0" smtClean="0"/>
              <a:t>Bridges remember best </a:t>
            </a:r>
            <a:r>
              <a:rPr lang="en-US" dirty="0" err="1" smtClean="0"/>
              <a:t>config</a:t>
            </a:r>
            <a:r>
              <a:rPr lang="en-US" dirty="0" smtClean="0"/>
              <a:t> </a:t>
            </a:r>
            <a:r>
              <a:rPr lang="en-US" dirty="0" err="1" smtClean="0"/>
              <a:t>msg</a:t>
            </a:r>
            <a:r>
              <a:rPr lang="en-US" dirty="0" smtClean="0"/>
              <a:t> on each port</a:t>
            </a:r>
          </a:p>
          <a:p>
            <a:r>
              <a:rPr lang="en-US" dirty="0" smtClean="0"/>
              <a:t>Send message when you think you are the root</a:t>
            </a:r>
          </a:p>
          <a:p>
            <a:r>
              <a:rPr lang="en-US" dirty="0" smtClean="0"/>
              <a:t>Otherwise, forward messages from best known root</a:t>
            </a:r>
          </a:p>
          <a:p>
            <a:pPr lvl="1"/>
            <a:r>
              <a:rPr lang="en-US" dirty="0" smtClean="0"/>
              <a:t>Add one to distance before forwarding</a:t>
            </a:r>
          </a:p>
          <a:p>
            <a:pPr lvl="1"/>
            <a:r>
              <a:rPr lang="en-US" dirty="0" smtClean="0"/>
              <a:t>Don’t forward if you know you aren’t dedicated bridge</a:t>
            </a:r>
          </a:p>
          <a:p>
            <a:r>
              <a:rPr lang="en-US" dirty="0" smtClean="0"/>
              <a:t>In the end, only root is generating messages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Spanning Tree Protocol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Forwarding and Broadcasting</a:t>
            </a:r>
          </a:p>
          <a:p>
            <a:r>
              <a:rPr lang="en-US" dirty="0" smtClean="0"/>
              <a:t>Port states*:</a:t>
            </a:r>
          </a:p>
          <a:p>
            <a:pPr lvl="1"/>
            <a:r>
              <a:rPr lang="en-US" b="1" dirty="0" smtClean="0">
                <a:solidFill>
                  <a:srgbClr val="0000FF"/>
                </a:solidFill>
              </a:rPr>
              <a:t>Root port</a:t>
            </a:r>
            <a:r>
              <a:rPr lang="en-US" dirty="0" smtClean="0"/>
              <a:t>: a port the bridge uses to reach the root</a:t>
            </a:r>
          </a:p>
          <a:p>
            <a:pPr lvl="1"/>
            <a:r>
              <a:rPr lang="en-US" b="1" dirty="0" smtClean="0">
                <a:solidFill>
                  <a:srgbClr val="008000"/>
                </a:solidFill>
              </a:rPr>
              <a:t>Designated port</a:t>
            </a:r>
            <a:r>
              <a:rPr lang="en-US" dirty="0" smtClean="0"/>
              <a:t>: the lowest-cost port attached to a single LAN</a:t>
            </a:r>
          </a:p>
          <a:p>
            <a:pPr lvl="1"/>
            <a:r>
              <a:rPr lang="en-US" dirty="0" smtClean="0"/>
              <a:t>If a port is not a root port or a designated port, it is a </a:t>
            </a:r>
            <a:r>
              <a:rPr lang="en-US" b="1" dirty="0" smtClean="0">
                <a:solidFill>
                  <a:srgbClr val="FF0000"/>
                </a:solidFill>
              </a:rPr>
              <a:t>discarding port</a:t>
            </a:r>
            <a:r>
              <a:rPr lang="en-US" dirty="0" smtClean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6384080"/>
            <a:ext cx="8174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 In a later protocol RSTP, there can be ports configured as backups and alternates.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89130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3x14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771" y="388230"/>
            <a:ext cx="6222817" cy="58272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54302" y="1006432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Root Port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454302" y="1491433"/>
            <a:ext cx="1689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Designated Port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454302" y="1976433"/>
            <a:ext cx="1613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Discarding Port</a:t>
            </a:r>
            <a:endParaRPr lang="en-US" dirty="0"/>
          </a:p>
        </p:txBody>
      </p:sp>
      <p:sp>
        <p:nvSpPr>
          <p:cNvPr id="8" name="Isosceles Triangle 7"/>
          <p:cNvSpPr/>
          <p:nvPr/>
        </p:nvSpPr>
        <p:spPr>
          <a:xfrm>
            <a:off x="7101987" y="1038412"/>
            <a:ext cx="294640" cy="2540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101987" y="1491433"/>
            <a:ext cx="294640" cy="29464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&quot;No&quot; Symbol 9"/>
          <p:cNvSpPr/>
          <p:nvPr/>
        </p:nvSpPr>
        <p:spPr>
          <a:xfrm>
            <a:off x="7101987" y="2006316"/>
            <a:ext cx="328706" cy="328706"/>
          </a:xfrm>
          <a:prstGeom prst="noSmoking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2831075" y="3425565"/>
            <a:ext cx="792907" cy="779938"/>
            <a:chOff x="2831075" y="3425565"/>
            <a:chExt cx="792907" cy="779938"/>
          </a:xfrm>
        </p:grpSpPr>
        <p:sp>
          <p:nvSpPr>
            <p:cNvPr id="11" name="Rectangle 10"/>
            <p:cNvSpPr/>
            <p:nvPr/>
          </p:nvSpPr>
          <p:spPr>
            <a:xfrm>
              <a:off x="3145562" y="3425565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/>
            <p:cNvSpPr/>
            <p:nvPr/>
          </p:nvSpPr>
          <p:spPr>
            <a:xfrm rot="19614686">
              <a:off x="3437662" y="3611885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/>
            <p:cNvSpPr/>
            <p:nvPr/>
          </p:nvSpPr>
          <p:spPr>
            <a:xfrm rot="2094855">
              <a:off x="3436862" y="4017149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/>
            <p:cNvSpPr/>
            <p:nvPr/>
          </p:nvSpPr>
          <p:spPr>
            <a:xfrm rot="18902374">
              <a:off x="2859979" y="4019183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/>
            <p:cNvSpPr/>
            <p:nvPr/>
          </p:nvSpPr>
          <p:spPr>
            <a:xfrm rot="1905473">
              <a:off x="2831075" y="3611216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4" name="Isosceles Triangle 23"/>
          <p:cNvSpPr/>
          <p:nvPr/>
        </p:nvSpPr>
        <p:spPr>
          <a:xfrm rot="3600000">
            <a:off x="1874591" y="1517660"/>
            <a:ext cx="208243" cy="17952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/>
          <p:cNvGrpSpPr/>
          <p:nvPr/>
        </p:nvGrpSpPr>
        <p:grpSpPr>
          <a:xfrm>
            <a:off x="1236753" y="1405823"/>
            <a:ext cx="4380402" cy="4368781"/>
            <a:chOff x="1236753" y="1405823"/>
            <a:chExt cx="4380402" cy="4368781"/>
          </a:xfrm>
        </p:grpSpPr>
        <p:sp>
          <p:nvSpPr>
            <p:cNvPr id="19" name="Rectangle 18"/>
            <p:cNvSpPr/>
            <p:nvPr/>
          </p:nvSpPr>
          <p:spPr>
            <a:xfrm>
              <a:off x="1236753" y="2110742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3244047" y="1405823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3659734" y="1592143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5430835" y="2345765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809241" y="5295740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4438699" y="5588284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1273375" y="2008385"/>
            <a:ext cx="4027686" cy="3109983"/>
            <a:chOff x="1273375" y="2008385"/>
            <a:chExt cx="4027686" cy="3109983"/>
          </a:xfrm>
        </p:grpSpPr>
        <p:sp>
          <p:nvSpPr>
            <p:cNvPr id="16" name="Isosceles Triangle 15"/>
            <p:cNvSpPr/>
            <p:nvPr/>
          </p:nvSpPr>
          <p:spPr>
            <a:xfrm rot="3600000">
              <a:off x="3359467" y="2022747"/>
              <a:ext cx="208243" cy="17952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Isosceles Triangle 16"/>
            <p:cNvSpPr/>
            <p:nvPr/>
          </p:nvSpPr>
          <p:spPr>
            <a:xfrm rot="3600000">
              <a:off x="5107179" y="2624344"/>
              <a:ext cx="208243" cy="17952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Isosceles Triangle 17"/>
            <p:cNvSpPr/>
            <p:nvPr/>
          </p:nvSpPr>
          <p:spPr>
            <a:xfrm rot="3600000">
              <a:off x="1259013" y="2757316"/>
              <a:ext cx="208243" cy="17952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Isosceles Triangle 25"/>
            <p:cNvSpPr/>
            <p:nvPr/>
          </p:nvSpPr>
          <p:spPr>
            <a:xfrm>
              <a:off x="4416776" y="4938848"/>
              <a:ext cx="208243" cy="17952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1900265" y="4849088"/>
              <a:ext cx="208243" cy="17952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1848917" y="891587"/>
            <a:ext cx="3462278" cy="4811542"/>
            <a:chOff x="1848917" y="891587"/>
            <a:chExt cx="3462278" cy="4811542"/>
          </a:xfrm>
        </p:grpSpPr>
        <p:sp>
          <p:nvSpPr>
            <p:cNvPr id="28" name="&quot;No&quot; Symbol 27"/>
            <p:cNvSpPr/>
            <p:nvPr/>
          </p:nvSpPr>
          <p:spPr>
            <a:xfrm>
              <a:off x="5081505" y="1976433"/>
              <a:ext cx="229690" cy="229690"/>
            </a:xfrm>
            <a:prstGeom prst="noSmoking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9" name="&quot;No&quot; Symbol 28"/>
            <p:cNvSpPr/>
            <p:nvPr/>
          </p:nvSpPr>
          <p:spPr>
            <a:xfrm>
              <a:off x="1848917" y="891587"/>
              <a:ext cx="229690" cy="229690"/>
            </a:xfrm>
            <a:prstGeom prst="noSmoking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0" name="&quot;No&quot; Symbol 29"/>
            <p:cNvSpPr/>
            <p:nvPr/>
          </p:nvSpPr>
          <p:spPr>
            <a:xfrm>
              <a:off x="1900265" y="5473439"/>
              <a:ext cx="229690" cy="229690"/>
            </a:xfrm>
            <a:prstGeom prst="noSmoking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026054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Algorhyme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9165" y="1352841"/>
            <a:ext cx="4217894" cy="494490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/>
              <a:t>I think that I shall never see</a:t>
            </a:r>
          </a:p>
          <a:p>
            <a:pPr marL="0" indent="0">
              <a:buNone/>
            </a:pPr>
            <a:r>
              <a:rPr lang="en-US" dirty="0" smtClean="0"/>
              <a:t>a graph more lovely that a tree.</a:t>
            </a:r>
          </a:p>
          <a:p>
            <a:pPr marL="0" indent="0">
              <a:buNone/>
            </a:pPr>
            <a:r>
              <a:rPr lang="en-US" dirty="0" smtClean="0"/>
              <a:t>A tree whose crucial property</a:t>
            </a:r>
          </a:p>
          <a:p>
            <a:pPr marL="0" indent="0">
              <a:buNone/>
            </a:pPr>
            <a:r>
              <a:rPr lang="en-US" dirty="0" smtClean="0"/>
              <a:t>is loop-free connectivity.</a:t>
            </a:r>
          </a:p>
          <a:p>
            <a:pPr marL="0" indent="0">
              <a:buNone/>
            </a:pPr>
            <a:r>
              <a:rPr lang="en-US" dirty="0" smtClean="0"/>
              <a:t>A tree that must be sure to span</a:t>
            </a:r>
          </a:p>
          <a:p>
            <a:pPr marL="0" indent="0">
              <a:buNone/>
            </a:pPr>
            <a:r>
              <a:rPr lang="en-US" dirty="0" smtClean="0"/>
              <a:t>so packet can reach every LAN.</a:t>
            </a:r>
          </a:p>
          <a:p>
            <a:pPr marL="0" indent="0">
              <a:buNone/>
            </a:pPr>
            <a:r>
              <a:rPr lang="en-US" dirty="0" smtClean="0"/>
              <a:t>First the root must be selected.</a:t>
            </a:r>
          </a:p>
          <a:p>
            <a:pPr marL="0" indent="0">
              <a:buNone/>
            </a:pPr>
            <a:r>
              <a:rPr lang="en-US" dirty="0" smtClean="0"/>
              <a:t>By ID, it is elected.</a:t>
            </a:r>
          </a:p>
          <a:p>
            <a:pPr marL="0" indent="0">
              <a:buNone/>
            </a:pPr>
            <a:r>
              <a:rPr lang="en-US" dirty="0" smtClean="0"/>
              <a:t>Least cost paths from root are traced.</a:t>
            </a:r>
          </a:p>
          <a:p>
            <a:pPr marL="0" indent="0">
              <a:buNone/>
            </a:pPr>
            <a:r>
              <a:rPr lang="en-US" dirty="0" smtClean="0"/>
              <a:t>In the tree, these paths are placed.</a:t>
            </a:r>
          </a:p>
          <a:p>
            <a:pPr marL="0" indent="0">
              <a:buNone/>
            </a:pPr>
            <a:r>
              <a:rPr lang="en-US" dirty="0" smtClean="0"/>
              <a:t>A mesh is made by folks like me,</a:t>
            </a:r>
          </a:p>
          <a:p>
            <a:pPr marL="0" indent="0">
              <a:buNone/>
            </a:pPr>
            <a:r>
              <a:rPr lang="en-US" dirty="0" smtClean="0"/>
              <a:t>then bridges find a spanning tree.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						</a:t>
            </a:r>
            <a:r>
              <a:rPr lang="en-US" dirty="0" err="1" smtClean="0"/>
              <a:t>Radia</a:t>
            </a:r>
            <a:r>
              <a:rPr lang="en-US" dirty="0" smtClean="0"/>
              <a:t> Perlman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78670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Limitations of Bridges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40315"/>
          </a:xfrm>
        </p:spPr>
        <p:txBody>
          <a:bodyPr/>
          <a:lstStyle/>
          <a:p>
            <a:r>
              <a:rPr lang="en-US" dirty="0" smtClean="0"/>
              <a:t>Scaling</a:t>
            </a:r>
          </a:p>
          <a:p>
            <a:pPr lvl="1"/>
            <a:r>
              <a:rPr lang="en-US" dirty="0" smtClean="0"/>
              <a:t>Spanning tree algorithm doesn’t scale</a:t>
            </a:r>
          </a:p>
          <a:p>
            <a:pPr lvl="1"/>
            <a:r>
              <a:rPr lang="en-US" dirty="0" smtClean="0"/>
              <a:t>Broadcast does not scale</a:t>
            </a:r>
          </a:p>
          <a:p>
            <a:pPr lvl="1"/>
            <a:r>
              <a:rPr lang="en-US" dirty="0" smtClean="0"/>
              <a:t>No way to route around congested links, </a:t>
            </a:r>
            <a:r>
              <a:rPr lang="en-US" i="1" dirty="0" smtClean="0"/>
              <a:t>even if path exists</a:t>
            </a:r>
            <a:endParaRPr lang="en-US" dirty="0" smtClean="0"/>
          </a:p>
          <a:p>
            <a:r>
              <a:rPr lang="en-US" dirty="0" smtClean="0"/>
              <a:t>May violate assumptions</a:t>
            </a:r>
          </a:p>
          <a:p>
            <a:pPr lvl="1"/>
            <a:r>
              <a:rPr lang="en-US" dirty="0" smtClean="0"/>
              <a:t>Could confuse some applications that assume single segment</a:t>
            </a:r>
          </a:p>
          <a:p>
            <a:pPr lvl="2"/>
            <a:r>
              <a:rPr lang="en-US" dirty="0" smtClean="0"/>
              <a:t>Much more likely to drop packets</a:t>
            </a:r>
          </a:p>
          <a:p>
            <a:pPr lvl="2"/>
            <a:r>
              <a:rPr lang="en-US" dirty="0" smtClean="0"/>
              <a:t>Makes latency between nodes non-uniform</a:t>
            </a:r>
          </a:p>
          <a:p>
            <a:pPr lvl="1"/>
            <a:r>
              <a:rPr lang="en-US" dirty="0" smtClean="0"/>
              <a:t>Beware of transparency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 Paths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L2: TRILL</a:t>
            </a:r>
          </a:p>
          <a:p>
            <a:pPr lvl="1"/>
            <a:r>
              <a:rPr lang="en-US" dirty="0" smtClean="0"/>
              <a:t>L2 </a:t>
            </a:r>
            <a:r>
              <a:rPr lang="en-US" dirty="0" err="1" smtClean="0"/>
              <a:t>RBridges</a:t>
            </a:r>
            <a:r>
              <a:rPr lang="en-US" dirty="0" smtClean="0"/>
              <a:t> run link state protocol among themselves</a:t>
            </a:r>
          </a:p>
          <a:p>
            <a:pPr lvl="1"/>
            <a:r>
              <a:rPr lang="en-US" dirty="0" smtClean="0"/>
              <a:t>Add shim header, with destination </a:t>
            </a:r>
            <a:r>
              <a:rPr lang="en-US" dirty="0" err="1" smtClean="0"/>
              <a:t>RBridge</a:t>
            </a:r>
            <a:r>
              <a:rPr lang="en-US" dirty="0" smtClean="0"/>
              <a:t>, </a:t>
            </a:r>
            <a:r>
              <a:rPr lang="en-US" dirty="0" err="1" smtClean="0"/>
              <a:t>hopcount</a:t>
            </a:r>
            <a:endParaRPr lang="en-US" dirty="0" smtClean="0"/>
          </a:p>
          <a:p>
            <a:r>
              <a:rPr lang="en-US" dirty="0" smtClean="0"/>
              <a:t>L3: OSPF, IS-IS support multiple paths</a:t>
            </a:r>
          </a:p>
          <a:p>
            <a:r>
              <a:rPr lang="en-US" dirty="0" smtClean="0"/>
              <a:t>ECMP is possible in both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13455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01x03.eps"/>
          <p:cNvPicPr>
            <a:picLocks noChangeAspect="1"/>
          </p:cNvPicPr>
          <p:nvPr/>
        </p:nvPicPr>
        <p:blipFill>
          <a:blip r:embed="rId2"/>
          <a:srcRect l="43225" t="26308" r="48007" b="63932"/>
          <a:stretch>
            <a:fillRect/>
          </a:stretch>
        </p:blipFill>
        <p:spPr>
          <a:xfrm>
            <a:off x="4976998" y="2082956"/>
            <a:ext cx="616935" cy="573271"/>
          </a:xfrm>
          <a:prstGeom prst="rect">
            <a:avLst/>
          </a:prstGeom>
        </p:spPr>
      </p:pic>
      <p:cxnSp>
        <p:nvCxnSpPr>
          <p:cNvPr id="19" name="Straight Connector 18"/>
          <p:cNvCxnSpPr/>
          <p:nvPr/>
        </p:nvCxnSpPr>
        <p:spPr>
          <a:xfrm rot="10800000" flipV="1">
            <a:off x="5539466" y="1828798"/>
            <a:ext cx="578760" cy="3933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10800000">
            <a:off x="5539464" y="2428516"/>
            <a:ext cx="578762" cy="3654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488267"/>
            <a:ext cx="7569200" cy="3300229"/>
          </a:xfrm>
        </p:spPr>
        <p:txBody>
          <a:bodyPr/>
          <a:lstStyle/>
          <a:p>
            <a:r>
              <a:rPr lang="en-US" dirty="0" smtClean="0"/>
              <a:t>Company network, A and B departments</a:t>
            </a:r>
          </a:p>
          <a:p>
            <a:pPr lvl="1"/>
            <a:r>
              <a:rPr lang="en-US" dirty="0" smtClean="0"/>
              <a:t>Broadcast traffic does not scale</a:t>
            </a:r>
          </a:p>
          <a:p>
            <a:pPr lvl="1"/>
            <a:r>
              <a:rPr lang="en-US" dirty="0" smtClean="0"/>
              <a:t>May not </a:t>
            </a:r>
            <a:r>
              <a:rPr lang="en-US" i="1" dirty="0" smtClean="0"/>
              <a:t>want</a:t>
            </a:r>
            <a:r>
              <a:rPr lang="en-US" dirty="0" smtClean="0"/>
              <a:t> traffic between the two departments</a:t>
            </a:r>
          </a:p>
          <a:p>
            <a:pPr lvl="1"/>
            <a:r>
              <a:rPr lang="en-US" dirty="0" smtClean="0"/>
              <a:t>Topology has to mirror physical locations</a:t>
            </a:r>
          </a:p>
          <a:p>
            <a:pPr lvl="1"/>
            <a:r>
              <a:rPr lang="en-US" dirty="0" smtClean="0"/>
              <a:t>What if employees move between offices?</a:t>
            </a:r>
          </a:p>
        </p:txBody>
      </p:sp>
      <p:pic>
        <p:nvPicPr>
          <p:cNvPr id="4" name="Picture 3" descr="01x03.eps"/>
          <p:cNvPicPr>
            <a:picLocks noChangeAspect="1"/>
          </p:cNvPicPr>
          <p:nvPr/>
        </p:nvPicPr>
        <p:blipFill>
          <a:blip r:embed="rId2"/>
          <a:srcRect l="43225" t="26308" r="48443" b="63932"/>
          <a:stretch>
            <a:fillRect/>
          </a:stretch>
        </p:blipFill>
        <p:spPr>
          <a:xfrm>
            <a:off x="3633332" y="2082956"/>
            <a:ext cx="586243" cy="573271"/>
          </a:xfrm>
          <a:prstGeom prst="rect">
            <a:avLst/>
          </a:prstGeom>
        </p:spPr>
      </p:pic>
      <p:pic>
        <p:nvPicPr>
          <p:cNvPr id="6" name="Picture 5" descr="01x03.eps"/>
          <p:cNvPicPr>
            <a:picLocks noChangeAspect="1"/>
          </p:cNvPicPr>
          <p:nvPr/>
        </p:nvPicPr>
        <p:blipFill>
          <a:blip r:embed="rId2"/>
          <a:srcRect l="26708" t="-257" r="64358" b="91410"/>
          <a:stretch>
            <a:fillRect/>
          </a:stretch>
        </p:blipFill>
        <p:spPr>
          <a:xfrm>
            <a:off x="2635250" y="1626977"/>
            <a:ext cx="628650" cy="519642"/>
          </a:xfrm>
          <a:prstGeom prst="rect">
            <a:avLst/>
          </a:prstGeom>
        </p:spPr>
      </p:pic>
      <p:pic>
        <p:nvPicPr>
          <p:cNvPr id="7" name="Picture 6" descr="01x03.eps"/>
          <p:cNvPicPr>
            <a:picLocks noChangeAspect="1"/>
          </p:cNvPicPr>
          <p:nvPr/>
        </p:nvPicPr>
        <p:blipFill>
          <a:blip r:embed="rId2"/>
          <a:srcRect l="26708" t="-257" r="64358" b="91410"/>
          <a:stretch>
            <a:fillRect/>
          </a:stretch>
        </p:blipFill>
        <p:spPr>
          <a:xfrm>
            <a:off x="2635250" y="2656227"/>
            <a:ext cx="628650" cy="519642"/>
          </a:xfrm>
          <a:prstGeom prst="rect">
            <a:avLst/>
          </a:prstGeom>
        </p:spPr>
      </p:pic>
      <p:pic>
        <p:nvPicPr>
          <p:cNvPr id="8" name="Picture 7" descr="01x03.eps"/>
          <p:cNvPicPr>
            <a:picLocks noChangeAspect="1"/>
          </p:cNvPicPr>
          <p:nvPr/>
        </p:nvPicPr>
        <p:blipFill>
          <a:blip r:embed="rId2"/>
          <a:srcRect l="26708" t="-257" r="64358" b="91410"/>
          <a:stretch>
            <a:fillRect/>
          </a:stretch>
        </p:blipFill>
        <p:spPr>
          <a:xfrm>
            <a:off x="5909336" y="1626977"/>
            <a:ext cx="628650" cy="519642"/>
          </a:xfrm>
          <a:prstGeom prst="rect">
            <a:avLst/>
          </a:prstGeom>
        </p:spPr>
      </p:pic>
      <p:pic>
        <p:nvPicPr>
          <p:cNvPr id="9" name="Picture 8" descr="01x03.eps"/>
          <p:cNvPicPr>
            <a:picLocks noChangeAspect="1"/>
          </p:cNvPicPr>
          <p:nvPr/>
        </p:nvPicPr>
        <p:blipFill>
          <a:blip r:embed="rId2"/>
          <a:srcRect l="26708" t="-257" r="64358" b="91410"/>
          <a:stretch>
            <a:fillRect/>
          </a:stretch>
        </p:blipFill>
        <p:spPr>
          <a:xfrm>
            <a:off x="5909336" y="2656227"/>
            <a:ext cx="628650" cy="519642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3222625" y="2028825"/>
            <a:ext cx="410707" cy="2254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3136900" y="2460624"/>
            <a:ext cx="496432" cy="4554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5" idx="1"/>
            <a:endCxn id="4" idx="3"/>
          </p:cNvCxnSpPr>
          <p:nvPr/>
        </p:nvCxnSpPr>
        <p:spPr>
          <a:xfrm rot="10800000">
            <a:off x="4219576" y="2369592"/>
            <a:ext cx="757423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ontent Placeholder 2"/>
          <p:cNvSpPr txBox="1">
            <a:spLocks/>
          </p:cNvSpPr>
          <p:nvPr/>
        </p:nvSpPr>
        <p:spPr>
          <a:xfrm>
            <a:off x="2271180" y="1172864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b1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2300810" y="2302473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b2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6537986" y="1121290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a1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6537986" y="2562294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b="1" dirty="0" smtClean="0">
                <a:latin typeface="Minion Pro"/>
                <a:cs typeface="Minion Pro"/>
              </a:rPr>
              <a:t>a2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1.48148E-6 L 0.46667 0.20741 " pathEditMode="relative" ptsTypes="AA">
                                      <p:cBhvr>
                                        <p:cTn id="24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1.11111E-6 L -0.46684 -0.20764 " pathEditMode="relative" ptsTypes="AA">
                                      <p:cBhvr>
                                        <p:cTn id="2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30" grpId="0"/>
      <p:bldP spid="3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488267"/>
            <a:ext cx="7569200" cy="3081866"/>
          </a:xfrm>
        </p:spPr>
        <p:txBody>
          <a:bodyPr/>
          <a:lstStyle/>
          <a:p>
            <a:r>
              <a:rPr lang="en-US" dirty="0" smtClean="0"/>
              <a:t>Solution: Virtual LANs</a:t>
            </a:r>
          </a:p>
          <a:p>
            <a:pPr lvl="1"/>
            <a:r>
              <a:rPr lang="en-US" dirty="0" smtClean="0"/>
              <a:t>Assign switch ports to a VLAN ID (color)</a:t>
            </a:r>
          </a:p>
          <a:p>
            <a:pPr lvl="1"/>
            <a:r>
              <a:rPr lang="en-US" dirty="0" smtClean="0"/>
              <a:t>Isolate traffic: only same color</a:t>
            </a:r>
          </a:p>
          <a:p>
            <a:pPr lvl="1"/>
            <a:r>
              <a:rPr lang="en-US" dirty="0" smtClean="0"/>
              <a:t>Trunk links may belong to multiple </a:t>
            </a:r>
            <a:r>
              <a:rPr lang="en-US" dirty="0" err="1" smtClean="0"/>
              <a:t>VLANs</a:t>
            </a:r>
            <a:endParaRPr lang="en-US" dirty="0" smtClean="0"/>
          </a:p>
          <a:p>
            <a:pPr lvl="1"/>
            <a:r>
              <a:rPr lang="en-US" dirty="0" smtClean="0"/>
              <a:t>Encapsulate packets: add 12-bit VLAN ID</a:t>
            </a:r>
          </a:p>
          <a:p>
            <a:r>
              <a:rPr lang="en-US" dirty="0" smtClean="0"/>
              <a:t>Easy to change, no need to rewire</a:t>
            </a:r>
            <a:endParaRPr lang="en-US" dirty="0"/>
          </a:p>
        </p:txBody>
      </p:sp>
      <p:pic>
        <p:nvPicPr>
          <p:cNvPr id="4" name="Picture 3" descr="01x03.eps"/>
          <p:cNvPicPr>
            <a:picLocks noChangeAspect="1"/>
          </p:cNvPicPr>
          <p:nvPr/>
        </p:nvPicPr>
        <p:blipFill>
          <a:blip r:embed="rId2"/>
          <a:srcRect l="43225" t="26308" r="48007" b="63932"/>
          <a:stretch>
            <a:fillRect/>
          </a:stretch>
        </p:blipFill>
        <p:spPr>
          <a:xfrm>
            <a:off x="4976998" y="2082956"/>
            <a:ext cx="616935" cy="573271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rot="10800000" flipV="1">
            <a:off x="5539466" y="1828798"/>
            <a:ext cx="578760" cy="393341"/>
          </a:xfrm>
          <a:prstGeom prst="line">
            <a:avLst/>
          </a:prstGeom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rot="10800000">
            <a:off x="5539464" y="2428516"/>
            <a:ext cx="578762" cy="365485"/>
          </a:xfrm>
          <a:prstGeom prst="line">
            <a:avLst/>
          </a:prstGeom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01x03.eps"/>
          <p:cNvPicPr>
            <a:picLocks noChangeAspect="1"/>
          </p:cNvPicPr>
          <p:nvPr/>
        </p:nvPicPr>
        <p:blipFill>
          <a:blip r:embed="rId2"/>
          <a:srcRect l="43225" t="26308" r="48443" b="63932"/>
          <a:stretch>
            <a:fillRect/>
          </a:stretch>
        </p:blipFill>
        <p:spPr>
          <a:xfrm>
            <a:off x="3633332" y="2082956"/>
            <a:ext cx="586243" cy="573271"/>
          </a:xfrm>
          <a:prstGeom prst="rect">
            <a:avLst/>
          </a:prstGeom>
        </p:spPr>
      </p:pic>
      <p:pic>
        <p:nvPicPr>
          <p:cNvPr id="8" name="Picture 7" descr="01x03.eps"/>
          <p:cNvPicPr>
            <a:picLocks noChangeAspect="1"/>
          </p:cNvPicPr>
          <p:nvPr/>
        </p:nvPicPr>
        <p:blipFill>
          <a:blip r:embed="rId2"/>
          <a:srcRect l="26708" t="-257" r="64358" b="91410"/>
          <a:stretch>
            <a:fillRect/>
          </a:stretch>
        </p:blipFill>
        <p:spPr>
          <a:xfrm>
            <a:off x="2635250" y="1626977"/>
            <a:ext cx="628650" cy="519642"/>
          </a:xfrm>
          <a:prstGeom prst="rect">
            <a:avLst/>
          </a:prstGeom>
        </p:spPr>
      </p:pic>
      <p:pic>
        <p:nvPicPr>
          <p:cNvPr id="9" name="Picture 8" descr="01x03.eps"/>
          <p:cNvPicPr>
            <a:picLocks noChangeAspect="1"/>
          </p:cNvPicPr>
          <p:nvPr/>
        </p:nvPicPr>
        <p:blipFill>
          <a:blip r:embed="rId2"/>
          <a:srcRect l="26708" t="-257" r="64358" b="91410"/>
          <a:stretch>
            <a:fillRect/>
          </a:stretch>
        </p:blipFill>
        <p:spPr>
          <a:xfrm>
            <a:off x="2635250" y="2656227"/>
            <a:ext cx="628650" cy="519642"/>
          </a:xfrm>
          <a:prstGeom prst="rect">
            <a:avLst/>
          </a:prstGeom>
        </p:spPr>
      </p:pic>
      <p:pic>
        <p:nvPicPr>
          <p:cNvPr id="10" name="Picture 9" descr="01x03.eps"/>
          <p:cNvPicPr>
            <a:picLocks noChangeAspect="1"/>
          </p:cNvPicPr>
          <p:nvPr/>
        </p:nvPicPr>
        <p:blipFill>
          <a:blip r:embed="rId2"/>
          <a:srcRect l="26708" t="-257" r="64358" b="91410"/>
          <a:stretch>
            <a:fillRect/>
          </a:stretch>
        </p:blipFill>
        <p:spPr>
          <a:xfrm>
            <a:off x="5909336" y="1626977"/>
            <a:ext cx="628650" cy="519642"/>
          </a:xfrm>
          <a:prstGeom prst="rect">
            <a:avLst/>
          </a:prstGeom>
        </p:spPr>
      </p:pic>
      <p:pic>
        <p:nvPicPr>
          <p:cNvPr id="11" name="Picture 10" descr="01x03.eps"/>
          <p:cNvPicPr>
            <a:picLocks noChangeAspect="1"/>
          </p:cNvPicPr>
          <p:nvPr/>
        </p:nvPicPr>
        <p:blipFill>
          <a:blip r:embed="rId2"/>
          <a:srcRect l="26708" t="-257" r="64358" b="91410"/>
          <a:stretch>
            <a:fillRect/>
          </a:stretch>
        </p:blipFill>
        <p:spPr>
          <a:xfrm>
            <a:off x="5909336" y="2656227"/>
            <a:ext cx="628650" cy="519642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3222625" y="2028825"/>
            <a:ext cx="410707" cy="225425"/>
          </a:xfrm>
          <a:prstGeom prst="line">
            <a:avLst/>
          </a:prstGeom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3136900" y="2460624"/>
            <a:ext cx="496432" cy="455424"/>
          </a:xfrm>
          <a:prstGeom prst="line">
            <a:avLst/>
          </a:prstGeom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4" idx="1"/>
            <a:endCxn id="7" idx="3"/>
          </p:cNvCxnSpPr>
          <p:nvPr/>
        </p:nvCxnSpPr>
        <p:spPr>
          <a:xfrm rot="10800000">
            <a:off x="4219576" y="2369592"/>
            <a:ext cx="757423" cy="1588"/>
          </a:xfrm>
          <a:prstGeom prst="line">
            <a:avLst/>
          </a:prstGeom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2"/>
          <p:cNvSpPr txBox="1">
            <a:spLocks/>
          </p:cNvSpPr>
          <p:nvPr/>
        </p:nvSpPr>
        <p:spPr>
          <a:xfrm>
            <a:off x="2271180" y="1172864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b="1" dirty="0" smtClean="0">
                <a:latin typeface="Minion Pro"/>
                <a:cs typeface="Minion Pro"/>
              </a:rPr>
              <a:t>a2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2300810" y="2302473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b2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6537986" y="1121290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a1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6537986" y="2562294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b="1" dirty="0" smtClean="0">
                <a:latin typeface="Minion Pro"/>
                <a:cs typeface="Minion Pro"/>
              </a:rPr>
              <a:t>b1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 rot="10800000">
            <a:off x="4219579" y="2284930"/>
            <a:ext cx="757423" cy="1588"/>
          </a:xfrm>
          <a:prstGeom prst="line">
            <a:avLst/>
          </a:prstGeom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Limit the broadcast domain</a:t>
            </a:r>
          </a:p>
          <a:p>
            <a:r>
              <a:rPr lang="en-US" dirty="0" smtClean="0"/>
              <a:t>Each VLAN becomes an IP subnet</a:t>
            </a:r>
          </a:p>
          <a:p>
            <a:r>
              <a:rPr lang="en-US" dirty="0" smtClean="0"/>
              <a:t>Switches implement VLANs</a:t>
            </a:r>
          </a:p>
          <a:p>
            <a:pPr lvl="1"/>
            <a:r>
              <a:rPr lang="en-US" dirty="0" smtClean="0"/>
              <a:t>First switch adds VLAN tag</a:t>
            </a:r>
          </a:p>
          <a:p>
            <a:pPr lvl="2"/>
            <a:r>
              <a:rPr lang="en-US" dirty="0" smtClean="0"/>
              <a:t>Port, MAC address, Protocol</a:t>
            </a:r>
          </a:p>
          <a:p>
            <a:pPr lvl="1"/>
            <a:r>
              <a:rPr lang="en-US" dirty="0" smtClean="0"/>
              <a:t>Last switch strips it off</a:t>
            </a:r>
          </a:p>
          <a:p>
            <a:r>
              <a:rPr lang="en-US" dirty="0" smtClean="0"/>
              <a:t>We will read a couple of interesting papers for next class on VLANs and campus networks</a:t>
            </a:r>
          </a:p>
        </p:txBody>
      </p:sp>
    </p:spTree>
    <p:extLst>
      <p:ext uri="{BB962C8B-B14F-4D97-AF65-F5344CB8AC3E}">
        <p14:creationId xmlns:p14="http://schemas.microsoft.com/office/powerpoint/2010/main" val="35940292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Switching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2524420"/>
            <a:ext cx="7569200" cy="3994495"/>
          </a:xfrm>
        </p:spPr>
        <p:txBody>
          <a:bodyPr/>
          <a:lstStyle/>
          <a:p>
            <a:r>
              <a:rPr lang="en-US" dirty="0" smtClean="0"/>
              <a:t>Switches must be able to, given a packet, determine the outgoing port</a:t>
            </a:r>
          </a:p>
          <a:p>
            <a:r>
              <a:rPr lang="en-US" dirty="0" smtClean="0"/>
              <a:t>Some </a:t>
            </a:r>
            <a:r>
              <a:rPr lang="en-US" dirty="0" smtClean="0"/>
              <a:t>ways to do this:</a:t>
            </a:r>
          </a:p>
          <a:p>
            <a:pPr lvl="1"/>
            <a:r>
              <a:rPr lang="en-US" dirty="0" smtClean="0"/>
              <a:t>Virtual Circuit Switching</a:t>
            </a:r>
          </a:p>
          <a:p>
            <a:pPr lvl="1"/>
            <a:r>
              <a:rPr lang="en-US" dirty="0" smtClean="0"/>
              <a:t>Datagram </a:t>
            </a:r>
            <a:r>
              <a:rPr lang="en-US" dirty="0" smtClean="0"/>
              <a:t>Switching</a:t>
            </a:r>
          </a:p>
          <a:p>
            <a:pPr lvl="1"/>
            <a:r>
              <a:rPr lang="en-US" dirty="0" smtClean="0"/>
              <a:t>Label switching</a:t>
            </a:r>
            <a:endParaRPr lang="en-US" dirty="0" smtClean="0"/>
          </a:p>
          <a:p>
            <a:pPr lvl="1"/>
            <a:r>
              <a:rPr lang="en-US" dirty="0" smtClean="0"/>
              <a:t>Source Routing</a:t>
            </a:r>
            <a:endParaRPr lang="en-US" dirty="0"/>
          </a:p>
        </p:txBody>
      </p:sp>
      <p:pic>
        <p:nvPicPr>
          <p:cNvPr id="4" name="Picture 3" descr="03x03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8629" y="1356695"/>
            <a:ext cx="4474856" cy="16320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 Circuit Switching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2678" y="3576156"/>
            <a:ext cx="8298644" cy="2926125"/>
          </a:xfrm>
        </p:spPr>
        <p:txBody>
          <a:bodyPr/>
          <a:lstStyle/>
          <a:p>
            <a:r>
              <a:rPr lang="en-US" dirty="0" smtClean="0"/>
              <a:t>Explicit set-up and tear down phases</a:t>
            </a:r>
          </a:p>
          <a:p>
            <a:pPr lvl="1"/>
            <a:r>
              <a:rPr lang="en-US" dirty="0" smtClean="0"/>
              <a:t>Establishes Virtual Circuit Identifier on each link</a:t>
            </a:r>
          </a:p>
          <a:p>
            <a:pPr lvl="1"/>
            <a:r>
              <a:rPr lang="en-US" dirty="0" smtClean="0"/>
              <a:t>Each switch stores VC table</a:t>
            </a:r>
          </a:p>
          <a:p>
            <a:r>
              <a:rPr lang="en-US" dirty="0" smtClean="0"/>
              <a:t>Subsequent packets follow same path</a:t>
            </a:r>
          </a:p>
          <a:p>
            <a:pPr lvl="1"/>
            <a:r>
              <a:rPr lang="en-US" dirty="0" smtClean="0"/>
              <a:t>Switches map </a:t>
            </a:r>
            <a:r>
              <a:rPr lang="en-US" b="0" dirty="0" smtClean="0"/>
              <a:t>[in-port, in-VCI] : [out-port, out-VCI]</a:t>
            </a:r>
          </a:p>
          <a:p>
            <a:r>
              <a:rPr lang="en-US" dirty="0" smtClean="0"/>
              <a:t>Also called </a:t>
            </a:r>
            <a:r>
              <a:rPr lang="en-US" i="1" dirty="0" smtClean="0"/>
              <a:t>connection-oriented </a:t>
            </a:r>
            <a:r>
              <a:rPr lang="en-US" dirty="0" smtClean="0"/>
              <a:t>model</a:t>
            </a:r>
          </a:p>
          <a:p>
            <a:endParaRPr lang="en-US" dirty="0"/>
          </a:p>
        </p:txBody>
      </p:sp>
      <p:pic>
        <p:nvPicPr>
          <p:cNvPr id="4" name="Picture 3" descr="03x07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243" y="1061562"/>
            <a:ext cx="5614021" cy="23769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 Circuit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304124"/>
          </a:xfrm>
        </p:spPr>
        <p:txBody>
          <a:bodyPr/>
          <a:lstStyle/>
          <a:p>
            <a:r>
              <a:rPr lang="en-US" dirty="0" smtClean="0"/>
              <a:t>Requires one RTT before sending first packet</a:t>
            </a:r>
          </a:p>
          <a:p>
            <a:r>
              <a:rPr lang="en-US" dirty="0" smtClean="0"/>
              <a:t>Connection request contain full destination address, subsequent packets only small VCI</a:t>
            </a:r>
          </a:p>
          <a:p>
            <a:r>
              <a:rPr lang="en-US" dirty="0" smtClean="0"/>
              <a:t>Setup phase allows reservation of resources, such as bandwidth or buffer-space</a:t>
            </a:r>
          </a:p>
          <a:p>
            <a:pPr lvl="1"/>
            <a:r>
              <a:rPr lang="en-US" dirty="0" smtClean="0"/>
              <a:t>Any problems here?</a:t>
            </a:r>
          </a:p>
          <a:p>
            <a:r>
              <a:rPr lang="en-US" dirty="0" smtClean="0"/>
              <a:t>If a link or switch fails, must re-establish whole  circuit</a:t>
            </a:r>
          </a:p>
          <a:p>
            <a:r>
              <a:rPr lang="en-US" dirty="0" smtClean="0"/>
              <a:t>Example: ATM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Datagram Switching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329758"/>
            <a:ext cx="7569200" cy="2319939"/>
          </a:xfrm>
        </p:spPr>
        <p:txBody>
          <a:bodyPr/>
          <a:lstStyle/>
          <a:p>
            <a:r>
              <a:rPr lang="en-US" dirty="0" smtClean="0"/>
              <a:t>Each packet carries destination address</a:t>
            </a:r>
          </a:p>
          <a:p>
            <a:r>
              <a:rPr lang="en-US" dirty="0" smtClean="0"/>
              <a:t>Switches maintain address-based tables</a:t>
            </a:r>
          </a:p>
          <a:p>
            <a:pPr lvl="1"/>
            <a:r>
              <a:rPr lang="en-US" dirty="0" smtClean="0"/>
              <a:t>Maps [destination </a:t>
            </a:r>
            <a:r>
              <a:rPr lang="en-US" dirty="0" err="1" smtClean="0"/>
              <a:t>address]:[out</a:t>
            </a:r>
            <a:r>
              <a:rPr lang="en-US" dirty="0" smtClean="0"/>
              <a:t>-port]</a:t>
            </a:r>
          </a:p>
          <a:p>
            <a:r>
              <a:rPr lang="en-US" dirty="0" smtClean="0"/>
              <a:t>Also called </a:t>
            </a:r>
            <a:r>
              <a:rPr lang="en-US" i="1" dirty="0" smtClean="0"/>
              <a:t>connectionless</a:t>
            </a:r>
            <a:r>
              <a:rPr lang="en-US" dirty="0" smtClean="0"/>
              <a:t> model</a:t>
            </a:r>
            <a:endParaRPr lang="en-US" dirty="0"/>
          </a:p>
        </p:txBody>
      </p:sp>
      <p:pic>
        <p:nvPicPr>
          <p:cNvPr id="4" name="Picture 3" descr="pkt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4581" y="1018857"/>
            <a:ext cx="4311656" cy="3633418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57533" y="1360435"/>
          <a:ext cx="1405468" cy="3291840"/>
        </p:xfrm>
        <a:graphic>
          <a:graphicData uri="http://schemas.openxmlformats.org/drawingml/2006/table">
            <a:tbl>
              <a:tblPr firstRow="1" bandRow="1">
                <a:effectLst/>
                <a:tableStyleId>{85BE263C-DBD7-4A20-BB59-AAB30ACAA65A}</a:tableStyleId>
              </a:tblPr>
              <a:tblGrid>
                <a:gridCol w="702734"/>
                <a:gridCol w="702734"/>
              </a:tblGrid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Addr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Port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A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B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C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D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E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F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G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H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Content Placeholder 2"/>
          <p:cNvSpPr txBox="1">
            <a:spLocks/>
          </p:cNvSpPr>
          <p:nvPr/>
        </p:nvSpPr>
        <p:spPr>
          <a:xfrm>
            <a:off x="7357533" y="786175"/>
            <a:ext cx="1473200" cy="580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200" b="1" dirty="0" smtClean="0">
                <a:latin typeface="Minion Pro"/>
                <a:cs typeface="Minion Pro"/>
              </a:rPr>
              <a:t>Switch 2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Datagram Switching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delay for connection setup</a:t>
            </a:r>
          </a:p>
          <a:p>
            <a:r>
              <a:rPr lang="en-US" dirty="0" smtClean="0"/>
              <a:t>Source can’t know if network can deliver a packet</a:t>
            </a:r>
          </a:p>
          <a:p>
            <a:r>
              <a:rPr lang="en-US" dirty="0" smtClean="0"/>
              <a:t>Possible to route around failures</a:t>
            </a:r>
          </a:p>
          <a:p>
            <a:r>
              <a:rPr lang="en-US" dirty="0" smtClean="0"/>
              <a:t>Higher overhead per-packet</a:t>
            </a:r>
          </a:p>
          <a:p>
            <a:r>
              <a:rPr lang="en-US" dirty="0" smtClean="0"/>
              <a:t>Potentially larger tables at switches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 Routing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380175"/>
            <a:ext cx="7569200" cy="2105291"/>
          </a:xfrm>
        </p:spPr>
        <p:txBody>
          <a:bodyPr/>
          <a:lstStyle/>
          <a:p>
            <a:r>
              <a:rPr lang="en-US" dirty="0" smtClean="0"/>
              <a:t>Packets carry entire route: ports</a:t>
            </a:r>
          </a:p>
          <a:p>
            <a:r>
              <a:rPr lang="en-US" dirty="0" smtClean="0"/>
              <a:t>Switches need no tables!</a:t>
            </a:r>
          </a:p>
          <a:p>
            <a:pPr lvl="1"/>
            <a:r>
              <a:rPr lang="en-US" dirty="0" smtClean="0"/>
              <a:t>But end hosts must obtain the path information</a:t>
            </a:r>
          </a:p>
          <a:p>
            <a:r>
              <a:rPr lang="en-US" dirty="0" smtClean="0"/>
              <a:t>Variable packet header</a:t>
            </a:r>
          </a:p>
        </p:txBody>
      </p:sp>
      <p:pic>
        <p:nvPicPr>
          <p:cNvPr id="4" name="Picture 3" descr="src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6437" y="1112838"/>
            <a:ext cx="5220229" cy="32673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Generic Switch Architecture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3885671"/>
            <a:ext cx="8128000" cy="2972329"/>
          </a:xfrm>
        </p:spPr>
        <p:txBody>
          <a:bodyPr>
            <a:normAutofit/>
          </a:bodyPr>
          <a:lstStyle/>
          <a:p>
            <a:r>
              <a:rPr lang="en-US" dirty="0" smtClean="0"/>
              <a:t>Goal: deliver packets from input to output ports</a:t>
            </a:r>
          </a:p>
          <a:p>
            <a:r>
              <a:rPr lang="en-US" dirty="0" smtClean="0"/>
              <a:t>Three potential performance concerns:</a:t>
            </a:r>
          </a:p>
          <a:p>
            <a:pPr lvl="1"/>
            <a:r>
              <a:rPr lang="en-US" dirty="0" smtClean="0"/>
              <a:t>Throughput in bytes/second</a:t>
            </a:r>
          </a:p>
          <a:p>
            <a:pPr lvl="1"/>
            <a:r>
              <a:rPr lang="en-US" dirty="0" smtClean="0"/>
              <a:t>Throughput in packets/second</a:t>
            </a:r>
          </a:p>
          <a:p>
            <a:pPr lvl="1"/>
            <a:r>
              <a:rPr lang="en-US" dirty="0" smtClean="0"/>
              <a:t>Latency</a:t>
            </a:r>
            <a:endParaRPr lang="en-US" dirty="0"/>
          </a:p>
        </p:txBody>
      </p:sp>
      <p:pic>
        <p:nvPicPr>
          <p:cNvPr id="4" name="Picture 3" descr="sw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4546" y="1057805"/>
            <a:ext cx="6134100" cy="3098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Cut through vs. Store and Forward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7" y="1509685"/>
            <a:ext cx="8060266" cy="4603248"/>
          </a:xfrm>
        </p:spPr>
        <p:txBody>
          <a:bodyPr>
            <a:normAutofit/>
          </a:bodyPr>
          <a:lstStyle/>
          <a:p>
            <a:r>
              <a:rPr lang="en-US" dirty="0" smtClean="0"/>
              <a:t>Two approaches to forwarding a packet</a:t>
            </a:r>
          </a:p>
          <a:p>
            <a:pPr lvl="1"/>
            <a:r>
              <a:rPr lang="en-US" dirty="0" smtClean="0"/>
              <a:t>Receive a full packet, then send to output port</a:t>
            </a:r>
          </a:p>
          <a:p>
            <a:pPr lvl="1"/>
            <a:r>
              <a:rPr lang="en-US" dirty="0" smtClean="0"/>
              <a:t>Start retransmitting as soon as you know output port, before full packet</a:t>
            </a:r>
          </a:p>
          <a:p>
            <a:r>
              <a:rPr lang="en-US" dirty="0" smtClean="0"/>
              <a:t>Cut-through routing can greatly decrease latency</a:t>
            </a:r>
          </a:p>
          <a:p>
            <a:r>
              <a:rPr lang="en-US" dirty="0" smtClean="0"/>
              <a:t>Disadvantage</a:t>
            </a:r>
          </a:p>
          <a:p>
            <a:pPr lvl="1"/>
            <a:r>
              <a:rPr lang="en-US" dirty="0" smtClean="0"/>
              <a:t>Can waste transmission (classic </a:t>
            </a:r>
            <a:r>
              <a:rPr lang="en-US" i="1" dirty="0" smtClean="0"/>
              <a:t>optimistic</a:t>
            </a:r>
            <a:r>
              <a:rPr lang="en-US" dirty="0" smtClean="0"/>
              <a:t> approach)</a:t>
            </a:r>
          </a:p>
          <a:p>
            <a:pPr lvl="1"/>
            <a:r>
              <a:rPr lang="en-US" dirty="0" smtClean="0"/>
              <a:t>CRC may be bad</a:t>
            </a:r>
          </a:p>
          <a:p>
            <a:pPr lvl="1"/>
            <a:r>
              <a:rPr lang="en-US" dirty="0" smtClean="0"/>
              <a:t>If Ethernet collision, may have to send runt packet on output link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Buffering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37159"/>
            <a:ext cx="7569200" cy="3994495"/>
          </a:xfrm>
        </p:spPr>
        <p:txBody>
          <a:bodyPr/>
          <a:lstStyle/>
          <a:p>
            <a:r>
              <a:rPr lang="en-US" dirty="0" smtClean="0"/>
              <a:t>Buffering of packets can happen at input ports, fabric, and/or output ports</a:t>
            </a:r>
          </a:p>
          <a:p>
            <a:r>
              <a:rPr lang="en-US" dirty="0" smtClean="0"/>
              <a:t>Queuing discipline is very important</a:t>
            </a:r>
          </a:p>
          <a:p>
            <a:r>
              <a:rPr lang="en-US" dirty="0" smtClean="0"/>
              <a:t>Consider FIFO + input port buffering</a:t>
            </a:r>
          </a:p>
          <a:p>
            <a:pPr lvl="1"/>
            <a:r>
              <a:rPr lang="en-US" dirty="0" smtClean="0"/>
              <a:t>Only one packet per output port at any time</a:t>
            </a:r>
          </a:p>
          <a:p>
            <a:pPr lvl="1"/>
            <a:r>
              <a:rPr lang="en-US" dirty="0" smtClean="0"/>
              <a:t>If multiple packets arrive for port 2, they may block packets to other ports that are free</a:t>
            </a:r>
          </a:p>
          <a:p>
            <a:pPr lvl="1"/>
            <a:r>
              <a:rPr lang="en-US" i="1" dirty="0" smtClean="0"/>
              <a:t>Head-of-line blocking</a:t>
            </a:r>
          </a:p>
          <a:p>
            <a:pPr lvl="1"/>
            <a:endParaRPr lang="en-US" dirty="0"/>
          </a:p>
        </p:txBody>
      </p:sp>
      <p:grpSp>
        <p:nvGrpSpPr>
          <p:cNvPr id="15" name="Group 14"/>
          <p:cNvGrpSpPr/>
          <p:nvPr/>
        </p:nvGrpSpPr>
        <p:grpSpPr>
          <a:xfrm>
            <a:off x="2182319" y="5063922"/>
            <a:ext cx="3921003" cy="1269145"/>
            <a:chOff x="2182319" y="5063922"/>
            <a:chExt cx="3921003" cy="1269145"/>
          </a:xfrm>
        </p:grpSpPr>
        <p:pic>
          <p:nvPicPr>
            <p:cNvPr id="4" name="Picture 3" descr="01x03.eps"/>
            <p:cNvPicPr>
              <a:picLocks noChangeAspect="1"/>
            </p:cNvPicPr>
            <p:nvPr/>
          </p:nvPicPr>
          <p:blipFill>
            <a:blip r:embed="rId3"/>
            <a:srcRect l="43225" t="26308" r="48443" b="63932"/>
            <a:stretch>
              <a:fillRect/>
            </a:stretch>
          </p:blipFill>
          <p:spPr>
            <a:xfrm>
              <a:off x="3553919" y="5131654"/>
              <a:ext cx="1228599" cy="1201413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3101937" y="5063922"/>
              <a:ext cx="301660" cy="369332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</a:t>
              </a:r>
              <a:endParaRPr 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101937" y="5585654"/>
              <a:ext cx="301660" cy="369332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</a:t>
              </a:r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800277" y="5585654"/>
              <a:ext cx="301660" cy="369332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</a:t>
              </a:r>
              <a:endParaRPr lang="en-US" dirty="0"/>
            </a:p>
          </p:txBody>
        </p:sp>
        <p:cxnSp>
          <p:nvCxnSpPr>
            <p:cNvPr id="9" name="Straight Arrow Connector 8"/>
            <p:cNvCxnSpPr/>
            <p:nvPr/>
          </p:nvCxnSpPr>
          <p:spPr>
            <a:xfrm>
              <a:off x="2182319" y="5481612"/>
              <a:ext cx="13716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2182322" y="5955739"/>
              <a:ext cx="13716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>
              <a:off x="4731719" y="5484053"/>
              <a:ext cx="13716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4731722" y="5958180"/>
              <a:ext cx="13716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5232400" y="5112280"/>
              <a:ext cx="74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Port 1</a:t>
              </a:r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232400" y="5585654"/>
              <a:ext cx="74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Port 2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Shared Memory Switch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285067"/>
            <a:ext cx="7569200" cy="3572933"/>
          </a:xfrm>
        </p:spPr>
        <p:txBody>
          <a:bodyPr/>
          <a:lstStyle/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Generation – like a regular PC</a:t>
            </a:r>
          </a:p>
          <a:p>
            <a:pPr lvl="1"/>
            <a:r>
              <a:rPr lang="en-US" dirty="0" smtClean="0"/>
              <a:t>NIC </a:t>
            </a:r>
            <a:r>
              <a:rPr lang="en-US" dirty="0" err="1" smtClean="0"/>
              <a:t>DMAs</a:t>
            </a:r>
            <a:r>
              <a:rPr lang="en-US" dirty="0" smtClean="0"/>
              <a:t> packet to memory over I/O bus</a:t>
            </a:r>
          </a:p>
          <a:p>
            <a:pPr lvl="1"/>
            <a:r>
              <a:rPr lang="en-US" dirty="0" smtClean="0"/>
              <a:t>CPU examines header, sends to destination NIC</a:t>
            </a:r>
          </a:p>
          <a:p>
            <a:pPr lvl="1"/>
            <a:r>
              <a:rPr lang="en-US" dirty="0" smtClean="0"/>
              <a:t>I/O bus is serious bottleneck</a:t>
            </a:r>
          </a:p>
          <a:p>
            <a:pPr lvl="1"/>
            <a:r>
              <a:rPr lang="en-US" dirty="0" smtClean="0"/>
              <a:t>For small packets,  CPU may be limited too</a:t>
            </a:r>
          </a:p>
          <a:p>
            <a:pPr lvl="1"/>
            <a:r>
              <a:rPr lang="en-US" dirty="0" smtClean="0"/>
              <a:t>Typically &lt; 0.5 </a:t>
            </a:r>
            <a:r>
              <a:rPr lang="en-US" dirty="0" err="1" smtClean="0"/>
              <a:t>Gbps</a:t>
            </a:r>
            <a:endParaRPr lang="en-US" dirty="0"/>
          </a:p>
        </p:txBody>
      </p:sp>
      <p:pic>
        <p:nvPicPr>
          <p:cNvPr id="4" name="Picture 3" descr="03x27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0663" y="1248620"/>
            <a:ext cx="3775604" cy="21793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Shared Bus Switch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285067"/>
            <a:ext cx="7569200" cy="3572933"/>
          </a:xfrm>
        </p:spPr>
        <p:txBody>
          <a:bodyPr/>
          <a:lstStyle/>
          <a:p>
            <a:r>
              <a:rPr lang="en-US" dirty="0" err="1" smtClean="0"/>
              <a:t>2</a:t>
            </a:r>
            <a:r>
              <a:rPr lang="en-US" baseline="30000" dirty="0" err="1" smtClean="0"/>
              <a:t>st</a:t>
            </a:r>
            <a:r>
              <a:rPr lang="en-US" dirty="0" smtClean="0"/>
              <a:t> Generation</a:t>
            </a:r>
          </a:p>
          <a:p>
            <a:pPr lvl="1"/>
            <a:r>
              <a:rPr lang="en-US" dirty="0" smtClean="0"/>
              <a:t>NIC has own processor, cache of forwarding table</a:t>
            </a:r>
          </a:p>
          <a:p>
            <a:pPr lvl="1"/>
            <a:r>
              <a:rPr lang="en-US" dirty="0" smtClean="0"/>
              <a:t>Shared bus, doesn’t have to go to main memory</a:t>
            </a:r>
          </a:p>
          <a:p>
            <a:pPr lvl="1"/>
            <a:r>
              <a:rPr lang="en-US" dirty="0" smtClean="0"/>
              <a:t>Typically limited to bus bandwidth </a:t>
            </a:r>
          </a:p>
          <a:p>
            <a:pPr lvl="2"/>
            <a:r>
              <a:rPr lang="en-US" dirty="0" smtClean="0"/>
              <a:t>(Cisco 5600 has a 32Gbps bus)</a:t>
            </a:r>
          </a:p>
        </p:txBody>
      </p:sp>
      <p:pic>
        <p:nvPicPr>
          <p:cNvPr id="4" name="Picture 3" descr="03x27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0663" y="1248620"/>
            <a:ext cx="3775604" cy="2179301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rot="10800000" flipV="1">
            <a:off x="4453467" y="1794931"/>
            <a:ext cx="2286000" cy="1"/>
          </a:xfrm>
          <a:prstGeom prst="line">
            <a:avLst/>
          </a:prstGeom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>
            <a:off x="3852333" y="2396066"/>
            <a:ext cx="1202268" cy="1588"/>
          </a:xfrm>
          <a:prstGeom prst="line">
            <a:avLst/>
          </a:prstGeom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452673" y="2997994"/>
            <a:ext cx="2286794" cy="1588"/>
          </a:xfrm>
          <a:prstGeom prst="line">
            <a:avLst/>
          </a:prstGeom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Point to Point Switch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333" y="4047067"/>
            <a:ext cx="8297334" cy="2607733"/>
          </a:xfrm>
        </p:spPr>
        <p:txBody>
          <a:bodyPr>
            <a:normAutofit/>
          </a:bodyPr>
          <a:lstStyle/>
          <a:p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Generation: overcomes single-bus bottleneck</a:t>
            </a:r>
          </a:p>
          <a:p>
            <a:r>
              <a:rPr lang="en-US" dirty="0" smtClean="0"/>
              <a:t>Example: Cross-bar switch</a:t>
            </a:r>
          </a:p>
          <a:p>
            <a:pPr lvl="1"/>
            <a:r>
              <a:rPr lang="en-US" dirty="0" smtClean="0"/>
              <a:t>Any input-output permutation</a:t>
            </a:r>
          </a:p>
          <a:p>
            <a:pPr lvl="1"/>
            <a:r>
              <a:rPr lang="en-US" dirty="0" smtClean="0"/>
              <a:t>Multiple inputs to same output requires trickery</a:t>
            </a:r>
          </a:p>
          <a:p>
            <a:pPr lvl="1"/>
            <a:r>
              <a:rPr lang="en-US" dirty="0" smtClean="0"/>
              <a:t>Cisco 12000 series: 60Gbps</a:t>
            </a:r>
            <a:endParaRPr lang="en-US" dirty="0"/>
          </a:p>
        </p:txBody>
      </p:sp>
      <p:pic>
        <p:nvPicPr>
          <p:cNvPr id="4" name="Picture 3" descr="03x30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9071" y="1147020"/>
            <a:ext cx="2692931" cy="29921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510747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Provides addressing and </a:t>
            </a:r>
            <a:r>
              <a:rPr lang="en-US" i="1" dirty="0" smtClean="0"/>
              <a:t>forwarding</a:t>
            </a:r>
          </a:p>
          <a:p>
            <a:pPr lvl="1"/>
            <a:r>
              <a:rPr lang="en-US" dirty="0" smtClean="0"/>
              <a:t>Addressing is a set of conventions for naming nodes in an IP network</a:t>
            </a:r>
          </a:p>
          <a:p>
            <a:pPr lvl="1"/>
            <a:r>
              <a:rPr lang="en-US" dirty="0" smtClean="0"/>
              <a:t>Forwarding is a local action by a router: passing a packet from input to output port</a:t>
            </a:r>
          </a:p>
          <a:p>
            <a:r>
              <a:rPr lang="en-US" dirty="0" smtClean="0"/>
              <a:t>IP forwarding finds output port based on destination address</a:t>
            </a:r>
          </a:p>
          <a:p>
            <a:pPr lvl="1"/>
            <a:r>
              <a:rPr lang="en-US" dirty="0" smtClean="0"/>
              <a:t>Also defines certain conventions on how to handle packets (e.g., fragmentation, time to live)</a:t>
            </a:r>
          </a:p>
          <a:p>
            <a:r>
              <a:rPr lang="en-US" dirty="0" smtClean="0"/>
              <a:t>Contrast with </a:t>
            </a:r>
            <a:r>
              <a:rPr lang="en-US" i="1" dirty="0" smtClean="0"/>
              <a:t>routing</a:t>
            </a:r>
            <a:endParaRPr lang="en-US" dirty="0" smtClean="0"/>
          </a:p>
          <a:p>
            <a:pPr lvl="1"/>
            <a:r>
              <a:rPr lang="en-US" dirty="0" smtClean="0"/>
              <a:t>Routing is the process of determining how to map packets to output ports (topic of next two lectures)</a:t>
            </a:r>
          </a:p>
        </p:txBody>
      </p:sp>
    </p:spTree>
    <p:extLst>
      <p:ext uri="{BB962C8B-B14F-4D97-AF65-F5344CB8AC3E}">
        <p14:creationId xmlns:p14="http://schemas.microsoft.com/office/powerpoint/2010/main" val="30871300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CIDR Forwarding</a:t>
            </a:r>
            <a:r>
              <a:rPr lang="en-US" baseline="0" dirty="0" smtClean="0"/>
              <a:t> Table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995332"/>
            <a:ext cx="7569200" cy="1672167"/>
          </a:xfrm>
        </p:spPr>
        <p:txBody>
          <a:bodyPr>
            <a:normAutofit/>
          </a:bodyPr>
          <a:lstStyle/>
          <a:p>
            <a:r>
              <a:rPr lang="en-US" dirty="0" smtClean="0"/>
              <a:t>Use longest prefix match</a:t>
            </a:r>
          </a:p>
          <a:p>
            <a:r>
              <a:rPr lang="en-US" dirty="0" smtClean="0"/>
              <a:t>Default route: 0.0.0.0/0 (match any address)</a:t>
            </a:r>
          </a:p>
          <a:p>
            <a:r>
              <a:rPr lang="en-US" dirty="0" smtClean="0"/>
              <a:t>(also called Default Gateway)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6276983"/>
              </p:ext>
            </p:extLst>
          </p:nvPr>
        </p:nvGraphicFramePr>
        <p:xfrm>
          <a:off x="2641600" y="2862785"/>
          <a:ext cx="3776134" cy="198120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888067"/>
                <a:gridCol w="188806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Network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Next Address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18/8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212.31.32.5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128.148/16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212.31.32.4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128.148.128/17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212.31.32.8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0/0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212.31.32.1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>
          <a:xfrm>
            <a:off x="622300" y="1238243"/>
            <a:ext cx="7569200" cy="16721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1" kern="1200">
                <a:solidFill>
                  <a:schemeClr val="tx1"/>
                </a:solidFill>
                <a:latin typeface="Minion Pro"/>
                <a:ea typeface="+mn-ea"/>
                <a:cs typeface="Minion Pro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Minion Pro"/>
                <a:ea typeface="+mn-ea"/>
                <a:cs typeface="Minion Pro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Minion Pro"/>
                <a:ea typeface="+mn-ea"/>
                <a:cs typeface="Minion Pro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Minion Pro"/>
                <a:ea typeface="+mn-ea"/>
                <a:cs typeface="Minion Pro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Minion Pro"/>
                <a:ea typeface="+mn-ea"/>
                <a:cs typeface="Minion Pro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Example Host: </a:t>
            </a:r>
          </a:p>
          <a:p>
            <a:r>
              <a:rPr lang="en-US" dirty="0" smtClean="0"/>
              <a:t>address 212.31.32.15, net mask 212.31.32/24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49323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pic>
        <p:nvPicPr>
          <p:cNvPr id="4" name="Picture 3" descr="04x26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3770" y="1147021"/>
            <a:ext cx="6111991" cy="49489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51700" y="6163733"/>
            <a:ext cx="74943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Minion Pro"/>
                <a:cs typeface="Minion Pro"/>
              </a:rPr>
              <a:t>H1-&gt; H2: H2.ip &amp; H1.mask != H1.subnet =&gt; no direct path</a:t>
            </a:r>
            <a:endParaRPr lang="en-US" sz="2400" dirty="0">
              <a:latin typeface="Minion Pro"/>
              <a:cs typeface="Minion Pro"/>
            </a:endParaRPr>
          </a:p>
        </p:txBody>
      </p:sp>
    </p:spTree>
    <p:extLst>
      <p:ext uri="{BB962C8B-B14F-4D97-AF65-F5344CB8AC3E}">
        <p14:creationId xmlns:p14="http://schemas.microsoft.com/office/powerpoint/2010/main" val="13093966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>
            <a:off x="3657600" y="3403600"/>
            <a:ext cx="982133" cy="491067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04x26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133" y="2231602"/>
            <a:ext cx="5461000" cy="442186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3657600" cy="2017776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R1’s Forwarding Table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657600" y="0"/>
          <a:ext cx="5486400" cy="2017776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761066"/>
                <a:gridCol w="1947334"/>
                <a:gridCol w="1778000"/>
              </a:tblGrid>
              <a:tr h="50444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Network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Subnet</a:t>
                      </a:r>
                      <a:r>
                        <a:rPr lang="en-US" sz="2000" baseline="0" dirty="0" smtClean="0"/>
                        <a:t> Mask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Next Address</a:t>
                      </a:r>
                      <a:endParaRPr lang="en-US" sz="2000" dirty="0"/>
                    </a:p>
                  </a:txBody>
                  <a:tcPr/>
                </a:tc>
              </a:tr>
              <a:tr h="50444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128.96.34.0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255.255.255.128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128.96.34.1</a:t>
                      </a:r>
                      <a:endParaRPr lang="en-US" sz="2000" dirty="0"/>
                    </a:p>
                  </a:txBody>
                  <a:tcPr/>
                </a:tc>
              </a:tr>
              <a:tr h="50444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128.96.34.128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255.255.255.128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128.96.34.130</a:t>
                      </a:r>
                      <a:endParaRPr lang="en-US" sz="2000" dirty="0"/>
                    </a:p>
                  </a:txBody>
                  <a:tcPr/>
                </a:tc>
              </a:tr>
              <a:tr h="50444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128.96.33.0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255.255.255.0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128.96.34.129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5377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Translating IP to lower level addresses</a:t>
            </a:r>
            <a:br>
              <a:rPr lang="en-US" dirty="0" smtClean="0"/>
            </a:br>
            <a:r>
              <a:rPr lang="en-US" dirty="0" smtClean="0"/>
              <a:t>or… How to reach these </a:t>
            </a:r>
            <a:r>
              <a:rPr lang="en-US" i="1" dirty="0" smtClean="0"/>
              <a:t>local</a:t>
            </a:r>
            <a:r>
              <a:rPr lang="en-US" dirty="0" smtClean="0"/>
              <a:t> addresses?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133" y="1509685"/>
            <a:ext cx="8703734" cy="5094315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Map IP addresses into physical addresses</a:t>
            </a:r>
          </a:p>
          <a:p>
            <a:pPr lvl="1"/>
            <a:r>
              <a:rPr lang="en-US" dirty="0" smtClean="0"/>
              <a:t>E.g., Ethernet address of destination host</a:t>
            </a:r>
          </a:p>
          <a:p>
            <a:pPr lvl="1"/>
            <a:r>
              <a:rPr lang="en-US" dirty="0" smtClean="0"/>
              <a:t>or Ethernet address of next hop router</a:t>
            </a:r>
          </a:p>
          <a:p>
            <a:r>
              <a:rPr lang="en-US" dirty="0" smtClean="0"/>
              <a:t>Techniques</a:t>
            </a:r>
          </a:p>
          <a:p>
            <a:pPr lvl="1"/>
            <a:r>
              <a:rPr lang="en-US" dirty="0" smtClean="0"/>
              <a:t>Encode physical address in host part of IP address (IPv6)</a:t>
            </a:r>
          </a:p>
          <a:p>
            <a:pPr lvl="1"/>
            <a:r>
              <a:rPr lang="en-US" dirty="0" smtClean="0"/>
              <a:t>Each network node maintains lookup table (IP-&gt;phys)</a:t>
            </a:r>
          </a:p>
        </p:txBody>
      </p:sp>
    </p:spTree>
    <p:extLst>
      <p:ext uri="{BB962C8B-B14F-4D97-AF65-F5344CB8AC3E}">
        <p14:creationId xmlns:p14="http://schemas.microsoft.com/office/powerpoint/2010/main" val="32793486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ARP – </a:t>
            </a:r>
            <a:r>
              <a:rPr lang="en-US" i="1" dirty="0" smtClean="0"/>
              <a:t>address resolution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Dynamically builds table of IP to physical address bindings for a </a:t>
            </a:r>
            <a:r>
              <a:rPr lang="en-US" i="1" dirty="0" smtClean="0"/>
              <a:t>local network</a:t>
            </a:r>
          </a:p>
          <a:p>
            <a:pPr lvl="0"/>
            <a:r>
              <a:rPr lang="en-US" dirty="0" smtClean="0"/>
              <a:t>Broadcast request if IP address not in table</a:t>
            </a:r>
          </a:p>
          <a:p>
            <a:pPr lvl="0"/>
            <a:r>
              <a:rPr lang="en-US" dirty="0" smtClean="0"/>
              <a:t>All learn IP address of requesting node (broadcast)</a:t>
            </a:r>
          </a:p>
          <a:p>
            <a:pPr lvl="0"/>
            <a:r>
              <a:rPr lang="en-US" dirty="0" smtClean="0"/>
              <a:t>Target machine responds with its physical address</a:t>
            </a:r>
          </a:p>
          <a:p>
            <a:pPr lvl="0"/>
            <a:r>
              <a:rPr lang="en-US" dirty="0" smtClean="0"/>
              <a:t>Table entries  are discarded if not refreshed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786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ARP Ethernet frame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467" y="4910666"/>
            <a:ext cx="8365066" cy="1693333"/>
          </a:xfrm>
        </p:spPr>
        <p:txBody>
          <a:bodyPr/>
          <a:lstStyle/>
          <a:p>
            <a:r>
              <a:rPr lang="en-US" dirty="0" smtClean="0"/>
              <a:t>Why include source hardware address? Why not?</a:t>
            </a:r>
            <a:endParaRPr lang="en-US" dirty="0"/>
          </a:p>
        </p:txBody>
      </p:sp>
      <p:pic>
        <p:nvPicPr>
          <p:cNvPr id="4" name="Picture 3" descr="04x08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" y="1509685"/>
            <a:ext cx="7393666" cy="3654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3426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Obtaining Host IP Addresses - DHCP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1367156"/>
            <a:ext cx="8636000" cy="4958848"/>
          </a:xfrm>
        </p:spPr>
        <p:txBody>
          <a:bodyPr>
            <a:normAutofit/>
          </a:bodyPr>
          <a:lstStyle/>
          <a:p>
            <a:r>
              <a:rPr lang="en-US" dirty="0" smtClean="0"/>
              <a:t>Networks are free to assign addresses within block to hosts</a:t>
            </a:r>
          </a:p>
          <a:p>
            <a:r>
              <a:rPr lang="en-US" dirty="0" smtClean="0"/>
              <a:t>Tedious and error-prone: e.g., laptop going from CIT to library to coffee shop</a:t>
            </a:r>
          </a:p>
          <a:p>
            <a:r>
              <a:rPr lang="en-US" dirty="0" smtClean="0"/>
              <a:t>Solution: Dynamic Host Configuration Protocol</a:t>
            </a:r>
          </a:p>
          <a:p>
            <a:pPr lvl="1"/>
            <a:r>
              <a:rPr lang="en-US" dirty="0" smtClean="0"/>
              <a:t>Client: DHCP Discover to 255.255.255.255 (broadcast)</a:t>
            </a:r>
          </a:p>
          <a:p>
            <a:pPr lvl="1"/>
            <a:r>
              <a:rPr lang="en-US" dirty="0" err="1" smtClean="0"/>
              <a:t>Server(s</a:t>
            </a:r>
            <a:r>
              <a:rPr lang="en-US" dirty="0" smtClean="0"/>
              <a:t>): DHCP Offer to 255.255.255.255 (why broadcast?)</a:t>
            </a:r>
          </a:p>
          <a:p>
            <a:pPr lvl="1"/>
            <a:r>
              <a:rPr lang="en-US" dirty="0" smtClean="0"/>
              <a:t>Client: choose offer, DHCP Request (broadcast, why?)</a:t>
            </a:r>
          </a:p>
          <a:p>
            <a:pPr lvl="1"/>
            <a:r>
              <a:rPr lang="en-US" dirty="0" smtClean="0"/>
              <a:t>Server: DHCP ACK (again broadcast)</a:t>
            </a:r>
          </a:p>
          <a:p>
            <a:r>
              <a:rPr lang="en-US" dirty="0" smtClean="0"/>
              <a:t>Result: address, gateway, </a:t>
            </a:r>
            <a:r>
              <a:rPr lang="en-US" dirty="0" err="1" smtClean="0"/>
              <a:t>netmask</a:t>
            </a:r>
            <a:r>
              <a:rPr lang="en-US" dirty="0" smtClean="0"/>
              <a:t>, DNS server</a:t>
            </a:r>
          </a:p>
        </p:txBody>
      </p:sp>
    </p:spTree>
    <p:extLst>
      <p:ext uri="{BB962C8B-B14F-4D97-AF65-F5344CB8AC3E}">
        <p14:creationId xmlns:p14="http://schemas.microsoft.com/office/powerpoint/2010/main" val="37347756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Label Switching (MPLS)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Packet carries a </a:t>
            </a:r>
            <a:r>
              <a:rPr lang="en-US" dirty="0" smtClean="0"/>
              <a:t>‘label’: an identifier that the switch uses to select the outgoing port</a:t>
            </a:r>
          </a:p>
          <a:p>
            <a:r>
              <a:rPr lang="en-US" dirty="0" smtClean="0"/>
              <a:t>First switch decides on the label based on the packet</a:t>
            </a:r>
          </a:p>
          <a:p>
            <a:r>
              <a:rPr lang="en-US" dirty="0" smtClean="0"/>
              <a:t>The label switching table is set up in advance</a:t>
            </a:r>
          </a:p>
          <a:p>
            <a:r>
              <a:rPr lang="en-US" dirty="0" smtClean="0"/>
              <a:t>Switch can also change the label before forwarding</a:t>
            </a:r>
          </a:p>
          <a:p>
            <a:pPr lvl="1"/>
            <a:r>
              <a:rPr lang="en-US" dirty="0" smtClean="0"/>
              <a:t>{in port, in label} -&gt; {out port, out label}</a:t>
            </a:r>
          </a:p>
          <a:p>
            <a:r>
              <a:rPr lang="en-US" dirty="0" smtClean="0"/>
              <a:t>Makes for simpler switch design</a:t>
            </a:r>
          </a:p>
          <a:p>
            <a:r>
              <a:rPr lang="en-US" dirty="0" smtClean="0"/>
              <a:t>Multiprotocol above and below</a:t>
            </a:r>
          </a:p>
          <a:p>
            <a:pPr lvl="1"/>
            <a:r>
              <a:rPr lang="en-US" dirty="0" smtClean="0"/>
              <a:t>Single forwarding algorithm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99574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055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37655</TotalTime>
  <Words>1944</Words>
  <Application>Microsoft Macintosh PowerPoint</Application>
  <PresentationFormat>On-screen Show (4:3)</PresentationFormat>
  <Paragraphs>335</Paragraphs>
  <Slides>41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cs168</vt:lpstr>
      <vt:lpstr>CSCI-2950-u Switching and Routing  Overview </vt:lpstr>
      <vt:lpstr>Switched Ethernet</vt:lpstr>
      <vt:lpstr>Ethernet Addressing</vt:lpstr>
      <vt:lpstr>Scaling</vt:lpstr>
      <vt:lpstr>Bridges and Extended LANs</vt:lpstr>
      <vt:lpstr>Learning Bridges</vt:lpstr>
      <vt:lpstr>Bridges</vt:lpstr>
      <vt:lpstr>Dealing with Loops</vt:lpstr>
      <vt:lpstr>Spanning Tree</vt:lpstr>
      <vt:lpstr>Distributed Spanning Tree Algorithm</vt:lpstr>
      <vt:lpstr>Spanning Tree Protocol</vt:lpstr>
      <vt:lpstr>Spanning Tree Protocol (cont.)</vt:lpstr>
      <vt:lpstr>PowerPoint Presentation</vt:lpstr>
      <vt:lpstr>Algorhyme</vt:lpstr>
      <vt:lpstr>Limitations of Bridges</vt:lpstr>
      <vt:lpstr>Multiple Paths</vt:lpstr>
      <vt:lpstr>VLANs</vt:lpstr>
      <vt:lpstr>VLANs</vt:lpstr>
      <vt:lpstr>VLANs</vt:lpstr>
      <vt:lpstr>Switching</vt:lpstr>
      <vt:lpstr>Virtual Circuit Switching</vt:lpstr>
      <vt:lpstr>Virtual Circuit Model</vt:lpstr>
      <vt:lpstr>Datagram Switching</vt:lpstr>
      <vt:lpstr>Datagram Switching</vt:lpstr>
      <vt:lpstr>Source Routing</vt:lpstr>
      <vt:lpstr>Generic Switch Architecture</vt:lpstr>
      <vt:lpstr>Cut through vs. Store and Forward</vt:lpstr>
      <vt:lpstr>Buffering</vt:lpstr>
      <vt:lpstr>Shared Memory Switch</vt:lpstr>
      <vt:lpstr>Shared Bus Switch</vt:lpstr>
      <vt:lpstr>Point to Point Switch</vt:lpstr>
      <vt:lpstr>IP Protocol</vt:lpstr>
      <vt:lpstr>CIDR Forwarding Table</vt:lpstr>
      <vt:lpstr>Example</vt:lpstr>
      <vt:lpstr>PowerPoint Presentation</vt:lpstr>
      <vt:lpstr>Translating IP to lower level addresses or… How to reach these local addresses?</vt:lpstr>
      <vt:lpstr>ARP – address resolution protocol</vt:lpstr>
      <vt:lpstr>ARP Ethernet frame format</vt:lpstr>
      <vt:lpstr>Obtaining Host IP Addresses - DHCP</vt:lpstr>
      <vt:lpstr>Label Switching (MPLS)</vt:lpstr>
      <vt:lpstr>PowerPoint Presentation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71</cp:revision>
  <dcterms:created xsi:type="dcterms:W3CDTF">2011-02-10T09:14:23Z</dcterms:created>
  <dcterms:modified xsi:type="dcterms:W3CDTF">2014-02-04T14:05:08Z</dcterms:modified>
</cp:coreProperties>
</file>